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71" r:id="rId3"/>
    <p:sldId id="286" r:id="rId4"/>
    <p:sldId id="287" r:id="rId5"/>
    <p:sldId id="288" r:id="rId6"/>
    <p:sldId id="289" r:id="rId7"/>
    <p:sldId id="291" r:id="rId8"/>
    <p:sldId id="386" r:id="rId9"/>
    <p:sldId id="387" r:id="rId10"/>
    <p:sldId id="290" r:id="rId11"/>
    <p:sldId id="258" r:id="rId12"/>
    <p:sldId id="259" r:id="rId13"/>
    <p:sldId id="293" r:id="rId14"/>
    <p:sldId id="376" r:id="rId15"/>
    <p:sldId id="377" r:id="rId16"/>
    <p:sldId id="378" r:id="rId17"/>
    <p:sldId id="388" r:id="rId18"/>
    <p:sldId id="389" r:id="rId19"/>
    <p:sldId id="390" r:id="rId20"/>
    <p:sldId id="260" r:id="rId21"/>
    <p:sldId id="374" r:id="rId22"/>
    <p:sldId id="331" r:id="rId23"/>
    <p:sldId id="363" r:id="rId24"/>
    <p:sldId id="334" r:id="rId25"/>
    <p:sldId id="300" r:id="rId26"/>
    <p:sldId id="301" r:id="rId27"/>
    <p:sldId id="332" r:id="rId28"/>
    <p:sldId id="261" r:id="rId29"/>
    <p:sldId id="269" r:id="rId30"/>
    <p:sldId id="264" r:id="rId31"/>
    <p:sldId id="304" r:id="rId32"/>
    <p:sldId id="391" r:id="rId33"/>
    <p:sldId id="392" r:id="rId34"/>
    <p:sldId id="370" r:id="rId3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F1F8B0B-F74B-4D2A-A179-A928500197A0}">
          <p14:sldIdLst>
            <p14:sldId id="256"/>
            <p14:sldId id="371"/>
          </p14:sldIdLst>
        </p14:section>
        <p14:section name="一、營業衛生自治條例--營業種類" id="{EAD42C5F-258D-436E-9B47-D10BAE797B76}">
          <p14:sldIdLst>
            <p14:sldId id="286"/>
          </p14:sldIdLst>
        </p14:section>
        <p14:section name="二、浴室業水質標準" id="{D4709C9E-F02E-48A5-B1AC-84A2B8F6E369}">
          <p14:sldIdLst>
            <p14:sldId id="287"/>
            <p14:sldId id="288"/>
          </p14:sldIdLst>
        </p14:section>
        <p14:section name="三、泳池業者水質標準" id="{0DE5ED12-5AA5-42C3-B547-0C1C1E9B649B}">
          <p14:sldIdLst>
            <p14:sldId id="289"/>
            <p14:sldId id="291"/>
            <p14:sldId id="386"/>
            <p14:sldId id="387"/>
            <p14:sldId id="290"/>
          </p14:sldIdLst>
        </p14:section>
        <p14:section name="四、消毒之必要性" id="{D957F6F9-A1FE-4A22-A1FB-B213D15CE154}">
          <p14:sldIdLst>
            <p14:sldId id="258"/>
            <p14:sldId id="259"/>
          </p14:sldIdLst>
        </p14:section>
        <p14:section name="五、加氯消毒原理" id="{BB9EF959-9F07-498E-91EF-A0210DC3E870}">
          <p14:sldIdLst>
            <p14:sldId id="293"/>
          </p14:sldIdLst>
        </p14:section>
        <p14:section name="五、1.次氯酸與酸鹼平衡" id="{DD7A40C6-2A9F-4C86-991E-810428F14183}">
          <p14:sldIdLst>
            <p14:sldId id="376"/>
          </p14:sldIdLst>
        </p14:section>
        <p14:section name="五、2.總氯/自由餘氯/結合氯" id="{62CBE43A-1A51-4D55-B245-FB84AF1C7D4D}">
          <p14:sldIdLst>
            <p14:sldId id="377"/>
            <p14:sldId id="378"/>
          </p14:sldIdLst>
        </p14:section>
        <p14:section name="五、3.水中餘氯測定方法(DPD/OTO)" id="{C43AA393-2E3B-4DCB-B803-7204C3ACF7AA}">
          <p14:sldIdLst>
            <p14:sldId id="388"/>
            <p14:sldId id="389"/>
            <p14:sldId id="390"/>
            <p14:sldId id="260"/>
            <p14:sldId id="374"/>
          </p14:sldIdLst>
        </p14:section>
        <p14:section name="五、4.池水餘氯控制" id="{7988B7E0-13CE-4E8B-9002-E71AA5D75EA2}">
          <p14:sldIdLst>
            <p14:sldId id="331"/>
            <p14:sldId id="363"/>
          </p14:sldIdLst>
        </p14:section>
        <p14:section name="五、5.加藥量計算" id="{59BDB435-5F6C-43B8-AF78-DE57C8F73EAE}">
          <p14:sldIdLst>
            <p14:sldId id="334"/>
            <p14:sldId id="300"/>
            <p14:sldId id="301"/>
            <p14:sldId id="332"/>
          </p14:sldIdLst>
        </p14:section>
        <p14:section name="五、6.加氯消毒副產物的致癌風險" id="{AAE9EC46-315B-4E86-B44C-5069A1A7081C}">
          <p14:sldIdLst>
            <p14:sldId id="261"/>
            <p14:sldId id="269"/>
            <p14:sldId id="264"/>
          </p14:sldIdLst>
        </p14:section>
        <p14:section name="五、7.對從業人員的建議" id="{CEE4003B-1619-4333-9EB1-6FE991EBEDFE}">
          <p14:sldIdLst>
            <p14:sldId id="304"/>
          </p14:sldIdLst>
        </p14:section>
        <p14:section name="七、常用藥劑之功能與需注意事項" id="{49090DE0-0BBF-47BA-956D-AC30333F2373}">
          <p14:sldIdLst>
            <p14:sldId id="391"/>
            <p14:sldId id="392"/>
            <p14:sldId id="3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728C4-0A89-4CC7-B02E-600FBF6DA913}" type="datetimeFigureOut">
              <a:rPr lang="zh-TW" altLang="en-US" smtClean="0"/>
              <a:pPr/>
              <a:t>2023/8/3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E50DE-D2E6-4862-B8BA-0D50217400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2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2AF7-1080-445C-8E95-5D5C67F70674}" type="datetimeFigureOut">
              <a:rPr lang="zh-TW" altLang="en-US" smtClean="0"/>
              <a:pPr/>
              <a:t>2023/8/3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A20F-ED4E-44B2-A811-731BD43070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629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2AF7-1080-445C-8E95-5D5C67F70674}" type="datetimeFigureOut">
              <a:rPr lang="zh-TW" altLang="en-US" smtClean="0"/>
              <a:pPr/>
              <a:t>2023/8/3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A20F-ED4E-44B2-A811-731BD43070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277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2AF7-1080-445C-8E95-5D5C67F70674}" type="datetimeFigureOut">
              <a:rPr lang="zh-TW" altLang="en-US" smtClean="0"/>
              <a:pPr/>
              <a:t>2023/8/3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A20F-ED4E-44B2-A811-731BD43070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22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2AF7-1080-445C-8E95-5D5C67F70674}" type="datetimeFigureOut">
              <a:rPr lang="zh-TW" altLang="en-US" smtClean="0"/>
              <a:pPr/>
              <a:t>2023/8/3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A20F-ED4E-44B2-A811-731BD43070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73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2AF7-1080-445C-8E95-5D5C67F70674}" type="datetimeFigureOut">
              <a:rPr lang="zh-TW" altLang="en-US" smtClean="0"/>
              <a:pPr/>
              <a:t>2023/8/3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A20F-ED4E-44B2-A811-731BD43070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77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2AF7-1080-445C-8E95-5D5C67F70674}" type="datetimeFigureOut">
              <a:rPr lang="zh-TW" altLang="en-US" smtClean="0"/>
              <a:pPr/>
              <a:t>2023/8/3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A20F-ED4E-44B2-A811-731BD43070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10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2AF7-1080-445C-8E95-5D5C67F70674}" type="datetimeFigureOut">
              <a:rPr lang="zh-TW" altLang="en-US" smtClean="0"/>
              <a:pPr/>
              <a:t>2023/8/3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A20F-ED4E-44B2-A811-731BD43070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562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2AF7-1080-445C-8E95-5D5C67F70674}" type="datetimeFigureOut">
              <a:rPr lang="zh-TW" altLang="en-US" smtClean="0"/>
              <a:pPr/>
              <a:t>2023/8/3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A20F-ED4E-44B2-A811-731BD43070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98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2AF7-1080-445C-8E95-5D5C67F70674}" type="datetimeFigureOut">
              <a:rPr lang="zh-TW" altLang="en-US" smtClean="0"/>
              <a:pPr/>
              <a:t>2023/8/3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A20F-ED4E-44B2-A811-731BD43070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507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2AF7-1080-445C-8E95-5D5C67F70674}" type="datetimeFigureOut">
              <a:rPr lang="zh-TW" altLang="en-US" smtClean="0"/>
              <a:pPr/>
              <a:t>2023/8/3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A20F-ED4E-44B2-A811-731BD43070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95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2AF7-1080-445C-8E95-5D5C67F70674}" type="datetimeFigureOut">
              <a:rPr lang="zh-TW" altLang="en-US" smtClean="0"/>
              <a:pPr/>
              <a:t>2023/8/3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A20F-ED4E-44B2-A811-731BD43070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59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3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F2AF7-1080-445C-8E95-5D5C67F70674}" type="datetimeFigureOut">
              <a:rPr lang="zh-TW" altLang="en-US" smtClean="0"/>
              <a:pPr/>
              <a:t>2023/8/3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EA20F-ED4E-44B2-A811-731BD43070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00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6%B0%AF%E6%B0%94" TargetMode="External"/><Relationship Id="rId7" Type="http://schemas.openxmlformats.org/officeDocument/2006/relationships/hyperlink" Target="https://zh.wikipedia.org/wiki/%E7%BB%93%E6%99%B6%E6%B0%B4" TargetMode="External"/><Relationship Id="rId2" Type="http://schemas.openxmlformats.org/officeDocument/2006/relationships/hyperlink" Target="https://zh.wikipedia.org/wiki/%E8%87%AA%E6%9D%A5%E6%B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6%B5%B7%E6%B3%A2" TargetMode="External"/><Relationship Id="rId5" Type="http://schemas.openxmlformats.org/officeDocument/2006/relationships/hyperlink" Target="https://zh.wikipedia.org/wiki/%E9%AD%9A%E9%A1%9E" TargetMode="External"/><Relationship Id="rId4" Type="http://schemas.openxmlformats.org/officeDocument/2006/relationships/hyperlink" Target="https://zh.wikipedia.org/wiki/%E6%B0%B4%E7%94%A2%E9%A4%8A%E6%AE%96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.tw/url?sa=t&amp;rct=j&amp;q=&amp;esrc=s&amp;source=web&amp;cd=&amp;cad=rja&amp;uact=8&amp;ved=0ahUKEwiEkorW29nRAhULoJQKHTVdDWkQFgggMAI&amp;url=http://www.niea.gov.tw/niea/LIVE/E20154B.htm&amp;usg=AFQjCNEtpq0pSIlOpQha-jQgbPEonjd1f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泳池水質衛生管理與加氯消毒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國立臺灣師範大學</a:t>
            </a:r>
            <a:endParaRPr lang="en-US" altLang="zh-TW" dirty="0"/>
          </a:p>
          <a:p>
            <a:r>
              <a:rPr lang="zh-TW" altLang="en-US" dirty="0"/>
              <a:t>健康促進與衛生教育學系</a:t>
            </a:r>
            <a:endParaRPr lang="en-US" altLang="zh-TW" dirty="0"/>
          </a:p>
          <a:p>
            <a:r>
              <a:rPr lang="zh-TW" altLang="en-US" dirty="0"/>
              <a:t>曾治乾 助理教授</a:t>
            </a:r>
          </a:p>
        </p:txBody>
      </p:sp>
    </p:spTree>
    <p:extLst>
      <p:ext uri="{BB962C8B-B14F-4D97-AF65-F5344CB8AC3E}">
        <p14:creationId xmlns:p14="http://schemas.microsoft.com/office/powerpoint/2010/main" val="2078501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游泳業環境紀錄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/>
              <a:t>開放期間</a:t>
            </a:r>
            <a:r>
              <a:rPr lang="zh-TW" altLang="en-US" dirty="0"/>
              <a:t>，</a:t>
            </a:r>
            <a:r>
              <a:rPr lang="zh-TW" altLang="zh-TW" dirty="0"/>
              <a:t>衛生管理人員每</a:t>
            </a:r>
            <a:r>
              <a:rPr lang="zh-TW" altLang="en-US" dirty="0"/>
              <a:t>天</a:t>
            </a:r>
            <a:r>
              <a:rPr lang="zh-TW" altLang="zh-TW" dirty="0"/>
              <a:t>每</a:t>
            </a:r>
            <a:r>
              <a:rPr lang="en-US" altLang="zh-TW" dirty="0"/>
              <a:t>2</a:t>
            </a:r>
            <a:r>
              <a:rPr lang="zh-TW" altLang="zh-TW" dirty="0"/>
              <a:t>小時進行</a:t>
            </a:r>
            <a:r>
              <a:rPr lang="zh-TW" altLang="en-US" dirty="0"/>
              <a:t>環境紀錄，</a:t>
            </a:r>
            <a:r>
              <a:rPr lang="zh-TW" altLang="zh-TW" dirty="0"/>
              <a:t>並於明顯處公布測定</a:t>
            </a:r>
            <a:r>
              <a:rPr lang="zh-TW" altLang="en-US" dirty="0"/>
              <a:t>值</a:t>
            </a:r>
            <a:endParaRPr lang="en-US" altLang="zh-TW" dirty="0"/>
          </a:p>
          <a:p>
            <a:r>
              <a:rPr lang="zh-TW" altLang="zh-TW" dirty="0"/>
              <a:t>紀錄資料應保存一年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1.</a:t>
            </a:r>
            <a:r>
              <a:rPr lang="zh-TW" altLang="en-US" dirty="0"/>
              <a:t>自由餘氯－</a:t>
            </a:r>
            <a:r>
              <a:rPr lang="en-US" altLang="zh-TW" dirty="0"/>
              <a:t>1.0</a:t>
            </a:r>
            <a:r>
              <a:rPr lang="zh-TW" altLang="en-US" dirty="0"/>
              <a:t>～</a:t>
            </a:r>
            <a:r>
              <a:rPr lang="en-US" altLang="zh-TW" dirty="0"/>
              <a:t>3.0ppm 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2.</a:t>
            </a:r>
            <a:r>
              <a:rPr lang="zh-TW" altLang="en-US" dirty="0"/>
              <a:t>酸鹼值－</a:t>
            </a:r>
            <a:r>
              <a:rPr lang="en-US" altLang="zh-TW" dirty="0"/>
              <a:t>pH6.5</a:t>
            </a:r>
            <a:r>
              <a:rPr lang="zh-TW" altLang="en-US" dirty="0"/>
              <a:t>～</a:t>
            </a:r>
            <a:r>
              <a:rPr lang="en-US" altLang="zh-TW" dirty="0"/>
              <a:t>8.0 </a:t>
            </a:r>
            <a:br>
              <a:rPr lang="en-US" altLang="zh-TW" dirty="0"/>
            </a:br>
            <a:r>
              <a:rPr lang="en-US" altLang="zh-TW" dirty="0"/>
              <a:t>3.</a:t>
            </a:r>
            <a:r>
              <a:rPr lang="zh-TW" altLang="en-US" dirty="0"/>
              <a:t>水溫、室溫項目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4.</a:t>
            </a:r>
            <a:r>
              <a:rPr lang="zh-TW" altLang="en-US" dirty="0"/>
              <a:t>一般細菌－</a:t>
            </a:r>
            <a:r>
              <a:rPr lang="en-US" altLang="zh-TW" dirty="0"/>
              <a:t>1</a:t>
            </a:r>
            <a:r>
              <a:rPr lang="zh-TW" altLang="en-US" dirty="0"/>
              <a:t>毫升水樣中，細菌數</a:t>
            </a:r>
            <a:r>
              <a:rPr lang="en-US" altLang="zh-TW" dirty="0"/>
              <a:t>500</a:t>
            </a:r>
            <a:r>
              <a:rPr lang="zh-TW" altLang="en-US" dirty="0"/>
              <a:t>個以下</a:t>
            </a:r>
            <a:br>
              <a:rPr lang="zh-TW" altLang="en-US" dirty="0"/>
            </a:br>
            <a:r>
              <a:rPr lang="en-US" altLang="zh-TW" dirty="0"/>
              <a:t>5.</a:t>
            </a:r>
            <a:r>
              <a:rPr lang="zh-TW" altLang="en-US" dirty="0"/>
              <a:t>大腸菌－</a:t>
            </a:r>
            <a:r>
              <a:rPr lang="en-US" altLang="zh-TW" dirty="0"/>
              <a:t>100</a:t>
            </a:r>
            <a:r>
              <a:rPr lang="zh-TW" altLang="en-US" dirty="0"/>
              <a:t>毫升水樣中不得檢出</a:t>
            </a:r>
            <a:br>
              <a:rPr lang="zh-TW" altLang="en-US" dirty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0419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消毒系統的必要性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/>
              <a:t>游泳池是一個公共場所，人員十分複雜，且人體直接與水接觸。因此，不僅將各種細菌、病毒帶入水中，而且人體排放的污垢、汗液以及使用的化妝品等也會溶於水中，導致濁度增加、透明度降低，產生臭味、異味，造成大量細菌、病毒的繁殖，直接影響人體健康。據報導，通過游泳池水可傳染眼、鼻、喉、腸胃、皮膚、泌尿及生殖系統疾病。因此，游泳池水的消毒、滅菌、除污是避免傳染病發生的重要措施。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748701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消毒方法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氧化劑</a:t>
            </a:r>
            <a:r>
              <a:rPr lang="en-US" altLang="zh-TW" dirty="0"/>
              <a:t>(</a:t>
            </a:r>
            <a:r>
              <a:rPr lang="zh-TW" altLang="en-US" dirty="0"/>
              <a:t>如</a:t>
            </a:r>
            <a:r>
              <a:rPr lang="zh-TW" altLang="zh-TW" dirty="0"/>
              <a:t>臭氧、</a:t>
            </a:r>
            <a:r>
              <a:rPr lang="zh-TW" altLang="en-US" dirty="0"/>
              <a:t>加氯消毒</a:t>
            </a:r>
            <a:r>
              <a:rPr lang="en-US" altLang="zh-TW" dirty="0"/>
              <a:t>)</a:t>
            </a:r>
            <a:endParaRPr lang="zh-TW" altLang="zh-TW" dirty="0"/>
          </a:p>
          <a:p>
            <a:r>
              <a:rPr lang="zh-TW" altLang="zh-TW" dirty="0"/>
              <a:t>紫外線</a:t>
            </a:r>
          </a:p>
          <a:p>
            <a:r>
              <a:rPr lang="zh-TW" altLang="zh-TW" dirty="0"/>
              <a:t>金屬離子</a:t>
            </a:r>
            <a:r>
              <a:rPr lang="en-US" altLang="zh-TW" dirty="0"/>
              <a:t>(</a:t>
            </a:r>
            <a:r>
              <a:rPr lang="zh-TW" altLang="en-US" dirty="0"/>
              <a:t>如</a:t>
            </a:r>
            <a:r>
              <a:rPr lang="zh-TW" altLang="zh-TW" dirty="0"/>
              <a:t>銅銀離子</a:t>
            </a:r>
            <a:r>
              <a:rPr lang="en-US" altLang="zh-TW" dirty="0"/>
              <a:t>)</a:t>
            </a:r>
            <a:endParaRPr lang="zh-TW" altLang="zh-TW" dirty="0"/>
          </a:p>
          <a:p>
            <a:r>
              <a:rPr lang="zh-TW" altLang="zh-TW" dirty="0"/>
              <a:t>組合型</a:t>
            </a:r>
            <a:r>
              <a:rPr lang="en-US" altLang="zh-TW" dirty="0"/>
              <a:t>(</a:t>
            </a:r>
            <a:r>
              <a:rPr lang="zh-TW" altLang="zh-TW" dirty="0"/>
              <a:t>如氧化劑和金屬離子一起使用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9596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加氯消毒原理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加氯消毒藥劑在水中</a:t>
            </a:r>
            <a:r>
              <a:rPr lang="zh-TW" altLang="en-US" dirty="0"/>
              <a:t>溶</a:t>
            </a:r>
            <a:r>
              <a:rPr lang="zh-TW" altLang="zh-TW" dirty="0"/>
              <a:t>解或與水、氫離子結合後，會產生自由餘氯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自由餘氯會氧化病原體的重要酵素與外膜蛋白質，使病原體失去活性或崩解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65808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次氯酸鈉</a:t>
            </a:r>
            <a:r>
              <a:rPr lang="en-US" altLang="zh-TW" dirty="0"/>
              <a:t>(</a:t>
            </a:r>
            <a:r>
              <a:rPr lang="zh-TW" altLang="en-US" dirty="0"/>
              <a:t>漂白水</a:t>
            </a:r>
            <a:r>
              <a:rPr lang="en-US" altLang="zh-TW" dirty="0"/>
              <a:t>)</a:t>
            </a:r>
            <a:r>
              <a:rPr lang="zh-TW" altLang="en-US" dirty="0"/>
              <a:t>消毒效率與酸鹼值的關係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4171" y="2996952"/>
            <a:ext cx="6179828" cy="327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72008" y="3501008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err="1"/>
              <a:t>HOCl</a:t>
            </a:r>
            <a:r>
              <a:rPr lang="zh-TW" altLang="en-US" sz="2400" dirty="0"/>
              <a:t> </a:t>
            </a:r>
            <a:r>
              <a:rPr lang="en-US" altLang="zh-TW" sz="2400" dirty="0">
                <a:sym typeface="Wingdings" pitchFamily="2" charset="2"/>
              </a:rPr>
              <a:t></a:t>
            </a:r>
            <a:r>
              <a:rPr lang="en-US" altLang="zh-TW" sz="2400" dirty="0"/>
              <a:t>H</a:t>
            </a:r>
            <a:r>
              <a:rPr lang="en-US" altLang="zh-TW" sz="2400" baseline="30000" dirty="0"/>
              <a:t>+</a:t>
            </a:r>
            <a:r>
              <a:rPr lang="zh-TW" altLang="en-US" sz="2400" dirty="0"/>
              <a:t> </a:t>
            </a:r>
            <a:r>
              <a:rPr lang="en-US" altLang="zh-TW" sz="2400" dirty="0"/>
              <a:t>+ </a:t>
            </a:r>
            <a:r>
              <a:rPr lang="en-US" altLang="zh-TW" sz="2400" dirty="0" err="1"/>
              <a:t>OCl</a:t>
            </a:r>
            <a:r>
              <a:rPr lang="en-US" altLang="zh-TW" sz="2400" baseline="30000" dirty="0"/>
              <a:t>-</a:t>
            </a:r>
            <a:endParaRPr lang="zh-TW" altLang="en-US" sz="2400" baseline="30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0" y="4005064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pH</a:t>
            </a:r>
            <a:r>
              <a:rPr lang="zh-TW" altLang="en-US" sz="2400" dirty="0"/>
              <a:t>上升，</a:t>
            </a:r>
            <a:r>
              <a:rPr lang="en-US" altLang="zh-TW" sz="2400" dirty="0"/>
              <a:t>[</a:t>
            </a:r>
            <a:r>
              <a:rPr lang="en-US" altLang="zh-TW" sz="2400" dirty="0" err="1"/>
              <a:t>HOCl</a:t>
            </a:r>
            <a:r>
              <a:rPr lang="en-US" altLang="zh-TW" sz="2400" dirty="0"/>
              <a:t>]</a:t>
            </a:r>
            <a:r>
              <a:rPr lang="zh-TW" altLang="en-US" sz="2400" dirty="0"/>
              <a:t>下降；</a:t>
            </a:r>
            <a:endParaRPr lang="en-US" altLang="zh-TW" sz="2400" dirty="0"/>
          </a:p>
          <a:p>
            <a:r>
              <a:rPr lang="zh-TW" altLang="en-US" sz="2400" dirty="0"/>
              <a:t>消毒能力亦下降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755576" y="1556792"/>
            <a:ext cx="8136904" cy="1200329"/>
          </a:xfrm>
          <a:prstGeom prst="rect">
            <a:avLst/>
          </a:prstGeom>
          <a:noFill/>
          <a:ln>
            <a:solidFill>
              <a:srgbClr val="C00000">
                <a:alpha val="95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當氯溶於水中會變成次氯酸或次氯酸根離子，而氯</a:t>
            </a:r>
            <a:r>
              <a:rPr lang="en-US" altLang="zh-TW" sz="2400" dirty="0"/>
              <a:t>(Cl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)</a:t>
            </a:r>
            <a:r>
              <a:rPr lang="zh-TW" altLang="en-US" sz="2400" dirty="0"/>
              <a:t>、次氯酸</a:t>
            </a:r>
            <a:r>
              <a:rPr lang="en-US" altLang="zh-TW" sz="2400" dirty="0"/>
              <a:t>(</a:t>
            </a:r>
            <a:r>
              <a:rPr lang="en-US" altLang="zh-TW" sz="2400" dirty="0" err="1"/>
              <a:t>HOCl</a:t>
            </a:r>
            <a:r>
              <a:rPr lang="en-US" altLang="zh-TW" sz="2400" dirty="0"/>
              <a:t>)</a:t>
            </a:r>
            <a:r>
              <a:rPr lang="zh-TW" altLang="en-US" sz="2400" dirty="0"/>
              <a:t>及次氯酸鹽</a:t>
            </a:r>
            <a:r>
              <a:rPr lang="en-US" altLang="zh-TW" sz="2400" dirty="0"/>
              <a:t>(</a:t>
            </a:r>
            <a:r>
              <a:rPr lang="en-US" altLang="zh-TW" sz="2400" dirty="0" err="1"/>
              <a:t>OCl</a:t>
            </a:r>
            <a:r>
              <a:rPr lang="en-US" altLang="zh-TW" sz="2400" baseline="30000" dirty="0"/>
              <a:t>-</a:t>
            </a:r>
            <a:r>
              <a:rPr lang="en-US" altLang="zh-TW" sz="2400" dirty="0"/>
              <a:t>)</a:t>
            </a:r>
            <a:r>
              <a:rPr lang="zh-TW" altLang="en-US" sz="2400" dirty="0"/>
              <a:t>皆具有消毒能力，通常合稱為自由餘氯</a:t>
            </a:r>
            <a:r>
              <a:rPr lang="en-US" altLang="zh-TW" sz="2400" dirty="0"/>
              <a:t>(free chlorine residuals)</a:t>
            </a:r>
            <a:r>
              <a:rPr lang="zh-TW" altLang="en-US" sz="2400" dirty="0"/>
              <a:t>，其消毒能力為</a:t>
            </a:r>
            <a:r>
              <a:rPr lang="en-US" altLang="zh-TW" sz="2400" dirty="0" err="1">
                <a:solidFill>
                  <a:srgbClr val="FF0000"/>
                </a:solidFill>
              </a:rPr>
              <a:t>HOCl</a:t>
            </a:r>
            <a:r>
              <a:rPr lang="en-US" altLang="zh-TW" sz="2400" dirty="0">
                <a:solidFill>
                  <a:srgbClr val="FF0000"/>
                </a:solidFill>
              </a:rPr>
              <a:t>&gt; Cl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2</a:t>
            </a:r>
            <a:r>
              <a:rPr lang="en-US" altLang="zh-TW" sz="2400" dirty="0">
                <a:solidFill>
                  <a:srgbClr val="FF0000"/>
                </a:solidFill>
              </a:rPr>
              <a:t>&gt;</a:t>
            </a:r>
            <a:r>
              <a:rPr lang="en-US" altLang="zh-TW" sz="2400" dirty="0" err="1">
                <a:solidFill>
                  <a:srgbClr val="FF0000"/>
                </a:solidFill>
              </a:rPr>
              <a:t>OCl</a:t>
            </a:r>
            <a:r>
              <a:rPr lang="en-US" altLang="zh-TW" sz="2400" baseline="30000" dirty="0">
                <a:solidFill>
                  <a:srgbClr val="FF0000"/>
                </a:solidFill>
              </a:rPr>
              <a:t>-</a:t>
            </a:r>
            <a:r>
              <a:rPr lang="zh-TW" altLang="en-US" sz="2400" dirty="0"/>
              <a:t>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C00000"/>
                </a:solidFill>
              </a:rPr>
              <a:t>自由餘氯和結合氯都有殺菌力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當水中有氨存在時，氯或次氯酸會先與氨作用形成一氯胺</a:t>
            </a:r>
            <a:r>
              <a:rPr lang="en-US" altLang="zh-TW" sz="2800" dirty="0"/>
              <a:t>(</a:t>
            </a:r>
            <a:r>
              <a:rPr lang="en-US" altLang="zh-TW" sz="2800" dirty="0" err="1"/>
              <a:t>monochloramine</a:t>
            </a:r>
            <a:r>
              <a:rPr lang="en-US" altLang="zh-TW" sz="2800" dirty="0"/>
              <a:t>)</a:t>
            </a:r>
            <a:r>
              <a:rPr lang="zh-TW" altLang="en-US" sz="2800" dirty="0"/>
              <a:t>、二氯胺</a:t>
            </a:r>
            <a:r>
              <a:rPr lang="en-US" altLang="zh-TW" sz="2800" dirty="0"/>
              <a:t>(</a:t>
            </a:r>
            <a:r>
              <a:rPr lang="en-US" altLang="zh-TW" sz="2800" dirty="0" err="1"/>
              <a:t>dichloramine</a:t>
            </a:r>
            <a:r>
              <a:rPr lang="en-US" altLang="zh-TW" sz="2800" dirty="0"/>
              <a:t>)</a:t>
            </a:r>
            <a:r>
              <a:rPr lang="zh-TW" altLang="en-US" sz="2800" dirty="0"/>
              <a:t>及三氯胺</a:t>
            </a:r>
            <a:r>
              <a:rPr lang="en-US" altLang="zh-TW" sz="2800" dirty="0"/>
              <a:t>(</a:t>
            </a:r>
            <a:r>
              <a:rPr lang="en-US" altLang="zh-TW" sz="2800" dirty="0" err="1"/>
              <a:t>trichloramine</a:t>
            </a:r>
            <a:r>
              <a:rPr lang="en-US" altLang="zh-TW" sz="2800" dirty="0"/>
              <a:t>)</a:t>
            </a:r>
          </a:p>
          <a:p>
            <a:pPr lvl="1"/>
            <a:r>
              <a:rPr lang="en-US" altLang="zh-TW" sz="2400" dirty="0"/>
              <a:t>NH</a:t>
            </a:r>
            <a:r>
              <a:rPr lang="en-US" altLang="zh-TW" sz="2400" baseline="-25000" dirty="0"/>
              <a:t>3</a:t>
            </a:r>
            <a:r>
              <a:rPr lang="en-US" altLang="zh-TW" sz="2400" dirty="0"/>
              <a:t>+HOCl→NH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Cl+H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O (</a:t>
            </a:r>
            <a:r>
              <a:rPr lang="zh-TW" altLang="en-US" sz="2400" dirty="0"/>
              <a:t>一氯胺</a:t>
            </a:r>
            <a:r>
              <a:rPr lang="en-US" altLang="zh-TW" sz="2400" dirty="0"/>
              <a:t>)</a:t>
            </a:r>
          </a:p>
          <a:p>
            <a:pPr lvl="1"/>
            <a:r>
              <a:rPr lang="en-US" altLang="zh-TW" sz="2400" dirty="0"/>
              <a:t>NH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Cl+HOCl→NHCl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+H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O (</a:t>
            </a:r>
            <a:r>
              <a:rPr lang="zh-TW" altLang="en-US" sz="2400" dirty="0"/>
              <a:t>二氯胺</a:t>
            </a:r>
            <a:r>
              <a:rPr lang="en-US" altLang="zh-TW" sz="2400" dirty="0"/>
              <a:t>)</a:t>
            </a:r>
          </a:p>
          <a:p>
            <a:pPr lvl="1"/>
            <a:r>
              <a:rPr lang="en-US" altLang="zh-TW" sz="2400" dirty="0"/>
              <a:t>NHCl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+HOCl→NCl</a:t>
            </a:r>
            <a:r>
              <a:rPr lang="en-US" altLang="zh-TW" sz="2400" baseline="-25000" dirty="0"/>
              <a:t>3</a:t>
            </a:r>
            <a:r>
              <a:rPr lang="en-US" altLang="zh-TW" sz="2400" dirty="0"/>
              <a:t>+H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O (</a:t>
            </a:r>
            <a:r>
              <a:rPr lang="zh-TW" altLang="en-US" sz="2400" dirty="0"/>
              <a:t>三氯胺</a:t>
            </a:r>
            <a:r>
              <a:rPr lang="en-US" altLang="zh-TW" sz="2400" dirty="0"/>
              <a:t>)</a:t>
            </a:r>
          </a:p>
          <a:p>
            <a:r>
              <a:rPr lang="zh-TW" altLang="en-US" sz="2800" dirty="0"/>
              <a:t>一氯胺及二氯胺亦具有消毒能力，稱為</a:t>
            </a:r>
            <a:r>
              <a:rPr lang="zh-TW" altLang="en-US" sz="2800" dirty="0">
                <a:solidFill>
                  <a:srgbClr val="FF0000"/>
                </a:solidFill>
              </a:rPr>
              <a:t>結合餘氯</a:t>
            </a:r>
            <a:r>
              <a:rPr lang="en-US" altLang="zh-TW" sz="2800" dirty="0"/>
              <a:t>(combined chlorine residuals)</a:t>
            </a:r>
            <a:r>
              <a:rPr lang="zh-TW" altLang="en-US" sz="2800" dirty="0"/>
              <a:t>，其消毒力與自由餘氯相較下為</a:t>
            </a:r>
            <a:r>
              <a:rPr lang="zh-TW" altLang="en-US" sz="2800" dirty="0">
                <a:solidFill>
                  <a:srgbClr val="FF0000"/>
                </a:solidFill>
              </a:rPr>
              <a:t>自由餘氯</a:t>
            </a:r>
            <a:r>
              <a:rPr lang="en-US" altLang="zh-TW" sz="2800" dirty="0">
                <a:solidFill>
                  <a:srgbClr val="FF0000"/>
                </a:solidFill>
              </a:rPr>
              <a:t>&gt;</a:t>
            </a:r>
            <a:r>
              <a:rPr lang="zh-TW" altLang="en-US" sz="2800" dirty="0">
                <a:solidFill>
                  <a:srgbClr val="FF0000"/>
                </a:solidFill>
              </a:rPr>
              <a:t>結合餘氯</a:t>
            </a:r>
            <a:r>
              <a:rPr lang="zh-TW" altLang="en-US" sz="2800" dirty="0"/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總氯、自由餘氯與結合氯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結合氯也是一種餘氯</a:t>
            </a:r>
          </a:p>
          <a:p>
            <a:r>
              <a:rPr lang="zh-TW" altLang="en-US" sz="2800" dirty="0"/>
              <a:t>結合餘氯的殺菌效果比自由有效氯低</a:t>
            </a:r>
          </a:p>
          <a:p>
            <a:r>
              <a:rPr lang="zh-TW" altLang="en-US" sz="2800" dirty="0"/>
              <a:t>自由餘氯（</a:t>
            </a:r>
            <a:r>
              <a:rPr lang="en-US" altLang="zh-TW" sz="2800" dirty="0"/>
              <a:t>Free chlorine</a:t>
            </a:r>
            <a:r>
              <a:rPr lang="zh-TW" altLang="en-US" sz="2800" dirty="0"/>
              <a:t>）</a:t>
            </a:r>
            <a:r>
              <a:rPr lang="en-US" altLang="zh-TW" sz="2800" dirty="0"/>
              <a:t>+</a:t>
            </a:r>
            <a:r>
              <a:rPr lang="zh-TW" altLang="en-US" sz="2800" dirty="0"/>
              <a:t>結合餘氯（</a:t>
            </a:r>
            <a:r>
              <a:rPr lang="en-US" altLang="zh-TW" sz="2800" dirty="0"/>
              <a:t>Combined chlorine</a:t>
            </a:r>
            <a:r>
              <a:rPr lang="zh-TW" altLang="en-US" sz="2800" dirty="0"/>
              <a:t>）</a:t>
            </a:r>
            <a:r>
              <a:rPr lang="en-US" altLang="zh-TW" sz="2800" dirty="0"/>
              <a:t>=</a:t>
            </a:r>
            <a:r>
              <a:rPr lang="zh-TW" altLang="en-US" sz="2800" dirty="0"/>
              <a:t>總餘氯（</a:t>
            </a:r>
            <a:r>
              <a:rPr lang="en-US" altLang="zh-TW" sz="2800" dirty="0"/>
              <a:t>Total chlorine</a:t>
            </a:r>
            <a:r>
              <a:rPr lang="zh-TW" altLang="en-US" sz="2800" dirty="0"/>
              <a:t>）</a:t>
            </a:r>
          </a:p>
          <a:p>
            <a:r>
              <a:rPr lang="zh-TW" altLang="en-US" sz="2800" dirty="0"/>
              <a:t>總餘氯</a:t>
            </a:r>
            <a:r>
              <a:rPr lang="en-US" altLang="zh-TW" sz="2800" dirty="0"/>
              <a:t>-</a:t>
            </a:r>
            <a:r>
              <a:rPr lang="zh-TW" altLang="en-US" sz="2800" dirty="0"/>
              <a:t>自由餘氯</a:t>
            </a:r>
            <a:r>
              <a:rPr lang="en-US" altLang="zh-TW" sz="2800" dirty="0"/>
              <a:t>= </a:t>
            </a:r>
            <a:r>
              <a:rPr lang="zh-TW" altLang="en-US" sz="2800" dirty="0"/>
              <a:t>結合餘氯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11560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餘氯測定</a:t>
            </a: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OTO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和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DPD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都是測氯的工具。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OTO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黃色，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DPD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紅色，以往法規只說氯含量，沒有說用什麼方法測，因為黃色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OTO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所測的是總氯，並被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認定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藥品本身有致癌毒性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，所以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OTO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在國際上已被禁止使用。 </a:t>
            </a:r>
            <a:b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DPD</a:t>
            </a:r>
            <a:r>
              <a:rPr lang="zh-TW" altLang="en-US" dirty="0"/>
              <a:t>餘氯測定試劑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2952328" cy="4320480"/>
          </a:xfrm>
        </p:spPr>
        <p:txBody>
          <a:bodyPr>
            <a:normAutofit/>
          </a:bodyPr>
          <a:lstStyle/>
          <a:p>
            <a:r>
              <a:rPr lang="zh-TW" altLang="zh-TW" sz="2000" dirty="0"/>
              <a:t>水中之自由有效餘氯可將</a:t>
            </a:r>
            <a:r>
              <a:rPr lang="en-US" altLang="zh-TW" sz="2000" dirty="0"/>
              <a:t>DPD</a:t>
            </a:r>
            <a:r>
              <a:rPr lang="zh-TW" altLang="zh-TW" sz="2000" dirty="0"/>
              <a:t>氧化，使溶液轉變為紅色</a:t>
            </a:r>
            <a:r>
              <a:rPr lang="zh-TW" altLang="en-US" sz="2000" dirty="0"/>
              <a:t>。</a:t>
            </a:r>
            <a:endParaRPr lang="en-US" altLang="zh-TW" sz="2000" dirty="0"/>
          </a:p>
          <a:p>
            <a:r>
              <a:rPr lang="zh-TW" altLang="zh-TW" sz="2000" dirty="0"/>
              <a:t>再加入多量碘化鉀，則水中之結合餘氯可將碘化鉀氧化而釋出碘，碘再氧化</a:t>
            </a:r>
            <a:r>
              <a:rPr lang="en-US" altLang="zh-TW" sz="2000" dirty="0"/>
              <a:t>DPD</a:t>
            </a:r>
            <a:r>
              <a:rPr lang="zh-TW" altLang="zh-TW" sz="2000" dirty="0"/>
              <a:t>，使溶液之顏色加深</a:t>
            </a:r>
            <a:r>
              <a:rPr lang="zh-TW" altLang="en-US" sz="2000" dirty="0"/>
              <a:t>，此為</a:t>
            </a:r>
            <a:r>
              <a:rPr lang="zh-TW" altLang="zh-TW" sz="2000" dirty="0"/>
              <a:t>總餘氯</a:t>
            </a:r>
            <a:r>
              <a:rPr lang="zh-TW" altLang="en-US" sz="2000" dirty="0"/>
              <a:t>。</a:t>
            </a:r>
            <a:endParaRPr lang="en-US" altLang="zh-TW" sz="2000" dirty="0"/>
          </a:p>
          <a:p>
            <a:r>
              <a:rPr lang="zh-TW" altLang="zh-TW" sz="2000" dirty="0"/>
              <a:t>二者之差即為結合餘氯之濃度</a:t>
            </a:r>
            <a:endParaRPr lang="en-US" altLang="zh-TW" sz="2000" dirty="0"/>
          </a:p>
          <a:p>
            <a:endParaRPr lang="zh-TW" altLang="en-US" sz="2000" dirty="0"/>
          </a:p>
        </p:txBody>
      </p:sp>
      <p:pic>
        <p:nvPicPr>
          <p:cNvPr id="4" name="內容版面配置區 3" descr="DPD圖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4005" y="1556792"/>
            <a:ext cx="5639995" cy="422747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OTO</a:t>
            </a:r>
            <a:r>
              <a:rPr lang="zh-TW" altLang="en-US" dirty="0"/>
              <a:t>餘氯測定試劑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2530624" cy="4525963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5</a:t>
            </a:r>
            <a:r>
              <a:rPr lang="zh-TW" altLang="en-US" sz="2000" dirty="0"/>
              <a:t>秒內與水中</a:t>
            </a:r>
            <a:r>
              <a:rPr lang="zh-TW" altLang="zh-TW" sz="2000" dirty="0"/>
              <a:t>自由有效餘氯</a:t>
            </a:r>
            <a:r>
              <a:rPr lang="zh-TW" altLang="en-US" sz="2000" dirty="0"/>
              <a:t>結合呈黃色。</a:t>
            </a:r>
            <a:endParaRPr lang="en-US" altLang="zh-TW" sz="2000" dirty="0"/>
          </a:p>
          <a:p>
            <a:r>
              <a:rPr lang="zh-TW" altLang="en-US" sz="2000" dirty="0"/>
              <a:t>之後</a:t>
            </a:r>
            <a:r>
              <a:rPr lang="en-US" altLang="zh-TW" sz="2000" dirty="0"/>
              <a:t>(5</a:t>
            </a:r>
            <a:r>
              <a:rPr lang="zh-TW" altLang="en-US" sz="2000" dirty="0"/>
              <a:t>分鐘</a:t>
            </a:r>
            <a:r>
              <a:rPr lang="en-US" altLang="zh-TW" sz="2000" dirty="0"/>
              <a:t>)</a:t>
            </a:r>
            <a:r>
              <a:rPr lang="zh-TW" altLang="en-US" sz="2000" dirty="0"/>
              <a:t>在與水中結合餘氯反應使黃色加深，呈現總綠濃度。</a:t>
            </a:r>
            <a:endParaRPr lang="en-US" altLang="zh-TW" sz="2000" dirty="0"/>
          </a:p>
          <a:p>
            <a:r>
              <a:rPr lang="zh-TW" altLang="en-US" sz="2000" dirty="0"/>
              <a:t>結合餘氯濃度為前述兩者相減而得。</a:t>
            </a:r>
          </a:p>
        </p:txBody>
      </p:sp>
      <p:pic>
        <p:nvPicPr>
          <p:cNvPr id="4" name="Picture 2" descr="C:\Users\NTN\Desktop\健康管理概論實務影片\阿毛文件\桃園簡報\簡報用圖\可再壓縮\氯pH檢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9718" y="1628800"/>
            <a:ext cx="6024282" cy="451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ea"/>
              <a:buAutoNum type="ea1ChtPeriod"/>
            </a:pPr>
            <a:r>
              <a:rPr lang="zh-TW" altLang="en-US" dirty="0"/>
              <a:t>營業衛生自治條例</a:t>
            </a:r>
            <a:r>
              <a:rPr lang="en-US" altLang="zh-TW" dirty="0"/>
              <a:t>--</a:t>
            </a:r>
            <a:r>
              <a:rPr lang="zh-TW" altLang="en-US" dirty="0"/>
              <a:t>營業種類</a:t>
            </a:r>
            <a:endParaRPr lang="en-US" altLang="zh-TW" dirty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/>
              <a:t>浴室業水質標準</a:t>
            </a:r>
            <a:endParaRPr lang="en-US" altLang="zh-TW" dirty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/>
              <a:t>泳池業者水質標準</a:t>
            </a:r>
            <a:endParaRPr lang="en-US" altLang="zh-TW" dirty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/>
              <a:t>消毒之必要性</a:t>
            </a:r>
            <a:endParaRPr lang="en-US" altLang="zh-TW" dirty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/>
              <a:t>加氯消毒原理</a:t>
            </a:r>
            <a:endParaRPr lang="en-US" altLang="zh-TW" dirty="0"/>
          </a:p>
          <a:p>
            <a:pPr marL="809625" lvl="1" indent="-352425">
              <a:buFont typeface="+mj-lt"/>
              <a:buAutoNum type="arabicPeriod"/>
            </a:pPr>
            <a:r>
              <a:rPr lang="zh-TW" altLang="en-US" dirty="0"/>
              <a:t>次氯酸與酸鹼平衡</a:t>
            </a:r>
            <a:endParaRPr lang="en-US" altLang="zh-TW" dirty="0"/>
          </a:p>
          <a:p>
            <a:pPr marL="809625" lvl="1" indent="-352425">
              <a:buFont typeface="+mj-lt"/>
              <a:buAutoNum type="arabicPeriod"/>
            </a:pPr>
            <a:r>
              <a:rPr lang="zh-TW" altLang="en-US" dirty="0"/>
              <a:t>總氯</a:t>
            </a:r>
            <a:r>
              <a:rPr lang="en-US" altLang="zh-TW" dirty="0"/>
              <a:t>/</a:t>
            </a:r>
            <a:r>
              <a:rPr lang="zh-TW" altLang="en-US" dirty="0"/>
              <a:t>自由餘氯</a:t>
            </a:r>
            <a:r>
              <a:rPr lang="en-US" altLang="zh-TW" dirty="0"/>
              <a:t>/</a:t>
            </a:r>
            <a:r>
              <a:rPr lang="zh-TW" altLang="en-US" dirty="0"/>
              <a:t>結合氯</a:t>
            </a:r>
            <a:endParaRPr lang="en-US" altLang="zh-TW" dirty="0"/>
          </a:p>
          <a:p>
            <a:pPr marL="809625" lvl="1" indent="-352425">
              <a:buFont typeface="+mj-lt"/>
              <a:buAutoNum type="arabicPeriod"/>
            </a:pPr>
            <a:r>
              <a:rPr lang="zh-TW" altLang="en-US" dirty="0"/>
              <a:t>水中餘氯測定方法</a:t>
            </a:r>
            <a:r>
              <a:rPr lang="en-US" altLang="zh-TW" dirty="0"/>
              <a:t>(DPD/OTO)</a:t>
            </a:r>
          </a:p>
          <a:p>
            <a:pPr marL="809625" lvl="1" indent="-352425">
              <a:buFont typeface="+mj-lt"/>
              <a:buAutoNum type="arabicPeriod"/>
            </a:pPr>
            <a:r>
              <a:rPr lang="zh-TW" altLang="en-US" dirty="0"/>
              <a:t>池水餘氯控制</a:t>
            </a:r>
            <a:endParaRPr lang="en-US" altLang="zh-TW" dirty="0"/>
          </a:p>
          <a:p>
            <a:pPr marL="809625" lvl="1" indent="-352425">
              <a:buFont typeface="+mj-lt"/>
              <a:buAutoNum type="arabicPeriod"/>
            </a:pPr>
            <a:r>
              <a:rPr lang="zh-TW" altLang="en-US" dirty="0"/>
              <a:t>加藥量計算</a:t>
            </a:r>
            <a:endParaRPr lang="en-US" altLang="zh-TW" dirty="0"/>
          </a:p>
          <a:p>
            <a:pPr marL="809625" lvl="1" indent="-352425">
              <a:buFont typeface="+mj-lt"/>
              <a:buAutoNum type="arabicPeriod"/>
            </a:pPr>
            <a:r>
              <a:rPr lang="zh-TW" altLang="en-US" dirty="0"/>
              <a:t>加氯消毒副產物的致癌風險</a:t>
            </a:r>
            <a:endParaRPr lang="en-US" altLang="zh-TW" dirty="0"/>
          </a:p>
          <a:p>
            <a:pPr marL="809625" lvl="1" indent="-352425">
              <a:buFont typeface="+mj-lt"/>
              <a:buAutoNum type="arabicPeriod"/>
            </a:pPr>
            <a:r>
              <a:rPr lang="zh-TW" altLang="en-US" dirty="0"/>
              <a:t>對從業人員的建議</a:t>
            </a:r>
            <a:endParaRPr lang="en-US" altLang="zh-TW" dirty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/>
              <a:t>常用藥劑之功能與需注意事項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加氯消毒藥劑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氯氣</a:t>
            </a:r>
            <a:r>
              <a:rPr lang="en-US" altLang="zh-TW" dirty="0"/>
              <a:t>(</a:t>
            </a:r>
            <a:r>
              <a:rPr lang="zh-TW" altLang="zh-TW" dirty="0"/>
              <a:t>液氯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r>
              <a:rPr lang="en-US" altLang="zh-TW" dirty="0"/>
              <a:t>100%</a:t>
            </a:r>
          </a:p>
          <a:p>
            <a:r>
              <a:rPr lang="zh-TW" altLang="zh-TW" dirty="0"/>
              <a:t>次氯酸鈉</a:t>
            </a:r>
            <a:r>
              <a:rPr lang="en-US" altLang="zh-TW" dirty="0"/>
              <a:t>(</a:t>
            </a:r>
            <a:r>
              <a:rPr lang="zh-TW" altLang="zh-TW" dirty="0"/>
              <a:t>漂白水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r>
              <a:rPr lang="en-US" altLang="zh-TW" dirty="0"/>
              <a:t>6</a:t>
            </a:r>
            <a:r>
              <a:rPr lang="zh-TW" altLang="en-US" dirty="0"/>
              <a:t> </a:t>
            </a:r>
            <a:r>
              <a:rPr lang="en-US" altLang="zh-TW" dirty="0"/>
              <a:t>-</a:t>
            </a:r>
            <a:r>
              <a:rPr lang="zh-TW" altLang="en-US" dirty="0"/>
              <a:t> </a:t>
            </a:r>
            <a:r>
              <a:rPr lang="en-US" altLang="zh-TW" dirty="0"/>
              <a:t>15%</a:t>
            </a:r>
          </a:p>
          <a:p>
            <a:r>
              <a:rPr lang="zh-TW" altLang="zh-TW" dirty="0"/>
              <a:t>次氯酸鈣</a:t>
            </a:r>
            <a:r>
              <a:rPr lang="en-US" altLang="zh-TW" dirty="0"/>
              <a:t>(</a:t>
            </a:r>
            <a:r>
              <a:rPr lang="zh-TW" altLang="en-US" dirty="0"/>
              <a:t>氯碇、氯粉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r>
              <a:rPr lang="en-US" altLang="zh-TW" dirty="0"/>
              <a:t>30</a:t>
            </a:r>
            <a:r>
              <a:rPr lang="zh-TW" altLang="en-US" dirty="0"/>
              <a:t> </a:t>
            </a:r>
            <a:r>
              <a:rPr lang="en-US" altLang="zh-TW" dirty="0"/>
              <a:t>-</a:t>
            </a:r>
            <a:r>
              <a:rPr lang="zh-TW" altLang="en-US" dirty="0"/>
              <a:t> </a:t>
            </a:r>
            <a:r>
              <a:rPr lang="en-US" altLang="zh-TW" dirty="0"/>
              <a:t>70%</a:t>
            </a:r>
          </a:p>
          <a:p>
            <a:r>
              <a:rPr lang="zh-TW" altLang="zh-TW" dirty="0"/>
              <a:t>三氯異氰酸</a:t>
            </a:r>
            <a:r>
              <a:rPr lang="en-US" altLang="zh-TW" dirty="0"/>
              <a:t>(</a:t>
            </a:r>
            <a:r>
              <a:rPr lang="zh-TW" altLang="en-US" dirty="0"/>
              <a:t>氯碇、氯粉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r>
              <a:rPr lang="en-US" altLang="zh-TW" dirty="0"/>
              <a:t>90%</a:t>
            </a:r>
          </a:p>
          <a:p>
            <a:r>
              <a:rPr lang="zh-TW" altLang="zh-TW" dirty="0"/>
              <a:t>二氯異氰酸鈉鹽</a:t>
            </a:r>
            <a:r>
              <a:rPr lang="en-US" altLang="zh-TW" dirty="0"/>
              <a:t>(</a:t>
            </a:r>
            <a:r>
              <a:rPr lang="zh-TW" altLang="en-US" dirty="0"/>
              <a:t>氯粉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r>
              <a:rPr lang="en-US" altLang="zh-TW" dirty="0"/>
              <a:t>50</a:t>
            </a:r>
            <a:r>
              <a:rPr lang="zh-TW" altLang="en-US" dirty="0"/>
              <a:t> </a:t>
            </a:r>
            <a:r>
              <a:rPr lang="en-US" altLang="zh-TW" dirty="0"/>
              <a:t>-</a:t>
            </a:r>
            <a:r>
              <a:rPr lang="zh-TW" altLang="en-US" dirty="0"/>
              <a:t> </a:t>
            </a:r>
            <a:r>
              <a:rPr lang="en-US" altLang="zh-TW" dirty="0"/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4267999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2" descr="C:\Users\NTN\Desktop\健康管理概論實務影片\阿毛文件\桃園簡報\簡報用圖\壓縮圖\漂白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00000" cy="36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NTN\Desktop\健康管理概論實務影片\阿毛文件\桃園簡報\簡報用圖\壓縮圖\氯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8904" y="2740"/>
            <a:ext cx="4881356" cy="36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NTN\Desktop\健康管理概論實務影片\阿毛文件\桃園簡報\簡報用圖\可再壓縮\氯粉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58000"/>
            <a:ext cx="6776472" cy="36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餘氯控制方式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手動加藥</a:t>
            </a:r>
            <a:r>
              <a:rPr lang="en-US" altLang="zh-TW" dirty="0"/>
              <a:t>:</a:t>
            </a:r>
            <a:r>
              <a:rPr lang="zh-TW" altLang="en-US" dirty="0"/>
              <a:t>漂白水、氯碇、氯粉</a:t>
            </a:r>
            <a:endParaRPr lang="en-US" altLang="zh-TW" dirty="0"/>
          </a:p>
          <a:p>
            <a:r>
              <a:rPr lang="zh-TW" altLang="en-US" dirty="0"/>
              <a:t>餘氯測量</a:t>
            </a:r>
            <a:r>
              <a:rPr lang="en-US" altLang="zh-TW" dirty="0">
                <a:sym typeface="Wingdings" pitchFamily="2" charset="2"/>
              </a:rPr>
              <a:t></a:t>
            </a:r>
            <a:r>
              <a:rPr lang="zh-TW" altLang="en-US" dirty="0"/>
              <a:t>啟動加藥機</a:t>
            </a:r>
            <a:r>
              <a:rPr lang="en-US" altLang="zh-TW" dirty="0">
                <a:sym typeface="Wingdings" pitchFamily="2" charset="2"/>
              </a:rPr>
              <a:t></a:t>
            </a:r>
            <a:r>
              <a:rPr lang="zh-TW" altLang="en-US" dirty="0">
                <a:sym typeface="Wingdings" pitchFamily="2" charset="2"/>
              </a:rPr>
              <a:t>再次測量餘氯</a:t>
            </a:r>
            <a:endParaRPr lang="en-US" altLang="zh-TW" dirty="0"/>
          </a:p>
          <a:p>
            <a:pPr>
              <a:buNone/>
            </a:pPr>
            <a:r>
              <a:rPr lang="en-US" altLang="zh-TW" dirty="0">
                <a:sym typeface="Wingdings" pitchFamily="2" charset="2"/>
              </a:rPr>
              <a:t></a:t>
            </a:r>
            <a:r>
              <a:rPr lang="zh-TW" altLang="en-US" dirty="0">
                <a:sym typeface="Wingdings" pitchFamily="2" charset="2"/>
              </a:rPr>
              <a:t>紀錄加藥時間與增加之餘氯濃度</a:t>
            </a:r>
            <a:endParaRPr lang="en-US" altLang="zh-TW" dirty="0">
              <a:sym typeface="Wingdings" pitchFamily="2" charset="2"/>
            </a:endParaRPr>
          </a:p>
          <a:p>
            <a:r>
              <a:rPr lang="zh-TW" altLang="en-US" dirty="0">
                <a:solidFill>
                  <a:srgbClr val="FF0000"/>
                </a:solidFill>
                <a:sym typeface="Wingdings" pitchFamily="2" charset="2"/>
              </a:rPr>
              <a:t>加藥時間</a:t>
            </a:r>
            <a:r>
              <a:rPr lang="en-US" altLang="zh-TW" dirty="0">
                <a:solidFill>
                  <a:srgbClr val="FF0000"/>
                </a:solidFill>
                <a:sym typeface="Wingdings" pitchFamily="2" charset="2"/>
              </a:rPr>
              <a:t>&lt;=&gt;</a:t>
            </a:r>
            <a:r>
              <a:rPr lang="zh-TW" altLang="en-US" dirty="0">
                <a:solidFill>
                  <a:srgbClr val="FF0000"/>
                </a:solidFill>
                <a:sym typeface="Wingdings" pitchFamily="2" charset="2"/>
              </a:rPr>
              <a:t>增加餘氯濃度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/>
          </a:p>
          <a:p>
            <a:r>
              <a:rPr lang="zh-TW" altLang="en-US" dirty="0"/>
              <a:t>自動加藥</a:t>
            </a:r>
            <a:endParaRPr lang="en-US" altLang="zh-TW" dirty="0"/>
          </a:p>
          <a:p>
            <a:r>
              <a:rPr lang="zh-TW" altLang="en-US" dirty="0"/>
              <a:t>液氯、漂白水、氯碇氯粉溶液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2733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加氯消毒</a:t>
            </a:r>
            <a:r>
              <a:rPr lang="en-US" altLang="zh-TW" dirty="0"/>
              <a:t>+</a:t>
            </a:r>
            <a:r>
              <a:rPr lang="zh-TW" altLang="en-US" dirty="0"/>
              <a:t>循環過濾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851" y="1557352"/>
            <a:ext cx="7551573" cy="5040000"/>
          </a:xfrm>
        </p:spPr>
      </p:pic>
    </p:spTree>
    <p:extLst>
      <p:ext uri="{BB962C8B-B14F-4D97-AF65-F5344CB8AC3E}">
        <p14:creationId xmlns:p14="http://schemas.microsoft.com/office/powerpoint/2010/main" val="1403780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自動加藥設備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 descr="C:\Users\NTN\Desktop\健康管理概論實務影片\阿毛文件\桃園簡報\簡報用圖\可再壓縮\加氯消毒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224055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5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手動加藥計算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/>
              <a:t>加藥量</a:t>
            </a:r>
            <a:r>
              <a:rPr lang="en-US" altLang="zh-TW" dirty="0"/>
              <a:t>(g)=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zh-TW" altLang="en-US" dirty="0"/>
              <a:t>池水量</a:t>
            </a:r>
            <a:r>
              <a:rPr lang="en-US" altLang="zh-TW" dirty="0"/>
              <a:t>(m</a:t>
            </a:r>
            <a:r>
              <a:rPr lang="en-US" altLang="zh-TW" baseline="30000" dirty="0"/>
              <a:t>3</a:t>
            </a:r>
            <a:r>
              <a:rPr lang="en-US" altLang="zh-TW" dirty="0"/>
              <a:t>)x</a:t>
            </a:r>
            <a:r>
              <a:rPr lang="zh-TW" altLang="en-US" dirty="0"/>
              <a:t>預期濃度</a:t>
            </a:r>
            <a:r>
              <a:rPr lang="en-US" altLang="zh-TW" dirty="0"/>
              <a:t>(g/m</a:t>
            </a:r>
            <a:r>
              <a:rPr lang="en-US" altLang="zh-TW" baseline="30000" dirty="0"/>
              <a:t>3</a:t>
            </a:r>
            <a:r>
              <a:rPr lang="en-US" altLang="zh-TW" dirty="0"/>
              <a:t>)/</a:t>
            </a:r>
            <a:r>
              <a:rPr lang="zh-TW" altLang="en-US" dirty="0"/>
              <a:t>藥劑濃度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池水</a:t>
            </a:r>
            <a:r>
              <a:rPr lang="en-US" altLang="zh-TW" dirty="0"/>
              <a:t>1000</a:t>
            </a:r>
            <a:r>
              <a:rPr lang="zh-TW" altLang="en-US" dirty="0"/>
              <a:t> </a:t>
            </a:r>
            <a:r>
              <a:rPr lang="en-US" altLang="zh-TW" dirty="0"/>
              <a:t>m</a:t>
            </a:r>
            <a:r>
              <a:rPr lang="en-US" altLang="zh-TW" baseline="30000" dirty="0"/>
              <a:t>3</a:t>
            </a:r>
            <a:r>
              <a:rPr lang="zh-TW" altLang="en-US" dirty="0"/>
              <a:t>，預期餘氯濃度為</a:t>
            </a:r>
            <a:r>
              <a:rPr lang="en-US" altLang="zh-TW" dirty="0"/>
              <a:t>2</a:t>
            </a:r>
            <a:r>
              <a:rPr lang="zh-TW" altLang="en-US" dirty="0"/>
              <a:t> </a:t>
            </a:r>
            <a:r>
              <a:rPr lang="en-US" altLang="zh-TW" dirty="0"/>
              <a:t>ppm(2</a:t>
            </a:r>
            <a:r>
              <a:rPr lang="zh-TW" altLang="en-US" dirty="0"/>
              <a:t> </a:t>
            </a:r>
            <a:r>
              <a:rPr lang="en-US" altLang="zh-TW" dirty="0"/>
              <a:t>g/m</a:t>
            </a:r>
            <a:r>
              <a:rPr lang="en-US" altLang="zh-TW" baseline="30000" dirty="0"/>
              <a:t>3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漂白水濃度</a:t>
            </a:r>
            <a:r>
              <a:rPr lang="en-US" altLang="zh-TW" dirty="0"/>
              <a:t>10%</a:t>
            </a:r>
          </a:p>
          <a:p>
            <a:r>
              <a:rPr lang="en-US" altLang="zh-TW" dirty="0"/>
              <a:t>1000 m</a:t>
            </a:r>
            <a:r>
              <a:rPr lang="en-US" altLang="zh-TW" baseline="30000" dirty="0"/>
              <a:t>3 </a:t>
            </a:r>
            <a:r>
              <a:rPr lang="en-US" altLang="zh-TW" dirty="0"/>
              <a:t>x 2 g/m</a:t>
            </a:r>
            <a:r>
              <a:rPr lang="en-US" altLang="zh-TW" baseline="30000" dirty="0"/>
              <a:t>3</a:t>
            </a:r>
            <a:r>
              <a:rPr lang="zh-TW" altLang="en-US" dirty="0"/>
              <a:t> </a:t>
            </a:r>
            <a:r>
              <a:rPr lang="en-US" altLang="zh-TW" dirty="0"/>
              <a:t>/</a:t>
            </a:r>
            <a:r>
              <a:rPr lang="zh-TW" altLang="en-US" dirty="0"/>
              <a:t> </a:t>
            </a:r>
            <a:r>
              <a:rPr lang="en-US" altLang="zh-TW" dirty="0"/>
              <a:t>10%</a:t>
            </a:r>
            <a:r>
              <a:rPr lang="zh-TW" altLang="en-US" dirty="0"/>
              <a:t> </a:t>
            </a:r>
            <a:r>
              <a:rPr lang="en-US" altLang="zh-TW" dirty="0"/>
              <a:t>= 20000g</a:t>
            </a:r>
            <a:r>
              <a:rPr lang="zh-TW" altLang="en-US" dirty="0"/>
              <a:t>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/>
              <a:t>20 kg</a:t>
            </a:r>
          </a:p>
          <a:p>
            <a:endParaRPr lang="en-US" altLang="zh-TW" dirty="0"/>
          </a:p>
          <a:p>
            <a:r>
              <a:rPr lang="zh-TW" altLang="en-US" dirty="0"/>
              <a:t>池水</a:t>
            </a:r>
            <a:r>
              <a:rPr lang="en-US" altLang="zh-TW" dirty="0"/>
              <a:t>1000</a:t>
            </a:r>
            <a:r>
              <a:rPr lang="zh-TW" altLang="en-US" dirty="0"/>
              <a:t> </a:t>
            </a:r>
            <a:r>
              <a:rPr lang="en-US" altLang="zh-TW" dirty="0"/>
              <a:t>m</a:t>
            </a:r>
            <a:r>
              <a:rPr lang="en-US" altLang="zh-TW" baseline="30000" dirty="0"/>
              <a:t>3</a:t>
            </a:r>
            <a:r>
              <a:rPr lang="zh-TW" altLang="en-US" dirty="0"/>
              <a:t>，預期餘氯濃度為</a:t>
            </a:r>
            <a:r>
              <a:rPr lang="en-US" altLang="zh-TW" dirty="0"/>
              <a:t>3</a:t>
            </a:r>
            <a:r>
              <a:rPr lang="zh-TW" altLang="en-US" dirty="0"/>
              <a:t> </a:t>
            </a:r>
            <a:r>
              <a:rPr lang="en-US" altLang="zh-TW" dirty="0"/>
              <a:t>ppm(3</a:t>
            </a:r>
            <a:r>
              <a:rPr lang="zh-TW" altLang="en-US" dirty="0"/>
              <a:t> </a:t>
            </a:r>
            <a:r>
              <a:rPr lang="en-US" altLang="zh-TW" dirty="0"/>
              <a:t>g/m</a:t>
            </a:r>
            <a:r>
              <a:rPr lang="en-US" altLang="zh-TW" baseline="30000" dirty="0"/>
              <a:t>3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氯碇濃度</a:t>
            </a:r>
            <a:r>
              <a:rPr lang="en-US" altLang="zh-TW" dirty="0"/>
              <a:t>30%</a:t>
            </a:r>
          </a:p>
          <a:p>
            <a:r>
              <a:rPr lang="en-US" altLang="zh-TW" dirty="0"/>
              <a:t>1000 m</a:t>
            </a:r>
            <a:r>
              <a:rPr lang="en-US" altLang="zh-TW" baseline="30000" dirty="0"/>
              <a:t>3 </a:t>
            </a:r>
            <a:r>
              <a:rPr lang="en-US" altLang="zh-TW" dirty="0"/>
              <a:t>x 3 g/m</a:t>
            </a:r>
            <a:r>
              <a:rPr lang="en-US" altLang="zh-TW" baseline="30000" dirty="0"/>
              <a:t>3</a:t>
            </a:r>
            <a:r>
              <a:rPr lang="zh-TW" altLang="en-US" dirty="0"/>
              <a:t> </a:t>
            </a:r>
            <a:r>
              <a:rPr lang="en-US" altLang="zh-TW" dirty="0"/>
              <a:t>/</a:t>
            </a:r>
            <a:r>
              <a:rPr lang="zh-TW" altLang="en-US" dirty="0"/>
              <a:t> </a:t>
            </a:r>
            <a:r>
              <a:rPr lang="en-US" altLang="zh-TW" dirty="0"/>
              <a:t>30%</a:t>
            </a:r>
            <a:r>
              <a:rPr lang="zh-TW" altLang="en-US" dirty="0"/>
              <a:t> </a:t>
            </a:r>
            <a:r>
              <a:rPr lang="en-US" altLang="zh-TW" dirty="0"/>
              <a:t>= 10000g</a:t>
            </a:r>
            <a:r>
              <a:rPr lang="zh-TW" altLang="en-US" dirty="0"/>
              <a:t>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/>
              <a:t>10 kg</a:t>
            </a:r>
          </a:p>
        </p:txBody>
      </p:sp>
    </p:spTree>
    <p:extLst>
      <p:ext uri="{BB962C8B-B14F-4D97-AF65-F5344CB8AC3E}">
        <p14:creationId xmlns:p14="http://schemas.microsoft.com/office/powerpoint/2010/main" val="3181238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手動加藥控制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加藥量</a:t>
            </a:r>
            <a:r>
              <a:rPr lang="en-US" altLang="zh-TW" dirty="0"/>
              <a:t>(g)=</a:t>
            </a:r>
          </a:p>
          <a:p>
            <a:pPr marL="0" indent="0">
              <a:buNone/>
            </a:pPr>
            <a:r>
              <a:rPr lang="zh-TW" altLang="en-US" sz="2800" dirty="0"/>
              <a:t>    池水量</a:t>
            </a:r>
            <a:r>
              <a:rPr lang="en-US" altLang="zh-TW" sz="2800" dirty="0"/>
              <a:t>(m</a:t>
            </a:r>
            <a:r>
              <a:rPr lang="en-US" altLang="zh-TW" sz="2800" baseline="30000" dirty="0"/>
              <a:t>3</a:t>
            </a:r>
            <a:r>
              <a:rPr lang="en-US" altLang="zh-TW" sz="2800" dirty="0"/>
              <a:t>)x(</a:t>
            </a:r>
            <a:r>
              <a:rPr lang="zh-TW" altLang="en-US" sz="2800" dirty="0"/>
              <a:t>預期濃度</a:t>
            </a:r>
            <a:r>
              <a:rPr lang="en-US" altLang="zh-TW" sz="2800" dirty="0"/>
              <a:t>-</a:t>
            </a:r>
            <a:r>
              <a:rPr lang="zh-TW" altLang="en-US" sz="2800" dirty="0"/>
              <a:t>目前濃度</a:t>
            </a:r>
            <a:r>
              <a:rPr lang="en-US" altLang="zh-TW" sz="2800" dirty="0"/>
              <a:t>)(g/m</a:t>
            </a:r>
            <a:r>
              <a:rPr lang="en-US" altLang="zh-TW" sz="2800" baseline="30000" dirty="0"/>
              <a:t>3</a:t>
            </a:r>
            <a:r>
              <a:rPr lang="en-US" altLang="zh-TW" sz="2800" dirty="0"/>
              <a:t>)/</a:t>
            </a:r>
            <a:r>
              <a:rPr lang="zh-TW" altLang="en-US" sz="2800" dirty="0"/>
              <a:t>藥劑濃度</a:t>
            </a:r>
            <a:endParaRPr lang="en-US" altLang="zh-TW" sz="2800" dirty="0"/>
          </a:p>
          <a:p>
            <a:endParaRPr lang="en-US" altLang="zh-TW" dirty="0"/>
          </a:p>
          <a:p>
            <a:r>
              <a:rPr lang="zh-TW" altLang="en-US" dirty="0"/>
              <a:t>池水</a:t>
            </a:r>
            <a:r>
              <a:rPr lang="en-US" altLang="zh-TW" dirty="0"/>
              <a:t>1000</a:t>
            </a:r>
            <a:r>
              <a:rPr lang="zh-TW" altLang="en-US" dirty="0"/>
              <a:t> </a:t>
            </a:r>
            <a:r>
              <a:rPr lang="en-US" altLang="zh-TW" dirty="0"/>
              <a:t>m</a:t>
            </a:r>
            <a:r>
              <a:rPr lang="en-US" altLang="zh-TW" baseline="30000" dirty="0"/>
              <a:t>3</a:t>
            </a:r>
            <a:r>
              <a:rPr lang="zh-TW" altLang="en-US" dirty="0"/>
              <a:t>，氯粉濃度</a:t>
            </a:r>
            <a:r>
              <a:rPr lang="en-US" altLang="zh-TW" dirty="0"/>
              <a:t>50%</a:t>
            </a:r>
            <a:endParaRPr lang="en-US" altLang="zh-TW" baseline="30000" dirty="0"/>
          </a:p>
          <a:p>
            <a:r>
              <a:rPr lang="zh-TW" altLang="en-US" dirty="0"/>
              <a:t>目前餘氯濃度為</a:t>
            </a:r>
            <a:r>
              <a:rPr lang="en-US" altLang="zh-TW" dirty="0"/>
              <a:t>0.5</a:t>
            </a:r>
            <a:r>
              <a:rPr lang="zh-TW" altLang="en-US" dirty="0"/>
              <a:t> </a:t>
            </a:r>
            <a:r>
              <a:rPr lang="en-US" altLang="zh-TW" dirty="0"/>
              <a:t>ppm(0.5</a:t>
            </a:r>
            <a:r>
              <a:rPr lang="zh-TW" altLang="en-US" dirty="0"/>
              <a:t> </a:t>
            </a:r>
            <a:r>
              <a:rPr lang="en-US" altLang="zh-TW" dirty="0"/>
              <a:t>g/m</a:t>
            </a:r>
            <a:r>
              <a:rPr lang="en-US" altLang="zh-TW" baseline="30000" dirty="0"/>
              <a:t>3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預期餘氯濃度為</a:t>
            </a:r>
            <a:r>
              <a:rPr lang="en-US" altLang="zh-TW" dirty="0"/>
              <a:t>2</a:t>
            </a:r>
            <a:r>
              <a:rPr lang="zh-TW" altLang="en-US" dirty="0"/>
              <a:t> </a:t>
            </a:r>
            <a:r>
              <a:rPr lang="en-US" altLang="zh-TW" dirty="0"/>
              <a:t>ppm(2</a:t>
            </a:r>
            <a:r>
              <a:rPr lang="zh-TW" altLang="en-US" dirty="0"/>
              <a:t> </a:t>
            </a:r>
            <a:r>
              <a:rPr lang="en-US" altLang="zh-TW" dirty="0"/>
              <a:t>g/m</a:t>
            </a:r>
            <a:r>
              <a:rPr lang="en-US" altLang="zh-TW" baseline="30000" dirty="0"/>
              <a:t>3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1000 m</a:t>
            </a:r>
            <a:r>
              <a:rPr lang="en-US" altLang="zh-TW" baseline="30000" dirty="0"/>
              <a:t>3 </a:t>
            </a:r>
            <a:r>
              <a:rPr lang="en-US" altLang="zh-TW" dirty="0"/>
              <a:t>x (2</a:t>
            </a:r>
            <a:r>
              <a:rPr lang="zh-TW" altLang="en-US" dirty="0"/>
              <a:t> </a:t>
            </a:r>
            <a:r>
              <a:rPr lang="en-US" altLang="zh-TW" dirty="0"/>
              <a:t>-</a:t>
            </a:r>
            <a:r>
              <a:rPr lang="zh-TW" altLang="en-US" dirty="0"/>
              <a:t> </a:t>
            </a:r>
            <a:r>
              <a:rPr lang="en-US" altLang="zh-TW" dirty="0"/>
              <a:t>0.5) g/m</a:t>
            </a:r>
            <a:r>
              <a:rPr lang="en-US" altLang="zh-TW" baseline="30000" dirty="0"/>
              <a:t>3</a:t>
            </a:r>
            <a:r>
              <a:rPr lang="zh-TW" altLang="en-US" dirty="0"/>
              <a:t> </a:t>
            </a:r>
            <a:r>
              <a:rPr lang="en-US" altLang="zh-TW" dirty="0"/>
              <a:t>/</a:t>
            </a:r>
            <a:r>
              <a:rPr lang="zh-TW" altLang="en-US" dirty="0"/>
              <a:t> </a:t>
            </a:r>
            <a:r>
              <a:rPr lang="en-US" altLang="zh-TW" dirty="0"/>
              <a:t>50%</a:t>
            </a:r>
            <a:r>
              <a:rPr lang="zh-TW" altLang="en-US" dirty="0"/>
              <a:t> </a:t>
            </a:r>
            <a:r>
              <a:rPr lang="en-US" altLang="zh-TW" dirty="0"/>
              <a:t>= 3000g</a:t>
            </a:r>
            <a:r>
              <a:rPr lang="zh-TW" altLang="en-US" dirty="0"/>
              <a:t>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/>
              <a:t>3 kg</a:t>
            </a:r>
          </a:p>
        </p:txBody>
      </p:sp>
    </p:spTree>
    <p:extLst>
      <p:ext uri="{BB962C8B-B14F-4D97-AF65-F5344CB8AC3E}">
        <p14:creationId xmlns:p14="http://schemas.microsoft.com/office/powerpoint/2010/main" val="1188246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手動加藥注意事項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應定時</a:t>
            </a:r>
            <a:r>
              <a:rPr lang="en-US" altLang="zh-TW" dirty="0"/>
              <a:t>(</a:t>
            </a:r>
            <a:r>
              <a:rPr lang="zh-TW" altLang="en-US" dirty="0"/>
              <a:t>至少每</a:t>
            </a:r>
            <a:r>
              <a:rPr lang="en-US" altLang="zh-TW" dirty="0"/>
              <a:t>2</a:t>
            </a:r>
            <a:r>
              <a:rPr lang="zh-TW" altLang="en-US" dirty="0"/>
              <a:t>小時</a:t>
            </a:r>
            <a:r>
              <a:rPr lang="en-US" altLang="zh-TW" dirty="0"/>
              <a:t>)</a:t>
            </a:r>
            <a:r>
              <a:rPr lang="zh-TW" altLang="en-US" dirty="0"/>
              <a:t>測量餘氯濃度並加藥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維持餘氯濃度在</a:t>
            </a:r>
            <a:r>
              <a:rPr lang="en-US" altLang="zh-TW" dirty="0"/>
              <a:t>1.0-3.0 </a:t>
            </a:r>
            <a:r>
              <a:rPr lang="en-US" altLang="zh-TW" dirty="0" err="1"/>
              <a:t>ppm</a:t>
            </a:r>
            <a:endParaRPr lang="en-US" altLang="zh-TW" dirty="0"/>
          </a:p>
          <a:p>
            <a:r>
              <a:rPr lang="zh-TW" altLang="en-US" dirty="0"/>
              <a:t>加藥過多會造成泳客與工作人員身體不適之虞</a:t>
            </a:r>
          </a:p>
        </p:txBody>
      </p:sp>
    </p:spTree>
    <p:extLst>
      <p:ext uri="{BB962C8B-B14F-4D97-AF65-F5344CB8AC3E}">
        <p14:creationId xmlns:p14="http://schemas.microsoft.com/office/powerpoint/2010/main" val="1863829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加氯消毒的問題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氧化泳衣與頭髮</a:t>
            </a:r>
            <a:endParaRPr lang="en-US" altLang="zh-TW" dirty="0"/>
          </a:p>
          <a:p>
            <a:r>
              <a:rPr lang="zh-TW" altLang="en-US" dirty="0"/>
              <a:t>消毒藥劑</a:t>
            </a:r>
            <a:r>
              <a:rPr lang="en-US" altLang="zh-TW" dirty="0"/>
              <a:t>+</a:t>
            </a:r>
            <a:r>
              <a:rPr lang="zh-TW" altLang="en-US" dirty="0"/>
              <a:t>有機物→</a:t>
            </a:r>
            <a:r>
              <a:rPr lang="zh-TW" altLang="zh-TW" dirty="0">
                <a:solidFill>
                  <a:srgbClr val="FF0000"/>
                </a:solidFill>
              </a:rPr>
              <a:t>消毒副產物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zh-TW" dirty="0"/>
              <a:t>池水及空氣中常有</a:t>
            </a:r>
            <a:r>
              <a:rPr lang="zh-TW" altLang="zh-TW" dirty="0">
                <a:solidFill>
                  <a:srgbClr val="FF0000"/>
                </a:solidFill>
              </a:rPr>
              <a:t>刺激性氣味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氯胺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zh-TW" dirty="0"/>
              <a:t>，使泳客頭暈、胸悶</a:t>
            </a:r>
            <a:r>
              <a:rPr lang="zh-TW" altLang="en-US" dirty="0"/>
              <a:t>，刺激眼睛及呼吸道</a:t>
            </a:r>
            <a:endParaRPr lang="en-US" altLang="zh-TW" dirty="0"/>
          </a:p>
          <a:p>
            <a:r>
              <a:rPr lang="zh-TW" altLang="en-US" dirty="0">
                <a:solidFill>
                  <a:srgbClr val="FF0000"/>
                </a:solidFill>
              </a:rPr>
              <a:t>總三鹵甲烷</a:t>
            </a:r>
            <a:r>
              <a:rPr lang="zh-TW" altLang="en-US" dirty="0"/>
              <a:t>：</a:t>
            </a:r>
            <a:r>
              <a:rPr lang="zh-TW" altLang="zh-TW" dirty="0"/>
              <a:t>導致膀胱癌</a:t>
            </a:r>
            <a:r>
              <a:rPr lang="zh-TW" altLang="en-US" dirty="0"/>
              <a:t>、大腸直腸癌等</a:t>
            </a:r>
            <a:endParaRPr lang="en-US" altLang="zh-TW" dirty="0"/>
          </a:p>
          <a:p>
            <a:r>
              <a:rPr lang="zh-TW" altLang="en-US" dirty="0"/>
              <a:t>鹵乙酸：導致肝癌等癌症</a:t>
            </a:r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73853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加氯消毒致癌風險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洪崇軒</a:t>
            </a:r>
            <a:r>
              <a:rPr lang="en-US" altLang="zh-TW" dirty="0"/>
              <a:t>(2005)</a:t>
            </a:r>
            <a:r>
              <a:rPr lang="zh-TW" altLang="zh-TW" dirty="0"/>
              <a:t>分析高雄市泳池</a:t>
            </a:r>
            <a:r>
              <a:rPr lang="zh-TW" altLang="en-US" dirty="0"/>
              <a:t>，發現泳客</a:t>
            </a:r>
            <a:r>
              <a:rPr lang="zh-TW" altLang="zh-TW" dirty="0"/>
              <a:t>終身致癌風險為</a:t>
            </a:r>
            <a:r>
              <a:rPr lang="en-US" altLang="zh-TW" dirty="0"/>
              <a:t>1.22 × 10</a:t>
            </a:r>
            <a:r>
              <a:rPr lang="en-US" altLang="zh-TW" baseline="30000" dirty="0"/>
              <a:t>-5</a:t>
            </a:r>
            <a:r>
              <a:rPr lang="en-US" altLang="zh-TW" dirty="0"/>
              <a:t> - 7.86 × 10</a:t>
            </a:r>
            <a:r>
              <a:rPr lang="en-US" altLang="zh-TW" baseline="30000" dirty="0"/>
              <a:t>-5</a:t>
            </a:r>
            <a:endParaRPr lang="en-US" altLang="zh-TW" dirty="0"/>
          </a:p>
          <a:p>
            <a:r>
              <a:rPr lang="zh-TW" altLang="en-US" dirty="0"/>
              <a:t>周雯萱</a:t>
            </a:r>
            <a:r>
              <a:rPr lang="en-US" altLang="zh-TW" dirty="0"/>
              <a:t>(2008)</a:t>
            </a:r>
            <a:r>
              <a:rPr lang="zh-TW" altLang="zh-TW" dirty="0"/>
              <a:t>分析</a:t>
            </a:r>
            <a:r>
              <a:rPr lang="zh-TW" altLang="en-US" dirty="0"/>
              <a:t>臺中</a:t>
            </a:r>
            <a:r>
              <a:rPr lang="zh-TW" altLang="zh-TW" dirty="0"/>
              <a:t>市泳池</a:t>
            </a:r>
            <a:r>
              <a:rPr lang="zh-TW" altLang="en-US" dirty="0"/>
              <a:t>，發現泳客</a:t>
            </a:r>
            <a:r>
              <a:rPr lang="zh-TW" altLang="zh-TW" dirty="0"/>
              <a:t>終身致癌風險為</a:t>
            </a:r>
            <a:r>
              <a:rPr lang="en-US" altLang="zh-TW" dirty="0"/>
              <a:t>1.99 × 10</a:t>
            </a:r>
            <a:r>
              <a:rPr lang="en-US" altLang="zh-TW" baseline="30000" dirty="0"/>
              <a:t>-6</a:t>
            </a:r>
            <a:r>
              <a:rPr lang="en-US" altLang="zh-TW" dirty="0"/>
              <a:t> - 2.04 × 10</a:t>
            </a:r>
            <a:r>
              <a:rPr lang="en-US" altLang="zh-TW" baseline="30000" dirty="0"/>
              <a:t>-4</a:t>
            </a:r>
          </a:p>
          <a:p>
            <a:r>
              <a:rPr lang="zh-TW" altLang="en-US" dirty="0"/>
              <a:t>林哲墩</a:t>
            </a:r>
            <a:r>
              <a:rPr lang="en-US" altLang="zh-TW" dirty="0"/>
              <a:t>(2015)</a:t>
            </a:r>
            <a:r>
              <a:rPr lang="zh-TW" altLang="zh-TW" dirty="0"/>
              <a:t>分析</a:t>
            </a:r>
            <a:r>
              <a:rPr lang="zh-TW" altLang="en-US" dirty="0"/>
              <a:t>臺北</a:t>
            </a:r>
            <a:r>
              <a:rPr lang="zh-TW" altLang="zh-TW" dirty="0"/>
              <a:t>市泳池</a:t>
            </a:r>
            <a:r>
              <a:rPr lang="zh-TW" altLang="en-US" dirty="0"/>
              <a:t>，發現泳客</a:t>
            </a:r>
            <a:r>
              <a:rPr lang="zh-TW" altLang="zh-TW" dirty="0"/>
              <a:t>終身致癌風險為</a:t>
            </a:r>
            <a:r>
              <a:rPr lang="en-US" altLang="zh-TW" dirty="0"/>
              <a:t>2.48 × 10</a:t>
            </a:r>
            <a:r>
              <a:rPr lang="en-US" altLang="zh-TW" baseline="30000" dirty="0"/>
              <a:t>-6</a:t>
            </a:r>
            <a:r>
              <a:rPr lang="en-US" altLang="zh-TW" dirty="0"/>
              <a:t> - 1.10 × 10</a:t>
            </a:r>
            <a:r>
              <a:rPr lang="en-US" altLang="zh-TW" baseline="30000" dirty="0"/>
              <a:t>-5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88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營業種類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第三條</a:t>
            </a:r>
            <a:endParaRPr lang="en-US" altLang="zh-TW" dirty="0"/>
          </a:p>
          <a:p>
            <a:r>
              <a:rPr lang="zh-TW" altLang="en-US" dirty="0"/>
              <a:t>三、</a:t>
            </a:r>
            <a:r>
              <a:rPr lang="zh-TW" altLang="zh-TW" dirty="0"/>
              <a:t>浴室業</a:t>
            </a:r>
            <a:r>
              <a:rPr lang="zh-TW" altLang="en-US" dirty="0"/>
              <a:t> </a:t>
            </a:r>
            <a:r>
              <a:rPr lang="en-US" altLang="zh-TW" dirty="0"/>
              <a:t>--</a:t>
            </a:r>
            <a:r>
              <a:rPr lang="zh-TW" altLang="zh-TW" dirty="0"/>
              <a:t>指經營浴室、三溫暖或其他以固定場所供人沐浴、浸泡之營業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五、</a:t>
            </a:r>
            <a:r>
              <a:rPr lang="zh-TW" altLang="zh-TW" dirty="0"/>
              <a:t>泳</a:t>
            </a:r>
            <a:r>
              <a:rPr lang="zh-TW" altLang="en-US" dirty="0"/>
              <a:t>池</a:t>
            </a:r>
            <a:r>
              <a:rPr lang="zh-TW" altLang="zh-TW" dirty="0"/>
              <a:t>業</a:t>
            </a:r>
            <a:r>
              <a:rPr lang="zh-TW" altLang="en-US" dirty="0"/>
              <a:t> </a:t>
            </a:r>
            <a:r>
              <a:rPr lang="en-US" altLang="zh-TW" dirty="0"/>
              <a:t>--</a:t>
            </a:r>
            <a:r>
              <a:rPr lang="zh-TW" altLang="zh-TW" dirty="0"/>
              <a:t>指經營以固定場所供人游泳之營業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2119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加氯消毒的問題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氯胺、總三鹵甲烷</a:t>
            </a:r>
            <a:r>
              <a:rPr lang="zh-TW" altLang="zh-TW" dirty="0">
                <a:solidFill>
                  <a:srgbClr val="FF0000"/>
                </a:solidFill>
              </a:rPr>
              <a:t>具有揮發性</a:t>
            </a:r>
            <a:r>
              <a:rPr lang="zh-TW" altLang="zh-TW" dirty="0"/>
              <a:t>，</a:t>
            </a:r>
            <a:r>
              <a:rPr lang="zh-TW" altLang="en-US" dirty="0"/>
              <a:t>使泳池工作人員</a:t>
            </a:r>
            <a:r>
              <a:rPr lang="zh-TW" altLang="zh-TW" dirty="0"/>
              <a:t>因呼吸而蒙受其害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救生員容易有呼吸系統不適的狀況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6733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對用加氯消毒者的建議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良好的通風</a:t>
            </a:r>
            <a:endParaRPr lang="en-US" altLang="zh-TW" dirty="0"/>
          </a:p>
          <a:p>
            <a:r>
              <a:rPr lang="zh-TW" altLang="en-US" dirty="0"/>
              <a:t>泳客入池前須先淋浴或沖洗</a:t>
            </a:r>
            <a:endParaRPr lang="en-US" altLang="zh-TW" dirty="0"/>
          </a:p>
          <a:p>
            <a:r>
              <a:rPr lang="zh-TW" altLang="en-US" dirty="0"/>
              <a:t>按時</a:t>
            </a:r>
            <a:r>
              <a:rPr lang="en-US" altLang="zh-TW" dirty="0"/>
              <a:t>(</a:t>
            </a:r>
            <a:r>
              <a:rPr lang="zh-TW" altLang="en-US" dirty="0"/>
              <a:t>至少每</a:t>
            </a:r>
            <a:r>
              <a:rPr lang="en-US" altLang="zh-TW" dirty="0"/>
              <a:t>2</a:t>
            </a:r>
            <a:r>
              <a:rPr lang="zh-TW" altLang="en-US" dirty="0"/>
              <a:t>小時</a:t>
            </a:r>
            <a:r>
              <a:rPr lang="en-US" altLang="zh-TW" dirty="0"/>
              <a:t>)</a:t>
            </a:r>
            <a:r>
              <a:rPr lang="zh-TW" altLang="en-US" dirty="0"/>
              <a:t>測量餘氯濃度</a:t>
            </a:r>
            <a:endParaRPr lang="en-US" altLang="zh-TW" dirty="0"/>
          </a:p>
          <a:p>
            <a:r>
              <a:rPr lang="zh-TW" altLang="en-US" dirty="0"/>
              <a:t>定期檢查或清洗過濾系統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2607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水質穩定劑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/>
              <a:t>海波</a:t>
            </a:r>
            <a:endParaRPr lang="en-US" altLang="zh-TW" dirty="0"/>
          </a:p>
          <a:p>
            <a:pPr lvl="1"/>
            <a:r>
              <a:rPr lang="zh-TW" altLang="en-US" dirty="0"/>
              <a:t>一般水質穩定劑的主要成份</a:t>
            </a:r>
          </a:p>
          <a:p>
            <a:pPr lvl="1"/>
            <a:r>
              <a:rPr lang="zh-TW" altLang="en-US" dirty="0"/>
              <a:t>也</a:t>
            </a:r>
            <a:r>
              <a:rPr lang="zh-TW" altLang="zh-TW" dirty="0"/>
              <a:t>叫大蘇打，正式的名稱是</a:t>
            </a:r>
            <a:r>
              <a:rPr lang="zh-TW" altLang="zh-TW" dirty="0">
                <a:solidFill>
                  <a:srgbClr val="FF0000"/>
                </a:solidFill>
              </a:rPr>
              <a:t>硫代硫酸鈉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r>
              <a:rPr lang="zh-TW" altLang="zh-TW" dirty="0"/>
              <a:t>硫代硫酸鈉可除去</a:t>
            </a:r>
            <a:r>
              <a:rPr lang="en-US" altLang="zh-TW" dirty="0" err="1">
                <a:hlinkClick r:id="rId2" tooltip="自來水"/>
              </a:rPr>
              <a:t>自來水</a:t>
            </a:r>
            <a:r>
              <a:rPr lang="zh-TW" altLang="zh-TW" dirty="0"/>
              <a:t>中的</a:t>
            </a:r>
            <a:r>
              <a:rPr lang="en-US" altLang="zh-TW" dirty="0">
                <a:hlinkClick r:id="rId3" tooltip="氯氣"/>
              </a:rPr>
              <a:t>氯</a:t>
            </a:r>
            <a:r>
              <a:rPr lang="zh-TW" altLang="zh-TW" dirty="0"/>
              <a:t>，在</a:t>
            </a:r>
            <a:r>
              <a:rPr lang="en-US" altLang="zh-TW" dirty="0" err="1">
                <a:hlinkClick r:id="rId4" tooltip="水產養殖"/>
              </a:rPr>
              <a:t>水產養殖</a:t>
            </a:r>
            <a:r>
              <a:rPr lang="zh-TW" altLang="zh-TW" dirty="0"/>
              <a:t>上被廣泛的應用，因為硫代硫酸鈉對於</a:t>
            </a:r>
            <a:r>
              <a:rPr lang="en-US" altLang="zh-TW" dirty="0" err="1">
                <a:hlinkClick r:id="rId5" tooltip="魚類"/>
              </a:rPr>
              <a:t>魚類</a:t>
            </a:r>
            <a:r>
              <a:rPr lang="zh-TW" altLang="zh-TW" dirty="0"/>
              <a:t>的毒性很低。</a:t>
            </a:r>
            <a:endParaRPr lang="en-US" altLang="zh-TW" dirty="0"/>
          </a:p>
          <a:p>
            <a:pPr lvl="1"/>
            <a:r>
              <a:rPr lang="zh-TW" altLang="zh-TW" dirty="0"/>
              <a:t>理論上，去除</a:t>
            </a:r>
            <a:r>
              <a:rPr lang="en-US" altLang="zh-TW" dirty="0"/>
              <a:t>1</a:t>
            </a:r>
            <a:r>
              <a:rPr lang="zh-TW" altLang="zh-TW" dirty="0"/>
              <a:t>克的氯需要</a:t>
            </a:r>
            <a:r>
              <a:rPr lang="en-US" altLang="zh-TW" dirty="0"/>
              <a:t>0.56</a:t>
            </a:r>
            <a:r>
              <a:rPr lang="zh-TW" altLang="zh-TW" dirty="0"/>
              <a:t>克硫代硫酸鈉，因為市售的商品</a:t>
            </a:r>
            <a:r>
              <a:rPr lang="en-US" altLang="zh-TW" dirty="0" err="1">
                <a:hlinkClick r:id="rId6" tooltip="海波"/>
              </a:rPr>
              <a:t>海波</a:t>
            </a:r>
            <a:r>
              <a:rPr lang="zh-TW" altLang="zh-TW" dirty="0"/>
              <a:t>含有五個</a:t>
            </a:r>
            <a:r>
              <a:rPr lang="en-US" altLang="zh-TW" dirty="0" err="1">
                <a:hlinkClick r:id="rId7" tooltip="結晶水"/>
              </a:rPr>
              <a:t>結晶水</a:t>
            </a:r>
            <a:r>
              <a:rPr lang="zh-TW" altLang="zh-TW" dirty="0"/>
              <a:t>，因此實際用量為</a:t>
            </a:r>
            <a:r>
              <a:rPr lang="en-US" altLang="zh-TW" dirty="0"/>
              <a:t>0.88</a:t>
            </a:r>
            <a:r>
              <a:rPr lang="zh-TW" altLang="zh-TW" dirty="0"/>
              <a:t>克。</a:t>
            </a:r>
            <a:endParaRPr lang="en-US" altLang="zh-TW" dirty="0"/>
          </a:p>
          <a:p>
            <a:pPr lvl="1"/>
            <a:r>
              <a:rPr lang="zh-TW" altLang="zh-TW" dirty="0"/>
              <a:t>自來水中的氯添加範圍</a:t>
            </a:r>
            <a:r>
              <a:rPr lang="zh-TW" altLang="en-US" dirty="0"/>
              <a:t>在</a:t>
            </a:r>
            <a:r>
              <a:rPr lang="en-US" altLang="zh-TW" dirty="0"/>
              <a:t>0.2ppm ~ 1ppm</a:t>
            </a:r>
            <a:r>
              <a:rPr lang="zh-TW" altLang="en-US" dirty="0"/>
              <a:t>，</a:t>
            </a:r>
            <a:r>
              <a:rPr lang="en-US" altLang="zh-TW" dirty="0"/>
              <a:t>1</a:t>
            </a:r>
            <a:r>
              <a:rPr lang="zh-TW" altLang="zh-TW" dirty="0"/>
              <a:t>克海波可以處理超過</a:t>
            </a:r>
            <a:r>
              <a:rPr lang="en-US" altLang="zh-TW" dirty="0"/>
              <a:t>1000</a:t>
            </a:r>
            <a:r>
              <a:rPr lang="zh-TW" altLang="zh-TW" dirty="0"/>
              <a:t>公升</a:t>
            </a:r>
            <a:r>
              <a:rPr lang="en-US" altLang="zh-TW" dirty="0"/>
              <a:t>(1</a:t>
            </a:r>
            <a:r>
              <a:rPr lang="zh-TW" altLang="zh-TW" dirty="0"/>
              <a:t>噸</a:t>
            </a:r>
            <a:r>
              <a:rPr lang="en-US" altLang="zh-TW" dirty="0"/>
              <a:t>)</a:t>
            </a:r>
            <a:r>
              <a:rPr lang="zh-TW" altLang="zh-TW" dirty="0"/>
              <a:t>的自來水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稀硫酸</a:t>
            </a:r>
            <a:endParaRPr lang="en-US" altLang="zh-TW" dirty="0"/>
          </a:p>
          <a:p>
            <a:pPr lvl="1"/>
            <a:r>
              <a:rPr lang="zh-TW" altLang="en-US" dirty="0"/>
              <a:t>作用維持游泳池</a:t>
            </a:r>
            <a:r>
              <a:rPr lang="en-US" altLang="zh-TW" dirty="0"/>
              <a:t>pH</a:t>
            </a:r>
            <a:r>
              <a:rPr lang="zh-TW" altLang="en-US" dirty="0"/>
              <a:t>值在</a:t>
            </a:r>
            <a:r>
              <a:rPr lang="en-US" altLang="zh-TW" dirty="0"/>
              <a:t>6.5-8</a:t>
            </a:r>
            <a:r>
              <a:rPr lang="zh-TW" altLang="en-US" dirty="0"/>
              <a:t>之間，游泳池若不加酸</a:t>
            </a:r>
            <a:r>
              <a:rPr lang="en-US" altLang="zh-TW" dirty="0"/>
              <a:t>pH</a:t>
            </a:r>
            <a:r>
              <a:rPr lang="zh-TW" altLang="en-US" dirty="0"/>
              <a:t>值會越來越高。</a:t>
            </a:r>
            <a:endParaRPr lang="en-US" altLang="zh-TW" dirty="0"/>
          </a:p>
          <a:p>
            <a:pPr lvl="1"/>
            <a:r>
              <a:rPr lang="zh-TW" altLang="en-US" dirty="0"/>
              <a:t>若直接將</a:t>
            </a:r>
            <a:r>
              <a:rPr lang="zh-TW" altLang="en-US" dirty="0">
                <a:solidFill>
                  <a:srgbClr val="FF0000"/>
                </a:solidFill>
              </a:rPr>
              <a:t>漂白水與硫酸混合，將生成氯氣</a:t>
            </a:r>
            <a:r>
              <a:rPr lang="zh-TW" altLang="en-US" dirty="0"/>
              <a:t>，儲存時須注意。</a:t>
            </a:r>
            <a:endParaRPr lang="en-US" altLang="zh-TW" dirty="0"/>
          </a:p>
          <a:p>
            <a:r>
              <a:rPr lang="zh-TW" altLang="en-US" dirty="0"/>
              <a:t>次氯酸水</a:t>
            </a:r>
            <a:endParaRPr lang="en-US" altLang="zh-TW" dirty="0"/>
          </a:p>
          <a:p>
            <a:pPr lvl="1"/>
            <a:r>
              <a:rPr lang="zh-TW" altLang="en-US" dirty="0"/>
              <a:t>就是漂白水，市面上將漂白水濃度稀釋後出售。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sz="6000" dirty="0"/>
              <a:t>謝謝聆聽，敬請指教！</a:t>
            </a:r>
          </a:p>
        </p:txBody>
      </p:sp>
    </p:spTree>
    <p:extLst>
      <p:ext uri="{BB962C8B-B14F-4D97-AF65-F5344CB8AC3E}">
        <p14:creationId xmlns:p14="http://schemas.microsoft.com/office/powerpoint/2010/main" val="388094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浴室業水質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澄清度</a:t>
            </a:r>
            <a:r>
              <a:rPr lang="zh-TW" altLang="en-US" dirty="0"/>
              <a:t>：</a:t>
            </a:r>
            <a:r>
              <a:rPr lang="zh-TW" altLang="zh-TW" dirty="0"/>
              <a:t>能看到池底</a:t>
            </a:r>
            <a:endParaRPr lang="en-US" altLang="zh-TW" dirty="0"/>
          </a:p>
          <a:p>
            <a:r>
              <a:rPr lang="zh-TW" altLang="zh-TW" dirty="0"/>
              <a:t>無臭、無味</a:t>
            </a:r>
          </a:p>
          <a:p>
            <a:r>
              <a:rPr lang="zh-TW" altLang="zh-TW" dirty="0"/>
              <a:t>酸鹼</a:t>
            </a:r>
            <a:r>
              <a:rPr lang="en-US" altLang="zh-TW" dirty="0"/>
              <a:t>(pH)</a:t>
            </a:r>
            <a:r>
              <a:rPr lang="zh-TW" altLang="zh-TW" dirty="0"/>
              <a:t>值</a:t>
            </a:r>
            <a:r>
              <a:rPr lang="zh-TW" altLang="en-US" dirty="0"/>
              <a:t>：</a:t>
            </a:r>
            <a:r>
              <a:rPr lang="en-US" altLang="zh-TW" dirty="0"/>
              <a:t>6.5</a:t>
            </a:r>
            <a:r>
              <a:rPr lang="zh-TW" altLang="en-US" dirty="0"/>
              <a:t> </a:t>
            </a:r>
            <a:r>
              <a:rPr lang="en-US" altLang="zh-TW" dirty="0"/>
              <a:t>-</a:t>
            </a:r>
            <a:r>
              <a:rPr lang="zh-TW" altLang="en-US" dirty="0"/>
              <a:t> </a:t>
            </a:r>
            <a:r>
              <a:rPr lang="en-US" altLang="zh-TW" dirty="0"/>
              <a:t>8</a:t>
            </a:r>
          </a:p>
        </p:txBody>
      </p:sp>
      <p:pic>
        <p:nvPicPr>
          <p:cNvPr id="1026" name="Picture 2" descr="C:\Users\NTN\Desktop\健康管理概論實務影片\阿毛文件\桃園簡報\簡報用圖\壓縮圖\pH值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7434" y="3258000"/>
            <a:ext cx="3576566" cy="36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86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浴室業水質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在</a:t>
            </a:r>
            <a:r>
              <a:rPr lang="en-US" altLang="zh-TW" dirty="0"/>
              <a:t>35</a:t>
            </a:r>
            <a:r>
              <a:rPr lang="zh-TW" altLang="en-US" dirty="0"/>
              <a:t> </a:t>
            </a:r>
            <a:r>
              <a:rPr lang="en-US" altLang="zh-TW" dirty="0"/>
              <a:t>±</a:t>
            </a:r>
            <a:r>
              <a:rPr lang="zh-TW" altLang="en-US" dirty="0"/>
              <a:t> </a:t>
            </a:r>
            <a:r>
              <a:rPr lang="en-US" altLang="zh-TW" dirty="0"/>
              <a:t>1</a:t>
            </a:r>
            <a:r>
              <a:rPr lang="en-US" altLang="zh-TW" dirty="0">
                <a:latin typeface="新細明體"/>
              </a:rPr>
              <a:t>℃</a:t>
            </a:r>
            <a:r>
              <a:rPr lang="zh-TW" altLang="zh-TW" dirty="0"/>
              <a:t>培養</a:t>
            </a:r>
            <a:r>
              <a:rPr lang="en-US" altLang="zh-TW" dirty="0"/>
              <a:t>48 ±</a:t>
            </a:r>
            <a:r>
              <a:rPr lang="zh-TW" altLang="en-US" dirty="0"/>
              <a:t> </a:t>
            </a:r>
            <a:r>
              <a:rPr lang="en-US" altLang="zh-TW" dirty="0"/>
              <a:t>3</a:t>
            </a:r>
            <a:r>
              <a:rPr lang="zh-TW" altLang="zh-TW" dirty="0"/>
              <a:t>小時</a:t>
            </a:r>
            <a:r>
              <a:rPr lang="zh-TW" altLang="en-US" dirty="0"/>
              <a:t>下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zh-TW" altLang="zh-TW" dirty="0"/>
              <a:t>每</a:t>
            </a:r>
            <a:r>
              <a:rPr lang="zh-TW" altLang="en-US" dirty="0"/>
              <a:t>毫升之總</a:t>
            </a:r>
            <a:r>
              <a:rPr lang="zh-TW" altLang="zh-TW" dirty="0"/>
              <a:t>生菌數不得超過</a:t>
            </a:r>
            <a:r>
              <a:rPr lang="en-US" altLang="zh-TW" dirty="0"/>
              <a:t>500</a:t>
            </a:r>
            <a:r>
              <a:rPr lang="zh-TW" altLang="en-US" dirty="0"/>
              <a:t> </a:t>
            </a:r>
            <a:r>
              <a:rPr lang="en-US" altLang="zh-TW" dirty="0"/>
              <a:t>CFU</a:t>
            </a:r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zh-TW" altLang="zh-TW" dirty="0"/>
              <a:t>每</a:t>
            </a:r>
            <a:r>
              <a:rPr lang="en-US" altLang="zh-TW" dirty="0"/>
              <a:t>100</a:t>
            </a:r>
            <a:r>
              <a:rPr lang="zh-TW" altLang="en-US" dirty="0"/>
              <a:t>毫升之</a:t>
            </a:r>
            <a:r>
              <a:rPr lang="zh-TW" altLang="zh-TW" dirty="0"/>
              <a:t>水中，不得檢出大腸桿菌</a:t>
            </a:r>
            <a:endParaRPr lang="zh-TW" altLang="en-US" dirty="0"/>
          </a:p>
          <a:p>
            <a:endParaRPr lang="en-US" altLang="zh-TW" dirty="0"/>
          </a:p>
          <a:p>
            <a:r>
              <a:rPr lang="zh-TW" altLang="en-US" dirty="0"/>
              <a:t>大眾浴池</a:t>
            </a:r>
            <a:r>
              <a:rPr lang="zh-TW" altLang="zh-TW" dirty="0"/>
              <a:t>每</a:t>
            </a:r>
            <a:r>
              <a:rPr lang="zh-TW" altLang="en-US" dirty="0"/>
              <a:t>天</a:t>
            </a:r>
            <a:r>
              <a:rPr lang="zh-TW" altLang="zh-TW" dirty="0"/>
              <a:t>至少換水</a:t>
            </a:r>
            <a:r>
              <a:rPr lang="en-US" altLang="zh-TW" dirty="0"/>
              <a:t>1</a:t>
            </a:r>
            <a:r>
              <a:rPr lang="zh-TW" altLang="zh-TW" dirty="0"/>
              <a:t>次</a:t>
            </a:r>
            <a:endParaRPr lang="en-US" altLang="zh-TW" dirty="0"/>
          </a:p>
          <a:p>
            <a:r>
              <a:rPr lang="zh-TW" altLang="zh-TW" dirty="0"/>
              <a:t>必要時可增加換水次數</a:t>
            </a:r>
            <a:endParaRPr lang="en-US" altLang="zh-TW" dirty="0"/>
          </a:p>
          <a:p>
            <a:r>
              <a:rPr lang="zh-TW" altLang="zh-TW" dirty="0"/>
              <a:t>每次換水應用清潔劑</a:t>
            </a:r>
            <a:r>
              <a:rPr lang="zh-TW" altLang="en-US" dirty="0"/>
              <a:t>清潔池內外</a:t>
            </a:r>
          </a:p>
        </p:txBody>
      </p:sp>
    </p:spTree>
    <p:extLst>
      <p:ext uri="{BB962C8B-B14F-4D97-AF65-F5344CB8AC3E}">
        <p14:creationId xmlns:p14="http://schemas.microsoft.com/office/powerpoint/2010/main" val="4025600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游泳業水質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/>
              <a:t>營業期間</a:t>
            </a:r>
            <a:r>
              <a:rPr lang="zh-TW" altLang="en-US" dirty="0"/>
              <a:t>池水</a:t>
            </a:r>
            <a:r>
              <a:rPr lang="zh-TW" altLang="zh-TW" dirty="0"/>
              <a:t>須循環過濾</a:t>
            </a:r>
            <a:endParaRPr lang="en-US" altLang="zh-TW" dirty="0"/>
          </a:p>
          <a:p>
            <a:r>
              <a:rPr lang="zh-TW" altLang="zh-TW" dirty="0"/>
              <a:t>適當補充溢流水</a:t>
            </a:r>
            <a:endParaRPr lang="en-US" altLang="zh-TW" dirty="0"/>
          </a:p>
          <a:p>
            <a:r>
              <a:rPr lang="zh-TW" altLang="zh-TW" dirty="0"/>
              <a:t>涉水池每天換水</a:t>
            </a:r>
            <a:r>
              <a:rPr lang="en-US" altLang="zh-TW" dirty="0"/>
              <a:t>1</a:t>
            </a:r>
            <a:r>
              <a:rPr lang="zh-TW" altLang="zh-TW" dirty="0"/>
              <a:t>次，換水</a:t>
            </a:r>
            <a:r>
              <a:rPr lang="zh-TW" altLang="en-US" dirty="0"/>
              <a:t>時應清潔池內外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zh-TW" dirty="0"/>
              <a:t>無臭、無色，水面不得有明顯浮沬</a:t>
            </a:r>
          </a:p>
          <a:p>
            <a:r>
              <a:rPr lang="zh-TW" altLang="zh-TW" dirty="0"/>
              <a:t>池壁、池底、走道不得有苔藻滋生</a:t>
            </a:r>
          </a:p>
          <a:p>
            <a:r>
              <a:rPr lang="zh-TW" altLang="zh-TW" dirty="0"/>
              <a:t>池底或溢流溝不得有明顯沉積物</a:t>
            </a:r>
          </a:p>
          <a:p>
            <a:r>
              <a:rPr lang="zh-TW" altLang="zh-TW" dirty="0"/>
              <a:t>澄清度</a:t>
            </a:r>
            <a:r>
              <a:rPr lang="zh-TW" altLang="en-US" dirty="0"/>
              <a:t>：</a:t>
            </a:r>
            <a:r>
              <a:rPr lang="zh-TW" altLang="zh-TW" dirty="0"/>
              <a:t>能看到池底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7791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游泳業水質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zh-TW" altLang="zh-TW" dirty="0"/>
              <a:t>酸鹼</a:t>
            </a:r>
            <a:r>
              <a:rPr lang="en-US" altLang="zh-TW" dirty="0"/>
              <a:t>(pH)</a:t>
            </a:r>
            <a:r>
              <a:rPr lang="zh-TW" altLang="zh-TW" dirty="0"/>
              <a:t>值</a:t>
            </a:r>
            <a:r>
              <a:rPr lang="zh-TW" altLang="en-US" dirty="0"/>
              <a:t>：</a:t>
            </a:r>
            <a:r>
              <a:rPr lang="en-US" altLang="zh-TW" dirty="0"/>
              <a:t>6.5</a:t>
            </a:r>
            <a:r>
              <a:rPr lang="zh-TW" altLang="en-US" dirty="0"/>
              <a:t> </a:t>
            </a:r>
            <a:r>
              <a:rPr lang="en-US" altLang="zh-TW" dirty="0"/>
              <a:t>-</a:t>
            </a:r>
            <a:r>
              <a:rPr lang="zh-TW" altLang="en-US" dirty="0"/>
              <a:t> </a:t>
            </a:r>
            <a:r>
              <a:rPr lang="en-US" altLang="zh-TW" dirty="0"/>
              <a:t>8</a:t>
            </a:r>
          </a:p>
          <a:p>
            <a:r>
              <a:rPr lang="zh-TW" altLang="zh-TW" dirty="0"/>
              <a:t>在</a:t>
            </a:r>
            <a:r>
              <a:rPr lang="en-US" altLang="zh-TW" dirty="0"/>
              <a:t>35</a:t>
            </a:r>
            <a:r>
              <a:rPr lang="zh-TW" altLang="en-US" dirty="0"/>
              <a:t> </a:t>
            </a:r>
            <a:r>
              <a:rPr lang="en-US" altLang="zh-TW" dirty="0"/>
              <a:t>±</a:t>
            </a:r>
            <a:r>
              <a:rPr lang="zh-TW" altLang="en-US" dirty="0"/>
              <a:t> </a:t>
            </a:r>
            <a:r>
              <a:rPr lang="en-US" altLang="zh-TW" dirty="0"/>
              <a:t>1</a:t>
            </a:r>
            <a:r>
              <a:rPr lang="en-US" altLang="zh-TW" dirty="0">
                <a:latin typeface="新細明體"/>
              </a:rPr>
              <a:t>℃</a:t>
            </a:r>
            <a:r>
              <a:rPr lang="zh-TW" altLang="zh-TW" dirty="0"/>
              <a:t>培養</a:t>
            </a:r>
            <a:r>
              <a:rPr lang="en-US" altLang="zh-TW" dirty="0"/>
              <a:t>48</a:t>
            </a:r>
            <a:r>
              <a:rPr lang="zh-TW" altLang="en-US" dirty="0"/>
              <a:t> </a:t>
            </a:r>
            <a:r>
              <a:rPr lang="en-US" altLang="zh-TW" dirty="0"/>
              <a:t>±</a:t>
            </a:r>
            <a:r>
              <a:rPr lang="zh-TW" altLang="en-US" dirty="0"/>
              <a:t> </a:t>
            </a:r>
            <a:r>
              <a:rPr lang="en-US" altLang="zh-TW" dirty="0"/>
              <a:t>3</a:t>
            </a:r>
            <a:r>
              <a:rPr lang="zh-TW" altLang="zh-TW" dirty="0"/>
              <a:t>小時</a:t>
            </a:r>
            <a:r>
              <a:rPr lang="zh-TW" altLang="en-US" dirty="0"/>
              <a:t>下</a:t>
            </a:r>
            <a:endParaRPr lang="en-US" altLang="zh-TW" dirty="0"/>
          </a:p>
          <a:p>
            <a:pPr marL="0" indent="0"/>
            <a:r>
              <a:rPr lang="zh-TW" altLang="en-US" dirty="0"/>
              <a:t>   </a:t>
            </a:r>
            <a:r>
              <a:rPr lang="zh-TW" altLang="zh-TW" dirty="0"/>
              <a:t>每</a:t>
            </a:r>
            <a:r>
              <a:rPr lang="zh-TW" altLang="en-US" dirty="0"/>
              <a:t>毫升之總</a:t>
            </a:r>
            <a:r>
              <a:rPr lang="zh-TW" altLang="zh-TW" dirty="0"/>
              <a:t>生菌數不得超過</a:t>
            </a:r>
            <a:r>
              <a:rPr lang="en-US" altLang="zh-TW" dirty="0"/>
              <a:t>500</a:t>
            </a:r>
            <a:r>
              <a:rPr lang="zh-TW" altLang="en-US" dirty="0"/>
              <a:t> </a:t>
            </a:r>
            <a:r>
              <a:rPr lang="en-US" altLang="zh-TW" dirty="0"/>
              <a:t>CFU</a:t>
            </a:r>
          </a:p>
          <a:p>
            <a:pPr marL="0" indent="0"/>
            <a:r>
              <a:rPr lang="zh-TW" altLang="en-US" dirty="0"/>
              <a:t>   大腸桿菌－每</a:t>
            </a:r>
            <a:r>
              <a:rPr lang="en-US" altLang="zh-TW" dirty="0"/>
              <a:t>100</a:t>
            </a:r>
            <a:r>
              <a:rPr lang="zh-TW" altLang="en-US" dirty="0"/>
              <a:t>毫升水中，不得檢出 大腸桿菌。</a:t>
            </a:r>
            <a:endParaRPr lang="en-US" altLang="zh-TW" dirty="0"/>
          </a:p>
          <a:p>
            <a:r>
              <a:rPr lang="zh-TW" altLang="zh-TW" dirty="0"/>
              <a:t>自由有效餘氯</a:t>
            </a:r>
            <a:r>
              <a:rPr lang="zh-TW" altLang="en-US" dirty="0"/>
              <a:t>：</a:t>
            </a:r>
            <a:r>
              <a:rPr lang="en-US" altLang="zh-TW" dirty="0"/>
              <a:t>1.0-3.0ppm</a:t>
            </a:r>
            <a:endParaRPr lang="zh-TW" altLang="en-US" dirty="0"/>
          </a:p>
          <a:p>
            <a:endParaRPr lang="en-US" altLang="zh-TW" dirty="0"/>
          </a:p>
          <a:p>
            <a:r>
              <a:rPr lang="zh-TW" altLang="zh-TW" dirty="0"/>
              <a:t>用加氯消毒者，應備有餘氯測定器</a:t>
            </a:r>
            <a:endParaRPr lang="en-US" altLang="zh-TW" dirty="0"/>
          </a:p>
          <a:p>
            <a:r>
              <a:rPr lang="zh-TW" altLang="en-US" dirty="0"/>
              <a:t>非</a:t>
            </a:r>
            <a:r>
              <a:rPr lang="zh-TW" altLang="zh-TW" dirty="0"/>
              <a:t>加氯消毒</a:t>
            </a:r>
            <a:r>
              <a:rPr lang="zh-TW" altLang="en-US" dirty="0"/>
              <a:t>者</a:t>
            </a:r>
            <a:r>
              <a:rPr lang="zh-TW" altLang="zh-TW" dirty="0"/>
              <a:t>，使用方法應報經主管機關核准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9130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hlinkClick r:id="rId2"/>
              </a:rPr>
              <a:t>水中大腸桿菌群檢測方法－多管發酵法</a:t>
            </a:r>
            <a:endParaRPr lang="zh-TW" altLang="en-US" b="1" dirty="0"/>
          </a:p>
        </p:txBody>
      </p:sp>
      <p:pic>
        <p:nvPicPr>
          <p:cNvPr id="4" name="內容版面配置區 3" descr="E20154B_P0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95500" y="1810544"/>
            <a:ext cx="4953000" cy="41052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/>
              <a:t>水中大腸桿菌群檢測方法－濾膜法</a:t>
            </a:r>
            <a:endParaRPr lang="zh-TW" altLang="en-US" dirty="0"/>
          </a:p>
        </p:txBody>
      </p:sp>
      <p:pic>
        <p:nvPicPr>
          <p:cNvPr id="4" name="Picture 2" descr="DSC00647調整後(M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132856"/>
            <a:ext cx="4176464" cy="409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具金屬光澤</a:t>
            </a:r>
            <a:r>
              <a:rPr kumimoji="1" lang="zh-TW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0"/>
                <a:ea typeface="標楷體" pitchFamily="65" charset="-120"/>
                <a:cs typeface="Arial Unicode MS" pitchFamily="34" charset="-120"/>
              </a:rPr>
              <a:t/>
            </a:r>
            <a:br>
              <a:rPr kumimoji="1" lang="zh-TW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0"/>
                <a:ea typeface="標楷體" pitchFamily="65" charset="-120"/>
                <a:cs typeface="Arial Unicode MS" pitchFamily="34" charset="-120"/>
              </a:rPr>
            </a:br>
            <a:r>
              <a:rPr kumimoji="1" lang="zh-TW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菌落</a:t>
            </a: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732240" y="30689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/>
              <a:t>具金屬光澤菌落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6804248" y="4509120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/>
              <a:t>不具金屬光澤菌落</a:t>
            </a:r>
            <a:endParaRPr lang="zh-TW" altLang="en-US" dirty="0"/>
          </a:p>
        </p:txBody>
      </p:sp>
      <p:cxnSp>
        <p:nvCxnSpPr>
          <p:cNvPr id="9" name="直線單箭頭接點 8"/>
          <p:cNvCxnSpPr>
            <a:stCxn id="6" idx="1"/>
          </p:cNvCxnSpPr>
          <p:nvPr/>
        </p:nvCxnSpPr>
        <p:spPr>
          <a:xfrm flipH="1">
            <a:off x="4860032" y="3253626"/>
            <a:ext cx="1872208" cy="9674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7" idx="1"/>
          </p:cNvCxnSpPr>
          <p:nvPr/>
        </p:nvCxnSpPr>
        <p:spPr>
          <a:xfrm flipH="1">
            <a:off x="4572000" y="4693786"/>
            <a:ext cx="2232248" cy="46340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4845</TotalTime>
  <Words>1843</Words>
  <Application>Microsoft Office PowerPoint</Application>
  <PresentationFormat>如螢幕大小 (4:3)</PresentationFormat>
  <Paragraphs>175</Paragraphs>
  <Slides>34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1" baseType="lpstr">
      <vt:lpstr>Arial Unicode MS</vt:lpstr>
      <vt:lpstr>新細明體</vt:lpstr>
      <vt:lpstr>標楷體</vt:lpstr>
      <vt:lpstr>Arial</vt:lpstr>
      <vt:lpstr>Calibri</vt:lpstr>
      <vt:lpstr>Wingdings</vt:lpstr>
      <vt:lpstr>Office 佈景主題</vt:lpstr>
      <vt:lpstr>泳池水質衛生管理與加氯消毒</vt:lpstr>
      <vt:lpstr>大綱</vt:lpstr>
      <vt:lpstr>營業種類</vt:lpstr>
      <vt:lpstr>浴室業水質</vt:lpstr>
      <vt:lpstr>浴室業水質</vt:lpstr>
      <vt:lpstr>游泳業水質</vt:lpstr>
      <vt:lpstr>游泳業水質</vt:lpstr>
      <vt:lpstr>水中大腸桿菌群檢測方法－多管發酵法</vt:lpstr>
      <vt:lpstr>水中大腸桿菌群檢測方法－濾膜法</vt:lpstr>
      <vt:lpstr>游泳業環境紀錄</vt:lpstr>
      <vt:lpstr>消毒系統的必要性</vt:lpstr>
      <vt:lpstr>消毒方法</vt:lpstr>
      <vt:lpstr>加氯消毒原理</vt:lpstr>
      <vt:lpstr>次氯酸鈉(漂白水)消毒效率與酸鹼值的關係</vt:lpstr>
      <vt:lpstr>自由餘氯和結合氯都有殺菌力</vt:lpstr>
      <vt:lpstr>總氯、自由餘氯與結合氯</vt:lpstr>
      <vt:lpstr>PowerPoint 簡報</vt:lpstr>
      <vt:lpstr>DPD餘氯測定試劑</vt:lpstr>
      <vt:lpstr>OTO餘氯測定試劑</vt:lpstr>
      <vt:lpstr>加氯消毒藥劑</vt:lpstr>
      <vt:lpstr>PowerPoint 簡報</vt:lpstr>
      <vt:lpstr>餘氯控制方式</vt:lpstr>
      <vt:lpstr>加氯消毒+循環過濾</vt:lpstr>
      <vt:lpstr>自動加藥設備</vt:lpstr>
      <vt:lpstr>手動加藥計算</vt:lpstr>
      <vt:lpstr>手動加藥控制</vt:lpstr>
      <vt:lpstr>手動加藥注意事項</vt:lpstr>
      <vt:lpstr>加氯消毒的問題</vt:lpstr>
      <vt:lpstr>加氯消毒致癌風險</vt:lpstr>
      <vt:lpstr>加氯消毒的問題</vt:lpstr>
      <vt:lpstr>對用加氯消毒者的建議</vt:lpstr>
      <vt:lpstr>水質穩定劑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NTN</dc:creator>
  <cp:lastModifiedBy>user</cp:lastModifiedBy>
  <cp:revision>161</cp:revision>
  <dcterms:created xsi:type="dcterms:W3CDTF">2015-03-08T09:36:38Z</dcterms:created>
  <dcterms:modified xsi:type="dcterms:W3CDTF">2023-08-03T03:22:31Z</dcterms:modified>
</cp:coreProperties>
</file>