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16" r:id="rId3"/>
  </p:sldMasterIdLst>
  <p:notesMasterIdLst>
    <p:notesMasterId r:id="rId51"/>
  </p:notesMasterIdLst>
  <p:handoutMasterIdLst>
    <p:handoutMasterId r:id="rId52"/>
  </p:handoutMasterIdLst>
  <p:sldIdLst>
    <p:sldId id="258" r:id="rId4"/>
    <p:sldId id="329" r:id="rId5"/>
    <p:sldId id="330" r:id="rId6"/>
    <p:sldId id="276" r:id="rId7"/>
    <p:sldId id="278" r:id="rId8"/>
    <p:sldId id="279" r:id="rId9"/>
    <p:sldId id="263" r:id="rId10"/>
    <p:sldId id="282" r:id="rId11"/>
    <p:sldId id="333" r:id="rId12"/>
    <p:sldId id="285" r:id="rId13"/>
    <p:sldId id="286" r:id="rId14"/>
    <p:sldId id="283" r:id="rId15"/>
    <p:sldId id="288" r:id="rId16"/>
    <p:sldId id="289" r:id="rId17"/>
    <p:sldId id="287" r:id="rId18"/>
    <p:sldId id="293" r:id="rId19"/>
    <p:sldId id="294" r:id="rId20"/>
    <p:sldId id="324" r:id="rId21"/>
    <p:sldId id="325" r:id="rId22"/>
    <p:sldId id="296" r:id="rId23"/>
    <p:sldId id="297" r:id="rId24"/>
    <p:sldId id="331" r:id="rId25"/>
    <p:sldId id="295" r:id="rId26"/>
    <p:sldId id="316" r:id="rId27"/>
    <p:sldId id="298" r:id="rId28"/>
    <p:sldId id="301" r:id="rId29"/>
    <p:sldId id="302" r:id="rId30"/>
    <p:sldId id="303" r:id="rId31"/>
    <p:sldId id="321"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7" r:id="rId45"/>
    <p:sldId id="318" r:id="rId46"/>
    <p:sldId id="319" r:id="rId47"/>
    <p:sldId id="322" r:id="rId48"/>
    <p:sldId id="327" r:id="rId49"/>
    <p:sldId id="328" r:id="rId5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366" autoAdjust="0"/>
  </p:normalViewPr>
  <p:slideViewPr>
    <p:cSldViewPr>
      <p:cViewPr varScale="1">
        <p:scale>
          <a:sx n="110" d="100"/>
          <a:sy n="110"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29E65-79CF-428D-AEC2-5517C5730F70}" type="doc">
      <dgm:prSet loTypeId="urn:microsoft.com/office/officeart/2005/8/layout/arrow5" loCatId="relationship" qsTypeId="urn:microsoft.com/office/officeart/2005/8/quickstyle/3d9" qsCatId="3D" csTypeId="urn:microsoft.com/office/officeart/2005/8/colors/accent1_2" csCatId="accent1" phldr="1"/>
      <dgm:spPr/>
      <dgm:t>
        <a:bodyPr/>
        <a:lstStyle/>
        <a:p>
          <a:endParaRPr lang="zh-TW" altLang="en-US"/>
        </a:p>
      </dgm:t>
    </dgm:pt>
    <dgm:pt modelId="{B938EF3F-CC36-451B-ACB3-89B0E1A4C077}">
      <dgm:prSet phldrT="[文字]"/>
      <dgm:spPr/>
      <dgm:t>
        <a:bodyPr/>
        <a:lstStyle/>
        <a:p>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dirty="0">
            <a:effectLst>
              <a:outerShdw blurRad="38100" dist="38100" dir="2700000" algn="tl">
                <a:srgbClr val="000000">
                  <a:alpha val="43137"/>
                </a:srgbClr>
              </a:outerShdw>
            </a:effectLst>
            <a:latin typeface="標楷體" pitchFamily="65" charset="-120"/>
            <a:ea typeface="標楷體" pitchFamily="65" charset="-120"/>
          </a:endParaRPr>
        </a:p>
      </dgm:t>
    </dgm:pt>
    <dgm:pt modelId="{AD48D2BA-BEE6-4369-9ED8-200C09A01642}" type="parTrans" cxnId="{2F96D36A-DCEE-4554-BCAA-4984A2A6951D}">
      <dgm:prSet/>
      <dgm:spPr/>
      <dgm:t>
        <a:bodyPr/>
        <a:lstStyle/>
        <a:p>
          <a:endParaRPr lang="zh-TW" altLang="en-US"/>
        </a:p>
      </dgm:t>
    </dgm:pt>
    <dgm:pt modelId="{E8944D7E-7A3F-4B32-9364-628F21C2A4DE}" type="sibTrans" cxnId="{2F96D36A-DCEE-4554-BCAA-4984A2A6951D}">
      <dgm:prSet/>
      <dgm:spPr/>
      <dgm:t>
        <a:bodyPr/>
        <a:lstStyle/>
        <a:p>
          <a:endParaRPr lang="zh-TW" altLang="en-US"/>
        </a:p>
      </dgm:t>
    </dgm:pt>
    <dgm:pt modelId="{D512257C-161C-441D-9223-6438FDFA8731}">
      <dgm:prSet phldrT="[文字]"/>
      <dgm:spPr/>
      <dgm:t>
        <a:bodyPr/>
        <a:lstStyle/>
        <a:p>
          <a:r>
            <a:rPr lang="zh-TW" altLang="en-US"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29F5248C-C5FE-4FD4-916F-5A0953B006E6}" type="parTrans" cxnId="{038359DF-E149-470D-86B1-87EAD79CF6A6}">
      <dgm:prSet/>
      <dgm:spPr/>
      <dgm:t>
        <a:bodyPr/>
        <a:lstStyle/>
        <a:p>
          <a:endParaRPr lang="zh-TW" altLang="en-US"/>
        </a:p>
      </dgm:t>
    </dgm:pt>
    <dgm:pt modelId="{BFFB94D1-9F8C-4EAB-AED1-153A1A44A4E4}" type="sibTrans" cxnId="{038359DF-E149-470D-86B1-87EAD79CF6A6}">
      <dgm:prSet/>
      <dgm:spPr/>
      <dgm:t>
        <a:bodyPr/>
        <a:lstStyle/>
        <a:p>
          <a:endParaRPr lang="zh-TW" altLang="en-US"/>
        </a:p>
      </dgm:t>
    </dgm:pt>
    <dgm:pt modelId="{E83D7CF8-1731-4D54-A990-2200669C5937}" type="pres">
      <dgm:prSet presAssocID="{D7F29E65-79CF-428D-AEC2-5517C5730F70}" presName="diagram" presStyleCnt="0">
        <dgm:presLayoutVars>
          <dgm:dir/>
          <dgm:resizeHandles val="exact"/>
        </dgm:presLayoutVars>
      </dgm:prSet>
      <dgm:spPr/>
      <dgm:t>
        <a:bodyPr/>
        <a:lstStyle/>
        <a:p>
          <a:endParaRPr lang="zh-TW" altLang="en-US"/>
        </a:p>
      </dgm:t>
    </dgm:pt>
    <dgm:pt modelId="{866E9631-A362-4288-AAF5-F957C8D9D9EE}" type="pres">
      <dgm:prSet presAssocID="{B938EF3F-CC36-451B-ACB3-89B0E1A4C077}" presName="arrow" presStyleLbl="node1" presStyleIdx="0" presStyleCnt="2">
        <dgm:presLayoutVars>
          <dgm:bulletEnabled val="1"/>
        </dgm:presLayoutVars>
      </dgm:prSet>
      <dgm:spPr/>
      <dgm:t>
        <a:bodyPr/>
        <a:lstStyle/>
        <a:p>
          <a:endParaRPr lang="zh-TW" altLang="en-US"/>
        </a:p>
      </dgm:t>
    </dgm:pt>
    <dgm:pt modelId="{DC9306D1-4E9A-43F7-A5D2-CFDD189DBAF6}" type="pres">
      <dgm:prSet presAssocID="{D512257C-161C-441D-9223-6438FDFA8731}" presName="arrow" presStyleLbl="node1" presStyleIdx="1" presStyleCnt="2">
        <dgm:presLayoutVars>
          <dgm:bulletEnabled val="1"/>
        </dgm:presLayoutVars>
      </dgm:prSet>
      <dgm:spPr/>
      <dgm:t>
        <a:bodyPr/>
        <a:lstStyle/>
        <a:p>
          <a:endParaRPr lang="zh-TW" altLang="en-US"/>
        </a:p>
      </dgm:t>
    </dgm:pt>
  </dgm:ptLst>
  <dgm:cxnLst>
    <dgm:cxn modelId="{2F96D36A-DCEE-4554-BCAA-4984A2A6951D}" srcId="{D7F29E65-79CF-428D-AEC2-5517C5730F70}" destId="{B938EF3F-CC36-451B-ACB3-89B0E1A4C077}" srcOrd="0" destOrd="0" parTransId="{AD48D2BA-BEE6-4369-9ED8-200C09A01642}" sibTransId="{E8944D7E-7A3F-4B32-9364-628F21C2A4DE}"/>
    <dgm:cxn modelId="{C370E5C2-51DF-4E05-9579-396FD82CA9F5}" type="presOf" srcId="{D7F29E65-79CF-428D-AEC2-5517C5730F70}" destId="{E83D7CF8-1731-4D54-A990-2200669C5937}" srcOrd="0" destOrd="0" presId="urn:microsoft.com/office/officeart/2005/8/layout/arrow5"/>
    <dgm:cxn modelId="{A1A983DB-1E4B-465E-A5CE-B07B1242A042}" type="presOf" srcId="{B938EF3F-CC36-451B-ACB3-89B0E1A4C077}" destId="{866E9631-A362-4288-AAF5-F957C8D9D9EE}" srcOrd="0" destOrd="0" presId="urn:microsoft.com/office/officeart/2005/8/layout/arrow5"/>
    <dgm:cxn modelId="{038359DF-E149-470D-86B1-87EAD79CF6A6}" srcId="{D7F29E65-79CF-428D-AEC2-5517C5730F70}" destId="{D512257C-161C-441D-9223-6438FDFA8731}" srcOrd="1" destOrd="0" parTransId="{29F5248C-C5FE-4FD4-916F-5A0953B006E6}" sibTransId="{BFFB94D1-9F8C-4EAB-AED1-153A1A44A4E4}"/>
    <dgm:cxn modelId="{610F58F6-7113-4230-88C3-850DBE60DB49}" type="presOf" srcId="{D512257C-161C-441D-9223-6438FDFA8731}" destId="{DC9306D1-4E9A-43F7-A5D2-CFDD189DBAF6}" srcOrd="0" destOrd="0" presId="urn:microsoft.com/office/officeart/2005/8/layout/arrow5"/>
    <dgm:cxn modelId="{50329A28-6C92-4DB5-9C3D-C3DAF7A23BD8}" type="presParOf" srcId="{E83D7CF8-1731-4D54-A990-2200669C5937}" destId="{866E9631-A362-4288-AAF5-F957C8D9D9EE}" srcOrd="0" destOrd="0" presId="urn:microsoft.com/office/officeart/2005/8/layout/arrow5"/>
    <dgm:cxn modelId="{2911CFEF-AF75-4A1C-863A-25C525305115}" type="presParOf" srcId="{E83D7CF8-1731-4D54-A990-2200669C5937}" destId="{DC9306D1-4E9A-43F7-A5D2-CFDD189DBAF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2EC24-DB27-497D-B20F-F97DB6BFFEF8}" type="doc">
      <dgm:prSet loTypeId="urn:microsoft.com/office/officeart/2005/8/layout/hierarchy3" loCatId="list" qsTypeId="urn:microsoft.com/office/officeart/2005/8/quickstyle/3d7" qsCatId="3D" csTypeId="urn:microsoft.com/office/officeart/2005/8/colors/accent1_2" csCatId="accent1" phldr="1"/>
      <dgm:spPr/>
      <dgm:t>
        <a:bodyPr/>
        <a:lstStyle/>
        <a:p>
          <a:endParaRPr lang="zh-TW" altLang="en-US"/>
        </a:p>
      </dgm:t>
    </dgm:pt>
    <dgm:pt modelId="{C24812F8-AD42-40FC-ABBA-12E361D2BA11}">
      <dgm:prSet phldrT="[文字]"/>
      <dgm:spPr/>
      <dgm:t>
        <a:bodyPr/>
        <a:lstStyle/>
        <a:p>
          <a:r>
            <a:rPr lang="zh-TW" altLang="en-US"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11070DAC-C711-4045-B476-C3A98E4CC424}" type="parTrans" cxnId="{D62EFA39-97E6-42BB-A390-005A85C8F88E}">
      <dgm:prSet/>
      <dgm:spPr/>
      <dgm:t>
        <a:bodyPr/>
        <a:lstStyle/>
        <a:p>
          <a:endParaRPr lang="zh-TW" altLang="en-US"/>
        </a:p>
      </dgm:t>
    </dgm:pt>
    <dgm:pt modelId="{3740EEDE-F141-4E0A-89A4-B239C84992B1}" type="sibTrans" cxnId="{D62EFA39-97E6-42BB-A390-005A85C8F88E}">
      <dgm:prSet/>
      <dgm:spPr/>
      <dgm:t>
        <a:bodyPr/>
        <a:lstStyle/>
        <a:p>
          <a:endParaRPr lang="zh-TW" altLang="en-US"/>
        </a:p>
      </dgm:t>
    </dgm:pt>
    <dgm:pt modelId="{063DE683-2C64-4BA1-A762-56F9ECF3D28D}">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合法</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C603C809-97F3-4F1F-AB61-0C580F1E1DA1}" type="parTrans" cxnId="{CFC0194D-83AC-4D38-B85C-B3F7B55DAC5F}">
      <dgm:prSet/>
      <dgm:spPr/>
      <dgm:t>
        <a:bodyPr/>
        <a:lstStyle/>
        <a:p>
          <a:endParaRPr lang="zh-TW" altLang="en-US"/>
        </a:p>
      </dgm:t>
    </dgm:pt>
    <dgm:pt modelId="{5F2EA744-2DAC-4384-9562-45DD9E032B90}" type="sibTrans" cxnId="{CFC0194D-83AC-4D38-B85C-B3F7B55DAC5F}">
      <dgm:prSet/>
      <dgm:spPr/>
      <dgm:t>
        <a:bodyPr/>
        <a:lstStyle/>
        <a:p>
          <a:endParaRPr lang="zh-TW" altLang="en-US"/>
        </a:p>
      </dgm:t>
    </dgm:pt>
    <dgm:pt modelId="{C153E730-6FA4-4311-BF45-872CCFB20D5E}">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不法</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60E63200-1B9C-426C-91AD-5653B70FE9C5}" type="parTrans" cxnId="{7B2384F2-BDE4-4F0F-85A7-C4480E60C588}">
      <dgm:prSet/>
      <dgm:spPr/>
      <dgm:t>
        <a:bodyPr/>
        <a:lstStyle/>
        <a:p>
          <a:endParaRPr lang="zh-TW" altLang="en-US"/>
        </a:p>
      </dgm:t>
    </dgm:pt>
    <dgm:pt modelId="{668B30CB-4ADD-49FB-87A9-E30E6E882F22}" type="sibTrans" cxnId="{7B2384F2-BDE4-4F0F-85A7-C4480E60C588}">
      <dgm:prSet/>
      <dgm:spPr/>
      <dgm:t>
        <a:bodyPr/>
        <a:lstStyle/>
        <a:p>
          <a:endParaRPr lang="zh-TW" altLang="en-US"/>
        </a:p>
      </dgm:t>
    </dgm:pt>
    <dgm:pt modelId="{FECA5B0E-4529-4EFE-A6D9-4DD569B83305}">
      <dgm:prSet phldrT="[文字]"/>
      <dgm:spPr/>
      <dgm:t>
        <a:bodyPr/>
        <a:lstStyle/>
        <a:p>
          <a:r>
            <a:rPr lang="zh-TW" altLang="en-US"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774F2601-7B2A-4745-8BC6-12BED9640669}" type="parTrans" cxnId="{CA7103F7-2099-46AF-8B3A-175A2228647C}">
      <dgm:prSet/>
      <dgm:spPr/>
      <dgm:t>
        <a:bodyPr/>
        <a:lstStyle/>
        <a:p>
          <a:endParaRPr lang="zh-TW" altLang="en-US"/>
        </a:p>
      </dgm:t>
    </dgm:pt>
    <dgm:pt modelId="{0E2DB2CB-D825-4CFE-9DAB-4E4DC88F57AC}" type="sibTrans" cxnId="{CA7103F7-2099-46AF-8B3A-175A2228647C}">
      <dgm:prSet/>
      <dgm:spPr/>
      <dgm:t>
        <a:bodyPr/>
        <a:lstStyle/>
        <a:p>
          <a:endParaRPr lang="zh-TW" altLang="en-US"/>
        </a:p>
      </dgm:t>
    </dgm:pt>
    <dgm:pt modelId="{BEEE6F8E-853A-4ED6-AE35-753DE568F8B9}">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財產</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CB446F03-3992-4257-A2C2-AA33B2F3A5E8}" type="parTrans" cxnId="{C10380BE-823E-40C5-B19C-C486644CA064}">
      <dgm:prSet/>
      <dgm:spPr/>
      <dgm:t>
        <a:bodyPr/>
        <a:lstStyle/>
        <a:p>
          <a:endParaRPr lang="zh-TW" altLang="en-US"/>
        </a:p>
      </dgm:t>
    </dgm:pt>
    <dgm:pt modelId="{036F741C-BCF4-4132-8FEE-B974711E0503}" type="sibTrans" cxnId="{C10380BE-823E-40C5-B19C-C486644CA064}">
      <dgm:prSet/>
      <dgm:spPr/>
      <dgm:t>
        <a:bodyPr/>
        <a:lstStyle/>
        <a:p>
          <a:endParaRPr lang="zh-TW" altLang="en-US"/>
        </a:p>
      </dgm:t>
    </dgm:pt>
    <dgm:pt modelId="{F9E18C6A-CE41-40BC-B285-C1C7B16D9028}">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非財產</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215F091F-B9BA-4A1D-9B7A-2B9A2E1DBA7E}" type="parTrans" cxnId="{771A7FA2-B0E1-4A1C-961F-16C4343285D9}">
      <dgm:prSet/>
      <dgm:spPr/>
      <dgm:t>
        <a:bodyPr/>
        <a:lstStyle/>
        <a:p>
          <a:endParaRPr lang="zh-TW" altLang="en-US"/>
        </a:p>
      </dgm:t>
    </dgm:pt>
    <dgm:pt modelId="{ACF898B2-437F-479D-BFAE-8C82836965E8}" type="sibTrans" cxnId="{771A7FA2-B0E1-4A1C-961F-16C4343285D9}">
      <dgm:prSet/>
      <dgm:spPr/>
      <dgm:t>
        <a:bodyPr/>
        <a:lstStyle/>
        <a:p>
          <a:endParaRPr lang="zh-TW" altLang="en-US"/>
        </a:p>
      </dgm:t>
    </dgm:pt>
    <dgm:pt modelId="{15D6E946-201A-4671-8FD6-E01573BB5816}" type="pres">
      <dgm:prSet presAssocID="{0DD2EC24-DB27-497D-B20F-F97DB6BFFEF8}" presName="diagram" presStyleCnt="0">
        <dgm:presLayoutVars>
          <dgm:chPref val="1"/>
          <dgm:dir/>
          <dgm:animOne val="branch"/>
          <dgm:animLvl val="lvl"/>
          <dgm:resizeHandles/>
        </dgm:presLayoutVars>
      </dgm:prSet>
      <dgm:spPr/>
      <dgm:t>
        <a:bodyPr/>
        <a:lstStyle/>
        <a:p>
          <a:endParaRPr lang="zh-TW" altLang="en-US"/>
        </a:p>
      </dgm:t>
    </dgm:pt>
    <dgm:pt modelId="{98077454-C5C5-475E-9B02-839FC6BF252A}" type="pres">
      <dgm:prSet presAssocID="{C24812F8-AD42-40FC-ABBA-12E361D2BA11}" presName="root" presStyleCnt="0"/>
      <dgm:spPr/>
    </dgm:pt>
    <dgm:pt modelId="{9A38B119-D522-4832-9780-AE44EB2C9D97}" type="pres">
      <dgm:prSet presAssocID="{C24812F8-AD42-40FC-ABBA-12E361D2BA11}" presName="rootComposite" presStyleCnt="0"/>
      <dgm:spPr/>
    </dgm:pt>
    <dgm:pt modelId="{8D6B4B1B-BAA6-476A-9586-8127473DA087}" type="pres">
      <dgm:prSet presAssocID="{C24812F8-AD42-40FC-ABBA-12E361D2BA11}" presName="rootText" presStyleLbl="node1" presStyleIdx="0" presStyleCnt="2"/>
      <dgm:spPr/>
      <dgm:t>
        <a:bodyPr/>
        <a:lstStyle/>
        <a:p>
          <a:endParaRPr lang="zh-TW" altLang="en-US"/>
        </a:p>
      </dgm:t>
    </dgm:pt>
    <dgm:pt modelId="{54F3D862-9502-477E-B427-D4AEA4A76101}" type="pres">
      <dgm:prSet presAssocID="{C24812F8-AD42-40FC-ABBA-12E361D2BA11}" presName="rootConnector" presStyleLbl="node1" presStyleIdx="0" presStyleCnt="2"/>
      <dgm:spPr/>
      <dgm:t>
        <a:bodyPr/>
        <a:lstStyle/>
        <a:p>
          <a:endParaRPr lang="zh-TW" altLang="en-US"/>
        </a:p>
      </dgm:t>
    </dgm:pt>
    <dgm:pt modelId="{78DC0166-D6C9-48B4-A624-2C7A67890CBE}" type="pres">
      <dgm:prSet presAssocID="{C24812F8-AD42-40FC-ABBA-12E361D2BA11}" presName="childShape" presStyleCnt="0"/>
      <dgm:spPr/>
    </dgm:pt>
    <dgm:pt modelId="{306ECBAE-3EB8-438B-B031-563397FF45EE}" type="pres">
      <dgm:prSet presAssocID="{C603C809-97F3-4F1F-AB61-0C580F1E1DA1}" presName="Name13" presStyleLbl="parChTrans1D2" presStyleIdx="0" presStyleCnt="4"/>
      <dgm:spPr/>
      <dgm:t>
        <a:bodyPr/>
        <a:lstStyle/>
        <a:p>
          <a:endParaRPr lang="zh-TW" altLang="en-US"/>
        </a:p>
      </dgm:t>
    </dgm:pt>
    <dgm:pt modelId="{305830B9-70AE-4D92-B24C-F306E2E60F9B}" type="pres">
      <dgm:prSet presAssocID="{063DE683-2C64-4BA1-A762-56F9ECF3D28D}" presName="childText" presStyleLbl="bgAcc1" presStyleIdx="0" presStyleCnt="4">
        <dgm:presLayoutVars>
          <dgm:bulletEnabled val="1"/>
        </dgm:presLayoutVars>
      </dgm:prSet>
      <dgm:spPr/>
      <dgm:t>
        <a:bodyPr/>
        <a:lstStyle/>
        <a:p>
          <a:endParaRPr lang="zh-TW" altLang="en-US"/>
        </a:p>
      </dgm:t>
    </dgm:pt>
    <dgm:pt modelId="{A852ACE8-0CB3-4976-9DD5-BB87031992FF}" type="pres">
      <dgm:prSet presAssocID="{60E63200-1B9C-426C-91AD-5653B70FE9C5}" presName="Name13" presStyleLbl="parChTrans1D2" presStyleIdx="1" presStyleCnt="4"/>
      <dgm:spPr/>
      <dgm:t>
        <a:bodyPr/>
        <a:lstStyle/>
        <a:p>
          <a:endParaRPr lang="zh-TW" altLang="en-US"/>
        </a:p>
      </dgm:t>
    </dgm:pt>
    <dgm:pt modelId="{28162603-9817-4BBB-B582-ADC42E4DC0F8}" type="pres">
      <dgm:prSet presAssocID="{C153E730-6FA4-4311-BF45-872CCFB20D5E}" presName="childText" presStyleLbl="bgAcc1" presStyleIdx="1" presStyleCnt="4">
        <dgm:presLayoutVars>
          <dgm:bulletEnabled val="1"/>
        </dgm:presLayoutVars>
      </dgm:prSet>
      <dgm:spPr/>
      <dgm:t>
        <a:bodyPr/>
        <a:lstStyle/>
        <a:p>
          <a:endParaRPr lang="zh-TW" altLang="en-US"/>
        </a:p>
      </dgm:t>
    </dgm:pt>
    <dgm:pt modelId="{7D8A43A7-ED7E-478C-9AEC-BC526ADFAC54}" type="pres">
      <dgm:prSet presAssocID="{FECA5B0E-4529-4EFE-A6D9-4DD569B83305}" presName="root" presStyleCnt="0"/>
      <dgm:spPr/>
    </dgm:pt>
    <dgm:pt modelId="{70843471-48C6-41FC-ABC3-21459F17AD2F}" type="pres">
      <dgm:prSet presAssocID="{FECA5B0E-4529-4EFE-A6D9-4DD569B83305}" presName="rootComposite" presStyleCnt="0"/>
      <dgm:spPr/>
    </dgm:pt>
    <dgm:pt modelId="{22853B32-612D-4402-A8B2-B1C4C1BB8DB7}" type="pres">
      <dgm:prSet presAssocID="{FECA5B0E-4529-4EFE-A6D9-4DD569B83305}" presName="rootText" presStyleLbl="node1" presStyleIdx="1" presStyleCnt="2"/>
      <dgm:spPr/>
      <dgm:t>
        <a:bodyPr/>
        <a:lstStyle/>
        <a:p>
          <a:endParaRPr lang="zh-TW" altLang="en-US"/>
        </a:p>
      </dgm:t>
    </dgm:pt>
    <dgm:pt modelId="{80B9C1E3-083E-4F4E-BE6E-99E3D5AEB257}" type="pres">
      <dgm:prSet presAssocID="{FECA5B0E-4529-4EFE-A6D9-4DD569B83305}" presName="rootConnector" presStyleLbl="node1" presStyleIdx="1" presStyleCnt="2"/>
      <dgm:spPr/>
      <dgm:t>
        <a:bodyPr/>
        <a:lstStyle/>
        <a:p>
          <a:endParaRPr lang="zh-TW" altLang="en-US"/>
        </a:p>
      </dgm:t>
    </dgm:pt>
    <dgm:pt modelId="{D1B247F9-68EA-4F4E-A198-54B680530B38}" type="pres">
      <dgm:prSet presAssocID="{FECA5B0E-4529-4EFE-A6D9-4DD569B83305}" presName="childShape" presStyleCnt="0"/>
      <dgm:spPr/>
    </dgm:pt>
    <dgm:pt modelId="{C2532D17-6D91-4655-9E92-0E9DEBC49EC0}" type="pres">
      <dgm:prSet presAssocID="{CB446F03-3992-4257-A2C2-AA33B2F3A5E8}" presName="Name13" presStyleLbl="parChTrans1D2" presStyleIdx="2" presStyleCnt="4"/>
      <dgm:spPr/>
      <dgm:t>
        <a:bodyPr/>
        <a:lstStyle/>
        <a:p>
          <a:endParaRPr lang="zh-TW" altLang="en-US"/>
        </a:p>
      </dgm:t>
    </dgm:pt>
    <dgm:pt modelId="{AA6A1B63-52DA-4199-9B40-51B1BB07DA76}" type="pres">
      <dgm:prSet presAssocID="{BEEE6F8E-853A-4ED6-AE35-753DE568F8B9}" presName="childText" presStyleLbl="bgAcc1" presStyleIdx="2" presStyleCnt="4">
        <dgm:presLayoutVars>
          <dgm:bulletEnabled val="1"/>
        </dgm:presLayoutVars>
      </dgm:prSet>
      <dgm:spPr/>
      <dgm:t>
        <a:bodyPr/>
        <a:lstStyle/>
        <a:p>
          <a:endParaRPr lang="zh-TW" altLang="en-US"/>
        </a:p>
      </dgm:t>
    </dgm:pt>
    <dgm:pt modelId="{6FD96FF9-62A0-4475-A0B1-CEFE6862C999}" type="pres">
      <dgm:prSet presAssocID="{215F091F-B9BA-4A1D-9B7A-2B9A2E1DBA7E}" presName="Name13" presStyleLbl="parChTrans1D2" presStyleIdx="3" presStyleCnt="4"/>
      <dgm:spPr/>
      <dgm:t>
        <a:bodyPr/>
        <a:lstStyle/>
        <a:p>
          <a:endParaRPr lang="zh-TW" altLang="en-US"/>
        </a:p>
      </dgm:t>
    </dgm:pt>
    <dgm:pt modelId="{9A36C66E-0F74-4C59-A8C3-715EBF66C541}" type="pres">
      <dgm:prSet presAssocID="{F9E18C6A-CE41-40BC-B285-C1C7B16D9028}" presName="childText" presStyleLbl="bgAcc1" presStyleIdx="3" presStyleCnt="4">
        <dgm:presLayoutVars>
          <dgm:bulletEnabled val="1"/>
        </dgm:presLayoutVars>
      </dgm:prSet>
      <dgm:spPr/>
      <dgm:t>
        <a:bodyPr/>
        <a:lstStyle/>
        <a:p>
          <a:endParaRPr lang="zh-TW" altLang="en-US"/>
        </a:p>
      </dgm:t>
    </dgm:pt>
  </dgm:ptLst>
  <dgm:cxnLst>
    <dgm:cxn modelId="{1483EF9D-2605-40D0-A18A-6AE5FBA5732E}" type="presOf" srcId="{C24812F8-AD42-40FC-ABBA-12E361D2BA11}" destId="{54F3D862-9502-477E-B427-D4AEA4A76101}" srcOrd="1" destOrd="0" presId="urn:microsoft.com/office/officeart/2005/8/layout/hierarchy3"/>
    <dgm:cxn modelId="{3D3C1A2B-0214-451D-9F06-B438B0E91FB4}" type="presOf" srcId="{C153E730-6FA4-4311-BF45-872CCFB20D5E}" destId="{28162603-9817-4BBB-B582-ADC42E4DC0F8}" srcOrd="0" destOrd="0" presId="urn:microsoft.com/office/officeart/2005/8/layout/hierarchy3"/>
    <dgm:cxn modelId="{771A7FA2-B0E1-4A1C-961F-16C4343285D9}" srcId="{FECA5B0E-4529-4EFE-A6D9-4DD569B83305}" destId="{F9E18C6A-CE41-40BC-B285-C1C7B16D9028}" srcOrd="1" destOrd="0" parTransId="{215F091F-B9BA-4A1D-9B7A-2B9A2E1DBA7E}" sibTransId="{ACF898B2-437F-479D-BFAE-8C82836965E8}"/>
    <dgm:cxn modelId="{D62EFA39-97E6-42BB-A390-005A85C8F88E}" srcId="{0DD2EC24-DB27-497D-B20F-F97DB6BFFEF8}" destId="{C24812F8-AD42-40FC-ABBA-12E361D2BA11}" srcOrd="0" destOrd="0" parTransId="{11070DAC-C711-4045-B476-C3A98E4CC424}" sibTransId="{3740EEDE-F141-4E0A-89A4-B239C84992B1}"/>
    <dgm:cxn modelId="{B023B403-AE25-423B-B9EC-5DC0E2253EA6}" type="presOf" srcId="{60E63200-1B9C-426C-91AD-5653B70FE9C5}" destId="{A852ACE8-0CB3-4976-9DD5-BB87031992FF}" srcOrd="0" destOrd="0" presId="urn:microsoft.com/office/officeart/2005/8/layout/hierarchy3"/>
    <dgm:cxn modelId="{1DC04EBD-6E62-47BC-927E-32E62F199ED5}" type="presOf" srcId="{0DD2EC24-DB27-497D-B20F-F97DB6BFFEF8}" destId="{15D6E946-201A-4671-8FD6-E01573BB5816}" srcOrd="0" destOrd="0" presId="urn:microsoft.com/office/officeart/2005/8/layout/hierarchy3"/>
    <dgm:cxn modelId="{5DD5934B-0DD7-42C8-83A3-927CB0D86BF5}" type="presOf" srcId="{C603C809-97F3-4F1F-AB61-0C580F1E1DA1}" destId="{306ECBAE-3EB8-438B-B031-563397FF45EE}" srcOrd="0" destOrd="0" presId="urn:microsoft.com/office/officeart/2005/8/layout/hierarchy3"/>
    <dgm:cxn modelId="{2451B95F-8E93-4DF3-950B-C8DFAC5603C0}" type="presOf" srcId="{BEEE6F8E-853A-4ED6-AE35-753DE568F8B9}" destId="{AA6A1B63-52DA-4199-9B40-51B1BB07DA76}" srcOrd="0" destOrd="0" presId="urn:microsoft.com/office/officeart/2005/8/layout/hierarchy3"/>
    <dgm:cxn modelId="{1A60CC27-8125-4DD2-B04F-39D793B67CB3}" type="presOf" srcId="{FECA5B0E-4529-4EFE-A6D9-4DD569B83305}" destId="{80B9C1E3-083E-4F4E-BE6E-99E3D5AEB257}" srcOrd="1" destOrd="0" presId="urn:microsoft.com/office/officeart/2005/8/layout/hierarchy3"/>
    <dgm:cxn modelId="{CA7103F7-2099-46AF-8B3A-175A2228647C}" srcId="{0DD2EC24-DB27-497D-B20F-F97DB6BFFEF8}" destId="{FECA5B0E-4529-4EFE-A6D9-4DD569B83305}" srcOrd="1" destOrd="0" parTransId="{774F2601-7B2A-4745-8BC6-12BED9640669}" sibTransId="{0E2DB2CB-D825-4CFE-9DAB-4E4DC88F57AC}"/>
    <dgm:cxn modelId="{90DDBC17-6849-4C3B-A490-215E079BD6F7}" type="presOf" srcId="{F9E18C6A-CE41-40BC-B285-C1C7B16D9028}" destId="{9A36C66E-0F74-4C59-A8C3-715EBF66C541}" srcOrd="0" destOrd="0" presId="urn:microsoft.com/office/officeart/2005/8/layout/hierarchy3"/>
    <dgm:cxn modelId="{D765A0C9-F57D-49EF-BD1C-B6F9DC8C3B9C}" type="presOf" srcId="{215F091F-B9BA-4A1D-9B7A-2B9A2E1DBA7E}" destId="{6FD96FF9-62A0-4475-A0B1-CEFE6862C999}" srcOrd="0" destOrd="0" presId="urn:microsoft.com/office/officeart/2005/8/layout/hierarchy3"/>
    <dgm:cxn modelId="{EF26E055-54FF-4609-8FDB-74BB59753D78}" type="presOf" srcId="{063DE683-2C64-4BA1-A762-56F9ECF3D28D}" destId="{305830B9-70AE-4D92-B24C-F306E2E60F9B}" srcOrd="0" destOrd="0" presId="urn:microsoft.com/office/officeart/2005/8/layout/hierarchy3"/>
    <dgm:cxn modelId="{1C3D5358-F387-48A6-A0C4-76E8F157844D}" type="presOf" srcId="{C24812F8-AD42-40FC-ABBA-12E361D2BA11}" destId="{8D6B4B1B-BAA6-476A-9586-8127473DA087}" srcOrd="0" destOrd="0" presId="urn:microsoft.com/office/officeart/2005/8/layout/hierarchy3"/>
    <dgm:cxn modelId="{C710242B-A705-437D-B551-376D03C9D374}" type="presOf" srcId="{FECA5B0E-4529-4EFE-A6D9-4DD569B83305}" destId="{22853B32-612D-4402-A8B2-B1C4C1BB8DB7}" srcOrd="0" destOrd="0" presId="urn:microsoft.com/office/officeart/2005/8/layout/hierarchy3"/>
    <dgm:cxn modelId="{C10380BE-823E-40C5-B19C-C486644CA064}" srcId="{FECA5B0E-4529-4EFE-A6D9-4DD569B83305}" destId="{BEEE6F8E-853A-4ED6-AE35-753DE568F8B9}" srcOrd="0" destOrd="0" parTransId="{CB446F03-3992-4257-A2C2-AA33B2F3A5E8}" sibTransId="{036F741C-BCF4-4132-8FEE-B974711E0503}"/>
    <dgm:cxn modelId="{7B2384F2-BDE4-4F0F-85A7-C4480E60C588}" srcId="{C24812F8-AD42-40FC-ABBA-12E361D2BA11}" destId="{C153E730-6FA4-4311-BF45-872CCFB20D5E}" srcOrd="1" destOrd="0" parTransId="{60E63200-1B9C-426C-91AD-5653B70FE9C5}" sibTransId="{668B30CB-4ADD-49FB-87A9-E30E6E882F22}"/>
    <dgm:cxn modelId="{8E3B7389-E397-4642-A3AA-E02A1FB24AA2}" type="presOf" srcId="{CB446F03-3992-4257-A2C2-AA33B2F3A5E8}" destId="{C2532D17-6D91-4655-9E92-0E9DEBC49EC0}" srcOrd="0" destOrd="0" presId="urn:microsoft.com/office/officeart/2005/8/layout/hierarchy3"/>
    <dgm:cxn modelId="{CFC0194D-83AC-4D38-B85C-B3F7B55DAC5F}" srcId="{C24812F8-AD42-40FC-ABBA-12E361D2BA11}" destId="{063DE683-2C64-4BA1-A762-56F9ECF3D28D}" srcOrd="0" destOrd="0" parTransId="{C603C809-97F3-4F1F-AB61-0C580F1E1DA1}" sibTransId="{5F2EA744-2DAC-4384-9562-45DD9E032B90}"/>
    <dgm:cxn modelId="{A93885ED-75B2-42C5-90BF-87BACF78D8C0}" type="presParOf" srcId="{15D6E946-201A-4671-8FD6-E01573BB5816}" destId="{98077454-C5C5-475E-9B02-839FC6BF252A}" srcOrd="0" destOrd="0" presId="urn:microsoft.com/office/officeart/2005/8/layout/hierarchy3"/>
    <dgm:cxn modelId="{74E42971-AC14-456F-A50C-922E73110644}" type="presParOf" srcId="{98077454-C5C5-475E-9B02-839FC6BF252A}" destId="{9A38B119-D522-4832-9780-AE44EB2C9D97}" srcOrd="0" destOrd="0" presId="urn:microsoft.com/office/officeart/2005/8/layout/hierarchy3"/>
    <dgm:cxn modelId="{F810137C-D52E-47BD-A7A1-893F9FF118F4}" type="presParOf" srcId="{9A38B119-D522-4832-9780-AE44EB2C9D97}" destId="{8D6B4B1B-BAA6-476A-9586-8127473DA087}" srcOrd="0" destOrd="0" presId="urn:microsoft.com/office/officeart/2005/8/layout/hierarchy3"/>
    <dgm:cxn modelId="{849B43B2-3FB4-404F-A51C-BEBCE8F140C7}" type="presParOf" srcId="{9A38B119-D522-4832-9780-AE44EB2C9D97}" destId="{54F3D862-9502-477E-B427-D4AEA4A76101}" srcOrd="1" destOrd="0" presId="urn:microsoft.com/office/officeart/2005/8/layout/hierarchy3"/>
    <dgm:cxn modelId="{BDB58DE9-3DDF-41E6-895C-E10A8EE037C6}" type="presParOf" srcId="{98077454-C5C5-475E-9B02-839FC6BF252A}" destId="{78DC0166-D6C9-48B4-A624-2C7A67890CBE}" srcOrd="1" destOrd="0" presId="urn:microsoft.com/office/officeart/2005/8/layout/hierarchy3"/>
    <dgm:cxn modelId="{C799D235-1A67-4BB8-AF8D-2196A957733C}" type="presParOf" srcId="{78DC0166-D6C9-48B4-A624-2C7A67890CBE}" destId="{306ECBAE-3EB8-438B-B031-563397FF45EE}" srcOrd="0" destOrd="0" presId="urn:microsoft.com/office/officeart/2005/8/layout/hierarchy3"/>
    <dgm:cxn modelId="{9584D783-8582-4BDD-9AED-BECA5CA39265}" type="presParOf" srcId="{78DC0166-D6C9-48B4-A624-2C7A67890CBE}" destId="{305830B9-70AE-4D92-B24C-F306E2E60F9B}" srcOrd="1" destOrd="0" presId="urn:microsoft.com/office/officeart/2005/8/layout/hierarchy3"/>
    <dgm:cxn modelId="{426FC6DC-8587-49B7-A0A1-AD164165D73B}" type="presParOf" srcId="{78DC0166-D6C9-48B4-A624-2C7A67890CBE}" destId="{A852ACE8-0CB3-4976-9DD5-BB87031992FF}" srcOrd="2" destOrd="0" presId="urn:microsoft.com/office/officeart/2005/8/layout/hierarchy3"/>
    <dgm:cxn modelId="{5EC5855B-EAFE-46AB-95E1-8F8D9E979CB8}" type="presParOf" srcId="{78DC0166-D6C9-48B4-A624-2C7A67890CBE}" destId="{28162603-9817-4BBB-B582-ADC42E4DC0F8}" srcOrd="3" destOrd="0" presId="urn:microsoft.com/office/officeart/2005/8/layout/hierarchy3"/>
    <dgm:cxn modelId="{821D35EE-D64C-4ECD-8497-52C6880C5A3F}" type="presParOf" srcId="{15D6E946-201A-4671-8FD6-E01573BB5816}" destId="{7D8A43A7-ED7E-478C-9AEC-BC526ADFAC54}" srcOrd="1" destOrd="0" presId="urn:microsoft.com/office/officeart/2005/8/layout/hierarchy3"/>
    <dgm:cxn modelId="{F65B363D-D557-42B8-9FF7-F5801540D37A}" type="presParOf" srcId="{7D8A43A7-ED7E-478C-9AEC-BC526ADFAC54}" destId="{70843471-48C6-41FC-ABC3-21459F17AD2F}" srcOrd="0" destOrd="0" presId="urn:microsoft.com/office/officeart/2005/8/layout/hierarchy3"/>
    <dgm:cxn modelId="{9259E7B6-823B-4071-B12C-0F886FBB8E5E}" type="presParOf" srcId="{70843471-48C6-41FC-ABC3-21459F17AD2F}" destId="{22853B32-612D-4402-A8B2-B1C4C1BB8DB7}" srcOrd="0" destOrd="0" presId="urn:microsoft.com/office/officeart/2005/8/layout/hierarchy3"/>
    <dgm:cxn modelId="{65E0B3F1-4E44-4CE1-AE10-230B1D368D3B}" type="presParOf" srcId="{70843471-48C6-41FC-ABC3-21459F17AD2F}" destId="{80B9C1E3-083E-4F4E-BE6E-99E3D5AEB257}" srcOrd="1" destOrd="0" presId="urn:microsoft.com/office/officeart/2005/8/layout/hierarchy3"/>
    <dgm:cxn modelId="{B1B27D1D-30B8-403C-830C-0075C600B918}" type="presParOf" srcId="{7D8A43A7-ED7E-478C-9AEC-BC526ADFAC54}" destId="{D1B247F9-68EA-4F4E-A198-54B680530B38}" srcOrd="1" destOrd="0" presId="urn:microsoft.com/office/officeart/2005/8/layout/hierarchy3"/>
    <dgm:cxn modelId="{0C64FA40-5A71-4040-BAA8-6A150CBA4A4A}" type="presParOf" srcId="{D1B247F9-68EA-4F4E-A198-54B680530B38}" destId="{C2532D17-6D91-4655-9E92-0E9DEBC49EC0}" srcOrd="0" destOrd="0" presId="urn:microsoft.com/office/officeart/2005/8/layout/hierarchy3"/>
    <dgm:cxn modelId="{FDBE4C66-E4CC-490D-9C01-047BAC0F441F}" type="presParOf" srcId="{D1B247F9-68EA-4F4E-A198-54B680530B38}" destId="{AA6A1B63-52DA-4199-9B40-51B1BB07DA76}" srcOrd="1" destOrd="0" presId="urn:microsoft.com/office/officeart/2005/8/layout/hierarchy3"/>
    <dgm:cxn modelId="{E4EB7352-863D-4275-AFC7-8048D19A2F1A}" type="presParOf" srcId="{D1B247F9-68EA-4F4E-A198-54B680530B38}" destId="{6FD96FF9-62A0-4475-A0B1-CEFE6862C999}" srcOrd="2" destOrd="0" presId="urn:microsoft.com/office/officeart/2005/8/layout/hierarchy3"/>
    <dgm:cxn modelId="{637A7EFD-DCB0-4AF8-AE66-AED60E78A608}" type="presParOf" srcId="{D1B247F9-68EA-4F4E-A198-54B680530B38}" destId="{9A36C66E-0F74-4C59-A8C3-715EBF66C541}" srcOrd="3" destOrd="0" presId="urn:microsoft.com/office/officeart/2005/8/layout/hierarchy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FE122-6452-463F-B0FA-6C572A8D59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96EB4FD-735C-4CEF-8806-0DFEEC7F8E41}">
      <dgm:prSet phldrT="[文字]" custT="1">
        <dgm:style>
          <a:lnRef idx="1">
            <a:schemeClr val="accent1"/>
          </a:lnRef>
          <a:fillRef idx="3">
            <a:schemeClr val="accent1"/>
          </a:fillRef>
          <a:effectRef idx="2">
            <a:schemeClr val="accent1"/>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自行迴避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EE438817-095E-4BA2-9021-F36A9807E74B}" type="parTrans" cxnId="{FCB08DE3-4A35-4C2C-B4C8-D02A4C2F42FC}">
      <dgm:prSet/>
      <dgm:spPr/>
      <dgm:t>
        <a:bodyPr/>
        <a:lstStyle/>
        <a:p>
          <a:endParaRPr lang="zh-TW" altLang="en-US"/>
        </a:p>
      </dgm:t>
    </dgm:pt>
    <dgm:pt modelId="{59DC9EEB-4C29-42BC-A103-8782497A20AB}" type="sibTrans" cxnId="{FCB08DE3-4A35-4C2C-B4C8-D02A4C2F42FC}">
      <dgm:prSet/>
      <dgm:spPr/>
      <dgm:t>
        <a:bodyPr/>
        <a:lstStyle/>
        <a:p>
          <a:endParaRPr lang="zh-TW" altLang="en-US"/>
        </a:p>
      </dgm:t>
    </dgm:pt>
    <dgm:pt modelId="{D6B1ED9A-375F-471B-A943-0C991EF01710}">
      <dgm:prSet phldrT="[文字]" custT="1"/>
      <dgm:spPr>
        <a:solidFill>
          <a:schemeClr val="bg1">
            <a:lumMod val="75000"/>
            <a:alpha val="90000"/>
          </a:schemeClr>
        </a:solidFill>
      </dgm:spPr>
      <dgm:t>
        <a:bodyPr/>
        <a:lstStyle/>
        <a:p>
          <a:r>
            <a:rPr lang="zh-TW" altLang="en-US" sz="2400" b="1" baseline="0" dirty="0" smtClean="0">
              <a:solidFill>
                <a:srgbClr val="000000"/>
              </a:solidFill>
              <a:latin typeface="Times New Roman" panose="02020603050405020304" pitchFamily="18" charset="0"/>
              <a:ea typeface="標楷體" panose="03000509000000000000" pitchFamily="65" charset="-120"/>
            </a:rPr>
            <a:t>公職人員「知」有利益衝突者，應即自行迴避（本法第</a:t>
          </a:r>
          <a:r>
            <a:rPr lang="en-US" altLang="en-US" sz="2400" b="1" baseline="0" dirty="0" smtClean="0">
              <a:solidFill>
                <a:srgbClr val="000000"/>
              </a:solidFill>
              <a:latin typeface="Times New Roman" panose="02020603050405020304" pitchFamily="18" charset="0"/>
              <a:ea typeface="標楷體" panose="03000509000000000000" pitchFamily="65" charset="-120"/>
            </a:rPr>
            <a:t>6</a:t>
          </a:r>
          <a:r>
            <a:rPr lang="zh-TW" altLang="en-US" sz="24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baseline="0" dirty="0">
            <a:solidFill>
              <a:srgbClr val="000000"/>
            </a:solidFill>
            <a:latin typeface="Times New Roman" panose="02020603050405020304" pitchFamily="18" charset="0"/>
            <a:ea typeface="標楷體" panose="03000509000000000000" pitchFamily="65" charset="-120"/>
          </a:endParaRPr>
        </a:p>
      </dgm:t>
    </dgm:pt>
    <dgm:pt modelId="{FF06040B-BFD6-440C-8028-4F94C9581F92}" type="parTrans" cxnId="{1F1E2BA7-AF3F-4ABA-B88B-B9F358BF603C}">
      <dgm:prSet/>
      <dgm:spPr/>
      <dgm:t>
        <a:bodyPr/>
        <a:lstStyle/>
        <a:p>
          <a:endParaRPr lang="zh-TW" altLang="en-US"/>
        </a:p>
      </dgm:t>
    </dgm:pt>
    <dgm:pt modelId="{A4803642-9919-426B-8E96-D0FA23C20390}" type="sibTrans" cxnId="{1F1E2BA7-AF3F-4ABA-B88B-B9F358BF603C}">
      <dgm:prSet/>
      <dgm:spPr/>
      <dgm:t>
        <a:bodyPr/>
        <a:lstStyle/>
        <a:p>
          <a:endParaRPr lang="zh-TW" altLang="en-US"/>
        </a:p>
      </dgm:t>
    </dgm:pt>
    <dgm:pt modelId="{E083A7C6-9176-4F82-841F-F2A8BD8B784E}">
      <dgm:prSet phldrT="[文字]" custT="1">
        <dgm:style>
          <a:lnRef idx="0">
            <a:schemeClr val="accent2"/>
          </a:lnRef>
          <a:fillRef idx="3">
            <a:schemeClr val="accent2"/>
          </a:fillRef>
          <a:effectRef idx="3">
            <a:schemeClr val="accent2"/>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命令迴避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66A2FE9D-29B1-415A-8DAB-6273017281E4}" type="parTrans" cxnId="{0B0ACCA1-3640-4140-B14F-AD4DD11925FF}">
      <dgm:prSet/>
      <dgm:spPr/>
      <dgm:t>
        <a:bodyPr/>
        <a:lstStyle/>
        <a:p>
          <a:endParaRPr lang="zh-TW" altLang="en-US"/>
        </a:p>
      </dgm:t>
    </dgm:pt>
    <dgm:pt modelId="{3EE8FEF4-DC67-431A-B0FD-855808778047}" type="sibTrans" cxnId="{0B0ACCA1-3640-4140-B14F-AD4DD11925FF}">
      <dgm:prSet/>
      <dgm:spPr/>
      <dgm:t>
        <a:bodyPr/>
        <a:lstStyle/>
        <a:p>
          <a:endParaRPr lang="zh-TW" altLang="en-US"/>
        </a:p>
      </dgm:t>
    </dgm:pt>
    <dgm:pt modelId="{20598F22-BA23-4120-878E-9BEC0D1BA1AA}">
      <dgm:prSet phldrT="[文字]" custT="1"/>
      <dgm:spPr>
        <a:solidFill>
          <a:schemeClr val="accent2">
            <a:lumMod val="20000"/>
            <a:lumOff val="80000"/>
            <a:alpha val="90000"/>
          </a:schemeClr>
        </a:solidFill>
      </dgm:spPr>
      <dgm:t>
        <a:bodyPr/>
        <a:lstStyle/>
        <a:p>
          <a:r>
            <a:rPr lang="zh-TW" altLang="en-US" sz="2200" b="1" baseline="0" dirty="0" smtClean="0">
              <a:solidFill>
                <a:srgbClr val="000000"/>
              </a:solidFill>
              <a:latin typeface="Times New Roman" panose="02020603050405020304" pitchFamily="18" charset="0"/>
              <a:ea typeface="標楷體" panose="03000509000000000000" pitchFamily="65" charset="-120"/>
            </a:rPr>
            <a:t>公職人員服務之機關團體、上級機關、指派、遴聘或聘任機關知公職人員有應自行迴避而未迴避情事者，應依職權令其迴避。（本法第</a:t>
          </a:r>
          <a:r>
            <a:rPr lang="en-US" altLang="en-US" sz="2200" b="1" baseline="0" dirty="0" smtClean="0">
              <a:solidFill>
                <a:srgbClr val="000000"/>
              </a:solidFill>
              <a:latin typeface="Times New Roman" panose="02020603050405020304" pitchFamily="18" charset="0"/>
              <a:ea typeface="標楷體" panose="03000509000000000000" pitchFamily="65" charset="-120"/>
            </a:rPr>
            <a:t>9</a:t>
          </a:r>
          <a:r>
            <a:rPr lang="zh-TW" altLang="en-US" sz="22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200" b="1" baseline="0" dirty="0">
            <a:solidFill>
              <a:srgbClr val="000000"/>
            </a:solidFill>
            <a:latin typeface="Times New Roman" panose="02020603050405020304" pitchFamily="18" charset="0"/>
            <a:ea typeface="標楷體" panose="03000509000000000000" pitchFamily="65" charset="-120"/>
          </a:endParaRPr>
        </a:p>
      </dgm:t>
    </dgm:pt>
    <dgm:pt modelId="{3601B895-D39D-447A-8792-5404727FB0CD}" type="parTrans" cxnId="{7539AA72-8C2E-4855-A25A-8AF961D321F6}">
      <dgm:prSet/>
      <dgm:spPr/>
      <dgm:t>
        <a:bodyPr/>
        <a:lstStyle/>
        <a:p>
          <a:endParaRPr lang="zh-TW" altLang="en-US"/>
        </a:p>
      </dgm:t>
    </dgm:pt>
    <dgm:pt modelId="{C36198DD-A722-4059-BA19-1103C2B47564}" type="sibTrans" cxnId="{7539AA72-8C2E-4855-A25A-8AF961D321F6}">
      <dgm:prSet/>
      <dgm:spPr/>
      <dgm:t>
        <a:bodyPr/>
        <a:lstStyle/>
        <a:p>
          <a:endParaRPr lang="zh-TW" altLang="en-US"/>
        </a:p>
      </dgm:t>
    </dgm:pt>
    <dgm:pt modelId="{BFCD1096-CFAB-4470-98EF-32DAC91024A8}">
      <dgm:prSet phldrT="[文字]"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申請迴避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5123B42B-4102-4240-BC3D-0D056A86A18F}" type="parTrans" cxnId="{EB794E8D-7C33-4574-BA7E-10DE3A243F41}">
      <dgm:prSet/>
      <dgm:spPr/>
      <dgm:t>
        <a:bodyPr/>
        <a:lstStyle/>
        <a:p>
          <a:endParaRPr lang="zh-TW" altLang="en-US"/>
        </a:p>
      </dgm:t>
    </dgm:pt>
    <dgm:pt modelId="{92C9F4CA-9CCF-499F-9A99-41E122E36E00}" type="sibTrans" cxnId="{EB794E8D-7C33-4574-BA7E-10DE3A243F41}">
      <dgm:prSet/>
      <dgm:spPr/>
      <dgm:t>
        <a:bodyPr/>
        <a:lstStyle/>
        <a:p>
          <a:endParaRPr lang="zh-TW" altLang="en-US"/>
        </a:p>
      </dgm:t>
    </dgm:pt>
    <dgm:pt modelId="{E2B8DCB0-AC2E-4ABA-A0CC-1543112C4DF1}">
      <dgm:prSet phldrT="[文字]" custT="1"/>
      <dgm:spPr>
        <a:solidFill>
          <a:schemeClr val="bg2">
            <a:lumMod val="75000"/>
            <a:alpha val="90000"/>
          </a:schemeClr>
        </a:solidFill>
      </dgm:spPr>
      <dgm:t>
        <a:bodyPr/>
        <a:lstStyle/>
        <a:p>
          <a:r>
            <a:rPr lang="zh-TW" altLang="en-US" sz="2400" b="1" baseline="0" dirty="0" smtClean="0">
              <a:solidFill>
                <a:srgbClr val="000000"/>
              </a:solidFill>
              <a:latin typeface="Times New Roman" panose="02020603050405020304" pitchFamily="18" charset="0"/>
              <a:ea typeface="標楷體" panose="03000509000000000000" pitchFamily="65" charset="-120"/>
            </a:rPr>
            <a:t>利害關係人認公職人員有應自行迴避之情事而不迴避者，得向機關團體申請迴避。（本法第</a:t>
          </a:r>
          <a:r>
            <a:rPr lang="en-US" altLang="zh-TW" sz="2400" b="1" baseline="0" dirty="0" smtClean="0">
              <a:solidFill>
                <a:srgbClr val="000000"/>
              </a:solidFill>
              <a:latin typeface="Times New Roman" panose="02020603050405020304" pitchFamily="18" charset="0"/>
              <a:ea typeface="標楷體" panose="03000509000000000000" pitchFamily="65" charset="-120"/>
            </a:rPr>
            <a:t>7</a:t>
          </a:r>
          <a:r>
            <a:rPr lang="zh-TW" altLang="en-US" sz="24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baseline="0" dirty="0">
            <a:solidFill>
              <a:srgbClr val="000000"/>
            </a:solidFill>
            <a:latin typeface="Times New Roman" panose="02020603050405020304" pitchFamily="18" charset="0"/>
            <a:ea typeface="標楷體" panose="03000509000000000000" pitchFamily="65" charset="-120"/>
          </a:endParaRPr>
        </a:p>
      </dgm:t>
    </dgm:pt>
    <dgm:pt modelId="{F27A9994-A234-4564-886E-E87A06416FF9}" type="parTrans" cxnId="{113819D1-40C7-4ED6-B35D-33143622BAE4}">
      <dgm:prSet/>
      <dgm:spPr/>
      <dgm:t>
        <a:bodyPr/>
        <a:lstStyle/>
        <a:p>
          <a:endParaRPr lang="zh-TW" altLang="en-US"/>
        </a:p>
      </dgm:t>
    </dgm:pt>
    <dgm:pt modelId="{859CD784-5C43-4EC0-9303-B700EF9955A1}" type="sibTrans" cxnId="{113819D1-40C7-4ED6-B35D-33143622BAE4}">
      <dgm:prSet/>
      <dgm:spPr/>
      <dgm:t>
        <a:bodyPr/>
        <a:lstStyle/>
        <a:p>
          <a:endParaRPr lang="zh-TW" altLang="en-US"/>
        </a:p>
      </dgm:t>
    </dgm:pt>
    <dgm:pt modelId="{1760D545-9FBF-404D-A94B-C085D95091F2}" type="pres">
      <dgm:prSet presAssocID="{9E7FE122-6452-463F-B0FA-6C572A8D5941}" presName="Name0" presStyleCnt="0">
        <dgm:presLayoutVars>
          <dgm:dir/>
          <dgm:animLvl val="lvl"/>
          <dgm:resizeHandles val="exact"/>
        </dgm:presLayoutVars>
      </dgm:prSet>
      <dgm:spPr/>
      <dgm:t>
        <a:bodyPr/>
        <a:lstStyle/>
        <a:p>
          <a:endParaRPr lang="zh-TW" altLang="en-US"/>
        </a:p>
      </dgm:t>
    </dgm:pt>
    <dgm:pt modelId="{A80FD51E-339B-4FEF-85B2-C15203F7EA6B}" type="pres">
      <dgm:prSet presAssocID="{F96EB4FD-735C-4CEF-8806-0DFEEC7F8E41}" presName="linNode" presStyleCnt="0"/>
      <dgm:spPr/>
    </dgm:pt>
    <dgm:pt modelId="{3C117156-8CC8-4A63-A1C3-007F23655749}" type="pres">
      <dgm:prSet presAssocID="{F96EB4FD-735C-4CEF-8806-0DFEEC7F8E41}" presName="parentText" presStyleLbl="node1" presStyleIdx="0" presStyleCnt="3" custScaleX="73913" custLinFactNeighborX="64" custLinFactNeighborY="4951">
        <dgm:presLayoutVars>
          <dgm:chMax val="1"/>
          <dgm:bulletEnabled val="1"/>
        </dgm:presLayoutVars>
      </dgm:prSet>
      <dgm:spPr/>
      <dgm:t>
        <a:bodyPr/>
        <a:lstStyle/>
        <a:p>
          <a:endParaRPr lang="zh-TW" altLang="en-US"/>
        </a:p>
      </dgm:t>
    </dgm:pt>
    <dgm:pt modelId="{9F527508-5E15-4E8D-B739-70657C301679}" type="pres">
      <dgm:prSet presAssocID="{F96EB4FD-735C-4CEF-8806-0DFEEC7F8E41}" presName="descendantText" presStyleLbl="alignAccFollowNode1" presStyleIdx="0" presStyleCnt="3" custScaleX="110326" custScaleY="111742">
        <dgm:presLayoutVars>
          <dgm:bulletEnabled val="1"/>
        </dgm:presLayoutVars>
      </dgm:prSet>
      <dgm:spPr/>
      <dgm:t>
        <a:bodyPr/>
        <a:lstStyle/>
        <a:p>
          <a:endParaRPr lang="zh-TW" altLang="en-US"/>
        </a:p>
      </dgm:t>
    </dgm:pt>
    <dgm:pt modelId="{A1CACB9C-60E5-4652-82CB-EA4486D3AEAB}" type="pres">
      <dgm:prSet presAssocID="{59DC9EEB-4C29-42BC-A103-8782497A20AB}" presName="sp" presStyleCnt="0"/>
      <dgm:spPr/>
    </dgm:pt>
    <dgm:pt modelId="{9C32A88E-DA1B-4E60-81E7-C8FB0C2326AE}" type="pres">
      <dgm:prSet presAssocID="{E083A7C6-9176-4F82-841F-F2A8BD8B784E}" presName="linNode" presStyleCnt="0"/>
      <dgm:spPr/>
    </dgm:pt>
    <dgm:pt modelId="{55661E16-D6A8-4CAF-86AA-98A6AE93A5B2}" type="pres">
      <dgm:prSet presAssocID="{E083A7C6-9176-4F82-841F-F2A8BD8B784E}" presName="parentText" presStyleLbl="node1" presStyleIdx="1" presStyleCnt="3" custScaleX="73913">
        <dgm:presLayoutVars>
          <dgm:chMax val="1"/>
          <dgm:bulletEnabled val="1"/>
        </dgm:presLayoutVars>
      </dgm:prSet>
      <dgm:spPr/>
      <dgm:t>
        <a:bodyPr/>
        <a:lstStyle/>
        <a:p>
          <a:endParaRPr lang="zh-TW" altLang="en-US"/>
        </a:p>
      </dgm:t>
    </dgm:pt>
    <dgm:pt modelId="{AE5938E7-8E94-4E50-871E-345A7CEF609C}" type="pres">
      <dgm:prSet presAssocID="{E083A7C6-9176-4F82-841F-F2A8BD8B784E}" presName="descendantText" presStyleLbl="alignAccFollowNode1" presStyleIdx="1" presStyleCnt="3" custScaleX="110335" custScaleY="115150">
        <dgm:presLayoutVars>
          <dgm:bulletEnabled val="1"/>
        </dgm:presLayoutVars>
      </dgm:prSet>
      <dgm:spPr/>
      <dgm:t>
        <a:bodyPr/>
        <a:lstStyle/>
        <a:p>
          <a:endParaRPr lang="zh-TW" altLang="en-US"/>
        </a:p>
      </dgm:t>
    </dgm:pt>
    <dgm:pt modelId="{081CF90F-B208-40CB-BE07-EB92EF1252E4}" type="pres">
      <dgm:prSet presAssocID="{3EE8FEF4-DC67-431A-B0FD-855808778047}" presName="sp" presStyleCnt="0"/>
      <dgm:spPr/>
    </dgm:pt>
    <dgm:pt modelId="{8FE49012-C144-4081-B29E-58552B2F5928}" type="pres">
      <dgm:prSet presAssocID="{BFCD1096-CFAB-4470-98EF-32DAC91024A8}" presName="linNode" presStyleCnt="0"/>
      <dgm:spPr/>
    </dgm:pt>
    <dgm:pt modelId="{6A73459F-B0B1-440A-B260-2100717E33E7}" type="pres">
      <dgm:prSet presAssocID="{BFCD1096-CFAB-4470-98EF-32DAC91024A8}" presName="parentText" presStyleLbl="node1" presStyleIdx="2" presStyleCnt="3" custScaleX="73913">
        <dgm:presLayoutVars>
          <dgm:chMax val="1"/>
          <dgm:bulletEnabled val="1"/>
        </dgm:presLayoutVars>
      </dgm:prSet>
      <dgm:spPr/>
      <dgm:t>
        <a:bodyPr/>
        <a:lstStyle/>
        <a:p>
          <a:endParaRPr lang="zh-TW" altLang="en-US"/>
        </a:p>
      </dgm:t>
    </dgm:pt>
    <dgm:pt modelId="{4315CF92-C777-473E-BDDA-485D7989FC68}" type="pres">
      <dgm:prSet presAssocID="{BFCD1096-CFAB-4470-98EF-32DAC91024A8}" presName="descendantText" presStyleLbl="alignAccFollowNode1" presStyleIdx="2" presStyleCnt="3" custScaleX="110335" custScaleY="118557">
        <dgm:presLayoutVars>
          <dgm:bulletEnabled val="1"/>
        </dgm:presLayoutVars>
      </dgm:prSet>
      <dgm:spPr/>
      <dgm:t>
        <a:bodyPr/>
        <a:lstStyle/>
        <a:p>
          <a:endParaRPr lang="zh-TW" altLang="en-US"/>
        </a:p>
      </dgm:t>
    </dgm:pt>
  </dgm:ptLst>
  <dgm:cxnLst>
    <dgm:cxn modelId="{0B0ACCA1-3640-4140-B14F-AD4DD11925FF}" srcId="{9E7FE122-6452-463F-B0FA-6C572A8D5941}" destId="{E083A7C6-9176-4F82-841F-F2A8BD8B784E}" srcOrd="1" destOrd="0" parTransId="{66A2FE9D-29B1-415A-8DAB-6273017281E4}" sibTransId="{3EE8FEF4-DC67-431A-B0FD-855808778047}"/>
    <dgm:cxn modelId="{24435E00-F142-483F-BAF4-ECC4D0C11ECC}" type="presOf" srcId="{BFCD1096-CFAB-4470-98EF-32DAC91024A8}" destId="{6A73459F-B0B1-440A-B260-2100717E33E7}" srcOrd="0" destOrd="0" presId="urn:microsoft.com/office/officeart/2005/8/layout/vList5"/>
    <dgm:cxn modelId="{38071E0E-7E51-4B3D-99AD-D1151E5E6795}" type="presOf" srcId="{9E7FE122-6452-463F-B0FA-6C572A8D5941}" destId="{1760D545-9FBF-404D-A94B-C085D95091F2}" srcOrd="0" destOrd="0" presId="urn:microsoft.com/office/officeart/2005/8/layout/vList5"/>
    <dgm:cxn modelId="{EB794E8D-7C33-4574-BA7E-10DE3A243F41}" srcId="{9E7FE122-6452-463F-B0FA-6C572A8D5941}" destId="{BFCD1096-CFAB-4470-98EF-32DAC91024A8}" srcOrd="2" destOrd="0" parTransId="{5123B42B-4102-4240-BC3D-0D056A86A18F}" sibTransId="{92C9F4CA-9CCF-499F-9A99-41E122E36E00}"/>
    <dgm:cxn modelId="{FCB08DE3-4A35-4C2C-B4C8-D02A4C2F42FC}" srcId="{9E7FE122-6452-463F-B0FA-6C572A8D5941}" destId="{F96EB4FD-735C-4CEF-8806-0DFEEC7F8E41}" srcOrd="0" destOrd="0" parTransId="{EE438817-095E-4BA2-9021-F36A9807E74B}" sibTransId="{59DC9EEB-4C29-42BC-A103-8782497A20AB}"/>
    <dgm:cxn modelId="{7539AA72-8C2E-4855-A25A-8AF961D321F6}" srcId="{E083A7C6-9176-4F82-841F-F2A8BD8B784E}" destId="{20598F22-BA23-4120-878E-9BEC0D1BA1AA}" srcOrd="0" destOrd="0" parTransId="{3601B895-D39D-447A-8792-5404727FB0CD}" sibTransId="{C36198DD-A722-4059-BA19-1103C2B47564}"/>
    <dgm:cxn modelId="{4BB2783A-469C-46E0-AFD8-D4DC850C95E4}" type="presOf" srcId="{E083A7C6-9176-4F82-841F-F2A8BD8B784E}" destId="{55661E16-D6A8-4CAF-86AA-98A6AE93A5B2}" srcOrd="0" destOrd="0" presId="urn:microsoft.com/office/officeart/2005/8/layout/vList5"/>
    <dgm:cxn modelId="{0A63A095-B655-423F-9B49-AA87783C09C1}" type="presOf" srcId="{D6B1ED9A-375F-471B-A943-0C991EF01710}" destId="{9F527508-5E15-4E8D-B739-70657C301679}" srcOrd="0" destOrd="0" presId="urn:microsoft.com/office/officeart/2005/8/layout/vList5"/>
    <dgm:cxn modelId="{84C03241-7341-4576-8796-AC2FFA3778AC}" type="presOf" srcId="{F96EB4FD-735C-4CEF-8806-0DFEEC7F8E41}" destId="{3C117156-8CC8-4A63-A1C3-007F23655749}" srcOrd="0" destOrd="0" presId="urn:microsoft.com/office/officeart/2005/8/layout/vList5"/>
    <dgm:cxn modelId="{45CFAF0B-9234-43AA-AE6C-38689563F17A}" type="presOf" srcId="{E2B8DCB0-AC2E-4ABA-A0CC-1543112C4DF1}" destId="{4315CF92-C777-473E-BDDA-485D7989FC68}" srcOrd="0" destOrd="0" presId="urn:microsoft.com/office/officeart/2005/8/layout/vList5"/>
    <dgm:cxn modelId="{113819D1-40C7-4ED6-B35D-33143622BAE4}" srcId="{BFCD1096-CFAB-4470-98EF-32DAC91024A8}" destId="{E2B8DCB0-AC2E-4ABA-A0CC-1543112C4DF1}" srcOrd="0" destOrd="0" parTransId="{F27A9994-A234-4564-886E-E87A06416FF9}" sibTransId="{859CD784-5C43-4EC0-9303-B700EF9955A1}"/>
    <dgm:cxn modelId="{AD93D3DE-112F-4829-B48D-94A80B2EF941}" type="presOf" srcId="{20598F22-BA23-4120-878E-9BEC0D1BA1AA}" destId="{AE5938E7-8E94-4E50-871E-345A7CEF609C}" srcOrd="0" destOrd="0" presId="urn:microsoft.com/office/officeart/2005/8/layout/vList5"/>
    <dgm:cxn modelId="{1F1E2BA7-AF3F-4ABA-B88B-B9F358BF603C}" srcId="{F96EB4FD-735C-4CEF-8806-0DFEEC7F8E41}" destId="{D6B1ED9A-375F-471B-A943-0C991EF01710}" srcOrd="0" destOrd="0" parTransId="{FF06040B-BFD6-440C-8028-4F94C9581F92}" sibTransId="{A4803642-9919-426B-8E96-D0FA23C20390}"/>
    <dgm:cxn modelId="{11F8392F-1BEA-4E85-B614-DC58D4AE98AB}" type="presParOf" srcId="{1760D545-9FBF-404D-A94B-C085D95091F2}" destId="{A80FD51E-339B-4FEF-85B2-C15203F7EA6B}" srcOrd="0" destOrd="0" presId="urn:microsoft.com/office/officeart/2005/8/layout/vList5"/>
    <dgm:cxn modelId="{CD35AF92-3F3E-4AB3-9262-7D86F39761BB}" type="presParOf" srcId="{A80FD51E-339B-4FEF-85B2-C15203F7EA6B}" destId="{3C117156-8CC8-4A63-A1C3-007F23655749}" srcOrd="0" destOrd="0" presId="urn:microsoft.com/office/officeart/2005/8/layout/vList5"/>
    <dgm:cxn modelId="{864CCF24-6844-4A2C-BB5F-52A571DB8E16}" type="presParOf" srcId="{A80FD51E-339B-4FEF-85B2-C15203F7EA6B}" destId="{9F527508-5E15-4E8D-B739-70657C301679}" srcOrd="1" destOrd="0" presId="urn:microsoft.com/office/officeart/2005/8/layout/vList5"/>
    <dgm:cxn modelId="{4F05B856-46DB-4F22-8003-A2B0D3B0E74F}" type="presParOf" srcId="{1760D545-9FBF-404D-A94B-C085D95091F2}" destId="{A1CACB9C-60E5-4652-82CB-EA4486D3AEAB}" srcOrd="1" destOrd="0" presId="urn:microsoft.com/office/officeart/2005/8/layout/vList5"/>
    <dgm:cxn modelId="{856FE592-2036-4E94-A249-79BCE8AC1493}" type="presParOf" srcId="{1760D545-9FBF-404D-A94B-C085D95091F2}" destId="{9C32A88E-DA1B-4E60-81E7-C8FB0C2326AE}" srcOrd="2" destOrd="0" presId="urn:microsoft.com/office/officeart/2005/8/layout/vList5"/>
    <dgm:cxn modelId="{C0386CF9-4815-41CD-846F-9897B578C357}" type="presParOf" srcId="{9C32A88E-DA1B-4E60-81E7-C8FB0C2326AE}" destId="{55661E16-D6A8-4CAF-86AA-98A6AE93A5B2}" srcOrd="0" destOrd="0" presId="urn:microsoft.com/office/officeart/2005/8/layout/vList5"/>
    <dgm:cxn modelId="{B1B41977-1FF4-46F5-B358-F75765CD82A4}" type="presParOf" srcId="{9C32A88E-DA1B-4E60-81E7-C8FB0C2326AE}" destId="{AE5938E7-8E94-4E50-871E-345A7CEF609C}" srcOrd="1" destOrd="0" presId="urn:microsoft.com/office/officeart/2005/8/layout/vList5"/>
    <dgm:cxn modelId="{4C557F59-78B5-4389-AB1C-1A96970FB552}" type="presParOf" srcId="{1760D545-9FBF-404D-A94B-C085D95091F2}" destId="{081CF90F-B208-40CB-BE07-EB92EF1252E4}" srcOrd="3" destOrd="0" presId="urn:microsoft.com/office/officeart/2005/8/layout/vList5"/>
    <dgm:cxn modelId="{677D6FAB-6C4B-4F31-A3A1-789922DAE550}" type="presParOf" srcId="{1760D545-9FBF-404D-A94B-C085D95091F2}" destId="{8FE49012-C144-4081-B29E-58552B2F5928}" srcOrd="4" destOrd="0" presId="urn:microsoft.com/office/officeart/2005/8/layout/vList5"/>
    <dgm:cxn modelId="{54CDE052-0AB1-4139-9BF6-BF36708D9303}" type="presParOf" srcId="{8FE49012-C144-4081-B29E-58552B2F5928}" destId="{6A73459F-B0B1-440A-B260-2100717E33E7}" srcOrd="0" destOrd="0" presId="urn:microsoft.com/office/officeart/2005/8/layout/vList5"/>
    <dgm:cxn modelId="{5BBC494E-BCC2-463B-B1CB-AA55483ABA91}" type="presParOf" srcId="{8FE49012-C144-4081-B29E-58552B2F5928}" destId="{4315CF92-C777-473E-BDDA-485D7989F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377B4E8-ADEC-45A7-9393-51EAE5A9A243}" type="datetimeFigureOut">
              <a:rPr lang="zh-TW" altLang="en-US" smtClean="0"/>
              <a:t>2019/4/30</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4053FA9-BFE3-4C54-BB08-A987F920E527}" type="slidenum">
              <a:rPr lang="zh-TW" altLang="en-US" smtClean="0"/>
              <a:t>‹#›</a:t>
            </a:fld>
            <a:endParaRPr lang="zh-TW" altLang="en-US"/>
          </a:p>
        </p:txBody>
      </p:sp>
    </p:spTree>
    <p:extLst>
      <p:ext uri="{BB962C8B-B14F-4D97-AF65-F5344CB8AC3E}">
        <p14:creationId xmlns:p14="http://schemas.microsoft.com/office/powerpoint/2010/main" val="27068852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8T00:53:12.76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7620 9172,'0'0,"0"88,0-70,0 17,0 36,0-18,0 0,0-18,0 18,0-53,0 53,0 0,0-36,-18 36,18 0,-17-35,17-18,-36 35,19 0,-36 18,53-35,-35 35,35-35,-18-1,-17 1,35-1,-36 19,19-36,-1 35,-17-17,-18-1,18 1,35-18,-18 18,-35 17,35-18,-17 1,0-18,-18 18,53-18,-53 17,18-17,17 0,-17 18,0-18,17 18,-35-18,18 0,-1 0,1 0,0 0,-36 0,18 0,-17 0,-18 0,35 0,-71 0,71 0,-17 0,-1 0,1 0,17 0,18 0,-18 0,0 0,-18-18,1 18,-1-53,18 18,18 35,-36-18,1 1,34 17,-16 0,16 0,-34-18,17 18,0 0,35-18,-17 18,-18 0,18 0,-1-17,-16 17,-1 0,35 0,-17 0,-18 0,18 0,17 0,-17 0,35 0,-36 0,1 0,17 0,-34 0,-1 0,35 0,-35 0,18 0,35 0,-35 0,17 0,-35 0,35 0,1 0,-36 0,35 0,0 0,-34 0,16 0,-17 0,36 0,-19 0,19 0,-18 0,-1 0,1 0,-18 0,35 0,-17 0,-18 0,18 0,0 0,-1 0,-17 0,36 0,-36 0,0 0,0 17,-17-17,34 0,-17 18,0-18,18 0,0 0,0 35,-1-35,19 18,-1-18,-35 17,35-17,1 18,-36-18,-18 0,54 18,-1-18,0 0,1 17,-1 1,-35 0,53-18,-35 17,0 1,35 0,-36-1,1-17,0 18,17 17,-17 0,17-17,1-18,-1 35,-17-17,-1 17,1 1,0-19,0 54,35-36,-18 18,-17 0,17-18,-17-17,35 88,-18-89,1 18,-1 1,18-19,-18 36,18-35,-17 35,17-18,0 0,-18 1,-17 17,35-36,0 36,-18-35,18 35,-18 0,1-36,-1 19,18-1,-17 18,-1 0,18-36,-35 36,17 0,18-18,0 18,-18 36,18-54,-17 18,17-18,0 71,0-53,0 17,0 1,-18 52,18 18,0-70,0 17,-18 18,18-71,0 18,-17 0,-1 18,18-1,0-52,0 35,0-18,0-17,0 17,0-17,0 17,0-17,0-1,0 1,0-1,0 19,18-36,-1 17,-17 1,18-18,-18 18,35-1,-35 1,18-18,0 35,17 1,-35-19,18-17,17 18,-18-18,19 17,-19-17,19 18,-36 0,53-18,-36 0,1 0,17 17,18 1,-35-18,35 18,-18-18,0 0,18 0,0 0,0 17,17-17,-17 0,0 18,0-18,-18 0,1 18,17-18,-18 0,-35 0,18 0,17 0,-18 35,1-35,17 0,-17 0,17 0,18 0,-35 0,-1 0,19 0,-36 0,53 17,0-17,0 0,-36 0,18 0,-17 0,35 0,-18 18,18 0,35-18,-35 0,-17 17,-1-17,18 0,0 18,-53 0,17-18,19 0,-1 0,0 17,18-17,35 0,-52 0,87 0,-52 18,-1-18,1 0,-1 18,-34-18,-19 0,18 0,1 0,-19 0,1 0,0 0,17 0,-17 0,52 0,1 0,-18 0,-18 0,18 0,0 0,-18 0,-35 0,18 0,17 0,-35 0,35 17,-17-17,35 18,0-18,-18 17,18-17,-53 0,35 0,0 18,-35-18,18 0,17 0,-35 0,53 35,-35-35,17 0,18 0,0 0,-18 0,1 0,16 18,-34-18,0 0,52 0,-52 0,35 0,0 0,-18 18,0-18,18 0,0 0,0 17,18-17,-18 0,-1 0,1 0,-17 18,-1-18,18 0,-18 0,-17 18,35-18,-18 0,35 0,-17 17,0-17,-17 0,17 0,-1 0,-16 0,-1 0,-17 0,17 0,0 0,-17 0,-1 0,19 0,-1 0,-35 0,35 0,-17 0,-18 0,35 0,-17 0,-1 0,1 0,17 0,-35 0,36 0,-19-17,1 17,0 0,-1-18,1 0,17 1,0-19,-35 19,18-1,17 0,-35 18,18 0,0-17,-1-1,1 18,17-17,0 17,-17-18,0 18,35-18,-53 1,35-1,-17 18,-1-35,1 17,-1 0,-17 18,36-17,-19-1,1 1,0-1,-18 0,35 1,-35-1,18 0,-18 1,17-36,-17 35,18-35,0 18,-1-18,-17 0,18 0,-1 0,-17 53,0-53,0 36,18-19,0-16,-1-1,-17 53,18-36,0-17,-1 36,-17-1,0 1,0-1,0 0,18-17,0-18,-18 53,0-18,17 1,-17 17,18-18,-18 0,17 1,1 17,0-18,-18 18,35-17,-17 17,-1-18,1 18,17 0,0 0,18 0,-17 0,-1 0,0 0,-17 0,35 0,-18 0,-17 0,17 0,-17 0,-1 0,19 0,-1 0,0 0,-17 0,17 0,-35 0,18 0,-1 0,1 0,0 0,-1 0,1 0,-1 0,19 0,-36 0,35 0,0 0,-35 0,18 0,17 0,-35 0,36 0,-19 0,1 0,17 0,18 0,-35 0,17 0,-17 0,17 0,18 0,0 0,-36 0,19 0,-19 0,1 0,-1 0,1 0,0 0,-1 0,1 0,-18 0,35 0,-17 0,-18 0,18 0,-1 0,1 0,0 0,-1 0,1 0,-18 0,35 0,-17 0,-18 0,17 0,1 0,17 18,-17-18,0 0,-1 0,1 0,17 0,-17 17,17-17,-17 0,-1 0,1 0,0 0,-18 18,17-18,1 0,-1 0,1 0,0 0,-1 0,-17 0,18 0,0 0,-18 0,17 0,1 0,0 0,-18 0,17 0,1 0,0 0,-1 0,18 0,-35 0,53 0,-35 0,35 0,-18 0,18 0,-35 0,17 0,0 0,-17 0,35 0,-36 0,19 17,-19-17,1 0,0 0,-1 0,1 0,0 0,35 0,-36 0,18 0,-17 0,17 0,1 0,-19 0,1 0,35 0,-36 0,36 0,-35 0,17 0,18 0,-35 0,17 0,18 0,-35 0,17 0,0 0,-17 0,0 0,-1 0,1 0,-1 0,19 0,-36 0,17 0,1 0,0 0,17 0,0 0,-35 0,53 0,-35 0,52 0,-17 0,-18 0,-17 0,35 0,-18 0,-17 0,17 0,1 0,-1 0,18 0,-18 0,53 0,-70 0,52 0,-17 0,0 0,-18 0,18 0,0 0,0 0,-17 0,16 0,19 36,-18-36,0 0,-18 0,18 0,0 0,0 0,-53 0,35 0,18 0,-35 0,17 0,36 0,-54 0,18 0,1 0,-1 0,0 0,-17 0,0 0,-1 0,18 0,-35 0,53 0,-35 0,0 0,17 0,0 0,-17 0,35 0,-53 0,17 0,1 0,0 0,-1 0,36 0,-35 0,17 0,-17 0,17 0,-17 0,-1 0,1 0,0 0,-1 0,-17 0,18 0,17 0,-35 0,18 0,35 0,-18 0,0 0,-35 0,36 0,-1 0,-35 0,17 0,1 0,-18 0,35 0,-17 0,0 0,-1 0,19 0,-19 0,19 0,-19 0,1 0,-1 0,19 0,-1 0,-17 0,17 0,0 0,-17 0,-1 0,19 0,17 0,-36 0,1 0,70 0,-88 0,35 0,54 0,-36 0,-53 0,123 0,-105 0,17 0,-17 0,17 0,-18 0,-17 0,53 0,-53 0,18 0,0 0,-1 0,-17 0,18 0,0 0,-1 0,1 0,35 0,-53 0,53 0,-36 0,36 0,18 0,-36 0,-35 0,35 0,-17 0,0 0,17 0,-35 0,53 0,-36 0,36 0,-17 0,-19 0,1 0,88 0,-71 0,-17 0,-1 0,1 0,-18 0,35 0,-17-18,-18 18,18 0,-1 0,1-18,-1 18,1 0,0 0,-18 0,17 0,19 0,-36 0,17 0,1 0,0-17,-1 17,1 0,-1 0,-17 0,18 0,17 0,-17 0,0 0,-1 0,1 0,0 0,-1 0,-17 0,18 0,-1 0,1 0,17 0,18 0,18 0,88-18,-142 18,19 0,122 0,-122 0,52 0,-53 0,-35 0,53 0,-35 0,-1 0,36 0,-35 0,-1-17,89-1,-70 18,175-35,-52 17,-106 18,-18-35,18 17,106 0,17 18,18 0,-106 0,-17 0,17 0,-17 0,-18 0,158 0,-158 0,18 0,-18 0,88 0,-106 0,18 0,18 0,-18 0,52 0,-52 0,0 0,35 0,-35 0,18 0,70 0,-71 0,-17 0,18 0,-36 0,18 0,-35 0,-1 0,1 0,0 0,-18 0,53 0,-18 0,18 0,0 0,141 0,-159 0,36 0,-18 0,-1 0,19 18,-18 0,-35-18,52 0,-17 17,18-17,-19 18,-16-18,17 18,0-18,-18 0,0 0,18 0,0 0,18 0,-19 17,-16-17,-1 0,-17 0,17 0,18 18,17-18,1 18,-18-18,53 52,-36-52,1 0,-36 0,36 0,-1 18,-17 0,-18-18,-17 0,0 0,-1 0,-17 0,18 0,0 0,-1 0,1 0,17 0,-17 0,-1 0,1 0,-18 0,18 0,-1 0,1 0,17 0,-17 0,0 0,-1 0,18 0,-35 0,18 0,0 0,-1 0,-17 0,18 0,0 0,-1 0,1 0,0 0,-1 0,1 0,-1-18,1 0,0 18,-1 0,1-17,-18-1,35 1,-17 17,-18 0,35-18,-17 0,0-17,-18 35,17-18,18-17,-35 35,18-18,0 1,-1-1,-17 18,18-35,-18 17,18 18,-1-17,-17-1,0 0,0-17,18 17,-18 1,18-1,-1 1,-17-1,0 18,0-35,0 17,18 18,-18-18,0 1,0-19,17 19,1-1,-18 18,0-18,18-34,-1 52,-17-18,18 0,0-17,-18 17,0-17,17 0,-17 17,18-35,-18 0,18 18,-18-53,0 53,0-18,0 0,0-18,0 54,0-72,0 54,0-53,0 53,0 17,0-53,0 36,0 0,0 17,0 1,0-1,0-17,0 17,0 0,0 18,0-35,0 17,0 1,0-18,0 17,0-17,0 17,0-53,0 1,0 35,0-1,0-17,0-17,0-1,0 18,0 18,0-18,0 0,0 36,0-36,0 17,0-34,0 70,0-18,0-17,0 35,0-35,0 17,0-17,0 17,0 1,0-1,0-35,0 53,0-35,-18-1,0 19,1-54,17 36,-18-18,0 53,1-35,17-1,0 36,0-17,0-36,-18 35,18 1,-35-1,35 0,-18 18,18-17,-17-19,-1 36,0-17,18-1,-17 1,-1 17,18-18,0-17,-35 17,17 0,18 1,-53-19,53 19,-35-19,17 19,18 17,-35-18,17 1,18-1,-35-35,0-18,17 54,0-36,-34 18,34 17,0 18,-17 0,-18 0,35 0,-52 0,35 0,-18 0,0 0,0 0,18 0,-71 0,53 18,0-18,-53 35,53-17,0-18,18 17,0 1,-1-1,1-17,-18 0,36 0,-19 18,1-18,35 0,-18 0,-17 0,35 0,-18 0,1 18,-1-18,1 0,-1 0,0 0,1 0,-19 0,36 0,-17 0,-1 0,0 0,1 0,-1 0,1 0,17 0,-18 0,-35 0,-18 0,54 0,-18 0,-18 0,35 0,-53 0,36 0,17 0,1 0,-1 0,1 0,-1 0,-17 0,-1 0,1 0,17 0,-34 0,34 0,0 0,-35 0,36 0,-19 0,19 0,-71 0,52 0,19 0,-1 0,0 0,-17 0,0 0,0 0,35 0,-36 0,1 0,35 0,-53 0,35 0,1 0,-36 0,18 0,17 0,-17 0,-18 0,-71 0,-17-18,124 18,-36 0,-18-18,18 18,18 0,-18-17,0 17,-1587-71,1604 71,36 0,-35 0,17 0,1 0,-18 0,17 0,-35 0,18 0,-1 0,-69 0,52 0,-71-17,54 17,-1-18,-17 18,17 0,18 0,-35 0,18 0,52 0,-35 0,-35 0,-18-18,71 18,-36-35,36 35,-53 0,35 0,0 0,35-18,-35 18,18 0,17 0,-34 0,16 0,-34 0,34 0,1 0,-18-35,36 35,-19-17,1 17,17 0,-34 0,-1 0,0 0,17 0,-16 0,-1 0,0 0,0 0,35 0,-17 0,35 0,-18 0,1 0,-1 0,0 0,-35 0,53 0,-17 0,-19 0,19 0,-36 0,18 0,17 17,-35 1,18-18,-1 0,36 0,-17 0,-1 17,1-17,-1 0,-35 18,35-18,1 0,-19 18,1-1,0 1,17-18,-17 18,17-18,-17 0,0 17,17-17,-52 18,52-18,-53 18,1-1,-1-17,18 18,0 17,18-35,-18 18,36-18,-54 0,53 0,-17 0,35 0,-17 0,-19 0,19 0,-1 0,-17 0,-1 0,1 0,17 0,-17 0,0 0,17 0,1 0,-19 0,19 0,-1 0,-35 0,18 0,17 0,-17 0,-618-36,636 36,-1 0,0 0,1 0,17 0,-18-17,1 17,17 0,-18 0,-17 0,17 0,0 0,-17 17,35-17,-35 0,17 0,18 0,-35 0,17 0,1 0,-19 0,1 0,17 0,-52 0,35 0,35 0,-36 0,-17 0,53 0,-17 0,-1 0,0 0,1-17,-1 17,-17-18,17 18,1-17,-1 17,18 0,-35 0,17 0,0 0,1 0,-1 0,-35 0,36 0,-19 0,1 0,0 0,-1 0,1 0,-18-18,36 18,-1 0,-17 0,-1-18,19 1,-1 17,-17 0,35-18,-53 0,18 1,-1 17,-34 0,17-18,0 18,18 0,-1 0,1 0,18 0,-36 0,17 0,36 0,-53 0,36 0,17 0,-35 0,17 0,0 0,1 0,-19 0,19 0,-1 0,0 0,1 0,-1 0,0 0,18 0,-52 0,34 0,0 0,-35 0,0 0,18 0,-18 0,0 0,36 0,-19 0,-16 0,-1 0,17 0,1 0,-18 0,35 0,-34 0,-1 0,17 0,-17 0,18 0,0 0,17 0,-17 0,17 0,1 0,-1 0,0 0,1 0,-1 0,1 0,-19 0,19 0,-19 0,19-18,-19 18,1 0,-18 0,36 0,-36 0,17 0,19 0,-36 0,35 0,-17 0,0 0,17 0,0 0,1 0,-19 0,1 0,18 0,-1 0,0 0,1 18,-19 0,19-1,-19-17,19 0,-1 0,-17 0,35 0,-35 0,17 0,0 0,-17 0,17 0,-35 0,18 0,0 0,0 0,-18 0,17 0,19 0,-54 0,36 0,17 0,-35 0,0 0,36 0,-1 0,-35 0,53 0,-53 0,53 0,-35 0,17 0,18 0,-17 0,-1 0,1 0,17 0,-36 0,19 0,-1 0,0 0,1 0,-1 0,0 0,1 0,17 0,-18 0,1 0,-1 0,18 0,-35 18,17-18,0 18,-35-18,36 0,17 0,-18 0,0 0,1 0,-1 0,-17 0,35 0,-35 0,17 0,-17 0,17 0,0 0,1 0,-18 0,35 0,-18 0,0 0,1 0,-19 17,19 1,-1-18,0 0,1 0,-1 0,18 0,-17 0,-1 0,0 0,1 0,-1 0,0 18,1 17,-1-35,0 0,-17 0,17 17,1 19,-18-36,-18 35,35-35,18 0,-35 18,17-1,0 1,1-18,-1 0,1 18,17-18,-18 17,0 1,18-18,-17 35,-19 0,19-17,-1-18,18 18,-18-1,1-17,17 18,-18 0,18-1,-17 1,17 17,0-17,0-1,0 1,0 0,17-18,-17 0,35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2:40.8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2134 3828,'0'0,"36"0,-36 0,17 0,-17 0,18 0,-18 0,17 0,1 0,-18 0,18 0,-18 0,35 0,-35 0,18 0,-18 0,17 0,1 0,-18 0,18 0,-18 0,17 0,-17 0,18 0,0 0,-18 0,17 0,-17 0,35 0,-35 0,18 0,-18 0,35 0,-35 0,18 0,-18 0,18-18,-18 18,17 0,1 0,-18 0,18 0,-18 0,17 0,1 0,-18 0,17 0,-17 0,18 0,-18 0,18 0,-1 0,1 0,-18 0,35 0,-35 0,36 0,-19 0,-17 0,18 0,0 0,-1 0,1 0,-1 0,19 0,-19 0,1 0,0 0,-18 0,17-18,1 18,0 0,-1 0,1 0,17 0,-35 0,18 0,-18 0,35 0,-35 0,18 0,-18 0,35 0,-35 0,18 0,-1 0,1 0,-18 0,17 0,1 0,0 0,-1 0,1 0,-18 0,18 0,17 0,-35 0,18 0,-1 0,1 0,-18 0,17 0,-17 0,18 0,0 0,-18 0,17 0,-17 0,18 0,-18 0,18 0,-1 0,-17 0,18 0,-18 0,18 0,-1 0,-17 0,18 0,17 0,-35 0,18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3:52.6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2240 4498,'0'0,"0"0,0 0,18 0,-1 0,19 0,-36 0,17 0,-17 0,36 0,-36 0,17 0,-17 0,36 0,-19 0,1 0,-1 0,1 0,0 0,17 0,-17 0,-1 0,1 0,-18 0,18 0,-18 0,17 0,1 0,-18 0,17 0,-17 0,18 0,0 0,-18 0,17 0,-17 0,18 0,-18 0,18 0,-1 0,-17 0,18 0,-18 0,18 0,-1 0,-17 0,18 0,-18 0,35 0,-35 0,18 0,-18 0,35 0,-17 0,-18 0,35 0,-17 0,-1 0,19 0,-19 0,1 0,17 0,-17 0,-18 0,17 0,1 0,-18 0,18 0,-18 0,35 0,-35 0,18 0,17 0,-18 0,1 0,-18 0,18 0,-18 0,17 0,1 0,-18 0,18 0,-18 0,17 0,1 0,0 0,-1 0,-17 0,35 0,-35 0,36 0,-36 0,17 0,-17 0,18 0,-18 0,18 0,-1 0,-17 0,18 0,-18 0,35 0,-35 0,18 0,17 0,-17 0,-1 0,1 0,-18 0,18 0,-1 0,1 0,-18 0,18 0,-1 0,19 0,-19 0,1 0,-1 0,19 0,-36 0,17 0,1 0,-18 0,18 0,35 0,-53 0,17 0,19 0,-1-18,-18 18,1 0,0 0,-1 0,-17 0,18 0,0 0,-1 0,-17 0,18 0,-18 0,18 0,-1 0,1 0,-1 0,1 0,17 0,-17 0,0 0,17 0,-17 0,-18 0,17 0,1 0,-18 0,17 0,19 0,-36 0,17 0,1 0,-18 0,18 0,-18 0,17 0,-17 0,36 0,-36 0,17 0,1 0,0 0,17 0,0 0,0 0,-17 0,17 0,18 0,-18 0,-17 0,17 0,1 0,-36 0,17 0,-17 0,18 0,0 0,-18 0,17 0,-17 0,18 0,-1 0,1 0,-18 0,35 0,-17 0,0 0,-1 0,1 0,0 0,-1 0,1 0,17 18,-17-18,17 18,-17-18,35 0,-36 0,19 17,-1-17,0 0,-17 0,-1 0,1 0,0 0,-1 0,-17 0,18 0,-18 0,18 0,-1 0,-17 0,18 0,-1 0,1 0,-18 0,18 0,-1 0,1 0,-18 0,18 0,-1 0,1 0,0 0,-18 0,35 0,-17 0,-1 0,1 0,-18 0,17 0,1 0,-18 0,18 0,-1 0,1 0,0 0,-18 0,17 0,-17 0,18 0,0 0,-18 0,17 0,18 0,-17 0,17 0,-17 18,0-18,-1 17,-17-17,36 0,-36 0,17 0,-17 0,18 0,-1 0,1 0,-18 0,18 0,-1 18,1-18,-18 0,35 0,-17 0,0 0,17 0,-35 0,35 0,-17 0,-1 0,-17 0,36 0,-36 0,17 0,-17 0,18 0,0 0,-1 0,-17 0,18 0,0 0,-18 0,17 0,18 0,-35 0,18 0,0 0,-1 0,1 0,0 0,-1 0,-17 0,18 0,0 0,17 0,-35 0,17 0,19 0,-19 0,1 0,17 0,-17 0,17 0,1 0,-1 0,-18 0,19 0,-19 0,19 0,-36 0,35 0,-35 0,18 0,-1 0,1 0,-1 0,1 0,0 0,-1 0,1 0,0 0,-1 0,1 0,-18 0,18 0,-18 0,17 0,1 0,-1 0,1 0,0 0,17 0,-17 0,-1 0,1 0,-18 0,18 0,-1 0,-17 0,18 0,-18 0,35 0,-35 0,18 0,-1 0,1 0,0 0,-18 0,17 0,1 0,-18 0,18 0,-18 0,17 0,-17 0,36 0,-19 0,1 0,-1 0,1 0,0 0,-18 0,17 0,-17 0,18 0,0 0,17 0,-35 0,35 0,0 0,1 0,-1 0,0 0,-17 0,17 0,-35 0,18 18,-1-18,1 0,-18 0,18 0,-18 0,17 0,1 0,0 0,-18 0,35 0,-35 0,18 0,-1 0,1 0,-18 0,18 0,-1 0,1 0,-1 0,1 0,0 0,17 0,-35 0,18 0,-1 0,1 0,0 0,-18 0,35 0,-35 0,35 0,-17 0,-18 0,35 0,-17 0,-1 0,19 0,-19 0,1 0,17 0,-35 0,18 0,-1 0,1 0,0 0,-1 0,1 0,17 0,-35 0,18 0,17 0,-17 0,-1 0,1 0,-18 0,18 0,-1 0,1 0,-18 0,18 0,-1 0,-17 0,18 0,0 0,-1 0,1 0,-1 0,19 0,-1 0,-35 0,18 0,17 0,-35 0,18 0,-1 0,1 0,-18 0,35 0,-17 0,-18 0,35 0,-35 0,18 0,17 0,-35 0,18 0,-1 0,1 0,-18 0,35 0,-17 0,17 0,-17 0,35 0,-53 0,35 0,-17 0,-18 0,35 17,-35-17,17 0,1 0,0 0,-1 0,1 0,0 0,-1 0,1 0,17 0,1 0,-19 0,1 0,17 0,0 18,-17-18,0 0,17 0,-17 0,-1 0,1 0,-1 0,1 18,0-18,-1 0,-17 0,18 0,0 0,-1 0,1 0,-18 0,35 0,-35 0,18 0,17 0,-35 0,18 0,-1 0,1 0,-18 0,18 0,-1 0,1 0,0 0,-1 0,1 0,-1 0,1 0,0 0,-1 0,-17 0,18 0,-18 0,35 0,-17 0,0 0,17 0,-17 0,-1 0,1 0,17 0,-17 0,-1 0,-17 0,18 0,-18 0,18 0,-1 0,-17 0,18 0,-18 0,35 0,-17 0,-18 0,35 0,-35 0,35 0,-17 0,0 0,-1 0,19 0,-36 0,17 0,-17 0,18 0,0 0,-18 0,17 0,-17 0,35 0,-35 0,18 0,17 0,-35 0,18 0,-18 0,18 0,-1 0,-17 0,18 0,-18 0,18 0,-1 0,18 0,-35 0,18 0,-18 0,18 0,-18 0,35 0,-35 0,18 0,17 0,-17 0,-1 0,18 0,-17 0,0 0,-1 0,1 0,0 0,-18 0,17 0,19 0,-36 0,17 0,1 0,-1 0,19 0,-19 0,1 0,0 0,-1 0,1 0,0 0,-18 0,17 0,19 0,-36 0,35 0,-35 0,17 0,19 0,-36 0,17 0,-17 0,18 0,0 0,-18 0,17 0,1 0,0 0,17 0,-18 0,1 0,17 0,1 0,-36 0,35 0,-17 0,-18 0,35 0,-17 0,-1 0,18 0,-17 0,0 0,17 0,0 0,1 0,-19 0,1 0,-1 0,1 0,17 0,-35 0,36 0,-19 0,1 0,0 0,17 0,-18 0,1 0,17 0,-17 0,0 0,17 0,-17 0,-1 0,18 0,-35 0,18 0,17 0,1 0,-19 0,19 0,-1 0,-17 0,-1 0,18 0,-35 0,18 0,0 0,-1 0,-17 0,18 0,-18 0,18 17,-1-17,-17 0,18 0,0 0,-1 0,-17 0,18 0,-18 0,17 0,1 0,17 0,-17 0,0 0,-1 0,19 0,-1 0,-35 0,18 0,-1 0,1 0,-1 0,-17 0,36 0,-19 0,1 0,17 0,-17 0,0 0,-1 0,1 0,-1 0,1 0,0 0,-1 0,-17 0,18 0,0 0,-18 0,17 18,1-18,0 0,-1 0,-17 0,18 0,-1 0,19 0,-36 0,17 0,-17 0,36 0,-36 0,17 0,1 0,0 0,17 0,-35 0,17 0,19 0,-19 0,1 0,17 0,-17 0,0 0,-1 0,19 0,-1 0,0 0,0 0,-17 0,17 0,1 0,-1 0,0 0,-17 0,17 0,0 0,18 0,-17 0,-1 0,0 0,18 0,-18 0,18 0,-18 0,-17 0,35 0,-35 0,17 0,-17 0,-1 0,1 0,-1 0,-17 0,18 0,-18 0,35 0,-35 0,18 0,-18 0,18 0,-18 0,35 0,-35 0,18 0,-18 0,17 0,1 0,17 0,-35 0,18 0,-1 0,1 0,0 0,-18 0,17 0,1 0,-18 0,18 0,17 0,-35 0,35 0,0 0,-17 0,-18 0,35 0,-35 0,36 0,-36 0,17 0,-17 0,36 0,-19 0,-17 0,35 0,-17 0,0 0,-1-18,-17 18,18 0,0 0,-18 0,17 0,19 0,-19 0,19 0,-1 0,0 0,-17 0,-1 0,1 0,-18 0,18 0,-1 0,36 0,0 0,-18 0,18 0,-17 0,-1 0,0 0,-35 0,18 0,-18 0,17 0,-17 0,36 0,-1 0,-17 0,34 0,-16 0,-1 0,0 0,-17 0,17 0,-17 0,-18 0,18 0,-1 0,18 0,-17 0,0 0,-1 0,36 0,-35 0,0 0,17 0,-18 0,1 0,17 0,1 0,-19 0,19 0,-1 0,0 0,-17 0,17 0,0 0,1 0,-19 0,1 0,17 0,-17 0,-1 0,1 0,17 0,-35 0,36 0,-36 0,35 0,-17 0,-1 0,1 0,17 0,-17 0,-1 0,19 0,-36 0,17 0,19 0,-36 0,17 0,1 0,-1 0,19 0,-19 0,19 0,-19 0,-17 0,18 0,0 0,-1 0,1 0,0 0,34 0,-16 0,-1 0,18 0,-18 0,0 0,1 0,-19 0,1 0,17 0,-17 0,0 0,17 0,-17 0,-1 0,18 0,-35 0,18 0,17-17,-17 17,17 0,-17 0,0 0,-1 0,18 0,-35 0,18 0,17 0,-17 0,17 0,1-18,-1 18,-18 0,19 0,-1 0,-17 0,-1 0,19 0,-36 0,17 0,1 0,-1 0,1 0,0 0,-1 0,36 0,0 0,-17 0,-1 0,0 0,0 0,-17 0,0 0,-1 0,-17 0,36 0,-19 0,1 0,17 0,0 0,1 0,-1 0,-17 0,17 0,-17 0,-18 0,35 0,-18 0,1 0,17 0,1 0,-1 0,-17 0,17 0,0 0,-17 0,17 0,18 0,-18 0,-17 0,17 0,0 0,1 0,17 0,-36 0,1 0,35 0,-36 0,19 0,-1 0,18 0,-18 0,18 0,-18 0,18 0,0 0,-18 0,18 0,-17 0,-1 0,-17 0,-1 0,1 0,17 0,-17 0,17 0,0 0,-17 0,0 0,35 0,-36 0,36 0,-18 0,1 0,-1 0,0 0,18 0,-18 0,18 0,0 0,0 0,18 0,-18 0,0 0,-18 0,0 0,-17 0,17 0,18 0,-18 0,-17 0,-1 0,19 0,-19 0,1 0,0 0,-1 0,1 0,-18 0,35 0,-17 0,0 0,-1 0,-17 0,35 0,-35 0,18 0,-18 0,35 0,-35 0,18 0,0 0,-1 0,19 0,-19 0,1 0,-1 0,1 0,0 0,-18 0,17 0,1 0,17 0,1 0,-19 0,1 0,17 0,0 0,1 0,-1 0,-17 0,34 0,1 0,0 0,-17 0,-1 0,-17 0,34 0,-52 0,18 0,0 0,-1 0,1 0,0 0,-1 0,36 0,-35 0,-1 0,36 0,-17 0,17 0,17 0,-35 0,1 0,-1 0,-17 0,17 0,-17 0,-1 0,1 0,-1 0,1 0,-18 0,18 0,-1 0,-17 0,18 0,35 0,-35 0,-18 0,35 0,-35-18,17 18,-17 0,36 0,-19 0,1 0,0 0,52 0,-17 0,18-17,-54 17,-17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3:56.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2205 5292,'0'0,"0"0,17 0,1 0,0 0,-1 0,19 0,-19 0,19 0,-19 0,19 0,-19 0,1 0,-18 0,17 0,-17 0,18 0,0 0,-18 0,17 0,-17 0,18 0,0 0,-18 0,17 0,-17 0,18 0,0 0,-1 0,18 0,-35 0,18 0,0 0,-1 0,1 0,-18 0,18 0,-1 0,-17 0,18 0,0 0,-1 0,-17 0,18 0,17 0,-17 0,-1 0,36 0,-53 0,18 0,17 0,-17 0,0 0,-18 0,17 0,-17 0,35 0,-35 0,18 0,-18 0,18 0,-18 0,17 0,1 0,-18 0,18 0,-1 0,1 0,-18 0,18 0,-1 0,1 0,-1 0,-17 0,36 0,-36 0,17 0,-17 0,18 0,0 0,-1 0,1 0,0 0,-18 0,17 0,18 0,1 0,-19 0,19 0,-36 0,17 0,1 0,0 0,-18 0,17 0,-17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36.6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2222 11254,'0'0,"0"0,18 0,-18 0,18 0,-1 0,-17 0,18 0,0 0,-1 0,-17 0,36 0,-19 0,1 0,0 0,-18 0,17 0,-17 0,35 0,-35 0,18 0,0 0,-1 0,1 0,-18 0,18 0,-1 17,1-17,-18 0,18 0,-1 0,-17 0,18 0,-18 0,17 0,1 0,-18 18,18-18,-1 0,1 0,-18 0,18 0,-18 0,17 0,-17 0,18 0,0 0,-18 0,17 18,19-18,-19 0,1 0,-1 0,19 0,-19 0,1 0,-18 0,35 17,-35-17,18 0,0 0,-1 0,-17 0,18 0,-18 0,17 0,1 0,0 0,-18 0,17 0,1 0,-18 0,18 0,-18 0,35 18,-35-18,18 0,-1 0,1 0,-1 0,-17 0,18 0,0 0,-1 0,-17 0,36 17,-36-17,17 0,19 0,-36 0,35 0,-18 0,1 0,0 18,17-18,-17 0,-1 0,1 0,0 0,17 0,-35 0,18 0,-1 0,1 0,-1 0,-17 0,18 0,-18 0,18 0,-1 0,-17 0,18 0,-18 0,18 0,-1 0,-17 0,18 0,-18 0,35 0,-35 0,18 0,-1 0,1 0,17 0,-35 0,18 0,0 0,-1 0,1 0,-18 0,35 0,1 0,-19 0,1 0,-1 0,-17 0,36 0,-19 18,1-18,-18 0,18 0,-1 0,1 17,0-17,-1 0,1 0,-1 0,1 0,0 0,-1 0,19 0,-19 0,-17 0,36 0,-1 18,-18 0,19-18,-19 0,1 0,0 0,17 0,-17 0,-1 0,1 0,0 0,-1 0,-17 0,35 0,-35 0,18 0,0 0,-1 0,19 0,-36 0,35 0,-17 0,-1 0,1 0,17 0,-17 0,-1 0,19 0,-19 0,-17 0,36 0,-36 0,17 0,-17 0,18 0,-1 0,-17 0,18 0,0 0,-1 0,-17 0,18 0,0 0,-1 0,-17 0,18 0,-18 0,18 0,-18 0,35 0,-35 0,35 0,-17 0,17 0,-17 0,35 0,-18 0,0 0,0 0,-17 0,35 0,0 0,0 0,-18 0,-17 0,17 0,18 0,-53 0,18 0,-1 0,1 0,0 0,-18 0,35 0,-18-18,1 18,17 0,-17 0,0 0,17 0,-17 0,-1 0,18 0,-17 0,0 0,17 0,0 0,-17 0,17 0,0 0,-17 0,17 0,-17 0,17 0,1-18,-19 18,1 0,0-17,-1 17,18 0,-17 0,17-18,1 18,-1 0,18 0,-18 0,18 0,-18 0,18 0,-18 0,-35 0,36 0,-19 0,1 0,17 0,-17-18,0 18,-1 0,1 0,0 0,-1 0,-17 0,18 0,-1 0,-17 0,18 0,0 0,17 0,-17 0,-1 0,19 0,-36 0,35 0,-18 0,1 0,0 0,-1 0,1 0,-18 0,35 0,-35 0,18-17,17 17,-17 0,-1 0,1 0,-18 0,18 0,-1 0,1 0,-18 0,35 0,-17 0,0 0,17 0,0 0,0 0,-17 0,17 0,1 0,-19 0,19 0,-1 0,18 0,-18 0,0 0,18 0,-18 0,1 0,17 0,0 0,-36 0,18 0,1 0,-1 0,0 0,-17 0,0 0,35 0,-36 0,1 0,17 0,-17 0,-1 0,1 0,35 0,-35 0,-1 0,18 0,1 0,-19 0,19 0,-1 0,-17 0,-1 0,1 0,0 0,-1 0,1 0,-1 0,19 0,17 0,-18 0,-17 0,17 0,0 0,-17 0,-18 0,17 0,1 0,-18 0,18 0,-18 0,35 0,-35 0,18 0,17 0,-35 0,17 0,1 0,-18 0,18-18,-1 18,1 0,17 0,1 0,-1 0,-18 0,19 0,-1 0,0 0,-35 0,36 0,-19 0,1 0,-18 0,18 0,-18 0,17 0,-17 0,18 0,-1 0,-17 0,18 0,0 0,-1 0,1 0,17 0,-17 0,35 0,-18 0,-17 0,17 0,0 0,1 0,-1 0,-17 0,17 0,18 0,-18 0,0 0,1 0,-1 0,0 0,-17 0,17 0,-17 0,-1 0,1 0,0 0,-1 0,1 0,-18 0,17 0,1 0,0 0,-1 0,1 0,35 0,-35 0,-1 0,1 0,-1 0,1 0,0 0,-18 0,17 0,1 0,-18 0,35 0,-17 0,35 0,-18 0,0 0,-17 0,35 0,-53 0,18 0,17 0,-35 0,18 0,-18 0,17 0,1 0,-1 0,-17 0,18 0,0 0,-1 0,-17 0,36 0,-36 0,17 0,-17 0,18 0,0 0,-18 0,17 0,1 0,0-17,-18 17,17 0,1 0,-1 0,-17 0,18 0,0 0,-1 0,1 0,0 0,-1 0,36 0,-35 0,17 0,0 0,1 0,-1 0,0 0,0 0,1 0,-1 0,0 0,-17 0,17 0,-17 0,-1 0,19-18,17 18,-18 0,0 0,1 0,16 0,-16 0,34-18,-34 1,16 17,-34 0,17 0,1 0,-19 0,1 0,-18 0,18 0,-18 0,35 0,-17 0,17 0,-18 0,19 0,-1 0,0 0,-17 0,17 0,-17 0,-1 0,1 0,-18 0,35 0,-35 0,18 0,17 0,-17-18,17 18,0 0,-17 0,0 0,35-18,-36 18,19 0,-19 0,1 0,-1 0,1 0,-18 0,35 0,-17 0,0 0,17 0,18 0,-18 0,18 0,0 0,-18 0,-17 0,17 0,-17 0,-1 0,1 0,0 0,-1 0,19 0,-36 0,35 0,-17 0,-1 0,19 0,-19 0,1 0,-1 0,-17 0,36 0,-36 0,17 0,-17 0,36 0,-36 0,17 0,1 0,0 0,17 0,0 0,-35 0,35 0,-17 0,0 0,-1 0,1 0,0 0,-1 0,-17 0,18 0,-1 0,1 0,0 0,-1 0,1 0,0 0,17 0,-35 0,18 0,17 0,-18 0,1 0,17 0,-17 0,0 0,17 0,-17 0,-1 0,1 0,17 0,0 0,-17 0,17 0,-17 0,0 0,-1 0,-17 0,18 0,0 0,-1 0,-17 0,35 0,1 0,-19 0,1 0,35 0,-35 0,-18 0,35 0,-17 0,-1 0,18 0,-17 0,0 0,17-17,-17 17,-1 0,19 0,-36 0,17 0,1 0,-1 0,-17 0,18 0,0 0,-1 0,19 0,-19 0,1 0,0 0,34 0,-34 0,17 0,1 0,17 0,-18 0,0 0,-17 0,17 0,0 0,-35 0,36 0,-36 0,17 0,-17 0,18 0,0 0,-1 0,36 0,-35 0,17 0,0 0,1 0,16 0,-34 0,17 0,1 0,-1 0,-17 0,-1 0,1 0,-18 0,18 0,-1 0,-17 0,18 0,-1 0,1 0,0 0,-18 0,35 0,-35 0,18 0,-18 0,35 0,-35 0,18 0,17 0,-18 0,36 0,-17 0,17 0,-1 0,1 0,-35 0,0 0,-1 0,-17 0,36 0,-19 0,18 0,-17 0,35 0,-53 0,18 0,-1 0,1 0,-18 0,18 0,-1 0,1 0,17 0,0 0,1 0,-1 0,0 0,1 0,-19 0,1 0,-1 0,-17 0,18 0,0 0,-1 0,1 0,17 0,1 0,-1 0,0 0,-17 0,17 0,-17 0,17 0,0 0,-17 0,17 0,0 0,1 0,17 0,-18 0,18 0,17 0,-17 0,0 0,-18 0,18 0,18 0,-18 0,0 0,0 0,0 0,-36 0,19 0,-19 0,-17 0,18 0,-1 0,-17 0,18 0,17 0,-17 0,17 0,-17 0,0 0,-1 0,19 0,-36 0,17 0,-17 0,18 0,-1 0,1 0,0 0,-1 0,1 0,17 0,-17 0,35 0,-18 0,0 0,1 0,-1 0,0 0,-17 0,-1 0,1 0,17 0,-17 0,17 0,18 0,0 0,-18 0,-17 0,0 0,-1 0,1 0,0 0,-1 0,1 0,-18 0,18 0,17 0,-35 0,35 0,-17 0,-1 0,1 0,17 0,-17 0,0 0,-1 0,18 0,1 0,-1 0,18 0,0 0,17 0,-70 0,36 0,34 0,-34 0,34 0,-35 0,1 0,-1 0,0 0,0 0,1 0,-1 0,-17 0,17 0,0 0,0 0,18 0,-17 0,17 0,0 0,-1 0,1 0,-17 0,-1 0,-17 0,17 0,-18 0,1 0,17 0,-17 0,-18 0,35 0,1 0,-19 0,19 0,16 0,-16 0,17 0,-18 0,0 0,-17 0,35 0,-18 0,0 0,1 0,-1 0,18 0,-18 0,36 0,-19 0,1 0,-17 0,-1 0,-17 0,-1 0,-17 0,36 0,-1 0,18 0,0 0,0 0,17 0,-17 0,-35 0,17 0,-17 0,-1 0,1 0,35 0,17 0,-17 0,35 0,-52 0,17 0,-18 0,0 0,0 0,1 0,-36 0,17 0,-17 0,36 0,-1 0,0 0,0 0,36 0,35 0,-36 0,36 0,-18 0,-17 0,-18 0,0 0,-18 0,-35 0,18 0,-1 0,-17 0,18 0,35 0,0 0,0 0,-18 0,0 0,-17 0,17 0,-35 0,36 0,-19 0,-17 0,18 0,17 0,18 0,-18 0,1 0,-19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36.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25047 11201</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4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2275 12012,'18'0,"0"0,17 18,0-18,-17 0,17 0,-35 0,18 17,-1-17,1 0,-18 0,18 0,-18 0,17 0,-17 0,18 0,0 0,-1 0,-17 0,18 0,0 0,-18 0,17 0,1 0,-1 0,19 0,-36 0,17 0,1 0,0 0,-18 0,17 0,1 18,0-18,-1 0,-17 0,36 0,-1 0,0 0,0 0,-17 0,17 0,-35 0,36 0,-36 0,17 0,-17 0,18 0,-1 0,-17 0,18 0,-18 0,18 0,-18 0,35 0,-35 0,18 0,-18 0,35 0,-17 0,-1 0,18 0,-35 0,18 0,0 0,-1 0,-17 0,18 0,-18 0,18 0,-18 0,17 0,1 0,-18 0,18 0,-18 0,17 0,1 0,17 0,-17 0,-1 0,19 18,17-18,-18 0,-17 0,-1 0,18 0,-35 0,36 0,-36 0,17 0,1 0,17 0,-17 0,17 0,18 0,-18 0,1 0,-1 0,0 0,-17 0,0 0,-1 0,-17 0,18 0,-18 0,17 0,1 0,17 0,-35 0,18 0,17 0,-17 0,0 0,-18 0,17 0,-17 0,18 0,-1 0,-17 0,18 0,-18 0,35 0,-35 0,18 0,-18 0,18 0,-18 0,17 0,1 0,0 0,-18 0,35 0,-35 0,17 0,1 0,0 0,-1 0,-17 0,36 0,-36 0,17 0,-17 0,18 0,0 0,17 0,-17 0,17 0,0 0,0 0,1 0,-19 0,1 0,17 0,-17 0,-1 0,-17 0,18 0,-18 0,35 0,-35 0,18 0,0 0,-1 0,1 0,0 0,-1 0,-17 0,18 0,-18 0,17 0,1 0,-18 0,18 0,-1 0,1 0,17 0,1 0,-19 0,1 0,17 0,0 0,-35 0,36 0,-19 0,1 0,0 0,-1 0,1 0,35 0,-36 0,1 0,17 0,18 0,-35 0,0 0,17 0,-35 0,17 0,1 0,0 0,-1 0,36 0,-17 0,17 0,-18 0,-18 0,19 0,-36 0,17 0,-17 0,18 0,0 0,-1 0,1 0,0 0,-1 0,1 17,-1-17,1 0,17 0,18 0,-17 0,16 0,1 0,0 0,-35 0,17 0,1 0,-19 0,1 0,-18 0,17 0,-17 0,18 0,0 0,17 0,-17 0,17 0,0 0,0 0,-17 0,17 0,-17 0,0 0,-18 0,35 0,-35 0,18 0,-18 0,17 0,1 0,-18 0,17 0,1 0,0 0,-1 0,1 0,0 0,17 0,-17 0,-1 0,19 0,-1 0,-35 0,35 0,-35 0,18 0,-18 0,17 0,1 0,0 0,-1 0,19 0,16 0,-34-17,0 17,17 0,-35 0,18 0,-18 0,17 0,1 0,0 0,-1 0,1 0,35 0,-18 0,0 0,18 0,-17 0,-1 0,0 0,-17 0,-1 0,1 0,-18 0,18 0,-1 0,-17 0,18 0,-18 0,35 0,-17 0,-18 0,35 0,-17 0,-1 0,-17 0,18 0,0 0,-1 0,19 0,-19 0,18 0,-17 0,17 0,1 0,-19 0,19 0,-19 0,-17 0,35 0,-35 0,18 0,0 0,-1 0,-17 0,18 0,-18 0,18 0,-1 0,19 0,-19 0,1 0,17 0,0 0,18 0,-17 0,-1 0,-17 0,-1 0,1 0,-18 0,17 0,1 0,0 0,-1 0,-17 0,36 0,17 0,-18 0,0 0,0 0,-17 0,17 0,-17 0,0 0,-18 0,17 0,-17 0,71 0,-18 0,0 0,0 0,-1 0,-16 0,17 0,-18 0,-35 0,18 0,-18 0,17 0,1 0,-18 0,17 0,19 0,-19 0,19 0,-1 0,0 0,-17 0,0 0,34 17,-16-17,17 0,-18 0,0 0,18 18,-18-18,1 18,-1-18,-17 0,-18 0,35 0,-35 0,18 0,-1 0,1 0,-1 0,1 0,0 0,17 0,-35 0,35 0,1 17,-36-17,35 0,0 0,18 18,-35-18,17 0,18 0,35 17,-53-17,18 0,0 18,-35-18,17 0,-35 0,18 0,17 0,0 0,-35 0,36 0,-19 0,1 0,17 0,-17 0,17 0,-17 0,17 0,-35 0,18 0,-1 0,-17 0,35 0,1 0,17 0,-18 0,18 0,-18 0,-17 0,-1 0,1 0,0 0,35 0,0 0,-1 0,19 0,-18 0,-18 0,-35 0,18 0,-1 0,-17 0,18 0,17 0,18 0,0 0,-18 0,18 0,-17 0,-1 0,0 0,1 0,16 0,-16 0,-1 0,18 0,-18 0,-17 0,-1 0,19 0,-36 0,17 0,-17 0,18 0,0 0,-18 0,17 0,1 0,17 0,-17 0,0 0,-1 0,-17 0,18-18,-18 18,35 0,-17 0,-18 0,35 0,0 0,-17 0,35 0,-18 0,18 0,0-17,0 17,0-18,-36 18,1 0,-18-17,18 17,-1 0,-17 0,18 0,0 0,17 0,0 0,0 0,36 0,-18 0,0 0,-18 0,-17 0,-1 0,1 0,0 0,17 0,0 0,18 0,-18 0,1 0,-1 0,-35 0,18 0,-1 0,1-18,17 18,-17 0,-1 0,19 0,-19 0,-17 0,36 0,-36 0,17 0,-17 0,18 0,0 0,17 0,18 0,-53 0,35 0,-17 0,-1 0,1 0,0 0,-1 0,-17 0,35 0,-17 0,0 0,35 0,-18 0,18 0,-18 0,0 0,-17 0,0 0,-1 0,1 0,17 0,1 0,16 0,19 0,-18 0,17 0,-34 0,17 0,-18 0,0 0,-35 0,18 0,52 0,36 0,-18 0,-17 0,17 0,-35 0,18-18,-1 18,-35 0,-17 0,35 0,-35 0,35 0,-18 0,35 0,1 0,35 0,-36 0,1 0,35 0,-53 0,17 0,1 0,-18 0,0 0,-36 0,19 0,-19 0,18 0,1 0,17 18,17-18,36 0,-53 0,18 0,-19 0,1 0,18 0,-18 0,-18 0,18 18,-18-18,18 0,0 0,0 0,-18 0,1 0,-1 0,18 0,-36 0,1 0,0 0,-1 0,19 0,34 0,-17 17,-18-17,1 18,17-1,-1-17,19 0,-18 0,0 18,0-18,0 0,-18 0,18 0,0 0,-18 0,18 0,0 0,-18 0,18 0,18 18,17-18,-35 0,0 0,-18 17,0-17,-17 0,0 0,-1 0,18 0,-17 0,17 0,1 0,-1 0,0 0,-17 0,-1 0,1 0,0 0,-18 0,53 0,-18 0,0 0,1 0,-19 0,18 0,-17 0,17 0,-17 0,0 0,-1 0,1 0,0 0,34 0,1 0,0 0,18 0,17 0,0 0,-17 0,-36 0,-17 0,-1 0,1 0,35 0,-18 0,0-17,18 17,18 0,-36 0,0 0,1 0,-36 0,35 0,-35 0,18 0,-18 0,17 0,1 0,0 0,17 0,-17 0,-1 0,18 0,-35 0,18 0,-18 0,35 0,-17 0,0 0,35 0,-18 0,-35 0,17 0,-17 0,36 0,17 0,-18 0,0 0,18 0,-35-18,-1 18,19 0,-1 0,0-18,18 1,-53 17,18 0,-1 0,1 0,-18 0,18 0,35 0,-36 0,1 0,17-18,-17 18,-1 0,19 0,-19 0,1 0,17-17,53 17,-17 0,-18 0,18 0,-36-18,18 0,0 1,-18-1,18 18,-36 0,1-18,0 18,17-17,0 17,1 0,-19 0,19 0,-36-18,35 18,0 0,-17-18,-1 18,-17 0,18 0,-18 0,18 0,-1 0,36 0,-35 0,17 0,0 0,-17 0,17 0,1 0,-36 0,17 0,1 0,-18 0,17 0,1 0,0 0,-1 0,19 0,-19 0,54 0,-54 0,54-17,-18 17,0-18,-35 18,-1 0,-17 0,18 0,17 0,0 0,18 0,-35 0,17 0,-35 0,18 0,-1 0,54 0,0 0,17 0,-18 0,-17 0,-17 0,-19 0,18 0,1 0,-1 0,-17 0,-18 0,17 0,36 0,0 0,0 0,-35 0,-1 0,19 0,-1 0,-35 0,17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55.8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 12823,'0'0,"0"0,17-17,1-1,0 18,-1-17,1 17,0 0,-18 0,17 0,-17 0,18 0,-1 0,1 0,0 0,-1 0,36 0,-17 0,-19 0,18 0,1 0,-1 0,18 0,-35 0,17 0,0 0,18 0,-35 0,-1 0,19 0,-36 0,17 0,-17 0,36 0,-19 0,18 0,-17 0,35 0,18-18,-36 18,18 0,35-18,-35 18,-18-17,-35 17,18 0,-1 0,19 0,34 0,-34-18,16 18,-16-18,17 18,-18 0,-17 0,-1 0,-17 0,18 0,-1 0,19 0,-1 0,18 0,-18 0,-17 0,0 0,17 0,-35 0,17 0,1 0,0 0,17 0,-17 0,17 0,0 0,0 0,1 0,-1 0,0 0,1 0,-1 0,-18 0,1 0,-18-17,18 17,-18 0,17 0,1 0,-18 0,18 0,-1 0,1 0,0 0,-18 0,35 0,-17 0,-1 0,18 0,-17 0,-18 0,35 0,-17 0,0 0,17 0,0 0,0 0,18 0,18 0,-53 0,34 0,-16 0,-36 0,17 0,1 0,-18 0,18 0,17 0,-17 0,-1 0,19 0,-19 0,1 0,-1 0,1 0,0 0,-1 0,-17 0,36 0,-1 0,0 0,0 0,18 0,0 0,0 0,-18 0,1 0,-19 0,-17 0,18 0,0 0,-1 0,19 0,-1 0,-17 0,-1 0,-17 0,18 0,-18 0,17 0,1 0,0 0,-1 0,1 0,0 0,17 0,0 0,0 0,1 0,-1 0,0 0,1 0,16 0,-16 0,-19 0,1 0,17 0,-17 0,0 0,-1 0,1 17,17-17,-17 0,-1 18,19-18,17 0,-18 0,0 0,-17 0,17 0,0 0,-35 0,18 0,0 0,-1 0,1 0,0 0,-1 0,18 0,-17 0,17 0,-17 0,0 0,-1 0,-17 0,36 0,-19 0,19 0,-1 0,-18 0,19 0,-19 0,19 0,-36 0,17 0,1 18,0-18,-1 0,1 0,17 0,0 0,-17 0,35 0,-35 0,34 17,-16-17,-19 18,1-18,-18 0,18 0,-1 0,1 0,0 0,-1 0,19 0,-1 0,0 0,0 0,1 0,17 0,-18 0,0 0,-17 0,-1 0,1 0,-18 0,18 0,-18 0,17 0,1 18,17-18,-17 0,35 0,0 0,-53 0,17 0,1 0,0 0,-1 0,36 0,-18 0,18 0,-17 0,17 0,-18 0,-18 0,1 0,17 0,-35 0,18 0,0 0,17 0,0 0,18 0,-18 0,18 0,0 0,-17 0,-1 0,0 0,-17 0,17 0,0 0,1 0,34 0,1 0,-1 0,-17 0,0 0,-18 0,1 0,-1 0,0 0,0 0,1 0,17 0,-18 0,53 0,-35 0,0 0,0 0,-36 0,19 0,-1 0,-35 0,18 0,-1 0,1 0,0 0,-1 0,1 0,17 0,0 0,1 0,-1 0,0 0,18 0,-18 0,-17 0,0 0,-1 0,-17 0,18 0,0 0,-1 0,1 0,17 0,18 0,0 0,-18 0,18 0,-18 0,1 0,-1 0,0 0,-35 0,18 0,-18 0,18 0,-1 0,1 0,17 0,-17 0,35 0,17 0,-34 0,-1 0,0 0,-17 0,17 0,-35 0,18 0,-1 0,1 0,0 0,17 0,0 0,18 0,0 0,-18 0,18 0,-18 0,-17 0,35 0,-35 0,-18 0,17 0,1 0,35 0,17 0,19 0,-37 0,1 0,0 0,-17 0,-1 0,-17 0,17 0,-35 0,17 0,1 0,17 0,18 0,-17 0,34 0,1 0,-18 0,17 0,-35 0,1 0,-19 0,1 0,-18 0,18 0,17 0,35 0,-17 0,0 0,18 0,-18 0,17 0,-34 0,-1 0,-18 0,1 0,17 0,-17 0,0 0,-1 0,36 0,-35 0,0 0,-18 0,17 0,1 0,17 0,18 17,-35-17,-1 0,1 0,-18 18,18-18,-1 0,-17 0,18 0,-1 0,1 0,17 0,-35 0,18 0,0 0,-1 0,-17 0,18 0,-18 0,18 0,-18 0,35 0,0 0,-17 0,17 0,0 0,1 0,-19 0,1 0,17 0,-35 0,18 0,-18 0,35 0,-17 0,35 0,-18 0,18 0,0 0,0 0,0 0,-1 0,-16 0,-19 0,1 0,0 17,-1-17,1 0,0 0,17 0,0 0,-17 0,17 0,0 0,1 18,-1-18,0 0,0 0,-17 0,0 0,-1 18,-17-18,36 0,-1 0,0 0,18 17,0 1,0-18,0 0,0 18,0-18,-36 0,1 0,-18 0,18 0,-1 0,19 0,16 0,1 0,0 0,0 0,18 17,-36-17,0 18,-17-18,-18 0,18 0,17 0,35 0,19 0,34 0,-17 18,0-1,0 1,-89-18,19 18,-19-18,18 0,18 0,36 17,-54-17,-18 0,19 0,-1 0,-35 0,18 0,-18 0,17 0,19 0,16 0,19 0,-18 18,18-18,17 0,-18 0,-34 0,16 0,19 0,-36 0,18 0,-35 0,0 0,17 0,18 0,0 0,17 0,1 0,-18 0,-18 0,0 0,-17 0,-1 0,-17 0,18 0,17 0,36 0,35 0,-18 0,-17 0,52 0,-35 0,-35 0,0 0,-53 0,18 0,-1 0,1 0,-18 0,18 0,17 0,0 0,18 0,0 0,-18 0,1 0,16 0,-16 0,-1 0,-17 0,17-18,-35 18,35-17,-17 17,-1 0,19 0,-19 0,19 0,-19 0,19 0,-1 0,-18-18,19 18,-19 0,19 0,-19 0,36 0,35 0,-52 0,17 0,-18 0,0 0,0 0,-17 0,-18 0,35 0,36 0,-36 0,-17 0,0 0,17 0,0 0,-35 0,18 0,17 0,0 0,-17 0,17 0,-35 0,35 0,36 0,52 0,-70 0,-17 0,-36 0,17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39:30.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5221 5697,'18'0,"-1"0,-17 0,18 0,17 0,-35 0,36 0,-1 0,18 0,0 0,70-35,-52 35,35 0,17 0,-52 0,34 0,54 0,-71 0,36 0,-1 0,1 0,-1 0,36 0,-36 0,-34 0,52 0,-71 0,19 0,-19 0,1 0,-1 0,-35 0,54 0,-54 0,35 0,-17 0,18 0,0 0,-19 0,19 0,52 0,-87 0,17 0,35 18,-18-18,-17 0,18 0,-18 0,-18 0,36 0,-18 0,-1 0,-34 0,53 0,-36 0,-17 0,17 0,0 0,-17 0,-1 0,19 0,-19 0,19-18,-19 18,1 0,17 0,-17 0,-1 0,1 0,0 0,-18 0,17 0,1 0,0 0,-1 0,19 0,-36 0,17 0,1 0,17 0,-17 0,-1 0,1 0,17 18,1-1,-1-17,-35 0,17 0,-17 18,18-18,-18 0,18 0,-1 0,1 0,-18 0,18 0,-1 0,1 0,-18 0,18 0,-1 0,-17 0,18 0,0 0,-1 0,-17 0,18 0,17 0,-35 0,18 0,-1 0,1 0,-18 18,35-18,1 17,-19 1,1-18,-1 18,1-18,-18 0,18 0,-1 17,-17 1,36-1,-1 1,0 17,-35-17,0 0,35-18,-35 17,18 1,-18-18,18 18,-1-18,-17 17,36 1,-36 17,0-35,17 0,-17 18,18-1,-18-17,18 18,-18 0,0-1,17-17,1 0,-18 18,0 0,18-1,-18 1,17 0,1-1,-18 1,0-1,0 1,17-18,-17 18,0-1,18-17,-18 18,0 0,0-1,0 1,0 0,0-1,0-17,0 18,0-1,0 1,0-18,0 18,0-1,0-17,0 18,0 0,0 17,0-35,0 18,0-1,0-17,0 18,0-1,0 1,0 0,0 17,0-17,0 17,0-17,0-1,0-17,0 18,-18 0,18-18,0 17,0 1,-17 17,17-35,-18 35,1-17,-1-18,18 18,-18-1,1 1,-1-18,0 18,1-1,-1 1,18-18,-18 0,1 0,-1 0,0 0,-17 17,18 1,-1-18,-17 0,-1 18,19-18,-19 17,1-17,18 0,-36 0,17 0,-17 18,18-18,-18 0,18 0,17 0,-17 18,0-18,17 17,-17-17,0 0,17 0,-17 0,-1 0,19 0,-1 0,0 0,-17 0,-18 0,0 0,18 0,-18 0,0 0,0 0,36 0,-36 0,0 0,35 0,-17 0,0 0,-18 0,17 0,-16-17,16 17,1-18,0 18,17 0,-17 0,17 0,-17-18,17 1,1 17,-1 0,-35-18,18 0,-18 1,35 17,-17 0,-18-35,0 17,35 18,-34-18,-1 18,0-17,0 17,35 0,-17 0,-18-18,35 0,-17 18,0-17,-18 17,35 0,-17 0,-36-18,18 18,36 0,-18 0,17 0,0 0,-17 0,35 0,-35 0,-1-18,19 18,-18 0,-1 0,19 0,-1 0,0 0,18 0,-35 0,0 0,17 0,-35 0,18 0,17 0,-35-17,18-1,-35 18,52 0,-17 0,-36 0,53 0,-17-17,0 17,0-18,17 18,-17 0,17 0,-17 0,-1 0,19 0,-18 0,-18 0,17 0,19 0,-19 0,19 0,-18 0,-1 0,19 0,-19 0,1 0,17-18,1 18,-18-17,17 17,0 0,1 0,-1 0,-17 0,-1 0,19 0,-1 0,-17 0,17-18,-17 18,0 0,17 0,0-18,-17 18,17 0,-17 0,18 0,-1-17,0 17,18-18,-17 18,-1 0,0-18,18 18,-17 0,-1-17,0-1,18 0,-17 18,-1-17,18-1,-17 18,-1-17,0-19,18 19,-17 17,17-18,-18 0,0 18,18-17,0-19,-17 1,-1 35,18-17,-18-1,1-17,17 17,0 0,-18 18,1-35,-1 17,18 18,-18-35,18 18,-17-1,-1 18,18-18,0 1,0 17,0-18,-18-17,1 35,17-18,0-17,-18 17,18 0,0 1,0-1,35 18,-35-17,18 17,17-18,-17-17,0 35,-1 0,18-18,-35 18,18-18,0 18,-18-17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39:45.7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6403 9825,'0'17,"0"-17,0 18,0 0,0-1,0 1,0 35,0-18,0-17,0 17,-18 0,1-35,17 36,-18-1,0-35,18 35,0-17,-17-18,17 35,-18-17,18-18,-18 35,18-17,0 17,-17 0,17 1,0-36,0 17,0 18,0-17,0 0,0-1,0 1,0-18,17 18,-17-18,18 17,0-17,17 18,-35-18,18 0,-1 18,1-1,17-17,0 36,-17-36,35 35,-18-35,1 0,-19 0,1 17,17-17,-35 0,35 0,-17 18,0-18,17 0,-17 0,-1 0,19 0,-1 0,-18 0,36 0,-35 0,17 0,1 0,-19 0,1 18,-1-18,-17 0,18 0,0 0,-1 0,19 0,-1 0,-17 0,17 0,0 0,-17 0,17 0,-17 0,-1 0,19 0,-19 0,19 0,-1 0,-35 0,17 0,19 0,-19 0,19 0,-1 0,0 0,18 0,0 0,0 0,-35 0,34 0,-16 0,-1 0,18 0,-18 0,-17 0,0 17,34-17,-34 0,17 0,1 0,-1 0,0 0,18 0,0 0,0 0,0 0,0 0,17 0,-52 0,35 0,0 0,-53 0,53 0,-36 0,36 0,-17 0,-19 0,36 0,0 0,0 0,-35 0,17 0,0 0,-17 0,-1 0,1 0,0 0,-1 0,1 0,17 0,1 0,-36 0,70 0,-52 0,17 0,36 0,-36 0,0 0,0 0,18 0,-35 0,17 0,0 0,-17 0,0 0,17 0,-35 0,35 0,-17 0,0 0,17 0,-35 0,35 0,18 0,-35 0,17 0,0 0,-17 0,17 0,0 0,-17 0,35 0,-18 0,18 0,-18 0,1 0,-1 0,18 0,-18 0,18 0,-35 0,17 0,-17 0,-1 0,19 0,-19 0,19 0,-1 0,0 0,0 0,1 0,-19 0,19 0,-1 0,-18 0,36 0,-17 0,-36 0,53 0,-36 0,19 0,-1 0,18 0,0 0,-18 0,-17 0,17 0,0 0,-17 0,17 0,0 0,-17 0,17 0,0 0,-17 0,17 0,1 0,-1 0,0 0,18 0,-35 0,35-17,0 17,-18 0,0 0,0-18,1 18,-1 0,0-18,18 18,-18 0,-17-17,17 17,18 0,-35 0,35 0,0-18,-36 18,36-17,0 17,18-18,-18 18,17 0,-17-18,18 18,35-17,-53 17,-1-18,19 18,-18 0,17 0,-52 0,17 0,1-35,-1 35,-17 0,-1 0,1 0,-18 0,17 0,1 0,0-18,-1 0,19 18,-36 0,35-17,-17 17,-18 0,17-18,1 18,0 0,-18 0,17 0,18 0,-17 0,17-18,36 1,-36 17,-17-18,17 18,0-17,1 17,-1-18,-17 18,-1 0,-17 0,18-18,-1 1,1-1,-18 18,0-18,0-17,18 17,-18-17,0 0,17 17,-17 1,0-19,0 19,0-1,0 0,0 1,0 17,0-18,0 1,-17 17,-1-18,0 0,18 1,-17 17,-18-18,35 0,-18 1,0 17,1 0,17-18,-18 18,0-18,18 1,-17 17,-1 0,0-18,1 0,-1 18,-17-17,35 17,-18 0,1 0,-1-18,-17 18,-1 0,36 0,-17 0,-1 0,1 0,-1 0,-17 0,35 0,-36 0,1 0,17 0,-17 0,0 0,17 0,-17 0,17 0,1 0,-19 0,36 0,-35 0,17 0,1 0,-18 0,-1 0,19 0,-19 0,1 0,17 0,-17 0,18 0,-1 0,-17 0,17 0,-17 0,-1 0,19 0,-19 0,1 0,18 0,-19 0,1 0,17 0,1 0,-1 0,0 0,-17 0,35 0,-35 0,17 0,18 0,-35 0,0 18,17-18,0 0,-17 0,35 0,-17 0,-1 0,0 0,1 0,-1 0,0 0,1 17,-19-17,19 0,-1 0,0 0,1 18,-18-18,-1 0,19 0,-19 0,19 0,-1 0,-17 0,-18 0,35 0,-17 0,0 0,17 0,-35 0,0 0,-17 0,70 0,-53 18,0-18,35 0,-17 0,-18 17,35-17,-17 0,17 0,1 0,-36 18,35-18,1 0,-1 0,-17 0,17 0,0 0,1 0,-1 0,-17 0,17 0,-17 0,-36 18,36-18,0 17,-18-17,0 18,0-18,-17 0,52 0,-17 18,17-18,0 0,-17 0,17 0,1 0,-1 0,1 0,17 0,-36 17,19-17,17 0,-18 0,-17 0,35 18,-36-18,19 0,17 0,-36 0,1 0,18 0,-19 0,1 0,17 0,-17 0,17 0,1 0,-18 0,17 0,0 0,-17 0,17 0,-17 0,0 0,17 0,1 0,-19 0,1 0,17 0,1 0,-1 0,0 0,1 0,-19 0,19 0,17 0,-35 0,17 0,0 0,1 0,-19 18,19-18,-19 0,36 0,-52 17,34-17,0 0,-17 18,-18-18,18 0,-36 0,1 17,17-17,-18 0,1 0,17 0,-18 0,-17 0,35 0,0 0,-17 0,52 0,-35 0,-18 0,54 0,-18 0,-1 0,19 0,-19 0,-17 0,53 0,-52 0,-1 0,53 0,-18 0,0 0,1 0,17 0,-18 0,0 0,1 0,17 0,-18 0,1 0,-1 0,-17 0,17 0,0 0,-17 0,17 0,18 0,-35-17,0 17,0 0,-1 0,1 0,17 0,-17 0,0 0,17-18,-17 18,17 0,-17 0,17 0,1 0,-19 0,1 0,35 0,-35 0,-18 0,35 0,-17 0,0 0,35 0,-36 0,19 0,17 0,-35 0,17 0,0 0,1 0,-1 0,0 0,-17 0,0 0,17 0,-17 0,17 0,1-17,-1 17,0 0,18 0,-35 0,17-18,1 18,-1-18,1 18,-19 0,19 0,-1 0,0 0,1 0,-1 0,18 0,-18 0,1 0,17 0,-36 0,1 0,18 0,-19 0,19 0,-1 0,-17-17,17 17,18 0,-18-18,1 18,-1 0,18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40:01.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1799 11871,'0'0,"-17"0,17 18,0-1,0 1,-18-18,18 18,0-1,0-17,0 18,0-1,0 1,0-18,0 18,0-1,0 1,0 0,0-1,0 1,0-18,0 18,18 17,-1-35,-17 17,18 19,-18-36,17 17,1-17,0 18,-18-18,17 18,1-18,0 17,17-17,-35 0,18 18,-18-18,35 18,0-1,-17-17,-18 0,17 0,19 18,-19-1,1-17,0 0,-1 18,18 0,-17-18,0 0,-1 0,19 17,17-17,-36 18,19-18,34 0,-17 0,0 0,0 0,17 0,-17 0,18 0,-36 0,18 0,-18 0,1 0,-1 0,0 0,-35 0,18 0,-1 0,1 0,-18 18,18-18,17 0,-17 0,17 0,0 0,-17 0,17 17,-17-17,-1 0,19 0,-19 0,19 0,-19 0,18 0,1 0,-1 0,-17 0,35 0,-36 18,-17-18,18 0,17 0,-35 0,18 0,-1 0,1 0,0 0,17 0,-17 0,17 0,0 0,0 0,1 0,-1 0,-17 0,17 0,0 18,-17-18,0 0,17 0,-18 0,19 0,-19 0,54 0,-36 0,0 0,-17 0,35 0,18 0,-54 0,54 0,-18 0,-18 17,-17-17,17 0,0 0,-35 0,18 0,-1 0,1 18,-18-18,18 0,17 18,-35-18,53 0,0 0,-36 0,36 0,0 17,-35-17,35 0,-18 0,-17 0,35 0,-18 0,-17 0,17 0,18 0,0 0,-36 0,19 0,-19 0,19 0,16 0,-16 0,-19 18,19-18,-1 17,-17-17,-1 0,18 18,-35-18,18 0,17 0,-35 0,18 0,17 18,-17-18,17 0,0 17,-17-17,17 0,18 18,0-18,-35 0,35 0,-18 0,0 0,18 18,18-1,-18-17,0 0,-18 18,18-18,0 18,0-18,-36 0,1 0,17 0,1 0,-1 0,-18 0,19 0,17 0,0 0,-1 0,19 0,-36 0,18 17,-18-17,-17 0,0 0,-1 0,-17 0,18 0,0 0,-18 0,17 0,19 0,-19 18,19-18,-1 0,35 0,-52 0,35 17,-18-17,36 0,-54 0,36 18,0-18,-35 0,17 0,18 0,-35 0,35 0,0 0,-1 0,1 0,0 0,35 0,1 0,-19 0,18 0,-17 0,-18 0,17 0,1 0,0 0,-36 0,18 0,0 0,-18 0,0 0,0 0,-17 0,17 0,1 0,-36 0,35 0,-17 0,-18 0,17 0,1 0,0 0,-1 0,18 0,-17 0,35 0,0 0,-35 0,17 0,0 0,-17 0,17 0,0 0,-17 0,17 0,0 0,1 0,17 0,17 0,1 0,-1 0,19 0,-37-18,1 18,18 0,-1 0,1 0,-18-17,-35 17,17 0,35 0,-34-18,-36 1,35 17,-17 0,-1 0,1 0,0 0,-18 0,17-18,1 18,-1 0,1-18,0 18,-1 0,1 0,0-17,-1 17,1 0,0 0,-1 0,1 0,-1 0,1 0,0-18,-1 18,1-18,17 18,-17-17,0 17,-18 0,17 0,1 0,-18 0,35-18,-17 18,-18-18,35 18,-17 0,-1 0,1-17,17 17,1 0,-1 0,-18 0,-17-18,18 18,17-17,-35 17,18-18,0 18,-1 0,-17-18,18 1,0-1,-18 18,0-18,17 1,1-1,-18 18,17-18,-17-17,18 35,0-18,-18 1,17-1,1-17,-18 0,0 17,0-17,0-1,0 19,0-1,0 1,0-1,0 18,0-18,0 1,0-1,0 18,0-18,0 1,0 17,-18-18,18 0,-35 18,35-17,-18 17,18 0,-35 0,18-18,-1 1,0 17,1 0,17 0,-36 0,19 0,17 0,-18-18,0 18,-17 0,35 0,-17 0,-1 0,0-18,1 18,-19 0,36-17,-17 17,-36 0,35-18,1 0,-1 18,0 0,-17 0,0 0,17 0,0 0,-17-17,35 17,-18 0,-34-18,52 18,-36 0,1 0,35 0,-18 0,-17 0,17 0,1 0,-1 0,1 0,-1 0,0 0,18 0,-17 0,-1 0,0 0,18 0,-17 0,-1 0,18 0,-18 0,1 0,-1 0,18 0,-17 0,-1 0,0 0,18 0,-17 0,-1 0,18 0,-18 0,1 0,-1 0,0 0,1 0,-1 0,-17 0,0 0,17 0,-17 0,-1 0,19 0,-1 0,-17 0,17 0,1 0,-1 0,18 0,-18 0,-17 0,17 0,1 0,-19 0,19 18,-1-18,-17 0,17 17,-17-17,0 0,35 0,-36 0,1 0,17 0,1 0,-18 0,35 0,-18 0,-17 0,35 0,-36 0,19 0,-36 0,18 0,17 0,-35 18,-18-18,36 0,18 0,-19 0,1 0,17 0,1 0,-1 0,0 0,1 0,-1 0,0 0,1 0,-18 0,35 0,-18 0,-17 0,17 0,0 0,1 0,17 0,-36 0,19 0,17 0,-18 0,1 0,-1 0,-17 0,17 0,0 0,1 0,-19 0,36 0,-35 0,0 0,35 0,-53 0,35 0,1 0,-19 0,1 0,17 18,-17-18,18 0,-36 0,17 0,1 0,-18 0,18 0,17 0,1 0,-19 0,19 0,-19 0,19 0,-1 0,1 0,-1 0,0 0,1 0,-1 0,0 0,1 0,-1 0,0 0,1 0,-19 0,19 0,-18 0,17 0,0 0,-17 0,17 0,1 0,-19 0,19 0,-18 0,-1 0,36 17,-17-17,-19 0,19 18,-19-18,19 0,-1 0,1 0,-19 0,19 0,-19 0,1 0,0 0,-1 0,1 0,18 0,-19 0,-17 0,36 0,-36 0,18 0,17 0,-35 0,18 0,-18 0,35 0,-35 0,18 0,35 0,-35 0,17 0,-35 0,35 0,1 0,-18 0,-1 0,19 0,-54 0,36 0,-18 0,35 0,-52 0,34 0,1 0,-18 0,0 0,18 0,0 0,-1 0,-16 0,34 0,-17 0,-1 0,36 18,-35-18,17 0,1 0,-18 0,35 0,-53 17,35-17,0 0,-17 0,0 0,35 0,-35 18,-1-18,19 0,-19 0,1 17,17-17,-17 0,0 18,35-18,-35 0,17 0,-17 0,-1 0,36 0,-35 0,0 0,17 0,-17 0,0 0,17 0,-17 0,-18 0,35 0,-52 0,17 0,-18 0,1 0,17 0,0 0,-18 0,1 0,17-18,35 18,-35 0,18 0,17 0,-17 0,17 0,1 0,-19 0,19 0,-1 0,-17 0,17 0,-17 0,0 0,35 0,-36 0,19 0,17 0,-18 0,0 0,1 0,17 0,-18 0,1 0,17 0,-36 0,19-17,17 17,-53 0,35 0,0 0,-17 0,18 0,-19-18,1 18,17 0,-17 0,0 0,-18-17,35 17,1 0,-1 0,0 0,-17 0,35 0,-35 0,-1-18,19 18,-1 0,-17 0,35 0,-18 0,-17 0,35 0,-18 0,-17 0,17 0,-17 0,0 0,17 0,-17 0,0 0,35 0,-18 0,0 0,18 0,-17 0,-19 0,36 0,-17 0,-18 0,17 0,-17 0,-1 0,36 0,-17 0,-19 0,36 0,-17 0,-1 0,1 0,17 18,0-18,-18 0,0 17,1-17,17 0,-18 0,18 0,-18 0,18 18,-17-18,17 17,-18-17,0 0,18 0,-17 18,-1-18,1 18,-1-1,0-17,1 0,-1 0,-17 18,-1-18,19 0,-1 0,0 0,18 0,-17 0,-1 0,1 0,17 18,-18-18,0 0,1 0,17 0,-18 0,0 0,18 0,-17 0,-1 0,0 0,18 0,-17 17,-1-17,1 0,17 0,-18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40:25.1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16916 7408,'17'0,"1"0,17 0,-17 0,0 0,17 0,-35-17,35 17,0 0,1 0,17-18,17 18,18 0,-17 0,17-18,71 18,-36 0,1 0,-1 0,-70 0,53 0,-18 0,-17 0,-54 0,54 18,-53-18,-1 0,1 18,-18-1,17-17,1 0,-18 18,18 0,-1-1,1-17,0 18,-18 0,35-1,-35-17,18 0,-18 18,35-1,-18-17,-17 0,36 18,-1-18,-17 18,17-1,0 1,-17-18,0 18,17 17,-18-35,1 0,-18 18,35 17,-17-18,-18-17,35 36,-17-19,-18-17,18 36,-18-19,17 1,1 17,-1 0,-17-17,18 17,-18-17,0 0,0-1,18 19,-1-1,-17-35,0 35,18-17,-18-1,0 1,18 0,-18 17,0 0,0-35,0 36,0-1,17-18,-17 19,0-1,0-17,0-1,0 1,18 0,-18-1,0 1,18-1,-18 1,0 0,0-1,0 1,0 17,0-17,0 0,0 17,0-35,0 18,0 17,0-18,0 1,0 0,0-1,0 1,0 17,0-35,0 18,0 17,0-17,0 17,0-17,17-1,-17 19,0-19,0 1,0 0,0-1,0 18,0 1,0-36,0 17,0 19,0-19,0 1,0 17,0-17,0 17,0-17,0 17,0 0,0-17,0 0,0 17,-17 0,17-17,0-1,0 1,0 17,-18 1,18-19,-18 19,18-1,0-18,0 19,-17-1,-1 0,18-35,0 53,0-53,0 36,0-19,0 1,0 17,-18-17,18 17,0-17,0-1,0 1,0 17,-17 0,17-17,0 0,0-1,0-17,0 18,0 0,0-1,0-17,0 18,0 0,0-1,0 1,0-1,0 1,0 0,0 17,0-17,0 17,0 18,0-35,-18-1,18 1,0-1,0 36,0-53,0 36,0-1,0 0,0 0,0 1,0-19,0 19,0-1,0-17,0 17,18 0,-18-17,0-1,0 19,0-19,0 19,0-19,0 36,0-18,0-17,0 17,17 1,-17 17,0-36,0 1,0 17,0 0,0 1,0-19,0 19,0-19,0 18,0 1,0 17,0-36,0 19,0-19,0 19,0-1,0-18,0 19,0-1,0-17,0 17,0 0,0-17,0 17,0-17,0 17,0 0,0-17,0 0,-17 17,17 0,-18-17,18 35,0-18,-35 18,35-35,0 17,0-18,0 1,-18 35,18-53,0 35,0 1,0-1,-17-18,17 19,0-19,0 19,-18-1,18-17,0-1,0 18,0-35,0 36,0-19,0-17,0 36,0-19,0 1,0 0,0-1,0 1,0 0,0-1,0-17,0 35,0-17,0-18,0 18,18-1,-18 1,0 0,0 17,0-17,0-1,0 1,0-1,0 19,0-19,0 1,0 17,0 1,0-19,0 18,0 1,0-19,-36 19,36-1,-17-35,-1 35,18 1,0-19,0 1,0-1,-18 1,18 17,0-17,0 0,0-1,0 1,0 0,0-1,0 1,0-1,0-17,0 18,0 0,0-18,0 17,0 1,0 0,0-18,-17 17,17 1,-18 0,0-1,18 1,0-1,-17 19,-1-19,18 1,0-18,-17 18,17-1,0 1,-18-18,0 18,1-1,17 1,-18-18,-17 35,35-35,-36 35,1-35,0 36,17-19,1 1,-19 0,36-18,-35 17,17 1,18 0,0-18,-17 17,-1 1,0-1,18-17,-17 18,-1 0,1-18,17 0,-18 17,0-17,18 18,-17-18,-19 18,1-1,17-17,-17 0,0 18,35-18,-35 0,17 18,0-1,1-17,-19 0,19 18,-18-1,-1-17,19 0,-36 0,17 0,36 0,-53 0,18 0,0 0,-18 0,-18 0,1 0,17 0,-18 0,-17 0,18 0,-1 0,36-17,-18 17,35-18,-52 18,34-17,1 17,35 0,-35-18,0 18,35-18,-36 18,19 0,17 0,-18 0,0-17,1-1,17 18,-18-18,-17 1,35-1,-18 0,-17 1,17-1,18-17,-35 35,17-18,1 1,17-1,-18 0,18 1,-18-1,-17 0,35-17,0 18,-17-1,-1-17,18-1,-18 19,18-1,-17-35,-1 18,0 0,18-1,-35-34,35 34,-18 1,18 18,-17-54,17 53,0-17,0-18,0 18,0 17,0-17,0 0,0 17,0-17,0-1,0 19,0-18,0-1,-18 19,18-1,0-17,0 17,0-17,0 17,0-35,0 18,0 17,0 1,0-19,0 19,0-36,0 18,0 17,0-17,0-18,0 35,0-35,0 18,0-18,0 35,0-17,0 17,0-17,0 0,0 17,-17-17,17 0,0 17,0-17,0 0,0 17,0 0,0-17,0 0,0-1,0 1,0 17,0-17,0-18,0 36,0-19,0-17,0 18,0 0,0-18,0 18,0-18,0 0,0 0,0 18,0-18,0 0,0 0,0 18,0-18,0 17,0-16,0 16,0-17,0 18,0 0,0 0,0-1,0 36,0-35,0 0,0 17,0-17,17-1,-17 19,0-1,0 1,0-1,0 0,0-17,0 35,0-35,18-18,-18 35,0-17,0 0,17 17,-17-53,0 36,0 18,18-36,-18 35,0 0,0-17,0 0,0 17,18-17,-18-18,0 35,0-17,17 0,-17-1,0 36,0-17,18-18,-18 35,0-18,0 0,0 18,18-35,-18 17,0 1,0 17,0-36,0 19,0-18,0-1,0 19,17-1,-17-17,0 17,0-17,18-1,0-34,-18 70,0-35,0-1,17 1,-17 0,18-18,-1 0,-17 35,0-17,18-35,0 34,-18 19,17-19,1-17,-18 18,0 17,0-17,0-35,18 70,-18-36,17-34,-17 35,18-1,-18 1,18-36,-18 36,17 18,-17-36,0 17,18 19,0-19,-18 1,17-18,1 18,-18 0,17-18,-17 17,0 1,0 0,18 0,-18-1,18-17,-18 18,17 0,-17 17,0-17,18 17,-18 1,0-19,0 19,0 17,0-18,18 0,-18 1,0 17,0-35,0 17,0 18,0-18,0-17,0 35,0-18,0-17,-18 35,18-18,-18 1,18-1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2:56:06.5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 17780,'-18'0,"18"-18,18 18,0 0,-18 0,17 0,19 0,-19 0,1 0,17 0,0 0,-17 0,0 0,-1 0,1 0,0 0,-1 0,1 0,17 0,-17 0,-1 0,19 0,-36 0,17 0,1 0,0 0,-18 0,17 0,-17 0,18 0,0 0,-1 0,1 0,0 0,-18 0,17 0,-17 0,18 0,-18 0,35 0,-35 0,18 0,-1 0,1 0,0 0,-18 0,35 0,-35 0,18 0,-18 0,35 0,-35 0,35 0,-35 0,18 0,-1 0,1 0,-18 0,18 0,-1 0,-17 0,18 0,0 0,17 0,-17 0,-1 0,1 0,-18 0,17 0,1 0,-18 0,18 0,-1 0,-17 0,18 0,0 0,-1 0,1 0,0 0,-1 0,1 0,17 0,-35 0,18 0,-18 0,35 0,-17 0,-18 0,17 0,1 0,-18 0,18 0,-1 0,1 0,-1 0,1 0,17 0,1 0,-1 0,-17 0,17 0,-18 0,1 0,17 0,-35 0,18 0,-18 0,18 0,-18 0,17 0,1 0,-18 0,18 0,-18 0,17 0,-17 0,36 0,-19 0,1 0,-1 0,1 0,0 0,-18 0,17 0,1 0,-18 0,18 0,-18 0,17 0,1 0,0 0,17 0,-35 0,17 0,-17 0,18 0,0 0,-18 0,17 0,1 0,0 0,-1 0,1 0,17 0,-17 0,17 0,-17 0,-1 0,19 0,-36 0,17 0,1 0,0 0,17 0,-35 0,18 0,-1 0,1 0,-18 0,17 0,-17 0,18 0,0 0,-1 0,-17 0,18 0,0 0,-18 0,17 0,1 0,-18 0,35 0,-35 0,35 0,-17 0,0 0,-1 0,1 0,0 0,-18 0,17 0,-17 0,18 0,17 0,-17 0,17 0,18 0,-18 0,1 0,-1 0,-17 0,34 0,-52 0,18 0,17 0,-17 0,0 0,-1 0,1 0,0 0,-1 0,18 0,-17 0,17 0,-35 0,18 0,0 0,-1 0,-17 0,18 0,-18 0,18 0,-1 0,-17 0,18 0,0 0,-1 0,1 0,17 0,-17 0,17 0,0 0,-17 0,0 0,17 0,-35 0,17 0,-17 0,36 0,-36 0,35 0,-35 0,18 0,-1 0,1 0,0 0,-18 0,17 0,1 0,-1 0,19 0,-19 0,1 0,0 0,-18 0,17 0,1 0,0 0,-1 0,1 0,-18 0,35 0,-35 0,18 0,17 0,-17 0,-1 0,19 0,-19 0,-17 0,18 0,0 0,-1 0,-17 0,18 0,-1 0,-17 0,18 0,-18 0,18 0,-1 0,-17 0,18 0,0 0,-1 0,1 0,-18 0,35 0,-17 0,-1 0,1 0,0 0,-1-17,19 17,-36 0,35 0,-17 0,-18 0,35 0,-35 0,35 0,-35 0,18 0,-18 0,17 0,-17 0,18 0,0 0,-18 0,17 0,-17 0,18 0,-18 0,35 0,-17 0,0 0,34 0,-34 0,17 0,-17 0,0 0,-1 0,1 0,-18 0,18 0,-1 0,-17 0,18 0,-18 0,17 0,-17 0,18 0,0 0,-18 0,17 0,-17 0,18 0,-18 0,35 0,-17 0,0 0,35 0,-36 0,1 0,17 0,-17 0,-1 0,1 0,0 0,-1 0,1 0,-18 0,35 0,-17 0,-1 0,19 0,-19 0,1 0,0 0,-18 0,17 0,1 0,-18 0,18 0,-18 0,35 0,-35 0,35 0,-17 0,-1 0,1 0,17 0,-35 0,18 0,0 0,-1 0,1 0,-18 0,18 0,-1 0,-17 0,18 0,-1 0,1 0,-18 0,18 0,-18 0,17 0,-17 0,18 0,0 0,-18 0,17 0,-17 0,18 0,0 0,-1 0,1 0,-1 0,19 0,-36 0,17 0,19-18,-19 18,1 0,-18 0,18 0,-18 0,17 0,1 0,-18 0,17 0,1 0,0 0,17 0,-17 0,-1 0,19 0,-19 0,1 0,-1 0,-17 0,18 0,0 0,-1 0,-17 0,36 0,-1 0,0 0,1 0,-19 0,18-18,-17 18,0 0,-1-17,-17 17,18 0,0 0,-18 0,17 0,-17 0,36 0,-36 0,17 0,1 0,-1 0,1 0,17 0,-35 0,18 0,0 0,-18 0,17 0,-17 0,18 0,0 0,-1 0,-17 0,36 0,-19 0,1 0,-1 0,19 0,-36 0,17 0,1 0,0 0,-1 0,1 0,0 0,-1 0,1 0,-1 0,1 0,0 0,-18 0,17 0,1 0,-18 0,18 0,-1 0,19 0,-36 0,35 0,-18 0,1 0,0 0,-18 0,35 0,-17 0,-1 0,1 0,0 0,-1 0,1 0,-1 0,1 0,-18 0,18 0,-1 0,1 0,-18 0,35 0,-17 0,0 0,17 0,-17 0,-1 0,18 0,-17 0,-18 0,18 0,-1 0,1 0,-18 0,18 0,-1 0,1 0,-18 0,35 0,-35 0,18 0,-18 0,35 0,-35 0,18 0,17 0,-17 0,17 0,0 0,-17 0,0 0,-1 0,-17 0,18 0,-1 0,-17 0,18 0,0 0,-1 0,19 0,-1 0,-17 0,-1 0,1 0,-18 0,17 0,1 0,-18 0,18 0,17 0,0 0,-17 0,35 0,0 0,-18 0,-17 0,-1 0,19 0,-36 0,35 17,-18-17,-17 0,18 0,0 0,-1 0,1 0,0 0,-1 0,1 0,0 0,-1 0,1 0,-18 0,18 0,-1 0,1 0,17 18,-17-18,-1 0,1 0,0 0,-1 0,-17 0,36 0,-36 0,17 18,36-18,-35 0,-1 0,-17 0,18 0,-18 0,18 0,-18 0,35 0,-17 0,35 0,-18 0,18 0,0 0,-18 0,-17 0,-1 0,18 0,-35 0,18 0,0 0,17 0,-17 0,17 0,-17 0,-1 0,-17 0,18 0,-1 0,1 0,0 0,-18 0,17 0,-17 0,18 0,0 0,-18 0,17 0,-17 0,36 0,-19 0,1 0,-1 0,-17 0,18 0,0 0,-18 0,17 0,-17 0,36 0,-19 0,-17 0,36 0,-19 0,1 0,0 0,-1 0,1 0,-1 0,1 0,17 0,-35 0,18 0,-18 0,18 0,-1 0,1 0,0 0,-1 0,18 0,-17 0,0 0,-1 0,19 0,-19 0,19 0,-19 0,-17 0,18 0,0 0,17 0,-18 0,19 0,-19 0,36 0,-35 0,-18 0,18 0,-1 0,-17 0,18 0,17 0,0 0,1 0,17 0,-18 0,18 0,-18 0,-35 0,18 0,-1 0,-17 0,18 0,-18 0,35 0,-17 0,-1 0,1 0,17 0,1 0,-19 0,19 0,-36 0,17 0,1 0,0 0,-1 0,1 0,-1 0,19 0,-19 0,19 0,-1 0,18 0,-36 0,1 0,0 0,-18 0,17 0,1 0,-18 0,18 0,-1 0,1 0,0 0,-1 0,1 0,0 0,-1 0,1 0,-18 0,17 0,-17 0,36 0,-36 0,35 0,-17 17,17-17,-17 0,17 0,0 0,0 0,-17 0,17 0,1 0,-19 0,1 0,17 0,-35 0,18 0,-1 0,1 0,-18 0,18 0,-1 0,1 0,0 0,-1 0,1 0,-1 0,1 0,-18 0,35 0,-35 0,18 0,-18 0,18 0,-1 0,-17 0,18 0,0 18,17-18,-17 0,17 0,18 0,-18 0,-17 0,-1 0,1 0,0 0,17 0,-18 0,19 0,-1 0,0 0,18 18,-35-18,0 0,17 0,0 0,-35 0,35 0,-17 0,0 0,-1 0,-17 0,18 0,17 0,-17 0,17 0,-17 0,-18 0,35 0,-35 0,35 0,-35 0,18 0,-18 0,18 0,-18 0,35 0,-18 0,1 0,17 0,-17 0,-18 0,35 0,-35 0,36 0,-36 0,17 0,-17 0,35 0,-35 0,18 0,17 0,-35 0,18 0,0 0,-1 0,-17 0,18 0,-18 0,35 0,-17 0,0 0,-18 0,17 0,18 0,-35 0,18 0,-18 0,35 0,-35 0,18 0,0 0,-1 0,1 0,0 0,-1 0,1 0,-1 0,-17 0,18 0,0 0,-1 0,1 0,17 0,-17 0,17 0,36 0,-36 0,18 0,-18 0,1 0,-19 0,1 0,-1 0,-17 0,18 0,-18 0,18 0,-1 0,1 0,0 0,-1 0,19 0,-1 0,0 0,-17 0,35 0,-36 0,-17 0,36 0,-36 0,17 0,-17 0,35 0,-35 0,36 0,-1 0,-17 0,35 0,-18 0,18 0,0 0,0 0,-18 0,0 0,-17 0,35 0,-36 0,1 0,0 0,17 0,-17 0,-1 0,36 0,-53 0,18 0,17 0,-17 0,-1 0,-17 0,18 0,-18 0,35 0,-35 0,18 0,-18 0,18 0,-18 0,35 0,-18 0,19 0,-19 0,1 0,0 0,-18 0,17 0,-17 0,18 0,0 0,-1 0,-17 0,35 0,-17 0,0 0,17 0,18 0,-35 0,34 0,-34 0,17 0,18 0,-17 0,-19 0,19 0,-19 0,1 17,-1-17,-17 0,18 0,0 0,17 0,-17 0,-1 0,1 0,17 0,0 0,-17 0,0 0,-18 18,17-18,1 0,-18 0,18 0,-1 0,1 0,0 0,-1 0,1 0,0 0,-1 0,-17 0,18 0,-18 0,17 0,1 0,17 0,-17 0,0 0,-1 0,-17 0,36 18,-36-18,17 0,18 0,1 0,-19 0,1 0,-18 0,18 0,-1 0,1 0,0 0,34-18,-52 18,18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2:56:18.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1799 18344,'18'18,"-18"-18,17 0,1 0,-18 0,18 0,-18 0,35 0,-35 0,18 0,-18 0,35 0,-35 0,18 0,-18 0,35 0,-18 0,1 0,0 0,-1 0,1 0,-18 0,18 0,17 0,-17 0,-1 0,18 0,-17 0,0 0,-18 0,17 0,-17 0,18 0,0 0,-18 0,17 0,1 0,0 0,17 0,-35 0,18 0,-1 0,1 0,-18 0,17 0,-17 0,18 0,17 0,-17 0,0 0,17 0,-17 0,-1 0,36 0,-53 0,18 0,-1 0,1 0,0 0,-18 0,17 0,1 0,-18 0,18 0,-1 0,1 0,-18 0,18 0,-1 0,18 0,1 0,-1 0,-17 0,-1 0,19 0,-19 0,1 0,-1 0,-17 0,18 0,-18 0,18 0,-1 0,19 0,-1 0,0 0,18 0,0 0,-18 0,18 0,-18 0,-17 0,0 0,-18 0,17 0,1 0,0 0,17 0,-35 0,18 0,35 0,-53 0,17 0,1 0,-1 0,-17 0,18 0,-18 0,18 0,-18 0,35 0,0 0,-17 0,0 0,-1 0,-17 0,35 0,-35 0,18 0,-18 0,18 0,-1 0,1 0,0 0,-1 0,19 0,-19 0,1 0,17 0,-17 0,-1 0,1 0,0 0,-1 0,1 0,17 0,1 0,-19 0,1 0,-1 0,-17 0,18 0,0 0,-18 0,17 0,1 0,0 0,17 0,18 0,-36 0,1 0,17 0,-17 0,0 0,-18 0,17 0,-17 0,18 0,-18 0,35 0,-35 0,36 0,-36 0,17 0,-17 0,18 0,-18 0,17 0,1 0,-18 0,18 0,-18 0,17 0,1 0,-18 0,18 0,-18 0,17 0,-17 0,18 0,0 0,-18 0,17 0,-17 0,18 0,-1 0,1 0,-18 0,18 0,-1 0,-17 0,18 0,0 0,-1 0,1 0,-18 0,35 0,-35 0,18 0,-1 0,1 0,0 0,-18 0,17 0,1 0,-18 0,18 0,-1 0,1 0,0 0,-18 0,35 0,-35 0,18 0,-18 0,17 0,1 0,17 0,-35 0,35 0,-17 0,17 0,-17 0,0 0,-1 0,-17 0,18 0,-1 0,1 0,0 0,-1 0,1 0,0 0,17 0,-35 0,18 0,-18 0,17 0,1 0,-1 0,-17 0,18 0,0 0,-18 0,17 0,1 0,0 0,17 0,0 0,-17 0,0 0,17 0,-18 0,1 0,-18 0,18 0,-18 0,35 0,-35 0,18 0,-18 0,17 0,-17 0,18 0,0 0,-18 0,17 0,-17 0,18 0,-1 0,-17 0,18 0,0 0,-1 0,-17 0,18 0,0 0,-18 0,17 0,1 0,-18 0,18 0,17 0,-18 0,1 0,17 0,-35 0,18 0,-18 0,18 0,-1 0,1 0,-18 0,18 0,-1 0,-17 0,18 0,17 0,-35 0,18 0,-1 0,-17 0,18 0,-18 18,18-18,-1 0,1 0,0 0,-18 0,17 0,1 0,0 0,-18 0,17 0,1 0,-18 0,17 0,1 0,0 0,-18 0,17 0,-17 0,18 0,0 0,-1 0,19 0,-36 0,35 0,-35 0,17 0,1 0,0 0,17 0,-35 0,18 0,-18 0,17 0,-17 0,18 0,0 0,-18 0,17 0,-17 0,18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1:48.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2222 2222,'0'0,"0"0,0 0,18 0,0 0,-1 0,-17 0,36 0,-19 0,1 0,17 0,-17 0,0 0,-1 0,1 0,-1 0,-17 0,18 0,0 0,-1 0,-17 0,18 0,17 0,-35 0,18 0,0 0,-1 0,-17 0,18 0,-18 0,17 0,1 0,-18 0,18 0,-1 0,1 0,0 0,-18 0,17 0,1 0,0 0,-1 0,1 0,35 0,-36 0,36 0,-17 0,17 0,-18 0,18 0,0 0,0 0,-36 0,18 0,1 0,-1 0,-17 0,-1 0,19 0,-36 0,17 0,1 0,-1 0,-17 0,18 0,-18 0,18 0,-1 0,1 0,-18 0,18 0,-18 0,35 0,-35 0,18 0,-1 0,1 0,0 0,-1 0,18 0,1 0,-19 0,1 0,17 0,-17 0,0 0,-1 0,-17 0,35 0,-35 0,18 0,0 0,-1 0,1 0,-18 0,18 0,-1 0,-17 0,18 0,-18 0,18 0,-18 0,17 0,1 0,-18 0,18 0,-1 0,1 0,-1 0,1 18,0-18,-1 0,1 0,0 0,-1 0,19 0,-36 0,17 0,-17 0,18 0,-1 0,1 0,-18 0,18 0,-18 0,17 0,1 0,-18 0,18 0,-18 0,17 0,-17 0,18 0,0 0,-18 0,17 0,-17 0,35 0,-35 0,18 0,17 0,-17 0,0 0,17 0,-35 0,35 0,-35 0,18 0,0 0,-1 0,-17 0,18 0,-18 0,17 0,1 0,0 0,-1 0,-17 0,36 0,-36 0,17 0,1 0,0 0,-1 0,1 0,17 0,0 0,-17 0,0 0,35 0,-36 0,18 0,-17 0,17 0,-17 0,0 0,17 0,-35 0,18 0,-18 0,35 0,-17 0,-1 0,18 0,-17 0,17 0,1 0,-1 0,18 0,-18 0,0 0,1 0,-19 0,19 0,-19 0,1 0,-1 0,1 0,17 0,-17 0,-18 0,18 0,-1 0,19 0,-36 0,17 0,-17 0,36 0,-19 0,-17 0,35 0,-35 0,18 0,-18 0,18 0,-1 0,-17 0,18 0,-18 0,35 0,-17 0,-18 0,35 0,-17 0,-1 0,1 0,-18 0,18 0,-1 0,1 0,-18 0,35 0,-17 0,0 0,17 0,0 0,-17 0,-1 0,1 0,0 0,-1 0,1 0,0 0,-18 0,17 0,-17 0,36 0,-36 0,17 0,1 0,-1 0,1 0,-18 0,18 0,-1 0,-17 0,18 0,0 0,-1 0,-17 0,18 0,0 0,-1 0,1 0,-1 0,1 0,-18 0,18 0,-1 0,1 0,-18 0,18 0,-1 0,1 0,17 0,-35 0,18 0,-1 0,1 0,0 0,-18 0,17 0,1 0,0 0,-1 0,1 0,17 0,-35 0,18 0,-18 0,18 0,-1 0,-17 0,18 0,-1 0,1 0,0 0,-1 0,1 0,17 0,-35 0,36 0,-19 0,1 0,-1 0,1 0,0 0,-1 0,19 0,-1 0,-17 0,34 0,-34 0,0 0,-1 0,1 0,0 0,-18 0,17 0,-17 0,18 0,0 0,-1 0,-17 0,36 0,-36 0,17 0,18 0,-17 0,0 0,-1 0,1 0,0 0,-1 0,1 0,0 0,-18 0,17 0,1 0,17 0,-35 0,18 0,-18 0,17 0,-17 0,36 0,-36 0,17 0,-17 0,18 0,0 0,-18 0,17 0,1 0,-1 0,-17 0,18 0,0 0,-1 0,-17 0,18 0,-18 0,35 0,-17 0,0 0,-1 0,18 0,-35 0,36 0,-36 0,17 0,19 0,-36 0,35 0,-35 0,18 0,-1 0,1 0,0 0,-18 0,35 0,-18 0,1 0,17 18,-17-18,0 0,-1 0,1 0,0 0,-1 0,1 0,-1 0,1 0,0 0,-1 0,-17 0,36 0,-19 0,1 0,0 0,-1 0,1 0,-18 0,18 0,-18 0,17 0,1 0,-18 0,17 0,1 0,0 0,17 0,-17 0,-1 0,1 0,0 0,-1 17,1-17,-1 0,-17 0,18 0,17 0,-35 0,18 0,0 0,-1 0,-17 0,18 0,0 0,-18 0,17 0,-17 0,18 0,-1 0,1 0,0 0,-1 0,19 0,-36 0,35 0,-17 0,17 0,-18 0,1 0,17 0,-17 0,0 0,17 0,-17 0,-1 0,19 0,-19 0,1 0,-1 0,19 0,-36 0,35 0,-17 0,-18 0,35 0,-35 0,18 0,-1 0,1 0,-18 0,17 0,1 0,0 0,-1 0,-17 0,18 0,0 0,-18 0,17 0,-17 0,18 0,0 0,-1 0,-17 0,36 0,-1 0,-18 0,1 0,17 0,-35 0,18 0,-18 0,18 0,-1 0,-17 0,18 0,0 0,-1 0,18 0,-17 0,0 0,-1 0,19 0,-19 0,1 0,17 0,-35 0,18 0,-1 0,19 0,-19 0,1 0,17 0,-17 0,0 0,34 0,-34 0,0 0,17 0,-17 0,17 0,-17 0,17 0,0 0,0 0,-17 0,17 0,1 0,-19 0,19 0,-1 0,-35 0,17 0,1 0,0 0,-1 0,-17 0,36 0,-19 0,19 0,-19 0,19 0,-19 0,1 0,17 0,-35 0,35 0,-35 0,18 0,0 0,-1 0,1 0,-18 0,35 0,-17 0,-1 0,19 0,-1 18,-35-18,35 0,-35 0,18 0,17 0,-35 0,18 0,-1 0,1 0,0 0,-1 0,19 0,-36 0,17 0,19 0,-36 0,17 0,1 0,-18 0,17 0,-17 0,18 0,-18 0,18 0,-1 0,-17 0,18 0,0 0,-1 0,1 0,0 0,-1 0,-17 0,36 0,-36 0,17 0,18 0,-17 0,0 0,17 0,-17 0,-1 0,1 0,17 0,-17 0,-1 0,19 0,-36 0,35 0,-35 0,18 0,-1 0,1 0,-18 0,18 0,17 0,-17 0,-1 0,18 0,1 0,-36 0,35 18,-17-18,-1 0,-17 0,18 0,17 0,-17 0,-1 0,19 0,-19 0,-17 0,18 0,0 0,-18 0,17 0,1 0,0 0,-1 0,1 0,17 0,18 0,0 0,-18 0,18 0,-35 0,17 0,0 0,-17 0,0 0,-18 0,17 0,-17 0,18 0,-18 0,18 0,-1 0,1 0,-18 0,17 0,1 0,0 0,-18 0,17 0,1 0,0 0,-1 0,1 0,17 0,-17 0,17 0,0 0,18 0,-35 0,17 0,-17 0,35 0,-36 0,-17 0,36 0,-19 0,1 0,17 0,-35 0,36 0,-1 0,-18 0,1 0,0 0,-1 0,1 0,17 0,-35 0,18 0,17 0,0 0,1 0,-1 0,0 0,36 0,-54 0,19 0,-1 0,0 0,-17 0,17 0,1 0,-1 0,18 0,-36 0,19 0,-1 0,0 0,18 0,-18 0,1 0,-19 0,19 0,-1 0,0 0,0 0,-17 0,53 0,-54 0,19 0,-1 0,0 0,-17 0,17 0,-17 0,-1 0,1 0,0 0,-1 0,1 0,-18 0,17 0,-17 0,18 0,-18 0,35 0,-35 0,36 0,-36 0,17 0,1 0,0 0,-1 0,1 0,-1 0,19 0,-19 0,1 0,17 0,-35 0,18 0,17 0,-35 0,18 0,0 0,-1 0,-17 0,35 0,-35 0,36 0,-19 0,-17 0,36 0,-36 0,17 0,-17 0,18 0,-18 0,35 0,-35 0,18 0,-1 0,1 0,-18 0,18 0,-1 0,1 0,0 0,-1 0,19 0,-19 0,1 0,0 0,17 0,-18 0,1 0,17 0,-17 0,0 0,-18 0,17 0,1 0,0 0,-1 0,1 0,17 0,0 0,-17 0,17 0,-17 0,0 0,-1 0,18 0,1 0,-36 0,35 0,0 0,-17 0,0 0,17 0,-18 0,19 0,-19 0,19 0,-36 0,17 0,19 0,-19 0,1 0,35 0,-36 0,19 0,-19 0,19 0,-19 0,19 0,-1 0,0 0,-17 0,-1 0,1 0,0 0,-1 0,1 0,0 0,-18 0,17 0,19 0,-36 0,35 0,-18 0,1 0,0 0,-1 0,1 0,17 0,-35 0,18 0,0 0,-1 0,1 0,-18 0,17 0,1 0,17 0,-17 0,0 0,-1 0,1 0,0 0,-18 0,17 0,-17 0,18 0,-1 0,1 0,17 0,-35 0,36 0,-19 0,1 0,0 0,17 0,-18 0,1 0,17 0,-35 0,36 0,-36 0,17 0,1 0,0 0,-1 0,1 0,0 0,-1 0,1 0,-18 0,17 0,-17 0,36 0,-19 0,-17 0,36 0,-19 0,1 0,-18 0,18 0,-1 0,1 0,-1 0,1 0,0 0,17 0,-35 0,18 0,-18 0,17 0,1 0,0 0,-1 0,1 0,0 0,-1 0,1 0,-18 0,17 0,1 0,0 0,-1 0,1 0,17 0,-35 0,18 0,-18 0,18 0,-1 0,1 0,-1 0,1 0,17 0,-17 0,0 0,17 0,-17 0,-1 0,1 0,35 0,-36 0,1 0,0 0,17 0,-35 0,35 0,-35 0,18 0,-18 0,17 0,1 0,-18 0,18 0,-18 0,35 0,-35 0,18 0,-18 0,35 0,-35 0,18 0,-1 0,1 0,0 0,17 0,-18 0,1 0,17 0,1 0,-19 0,1 0,17 0,-17 0,-1 0,-17 0,18 0,-18 0,18 0,-1 0,-17 0,18 0,-18 0,18 0,-18 0,17 0,1 0,-18 0,18 0,-18 0,35 0,-17 0,-1 0,18 0,18 0,-17 0,-19 0,36 17,-35-17,-18 0,35 0,-35 0,18 0,-1 0,1 0,0 0,-1 0,1 0,17 0,-17 0,-1 0,19 0,-19 0,1 0,0 0,-18 0,17 0,1 0,-18 0,18 0,-1 0,1 0,-18 0,17 0,19 0,-36 0,17 0,1 0,0 0,-1 0,1 0,0 0,-18 0,17 0,1 0,0 0,-18 0,35 0,-35 0,17 0,1 0,0 0,-18 0,17 0,19 0,-36 0,35 0,-35 0,35 0,-17 0,-1 0,1 0,-18 0,18 0,-1 0,1 0,0 0,-18 0,35 0,-17 0,-1 0,1 0,-18 0,35 0,-35 0,18 0,-18 0,17 0,-17 0,18 0,0 0,-1 0,-17 0,36 0,-19 0,1 0,0 0,-1 0,1 0,-18 0,17 0,1 0,0 0,-1 0,1 0,0 0,-1 0,1 0,17 0,-17 0,-1 0,36 0,-35 0,-18 0,35 0,-35 0,18 0,0 0,-1 0,18 0,-17 0,0 0,-18 0,17 0,-17 0,18 0,0 0,-1 0,19 0,-36 0,35 0,-35 0,18 0,17 0,-18 0,19 0,-19 0,-17 0,18 0,0 0,-1 0,1 0,0 0,17 0,-18 0,1 0,17 0,-17 0,0 0,17 0,-17 0,-18 0,17 0,1 0,0 0,-18 0,35 0,0 0,-17 0,-1 0,1 0,-18 0,18 0,-1 0,-17 0,18 0,0 0,-1 0,1 0,-1 0,1 0,0 0,-1 0,19 18,-19-18,1 0,0 0,-18 0,35 0,0 0,-17 0,-1 0,-17 0,18 0,0 0,-1 0,19 0,16 0,-16 0,17 0,0 0,0 0,-36 0,18 0,-35 0,18 0,-18 0,18 0,17 0,-17 0,-1 0,54 0,-18 0,-18 0,0 0,1 0,-1 0,-17 0,-1 0,1 0,-18 0,35 0,18 0,-35 0,17 0,-17-18,-1 18,1 0,-18 0,17 0,1 0,0 0,-18-17,17 17,19 0,-36 0,17 0,1 0,-18 0,18 0,-18 0,17 0,1 0,-1 0,1 0,17 0,1 0,-1 0,-17 0,-18 0,35 0,-18-36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2:36.1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2258 2999,'0'0,"17"0,1 0,0 0,17 0,-17 0,-1 0,-17 0,36-18,-19 18,1 0,-1 0,1-18,0 18,-18 0,17 0,-17 0,18 0,0 0,-1 0,1 0,0 0,17 0,-18 0,1 0,0 0,-1 0,1 0,-18 0,18 0,-18 0,17 0,1 0,-18 0,18 0,17 0,-17 0,17 0,0 0,-17 0,-18 0,17 0,19-17,-19 17,-17 0,18 0,-18 0,18 0,-1 0,-17 0,18 0,17 0,-35 0,18 0,-18 0,35 0,-35 0,18 0,-18 0,17 0,1 0,-18 0,18 0,-18 0,17 0,-17 0,18 0,-1 0,1 0,-18 0,18 0,-1 0,1 0,-18 0,18 0,-1 0,-17 0,18 0,-18 0,18 0,-1 0,1 0,-18 0,17 0,1 0,-18 0,18 0,-1 0,-17 0,18 0,0 0,-18 0,17 0,-17 0,18 0,0 0,-1 0,-17 0,36 0,-19 0,1 0,17 0,-17 0,-18 0,17 0,1 0,-18 0,18 0,-18 0,35 0,-35 0,18 0,-1 0,1 0,-18 0,17 0,-17 0,18 0,-18 0,18 0,-1 0,1 0,0 0,-1 0,1 0,0 0,-18 0,17 0,-17 0,18 0,-18 0,18 0,-1 0,1 0,-18 0,35 0,-35 0,18 0,-18 0,17 0,1 0,-18 0,35 0,-17 0,-18 0,18 0,-18 0,17 0,1 0,-1 0,-17 0,18 0,0 0,-1 0,1 0,0 0,-18 0,17 0,1 0,-18 0,18 0,-18 0,17 0,1 0,-1 0,1 0,0 0,17 0,-17 0,-1 0,1 0,0 0,-1 0,19 0,-36 0,17 0,-17 0,18 0,-1 0,-17 0,18 0,-18 0,35 0,-35 0,18 0,17 0,-35 0,18 0,0 0,-1 0,-17 0,18 0,-18 0,17 0,1 0,17 0,-35 0,18 0,17 0,-35 0,18 0,0 0,-1 0,1 0,-18 0,17 0,1 0,-18 0,18 0,-1 0,1 0,0 0,-1 0,1 0,0 0,-1 0,-17 0,18 0,-18 0,35 0,-17 0,-1 0,1 0,17 0,-35 0,18 0,0 0,-1 0,1 0,0 0,-18 0,17 0,-17 0,18 0,-18 0,17 0,1 0,-18 0,18 0,-18 0,35 0,-35 0,18 0,-18 0,17 0,1 0,0 0,-18 0,35 0,-18 0,1 0,17 0,-17 0,-18 0,35 0,-35 0,18 0,-18 0,18 0,-1 0,1 0,0 0,-1 0,1 0,-1 0,1 0,-18 0,18 0,-1 0,19 0,-19 0,-17 0,18 0,0 0,17 0,-35 0,17 0,-17 0,36 0,-36 0,17 0,-17 0,18 0,0 0,-18 0,17 0,-17 0,18 0,-18 0,18 0,-1 0,1 0,-18 0,17 0,1 0,-18 0,18 0,-1 0,1 0,-18 0,18 0,-18 0,35 0,-35 0,18 0,-18 0,35 0,-17 0,-18 0,35 0,-18 0,1 0,0 0,-1 0,1 0,-18 0,18 0,-1 0,-17 0,18 0,0 0,-18 0,35 0,-35 0,17 0,-17 0,18 0,0 0,-18 0,17 0,-17 0,18 0,0 0,-18 0,17 0,-17 0,18 0,-18 0,18 17,-1-17,-17 0,18 0,-1 0,1 0,17 0,-17 0,0 18,35-18,-36 0,1 0,0 0,34 18,-34-18,0 0,17 0,0 17,1-17,-1 0,18 0,0 0,-18 0,18 0,-53 18,35-18,-17 18,-1-18,-17 0,18 0,-18 0,18 0,-1 0,-17 0,18 0,-18 0,35 0,-35 0,18 0,-18 0,18 0,-18 0,17 0,1 0,-18 0,17 0,1 0,0 0,-1 0,1 0,0 0,-1 0,19 0,-1 0,-35 0,17 0,19 0,-36 0,17 0,-17 0,36 0,-19 0,1 0,0 0,-18 0,35 0,-18 0,-17 0,18 0,0 0,-18 0,17 0,-17 0,18 0,0 0,-1 0,1 0,0 0,17 0,-18 0,1 0,17 0,-17 0,0 0,-1 0,-17 0,18 0,0 0,-18 0,17 0,-17 0,18 0,0 0,-1 0,18 0,1 0,-19 0,19 0,-1 0,-17 0,-1 0,18 0,-17 0,0 0,-1 0,1 0,0 0,-18 0,17 0,-17 0,18 0,0 0,-18 0,17 0,19 0,-36 0,35 0,-18 0,1 0,17 0,-17 0,-18 0,35 0,-35 0,18 0,-18 0,18 0,-1 0,-17 0,18 0,-18 0,17 0,-17 0,18 0,0 0,-1 0,1 0,-18 0,18 0,-18 0,35 0,-35 0,18 0,17 0,0 0,0 0,-17 0,35 0,0 0,-36 0,1 0,0 0,-1 0,1 0,-18 0,18 0,-18 0,35 0,-35 0,18 0,17 0,0 0,0 0,1 0,-1 0,0 0,-17 0,17 0,0 0,-17 0,0 0,17 0,0 0,1 0,-19 0,19 0,16 0,-16 0,-19 0,19 0,-1 0,-17 0,-1 0,18 0,-17 0,0 0,-1 0,1 0,0 0,17 0,-17 0,-1 0,1 0,17 0,-17 0,-1 0,19 0,-19 0,1 0,17 0,-17 0,-1 0,1 0,-18 0,35 0,-17 0,0 0,-1 0,-17 0,36 0,-36 0,17 0,-17 0,18 0,-18 0,18 0,-1 0,-17 0,18 0,-1 0,1 0,-18 0,18 0,-1 0,1 0,-18 0,18 0,-1 0,1 0,0 0,-18 0,17 0,1 0,-18 0,17 0,-17 0,18 0,0 0,-1 0,1 0,0 0,-1 0,1 0,0 0,-1 0,1 0,-18 0,18 0,-18 0,35 0,-18 0,1 0,17 0,1 0,-1 0,-17 0,17 0,-18 0,1 0,0 0,-18 0,17 0,-17 0,18 0,0 0,-18 0,17 0,1 0,0 0,-18 0,17 0,-17 0,35 17,-35-17,18 0,0 0,-1 0,19 18,-36-18,35 0,-17 0,17 0,-35 0,17 0,1 0,0 0,-1 0,1 17,17-17,-35 0,36 0,-1 18,-17-18,-1 0,36 0,-35 0,-1 0,1 18,0-18,-1 0,1 0,0 17,17-17,-35 0,17 0,1 0,0 0,-18 0,17 0,-17 0,18 0,17 0,-17 0,-18 0,18 0,-1 0,1 0,-18 0,18 0,-18 0,17 0,-17 0,18 0,-1 0,19 0,-36 0,17 0,19 0,-1 0,-17 0,-1 0,-17 0,18 0,-1 0,-17 0,18 0,-18 0,18 0,-18 0,35 0,-35 0,35 0,-35 0,18 0,0 0,17 0,-35 0,35 0,-17 0,-1 0,19 0,-36 0,17 0,19 0,-19 0,1 0,-18 0,17 0,1 0,0 0,-1 18,1-18,0 0,-1 0,19 0,-19 0,19 0,-36 0,17 0,1 0,-18 0,17 0,-17 0,18 0,-18 0,35 0,-35 0,36 0,-36 0,17 0,1 0,-18 0,35 0,-35 0,18 0,-18 0,17 0,1 0,-18 0,18 0,17 0,-35 0,35 0,1 0,-19 0,1 0,0 0,-18 0,17 0,1 0,-18 0,35 0,-17 0,-1 0,1 0,0 0,-18 0,35 0,-17 0,-1 0,18 0,-17 0,0 0,-18 0,17 0,1 0,0 0,17 0,-17 0,-1 0,18 0,-17 0,0 0,-18 0,35 0,-17 0,17 0,0 0,-17 0,-1 0,-17 0,18 0,0 0,-18 0,17 0,-17 0,18 0,-18 0,18 0,-1 0,1 0,-18 0,18 0,-1 0,-17 0,18 0,-18 0,18 0,-1 0,-17 0,18 0,-18 0,17 0,19 0,-36 0,17 0,1 0,-18 0,18 0,-1 0,1 0,-18 0,18 0,-1 0,1 0,-18 0,17 0,-17 0,18 0,-18 0,18 0,-1 0,1 0,-18 0,18 0,-1 0,1 0,-18 0,35 0,-35 0,36 0,-19 0,-17 0,18 0,-1 0,-17 0,18 0,-18 0,35 0,-17 0,0 0,-1 0,36 0,-18-18,-17 18,0-17,-1 17,1 0,-18 0,18 0,-18 0,35 0,0-18,0 18,1-18,-19 18,1 0,0 0,17 0,-17 0,-1 0,18 0,1 0,-19 0,19 0,17-17,-36 17,1 0,17-18,-35 18,18 0,-1 0,1 0,17 0,-17 0,0 0,17-17,-17 17,-18 0,35-18,0 18,-35 0,35 0,-35 0,36 0,-36 0,17 0,1 0,0 0,-1 0,-17 0,36 0,-19 0,1 0,-1 0,-17 0,18 0,0 0,-1 0,1 0,0 0,17 0,0 0,0 0,1 0,-1 0,0 0,1 0,-19 0,18 0,1 0,-19 0,1 0,17 0,-17 0,0 0,-1 0,18 0,-35 0,36 0,-1 0,-17 0,-1 0,1 0,0 0,-1 0,1 0,0 0,-1 0,1 0,-18 0,17 0,-17 0,18 0,17 0,-17 0,17 0,18 0,-18 0,1 0,-1 0,-17 0,17 0,-17 0,-1 0,19 0,-1 0,-18 0,1 0,17 0,-17 0,35 0,-35 0,34 0,-52 0,18 0,0 0,-1 0,1 0,0 0,-1 0,19 0,-19 0,1 0,17 0,-35 0,35 0,-17 0,0 0,-1 0,19 0,-19 0,1 0,17 0,0 0,-17 0,17 0,-35 0,18 0,0 0,-18 0,35 0,-35 0,18 0,-1 0,1 0,-1 0,1 0,-18 0,18 0,-18 0,17 0,-17 0,18 0,0 0,-1 0,1 0,0 0,17 0,-18 0,1 0,-18 0,18 0,-18 0,17 0,1 0,0 0,17 0,0 0,1 0,-1 0,18 0,0 0,0 0,-36 0,1 0,17 0,0 0,-17 0,17 0,1 0,-1 0,18 0,-36 0,36 0,-17 0,16 0,-16 0,-1 0,-17 0,-1 0,-17 0,18 0,0 0,-18 0,17 0,-17 0,18 0,0 0,-18 0,17 0,-17 0,18 0,-18 0,17 0,1 0,0 0,-1 0,1 0,-18 0,18 0,-18 0,35 0,-35 0,18 0,17 0,0 0,0 0,1 0,17 0,0 0,-18 0,0 0,0 0,1 0,-1 0,-17 0,-1 0,18 0,-17 0,0 0,17 0,-17 0,-1 0,19 0,-36 0,17 0,1 0,-1 0,-17 0,36 0,17 0,-18 0,18 18,-18-18,0 0,-17 0,-18 0,18 0,-1 0,1 0,0 0,-18 0,17 0,1 0,17 17,-35-17,18 0,-1 0,1 0,0 0,-18 0,35 0,-35 0,18 0,-1 18,1-18,0 0,-1 17,18-17,-17 0,0 0,17 0,-35 0,35 0,-17 0,0 0,-1 0,1 0,0 0,-1 18,1-18,-1 0,19 18,-19-18,-17 0,36 0,-1 0,0 0,-17 0,17 0,-17 0,-1 0,1 0,0 0,-1 0,-17 0,18 0,0 0,-1 0,18 0,-17 0,17 0,-17 17,0-17,-1 0,1 0,0 0,-1 0,-17 0,18 0,-1 0,19 0,-1 0,36 0,-36 0,0 0,-17 0,17 0,-35 0,18 0,-18 0,17 0,1 0,0 0,-1 0,1 0,17 0,18 0,-18 0,1 0,-19 0,19 0,17 0,-18 0,0 0,0 0,1 0,17 0,-36 0,18 0,-17 0,17 0,-17 0,0 0,-1 0,1 0,0 0,17 0,-18 0,1 0,0 0,-1 0,1 0,0 0,-1 0,-17 0,18 0,0 0,-1 0,-17 0,18 0,-1 0,1 0,0 0,-18 0,17 0,1 0,-18 0,18 0,-1 0,1 0,0 0,-1 0,1 0,0 0,-1 0,1 0,-18 0,17 0,1 0,-18 0,18 0,-1 0,1 0,17 0,-35 0,18 0,-18 0,35 0,-35 0,18 0,35 0,-36 0,1 0,0 0,17 0,-35 0,35 0,-35 0,18 0,-18 0,18 0,-1 0,1 0,-1 0,-17 0,18 0,0 0,-18 0,17 0,-17 0,18 0,0 0,-1 0,1 0,17 0,0 0,18 0,-35 0,17 0,-17 0,17 0,-35 0,18 0,-1 0,1 0,0 0,-1 0,1 0,0 0,-18 0,17 0,-17 0,18 0,0 0,-1 0,-17 0,18 0,-18 0,17 0,19-53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84" cy="497444"/>
          </a:xfrm>
          <a:prstGeom prst="rect">
            <a:avLst/>
          </a:prstGeom>
        </p:spPr>
        <p:txBody>
          <a:bodyPr vert="horz" lIns="92254" tIns="46127" rIns="92254" bIns="46127" rtlCol="0"/>
          <a:lstStyle>
            <a:lvl1pPr algn="l">
              <a:defRPr sz="1200"/>
            </a:lvl1pPr>
          </a:lstStyle>
          <a:p>
            <a:endParaRPr lang="zh-TW" altLang="en-US"/>
          </a:p>
        </p:txBody>
      </p:sp>
      <p:sp>
        <p:nvSpPr>
          <p:cNvPr id="3" name="日期版面配置區 2"/>
          <p:cNvSpPr>
            <a:spLocks noGrp="1"/>
          </p:cNvSpPr>
          <p:nvPr>
            <p:ph type="dt" idx="1"/>
          </p:nvPr>
        </p:nvSpPr>
        <p:spPr>
          <a:xfrm>
            <a:off x="3856495" y="0"/>
            <a:ext cx="2949084" cy="497444"/>
          </a:xfrm>
          <a:prstGeom prst="rect">
            <a:avLst/>
          </a:prstGeom>
        </p:spPr>
        <p:txBody>
          <a:bodyPr vert="horz" lIns="92254" tIns="46127" rIns="92254" bIns="46127" rtlCol="0"/>
          <a:lstStyle>
            <a:lvl1pPr algn="r">
              <a:defRPr sz="1200"/>
            </a:lvl1pPr>
          </a:lstStyle>
          <a:p>
            <a:fld id="{49644371-7D75-4B25-B1F1-AD9163DD3C26}" type="datetimeFigureOut">
              <a:rPr lang="zh-TW" altLang="en-US" smtClean="0"/>
              <a:t>2019/4/30</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2254" tIns="46127" rIns="92254" bIns="46127" rtlCol="0" anchor="ctr"/>
          <a:lstStyle/>
          <a:p>
            <a:endParaRPr lang="zh-TW" altLang="en-US"/>
          </a:p>
        </p:txBody>
      </p:sp>
      <p:sp>
        <p:nvSpPr>
          <p:cNvPr id="5" name="備忘稿版面配置區 4"/>
          <p:cNvSpPr>
            <a:spLocks noGrp="1"/>
          </p:cNvSpPr>
          <p:nvPr>
            <p:ph type="body" sz="quarter" idx="3"/>
          </p:nvPr>
        </p:nvSpPr>
        <p:spPr>
          <a:xfrm>
            <a:off x="680558" y="4721743"/>
            <a:ext cx="5446084" cy="4472225"/>
          </a:xfrm>
          <a:prstGeom prst="rect">
            <a:avLst/>
          </a:prstGeom>
        </p:spPr>
        <p:txBody>
          <a:bodyPr vert="horz" lIns="92254" tIns="46127" rIns="92254" bIns="4612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305"/>
            <a:ext cx="2949084" cy="497444"/>
          </a:xfrm>
          <a:prstGeom prst="rect">
            <a:avLst/>
          </a:prstGeom>
        </p:spPr>
        <p:txBody>
          <a:bodyPr vert="horz" lIns="92254" tIns="46127" rIns="92254" bIns="4612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495" y="9440305"/>
            <a:ext cx="2949084" cy="497444"/>
          </a:xfrm>
          <a:prstGeom prst="rect">
            <a:avLst/>
          </a:prstGeom>
        </p:spPr>
        <p:txBody>
          <a:bodyPr vert="horz" lIns="92254" tIns="46127" rIns="92254" bIns="46127" rtlCol="0" anchor="b"/>
          <a:lstStyle>
            <a:lvl1pPr algn="r">
              <a:defRPr sz="1200"/>
            </a:lvl1pPr>
          </a:lstStyle>
          <a:p>
            <a:fld id="{F9CFB937-64FE-492D-B11E-57EC90C0F958}" type="slidenum">
              <a:rPr lang="zh-TW" altLang="en-US" smtClean="0"/>
              <a:t>‹#›</a:t>
            </a:fld>
            <a:endParaRPr lang="zh-TW" altLang="en-US"/>
          </a:p>
        </p:txBody>
      </p:sp>
    </p:spTree>
    <p:extLst>
      <p:ext uri="{BB962C8B-B14F-4D97-AF65-F5344CB8AC3E}">
        <p14:creationId xmlns:p14="http://schemas.microsoft.com/office/powerpoint/2010/main" val="39988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895181F-526C-41DA-8E7D-D29D05CD0626}" type="slidenum">
              <a:rPr lang="zh-TW" altLang="en-US" smtClean="0">
                <a:solidFill>
                  <a:prstClr val="black"/>
                </a:solidFill>
              </a:rPr>
              <a:pPr>
                <a:defRPr/>
              </a:pPr>
              <a:t>47</a:t>
            </a:fld>
            <a:endParaRPr lang="zh-TW" altLang="en-US">
              <a:solidFill>
                <a:prstClr val="black"/>
              </a:solidFill>
            </a:endParaRPr>
          </a:p>
        </p:txBody>
      </p:sp>
    </p:spTree>
    <p:extLst>
      <p:ext uri="{BB962C8B-B14F-4D97-AF65-F5344CB8AC3E}">
        <p14:creationId xmlns:p14="http://schemas.microsoft.com/office/powerpoint/2010/main" val="4400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25755" name="Image" r:id="rId3" imgW="10209524" imgH="1815873" progId="Photoshop.Image.6">
                  <p:embed/>
                </p:oleObj>
              </mc:Choice>
              <mc:Fallback>
                <p:oleObj name="Image" r:id="rId3" imgW="10209524" imgH="181587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
          <p:cNvGrpSpPr>
            <a:grpSpLocks/>
          </p:cNvGrpSpPr>
          <p:nvPr/>
        </p:nvGrpSpPr>
        <p:grpSpPr bwMode="auto">
          <a:xfrm>
            <a:off x="34925" y="4292600"/>
            <a:ext cx="9074150" cy="2520950"/>
            <a:chOff x="0" y="2640"/>
            <a:chExt cx="5760" cy="1680"/>
          </a:xfrm>
        </p:grpSpPr>
        <p:sp>
          <p:nvSpPr>
            <p:cNvPr id="6"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8"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grpSp>
        <p:nvGrpSpPr>
          <p:cNvPr id="9" name="Group 20"/>
          <p:cNvGrpSpPr>
            <a:grpSpLocks/>
          </p:cNvGrpSpPr>
          <p:nvPr/>
        </p:nvGrpSpPr>
        <p:grpSpPr bwMode="auto">
          <a:xfrm>
            <a:off x="-4763" y="0"/>
            <a:ext cx="9148763" cy="6856413"/>
            <a:chOff x="-3" y="0"/>
            <a:chExt cx="5763" cy="4319"/>
          </a:xfrm>
        </p:grpSpPr>
        <p:sp>
          <p:nvSpPr>
            <p:cNvPr id="10"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1"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2"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3"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4"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grpSp>
      <p:grpSp>
        <p:nvGrpSpPr>
          <p:cNvPr id="15" name="Group 26"/>
          <p:cNvGrpSpPr>
            <a:grpSpLocks/>
          </p:cNvGrpSpPr>
          <p:nvPr/>
        </p:nvGrpSpPr>
        <p:grpSpPr bwMode="auto">
          <a:xfrm>
            <a:off x="2482850" y="2895600"/>
            <a:ext cx="2698750" cy="1041400"/>
            <a:chOff x="1610" y="1965"/>
            <a:chExt cx="1700" cy="656"/>
          </a:xfrm>
        </p:grpSpPr>
        <p:pic>
          <p:nvPicPr>
            <p:cNvPr id="16"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zh-TW" altLang="en-US"/>
              <a:t>按一下以編輯母片副標題樣式</a:t>
            </a:r>
          </a:p>
        </p:txBody>
      </p:sp>
      <p:sp>
        <p:nvSpPr>
          <p:cNvPr id="19"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TW"/>
          </a:p>
        </p:txBody>
      </p:sp>
      <p:sp>
        <p:nvSpPr>
          <p:cNvPr id="20"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2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BBF80A7-5166-490F-94D9-B9EA8EDE4CE6}" type="slidenum">
              <a:rPr lang="zh-TW" altLang="en-US"/>
              <a:pPr>
                <a:defRPr/>
              </a:pPr>
              <a:t>‹#›</a:t>
            </a:fld>
            <a:endParaRPr lang="en-US" altLang="zh-TW"/>
          </a:p>
        </p:txBody>
      </p:sp>
    </p:spTree>
    <p:extLst>
      <p:ext uri="{BB962C8B-B14F-4D97-AF65-F5344CB8AC3E}">
        <p14:creationId xmlns:p14="http://schemas.microsoft.com/office/powerpoint/2010/main" val="66432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CCD1EA7-7EB9-47CA-B926-5D52AA511DC2}" type="slidenum">
              <a:rPr lang="zh-TW" altLang="en-US"/>
              <a:pPr>
                <a:defRPr/>
              </a:pPr>
              <a:t>‹#›</a:t>
            </a:fld>
            <a:endParaRPr lang="en-US" altLang="zh-TW"/>
          </a:p>
        </p:txBody>
      </p:sp>
    </p:spTree>
    <p:extLst>
      <p:ext uri="{BB962C8B-B14F-4D97-AF65-F5344CB8AC3E}">
        <p14:creationId xmlns:p14="http://schemas.microsoft.com/office/powerpoint/2010/main" val="30266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229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229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BDAB422-73AA-4BED-834E-C6B8F443BF30}" type="slidenum">
              <a:rPr lang="zh-TW" altLang="en-US"/>
              <a:pPr>
                <a:defRPr/>
              </a:pPr>
              <a:t>‹#›</a:t>
            </a:fld>
            <a:endParaRPr lang="en-US" altLang="zh-TW"/>
          </a:p>
        </p:txBody>
      </p:sp>
    </p:spTree>
    <p:extLst>
      <p:ext uri="{BB962C8B-B14F-4D97-AF65-F5344CB8AC3E}">
        <p14:creationId xmlns:p14="http://schemas.microsoft.com/office/powerpoint/2010/main" val="196229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676400" y="274638"/>
            <a:ext cx="6629400" cy="8683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447800"/>
            <a:ext cx="8229600" cy="49498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E5D41D8-6A1B-41F1-970F-B670ED72A35E}" type="slidenum">
              <a:rPr lang="zh-TW" altLang="en-US"/>
              <a:pPr>
                <a:defRPr/>
              </a:pPr>
              <a:t>‹#›</a:t>
            </a:fld>
            <a:endParaRPr lang="en-US" altLang="zh-TW"/>
          </a:p>
        </p:txBody>
      </p:sp>
    </p:spTree>
    <p:extLst>
      <p:ext uri="{BB962C8B-B14F-4D97-AF65-F5344CB8AC3E}">
        <p14:creationId xmlns:p14="http://schemas.microsoft.com/office/powerpoint/2010/main" val="423602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20741900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3" name="Footer Placeholder 2"/>
          <p:cNvSpPr>
            <a:spLocks noGrp="1"/>
          </p:cNvSpPr>
          <p:nvPr>
            <p:ph type="ftr" sz="quarter" idx="11"/>
          </p:nvPr>
        </p:nvSpPr>
        <p:spPr/>
        <p:txBody>
          <a:bodyPr/>
          <a:lstStyle/>
          <a:p>
            <a:endParaRPr lang="zh-TW" altLang="en-US">
              <a:solidFill>
                <a:srgbClr val="DBE5F1"/>
              </a:solidFill>
            </a:endParaRPr>
          </a:p>
        </p:txBody>
      </p:sp>
      <p:sp>
        <p:nvSpPr>
          <p:cNvPr id="4" name="Slide Number Placeholder 3"/>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77313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zh-TW" altLang="en-US" smtClean="0"/>
              <a:t>按一下以編輯母片標題樣式</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zh-TW" altLang="en-US">
              <a:solidFill>
                <a:srgbClr val="DBE5F1"/>
              </a:solidFill>
            </a:endParaRPr>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04061619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76288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1552488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73129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6"/>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8" name="Footer Placeholder 7"/>
          <p:cNvSpPr>
            <a:spLocks noGrp="1"/>
          </p:cNvSpPr>
          <p:nvPr>
            <p:ph type="ftr" sz="quarter" idx="11"/>
          </p:nvPr>
        </p:nvSpPr>
        <p:spPr/>
        <p:txBody>
          <a:bodyPr/>
          <a:lstStyle/>
          <a:p>
            <a:endParaRPr lang="zh-TW" altLang="en-US">
              <a:solidFill>
                <a:srgbClr val="DBE5F1"/>
              </a:solidFill>
            </a:endParaRPr>
          </a:p>
        </p:txBody>
      </p:sp>
      <p:sp>
        <p:nvSpPr>
          <p:cNvPr id="9" name="Slide Number Placeholder 8"/>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29323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2EB8491-D761-45AD-BC39-98FAB4615705}" type="slidenum">
              <a:rPr lang="zh-TW" altLang="en-US"/>
              <a:pPr>
                <a:defRPr/>
              </a:pPr>
              <a:t>‹#›</a:t>
            </a:fld>
            <a:endParaRPr lang="en-US" altLang="zh-TW"/>
          </a:p>
        </p:txBody>
      </p:sp>
    </p:spTree>
    <p:extLst>
      <p:ext uri="{BB962C8B-B14F-4D97-AF65-F5344CB8AC3E}">
        <p14:creationId xmlns:p14="http://schemas.microsoft.com/office/powerpoint/2010/main" val="399870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4" name="Footer Placeholder 3"/>
          <p:cNvSpPr>
            <a:spLocks noGrp="1"/>
          </p:cNvSpPr>
          <p:nvPr>
            <p:ph type="ftr" sz="quarter" idx="11"/>
          </p:nvPr>
        </p:nvSpPr>
        <p:spPr/>
        <p:txBody>
          <a:bodyPr/>
          <a:lstStyle/>
          <a:p>
            <a:endParaRPr lang="zh-TW" altLang="en-US">
              <a:solidFill>
                <a:srgbClr val="DBE5F1"/>
              </a:solidFill>
            </a:endParaRPr>
          </a:p>
        </p:txBody>
      </p:sp>
      <p:sp>
        <p:nvSpPr>
          <p:cNvPr id="5" name="Slide Number Placeholder 4"/>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986827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3" name="Footer Placeholder 2"/>
          <p:cNvSpPr>
            <a:spLocks noGrp="1"/>
          </p:cNvSpPr>
          <p:nvPr>
            <p:ph type="ftr" sz="quarter" idx="11"/>
          </p:nvPr>
        </p:nvSpPr>
        <p:spPr/>
        <p:txBody>
          <a:bodyPr/>
          <a:lstStyle/>
          <a:p>
            <a:endParaRPr lang="zh-TW" altLang="en-US">
              <a:solidFill>
                <a:srgbClr val="DBE5F1"/>
              </a:solidFill>
            </a:endParaRPr>
          </a:p>
        </p:txBody>
      </p:sp>
      <p:sp>
        <p:nvSpPr>
          <p:cNvPr id="4" name="Slide Number Placeholder 3"/>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39581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zh-TW" altLang="en-US" smtClean="0"/>
              <a:t>按一下以編輯母片標題樣式</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48620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zh-TW" altLang="en-US" smtClean="0"/>
              <a:t>按一下以編輯母片標題樣式</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52940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414745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2019/4/30</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4547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DFAF3B2-1C7F-46A3-B7F0-2CEF2766F39A}" type="slidenum">
              <a:rPr lang="zh-TW" altLang="en-US"/>
              <a:pPr>
                <a:defRPr/>
              </a:pPr>
              <a:t>‹#›</a:t>
            </a:fld>
            <a:endParaRPr lang="en-US" altLang="zh-TW"/>
          </a:p>
        </p:txBody>
      </p:sp>
    </p:spTree>
    <p:extLst>
      <p:ext uri="{BB962C8B-B14F-4D97-AF65-F5344CB8AC3E}">
        <p14:creationId xmlns:p14="http://schemas.microsoft.com/office/powerpoint/2010/main" val="127654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0AC1AB0-88F8-4376-9F6C-A808BB3710DB}" type="slidenum">
              <a:rPr lang="zh-TW" altLang="en-US"/>
              <a:pPr>
                <a:defRPr/>
              </a:pPr>
              <a:t>‹#›</a:t>
            </a:fld>
            <a:endParaRPr lang="en-US" altLang="zh-TW"/>
          </a:p>
        </p:txBody>
      </p:sp>
    </p:spTree>
    <p:extLst>
      <p:ext uri="{BB962C8B-B14F-4D97-AF65-F5344CB8AC3E}">
        <p14:creationId xmlns:p14="http://schemas.microsoft.com/office/powerpoint/2010/main" val="10054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34EC47D-54C0-4E71-98E1-83BF492F32A1}" type="slidenum">
              <a:rPr lang="zh-TW" altLang="en-US"/>
              <a:pPr>
                <a:defRPr/>
              </a:pPr>
              <a:t>‹#›</a:t>
            </a:fld>
            <a:endParaRPr lang="en-US" altLang="zh-TW"/>
          </a:p>
        </p:txBody>
      </p:sp>
    </p:spTree>
    <p:extLst>
      <p:ext uri="{BB962C8B-B14F-4D97-AF65-F5344CB8AC3E}">
        <p14:creationId xmlns:p14="http://schemas.microsoft.com/office/powerpoint/2010/main" val="350087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1B2E7FB-114A-4148-A2A3-440F40EA16F2}" type="slidenum">
              <a:rPr lang="zh-TW" altLang="en-US"/>
              <a:pPr>
                <a:defRPr/>
              </a:pPr>
              <a:t>‹#›</a:t>
            </a:fld>
            <a:endParaRPr lang="en-US" altLang="zh-TW"/>
          </a:p>
        </p:txBody>
      </p:sp>
    </p:spTree>
    <p:extLst>
      <p:ext uri="{BB962C8B-B14F-4D97-AF65-F5344CB8AC3E}">
        <p14:creationId xmlns:p14="http://schemas.microsoft.com/office/powerpoint/2010/main" val="20836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89AE4B3-9357-4736-818F-E43EEC2DB61D}" type="slidenum">
              <a:rPr lang="zh-TW" altLang="en-US"/>
              <a:pPr>
                <a:defRPr/>
              </a:pPr>
              <a:t>‹#›</a:t>
            </a:fld>
            <a:endParaRPr lang="en-US" altLang="zh-TW"/>
          </a:p>
        </p:txBody>
      </p:sp>
    </p:spTree>
    <p:extLst>
      <p:ext uri="{BB962C8B-B14F-4D97-AF65-F5344CB8AC3E}">
        <p14:creationId xmlns:p14="http://schemas.microsoft.com/office/powerpoint/2010/main" val="5984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71DA4F6-13C0-4B6A-9E2A-BD2CAFECF8DC}" type="slidenum">
              <a:rPr lang="zh-TW" altLang="en-US"/>
              <a:pPr>
                <a:defRPr/>
              </a:pPr>
              <a:t>‹#›</a:t>
            </a:fld>
            <a:endParaRPr lang="en-US" altLang="zh-TW"/>
          </a:p>
        </p:txBody>
      </p:sp>
    </p:spTree>
    <p:extLst>
      <p:ext uri="{BB962C8B-B14F-4D97-AF65-F5344CB8AC3E}">
        <p14:creationId xmlns:p14="http://schemas.microsoft.com/office/powerpoint/2010/main" val="68621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5BF176A-50D0-44E8-A57A-BF584096A2AD}" type="slidenum">
              <a:rPr lang="zh-TW" altLang="en-US"/>
              <a:pPr>
                <a:defRPr/>
              </a:pPr>
              <a:t>‹#›</a:t>
            </a:fld>
            <a:endParaRPr lang="en-US" altLang="zh-TW"/>
          </a:p>
        </p:txBody>
      </p:sp>
    </p:spTree>
    <p:extLst>
      <p:ext uri="{BB962C8B-B14F-4D97-AF65-F5344CB8AC3E}">
        <p14:creationId xmlns:p14="http://schemas.microsoft.com/office/powerpoint/2010/main" val="92040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zh-TW" altLang="en-US"/>
            </a:p>
          </p:txBody>
        </p:sp>
        <p:sp>
          <p:nvSpPr>
            <p:cNvPr id="1038" name="Freeform 14"/>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zh-TW" alt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pic>
        <p:nvPicPr>
          <p:cNvPr id="3077"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2"/>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80" name="Rectangle 3"/>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a:defRPr/>
            </a:pPr>
            <a:fld id="{88A99399-8A93-40CE-9834-88417ABAA31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4"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fld id="{4466161C-B9B0-4B6B-9758-AF909AA8FD4F}" type="datetimeFigureOut">
              <a:rPr lang="zh-TW" altLang="en-US" smtClean="0">
                <a:solidFill>
                  <a:srgbClr val="DBE5F1"/>
                </a:solidFill>
                <a:latin typeface="Candara"/>
              </a:rPr>
              <a:pPr fontAlgn="auto">
                <a:spcBef>
                  <a:spcPts val="0"/>
                </a:spcBef>
                <a:spcAft>
                  <a:spcPts val="0"/>
                </a:spcAft>
              </a:pPr>
              <a:t>2019/4/30</a:t>
            </a:fld>
            <a:endParaRPr lang="zh-TW" altLang="en-US">
              <a:solidFill>
                <a:srgbClr val="DBE5F1"/>
              </a:solidFill>
              <a:latin typeface="Candara"/>
            </a:endParaRPr>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endParaRPr lang="zh-TW" altLang="en-US">
              <a:solidFill>
                <a:srgbClr val="DBE5F1"/>
              </a:solidFill>
              <a:latin typeface="Candara"/>
            </a:endParaRPr>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pPr fontAlgn="auto">
              <a:spcBef>
                <a:spcPts val="0"/>
              </a:spcBef>
              <a:spcAft>
                <a:spcPts val="0"/>
              </a:spcAft>
            </a:pPr>
            <a:fld id="{328F2C84-3587-4DD3-88F0-8D451C38DB37}" type="slidenum">
              <a:rPr lang="zh-TW" altLang="en-US" smtClean="0">
                <a:solidFill>
                  <a:srgbClr val="DBE5F1"/>
                </a:solidFill>
                <a:latin typeface="Candara"/>
              </a:rPr>
              <a:pPr fontAlgn="auto">
                <a:spcBef>
                  <a:spcPts val="0"/>
                </a:spcBef>
                <a:spcAft>
                  <a:spcPts val="0"/>
                </a:spcAft>
              </a:pPr>
              <a:t>‹#›</a:t>
            </a:fld>
            <a:endParaRPr lang="zh-TW" altLang="en-US">
              <a:solidFill>
                <a:srgbClr val="DBE5F1"/>
              </a:solidFill>
              <a:latin typeface="Candara"/>
            </a:endParaRPr>
          </a:p>
        </p:txBody>
      </p:sp>
    </p:spTree>
    <p:extLst>
      <p:ext uri="{BB962C8B-B14F-4D97-AF65-F5344CB8AC3E}">
        <p14:creationId xmlns:p14="http://schemas.microsoft.com/office/powerpoint/2010/main" val="4030496880"/>
      </p:ext>
    </p:extLst>
  </p:cSld>
  <p:clrMap bg1="lt1" tx1="dk1" bg2="lt2" tx2="dk2" accent1="accent1" accent2="accent2" accent3="accent3" accent4="accent4" accent5="accent5" accent6="accent6" hlink="hlink" folHlink="folHlink"/>
  <p:sldLayoutIdLst>
    <p:sldLayoutId id="2147483714" r:id="rId1"/>
    <p:sldLayoutId id="2147483715" r:id="rId2"/>
  </p:sldLayoutIdLst>
  <p:transition>
    <p:wipe dir="r"/>
  </p:transition>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5"/>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fld id="{4466161C-B9B0-4B6B-9758-AF909AA8FD4F}" type="datetimeFigureOut">
              <a:rPr lang="zh-TW" altLang="en-US" smtClean="0">
                <a:solidFill>
                  <a:srgbClr val="DBE5F1"/>
                </a:solidFill>
                <a:latin typeface="Candara"/>
              </a:rPr>
              <a:pPr fontAlgn="auto">
                <a:spcBef>
                  <a:spcPts val="0"/>
                </a:spcBef>
                <a:spcAft>
                  <a:spcPts val="0"/>
                </a:spcAft>
              </a:pPr>
              <a:t>2019/4/30</a:t>
            </a:fld>
            <a:endParaRPr lang="zh-TW" altLang="en-US">
              <a:solidFill>
                <a:srgbClr val="DBE5F1"/>
              </a:solidFill>
              <a:latin typeface="Candara"/>
            </a:endParaRPr>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endParaRPr lang="zh-TW" altLang="en-US">
              <a:solidFill>
                <a:srgbClr val="DBE5F1"/>
              </a:solidFill>
              <a:latin typeface="Candara"/>
            </a:endParaRPr>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pPr fontAlgn="auto">
              <a:spcBef>
                <a:spcPts val="0"/>
              </a:spcBef>
              <a:spcAft>
                <a:spcPts val="0"/>
              </a:spcAft>
            </a:pPr>
            <a:fld id="{328F2C84-3587-4DD3-88F0-8D451C38DB37}" type="slidenum">
              <a:rPr lang="zh-TW" altLang="en-US" smtClean="0">
                <a:solidFill>
                  <a:srgbClr val="DBE5F1"/>
                </a:solidFill>
                <a:latin typeface="Candara"/>
              </a:rPr>
              <a:pPr fontAlgn="auto">
                <a:spcBef>
                  <a:spcPts val="0"/>
                </a:spcBef>
                <a:spcAft>
                  <a:spcPts val="0"/>
                </a:spcAft>
              </a:pPr>
              <a:t>‹#›</a:t>
            </a:fld>
            <a:endParaRPr lang="zh-TW" altLang="en-US">
              <a:solidFill>
                <a:srgbClr val="DBE5F1"/>
              </a:solidFill>
              <a:latin typeface="Candara"/>
            </a:endParaRPr>
          </a:p>
        </p:txBody>
      </p:sp>
    </p:spTree>
    <p:extLst>
      <p:ext uri="{BB962C8B-B14F-4D97-AF65-F5344CB8AC3E}">
        <p14:creationId xmlns:p14="http://schemas.microsoft.com/office/powerpoint/2010/main" val="284190257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3.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7.xml"/><Relationship Id="rId4" Type="http://schemas.openxmlformats.org/officeDocument/2006/relationships/image" Target="../media/image170.emf"/></Relationships>
</file>

<file path=ppt/slides/_rels/slide34.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customXml" Target="../ink/ink13.xml"/><Relationship Id="rId18" Type="http://schemas.openxmlformats.org/officeDocument/2006/relationships/image" Target="../media/image36.emf"/><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3.emf"/><Relationship Id="rId17" Type="http://schemas.openxmlformats.org/officeDocument/2006/relationships/customXml" Target="../ink/ink15.xml"/><Relationship Id="rId2" Type="http://schemas.openxmlformats.org/officeDocument/2006/relationships/image" Target="../media/image19.emf"/><Relationship Id="rId16" Type="http://schemas.openxmlformats.org/officeDocument/2006/relationships/image" Target="../media/image35.emf"/><Relationship Id="rId20"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32.emf"/><Relationship Id="rId19" Type="http://schemas.openxmlformats.org/officeDocument/2006/relationships/customXml" Target="../ink/ink16.xml"/><Relationship Id="rId4" Type="http://schemas.openxmlformats.org/officeDocument/2006/relationships/image" Target="../media/image210.emf"/><Relationship Id="rId9" Type="http://schemas.openxmlformats.org/officeDocument/2006/relationships/customXml" Target="../ink/ink11.xml"/><Relationship Id="rId1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zh-TW" altLang="en-US" dirty="0" smtClean="0">
                <a:ea typeface="標楷體" pitchFamily="65" charset="-120"/>
              </a:rPr>
              <a:t>公職人員利益衝突迴避法</a:t>
            </a:r>
          </a:p>
        </p:txBody>
      </p:sp>
      <p:sp>
        <p:nvSpPr>
          <p:cNvPr id="4099" name="Rectangle 5"/>
          <p:cNvSpPr>
            <a:spLocks noGrp="1" noChangeArrowheads="1"/>
          </p:cNvSpPr>
          <p:nvPr>
            <p:ph type="subTitle" idx="1"/>
          </p:nvPr>
        </p:nvSpPr>
        <p:spPr>
          <a:xfrm>
            <a:off x="1403350" y="4868863"/>
            <a:ext cx="6400800" cy="1296987"/>
          </a:xfrm>
        </p:spPr>
        <p:txBody>
          <a:bodyPr/>
          <a:lstStyle/>
          <a:p>
            <a:pPr eaLnBrk="1" hangingPunct="1">
              <a:lnSpc>
                <a:spcPct val="90000"/>
              </a:lnSpc>
            </a:pPr>
            <a:r>
              <a:rPr lang="zh-TW" altLang="en-US" sz="2400" dirty="0" smtClean="0">
                <a:latin typeface="標楷體" pitchFamily="65" charset="-120"/>
                <a:ea typeface="標楷體" pitchFamily="65" charset="-120"/>
              </a:rPr>
              <a:t>監察院 公職人員財產申報處</a:t>
            </a:r>
            <a:endParaRPr lang="en-US" altLang="zh-TW" sz="2400" dirty="0" smtClean="0">
              <a:latin typeface="標楷體" pitchFamily="65" charset="-120"/>
              <a:ea typeface="標楷體" pitchFamily="65" charset="-120"/>
            </a:endParaRPr>
          </a:p>
          <a:p>
            <a:pPr eaLnBrk="1" hangingPunct="1">
              <a:lnSpc>
                <a:spcPct val="90000"/>
              </a:lnSpc>
            </a:pPr>
            <a:endParaRPr lang="zh-TW" altLang="en-US" sz="2400" dirty="0" smtClean="0">
              <a:latin typeface="標楷體" pitchFamily="65" charset="-120"/>
              <a:ea typeface="標楷體" pitchFamily="65" charset="-120"/>
            </a:endParaRPr>
          </a:p>
          <a:p>
            <a:pPr eaLnBrk="1" hangingPunct="1">
              <a:lnSpc>
                <a:spcPct val="90000"/>
              </a:lnSpc>
            </a:pPr>
            <a:r>
              <a:rPr lang="zh-TW" altLang="en-US" sz="2400" dirty="0" smtClean="0">
                <a:latin typeface="標楷體" pitchFamily="65" charset="-120"/>
                <a:ea typeface="標楷體" pitchFamily="65" charset="-120"/>
              </a:rPr>
              <a:t>吳志鵬</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負責人</a:t>
            </a:r>
            <a:endParaRPr lang="zh-TW" altLang="en-US" dirty="0"/>
          </a:p>
        </p:txBody>
      </p:sp>
      <p:sp>
        <p:nvSpPr>
          <p:cNvPr id="3" name="圓角矩形 2"/>
          <p:cNvSpPr/>
          <p:nvPr/>
        </p:nvSpPr>
        <p:spPr>
          <a:xfrm>
            <a:off x="467544" y="1628800"/>
            <a:ext cx="8136904" cy="460851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r>
              <a:rPr lang="zh-TW" altLang="en-US" sz="2800" dirty="0" smtClean="0">
                <a:solidFill>
                  <a:srgbClr val="FF0000"/>
                </a:solidFill>
                <a:latin typeface="標楷體" pitchFamily="65" charset="-120"/>
                <a:ea typeface="標楷體" pitchFamily="65" charset="-120"/>
              </a:rPr>
              <a:t>負責人：</a:t>
            </a:r>
            <a:endParaRPr lang="en-US" altLang="zh-TW" sz="2800" dirty="0" smtClean="0">
              <a:solidFill>
                <a:srgbClr val="FF0000"/>
              </a:solidFill>
              <a:latin typeface="標楷體" pitchFamily="65" charset="-120"/>
              <a:ea typeface="標楷體" pitchFamily="65" charset="-120"/>
            </a:endParaRPr>
          </a:p>
          <a:p>
            <a:r>
              <a:rPr lang="zh-TW" altLang="zh-TW" sz="2800" dirty="0" smtClean="0">
                <a:solidFill>
                  <a:srgbClr val="000000"/>
                </a:solidFill>
                <a:latin typeface="標楷體" pitchFamily="65" charset="-120"/>
                <a:ea typeface="標楷體" pitchFamily="65" charset="-120"/>
              </a:rPr>
              <a:t>無限公司</a:t>
            </a:r>
            <a:r>
              <a:rPr lang="zh-TW" altLang="zh-TW" sz="2800" dirty="0">
                <a:solidFill>
                  <a:srgbClr val="000000"/>
                </a:solidFill>
                <a:latin typeface="標楷體" pitchFamily="65" charset="-120"/>
                <a:ea typeface="標楷體" pitchFamily="65" charset="-120"/>
              </a:rPr>
              <a:t>、兩合公司之執行業務或代表公司</a:t>
            </a:r>
            <a:r>
              <a:rPr lang="zh-TW" altLang="zh-TW" sz="2800" b="1" dirty="0">
                <a:solidFill>
                  <a:srgbClr val="FF0000"/>
                </a:solidFill>
                <a:latin typeface="標楷體" pitchFamily="65" charset="-120"/>
                <a:ea typeface="標楷體" pitchFamily="65" charset="-120"/>
              </a:rPr>
              <a:t>股東</a:t>
            </a:r>
            <a:r>
              <a:rPr lang="zh-TW" altLang="zh-TW" sz="2800" dirty="0">
                <a:solidFill>
                  <a:srgbClr val="000000"/>
                </a:solidFill>
                <a:latin typeface="標楷體" pitchFamily="65" charset="-120"/>
                <a:ea typeface="標楷體" pitchFamily="65" charset="-120"/>
              </a:rPr>
              <a:t>；有限公司、股份有限公司之</a:t>
            </a:r>
            <a:r>
              <a:rPr lang="zh-TW" altLang="zh-TW" sz="2800" b="1" dirty="0">
                <a:solidFill>
                  <a:srgbClr val="FF0000"/>
                </a:solidFill>
                <a:latin typeface="標楷體" pitchFamily="65" charset="-120"/>
                <a:ea typeface="標楷體" pitchFamily="65" charset="-120"/>
              </a:rPr>
              <a:t>董事</a:t>
            </a:r>
            <a:r>
              <a:rPr lang="zh-TW" altLang="zh-TW" sz="2800" dirty="0">
                <a:solidFill>
                  <a:srgbClr val="000000"/>
                </a:solidFill>
                <a:latin typeface="標楷體" pitchFamily="65" charset="-120"/>
                <a:ea typeface="標楷體" pitchFamily="65" charset="-120"/>
              </a:rPr>
              <a:t>，為公司負責人；公司之經理人或清算人，股份有限公司之發起人、監察人、檢查人、重整人或重整監督人，在執行職務範圍內，亦為公司負責人。又</a:t>
            </a:r>
            <a:r>
              <a:rPr lang="zh-TW" altLang="zh-TW" sz="2800" b="1" dirty="0">
                <a:solidFill>
                  <a:srgbClr val="FF0000"/>
                </a:solidFill>
                <a:latin typeface="標楷體" pitchFamily="65" charset="-120"/>
                <a:ea typeface="標楷體" pitchFamily="65" charset="-120"/>
              </a:rPr>
              <a:t>獨資</a:t>
            </a:r>
            <a:r>
              <a:rPr lang="zh-TW" altLang="zh-TW" sz="2800" dirty="0">
                <a:solidFill>
                  <a:srgbClr val="000000"/>
                </a:solidFill>
                <a:latin typeface="標楷體" pitchFamily="65" charset="-120"/>
                <a:ea typeface="標楷體" pitchFamily="65" charset="-120"/>
              </a:rPr>
              <a:t>組織之商業負責人為</a:t>
            </a:r>
            <a:r>
              <a:rPr lang="zh-TW" altLang="zh-TW" sz="2800" b="1" dirty="0">
                <a:solidFill>
                  <a:srgbClr val="FF0000"/>
                </a:solidFill>
                <a:latin typeface="標楷體" pitchFamily="65" charset="-120"/>
                <a:ea typeface="標楷體" pitchFamily="65" charset="-120"/>
              </a:rPr>
              <a:t>出資人或其法定代理人</a:t>
            </a:r>
            <a:r>
              <a:rPr lang="zh-TW" altLang="zh-TW" sz="2800" dirty="0">
                <a:solidFill>
                  <a:srgbClr val="000000"/>
                </a:solidFill>
                <a:latin typeface="標楷體" pitchFamily="65" charset="-120"/>
                <a:ea typeface="標楷體" pitchFamily="65" charset="-120"/>
              </a:rPr>
              <a:t>；</a:t>
            </a:r>
            <a:r>
              <a:rPr lang="zh-TW" altLang="zh-TW" sz="2800" b="1" dirty="0">
                <a:solidFill>
                  <a:srgbClr val="FF0000"/>
                </a:solidFill>
                <a:latin typeface="標楷體" pitchFamily="65" charset="-120"/>
                <a:ea typeface="標楷體" pitchFamily="65" charset="-120"/>
              </a:rPr>
              <a:t>合夥</a:t>
            </a:r>
            <a:r>
              <a:rPr lang="zh-TW" altLang="zh-TW" sz="2800" dirty="0">
                <a:solidFill>
                  <a:srgbClr val="000000"/>
                </a:solidFill>
                <a:latin typeface="標楷體" pitchFamily="65" charset="-120"/>
                <a:ea typeface="標楷體" pitchFamily="65" charset="-120"/>
              </a:rPr>
              <a:t>組織則為</a:t>
            </a:r>
            <a:r>
              <a:rPr lang="zh-TW" altLang="zh-TW" sz="2800" b="1" dirty="0">
                <a:solidFill>
                  <a:srgbClr val="FF0000"/>
                </a:solidFill>
                <a:latin typeface="標楷體" pitchFamily="65" charset="-120"/>
                <a:ea typeface="標楷體" pitchFamily="65" charset="-120"/>
              </a:rPr>
              <a:t>執行業務之合夥人</a:t>
            </a:r>
            <a:r>
              <a:rPr lang="zh-TW" altLang="zh-TW" sz="2800" dirty="0">
                <a:solidFill>
                  <a:srgbClr val="000000"/>
                </a:solidFill>
                <a:latin typeface="標楷體" pitchFamily="65" charset="-120"/>
                <a:ea typeface="標楷體" pitchFamily="65" charset="-120"/>
              </a:rPr>
              <a:t>，本法第</a:t>
            </a:r>
            <a:r>
              <a:rPr lang="en-US" altLang="zh-TW" sz="2800" dirty="0">
                <a:solidFill>
                  <a:srgbClr val="000000"/>
                </a:solidFill>
                <a:latin typeface="標楷體" pitchFamily="65" charset="-120"/>
                <a:ea typeface="標楷體" pitchFamily="65" charset="-120"/>
              </a:rPr>
              <a:t>3</a:t>
            </a:r>
            <a:r>
              <a:rPr lang="zh-TW" altLang="zh-TW" sz="2800" dirty="0">
                <a:solidFill>
                  <a:srgbClr val="000000"/>
                </a:solidFill>
                <a:latin typeface="標楷體" pitchFamily="65" charset="-120"/>
                <a:ea typeface="標楷體" pitchFamily="65" charset="-120"/>
              </a:rPr>
              <a:t>條第</a:t>
            </a:r>
            <a:r>
              <a:rPr lang="en-US" altLang="zh-TW" sz="2800" dirty="0">
                <a:solidFill>
                  <a:srgbClr val="000000"/>
                </a:solidFill>
                <a:latin typeface="標楷體" pitchFamily="65" charset="-120"/>
                <a:ea typeface="標楷體" pitchFamily="65" charset="-120"/>
              </a:rPr>
              <a:t>4</a:t>
            </a:r>
            <a:r>
              <a:rPr lang="zh-TW" altLang="zh-TW" sz="2800" dirty="0">
                <a:solidFill>
                  <a:srgbClr val="000000"/>
                </a:solidFill>
                <a:latin typeface="標楷體" pitchFamily="65" charset="-120"/>
                <a:ea typeface="標楷體" pitchFamily="65" charset="-120"/>
              </a:rPr>
              <a:t>款所稱營利事業「負責人」，自應與前開規定相合，方有適用。（法務部</a:t>
            </a:r>
            <a:r>
              <a:rPr lang="en-US" altLang="zh-TW" sz="2800" dirty="0">
                <a:solidFill>
                  <a:srgbClr val="000000"/>
                </a:solidFill>
                <a:latin typeface="標楷體" pitchFamily="65" charset="-120"/>
                <a:ea typeface="標楷體" pitchFamily="65" charset="-120"/>
              </a:rPr>
              <a:t>0970037113</a:t>
            </a:r>
            <a:r>
              <a:rPr lang="zh-TW" altLang="zh-TW" sz="2800" dirty="0">
                <a:solidFill>
                  <a:srgbClr val="000000"/>
                </a:solidFill>
                <a:latin typeface="標楷體" pitchFamily="65" charset="-120"/>
                <a:ea typeface="標楷體" pitchFamily="65" charset="-120"/>
              </a:rPr>
              <a:t>號函</a:t>
            </a:r>
            <a:r>
              <a:rPr lang="zh-TW" altLang="en-US" sz="2800" dirty="0">
                <a:solidFill>
                  <a:srgbClr val="000000"/>
                </a:solidFill>
                <a:latin typeface="標楷體" pitchFamily="65" charset="-120"/>
                <a:ea typeface="標楷體" pitchFamily="65" charset="-120"/>
              </a:rPr>
              <a:t>釋）</a:t>
            </a:r>
            <a:endParaRPr lang="zh-TW" altLang="zh-TW" sz="2800" dirty="0" smtClean="0">
              <a:solidFill>
                <a:srgbClr val="000000"/>
              </a:solidFill>
              <a:latin typeface="標楷體" panose="03000509000000000000" pitchFamily="65" charset="-12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171289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經理人</a:t>
            </a:r>
            <a:endParaRPr lang="zh-TW" altLang="en-US" dirty="0"/>
          </a:p>
        </p:txBody>
      </p:sp>
      <p:sp>
        <p:nvSpPr>
          <p:cNvPr id="3" name="圓角矩形 2"/>
          <p:cNvSpPr/>
          <p:nvPr/>
        </p:nvSpPr>
        <p:spPr>
          <a:xfrm>
            <a:off x="179512" y="1268760"/>
            <a:ext cx="8856984" cy="540060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r>
              <a:rPr lang="zh-TW" altLang="en-US" sz="2800" dirty="0" smtClean="0">
                <a:solidFill>
                  <a:srgbClr val="FF0000"/>
                </a:solidFill>
                <a:latin typeface="標楷體" pitchFamily="65" charset="-120"/>
                <a:ea typeface="標楷體" pitchFamily="65" charset="-120"/>
              </a:rPr>
              <a:t>經理人：</a:t>
            </a:r>
            <a:endParaRPr lang="en-US" altLang="zh-TW" sz="2800" dirty="0" smtClean="0">
              <a:solidFill>
                <a:srgbClr val="FF0000"/>
              </a:solidFill>
              <a:latin typeface="標楷體" pitchFamily="65" charset="-120"/>
              <a:ea typeface="標楷體" pitchFamily="65" charset="-120"/>
            </a:endParaRPr>
          </a:p>
          <a:p>
            <a:r>
              <a:rPr lang="zh-TW" altLang="zh-TW" sz="2400" dirty="0">
                <a:solidFill>
                  <a:srgbClr val="000000"/>
                </a:solidFill>
                <a:latin typeface="標楷體" panose="03000509000000000000" pitchFamily="65" charset="-120"/>
                <a:ea typeface="標楷體" panose="03000509000000000000" pitchFamily="65" charset="-120"/>
              </a:rPr>
              <a:t>「……查公職人員、其配偶、共同生活之家屬或二親等以內親屬擔任負責人、董事、監察人或經理人之營利事業為本法第</a:t>
            </a:r>
            <a:r>
              <a:rPr lang="en-US" altLang="zh-TW" sz="2400" dirty="0">
                <a:solidFill>
                  <a:srgbClr val="000000"/>
                </a:solidFill>
                <a:latin typeface="標楷體" panose="03000509000000000000" pitchFamily="65" charset="-120"/>
                <a:ea typeface="標楷體" panose="03000509000000000000" pitchFamily="65" charset="-120"/>
              </a:rPr>
              <a:t>3</a:t>
            </a:r>
            <a:r>
              <a:rPr lang="zh-TW" altLang="zh-TW" sz="2400" dirty="0">
                <a:solidFill>
                  <a:srgbClr val="000000"/>
                </a:solidFill>
                <a:latin typeface="標楷體" panose="03000509000000000000" pitchFamily="65" charset="-120"/>
                <a:ea typeface="標楷體" panose="03000509000000000000" pitchFamily="65" charset="-120"/>
              </a:rPr>
              <a:t>條第</a:t>
            </a:r>
            <a:r>
              <a:rPr lang="en-US" altLang="zh-TW" sz="2400" dirty="0">
                <a:solidFill>
                  <a:srgbClr val="000000"/>
                </a:solidFill>
                <a:latin typeface="標楷體" panose="03000509000000000000" pitchFamily="65" charset="-120"/>
                <a:ea typeface="標楷體" panose="03000509000000000000" pitchFamily="65" charset="-120"/>
              </a:rPr>
              <a:t>4</a:t>
            </a:r>
            <a:r>
              <a:rPr lang="zh-TW" altLang="zh-TW" sz="2400" dirty="0">
                <a:solidFill>
                  <a:srgbClr val="000000"/>
                </a:solidFill>
                <a:latin typeface="標楷體" panose="03000509000000000000" pitchFamily="65" charset="-120"/>
                <a:ea typeface="標楷體" panose="03000509000000000000" pitchFamily="65" charset="-120"/>
              </a:rPr>
              <a:t>款之關係人。按該款所</a:t>
            </a:r>
            <a:r>
              <a:rPr lang="zh-TW" altLang="zh-TW" sz="2400" b="1" dirty="0">
                <a:solidFill>
                  <a:srgbClr val="FF0000"/>
                </a:solidFill>
                <a:latin typeface="標楷體" panose="03000509000000000000" pitchFamily="65" charset="-120"/>
                <a:ea typeface="標楷體" panose="03000509000000000000" pitchFamily="65" charset="-120"/>
              </a:rPr>
              <a:t>稱經理人者，參照民法第</a:t>
            </a:r>
            <a:r>
              <a:rPr lang="en-US" altLang="zh-TW" sz="2400" b="1" dirty="0">
                <a:solidFill>
                  <a:srgbClr val="FF0000"/>
                </a:solidFill>
                <a:latin typeface="標楷體" panose="03000509000000000000" pitchFamily="65" charset="-120"/>
                <a:ea typeface="標楷體" panose="03000509000000000000" pitchFamily="65" charset="-120"/>
              </a:rPr>
              <a:t>553</a:t>
            </a:r>
            <a:r>
              <a:rPr lang="zh-TW" altLang="zh-TW" sz="2400" b="1" dirty="0">
                <a:solidFill>
                  <a:srgbClr val="FF0000"/>
                </a:solidFill>
                <a:latin typeface="標楷體" panose="03000509000000000000" pitchFamily="65" charset="-120"/>
                <a:ea typeface="標楷體" panose="03000509000000000000" pitchFamily="65" charset="-120"/>
              </a:rPr>
              <a:t>條第</a:t>
            </a:r>
            <a:r>
              <a:rPr lang="en-US" altLang="zh-TW" sz="2400" b="1" dirty="0">
                <a:solidFill>
                  <a:srgbClr val="FF0000"/>
                </a:solidFill>
                <a:latin typeface="標楷體" panose="03000509000000000000" pitchFamily="65" charset="-120"/>
                <a:ea typeface="標楷體" panose="03000509000000000000" pitchFamily="65" charset="-120"/>
              </a:rPr>
              <a:t>1</a:t>
            </a:r>
            <a:r>
              <a:rPr lang="zh-TW" altLang="zh-TW" sz="2400" b="1" dirty="0">
                <a:solidFill>
                  <a:srgbClr val="FF0000"/>
                </a:solidFill>
                <a:latin typeface="標楷體" panose="03000509000000000000" pitchFamily="65" charset="-120"/>
                <a:ea typeface="標楷體" panose="03000509000000000000" pitchFamily="65" charset="-120"/>
              </a:rPr>
              <a:t>項規定謂由商號之授權，為其管理事務及簽名之人</a:t>
            </a:r>
            <a:r>
              <a:rPr lang="zh-TW" altLang="zh-TW" sz="2400" dirty="0">
                <a:solidFill>
                  <a:srgbClr val="FF0000"/>
                </a:solidFill>
                <a:latin typeface="標楷體" panose="03000509000000000000" pitchFamily="65" charset="-120"/>
                <a:ea typeface="標楷體" panose="03000509000000000000" pitchFamily="65" charset="-120"/>
              </a:rPr>
              <a:t>；</a:t>
            </a:r>
            <a:r>
              <a:rPr lang="zh-TW" altLang="zh-TW" sz="2400" dirty="0">
                <a:solidFill>
                  <a:srgbClr val="000000"/>
                </a:solidFill>
                <a:latin typeface="標楷體" panose="03000509000000000000" pitchFamily="65" charset="-120"/>
                <a:ea typeface="標楷體" panose="03000509000000000000" pitchFamily="65" charset="-120"/>
              </a:rPr>
              <a:t>次按經理權之授予本得限於管理事務之一部，經理人在公司章程或契約規定授權範圍內，有為公司管理事務及簽名之權，</a:t>
            </a:r>
            <a:r>
              <a:rPr lang="zh-TW" altLang="zh-TW" sz="2400" b="1" dirty="0">
                <a:solidFill>
                  <a:srgbClr val="FF0000"/>
                </a:solidFill>
                <a:latin typeface="標楷體" panose="03000509000000000000" pitchFamily="65" charset="-120"/>
                <a:ea typeface="標楷體" panose="03000509000000000000" pitchFamily="65" charset="-120"/>
              </a:rPr>
              <a:t>亦不以登記為生效要件</a:t>
            </a:r>
            <a:r>
              <a:rPr lang="zh-TW" altLang="zh-TW" sz="2400" dirty="0">
                <a:solidFill>
                  <a:srgbClr val="000000"/>
                </a:solidFill>
                <a:latin typeface="標楷體" panose="03000509000000000000" pitchFamily="65" charset="-120"/>
                <a:ea typeface="標楷體" panose="03000509000000000000" pitchFamily="65" charset="-120"/>
              </a:rPr>
              <a:t>，民法第</a:t>
            </a:r>
            <a:r>
              <a:rPr lang="en-US" altLang="zh-TW" sz="2400" dirty="0">
                <a:solidFill>
                  <a:srgbClr val="000000"/>
                </a:solidFill>
                <a:latin typeface="標楷體" panose="03000509000000000000" pitchFamily="65" charset="-120"/>
                <a:ea typeface="標楷體" panose="03000509000000000000" pitchFamily="65" charset="-120"/>
              </a:rPr>
              <a:t>553</a:t>
            </a:r>
            <a:r>
              <a:rPr lang="zh-TW" altLang="zh-TW" sz="2400" dirty="0">
                <a:solidFill>
                  <a:srgbClr val="000000"/>
                </a:solidFill>
                <a:latin typeface="標楷體" panose="03000509000000000000" pitchFamily="65" charset="-120"/>
                <a:ea typeface="標楷體" panose="03000509000000000000" pitchFamily="65" charset="-120"/>
              </a:rPr>
              <a:t>條第</a:t>
            </a:r>
            <a:r>
              <a:rPr lang="en-US" altLang="zh-TW" sz="2400" dirty="0">
                <a:solidFill>
                  <a:srgbClr val="000000"/>
                </a:solidFill>
                <a:latin typeface="標楷體" panose="03000509000000000000" pitchFamily="65" charset="-120"/>
                <a:ea typeface="標楷體" panose="03000509000000000000" pitchFamily="65" charset="-120"/>
              </a:rPr>
              <a:t>3</a:t>
            </a:r>
            <a:r>
              <a:rPr lang="zh-TW" altLang="zh-TW" sz="2400" dirty="0">
                <a:solidFill>
                  <a:srgbClr val="000000"/>
                </a:solidFill>
                <a:latin typeface="標楷體" panose="03000509000000000000" pitchFamily="65" charset="-120"/>
                <a:ea typeface="標楷體" panose="03000509000000000000" pitchFamily="65" charset="-120"/>
              </a:rPr>
              <a:t>項、公司法第</a:t>
            </a:r>
            <a:r>
              <a:rPr lang="en-US" altLang="zh-TW" sz="2400" dirty="0">
                <a:solidFill>
                  <a:srgbClr val="000000"/>
                </a:solidFill>
                <a:latin typeface="標楷體" panose="03000509000000000000" pitchFamily="65" charset="-120"/>
                <a:ea typeface="標楷體" panose="03000509000000000000" pitchFamily="65" charset="-120"/>
              </a:rPr>
              <a:t>12</a:t>
            </a:r>
            <a:r>
              <a:rPr lang="zh-TW" altLang="zh-TW" sz="2400" dirty="0">
                <a:solidFill>
                  <a:srgbClr val="000000"/>
                </a:solidFill>
                <a:latin typeface="標楷體" panose="03000509000000000000" pitchFamily="65" charset="-120"/>
                <a:ea typeface="標楷體" panose="03000509000000000000" pitchFamily="65" charset="-120"/>
              </a:rPr>
              <a:t>條及第</a:t>
            </a:r>
            <a:r>
              <a:rPr lang="en-US" altLang="zh-TW" sz="2400" dirty="0">
                <a:solidFill>
                  <a:srgbClr val="000000"/>
                </a:solidFill>
                <a:latin typeface="標楷體" panose="03000509000000000000" pitchFamily="65" charset="-120"/>
                <a:ea typeface="標楷體" panose="03000509000000000000" pitchFamily="65" charset="-120"/>
              </a:rPr>
              <a:t>31</a:t>
            </a:r>
            <a:r>
              <a:rPr lang="zh-TW" altLang="zh-TW" sz="2400" dirty="0">
                <a:solidFill>
                  <a:srgbClr val="000000"/>
                </a:solidFill>
                <a:latin typeface="標楷體" panose="03000509000000000000" pitchFamily="65" charset="-120"/>
                <a:ea typeface="標楷體" panose="03000509000000000000" pitchFamily="65" charset="-120"/>
              </a:rPr>
              <a:t>條亦分別定有</a:t>
            </a:r>
            <a:r>
              <a:rPr lang="zh-TW" altLang="zh-TW" sz="2400" dirty="0" smtClean="0">
                <a:solidFill>
                  <a:srgbClr val="000000"/>
                </a:solidFill>
                <a:latin typeface="標楷體" panose="03000509000000000000" pitchFamily="65" charset="-120"/>
                <a:ea typeface="標楷體" panose="03000509000000000000" pitchFamily="65" charset="-120"/>
              </a:rPr>
              <a:t>明文</a:t>
            </a:r>
            <a:r>
              <a:rPr lang="zh-TW" altLang="zh-TW" sz="2400" dirty="0" smtClean="0">
                <a:solidFill>
                  <a:srgbClr val="002060"/>
                </a:solidFill>
                <a:latin typeface="標楷體" panose="03000509000000000000" pitchFamily="65" charset="-120"/>
                <a:ea typeface="標楷體" panose="03000509000000000000" pitchFamily="65" charset="-120"/>
              </a:rPr>
              <a:t>」</a:t>
            </a:r>
            <a:r>
              <a:rPr lang="zh-TW" altLang="zh-TW"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2060"/>
              </a:solidFill>
              <a:latin typeface="標楷體" panose="03000509000000000000" pitchFamily="65" charset="-120"/>
              <a:ea typeface="標楷體" panose="03000509000000000000" pitchFamily="65" charset="-120"/>
            </a:endParaRPr>
          </a:p>
          <a:p>
            <a:r>
              <a:rPr lang="zh-TW" altLang="zh-TW" dirty="0" smtClean="0">
                <a:solidFill>
                  <a:srgbClr val="002060"/>
                </a:solidFill>
                <a:latin typeface="標楷體" panose="03000509000000000000" pitchFamily="65" charset="-120"/>
                <a:ea typeface="標楷體" panose="03000509000000000000" pitchFamily="65" charset="-120"/>
              </a:rPr>
              <a:t>（</a:t>
            </a:r>
            <a:r>
              <a:rPr lang="zh-TW" altLang="zh-TW" dirty="0">
                <a:solidFill>
                  <a:srgbClr val="002060"/>
                </a:solidFill>
                <a:latin typeface="標楷體" panose="03000509000000000000" pitchFamily="65" charset="-120"/>
                <a:ea typeface="標楷體" panose="03000509000000000000" pitchFamily="65" charset="-120"/>
              </a:rPr>
              <a:t>法務部</a:t>
            </a:r>
            <a:r>
              <a:rPr lang="en-US" altLang="zh-TW" dirty="0">
                <a:solidFill>
                  <a:srgbClr val="002060"/>
                </a:solidFill>
                <a:latin typeface="標楷體" panose="03000509000000000000" pitchFamily="65" charset="-120"/>
                <a:ea typeface="標楷體" panose="03000509000000000000" pitchFamily="65" charset="-120"/>
              </a:rPr>
              <a:t>106</a:t>
            </a:r>
            <a:r>
              <a:rPr lang="zh-TW" altLang="zh-TW" dirty="0">
                <a:solidFill>
                  <a:srgbClr val="002060"/>
                </a:solidFill>
                <a:latin typeface="標楷體" panose="03000509000000000000" pitchFamily="65" charset="-120"/>
                <a:ea typeface="標楷體" panose="03000509000000000000" pitchFamily="65" charset="-120"/>
              </a:rPr>
              <a:t>年</a:t>
            </a:r>
            <a:r>
              <a:rPr lang="en-US" altLang="zh-TW" dirty="0">
                <a:solidFill>
                  <a:srgbClr val="002060"/>
                </a:solidFill>
                <a:latin typeface="標楷體" panose="03000509000000000000" pitchFamily="65" charset="-120"/>
                <a:ea typeface="標楷體" panose="03000509000000000000" pitchFamily="65" charset="-120"/>
              </a:rPr>
              <a:t>4</a:t>
            </a:r>
            <a:r>
              <a:rPr lang="zh-TW" altLang="zh-TW" dirty="0">
                <a:solidFill>
                  <a:srgbClr val="002060"/>
                </a:solidFill>
                <a:latin typeface="標楷體" panose="03000509000000000000" pitchFamily="65" charset="-120"/>
                <a:ea typeface="標楷體" panose="03000509000000000000" pitchFamily="65" charset="-120"/>
              </a:rPr>
              <a:t>月</a:t>
            </a:r>
            <a:r>
              <a:rPr lang="en-US" altLang="zh-TW" dirty="0">
                <a:solidFill>
                  <a:srgbClr val="002060"/>
                </a:solidFill>
                <a:latin typeface="標楷體" panose="03000509000000000000" pitchFamily="65" charset="-120"/>
                <a:ea typeface="標楷體" panose="03000509000000000000" pitchFamily="65" charset="-120"/>
              </a:rPr>
              <a:t>5</a:t>
            </a:r>
            <a:r>
              <a:rPr lang="zh-TW" altLang="zh-TW" dirty="0">
                <a:solidFill>
                  <a:srgbClr val="002060"/>
                </a:solidFill>
                <a:latin typeface="標楷體" panose="03000509000000000000" pitchFamily="65" charset="-120"/>
                <a:ea typeface="標楷體" panose="03000509000000000000" pitchFamily="65" charset="-120"/>
              </a:rPr>
              <a:t>日法廉字第</a:t>
            </a:r>
            <a:r>
              <a:rPr lang="en-US" altLang="zh-TW" dirty="0">
                <a:solidFill>
                  <a:srgbClr val="002060"/>
                </a:solidFill>
                <a:latin typeface="標楷體" panose="03000509000000000000" pitchFamily="65" charset="-120"/>
                <a:ea typeface="標楷體" panose="03000509000000000000" pitchFamily="65" charset="-120"/>
              </a:rPr>
              <a:t>10600318480</a:t>
            </a:r>
            <a:r>
              <a:rPr lang="zh-TW" altLang="zh-TW" dirty="0">
                <a:solidFill>
                  <a:srgbClr val="002060"/>
                </a:solidFill>
                <a:latin typeface="標楷體" panose="03000509000000000000" pitchFamily="65" charset="-120"/>
                <a:ea typeface="標楷體" panose="03000509000000000000" pitchFamily="65" charset="-120"/>
              </a:rPr>
              <a:t>號函）</a:t>
            </a: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160894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686078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Grp="1" noChangeArrowheads="1"/>
          </p:cNvSpPr>
          <p:nvPr>
            <p:ph type="title"/>
          </p:nvPr>
        </p:nvSpPr>
        <p:spPr>
          <a:xfrm>
            <a:off x="1676400" y="274638"/>
            <a:ext cx="6629400" cy="868362"/>
          </a:xfrm>
        </p:spPr>
        <p:txBody>
          <a:bodyPr/>
          <a:lstStyle/>
          <a:p>
            <a:pPr eaLnBrk="1" hangingPunct="1"/>
            <a:r>
              <a:rPr lang="zh-TW" altLang="en-US" dirty="0" smtClean="0">
                <a:ea typeface="標楷體" pitchFamily="65" charset="-120"/>
              </a:rPr>
              <a:t>利益衝突之定義</a:t>
            </a:r>
          </a:p>
        </p:txBody>
      </p:sp>
    </p:spTree>
    <p:extLst>
      <p:ext uri="{BB962C8B-B14F-4D97-AF65-F5344CB8AC3E}">
        <p14:creationId xmlns:p14="http://schemas.microsoft.com/office/powerpoint/2010/main" val="279135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66E9631-A362-4288-AAF5-F957C8D9D9EE}"/>
                                            </p:graphicEl>
                                          </p:spTgt>
                                        </p:tgtEl>
                                        <p:attrNameLst>
                                          <p:attrName>style.visibility</p:attrName>
                                        </p:attrNameLst>
                                      </p:cBhvr>
                                      <p:to>
                                        <p:strVal val="visible"/>
                                      </p:to>
                                    </p:set>
                                    <p:anim calcmode="lin" valueType="num">
                                      <p:cBhvr additive="base">
                                        <p:cTn id="7" dur="500" fill="hold"/>
                                        <p:tgtEl>
                                          <p:spTgt spid="4">
                                            <p:graphicEl>
                                              <a:dgm id="{866E9631-A362-4288-AAF5-F957C8D9D9E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66E9631-A362-4288-AAF5-F957C8D9D9E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C9306D1-4E9A-43F7-A5D2-CFDD189DBAF6}"/>
                                            </p:graphicEl>
                                          </p:spTgt>
                                        </p:tgtEl>
                                        <p:attrNameLst>
                                          <p:attrName>style.visibility</p:attrName>
                                        </p:attrNameLst>
                                      </p:cBhvr>
                                      <p:to>
                                        <p:strVal val="visible"/>
                                      </p:to>
                                    </p:set>
                                    <p:anim calcmode="lin" valueType="num">
                                      <p:cBhvr additive="base">
                                        <p:cTn id="13" dur="500" fill="hold"/>
                                        <p:tgtEl>
                                          <p:spTgt spid="4">
                                            <p:graphicEl>
                                              <a:dgm id="{DC9306D1-4E9A-43F7-A5D2-CFDD189DBAF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C9306D1-4E9A-43F7-A5D2-CFDD189DBAF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Clr clrSpc="rgb" dir="cw">
                                      <p:cBhvr override="childStyle">
                                        <p:cTn id="18" dur="100" fill="hold"/>
                                        <p:tgtEl>
                                          <p:spTgt spid="4">
                                            <p:graphicEl>
                                              <a:dgm id="{866E9631-A362-4288-AAF5-F957C8D9D9EE}"/>
                                            </p:graphicEl>
                                          </p:spTgt>
                                        </p:tgtEl>
                                        <p:attrNameLst>
                                          <p:attrName>style.color</p:attrName>
                                        </p:attrNameLst>
                                      </p:cBhvr>
                                      <p:to>
                                        <a:schemeClr val="accent2"/>
                                      </p:to>
                                    </p:animClr>
                                    <p:animClr clrSpc="rgb" dir="cw">
                                      <p:cBhvr>
                                        <p:cTn id="19" dur="100" fill="hold"/>
                                        <p:tgtEl>
                                          <p:spTgt spid="4">
                                            <p:graphicEl>
                                              <a:dgm id="{866E9631-A362-4288-AAF5-F957C8D9D9EE}"/>
                                            </p:graphicEl>
                                          </p:spTgt>
                                        </p:tgtEl>
                                        <p:attrNameLst>
                                          <p:attrName>fillcolor</p:attrName>
                                        </p:attrNameLst>
                                      </p:cBhvr>
                                      <p:to>
                                        <a:schemeClr val="accent2"/>
                                      </p:to>
                                    </p:animClr>
                                    <p:set>
                                      <p:cBhvr>
                                        <p:cTn id="20" dur="100" fill="hold"/>
                                        <p:tgtEl>
                                          <p:spTgt spid="4">
                                            <p:graphicEl>
                                              <a:dgm id="{866E9631-A362-4288-AAF5-F957C8D9D9EE}"/>
                                            </p:graphicEl>
                                          </p:spTgt>
                                        </p:tgtEl>
                                        <p:attrNameLst>
                                          <p:attrName>fill.type</p:attrName>
                                        </p:attrNameLst>
                                      </p:cBhvr>
                                      <p:to>
                                        <p:strVal val="solid"/>
                                      </p:to>
                                    </p:set>
                                    <p:set>
                                      <p:cBhvr>
                                        <p:cTn id="21" dur="100" fill="hold"/>
                                        <p:tgtEl>
                                          <p:spTgt spid="4">
                                            <p:graphicEl>
                                              <a:dgm id="{866E9631-A362-4288-AAF5-F957C8D9D9EE}"/>
                                            </p:graphicEl>
                                          </p:spTgt>
                                        </p:tgtEl>
                                        <p:attrNameLst>
                                          <p:attrName>fill.on</p:attrName>
                                        </p:attrNameLst>
                                      </p:cBhvr>
                                      <p:to>
                                        <p:strVal val="true"/>
                                      </p:to>
                                    </p:set>
                                    <p:animRot by="120000">
                                      <p:cBhvr>
                                        <p:cTn id="22" dur="100" fill="hold">
                                          <p:stCondLst>
                                            <p:cond delay="0"/>
                                          </p:stCondLst>
                                        </p:cTn>
                                        <p:tgtEl>
                                          <p:spTgt spid="4">
                                            <p:graphicEl>
                                              <a:dgm id="{866E9631-A362-4288-AAF5-F957C8D9D9EE}"/>
                                            </p:graphicEl>
                                          </p:spTgt>
                                        </p:tgtEl>
                                        <p:attrNameLst>
                                          <p:attrName>r</p:attrName>
                                        </p:attrNameLst>
                                      </p:cBhvr>
                                    </p:animRot>
                                    <p:animRot by="-240000">
                                      <p:cBhvr>
                                        <p:cTn id="23" dur="200" fill="hold">
                                          <p:stCondLst>
                                            <p:cond delay="200"/>
                                          </p:stCondLst>
                                        </p:cTn>
                                        <p:tgtEl>
                                          <p:spTgt spid="4">
                                            <p:graphicEl>
                                              <a:dgm id="{866E9631-A362-4288-AAF5-F957C8D9D9EE}"/>
                                            </p:graphicEl>
                                          </p:spTgt>
                                        </p:tgtEl>
                                        <p:attrNameLst>
                                          <p:attrName>r</p:attrName>
                                        </p:attrNameLst>
                                      </p:cBhvr>
                                    </p:animRot>
                                    <p:animRot by="240000">
                                      <p:cBhvr>
                                        <p:cTn id="24" dur="200" fill="hold">
                                          <p:stCondLst>
                                            <p:cond delay="400"/>
                                          </p:stCondLst>
                                        </p:cTn>
                                        <p:tgtEl>
                                          <p:spTgt spid="4">
                                            <p:graphicEl>
                                              <a:dgm id="{866E9631-A362-4288-AAF5-F957C8D9D9EE}"/>
                                            </p:graphicEl>
                                          </p:spTgt>
                                        </p:tgtEl>
                                        <p:attrNameLst>
                                          <p:attrName>r</p:attrName>
                                        </p:attrNameLst>
                                      </p:cBhvr>
                                    </p:animRot>
                                    <p:animRot by="-240000">
                                      <p:cBhvr>
                                        <p:cTn id="25" dur="200" fill="hold">
                                          <p:stCondLst>
                                            <p:cond delay="600"/>
                                          </p:stCondLst>
                                        </p:cTn>
                                        <p:tgtEl>
                                          <p:spTgt spid="4">
                                            <p:graphicEl>
                                              <a:dgm id="{866E9631-A362-4288-AAF5-F957C8D9D9EE}"/>
                                            </p:graphicEl>
                                          </p:spTgt>
                                        </p:tgtEl>
                                        <p:attrNameLst>
                                          <p:attrName>r</p:attrName>
                                        </p:attrNameLst>
                                      </p:cBhvr>
                                    </p:animRot>
                                    <p:animRot by="120000">
                                      <p:cBhvr>
                                        <p:cTn id="26" dur="200" fill="hold">
                                          <p:stCondLst>
                                            <p:cond delay="800"/>
                                          </p:stCondLst>
                                        </p:cTn>
                                        <p:tgtEl>
                                          <p:spTgt spid="4">
                                            <p:graphicEl>
                                              <a:dgm id="{866E9631-A362-4288-AAF5-F957C8D9D9EE}"/>
                                            </p:graphic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1" nodeType="clickEffect">
                                  <p:stCondLst>
                                    <p:cond delay="0"/>
                                  </p:stCondLst>
                                  <p:childTnLst>
                                    <p:animClr clrSpc="rgb" dir="cw">
                                      <p:cBhvr override="childStyle">
                                        <p:cTn id="30" dur="100" fill="hold"/>
                                        <p:tgtEl>
                                          <p:spTgt spid="4">
                                            <p:graphicEl>
                                              <a:dgm id="{DC9306D1-4E9A-43F7-A5D2-CFDD189DBAF6}"/>
                                            </p:graphicEl>
                                          </p:spTgt>
                                        </p:tgtEl>
                                        <p:attrNameLst>
                                          <p:attrName>style.color</p:attrName>
                                        </p:attrNameLst>
                                      </p:cBhvr>
                                      <p:to>
                                        <a:schemeClr val="accent2"/>
                                      </p:to>
                                    </p:animClr>
                                    <p:animClr clrSpc="rgb" dir="cw">
                                      <p:cBhvr>
                                        <p:cTn id="31" dur="100" fill="hold"/>
                                        <p:tgtEl>
                                          <p:spTgt spid="4">
                                            <p:graphicEl>
                                              <a:dgm id="{DC9306D1-4E9A-43F7-A5D2-CFDD189DBAF6}"/>
                                            </p:graphicEl>
                                          </p:spTgt>
                                        </p:tgtEl>
                                        <p:attrNameLst>
                                          <p:attrName>fillcolor</p:attrName>
                                        </p:attrNameLst>
                                      </p:cBhvr>
                                      <p:to>
                                        <a:schemeClr val="accent2"/>
                                      </p:to>
                                    </p:animClr>
                                    <p:set>
                                      <p:cBhvr>
                                        <p:cTn id="32" dur="100" fill="hold"/>
                                        <p:tgtEl>
                                          <p:spTgt spid="4">
                                            <p:graphicEl>
                                              <a:dgm id="{DC9306D1-4E9A-43F7-A5D2-CFDD189DBAF6}"/>
                                            </p:graphicEl>
                                          </p:spTgt>
                                        </p:tgtEl>
                                        <p:attrNameLst>
                                          <p:attrName>fill.type</p:attrName>
                                        </p:attrNameLst>
                                      </p:cBhvr>
                                      <p:to>
                                        <p:strVal val="solid"/>
                                      </p:to>
                                    </p:set>
                                    <p:set>
                                      <p:cBhvr>
                                        <p:cTn id="33" dur="100" fill="hold"/>
                                        <p:tgtEl>
                                          <p:spTgt spid="4">
                                            <p:graphicEl>
                                              <a:dgm id="{DC9306D1-4E9A-43F7-A5D2-CFDD189DBAF6}"/>
                                            </p:graphicEl>
                                          </p:spTgt>
                                        </p:tgtEl>
                                        <p:attrNameLst>
                                          <p:attrName>fill.on</p:attrName>
                                        </p:attrNameLst>
                                      </p:cBhvr>
                                      <p:to>
                                        <p:strVal val="true"/>
                                      </p:to>
                                    </p:set>
                                    <p:animRot by="120000">
                                      <p:cBhvr>
                                        <p:cTn id="34" dur="100" fill="hold">
                                          <p:stCondLst>
                                            <p:cond delay="0"/>
                                          </p:stCondLst>
                                        </p:cTn>
                                        <p:tgtEl>
                                          <p:spTgt spid="4">
                                            <p:graphicEl>
                                              <a:dgm id="{DC9306D1-4E9A-43F7-A5D2-CFDD189DBAF6}"/>
                                            </p:graphicEl>
                                          </p:spTgt>
                                        </p:tgtEl>
                                        <p:attrNameLst>
                                          <p:attrName>r</p:attrName>
                                        </p:attrNameLst>
                                      </p:cBhvr>
                                    </p:animRot>
                                    <p:animRot by="-240000">
                                      <p:cBhvr>
                                        <p:cTn id="35" dur="200" fill="hold">
                                          <p:stCondLst>
                                            <p:cond delay="200"/>
                                          </p:stCondLst>
                                        </p:cTn>
                                        <p:tgtEl>
                                          <p:spTgt spid="4">
                                            <p:graphicEl>
                                              <a:dgm id="{DC9306D1-4E9A-43F7-A5D2-CFDD189DBAF6}"/>
                                            </p:graphicEl>
                                          </p:spTgt>
                                        </p:tgtEl>
                                        <p:attrNameLst>
                                          <p:attrName>r</p:attrName>
                                        </p:attrNameLst>
                                      </p:cBhvr>
                                    </p:animRot>
                                    <p:animRot by="240000">
                                      <p:cBhvr>
                                        <p:cTn id="36" dur="200" fill="hold">
                                          <p:stCondLst>
                                            <p:cond delay="400"/>
                                          </p:stCondLst>
                                        </p:cTn>
                                        <p:tgtEl>
                                          <p:spTgt spid="4">
                                            <p:graphicEl>
                                              <a:dgm id="{DC9306D1-4E9A-43F7-A5D2-CFDD189DBAF6}"/>
                                            </p:graphicEl>
                                          </p:spTgt>
                                        </p:tgtEl>
                                        <p:attrNameLst>
                                          <p:attrName>r</p:attrName>
                                        </p:attrNameLst>
                                      </p:cBhvr>
                                    </p:animRot>
                                    <p:animRot by="-240000">
                                      <p:cBhvr>
                                        <p:cTn id="37" dur="200" fill="hold">
                                          <p:stCondLst>
                                            <p:cond delay="600"/>
                                          </p:stCondLst>
                                        </p:cTn>
                                        <p:tgtEl>
                                          <p:spTgt spid="4">
                                            <p:graphicEl>
                                              <a:dgm id="{DC9306D1-4E9A-43F7-A5D2-CFDD189DBAF6}"/>
                                            </p:graphicEl>
                                          </p:spTgt>
                                        </p:tgtEl>
                                        <p:attrNameLst>
                                          <p:attrName>r</p:attrName>
                                        </p:attrNameLst>
                                      </p:cBhvr>
                                    </p:animRot>
                                    <p:animRot by="120000">
                                      <p:cBhvr>
                                        <p:cTn id="38" dur="200" fill="hold">
                                          <p:stCondLst>
                                            <p:cond delay="800"/>
                                          </p:stCondLst>
                                        </p:cTn>
                                        <p:tgtEl>
                                          <p:spTgt spid="4">
                                            <p:graphicEl>
                                              <a:dgm id="{DC9306D1-4E9A-43F7-A5D2-CFDD189DBAF6}"/>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84798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966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D6B4B1B-BAA6-476A-9586-8127473DA087}"/>
                                            </p:graphicEl>
                                          </p:spTgt>
                                        </p:tgtEl>
                                        <p:attrNameLst>
                                          <p:attrName>style.visibility</p:attrName>
                                        </p:attrNameLst>
                                      </p:cBhvr>
                                      <p:to>
                                        <p:strVal val="visible"/>
                                      </p:to>
                                    </p:set>
                                    <p:animEffect transition="in" filter="fade">
                                      <p:cBhvr>
                                        <p:cTn id="7" dur="2000"/>
                                        <p:tgtEl>
                                          <p:spTgt spid="4">
                                            <p:graphicEl>
                                              <a:dgm id="{8D6B4B1B-BAA6-476A-9586-8127473DA0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06ECBAE-3EB8-438B-B031-563397FF45EE}"/>
                                            </p:graphicEl>
                                          </p:spTgt>
                                        </p:tgtEl>
                                        <p:attrNameLst>
                                          <p:attrName>style.visibility</p:attrName>
                                        </p:attrNameLst>
                                      </p:cBhvr>
                                      <p:to>
                                        <p:strVal val="visible"/>
                                      </p:to>
                                    </p:set>
                                    <p:animEffect transition="in" filter="fade">
                                      <p:cBhvr>
                                        <p:cTn id="12" dur="2000"/>
                                        <p:tgtEl>
                                          <p:spTgt spid="4">
                                            <p:graphicEl>
                                              <a:dgm id="{306ECBAE-3EB8-438B-B031-563397FF45E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05830B9-70AE-4D92-B24C-F306E2E60F9B}"/>
                                            </p:graphicEl>
                                          </p:spTgt>
                                        </p:tgtEl>
                                        <p:attrNameLst>
                                          <p:attrName>style.visibility</p:attrName>
                                        </p:attrNameLst>
                                      </p:cBhvr>
                                      <p:to>
                                        <p:strVal val="visible"/>
                                      </p:to>
                                    </p:set>
                                    <p:animEffect transition="in" filter="fade">
                                      <p:cBhvr>
                                        <p:cTn id="15" dur="2000"/>
                                        <p:tgtEl>
                                          <p:spTgt spid="4">
                                            <p:graphicEl>
                                              <a:dgm id="{305830B9-70AE-4D92-B24C-F306E2E60F9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852ACE8-0CB3-4976-9DD5-BB87031992FF}"/>
                                            </p:graphicEl>
                                          </p:spTgt>
                                        </p:tgtEl>
                                        <p:attrNameLst>
                                          <p:attrName>style.visibility</p:attrName>
                                        </p:attrNameLst>
                                      </p:cBhvr>
                                      <p:to>
                                        <p:strVal val="visible"/>
                                      </p:to>
                                    </p:set>
                                    <p:animEffect transition="in" filter="fade">
                                      <p:cBhvr>
                                        <p:cTn id="20" dur="2000"/>
                                        <p:tgtEl>
                                          <p:spTgt spid="4">
                                            <p:graphicEl>
                                              <a:dgm id="{A852ACE8-0CB3-4976-9DD5-BB87031992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8162603-9817-4BBB-B582-ADC42E4DC0F8}"/>
                                            </p:graphicEl>
                                          </p:spTgt>
                                        </p:tgtEl>
                                        <p:attrNameLst>
                                          <p:attrName>style.visibility</p:attrName>
                                        </p:attrNameLst>
                                      </p:cBhvr>
                                      <p:to>
                                        <p:strVal val="visible"/>
                                      </p:to>
                                    </p:set>
                                    <p:animEffect transition="in" filter="fade">
                                      <p:cBhvr>
                                        <p:cTn id="23" dur="2000"/>
                                        <p:tgtEl>
                                          <p:spTgt spid="4">
                                            <p:graphicEl>
                                              <a:dgm id="{28162603-9817-4BBB-B582-ADC42E4DC0F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853B32-612D-4402-A8B2-B1C4C1BB8DB7}"/>
                                            </p:graphicEl>
                                          </p:spTgt>
                                        </p:tgtEl>
                                        <p:attrNameLst>
                                          <p:attrName>style.visibility</p:attrName>
                                        </p:attrNameLst>
                                      </p:cBhvr>
                                      <p:to>
                                        <p:strVal val="visible"/>
                                      </p:to>
                                    </p:set>
                                    <p:animEffect transition="in" filter="fade">
                                      <p:cBhvr>
                                        <p:cTn id="28" dur="2000"/>
                                        <p:tgtEl>
                                          <p:spTgt spid="4">
                                            <p:graphicEl>
                                              <a:dgm id="{22853B32-612D-4402-A8B2-B1C4C1BB8DB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C2532D17-6D91-4655-9E92-0E9DEBC49EC0}"/>
                                            </p:graphicEl>
                                          </p:spTgt>
                                        </p:tgtEl>
                                        <p:attrNameLst>
                                          <p:attrName>style.visibility</p:attrName>
                                        </p:attrNameLst>
                                      </p:cBhvr>
                                      <p:to>
                                        <p:strVal val="visible"/>
                                      </p:to>
                                    </p:set>
                                    <p:animEffect transition="in" filter="fade">
                                      <p:cBhvr>
                                        <p:cTn id="33" dur="2000"/>
                                        <p:tgtEl>
                                          <p:spTgt spid="4">
                                            <p:graphicEl>
                                              <a:dgm id="{C2532D17-6D91-4655-9E92-0E9DEBC49EC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AA6A1B63-52DA-4199-9B40-51B1BB07DA76}"/>
                                            </p:graphicEl>
                                          </p:spTgt>
                                        </p:tgtEl>
                                        <p:attrNameLst>
                                          <p:attrName>style.visibility</p:attrName>
                                        </p:attrNameLst>
                                      </p:cBhvr>
                                      <p:to>
                                        <p:strVal val="visible"/>
                                      </p:to>
                                    </p:set>
                                    <p:animEffect transition="in" filter="fade">
                                      <p:cBhvr>
                                        <p:cTn id="36" dur="2000"/>
                                        <p:tgtEl>
                                          <p:spTgt spid="4">
                                            <p:graphicEl>
                                              <a:dgm id="{AA6A1B63-52DA-4199-9B40-51B1BB07DA7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6FD96FF9-62A0-4475-A0B1-CEFE6862C999}"/>
                                            </p:graphicEl>
                                          </p:spTgt>
                                        </p:tgtEl>
                                        <p:attrNameLst>
                                          <p:attrName>style.visibility</p:attrName>
                                        </p:attrNameLst>
                                      </p:cBhvr>
                                      <p:to>
                                        <p:strVal val="visible"/>
                                      </p:to>
                                    </p:set>
                                    <p:animEffect transition="in" filter="fade">
                                      <p:cBhvr>
                                        <p:cTn id="41" dur="2000"/>
                                        <p:tgtEl>
                                          <p:spTgt spid="4">
                                            <p:graphicEl>
                                              <a:dgm id="{6FD96FF9-62A0-4475-A0B1-CEFE6862C99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9A36C66E-0F74-4C59-A8C3-715EBF66C541}"/>
                                            </p:graphicEl>
                                          </p:spTgt>
                                        </p:tgtEl>
                                        <p:attrNameLst>
                                          <p:attrName>style.visibility</p:attrName>
                                        </p:attrNameLst>
                                      </p:cBhvr>
                                      <p:to>
                                        <p:strVal val="visible"/>
                                      </p:to>
                                    </p:set>
                                    <p:animEffect transition="in" filter="fade">
                                      <p:cBhvr>
                                        <p:cTn id="44" dur="2000"/>
                                        <p:tgtEl>
                                          <p:spTgt spid="4">
                                            <p:graphicEl>
                                              <a:dgm id="{9A36C66E-0F74-4C59-A8C3-715EBF66C5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67659873"/>
              </p:ext>
            </p:extLst>
          </p:nvPr>
        </p:nvGraphicFramePr>
        <p:xfrm>
          <a:off x="0" y="0"/>
          <a:ext cx="9144000" cy="6858000"/>
        </p:xfrm>
        <a:graphic>
          <a:graphicData uri="http://schemas.openxmlformats.org/drawingml/2006/table">
            <a:tbl>
              <a:tblPr firstRow="1" bandRow="1">
                <a:tableStyleId>{5C22544A-7EE6-4342-B048-85BDC9FD1C3A}</a:tableStyleId>
              </a:tblPr>
              <a:tblGrid>
                <a:gridCol w="1403648"/>
                <a:gridCol w="3816424"/>
                <a:gridCol w="3923928"/>
              </a:tblGrid>
              <a:tr h="592282">
                <a:tc>
                  <a:txBody>
                    <a:bodyPr/>
                    <a:lstStyle/>
                    <a:p>
                      <a:pPr algn="ctr"/>
                      <a:r>
                        <a:rPr lang="zh-TW" altLang="en-US" sz="3200" dirty="0" smtClean="0">
                          <a:latin typeface="Times New Roman" pitchFamily="18" charset="0"/>
                          <a:ea typeface="標楷體" pitchFamily="65" charset="-120"/>
                          <a:cs typeface="Times New Roman" pitchFamily="18" charset="0"/>
                        </a:rPr>
                        <a:t>類型</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zh-TW" altLang="en-US" sz="3200" dirty="0" smtClean="0">
                          <a:latin typeface="Times New Roman" pitchFamily="18" charset="0"/>
                          <a:ea typeface="標楷體" pitchFamily="65" charset="-120"/>
                          <a:cs typeface="Times New Roman" pitchFamily="18" charset="0"/>
                        </a:rPr>
                        <a:t>法條內容</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zh-TW" altLang="en-US" sz="3200" dirty="0" smtClean="0">
                          <a:latin typeface="Times New Roman" pitchFamily="18" charset="0"/>
                          <a:ea typeface="標楷體" pitchFamily="65" charset="-120"/>
                          <a:cs typeface="Times New Roman" pitchFamily="18" charset="0"/>
                        </a:rPr>
                        <a:t>實務案例</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2524991">
                <a:tc>
                  <a:txBody>
                    <a:bodyPr/>
                    <a:lstStyle/>
                    <a:p>
                      <a:pPr algn="dist"/>
                      <a:r>
                        <a:rPr lang="zh-TW" altLang="en-US" sz="3200" dirty="0" smtClean="0">
                          <a:latin typeface="Times New Roman" pitchFamily="18" charset="0"/>
                          <a:ea typeface="標楷體" pitchFamily="65" charset="-120"/>
                          <a:cs typeface="Times New Roman" pitchFamily="18" charset="0"/>
                        </a:rPr>
                        <a:t>財產上利益</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zh-TW" sz="2600" dirty="0" smtClean="0">
                          <a:latin typeface="Times New Roman" pitchFamily="18" charset="0"/>
                          <a:ea typeface="標楷體" pitchFamily="65" charset="-120"/>
                          <a:cs typeface="Times New Roman" pitchFamily="18" charset="0"/>
                        </a:rPr>
                        <a:t>1.</a:t>
                      </a:r>
                      <a:r>
                        <a:rPr lang="zh-TW" altLang="en-US" sz="2600" dirty="0" smtClean="0">
                          <a:latin typeface="Times New Roman" pitchFamily="18" charset="0"/>
                          <a:ea typeface="標楷體" pitchFamily="65" charset="-120"/>
                          <a:cs typeface="Times New Roman" pitchFamily="18" charset="0"/>
                        </a:rPr>
                        <a:t>動產、不動產</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2.</a:t>
                      </a:r>
                      <a:r>
                        <a:rPr lang="zh-TW" altLang="en-US" sz="2600" dirty="0" smtClean="0">
                          <a:latin typeface="Times New Roman" pitchFamily="18" charset="0"/>
                          <a:ea typeface="標楷體" pitchFamily="65" charset="-120"/>
                          <a:cs typeface="Times New Roman" pitchFamily="18" charset="0"/>
                        </a:rPr>
                        <a:t>現金、存款、外幣、</a:t>
                      </a:r>
                      <a:endParaRPr lang="en-US" altLang="zh-TW" sz="2600" dirty="0" smtClean="0">
                        <a:latin typeface="Times New Roman" pitchFamily="18" charset="0"/>
                        <a:ea typeface="標楷體" pitchFamily="65" charset="-120"/>
                        <a:cs typeface="Times New Roman" pitchFamily="18" charset="0"/>
                      </a:endParaRPr>
                    </a:p>
                    <a:p>
                      <a:pPr algn="just"/>
                      <a:r>
                        <a:rPr lang="zh-TW" altLang="en-US" sz="2600" dirty="0" smtClean="0">
                          <a:latin typeface="Times New Roman" pitchFamily="18" charset="0"/>
                          <a:ea typeface="標楷體" pitchFamily="65" charset="-120"/>
                          <a:cs typeface="Times New Roman" pitchFamily="18" charset="0"/>
                        </a:rPr>
                        <a:t>   有價證券</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3.</a:t>
                      </a:r>
                      <a:r>
                        <a:rPr lang="zh-TW" altLang="en-US" sz="2600" dirty="0" smtClean="0">
                          <a:latin typeface="Times New Roman" pitchFamily="18" charset="0"/>
                          <a:ea typeface="標楷體" pitchFamily="65" charset="-120"/>
                          <a:cs typeface="Times New Roman" pitchFamily="18" charset="0"/>
                        </a:rPr>
                        <a:t>債權或其他財產上權利</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4.</a:t>
                      </a:r>
                      <a:r>
                        <a:rPr lang="zh-TW" altLang="en-US" sz="2600" dirty="0" smtClean="0">
                          <a:latin typeface="Times New Roman" pitchFamily="18" charset="0"/>
                          <a:ea typeface="標楷體" pitchFamily="65" charset="-120"/>
                          <a:cs typeface="Times New Roman" pitchFamily="18" charset="0"/>
                        </a:rPr>
                        <a:t>其他具有經濟價值或得</a:t>
                      </a:r>
                      <a:endParaRPr lang="en-US" altLang="zh-TW" sz="2600" dirty="0" smtClean="0">
                        <a:latin typeface="Times New Roman" pitchFamily="18" charset="0"/>
                        <a:ea typeface="標楷體" pitchFamily="65" charset="-120"/>
                        <a:cs typeface="Times New Roman" pitchFamily="18" charset="0"/>
                      </a:endParaRPr>
                    </a:p>
                    <a:p>
                      <a:pPr algn="just"/>
                      <a:r>
                        <a:rPr lang="zh-TW" altLang="en-US" sz="2600" dirty="0" smtClean="0">
                          <a:latin typeface="Times New Roman" pitchFamily="18" charset="0"/>
                          <a:ea typeface="標楷體" pitchFamily="65" charset="-120"/>
                          <a:cs typeface="Times New Roman" pitchFamily="18" charset="0"/>
                        </a:rPr>
                        <a:t>   以金錢交易取得之利益</a:t>
                      </a:r>
                      <a:endParaRPr lang="zh-TW" altLang="en-US" sz="26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zh-TW" altLang="en-US" sz="2600" dirty="0" smtClean="0">
                          <a:latin typeface="標楷體"/>
                          <a:ea typeface="標楷體"/>
                          <a:cs typeface="Times New Roman" pitchFamily="18" charset="0"/>
                        </a:rPr>
                        <a:t>◎獎金之決定與發放</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◎工程、財物、勞務採購</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◎都市計畫、土地開發</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◎違章建築之緩拆或免拆</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◎租金、報酬、車資等之</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減免</a:t>
                      </a:r>
                      <a:endParaRPr lang="en-US" altLang="zh-TW" sz="2600" dirty="0" smtClean="0">
                        <a:latin typeface="標楷體"/>
                        <a:ea typeface="標楷體"/>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0727">
                <a:tc>
                  <a:txBody>
                    <a:bodyPr/>
                    <a:lstStyle/>
                    <a:p>
                      <a:pPr algn="dist"/>
                      <a:r>
                        <a:rPr lang="zh-TW" altLang="en-US" sz="3200" dirty="0" smtClean="0">
                          <a:latin typeface="Times New Roman" pitchFamily="18" charset="0"/>
                          <a:ea typeface="標楷體" pitchFamily="65" charset="-120"/>
                          <a:cs typeface="Times New Roman" pitchFamily="18" charset="0"/>
                        </a:rPr>
                        <a:t>非財產上利益</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600" dirty="0" smtClean="0">
                          <a:latin typeface="Times New Roman" pitchFamily="18" charset="0"/>
                          <a:ea typeface="標楷體" pitchFamily="65" charset="-120"/>
                          <a:cs typeface="Times New Roman" pitchFamily="18" charset="0"/>
                        </a:rPr>
                        <a:t>指有利公職人員或其關係人在</a:t>
                      </a:r>
                      <a:r>
                        <a:rPr lang="zh-TW" altLang="en-US" sz="2600" dirty="0" smtClean="0">
                          <a:solidFill>
                            <a:srgbClr val="FF0000"/>
                          </a:solidFill>
                          <a:latin typeface="Times New Roman" pitchFamily="18" charset="0"/>
                          <a:ea typeface="標楷體" pitchFamily="65" charset="-120"/>
                          <a:cs typeface="Times New Roman" pitchFamily="18" charset="0"/>
                        </a:rPr>
                        <a:t>機關（構）團體、學校、法人、事業機構、部隊</a:t>
                      </a:r>
                      <a:r>
                        <a:rPr lang="zh-TW" altLang="en-US" sz="2600" dirty="0" smtClean="0">
                          <a:latin typeface="Times New Roman" pitchFamily="18" charset="0"/>
                          <a:ea typeface="標楷體" pitchFamily="65" charset="-120"/>
                          <a:cs typeface="Times New Roman" pitchFamily="18" charset="0"/>
                        </a:rPr>
                        <a:t>之任用、</a:t>
                      </a:r>
                      <a:r>
                        <a:rPr lang="zh-TW" altLang="en-US" sz="2600" dirty="0" smtClean="0">
                          <a:solidFill>
                            <a:srgbClr val="FF0000"/>
                          </a:solidFill>
                          <a:latin typeface="Times New Roman" pitchFamily="18" charset="0"/>
                          <a:ea typeface="標楷體" pitchFamily="65" charset="-120"/>
                          <a:cs typeface="Times New Roman" pitchFamily="18" charset="0"/>
                        </a:rPr>
                        <a:t>聘任、聘用、約僱、臨時人員之進用、勞動派遣、</a:t>
                      </a:r>
                      <a:r>
                        <a:rPr lang="zh-TW" altLang="en-US" sz="2600" dirty="0" smtClean="0">
                          <a:latin typeface="Times New Roman" pitchFamily="18" charset="0"/>
                          <a:ea typeface="標楷體" pitchFamily="65" charset="-120"/>
                          <a:cs typeface="Times New Roman" pitchFamily="18" charset="0"/>
                        </a:rPr>
                        <a:t>陞遷、調動、</a:t>
                      </a:r>
                      <a:r>
                        <a:rPr lang="zh-TW" altLang="en-US" sz="2600" dirty="0" smtClean="0">
                          <a:solidFill>
                            <a:srgbClr val="FF0000"/>
                          </a:solidFill>
                          <a:latin typeface="Times New Roman" pitchFamily="18" charset="0"/>
                          <a:ea typeface="標楷體" pitchFamily="65" charset="-120"/>
                          <a:cs typeface="Times New Roman" pitchFamily="18" charset="0"/>
                        </a:rPr>
                        <a:t>考績</a:t>
                      </a:r>
                      <a:r>
                        <a:rPr lang="zh-TW" altLang="en-US" sz="2600" dirty="0" smtClean="0">
                          <a:latin typeface="Times New Roman" pitchFamily="18" charset="0"/>
                          <a:ea typeface="標楷體" pitchFamily="65" charset="-120"/>
                          <a:cs typeface="Times New Roman" pitchFamily="18" charset="0"/>
                        </a:rPr>
                        <a:t>及其他</a:t>
                      </a:r>
                      <a:r>
                        <a:rPr lang="zh-TW" altLang="en-US" sz="2600" dirty="0" smtClean="0">
                          <a:solidFill>
                            <a:srgbClr val="FF0000"/>
                          </a:solidFill>
                          <a:latin typeface="Times New Roman" pitchFamily="18" charset="0"/>
                          <a:ea typeface="標楷體" pitchFamily="65" charset="-120"/>
                          <a:cs typeface="Times New Roman" pitchFamily="18" charset="0"/>
                        </a:rPr>
                        <a:t>相類似</a:t>
                      </a:r>
                      <a:r>
                        <a:rPr lang="zh-TW" altLang="en-US" sz="2600" dirty="0" smtClean="0">
                          <a:latin typeface="Times New Roman" pitchFamily="18" charset="0"/>
                          <a:ea typeface="標楷體" pitchFamily="65" charset="-120"/>
                          <a:cs typeface="Times New Roman" pitchFamily="18" charset="0"/>
                        </a:rPr>
                        <a:t>之人事措施</a:t>
                      </a:r>
                      <a:endParaRPr lang="zh-TW" altLang="en-US" sz="26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600" dirty="0" smtClean="0">
                          <a:latin typeface="標楷體"/>
                          <a:ea typeface="標楷體"/>
                          <a:cs typeface="Times New Roman" pitchFamily="18" charset="0"/>
                        </a:rPr>
                        <a:t>◎技工、工友、雇員、清</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潔隊員、測量助理、機</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要人員、約聘僱人員、</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臨時人員、代課教師、</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增置教師、臨時助教、</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派遣人員等職務之進用（聘用、僱用、約僱</a:t>
                      </a:r>
                      <a:r>
                        <a:rPr lang="en-US" altLang="zh-TW" sz="2600" dirty="0" smtClean="0">
                          <a:latin typeface="標楷體"/>
                          <a:ea typeface="標楷體"/>
                          <a:cs typeface="Times New Roman" pitchFamily="18" charset="0"/>
                        </a:rPr>
                        <a:t>……</a:t>
                      </a:r>
                      <a:r>
                        <a:rPr lang="zh-TW" altLang="en-US" sz="2600" dirty="0" smtClean="0">
                          <a:latin typeface="標楷體"/>
                          <a:ea typeface="標楷體"/>
                          <a:cs typeface="Times New Roman" pitchFamily="18" charset="0"/>
                        </a:rPr>
                        <a:t>）</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◎考績（成、評）之評定</a:t>
                      </a:r>
                      <a:endParaRPr lang="en-US" altLang="zh-TW" sz="2600" dirty="0" smtClean="0">
                        <a:latin typeface="標楷體"/>
                        <a:ea typeface="標楷體"/>
                        <a:cs typeface="Times New Roman" pitchFamily="18" charset="0"/>
                      </a:endParaRPr>
                    </a:p>
                    <a:p>
                      <a:pPr algn="just"/>
                      <a:endParaRPr lang="en-US" altLang="zh-TW" sz="2600" dirty="0" smtClean="0">
                        <a:latin typeface="標楷體"/>
                        <a:ea typeface="標楷體"/>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012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概念補充</a:t>
            </a:r>
            <a:r>
              <a:rPr lang="en-US" altLang="zh-TW" dirty="0" smtClean="0">
                <a:ea typeface="標楷體" pitchFamily="65" charset="-120"/>
              </a:rPr>
              <a:t>-</a:t>
            </a:r>
            <a:r>
              <a:rPr lang="zh-TW" altLang="en-US" dirty="0" smtClean="0">
                <a:ea typeface="標楷體" pitchFamily="65" charset="-120"/>
              </a:rPr>
              <a:t>勞動派遣</a:t>
            </a:r>
            <a:endParaRPr lang="zh-TW" altLang="en-US" dirty="0"/>
          </a:p>
        </p:txBody>
      </p:sp>
      <p:sp>
        <p:nvSpPr>
          <p:cNvPr id="3" name="矩形 2"/>
          <p:cNvSpPr/>
          <p:nvPr/>
        </p:nvSpPr>
        <p:spPr>
          <a:xfrm>
            <a:off x="395536" y="1916832"/>
            <a:ext cx="8352928" cy="4401205"/>
          </a:xfrm>
          <a:prstGeom prst="rect">
            <a:avLst/>
          </a:prstGeom>
        </p:spPr>
        <p:txBody>
          <a:bodyPr wrap="square">
            <a:spAutoFit/>
          </a:bodyPr>
          <a:lstStyle/>
          <a:p>
            <a:pPr fontAlgn="auto">
              <a:spcBef>
                <a:spcPts val="0"/>
              </a:spcBef>
              <a:spcAft>
                <a:spcPts val="0"/>
              </a:spcAft>
            </a:pPr>
            <a:r>
              <a:rPr kumimoji="0" lang="zh-TW" altLang="en-US" sz="3200" b="1" dirty="0" smtClean="0">
                <a:solidFill>
                  <a:prstClr val="black"/>
                </a:solidFill>
                <a:latin typeface="標楷體" panose="03000509000000000000" pitchFamily="65" charset="-120"/>
                <a:ea typeface="標楷體" panose="03000509000000000000" pitchFamily="65" charset="-120"/>
              </a:rPr>
              <a:t>人力派遣</a:t>
            </a:r>
            <a:r>
              <a:rPr kumimoji="0" lang="zh-TW" altLang="zh-TW" sz="3200" b="1" dirty="0" smtClean="0">
                <a:solidFill>
                  <a:prstClr val="black"/>
                </a:solidFill>
                <a:latin typeface="標楷體" panose="03000509000000000000" pitchFamily="65" charset="-120"/>
                <a:ea typeface="標楷體" panose="03000509000000000000" pitchFamily="65" charset="-120"/>
              </a:rPr>
              <a:t>要</a:t>
            </a:r>
            <a:r>
              <a:rPr kumimoji="0" lang="zh-TW" altLang="zh-TW" sz="3200" b="1" dirty="0">
                <a:solidFill>
                  <a:prstClr val="black"/>
                </a:solidFill>
                <a:latin typeface="標楷體" panose="03000509000000000000" pitchFamily="65" charset="-120"/>
                <a:ea typeface="標楷體" panose="03000509000000000000" pitchFamily="65" charset="-120"/>
              </a:rPr>
              <a:t>派機關雖與被派遣人員間並無直接聘僱關係，然要派機關對人力派遣公司所派遣之人員具最後准否錄用權，且被派遣人員如表現不符需求，要派機關尚得隨時要求人力派遣公司更換之，足見此乃相類任用、陞遷、調動等人事權運用範圍，揆諸前開法律及函釋，被派遣人員至機關任職，亦</a:t>
            </a:r>
            <a:r>
              <a:rPr kumimoji="0" lang="zh-TW" altLang="zh-TW" sz="3200" b="1" dirty="0" smtClean="0">
                <a:solidFill>
                  <a:prstClr val="black"/>
                </a:solidFill>
                <a:latin typeface="標楷體" panose="03000509000000000000" pitchFamily="65" charset="-120"/>
                <a:ea typeface="標楷體" panose="03000509000000000000" pitchFamily="65" charset="-120"/>
              </a:rPr>
              <a:t>屬</a:t>
            </a:r>
            <a:r>
              <a:rPr kumimoji="0" lang="zh-TW" altLang="en-US" sz="3200" b="1" dirty="0" smtClean="0">
                <a:solidFill>
                  <a:prstClr val="black"/>
                </a:solidFill>
                <a:latin typeface="標楷體" panose="03000509000000000000" pitchFamily="65" charset="-120"/>
                <a:ea typeface="標楷體" panose="03000509000000000000" pitchFamily="65" charset="-120"/>
              </a:rPr>
              <a:t>本</a:t>
            </a:r>
            <a:r>
              <a:rPr kumimoji="0" lang="zh-TW" altLang="zh-TW" sz="3200" b="1" dirty="0" smtClean="0">
                <a:solidFill>
                  <a:prstClr val="black"/>
                </a:solidFill>
                <a:latin typeface="標楷體" panose="03000509000000000000" pitchFamily="65" charset="-120"/>
                <a:ea typeface="標楷體" panose="03000509000000000000" pitchFamily="65" charset="-120"/>
              </a:rPr>
              <a:t>法所</a:t>
            </a:r>
            <a:r>
              <a:rPr kumimoji="0" lang="zh-TW" altLang="zh-TW" sz="3200" b="1" dirty="0">
                <a:solidFill>
                  <a:prstClr val="black"/>
                </a:solidFill>
                <a:latin typeface="標楷體" panose="03000509000000000000" pitchFamily="65" charset="-120"/>
                <a:ea typeface="標楷體" panose="03000509000000000000" pitchFamily="65" charset="-120"/>
              </a:rPr>
              <a:t>稱「其他人事措施</a:t>
            </a:r>
            <a:r>
              <a:rPr kumimoji="0" lang="zh-TW" altLang="zh-TW" sz="3600" dirty="0">
                <a:solidFill>
                  <a:prstClr val="black"/>
                </a:solidFill>
                <a:latin typeface="標楷體" panose="03000509000000000000" pitchFamily="65" charset="-120"/>
                <a:ea typeface="標楷體" panose="03000509000000000000" pitchFamily="65" charset="-120"/>
              </a:rPr>
              <a:t>」</a:t>
            </a:r>
            <a:r>
              <a:rPr kumimoji="0" lang="zh-TW" altLang="zh-TW" sz="2400" dirty="0" smtClean="0">
                <a:solidFill>
                  <a:prstClr val="black"/>
                </a:solidFill>
                <a:latin typeface="標楷體" panose="03000509000000000000" pitchFamily="65" charset="-120"/>
                <a:ea typeface="標楷體" panose="03000509000000000000" pitchFamily="65" charset="-120"/>
              </a:rPr>
              <a:t>。</a:t>
            </a:r>
            <a:endParaRPr kumimoji="0" lang="zh-TW" altLang="zh-TW" sz="2400" b="1" dirty="0" smtClean="0">
              <a:solidFill>
                <a:prstClr val="black"/>
              </a:solidFill>
              <a:latin typeface="標楷體" panose="03000509000000000000" pitchFamily="65" charset="-120"/>
              <a:ea typeface="標楷體" panose="03000509000000000000" pitchFamily="65" charset="-120"/>
            </a:endParaRPr>
          </a:p>
          <a:p>
            <a:pPr fontAlgn="auto">
              <a:spcBef>
                <a:spcPts val="0"/>
              </a:spcBef>
              <a:spcAft>
                <a:spcPts val="0"/>
              </a:spcAft>
            </a:pPr>
            <a:endParaRPr kumimoji="0" lang="zh-TW" altLang="en-US" sz="2000" dirty="0">
              <a:solidFill>
                <a:prstClr val="black"/>
              </a:solidFill>
              <a:latin typeface="Calibri"/>
              <a:ea typeface="新細明體"/>
            </a:endParaRPr>
          </a:p>
        </p:txBody>
      </p:sp>
      <mc:AlternateContent xmlns:mc="http://schemas.openxmlformats.org/markup-compatibility/2006" xmlns:p14="http://schemas.microsoft.com/office/powerpoint/2010/main">
        <mc:Choice Requires="p14">
          <p:contentPart p14:bwMode="auto" r:id="rId3">
            <p14:nvContentPartPr>
              <p14:cNvPr id="4" name="筆跡 3"/>
              <p14:cNvContentPartPr/>
              <p14:nvPr/>
            </p14:nvContentPartPr>
            <p14:xfrm>
              <a:off x="507960" y="2652064"/>
              <a:ext cx="8503200" cy="2044800"/>
            </p14:xfrm>
          </p:contentPart>
        </mc:Choice>
        <mc:Fallback xmlns="">
          <p:pic>
            <p:nvPicPr>
              <p:cNvPr id="4" name="筆跡 3"/>
              <p:cNvPicPr/>
              <p:nvPr/>
            </p:nvPicPr>
            <p:blipFill>
              <a:blip r:embed="rId4"/>
              <a:stretch>
                <a:fillRect/>
              </a:stretch>
            </p:blipFill>
            <p:spPr>
              <a:xfrm>
                <a:off x="492120" y="2588704"/>
                <a:ext cx="8534880" cy="2171520"/>
              </a:xfrm>
              <a:prstGeom prst="rect">
                <a:avLst/>
              </a:prstGeom>
            </p:spPr>
          </p:pic>
        </mc:Fallback>
      </mc:AlternateContent>
      <p:sp>
        <p:nvSpPr>
          <p:cNvPr id="5" name="文字方塊 4"/>
          <p:cNvSpPr txBox="1"/>
          <p:nvPr/>
        </p:nvSpPr>
        <p:spPr>
          <a:xfrm>
            <a:off x="3491880" y="5670540"/>
            <a:ext cx="4896544" cy="369332"/>
          </a:xfrm>
          <a:prstGeom prst="rect">
            <a:avLst/>
          </a:prstGeom>
          <a:noFill/>
        </p:spPr>
        <p:txBody>
          <a:bodyPr wrap="square" rtlCol="0">
            <a:spAutoFit/>
          </a:bodyPr>
          <a:lstStyle/>
          <a:p>
            <a:r>
              <a:rPr lang="zh-TW" altLang="zh-TW" b="1" dirty="0">
                <a:solidFill>
                  <a:srgbClr val="000000"/>
                </a:solidFill>
                <a:latin typeface="標楷體" panose="03000509000000000000" pitchFamily="65" charset="-120"/>
                <a:ea typeface="標楷體" panose="03000509000000000000" pitchFamily="65" charset="-120"/>
              </a:rPr>
              <a:t>【</a:t>
            </a:r>
            <a:r>
              <a:rPr lang="zh-TW" altLang="zh-TW" b="1" dirty="0" smtClean="0">
                <a:solidFill>
                  <a:srgbClr val="000000"/>
                </a:solidFill>
                <a:latin typeface="標楷體" panose="03000509000000000000" pitchFamily="65" charset="-120"/>
                <a:ea typeface="標楷體" panose="03000509000000000000" pitchFamily="65" charset="-120"/>
              </a:rPr>
              <a:t>法務部</a:t>
            </a:r>
            <a:r>
              <a:rPr lang="en-US" altLang="zh-TW" b="1" dirty="0">
                <a:solidFill>
                  <a:srgbClr val="000000"/>
                </a:solidFill>
                <a:latin typeface="標楷體" panose="03000509000000000000" pitchFamily="65" charset="-120"/>
                <a:ea typeface="標楷體" panose="03000509000000000000" pitchFamily="65" charset="-120"/>
              </a:rPr>
              <a:t>97</a:t>
            </a:r>
            <a:r>
              <a:rPr lang="zh-TW" altLang="zh-TW" b="1" dirty="0">
                <a:solidFill>
                  <a:srgbClr val="000000"/>
                </a:solidFill>
                <a:latin typeface="標楷體" panose="03000509000000000000" pitchFamily="65" charset="-120"/>
                <a:ea typeface="標楷體" panose="03000509000000000000" pitchFamily="65" charset="-120"/>
              </a:rPr>
              <a:t>年</a:t>
            </a:r>
            <a:r>
              <a:rPr lang="en-US" altLang="zh-TW" b="1" dirty="0">
                <a:solidFill>
                  <a:srgbClr val="000000"/>
                </a:solidFill>
                <a:latin typeface="標楷體" panose="03000509000000000000" pitchFamily="65" charset="-120"/>
                <a:ea typeface="標楷體" panose="03000509000000000000" pitchFamily="65" charset="-120"/>
              </a:rPr>
              <a:t>3</a:t>
            </a:r>
            <a:r>
              <a:rPr lang="zh-TW" altLang="zh-TW" b="1" dirty="0">
                <a:solidFill>
                  <a:srgbClr val="000000"/>
                </a:solidFill>
                <a:latin typeface="標楷體" panose="03000509000000000000" pitchFamily="65" charset="-120"/>
                <a:ea typeface="標楷體" panose="03000509000000000000" pitchFamily="65" charset="-120"/>
              </a:rPr>
              <a:t>月</a:t>
            </a:r>
            <a:r>
              <a:rPr lang="en-US" altLang="zh-TW" b="1" dirty="0">
                <a:solidFill>
                  <a:srgbClr val="000000"/>
                </a:solidFill>
                <a:latin typeface="標楷體" panose="03000509000000000000" pitchFamily="65" charset="-120"/>
                <a:ea typeface="標楷體" panose="03000509000000000000" pitchFamily="65" charset="-120"/>
              </a:rPr>
              <a:t>5</a:t>
            </a:r>
            <a:r>
              <a:rPr lang="zh-TW" altLang="zh-TW" b="1" dirty="0">
                <a:solidFill>
                  <a:srgbClr val="000000"/>
                </a:solidFill>
                <a:latin typeface="標楷體" panose="03000509000000000000" pitchFamily="65" charset="-120"/>
                <a:ea typeface="標楷體" panose="03000509000000000000" pitchFamily="65" charset="-120"/>
              </a:rPr>
              <a:t>日法政決</a:t>
            </a:r>
            <a:r>
              <a:rPr lang="zh-TW" altLang="zh-TW" b="1" dirty="0" smtClean="0">
                <a:solidFill>
                  <a:srgbClr val="000000"/>
                </a:solidFill>
                <a:latin typeface="標楷體" panose="03000509000000000000" pitchFamily="65" charset="-120"/>
                <a:ea typeface="標楷體" panose="03000509000000000000" pitchFamily="65" charset="-120"/>
              </a:rPr>
              <a:t>字</a:t>
            </a:r>
            <a:r>
              <a:rPr lang="en-US" altLang="zh-TW" b="1" dirty="0" smtClean="0">
                <a:solidFill>
                  <a:srgbClr val="000000"/>
                </a:solidFill>
                <a:latin typeface="標楷體" panose="03000509000000000000" pitchFamily="65" charset="-120"/>
                <a:ea typeface="標楷體" panose="03000509000000000000" pitchFamily="65" charset="-120"/>
              </a:rPr>
              <a:t>0970003714</a:t>
            </a:r>
            <a:r>
              <a:rPr lang="zh-TW" altLang="en-US" b="1" dirty="0" smtClean="0">
                <a:solidFill>
                  <a:srgbClr val="000000"/>
                </a:solidFill>
                <a:latin typeface="標楷體" panose="03000509000000000000" pitchFamily="65" charset="-120"/>
                <a:ea typeface="標楷體" panose="03000509000000000000" pitchFamily="65" charset="-120"/>
              </a:rPr>
              <a:t>號</a:t>
            </a:r>
            <a:r>
              <a:rPr lang="zh-TW" altLang="zh-TW" b="1" dirty="0" smtClean="0">
                <a:solidFill>
                  <a:srgbClr val="000000"/>
                </a:solidFill>
                <a:latin typeface="標楷體" panose="03000509000000000000" pitchFamily="65" charset="-120"/>
                <a:ea typeface="標楷體" panose="03000509000000000000" pitchFamily="65" charset="-120"/>
              </a:rPr>
              <a:t>】</a:t>
            </a:r>
            <a:endParaRPr lang="zh-TW" altLang="en-US" b="1" dirty="0">
              <a:solidFill>
                <a:srgbClr val="000000"/>
              </a:solidFill>
            </a:endParaRPr>
          </a:p>
        </p:txBody>
      </p:sp>
    </p:spTree>
    <p:extLst>
      <p:ext uri="{BB962C8B-B14F-4D97-AF65-F5344CB8AC3E}">
        <p14:creationId xmlns:p14="http://schemas.microsoft.com/office/powerpoint/2010/main" val="8709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裁量權</a:t>
            </a:r>
            <a:endParaRPr lang="zh-TW" altLang="en-US" dirty="0"/>
          </a:p>
        </p:txBody>
      </p:sp>
      <p:sp>
        <p:nvSpPr>
          <p:cNvPr id="3" name="圓角矩形 2"/>
          <p:cNvSpPr/>
          <p:nvPr/>
        </p:nvSpPr>
        <p:spPr>
          <a:xfrm>
            <a:off x="107504" y="1340768"/>
            <a:ext cx="8856984" cy="53285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pPr fontAlgn="auto">
              <a:spcBef>
                <a:spcPts val="0"/>
              </a:spcBef>
              <a:spcAft>
                <a:spcPts val="0"/>
              </a:spcAft>
            </a:pPr>
            <a:r>
              <a:rPr lang="zh-TW" altLang="en-US" dirty="0">
                <a:solidFill>
                  <a:prstClr val="black"/>
                </a:solidFill>
                <a:latin typeface="微軟正黑體" panose="020B0604030504040204" pitchFamily="34" charset="-120"/>
                <a:ea typeface="微軟正黑體" panose="020B0604030504040204" pitchFamily="34" charset="-120"/>
              </a:rPr>
              <a:t>法務部民國</a:t>
            </a:r>
            <a:r>
              <a:rPr lang="en-US" altLang="zh-TW" dirty="0">
                <a:solidFill>
                  <a:prstClr val="black"/>
                </a:solidFill>
                <a:latin typeface="微軟正黑體" panose="020B0604030504040204" pitchFamily="34" charset="-120"/>
                <a:ea typeface="微軟正黑體" panose="020B0604030504040204" pitchFamily="34" charset="-120"/>
              </a:rPr>
              <a:t>99</a:t>
            </a:r>
            <a:r>
              <a:rPr lang="zh-TW" altLang="en-US" dirty="0">
                <a:solidFill>
                  <a:prstClr val="black"/>
                </a:solidFill>
                <a:latin typeface="微軟正黑體" panose="020B0604030504040204" pitchFamily="34" charset="-120"/>
                <a:ea typeface="微軟正黑體" panose="020B0604030504040204" pitchFamily="34" charset="-120"/>
              </a:rPr>
              <a:t>年</a:t>
            </a:r>
            <a:r>
              <a:rPr lang="en-US" altLang="zh-TW" dirty="0">
                <a:solidFill>
                  <a:prstClr val="black"/>
                </a:solidFill>
                <a:latin typeface="微軟正黑體" panose="020B0604030504040204" pitchFamily="34" charset="-120"/>
                <a:ea typeface="微軟正黑體" panose="020B0604030504040204" pitchFamily="34" charset="-120"/>
              </a:rPr>
              <a:t>7</a:t>
            </a:r>
            <a:r>
              <a:rPr lang="zh-TW" altLang="en-US" dirty="0">
                <a:solidFill>
                  <a:prstClr val="black"/>
                </a:solidFill>
                <a:latin typeface="微軟正黑體" panose="020B0604030504040204" pitchFamily="34" charset="-120"/>
                <a:ea typeface="微軟正黑體" panose="020B0604030504040204" pitchFamily="34" charset="-120"/>
              </a:rPr>
              <a:t>月</a:t>
            </a:r>
            <a:r>
              <a:rPr lang="en-US" altLang="zh-TW" dirty="0">
                <a:solidFill>
                  <a:prstClr val="black"/>
                </a:solidFill>
                <a:latin typeface="微軟正黑體" panose="020B0604030504040204" pitchFamily="34" charset="-120"/>
                <a:ea typeface="微軟正黑體" panose="020B0604030504040204" pitchFamily="34" charset="-120"/>
              </a:rPr>
              <a:t>29 </a:t>
            </a:r>
            <a:r>
              <a:rPr lang="zh-TW" altLang="en-US" dirty="0">
                <a:solidFill>
                  <a:prstClr val="black"/>
                </a:solidFill>
                <a:latin typeface="微軟正黑體" panose="020B0604030504040204" pitchFamily="34" charset="-120"/>
                <a:ea typeface="微軟正黑體" panose="020B0604030504040204" pitchFamily="34" charset="-120"/>
              </a:rPr>
              <a:t>日法政字第 </a:t>
            </a:r>
            <a:r>
              <a:rPr lang="en-US" altLang="zh-TW" dirty="0">
                <a:solidFill>
                  <a:prstClr val="black"/>
                </a:solidFill>
                <a:latin typeface="微軟正黑體" panose="020B0604030504040204" pitchFamily="34" charset="-120"/>
                <a:ea typeface="微軟正黑體" panose="020B0604030504040204" pitchFamily="34" charset="-120"/>
              </a:rPr>
              <a:t>0991108044</a:t>
            </a:r>
            <a:r>
              <a:rPr lang="zh-TW" altLang="en-US" dirty="0">
                <a:solidFill>
                  <a:prstClr val="black"/>
                </a:solidFill>
                <a:latin typeface="微軟正黑體" panose="020B0604030504040204" pitchFamily="34" charset="-120"/>
                <a:ea typeface="微軟正黑體" panose="020B0604030504040204" pitchFamily="34" charset="-120"/>
              </a:rPr>
              <a:t>號</a:t>
            </a:r>
          </a:p>
          <a:p>
            <a:pPr algn="just"/>
            <a:r>
              <a:rPr lang="zh-TW" altLang="en-US" sz="2800" dirty="0" smtClean="0">
                <a:solidFill>
                  <a:srgbClr val="000000"/>
                </a:solidFill>
                <a:latin typeface="標楷體" panose="03000509000000000000" pitchFamily="65" charset="-120"/>
                <a:ea typeface="標楷體" panose="03000509000000000000" pitchFamily="65" charset="-120"/>
              </a:rPr>
              <a:t>依</a:t>
            </a:r>
            <a:r>
              <a:rPr lang="zh-TW" altLang="en-US" sz="2800" dirty="0">
                <a:solidFill>
                  <a:srgbClr val="000000"/>
                </a:solidFill>
                <a:latin typeface="標楷體" panose="03000509000000000000" pitchFamily="65" charset="-120"/>
                <a:ea typeface="標楷體" panose="03000509000000000000" pitchFamily="65" charset="-120"/>
              </a:rPr>
              <a:t>國內（外）出差旅費報支要點、各機關員工待遇給與相關事項預算執行之權責分工表及支出憑證處理要點第</a:t>
            </a:r>
            <a:r>
              <a:rPr lang="en-US" altLang="zh-TW" sz="2800" dirty="0">
                <a:solidFill>
                  <a:srgbClr val="000000"/>
                </a:solidFill>
                <a:latin typeface="標楷體" panose="03000509000000000000" pitchFamily="65" charset="-120"/>
                <a:ea typeface="標楷體" panose="03000509000000000000" pitchFamily="65" charset="-120"/>
              </a:rPr>
              <a:t>3</a:t>
            </a:r>
            <a:r>
              <a:rPr lang="zh-TW" altLang="en-US" sz="2800" dirty="0">
                <a:solidFill>
                  <a:srgbClr val="000000"/>
                </a:solidFill>
                <a:latin typeface="標楷體" panose="03000509000000000000" pitchFamily="65" charset="-120"/>
                <a:ea typeface="標楷體" panose="03000509000000000000" pitchFamily="65" charset="-120"/>
              </a:rPr>
              <a:t>點等規定，出差人員應於出差前簽報機關首長核准，出差事畢向機關申請款項時，應本誠信原則對所提出之原始書據真實性負責，經相關權責單位（例如人事、主計單位），審核無誤後，始得辦理出差旅費報支事宜。</a:t>
            </a:r>
            <a:r>
              <a:rPr lang="zh-TW" altLang="en-US" sz="2800" u="sng" dirty="0">
                <a:solidFill>
                  <a:srgbClr val="FF0000"/>
                </a:solidFill>
                <a:latin typeface="標楷體" panose="03000509000000000000" pitchFamily="65" charset="-120"/>
                <a:ea typeface="標楷體" panose="03000509000000000000" pitchFamily="65" charset="-120"/>
              </a:rPr>
              <a:t>機關首長或授權人涉及自身待遇及相關事項之報支，如與上述核銷規定程序相符，核准人對於核准與否、金額多寡，並無裁量空間實難謂有不法利益輸送之情形</a:t>
            </a:r>
            <a:r>
              <a:rPr lang="zh-TW" altLang="en-US" sz="2800" dirty="0">
                <a:solidFill>
                  <a:srgbClr val="000000"/>
                </a:solidFill>
                <a:latin typeface="標楷體" panose="03000509000000000000" pitchFamily="65" charset="-120"/>
                <a:ea typeface="標楷體" panose="03000509000000000000" pitchFamily="65" charset="-120"/>
              </a:rPr>
              <a:t>，尚與本法所稱利益衝突之要件有</a:t>
            </a:r>
            <a:r>
              <a:rPr lang="zh-TW" altLang="en-US" sz="2800" dirty="0" smtClean="0">
                <a:solidFill>
                  <a:srgbClr val="000000"/>
                </a:solidFill>
                <a:latin typeface="標楷體" panose="03000509000000000000" pitchFamily="65" charset="-120"/>
                <a:ea typeface="標楷體" panose="03000509000000000000" pitchFamily="65" charset="-120"/>
              </a:rPr>
              <a:t>別。</a:t>
            </a:r>
            <a:endParaRPr lang="en-US" altLang="zh-TW" sz="2800" dirty="0" smtClean="0">
              <a:solidFill>
                <a:srgbClr val="000000"/>
              </a:solidFill>
              <a:latin typeface="+mn-ea"/>
              <a:cs typeface="Times New Roman" pitchFamily="18" charset="0"/>
            </a:endParaRPr>
          </a:p>
        </p:txBody>
      </p:sp>
    </p:spTree>
    <p:extLst>
      <p:ext uri="{BB962C8B-B14F-4D97-AF65-F5344CB8AC3E}">
        <p14:creationId xmlns:p14="http://schemas.microsoft.com/office/powerpoint/2010/main" val="2901734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pSp>
        <p:nvGrpSpPr>
          <p:cNvPr id="7" name="群組 6"/>
          <p:cNvGrpSpPr/>
          <p:nvPr/>
        </p:nvGrpSpPr>
        <p:grpSpPr>
          <a:xfrm>
            <a:off x="1179688" y="4581128"/>
            <a:ext cx="6696743" cy="1858516"/>
            <a:chOff x="1175110" y="1772816"/>
            <a:chExt cx="6696743" cy="1858516"/>
          </a:xfrm>
        </p:grpSpPr>
        <p:grpSp>
          <p:nvGrpSpPr>
            <p:cNvPr id="3" name="群組 2"/>
            <p:cNvGrpSpPr>
              <a:grpSpLocks/>
            </p:cNvGrpSpPr>
            <p:nvPr/>
          </p:nvGrpSpPr>
          <p:grpSpPr bwMode="auto">
            <a:xfrm>
              <a:off x="1175110" y="1772816"/>
              <a:ext cx="6696743" cy="1858516"/>
              <a:chOff x="3207272" y="3786190"/>
              <a:chExt cx="2908792" cy="1714512"/>
            </a:xfrm>
            <a:solidFill>
              <a:schemeClr val="accent4">
                <a:lumMod val="40000"/>
                <a:lumOff val="60000"/>
              </a:schemeClr>
            </a:solidFill>
          </p:grpSpPr>
          <p:sp>
            <p:nvSpPr>
              <p:cNvPr id="4" name="圓角矩形 3"/>
              <p:cNvSpPr/>
              <p:nvPr/>
            </p:nvSpPr>
            <p:spPr>
              <a:xfrm>
                <a:off x="5316069" y="3786190"/>
                <a:ext cx="799995" cy="1714512"/>
              </a:xfrm>
              <a:prstGeom prst="roundRect">
                <a:avLst/>
              </a:prstGeom>
              <a:solidFill>
                <a:schemeClr val="accent4">
                  <a:lumMod val="20000"/>
                  <a:lumOff val="80000"/>
                </a:schemeClr>
              </a:solidFill>
              <a:ln w="25400" cap="flat" cmpd="sng" algn="ctr">
                <a:solidFill>
                  <a:srgbClr val="0070C0"/>
                </a:solidFill>
                <a:prstDash val="solid"/>
              </a:ln>
              <a:effectLst/>
              <a:scene3d>
                <a:camera prst="orthographicFront"/>
                <a:lightRig rig="threePt" dir="t">
                  <a:rot lat="0" lon="0" rev="6000000"/>
                </a:lightRig>
              </a:scene3d>
              <a:sp3d extrusionH="50800">
                <a:bevelT w="101600"/>
                <a:bevelB/>
              </a:sp3d>
            </p:spPr>
            <p:txBody>
              <a:bodyPr anchor="ctr"/>
              <a:lstStyle/>
              <a:p>
                <a:pPr algn="ctr" fontAlgn="auto">
                  <a:spcBef>
                    <a:spcPts val="0"/>
                  </a:spcBef>
                  <a:spcAft>
                    <a:spcPts val="0"/>
                  </a:spcAft>
                  <a:defRPr/>
                </a:pPr>
                <a:endParaRPr kumimoji="0" lang="en-US" altLang="zh-TW" sz="2200" b="1" kern="0" dirty="0">
                  <a:solidFill>
                    <a:prstClr val="black"/>
                  </a:solidFill>
                  <a:latin typeface="微軟正黑體"/>
                  <a:ea typeface="微軟正黑體"/>
                </a:endParaRPr>
              </a:p>
              <a:p>
                <a:pPr algn="ctr" fontAlgn="auto">
                  <a:spcBef>
                    <a:spcPts val="0"/>
                  </a:spcBef>
                  <a:spcAft>
                    <a:spcPts val="0"/>
                  </a:spcAft>
                  <a:defRPr/>
                </a:pPr>
                <a:r>
                  <a:rPr kumimoji="0" lang="zh-TW" altLang="en-US" sz="3600" b="1" kern="0" dirty="0" smtClean="0">
                    <a:solidFill>
                      <a:prstClr val="black"/>
                    </a:solidFill>
                    <a:latin typeface="微軟正黑體"/>
                    <a:ea typeface="微軟正黑體"/>
                  </a:rPr>
                  <a:t>最後決定權</a:t>
                </a:r>
                <a:endParaRPr kumimoji="0" lang="zh-TW" altLang="en-US" sz="3600" b="1" kern="0" dirty="0">
                  <a:solidFill>
                    <a:prstClr val="black"/>
                  </a:solidFill>
                  <a:latin typeface="微軟正黑體"/>
                  <a:ea typeface="微軟正黑體"/>
                </a:endParaRPr>
              </a:p>
            </p:txBody>
          </p:sp>
          <p:sp>
            <p:nvSpPr>
              <p:cNvPr id="5" name="圓角矩形 4"/>
              <p:cNvSpPr/>
              <p:nvPr/>
            </p:nvSpPr>
            <p:spPr>
              <a:xfrm>
                <a:off x="3207272" y="3786190"/>
                <a:ext cx="815629" cy="1714512"/>
              </a:xfrm>
              <a:prstGeom prst="roundRect">
                <a:avLst/>
              </a:prstGeom>
              <a:solidFill>
                <a:srgbClr val="FFCCFF"/>
              </a:solidFill>
              <a:ln w="25400" cap="flat" cmpd="sng" algn="ctr">
                <a:solidFill>
                  <a:srgbClr val="477AB1">
                    <a:shade val="50000"/>
                  </a:srgbClr>
                </a:solidFill>
                <a:prstDash val="solid"/>
              </a:ln>
              <a:effectLst/>
              <a:scene3d>
                <a:camera prst="orthographicFront"/>
                <a:lightRig rig="threePt" dir="t">
                  <a:rot lat="0" lon="0" rev="6000000"/>
                </a:lightRig>
              </a:scene3d>
              <a:sp3d extrusionH="50800">
                <a:bevelT w="101600"/>
                <a:bevelB/>
              </a:sp3d>
            </p:spPr>
            <p:txBody>
              <a:bodyPr anchor="ctr"/>
              <a:lstStyle/>
              <a:p>
                <a:pPr algn="ctr" fontAlgn="auto">
                  <a:spcBef>
                    <a:spcPts val="0"/>
                  </a:spcBef>
                  <a:spcAft>
                    <a:spcPts val="0"/>
                  </a:spcAft>
                  <a:defRPr/>
                </a:pPr>
                <a:r>
                  <a:rPr kumimoji="0" lang="zh-TW" altLang="en-US" sz="3600" b="1" kern="0" dirty="0" smtClean="0">
                    <a:solidFill>
                      <a:prstClr val="black"/>
                    </a:solidFill>
                    <a:latin typeface="微軟正黑體"/>
                    <a:ea typeface="微軟正黑體"/>
                  </a:rPr>
                  <a:t>裁量權</a:t>
                </a:r>
                <a:endParaRPr kumimoji="0" lang="zh-TW" altLang="en-US" sz="3600" b="1" kern="0" dirty="0">
                  <a:solidFill>
                    <a:prstClr val="black"/>
                  </a:solidFill>
                  <a:latin typeface="微軟正黑體"/>
                  <a:ea typeface="微軟正黑體"/>
                </a:endParaRPr>
              </a:p>
            </p:txBody>
          </p:sp>
        </p:grpSp>
        <p:sp>
          <p:nvSpPr>
            <p:cNvPr id="6" name="不等於 5"/>
            <p:cNvSpPr/>
            <p:nvPr/>
          </p:nvSpPr>
          <p:spPr>
            <a:xfrm>
              <a:off x="3300044" y="2090006"/>
              <a:ext cx="2376264" cy="1224136"/>
            </a:xfrm>
            <a:prstGeom prst="mathNotEqual">
              <a:avLst/>
            </a:prstGeom>
            <a:gradFill>
              <a:gsLst>
                <a:gs pos="0">
                  <a:srgbClr val="FFF200"/>
                </a:gs>
                <a:gs pos="45000">
                  <a:srgbClr val="FF7A00"/>
                </a:gs>
                <a:gs pos="70000">
                  <a:srgbClr val="FF0300"/>
                </a:gs>
                <a:gs pos="100000">
                  <a:srgbClr val="4D0808"/>
                </a:gs>
              </a:gsLst>
              <a:lin ang="5400000" scaled="0"/>
            </a:gradFill>
            <a:ln w="25400" cap="flat" cmpd="sng" algn="ctr">
              <a:solidFill>
                <a:srgbClr val="477AB1">
                  <a:shade val="50000"/>
                </a:srgbClr>
              </a:solidFill>
              <a:prstDash val="solid"/>
            </a:ln>
            <a:effectLst/>
          </p:spPr>
          <p:txBody>
            <a:bodyPr rtlCol="0" anchor="ctr"/>
            <a:lstStyle/>
            <a:p>
              <a:pPr algn="ctr">
                <a:defRPr/>
              </a:pPr>
              <a:endParaRPr lang="zh-TW" altLang="en-US" kern="0" smtClean="0">
                <a:solidFill>
                  <a:prstClr val="black"/>
                </a:solidFill>
                <a:latin typeface="Cambria"/>
                <a:ea typeface="新細明體"/>
              </a:endParaRPr>
            </a:p>
          </p:txBody>
        </p:sp>
      </p:grpSp>
      <p:sp>
        <p:nvSpPr>
          <p:cNvPr id="8" name="圓角矩形 7"/>
          <p:cNvSpPr/>
          <p:nvPr/>
        </p:nvSpPr>
        <p:spPr>
          <a:xfrm>
            <a:off x="35496" y="188640"/>
            <a:ext cx="9108504" cy="417646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pPr lvl="0"/>
            <a:r>
              <a:rPr kumimoji="1" lang="zh-TW" altLang="en-US" sz="2800" dirty="0">
                <a:solidFill>
                  <a:srgbClr val="000000"/>
                </a:solidFill>
                <a:latin typeface="Times New Roman" panose="02020603050405020304" pitchFamily="18" charset="0"/>
                <a:ea typeface="標楷體" panose="03000509000000000000" pitchFamily="65" charset="-120"/>
              </a:rPr>
              <a:t>所謂</a:t>
            </a:r>
            <a:r>
              <a:rPr kumimoji="1" lang="zh-TW" altLang="en-US" sz="2800" b="1" dirty="0">
                <a:solidFill>
                  <a:srgbClr val="000000"/>
                </a:solidFill>
                <a:latin typeface="Times New Roman" panose="02020603050405020304" pitchFamily="18" charset="0"/>
                <a:ea typeface="標楷體" panose="03000509000000000000" pitchFamily="65" charset="-120"/>
              </a:rPr>
              <a:t>裁量權</a:t>
            </a:r>
            <a:r>
              <a:rPr kumimoji="1" lang="zh-TW" altLang="en-US" sz="2800" dirty="0">
                <a:solidFill>
                  <a:srgbClr val="000000"/>
                </a:solidFill>
                <a:latin typeface="Times New Roman" panose="02020603050405020304" pitchFamily="18" charset="0"/>
                <a:ea typeface="標楷體" panose="03000509000000000000" pitchFamily="65" charset="-120"/>
              </a:rPr>
              <a:t>，係指相關行政流程參與者，對於該流程之全部或部分環節有權加以准否而言，並不以具有</a:t>
            </a:r>
            <a:r>
              <a:rPr kumimoji="1" lang="zh-TW" altLang="en-US" sz="2800" b="1" dirty="0">
                <a:solidFill>
                  <a:srgbClr val="000000"/>
                </a:solidFill>
                <a:latin typeface="Times New Roman" panose="02020603050405020304" pitchFamily="18" charset="0"/>
                <a:ea typeface="標楷體" panose="03000509000000000000" pitchFamily="65" charset="-120"/>
              </a:rPr>
              <a:t>最後決定權</a:t>
            </a:r>
            <a:r>
              <a:rPr kumimoji="1" lang="zh-TW" altLang="en-US" sz="2800" dirty="0">
                <a:solidFill>
                  <a:srgbClr val="000000"/>
                </a:solidFill>
                <a:latin typeface="Times New Roman" panose="02020603050405020304" pitchFamily="18" charset="0"/>
                <a:ea typeface="標楷體" panose="03000509000000000000" pitchFamily="65" charset="-120"/>
              </a:rPr>
              <a:t>為必要；易言之，如公職人員於其職務權限內，</a:t>
            </a:r>
            <a:r>
              <a:rPr kumimoji="1" lang="zh-TW" altLang="en-US" sz="2800" b="1" dirty="0">
                <a:solidFill>
                  <a:srgbClr val="000000"/>
                </a:solidFill>
                <a:latin typeface="Times New Roman" panose="02020603050405020304" pitchFamily="18" charset="0"/>
                <a:ea typeface="標楷體" panose="03000509000000000000" pitchFamily="65" charset="-120"/>
              </a:rPr>
              <a:t>有權對特定個案為退回、同意、修正或判斷後同意向上陳核等行為對該個案具有裁量權</a:t>
            </a:r>
            <a:r>
              <a:rPr kumimoji="1" lang="zh-TW" altLang="en-US" sz="2800" dirty="0">
                <a:solidFill>
                  <a:srgbClr val="000000"/>
                </a:solidFill>
                <a:latin typeface="Times New Roman" panose="02020603050405020304" pitchFamily="18" charset="0"/>
                <a:ea typeface="標楷體" panose="03000509000000000000" pitchFamily="65" charset="-120"/>
              </a:rPr>
              <a:t>，其於執行職務遇有涉及本人或其關係人之利益衝突時，即應依法迴避</a:t>
            </a:r>
            <a:r>
              <a:rPr lang="zh-TW" altLang="zh-TW" sz="2800" dirty="0" smtClean="0">
                <a:solidFill>
                  <a:srgbClr val="000000"/>
                </a:solidFill>
                <a:latin typeface="Times New Roman" panose="02020603050405020304" pitchFamily="18" charset="0"/>
                <a:ea typeface="標楷體" panose="03000509000000000000" pitchFamily="65" charset="-120"/>
              </a:rPr>
              <a:t>（</a:t>
            </a:r>
            <a:r>
              <a:rPr kumimoji="1" lang="zh-TW" altLang="en-US" sz="2800" dirty="0">
                <a:solidFill>
                  <a:srgbClr val="000000"/>
                </a:solidFill>
                <a:latin typeface="Times New Roman" panose="02020603050405020304" pitchFamily="18" charset="0"/>
                <a:ea typeface="標楷體" panose="03000509000000000000" pitchFamily="65" charset="-120"/>
              </a:rPr>
              <a:t>法務部</a:t>
            </a:r>
            <a:r>
              <a:rPr kumimoji="1" lang="en-US" altLang="zh-TW" sz="2800" dirty="0">
                <a:solidFill>
                  <a:srgbClr val="000000"/>
                </a:solidFill>
                <a:latin typeface="Times New Roman" panose="02020603050405020304" pitchFamily="18" charset="0"/>
                <a:ea typeface="標楷體" panose="03000509000000000000" pitchFamily="65" charset="-120"/>
              </a:rPr>
              <a:t>103</a:t>
            </a:r>
            <a:r>
              <a:rPr kumimoji="1" lang="zh-TW" altLang="en-US" sz="2800" dirty="0">
                <a:solidFill>
                  <a:srgbClr val="000000"/>
                </a:solidFill>
                <a:latin typeface="Times New Roman" panose="02020603050405020304" pitchFamily="18" charset="0"/>
                <a:ea typeface="標楷體" panose="03000509000000000000" pitchFamily="65" charset="-120"/>
              </a:rPr>
              <a:t>年</a:t>
            </a:r>
            <a:r>
              <a:rPr kumimoji="1" lang="en-US" altLang="zh-TW" sz="2800" dirty="0">
                <a:solidFill>
                  <a:srgbClr val="000000"/>
                </a:solidFill>
                <a:latin typeface="Times New Roman" panose="02020603050405020304" pitchFamily="18" charset="0"/>
                <a:ea typeface="標楷體" panose="03000509000000000000" pitchFamily="65" charset="-120"/>
              </a:rPr>
              <a:t>10</a:t>
            </a:r>
            <a:r>
              <a:rPr kumimoji="1" lang="zh-TW" altLang="en-US" sz="2800" dirty="0">
                <a:solidFill>
                  <a:srgbClr val="000000"/>
                </a:solidFill>
                <a:latin typeface="Times New Roman" panose="02020603050405020304" pitchFamily="18" charset="0"/>
                <a:ea typeface="標楷體" panose="03000509000000000000" pitchFamily="65" charset="-120"/>
              </a:rPr>
              <a:t>月</a:t>
            </a:r>
            <a:r>
              <a:rPr kumimoji="1" lang="en-US" altLang="zh-TW" sz="2800" dirty="0">
                <a:solidFill>
                  <a:srgbClr val="000000"/>
                </a:solidFill>
                <a:latin typeface="Times New Roman" panose="02020603050405020304" pitchFamily="18" charset="0"/>
                <a:ea typeface="標楷體" panose="03000509000000000000" pitchFamily="65" charset="-120"/>
              </a:rPr>
              <a:t>17</a:t>
            </a:r>
            <a:r>
              <a:rPr kumimoji="1" lang="zh-TW" altLang="en-US" sz="2800" dirty="0">
                <a:solidFill>
                  <a:srgbClr val="000000"/>
                </a:solidFill>
                <a:latin typeface="Times New Roman" panose="02020603050405020304" pitchFamily="18" charset="0"/>
                <a:ea typeface="標楷體" panose="03000509000000000000" pitchFamily="65" charset="-120"/>
              </a:rPr>
              <a:t>日法廉字第</a:t>
            </a:r>
            <a:r>
              <a:rPr kumimoji="1" lang="en-US" altLang="zh-TW" sz="2800" dirty="0">
                <a:solidFill>
                  <a:srgbClr val="000000"/>
                </a:solidFill>
                <a:latin typeface="Times New Roman" panose="02020603050405020304" pitchFamily="18" charset="0"/>
                <a:ea typeface="標楷體" panose="03000509000000000000" pitchFamily="65" charset="-120"/>
              </a:rPr>
              <a:t>10305037860</a:t>
            </a:r>
            <a:r>
              <a:rPr kumimoji="1" lang="zh-TW" altLang="en-US" sz="2800" dirty="0">
                <a:solidFill>
                  <a:srgbClr val="000000"/>
                </a:solidFill>
                <a:latin typeface="Times New Roman" panose="02020603050405020304" pitchFamily="18" charset="0"/>
                <a:ea typeface="標楷體" panose="03000509000000000000" pitchFamily="65" charset="-120"/>
              </a:rPr>
              <a:t>號</a:t>
            </a:r>
            <a:r>
              <a:rPr kumimoji="1" lang="zh-TW" altLang="en-US" sz="2800" dirty="0" smtClean="0">
                <a:solidFill>
                  <a:srgbClr val="000000"/>
                </a:solidFill>
                <a:latin typeface="Times New Roman" panose="02020603050405020304" pitchFamily="18" charset="0"/>
                <a:ea typeface="標楷體" panose="03000509000000000000" pitchFamily="65" charset="-120"/>
              </a:rPr>
              <a:t>函</a:t>
            </a:r>
            <a:r>
              <a:rPr lang="zh-TW" altLang="en-US" sz="2800" dirty="0" smtClean="0">
                <a:solidFill>
                  <a:srgbClr val="000000"/>
                </a:solidFill>
                <a:latin typeface="Times New Roman" panose="02020603050405020304" pitchFamily="18" charset="0"/>
                <a:ea typeface="標楷體" panose="03000509000000000000" pitchFamily="65" charset="-120"/>
              </a:rPr>
              <a:t>）</a:t>
            </a:r>
            <a:endParaRPr lang="zh-TW" altLang="zh-TW" sz="2800" dirty="0" smtClean="0">
              <a:solidFill>
                <a:srgbClr val="000000"/>
              </a:solidFill>
              <a:latin typeface="Times New Roman" panose="02020603050405020304" pitchFamily="18" charset="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2287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4F82BD8-7C05-4AF1-97CE-E193CBD56D39}" type="slidenum">
              <a:rPr lang="zh-TW" altLang="en-US" smtClean="0">
                <a:solidFill>
                  <a:prstClr val="black">
                    <a:tint val="75000"/>
                  </a:prstClr>
                </a:solidFill>
              </a:rPr>
              <a:pPr>
                <a:defRPr/>
              </a:pPr>
              <a:t>18</a:t>
            </a:fld>
            <a:endParaRPr lang="zh-TW" altLang="en-US">
              <a:solidFill>
                <a:prstClr val="black">
                  <a:tint val="75000"/>
                </a:prstClr>
              </a:solidFill>
            </a:endParaRPr>
          </a:p>
        </p:txBody>
      </p:sp>
      <p:sp>
        <p:nvSpPr>
          <p:cNvPr id="6" name="矩形 5"/>
          <p:cNvSpPr/>
          <p:nvPr/>
        </p:nvSpPr>
        <p:spPr>
          <a:xfrm>
            <a:off x="2195736" y="2060848"/>
            <a:ext cx="1656184" cy="288032"/>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文字方塊 1"/>
          <p:cNvSpPr txBox="1"/>
          <p:nvPr/>
        </p:nvSpPr>
        <p:spPr>
          <a:xfrm>
            <a:off x="1475656" y="3501008"/>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7" name="文字方塊 6"/>
          <p:cNvSpPr txBox="1"/>
          <p:nvPr/>
        </p:nvSpPr>
        <p:spPr>
          <a:xfrm>
            <a:off x="1473918" y="4228448"/>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9" name="文字方塊 8"/>
          <p:cNvSpPr txBox="1"/>
          <p:nvPr/>
        </p:nvSpPr>
        <p:spPr>
          <a:xfrm>
            <a:off x="2200255" y="5781575"/>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0" name="文字方塊 9"/>
          <p:cNvSpPr txBox="1"/>
          <p:nvPr/>
        </p:nvSpPr>
        <p:spPr>
          <a:xfrm>
            <a:off x="3852003" y="2996952"/>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1" name="文字方塊 10"/>
          <p:cNvSpPr txBox="1"/>
          <p:nvPr/>
        </p:nvSpPr>
        <p:spPr>
          <a:xfrm>
            <a:off x="3454729" y="3816643"/>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2" name="文字方塊 11"/>
          <p:cNvSpPr txBox="1"/>
          <p:nvPr/>
        </p:nvSpPr>
        <p:spPr>
          <a:xfrm>
            <a:off x="3022681" y="1556792"/>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3" name="文字方塊 12"/>
          <p:cNvSpPr txBox="1"/>
          <p:nvPr/>
        </p:nvSpPr>
        <p:spPr>
          <a:xfrm>
            <a:off x="1472180" y="1505850"/>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4" name="文字方塊 13"/>
          <p:cNvSpPr txBox="1"/>
          <p:nvPr/>
        </p:nvSpPr>
        <p:spPr>
          <a:xfrm>
            <a:off x="2286208" y="5781575"/>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5" name="文字方塊 14"/>
          <p:cNvSpPr txBox="1"/>
          <p:nvPr/>
        </p:nvSpPr>
        <p:spPr>
          <a:xfrm>
            <a:off x="2181164" y="5096187"/>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6" name="文字方塊 15"/>
          <p:cNvSpPr txBox="1"/>
          <p:nvPr/>
        </p:nvSpPr>
        <p:spPr>
          <a:xfrm>
            <a:off x="2174754" y="4692313"/>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7" name="文字方塊 16"/>
          <p:cNvSpPr txBox="1"/>
          <p:nvPr/>
        </p:nvSpPr>
        <p:spPr>
          <a:xfrm>
            <a:off x="3239261" y="2402880"/>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3" name="內容版面配置區 2"/>
          <p:cNvSpPr>
            <a:spLocks noGrp="1"/>
          </p:cNvSpPr>
          <p:nvPr>
            <p:ph idx="1"/>
          </p:nvPr>
        </p:nvSpPr>
        <p:spPr/>
        <p:txBody>
          <a:bodyPr/>
          <a:lstStyle/>
          <a:p>
            <a:endParaRPr lang="zh-TW" altLang="en-US" dirty="0"/>
          </a:p>
        </p:txBody>
      </p:sp>
      <p:pic>
        <p:nvPicPr>
          <p:cNvPr id="1026" name="Picture 2" descr="C:\Users\yfwu\Desktop\107宣導資料\迴避簽陳範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7"/>
            <a:ext cx="9144000" cy="6456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筆跡 7"/>
              <p14:cNvContentPartPr/>
              <p14:nvPr/>
            </p14:nvContentPartPr>
            <p14:xfrm>
              <a:off x="1879560" y="2038320"/>
              <a:ext cx="1987920" cy="559080"/>
            </p14:xfrm>
          </p:contentPart>
        </mc:Choice>
        <mc:Fallback xmlns="">
          <p:pic>
            <p:nvPicPr>
              <p:cNvPr id="8" name="筆跡 7"/>
              <p:cNvPicPr/>
              <p:nvPr/>
            </p:nvPicPr>
            <p:blipFill>
              <a:blip r:embed="rId4"/>
              <a:stretch>
                <a:fillRect/>
              </a:stretch>
            </p:blipFill>
            <p:spPr>
              <a:xfrm>
                <a:off x="1863720" y="1974960"/>
                <a:ext cx="2019600" cy="68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筆跡 17"/>
              <p14:cNvContentPartPr/>
              <p14:nvPr/>
            </p14:nvContentPartPr>
            <p14:xfrm>
              <a:off x="2254320" y="3530520"/>
              <a:ext cx="2908440" cy="349560"/>
            </p14:xfrm>
          </p:contentPart>
        </mc:Choice>
        <mc:Fallback xmlns="">
          <p:pic>
            <p:nvPicPr>
              <p:cNvPr id="18" name="筆跡 17"/>
              <p:cNvPicPr/>
              <p:nvPr/>
            </p:nvPicPr>
            <p:blipFill>
              <a:blip r:embed="rId6"/>
              <a:stretch>
                <a:fillRect/>
              </a:stretch>
            </p:blipFill>
            <p:spPr>
              <a:xfrm>
                <a:off x="2238480" y="3467160"/>
                <a:ext cx="294048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筆跡 18"/>
              <p14:cNvContentPartPr/>
              <p14:nvPr/>
            </p14:nvContentPartPr>
            <p14:xfrm>
              <a:off x="635040" y="4254480"/>
              <a:ext cx="3619800" cy="368640"/>
            </p14:xfrm>
          </p:contentPart>
        </mc:Choice>
        <mc:Fallback xmlns="">
          <p:pic>
            <p:nvPicPr>
              <p:cNvPr id="19" name="筆跡 18"/>
              <p:cNvPicPr/>
              <p:nvPr/>
            </p:nvPicPr>
            <p:blipFill>
              <a:blip r:embed="rId8"/>
              <a:stretch>
                <a:fillRect/>
              </a:stretch>
            </p:blipFill>
            <p:spPr>
              <a:xfrm>
                <a:off x="619200" y="4191120"/>
                <a:ext cx="3651480" cy="495360"/>
              </a:xfrm>
              <a:prstGeom prst="rect">
                <a:avLst/>
              </a:prstGeom>
            </p:spPr>
          </p:pic>
        </mc:Fallback>
      </mc:AlternateContent>
      <p:sp>
        <p:nvSpPr>
          <p:cNvPr id="5" name="矩形 4"/>
          <p:cNvSpPr/>
          <p:nvPr/>
        </p:nvSpPr>
        <p:spPr bwMode="auto">
          <a:xfrm>
            <a:off x="7020272" y="1260230"/>
            <a:ext cx="576064" cy="1440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2" name="矩形 21"/>
          <p:cNvSpPr/>
          <p:nvPr/>
        </p:nvSpPr>
        <p:spPr bwMode="auto">
          <a:xfrm>
            <a:off x="7043113" y="1966312"/>
            <a:ext cx="576064" cy="1440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333048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7" y="0"/>
            <a:ext cx="92041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5899320" y="2647800"/>
              <a:ext cx="1060560" cy="2724480"/>
            </p14:xfrm>
          </p:contentPart>
        </mc:Choice>
        <mc:Fallback xmlns="">
          <p:pic>
            <p:nvPicPr>
              <p:cNvPr id="2" name="筆跡 1"/>
              <p:cNvPicPr/>
              <p:nvPr/>
            </p:nvPicPr>
            <p:blipFill>
              <a:blip r:embed="rId4"/>
              <a:stretch>
                <a:fillRect/>
              </a:stretch>
            </p:blipFill>
            <p:spPr>
              <a:xfrm>
                <a:off x="5883120" y="2584440"/>
                <a:ext cx="1092600" cy="2851560"/>
              </a:xfrm>
              <a:prstGeom prst="rect">
                <a:avLst/>
              </a:prstGeom>
            </p:spPr>
          </p:pic>
        </mc:Fallback>
      </mc:AlternateContent>
    </p:spTree>
    <p:extLst>
      <p:ext uri="{BB962C8B-B14F-4D97-AF65-F5344CB8AC3E}">
        <p14:creationId xmlns:p14="http://schemas.microsoft.com/office/powerpoint/2010/main" val="184660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961144" y="1484784"/>
            <a:ext cx="7128792" cy="201622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89</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7</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12</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日制定公布全文</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24</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條</a:t>
            </a:r>
            <a:endPar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endParaRPr>
          </a:p>
          <a:p>
            <a:pPr algn="just"/>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103</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11</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26</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日修正公布第</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15</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條條文</a:t>
            </a:r>
            <a:endPar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endParaRPr>
          </a:p>
          <a:p>
            <a:pPr algn="just"/>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107</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6</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13</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日修正公布全文</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23</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條；</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a:p>
            <a:pPr algn="just"/>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並自公布後</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6</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個月施行</a:t>
            </a:r>
            <a:endParaRPr lang="zh-TW" altLang="en-US" sz="3200" dirty="0">
              <a:solidFill>
                <a:srgbClr val="FF0000"/>
              </a:solidFill>
              <a:latin typeface="Times New Roman" panose="02020603050405020304" pitchFamily="18" charset="0"/>
              <a:ea typeface="標楷體" panose="03000509000000000000" pitchFamily="65" charset="-120"/>
              <a:cs typeface="Times New Roman" pitchFamily="18" charset="0"/>
            </a:endParaRPr>
          </a:p>
        </p:txBody>
      </p:sp>
      <p:sp>
        <p:nvSpPr>
          <p:cNvPr id="6" name="圓角矩形 5"/>
          <p:cNvSpPr/>
          <p:nvPr/>
        </p:nvSpPr>
        <p:spPr>
          <a:xfrm>
            <a:off x="971600" y="3645024"/>
            <a:ext cx="7128792" cy="288032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dirty="0" smtClean="0">
                <a:solidFill>
                  <a:srgbClr val="000000"/>
                </a:solidFill>
                <a:latin typeface="標楷體" panose="03000509000000000000" pitchFamily="65" charset="-120"/>
                <a:ea typeface="標楷體" panose="03000509000000000000" pitchFamily="65" charset="-120"/>
              </a:rPr>
              <a:t>立法目的：</a:t>
            </a:r>
          </a:p>
          <a:p>
            <a:r>
              <a:rPr lang="zh-TW" altLang="zh-TW" sz="3200" dirty="0" smtClean="0">
                <a:solidFill>
                  <a:srgbClr val="000000"/>
                </a:solidFill>
                <a:latin typeface="標楷體" panose="03000509000000000000" pitchFamily="65" charset="-120"/>
                <a:ea typeface="標楷體" panose="03000509000000000000" pitchFamily="65" charset="-120"/>
              </a:rPr>
              <a:t>為</a:t>
            </a:r>
            <a:r>
              <a:rPr lang="zh-TW" altLang="zh-TW" sz="3200" b="1" dirty="0" smtClean="0">
                <a:solidFill>
                  <a:srgbClr val="FF0000"/>
                </a:solidFill>
                <a:latin typeface="標楷體" panose="03000509000000000000" pitchFamily="65" charset="-120"/>
                <a:ea typeface="標楷體" panose="03000509000000000000" pitchFamily="65" charset="-120"/>
              </a:rPr>
              <a:t>促進廉能政治、端正政治風氣</a:t>
            </a:r>
            <a:r>
              <a:rPr lang="zh-TW" altLang="zh-TW" sz="3200" dirty="0" smtClean="0">
                <a:solidFill>
                  <a:srgbClr val="000000"/>
                </a:solidFill>
                <a:latin typeface="標楷體" panose="03000509000000000000" pitchFamily="65" charset="-120"/>
                <a:ea typeface="標楷體" panose="03000509000000000000" pitchFamily="65" charset="-120"/>
              </a:rPr>
              <a:t>，建立公職人員利益衝突迴避之規範，有效遏阻貪污腐化暨不當利益輸送，特制定本法</a:t>
            </a:r>
            <a:endParaRPr lang="zh-TW" altLang="en-US" sz="3200" dirty="0" smtClean="0">
              <a:solidFill>
                <a:srgbClr val="000000"/>
              </a:solidFill>
              <a:latin typeface="標楷體" panose="03000509000000000000" pitchFamily="65" charset="-12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cs typeface="Times New Roman" pitchFamily="18" charset="0"/>
              </a:rPr>
              <a:t>公職人員利益衝突迴避法</a:t>
            </a:r>
            <a:endParaRPr lang="zh-TW" altLang="en-US" dirty="0"/>
          </a:p>
        </p:txBody>
      </p:sp>
    </p:spTree>
    <p:extLst>
      <p:ext uri="{BB962C8B-B14F-4D97-AF65-F5344CB8AC3E}">
        <p14:creationId xmlns:p14="http://schemas.microsoft.com/office/powerpoint/2010/main" val="512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矩形 3"/>
          <p:cNvSpPr/>
          <p:nvPr/>
        </p:nvSpPr>
        <p:spPr>
          <a:xfrm>
            <a:off x="0" y="0"/>
            <a:ext cx="9144000" cy="6858000"/>
          </a:xfrm>
          <a:prstGeom prst="rect">
            <a:avLst/>
          </a:prstGeom>
          <a:blipFill>
            <a:blip r:embed="rId2"/>
            <a:tile tx="0" ty="0" sx="100000" sy="100000" flip="none" algn="tl"/>
          </a:blipFill>
          <a:ln cmpd="dbl">
            <a:gradFill>
              <a:gsLst>
                <a:gs pos="12000">
                  <a:schemeClr val="accent1">
                    <a:lumMod val="75000"/>
                    <a:alpha val="70000"/>
                  </a:schemeClr>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srgbClr val="FFFFFF"/>
              </a:solidFill>
            </a:endParaRPr>
          </a:p>
        </p:txBody>
      </p:sp>
      <p:grpSp>
        <p:nvGrpSpPr>
          <p:cNvPr id="3" name="群組 9"/>
          <p:cNvGrpSpPr/>
          <p:nvPr/>
        </p:nvGrpSpPr>
        <p:grpSpPr>
          <a:xfrm>
            <a:off x="236392" y="314738"/>
            <a:ext cx="3600400" cy="864096"/>
            <a:chOff x="611560" y="836712"/>
            <a:chExt cx="3600400" cy="864096"/>
          </a:xfrm>
          <a:solidFill>
            <a:srgbClr val="FFFF00"/>
          </a:solidFill>
        </p:grpSpPr>
        <p:sp>
          <p:nvSpPr>
            <p:cNvPr id="7" name="圓角矩形 6"/>
            <p:cNvSpPr/>
            <p:nvPr/>
          </p:nvSpPr>
          <p:spPr>
            <a:xfrm>
              <a:off x="611560" y="836712"/>
              <a:ext cx="3600400" cy="864096"/>
            </a:xfrm>
            <a:prstGeom prst="roundRect">
              <a:avLst/>
            </a:prstGeom>
            <a:grpFill/>
            <a:scene3d>
              <a:camera prst="orthographicFront"/>
              <a:lightRig rig="threePt" dir="t">
                <a:rot lat="0" lon="0" rev="6000000"/>
              </a:lightRig>
            </a:scene3d>
            <a:sp3d extrusionH="50800">
              <a:bevelT w="101600" h="82550"/>
              <a:bevelB w="82550" h="82550"/>
            </a:sp3d>
          </p:spPr>
          <p:style>
            <a:lnRef idx="2">
              <a:schemeClr val="accent1">
                <a:shade val="50000"/>
              </a:schemeClr>
            </a:lnRef>
            <a:fillRef idx="1001">
              <a:schemeClr val="dk2"/>
            </a:fillRef>
            <a:effectRef idx="0">
              <a:schemeClr val="accent1"/>
            </a:effectRef>
            <a:fontRef idx="minor">
              <a:schemeClr val="lt1"/>
            </a:fontRef>
          </p:style>
          <p:txBody>
            <a:bodyPr rtlCol="0" anchor="ctr"/>
            <a:lstStyle/>
            <a:p>
              <a:pPr fontAlgn="auto">
                <a:spcBef>
                  <a:spcPts val="0"/>
                </a:spcBef>
                <a:spcAft>
                  <a:spcPts val="0"/>
                </a:spcAft>
              </a:pPr>
              <a:r>
                <a:rPr kumimoji="0" lang="zh-TW" altLang="en-US" sz="2400" dirty="0" smtClean="0">
                  <a:solidFill>
                    <a:srgbClr val="002060"/>
                  </a:solidFill>
                  <a:latin typeface="標楷體" pitchFamily="65" charset="-120"/>
                  <a:ea typeface="標楷體" pitchFamily="65" charset="-120"/>
                </a:rPr>
                <a:t>    </a:t>
              </a:r>
              <a:r>
                <a:rPr kumimoji="0" lang="zh-TW" altLang="en-US" sz="3200" dirty="0" smtClean="0">
                  <a:solidFill>
                    <a:srgbClr val="002060"/>
                  </a:solidFill>
                  <a:latin typeface="標楷體" pitchFamily="65" charset="-120"/>
                  <a:ea typeface="標楷體" pitchFamily="65" charset="-120"/>
                </a:rPr>
                <a:t>迴避類型</a:t>
              </a:r>
              <a:endParaRPr kumimoji="0" lang="zh-TW" altLang="en-US" sz="3200" dirty="0">
                <a:solidFill>
                  <a:srgbClr val="002060"/>
                </a:solidFill>
              </a:endParaRPr>
            </a:p>
          </p:txBody>
        </p:sp>
        <p:sp>
          <p:nvSpPr>
            <p:cNvPr id="8" name="橢圓 7"/>
            <p:cNvSpPr/>
            <p:nvPr/>
          </p:nvSpPr>
          <p:spPr>
            <a:xfrm rot="19983858">
              <a:off x="801284" y="1190669"/>
              <a:ext cx="360040" cy="288032"/>
            </a:xfrm>
            <a:prstGeom prst="ellipse">
              <a:avLst/>
            </a:prstGeom>
            <a:grpFill/>
            <a:scene3d>
              <a:camera prst="orthographicFront"/>
              <a:lightRig rig="threePt" dir="t">
                <a:rot lat="0" lon="0" rev="1200000"/>
              </a:lightRig>
            </a:scene3d>
            <a:sp3d extrusionH="12700">
              <a:bevelT w="25400"/>
              <a:bevelB w="6350" h="82550"/>
            </a:sp3d>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srgbClr val="FFFFFF"/>
                </a:solidFill>
              </a:endParaRPr>
            </a:p>
          </p:txBody>
        </p:sp>
      </p:grpSp>
      <p:graphicFrame>
        <p:nvGraphicFramePr>
          <p:cNvPr id="9" name="資料庫圖表 8"/>
          <p:cNvGraphicFramePr/>
          <p:nvPr>
            <p:extLst>
              <p:ext uri="{D42A27DB-BD31-4B8C-83A1-F6EECF244321}">
                <p14:modId xmlns:p14="http://schemas.microsoft.com/office/powerpoint/2010/main" val="129000985"/>
              </p:ext>
            </p:extLst>
          </p:nvPr>
        </p:nvGraphicFramePr>
        <p:xfrm>
          <a:off x="251520" y="1484784"/>
          <a:ext cx="850340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fld id="{21BA2CE7-7EB5-45F6-BCBC-B787E647813D}" type="slidenum">
              <a:rPr lang="zh-TW" altLang="en-US" smtClean="0">
                <a:solidFill>
                  <a:srgbClr val="DBE5F1"/>
                </a:solidFill>
              </a:rPr>
              <a:pPr/>
              <a:t>20</a:t>
            </a:fld>
            <a:endParaRPr lang="zh-TW" altLang="en-US">
              <a:solidFill>
                <a:srgbClr val="DBE5F1"/>
              </a:solidFill>
            </a:endParaRPr>
          </a:p>
        </p:txBody>
      </p:sp>
    </p:spTree>
    <p:extLst>
      <p:ext uri="{BB962C8B-B14F-4D97-AF65-F5344CB8AC3E}">
        <p14:creationId xmlns:p14="http://schemas.microsoft.com/office/powerpoint/2010/main" val="131939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443463" y="1340768"/>
            <a:ext cx="8424936" cy="295232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2200" dirty="0">
                <a:solidFill>
                  <a:srgbClr val="000000"/>
                </a:solidFill>
                <a:latin typeface="標楷體" panose="03000509000000000000" pitchFamily="65" charset="-120"/>
                <a:ea typeface="標楷體" panose="03000509000000000000" pitchFamily="65" charset="-120"/>
              </a:rPr>
              <a:t>公職人員知有利益衝突之情事者，應即自行迴避。</a:t>
            </a:r>
          </a:p>
          <a:p>
            <a:r>
              <a:rPr lang="zh-TW" altLang="zh-TW" sz="2200" dirty="0">
                <a:solidFill>
                  <a:srgbClr val="000000"/>
                </a:solidFill>
                <a:latin typeface="標楷體" panose="03000509000000000000" pitchFamily="65" charset="-120"/>
                <a:ea typeface="標楷體" panose="03000509000000000000" pitchFamily="65" charset="-120"/>
              </a:rPr>
              <a:t>前項情形，公職人員應以</a:t>
            </a:r>
            <a:r>
              <a:rPr lang="zh-TW" altLang="zh-TW" sz="2200" dirty="0">
                <a:solidFill>
                  <a:srgbClr val="FF0000"/>
                </a:solidFill>
                <a:latin typeface="標楷體" panose="03000509000000000000" pitchFamily="65" charset="-120"/>
                <a:ea typeface="標楷體" panose="03000509000000000000" pitchFamily="65" charset="-120"/>
              </a:rPr>
              <a:t>書面</a:t>
            </a:r>
            <a:r>
              <a:rPr lang="zh-TW" altLang="zh-TW" sz="2200" dirty="0">
                <a:solidFill>
                  <a:srgbClr val="000000"/>
                </a:solidFill>
                <a:latin typeface="標楷體" panose="03000509000000000000" pitchFamily="65" charset="-120"/>
                <a:ea typeface="標楷體" panose="03000509000000000000" pitchFamily="65" charset="-120"/>
              </a:rPr>
              <a:t>依下列規定辦理：</a:t>
            </a:r>
          </a:p>
          <a:p>
            <a:r>
              <a:rPr lang="zh-TW" altLang="zh-TW" sz="2200" dirty="0">
                <a:solidFill>
                  <a:srgbClr val="000000"/>
                </a:solidFill>
                <a:latin typeface="標楷體" panose="03000509000000000000" pitchFamily="65" charset="-120"/>
                <a:ea typeface="標楷體" panose="03000509000000000000" pitchFamily="65" charset="-120"/>
              </a:rPr>
              <a:t>一、民意代表應通知各該</a:t>
            </a:r>
            <a:r>
              <a:rPr lang="zh-TW" altLang="zh-TW" sz="2200" dirty="0">
                <a:solidFill>
                  <a:srgbClr val="FF0000"/>
                </a:solidFill>
                <a:latin typeface="標楷體" panose="03000509000000000000" pitchFamily="65" charset="-120"/>
                <a:ea typeface="標楷體" panose="03000509000000000000" pitchFamily="65" charset="-120"/>
              </a:rPr>
              <a:t>民意機關</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二、第二條第一項第六款、第七款之公職人員，應通知</a:t>
            </a:r>
            <a:r>
              <a:rPr lang="zh-TW" altLang="zh-TW" sz="2200" dirty="0">
                <a:solidFill>
                  <a:srgbClr val="FF0000"/>
                </a:solidFill>
                <a:latin typeface="標楷體" panose="03000509000000000000" pitchFamily="65" charset="-120"/>
                <a:ea typeface="標楷體" panose="03000509000000000000" pitchFamily="65" charset="-120"/>
              </a:rPr>
              <a:t>指派、</a:t>
            </a:r>
            <a:endParaRPr lang="en-US" altLang="zh-TW" sz="2200" dirty="0">
              <a:solidFill>
                <a:srgbClr val="FF0000"/>
              </a:solidFill>
              <a:latin typeface="標楷體" panose="03000509000000000000" pitchFamily="65" charset="-120"/>
              <a:ea typeface="標楷體" panose="03000509000000000000" pitchFamily="65" charset="-120"/>
            </a:endParaRPr>
          </a:p>
          <a:p>
            <a:r>
              <a:rPr lang="en-US" altLang="zh-TW" sz="2200" dirty="0">
                <a:solidFill>
                  <a:srgbClr val="FF0000"/>
                </a:solidFill>
                <a:latin typeface="標楷體" panose="03000509000000000000" pitchFamily="65" charset="-120"/>
                <a:ea typeface="標楷體" panose="03000509000000000000" pitchFamily="65" charset="-120"/>
              </a:rPr>
              <a:t>   </a:t>
            </a: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遴聘或聘任機關</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三、其他公職人員，應通知其服務之</a:t>
            </a:r>
            <a:r>
              <a:rPr lang="zh-TW" altLang="zh-TW" sz="2200" dirty="0">
                <a:solidFill>
                  <a:srgbClr val="FF0000"/>
                </a:solidFill>
                <a:latin typeface="標楷體" panose="03000509000000000000" pitchFamily="65" charset="-120"/>
                <a:ea typeface="標楷體" panose="03000509000000000000" pitchFamily="65" charset="-120"/>
              </a:rPr>
              <a:t>機關團體</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前項之公職人員為首長者，應通知其</a:t>
            </a:r>
            <a:r>
              <a:rPr lang="zh-TW" altLang="zh-TW" sz="2200" dirty="0">
                <a:solidFill>
                  <a:srgbClr val="FF0000"/>
                </a:solidFill>
                <a:latin typeface="標楷體" panose="03000509000000000000" pitchFamily="65" charset="-120"/>
                <a:ea typeface="標楷體" panose="03000509000000000000" pitchFamily="65" charset="-120"/>
              </a:rPr>
              <a:t>服務機關團體及上級機關團體</a:t>
            </a:r>
            <a:r>
              <a:rPr lang="zh-TW" altLang="zh-TW" sz="2200" dirty="0">
                <a:solidFill>
                  <a:srgbClr val="000000"/>
                </a:solidFill>
                <a:latin typeface="標楷體" panose="03000509000000000000" pitchFamily="65" charset="-120"/>
                <a:ea typeface="標楷體" panose="03000509000000000000" pitchFamily="65" charset="-120"/>
              </a:rPr>
              <a:t>；無上級機關者，通知其服務之機關團體。</a:t>
            </a:r>
            <a:endParaRPr lang="zh-TW" altLang="en-US" sz="2200" dirty="0">
              <a:solidFill>
                <a:srgbClr val="000000"/>
              </a:solidFill>
              <a:latin typeface="標楷體" panose="03000509000000000000" pitchFamily="65" charset="-120"/>
              <a:ea typeface="標楷體" panose="03000509000000000000" pitchFamily="65" charset="-120"/>
            </a:endParaRPr>
          </a:p>
          <a:p>
            <a:pPr algn="just"/>
            <a:endParaRPr lang="zh-TW" altLang="en-US" sz="3200" dirty="0">
              <a:solidFill>
                <a:srgbClr val="FF0000"/>
              </a:solidFill>
              <a:latin typeface="Times New Roman" panose="02020603050405020304" pitchFamily="18" charset="0"/>
              <a:ea typeface="標楷體" panose="03000509000000000000" pitchFamily="65" charset="-120"/>
              <a:cs typeface="Times New Roman" pitchFamily="18" charset="0"/>
            </a:endParaRPr>
          </a:p>
        </p:txBody>
      </p:sp>
      <p:sp>
        <p:nvSpPr>
          <p:cNvPr id="6" name="圓角矩形 5"/>
          <p:cNvSpPr/>
          <p:nvPr/>
        </p:nvSpPr>
        <p:spPr>
          <a:xfrm>
            <a:off x="467544" y="4437112"/>
            <a:ext cx="8280920" cy="216024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zh-TW" altLang="zh-TW" sz="2400" dirty="0">
                <a:solidFill>
                  <a:srgbClr val="000000"/>
                </a:solidFill>
                <a:latin typeface="Times New Roman" panose="02020603050405020304" pitchFamily="18" charset="0"/>
                <a:ea typeface="標楷體" panose="03000509000000000000" pitchFamily="65" charset="-120"/>
              </a:rPr>
              <a:t>公職人員服務之機關團體、上級機關、指派、遴聘或聘任機關應於每年度結束後三十日內，將前一年度公職人員自行迴避、申請迴避、職權迴避情形，依第二十條所定裁罰管轄機關，</a:t>
            </a:r>
            <a:r>
              <a:rPr lang="zh-TW" altLang="zh-TW" sz="2400" dirty="0">
                <a:solidFill>
                  <a:srgbClr val="FF0000"/>
                </a:solidFill>
                <a:latin typeface="Times New Roman" panose="02020603050405020304" pitchFamily="18" charset="0"/>
                <a:ea typeface="標楷體" panose="03000509000000000000" pitchFamily="65" charset="-120"/>
              </a:rPr>
              <a:t>彙報予監察院或法務部</a:t>
            </a:r>
            <a:r>
              <a:rPr lang="zh-TW" altLang="zh-TW" sz="2400" dirty="0">
                <a:solidFill>
                  <a:srgbClr val="000000"/>
                </a:solidFill>
                <a:latin typeface="Times New Roman" panose="02020603050405020304" pitchFamily="18" charset="0"/>
                <a:ea typeface="標楷體" panose="03000509000000000000" pitchFamily="65" charset="-120"/>
              </a:rPr>
              <a:t>指定之機關（構）或單位。</a:t>
            </a:r>
            <a:r>
              <a:rPr lang="zh-TW" altLang="en-US" sz="2400" dirty="0">
                <a:solidFill>
                  <a:srgbClr val="000000"/>
                </a:solidFill>
                <a:latin typeface="Times New Roman" panose="02020603050405020304" pitchFamily="18" charset="0"/>
                <a:ea typeface="標楷體" panose="03000509000000000000" pitchFamily="65" charset="-120"/>
              </a:rPr>
              <a:t>（</a:t>
            </a:r>
            <a:r>
              <a:rPr lang="en-US" altLang="zh-TW" sz="2400" dirty="0">
                <a:solidFill>
                  <a:srgbClr val="000000"/>
                </a:solidFill>
                <a:latin typeface="Times New Roman" panose="02020603050405020304" pitchFamily="18" charset="0"/>
                <a:ea typeface="標楷體" panose="03000509000000000000" pitchFamily="65" charset="-120"/>
              </a:rPr>
              <a:t>§11</a:t>
            </a:r>
            <a:r>
              <a:rPr lang="zh-TW" altLang="en-US" sz="2400" dirty="0">
                <a:solidFill>
                  <a:srgbClr val="000000"/>
                </a:solidFill>
                <a:latin typeface="Times New Roman" panose="02020603050405020304" pitchFamily="18" charset="0"/>
                <a:ea typeface="標楷體" panose="03000509000000000000" pitchFamily="65" charset="-120"/>
              </a:rPr>
              <a:t>）</a:t>
            </a:r>
          </a:p>
          <a:p>
            <a:pPr algn="just"/>
            <a:endParaRPr lang="en-US" altLang="zh-TW" sz="3200" dirty="0" smtClean="0">
              <a:solidFill>
                <a:srgbClr val="FFFF00"/>
              </a:solidFill>
              <a:latin typeface="+mn-ea"/>
              <a:cs typeface="Times New Roman" pitchFamily="18" charset="0"/>
            </a:endParaRPr>
          </a:p>
        </p:txBody>
      </p:sp>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如何迴避？</a:t>
            </a:r>
            <a:r>
              <a:rPr lang="zh-TW" altLang="en-US" b="1" spc="600" dirty="0">
                <a:solidFill>
                  <a:srgbClr val="603E14"/>
                </a:solidFill>
                <a:latin typeface="標楷體" pitchFamily="65" charset="-120"/>
                <a:ea typeface="標楷體" pitchFamily="65" charset="-120"/>
              </a:rPr>
              <a:t> </a:t>
            </a:r>
            <a:r>
              <a:rPr lang="zh-TW" altLang="en-US" sz="3200" b="1" spc="600" dirty="0">
                <a:latin typeface="標楷體" pitchFamily="65" charset="-120"/>
                <a:ea typeface="標楷體" pitchFamily="65" charset="-120"/>
              </a:rPr>
              <a:t>（</a:t>
            </a:r>
            <a:r>
              <a:rPr lang="en-US" altLang="zh-TW" sz="3200" b="1" spc="600" dirty="0">
                <a:latin typeface="標楷體" panose="03000509000000000000" pitchFamily="65" charset="-120"/>
                <a:ea typeface="標楷體" panose="03000509000000000000" pitchFamily="65" charset="-120"/>
              </a:rPr>
              <a:t>§6Ⅱ</a:t>
            </a:r>
            <a:r>
              <a:rPr lang="zh-TW" altLang="en-US" sz="3200" b="1" spc="600" dirty="0">
                <a:latin typeface="標楷體" pitchFamily="65" charset="-120"/>
                <a:ea typeface="標楷體" pitchFamily="65" charset="-120"/>
              </a:rPr>
              <a:t>、</a:t>
            </a:r>
            <a:r>
              <a:rPr lang="en-US" altLang="zh-TW" sz="3200" b="1" spc="600" dirty="0">
                <a:latin typeface="標楷體" panose="03000509000000000000" pitchFamily="65" charset="-120"/>
                <a:ea typeface="標楷體" panose="03000509000000000000" pitchFamily="65" charset="-120"/>
              </a:rPr>
              <a:t>Ⅲ</a:t>
            </a:r>
            <a:r>
              <a:rPr lang="zh-TW" altLang="en-US" sz="3200" b="1" spc="600" dirty="0">
                <a:latin typeface="標楷體" pitchFamily="65" charset="-120"/>
                <a:ea typeface="標楷體"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53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64704"/>
          </a:xfrm>
        </p:spPr>
        <p:txBody>
          <a:bodyPr>
            <a:normAutofit/>
          </a:bodyPr>
          <a:lstStyle/>
          <a:p>
            <a:pPr algn="ctr"/>
            <a:r>
              <a:rPr lang="zh-TW" altLang="en-US" dirty="0" smtClean="0">
                <a:solidFill>
                  <a:srgbClr val="FFFF00"/>
                </a:solidFill>
                <a:latin typeface="標楷體" panose="03000509000000000000" pitchFamily="65" charset="-120"/>
                <a:ea typeface="標楷體" panose="03000509000000000000" pitchFamily="65" charset="-120"/>
                <a:cs typeface="Times New Roman" pitchFamily="18" charset="0"/>
              </a:rPr>
              <a:t>公職人員利益衝突自行迴避</a:t>
            </a:r>
            <a:r>
              <a:rPr lang="zh-TW" altLang="en-US" dirty="0">
                <a:solidFill>
                  <a:srgbClr val="FFFF00"/>
                </a:solidFill>
                <a:latin typeface="標楷體" panose="03000509000000000000" pitchFamily="65" charset="-120"/>
                <a:ea typeface="標楷體" panose="03000509000000000000" pitchFamily="65" charset="-120"/>
                <a:cs typeface="Times New Roman" pitchFamily="18" charset="0"/>
              </a:rPr>
              <a:t>通知書</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18043631"/>
              </p:ext>
            </p:extLst>
          </p:nvPr>
        </p:nvGraphicFramePr>
        <p:xfrm>
          <a:off x="0" y="836711"/>
          <a:ext cx="9144000" cy="5301208"/>
        </p:xfrm>
        <a:graphic>
          <a:graphicData uri="http://schemas.openxmlformats.org/drawingml/2006/table">
            <a:tbl>
              <a:tblPr firstRow="1" bandRow="1">
                <a:tableStyleId>{5C22544A-7EE6-4342-B048-85BDC9FD1C3A}</a:tableStyleId>
              </a:tblPr>
              <a:tblGrid>
                <a:gridCol w="2627784"/>
                <a:gridCol w="2736304"/>
                <a:gridCol w="1728192"/>
                <a:gridCol w="2051720"/>
              </a:tblGrid>
              <a:tr h="500114">
                <a:tc gridSpan="4">
                  <a:txBody>
                    <a:bodyPr/>
                    <a:lstStyle/>
                    <a:p>
                      <a:pPr algn="dist"/>
                      <a:r>
                        <a:rPr lang="zh-TW" altLang="en-US" sz="2400" b="0" baseline="0" dirty="0" smtClean="0">
                          <a:latin typeface="標楷體" panose="03000509000000000000" pitchFamily="65" charset="-120"/>
                          <a:ea typeface="標楷體" panose="03000509000000000000" pitchFamily="65" charset="-120"/>
                          <a:cs typeface="Times New Roman" pitchFamily="18" charset="0"/>
                        </a:rPr>
                        <a:t>應迴避公職人員</a:t>
                      </a:r>
                      <a:endParaRPr lang="zh-TW" altLang="en-US" sz="2400" b="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姓名</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出生年月日</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zh-TW" altLang="en-US" sz="2400" dirty="0">
                        <a:latin typeface="+mj-ea"/>
                        <a:ea typeface="+mj-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服務之機關團體</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職稱</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zh-TW" altLang="en-US" sz="2400" dirty="0">
                        <a:latin typeface="+mj-ea"/>
                        <a:ea typeface="+mj-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聯絡地址</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400" dirty="0">
                        <a:latin typeface="Times New Roman" pitchFamily="18" charset="0"/>
                        <a:ea typeface="標楷體" pitchFamily="65" charset="-120"/>
                        <a:cs typeface="Times New Roman" pitchFamily="18" charset="0"/>
                      </a:endParaRPr>
                    </a:p>
                  </a:txBody>
                  <a:tcPr anchor="ctr"/>
                </a:tc>
                <a:tc hMerge="1">
                  <a:txBody>
                    <a:bodyPr/>
                    <a:lstStyle/>
                    <a:p>
                      <a:endParaRPr lang="zh-TW" altLang="en-US" dirty="0">
                        <a:latin typeface="Times New Roman" pitchFamily="18" charset="0"/>
                        <a:ea typeface="標楷體" pitchFamily="65" charset="-120"/>
                        <a:cs typeface="Times New Roman" pitchFamily="18" charset="0"/>
                      </a:endParaRPr>
                    </a:p>
                  </a:txBody>
                  <a:tcPr anchor="ct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聯絡電話</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400" dirty="0">
                        <a:latin typeface="Times New Roman" pitchFamily="18" charset="0"/>
                        <a:ea typeface="標楷體" pitchFamily="65" charset="-120"/>
                        <a:cs typeface="Times New Roman" pitchFamily="18" charset="0"/>
                      </a:endParaRPr>
                    </a:p>
                  </a:txBody>
                  <a:tcPr anchor="ctr"/>
                </a:tc>
                <a:tc hMerge="1">
                  <a:txBody>
                    <a:bodyPr/>
                    <a:lstStyle/>
                    <a:p>
                      <a:endParaRPr lang="zh-TW" altLang="en-US" dirty="0">
                        <a:latin typeface="Times New Roman" pitchFamily="18" charset="0"/>
                        <a:ea typeface="標楷體" pitchFamily="65" charset="-120"/>
                        <a:cs typeface="Times New Roman" pitchFamily="18" charset="0"/>
                      </a:endParaRPr>
                    </a:p>
                  </a:txBody>
                  <a:tcPr anchor="ctr"/>
                </a:tc>
              </a:tr>
              <a:tr h="500114">
                <a:tc gridSpan="4">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應迴避事項及理由</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1300296">
                <a:tc gridSpan="4">
                  <a:txBody>
                    <a:bodyPr/>
                    <a:lstStyle/>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一、應迴避事項</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：（應依法迴避之具體事件）</a:t>
                      </a:r>
                      <a:endParaRPr lang="en-US" altLang="zh-TW" sz="2400" baseline="0" dirty="0" smtClean="0">
                        <a:solidFill>
                          <a:srgbClr val="0070C0"/>
                        </a:solidFill>
                        <a:latin typeface="標楷體" panose="03000509000000000000" pitchFamily="65" charset="-120"/>
                        <a:ea typeface="標楷體" panose="03000509000000000000" pitchFamily="65" charset="-120"/>
                        <a:cs typeface="Times New Roman" pitchFamily="18" charset="0"/>
                      </a:endParaRPr>
                    </a:p>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二、理由</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：（法條）</a:t>
                      </a:r>
                      <a:endParaRPr lang="en-US" altLang="zh-TW" sz="2400" baseline="0" dirty="0" smtClean="0">
                        <a:solidFill>
                          <a:srgbClr val="0070C0"/>
                        </a:solidFill>
                        <a:latin typeface="標楷體" panose="03000509000000000000" pitchFamily="65" charset="-120"/>
                        <a:ea typeface="標楷體" panose="03000509000000000000" pitchFamily="65" charset="-120"/>
                        <a:cs typeface="Times New Roman" pitchFamily="18" charset="0"/>
                      </a:endParaRPr>
                    </a:p>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三、說明</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：（描述應迴避之事件及迴避情形）</a:t>
                      </a:r>
                      <a:endParaRPr lang="zh-TW" altLang="en-US" sz="2400" baseline="0" dirty="0">
                        <a:solidFill>
                          <a:srgbClr val="0070C0"/>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受通知之機關團體</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通知日期</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bl>
          </a:graphicData>
        </a:graphic>
      </p:graphicFrame>
      <p:sp>
        <p:nvSpPr>
          <p:cNvPr id="5" name="標題 1"/>
          <p:cNvSpPr txBox="1">
            <a:spLocks/>
          </p:cNvSpPr>
          <p:nvPr/>
        </p:nvSpPr>
        <p:spPr>
          <a:xfrm>
            <a:off x="0" y="6137920"/>
            <a:ext cx="9144000" cy="720080"/>
          </a:xfrm>
          <a:prstGeom prst="rect">
            <a:avLst/>
          </a:prstGeom>
        </p:spPr>
        <p:txBody>
          <a:bodyPr vert="horz" lIns="91440" tIns="45720" rIns="91440" bIns="45720" rtlCol="0" anchor="ctr">
            <a:normAutofit/>
          </a:bodyPr>
          <a:lstStyle/>
          <a:p>
            <a:pPr algn="r" fontAlgn="auto">
              <a:spcAft>
                <a:spcPts val="0"/>
              </a:spcAft>
              <a:defRPr/>
            </a:pPr>
            <a:r>
              <a:rPr lang="zh-TW" altLang="en-US" sz="2800" dirty="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通知</a:t>
            </a:r>
            <a:r>
              <a:rPr lang="zh-TW" altLang="en-US" sz="2800"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人</a:t>
            </a:r>
            <a:r>
              <a:rPr lang="zh-TW" altLang="en-US" sz="2800"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a:t>
            </a:r>
            <a:r>
              <a:rPr lang="zh-TW" altLang="en-US" sz="28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                        </a:t>
            </a:r>
            <a:r>
              <a:rPr lang="zh-TW" altLang="en-US" sz="24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a:t>
            </a:r>
            <a:r>
              <a:rPr lang="zh-TW" altLang="en-US" sz="24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簽名蓋章）</a:t>
            </a:r>
            <a:endParaRPr lang="zh-TW" altLang="en-US" sz="2400" u="sng" dirty="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endParaRPr>
          </a:p>
        </p:txBody>
      </p:sp>
    </p:spTree>
    <p:extLst>
      <p:ext uri="{BB962C8B-B14F-4D97-AF65-F5344CB8AC3E}">
        <p14:creationId xmlns:p14="http://schemas.microsoft.com/office/powerpoint/2010/main" val="33830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如何迴避？</a:t>
            </a:r>
            <a:endParaRPr lang="zh-TW" altLang="en-US" dirty="0"/>
          </a:p>
        </p:txBody>
      </p:sp>
      <p:sp>
        <p:nvSpPr>
          <p:cNvPr id="3" name="圓角矩形 2"/>
          <p:cNvSpPr/>
          <p:nvPr/>
        </p:nvSpPr>
        <p:spPr>
          <a:xfrm>
            <a:off x="443463" y="1340768"/>
            <a:ext cx="8424936" cy="316835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b="1" dirty="0">
                <a:solidFill>
                  <a:srgbClr val="000000"/>
                </a:solidFill>
                <a:latin typeface="標楷體" panose="03000509000000000000" pitchFamily="65" charset="-120"/>
                <a:ea typeface="標楷體" panose="03000509000000000000" pitchFamily="65" charset="-120"/>
              </a:rPr>
              <a:t>一、民意代表，不得參與個人利益相關議</a:t>
            </a:r>
            <a:endParaRPr lang="en-US" altLang="zh-TW" sz="3200" b="1" dirty="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zh-TW" sz="3200" b="1" dirty="0">
                <a:solidFill>
                  <a:srgbClr val="000000"/>
                </a:solidFill>
                <a:latin typeface="標楷體" panose="03000509000000000000" pitchFamily="65" charset="-120"/>
                <a:ea typeface="標楷體" panose="03000509000000000000" pitchFamily="65" charset="-120"/>
              </a:rPr>
              <a:t>案之</a:t>
            </a:r>
            <a:r>
              <a:rPr lang="zh-TW" altLang="zh-TW" sz="3200" b="1" dirty="0">
                <a:solidFill>
                  <a:srgbClr val="FF0000"/>
                </a:solidFill>
                <a:latin typeface="標楷體" panose="03000509000000000000" pitchFamily="65" charset="-120"/>
                <a:ea typeface="標楷體" panose="03000509000000000000" pitchFamily="65" charset="-120"/>
              </a:rPr>
              <a:t>審議及表決</a:t>
            </a:r>
            <a:r>
              <a:rPr lang="zh-TW" altLang="zh-TW" sz="3200" b="1" dirty="0">
                <a:solidFill>
                  <a:srgbClr val="000000"/>
                </a:solidFill>
                <a:latin typeface="標楷體" panose="03000509000000000000" pitchFamily="65" charset="-120"/>
                <a:ea typeface="標楷體" panose="03000509000000000000" pitchFamily="65" charset="-120"/>
              </a:rPr>
              <a:t>。</a:t>
            </a:r>
          </a:p>
          <a:p>
            <a:r>
              <a:rPr lang="zh-TW" altLang="zh-TW" sz="3200" b="1" dirty="0">
                <a:solidFill>
                  <a:srgbClr val="000000"/>
                </a:solidFill>
                <a:latin typeface="標楷體" panose="03000509000000000000" pitchFamily="65" charset="-120"/>
                <a:ea typeface="標楷體" panose="03000509000000000000" pitchFamily="65" charset="-120"/>
              </a:rPr>
              <a:t>二、其他公職人員應</a:t>
            </a:r>
            <a:r>
              <a:rPr lang="zh-TW" altLang="zh-TW" sz="3200" b="1" dirty="0">
                <a:solidFill>
                  <a:srgbClr val="FF0000"/>
                </a:solidFill>
                <a:latin typeface="標楷體" panose="03000509000000000000" pitchFamily="65" charset="-120"/>
                <a:ea typeface="標楷體" panose="03000509000000000000" pitchFamily="65" charset="-120"/>
              </a:rPr>
              <a:t>停止執行該項職務</a:t>
            </a:r>
            <a:r>
              <a:rPr lang="zh-TW" altLang="zh-TW" sz="3200" b="1" dirty="0">
                <a:solidFill>
                  <a:srgbClr val="000000"/>
                </a:solidFill>
                <a:latin typeface="標楷體" panose="03000509000000000000" pitchFamily="65" charset="-120"/>
                <a:ea typeface="標楷體" panose="03000509000000000000" pitchFamily="65" charset="-120"/>
              </a:rPr>
              <a:t>，</a:t>
            </a:r>
            <a:endParaRPr lang="en-US" altLang="zh-TW" sz="3200" b="1" dirty="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zh-TW" sz="3200" b="1" dirty="0">
                <a:solidFill>
                  <a:srgbClr val="000000"/>
                </a:solidFill>
                <a:latin typeface="標楷體" panose="03000509000000000000" pitchFamily="65" charset="-120"/>
                <a:ea typeface="標楷體" panose="03000509000000000000" pitchFamily="65" charset="-120"/>
              </a:rPr>
              <a:t>並由該</a:t>
            </a:r>
            <a:r>
              <a:rPr lang="zh-TW" altLang="zh-TW" sz="3200" b="1" dirty="0">
                <a:solidFill>
                  <a:srgbClr val="FF0000"/>
                </a:solidFill>
                <a:latin typeface="標楷體" panose="03000509000000000000" pitchFamily="65" charset="-120"/>
                <a:ea typeface="標楷體" panose="03000509000000000000" pitchFamily="65" charset="-120"/>
              </a:rPr>
              <a:t>職務之代理人</a:t>
            </a:r>
            <a:r>
              <a:rPr lang="zh-TW" altLang="zh-TW" sz="3200" b="1" dirty="0">
                <a:solidFill>
                  <a:srgbClr val="000000"/>
                </a:solidFill>
                <a:latin typeface="標楷體" panose="03000509000000000000" pitchFamily="65" charset="-120"/>
                <a:ea typeface="標楷體" panose="03000509000000000000" pitchFamily="65" charset="-120"/>
              </a:rPr>
              <a:t>執行。必要時</a:t>
            </a:r>
            <a:r>
              <a:rPr lang="zh-TW" altLang="zh-TW" sz="3200" b="1" dirty="0" smtClean="0">
                <a:solidFill>
                  <a:srgbClr val="000000"/>
                </a:solidFill>
                <a:latin typeface="標楷體" panose="03000509000000000000" pitchFamily="65" charset="-120"/>
                <a:ea typeface="標楷體" panose="03000509000000000000" pitchFamily="65" charset="-120"/>
              </a:rPr>
              <a:t>，</a:t>
            </a:r>
            <a:endParaRPr lang="en-US" altLang="zh-TW" sz="3200" b="1" dirty="0" smtClean="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en-US" sz="3200" b="1" dirty="0" smtClean="0">
                <a:solidFill>
                  <a:srgbClr val="000000"/>
                </a:solidFill>
                <a:latin typeface="標楷體" panose="03000509000000000000" pitchFamily="65" charset="-120"/>
                <a:ea typeface="標楷體" panose="03000509000000000000" pitchFamily="65" charset="-120"/>
              </a:rPr>
              <a:t>   </a:t>
            </a:r>
            <a:r>
              <a:rPr lang="zh-TW" altLang="zh-TW" sz="3200" b="1" dirty="0" smtClean="0">
                <a:solidFill>
                  <a:srgbClr val="000000"/>
                </a:solidFill>
                <a:latin typeface="標楷體" panose="03000509000000000000" pitchFamily="65" charset="-120"/>
                <a:ea typeface="標楷體" panose="03000509000000000000" pitchFamily="65" charset="-120"/>
              </a:rPr>
              <a:t>由各該</a:t>
            </a:r>
            <a:r>
              <a:rPr lang="zh-TW" altLang="zh-TW" sz="3200" b="1" dirty="0">
                <a:solidFill>
                  <a:srgbClr val="000000"/>
                </a:solidFill>
                <a:latin typeface="標楷體" panose="03000509000000000000" pitchFamily="65" charset="-120"/>
                <a:ea typeface="標楷體" panose="03000509000000000000" pitchFamily="65" charset="-120"/>
              </a:rPr>
              <a:t>機關團體</a:t>
            </a:r>
            <a:r>
              <a:rPr lang="zh-TW" altLang="zh-TW" sz="3200" b="1" dirty="0" smtClean="0">
                <a:solidFill>
                  <a:srgbClr val="000000"/>
                </a:solidFill>
                <a:latin typeface="標楷體" panose="03000509000000000000" pitchFamily="65" charset="-120"/>
                <a:ea typeface="標楷體" panose="03000509000000000000" pitchFamily="65" charset="-120"/>
              </a:rPr>
              <a:t>指定</a:t>
            </a:r>
            <a:r>
              <a:rPr lang="zh-TW" altLang="zh-TW" sz="3200" b="1" dirty="0">
                <a:solidFill>
                  <a:srgbClr val="000000"/>
                </a:solidFill>
                <a:latin typeface="標楷體" panose="03000509000000000000" pitchFamily="65" charset="-120"/>
                <a:ea typeface="標楷體" panose="03000509000000000000" pitchFamily="65" charset="-120"/>
              </a:rPr>
              <a:t>代理執行該</a:t>
            </a:r>
            <a:r>
              <a:rPr lang="zh-TW" altLang="zh-TW" sz="3200" b="1" dirty="0" smtClean="0">
                <a:solidFill>
                  <a:srgbClr val="000000"/>
                </a:solidFill>
                <a:latin typeface="標楷體" panose="03000509000000000000" pitchFamily="65" charset="-120"/>
                <a:ea typeface="標楷體" panose="03000509000000000000" pitchFamily="65" charset="-120"/>
              </a:rPr>
              <a:t>職務</a:t>
            </a:r>
            <a:endParaRPr lang="en-US" altLang="zh-TW" sz="3200" b="1" dirty="0" smtClean="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en-US" sz="3200" b="1" dirty="0" smtClean="0">
                <a:solidFill>
                  <a:srgbClr val="000000"/>
                </a:solidFill>
                <a:latin typeface="標楷體" panose="03000509000000000000" pitchFamily="65" charset="-120"/>
                <a:ea typeface="標楷體" panose="03000509000000000000" pitchFamily="65" charset="-120"/>
              </a:rPr>
              <a:t>   之</a:t>
            </a:r>
            <a:r>
              <a:rPr lang="zh-TW" altLang="zh-TW" sz="3200" b="1" dirty="0" smtClean="0">
                <a:solidFill>
                  <a:srgbClr val="000000"/>
                </a:solidFill>
                <a:latin typeface="標楷體" panose="03000509000000000000" pitchFamily="65" charset="-120"/>
                <a:ea typeface="標楷體" panose="03000509000000000000" pitchFamily="65" charset="-120"/>
              </a:rPr>
              <a:t>人</a:t>
            </a:r>
            <a:r>
              <a:rPr lang="zh-TW" altLang="zh-TW" sz="3200" b="1" dirty="0">
                <a:solidFill>
                  <a:srgbClr val="000000"/>
                </a:solidFill>
                <a:latin typeface="標楷體" panose="03000509000000000000" pitchFamily="65" charset="-120"/>
                <a:ea typeface="標楷體" panose="03000509000000000000" pitchFamily="65" charset="-120"/>
              </a:rPr>
              <a:t>。</a:t>
            </a:r>
          </a:p>
        </p:txBody>
      </p:sp>
      <p:sp>
        <p:nvSpPr>
          <p:cNvPr id="4" name="圓角矩形 3"/>
          <p:cNvSpPr/>
          <p:nvPr/>
        </p:nvSpPr>
        <p:spPr>
          <a:xfrm>
            <a:off x="467544" y="4653136"/>
            <a:ext cx="4608512" cy="208823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zh-TW" altLang="en-US" sz="2000" dirty="0">
                <a:latin typeface="Times New Roman" panose="02020603050405020304" pitchFamily="18" charset="0"/>
                <a:ea typeface="標楷體" panose="03000509000000000000" pitchFamily="65" charset="-120"/>
              </a:rPr>
              <a:t> </a:t>
            </a:r>
            <a:r>
              <a:rPr lang="zh-TW" altLang="en-US" sz="2000" dirty="0" smtClean="0">
                <a:latin typeface="Times New Roman" panose="02020603050405020304" pitchFamily="18" charset="0"/>
                <a:ea typeface="標楷體" panose="03000509000000000000" pitchFamily="65" charset="-120"/>
              </a:rPr>
              <a:t>  </a:t>
            </a:r>
            <a:r>
              <a:rPr lang="zh-TW" altLang="en-US" sz="2000" dirty="0" smtClean="0">
                <a:solidFill>
                  <a:schemeClr val="tx1">
                    <a:lumMod val="95000"/>
                    <a:lumOff val="5000"/>
                  </a:schemeClr>
                </a:solidFill>
                <a:latin typeface="Times New Roman" panose="02020603050405020304" pitchFamily="18" charset="0"/>
                <a:ea typeface="標楷體" panose="03000509000000000000" pitchFamily="65" charset="-120"/>
              </a:rPr>
              <a:t>一</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a:t>
            </a:r>
            <a:r>
              <a:rPr lang="zh-TW" altLang="en-US" sz="2000" b="1" dirty="0">
                <a:solidFill>
                  <a:srgbClr val="FF0000"/>
                </a:solidFill>
                <a:latin typeface="Times New Roman" panose="02020603050405020304" pitchFamily="18" charset="0"/>
                <a:ea typeface="標楷體" panose="03000509000000000000" pitchFamily="65" charset="-120"/>
              </a:rPr>
              <a:t>非指臨時</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由應迴避之公職人員</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a:t>
            </a:r>
            <a:r>
              <a:rPr lang="zh-TW" altLang="en-US" sz="2000" dirty="0" smtClean="0">
                <a:solidFill>
                  <a:schemeClr val="tx1">
                    <a:lumMod val="95000"/>
                    <a:lumOff val="5000"/>
                  </a:schemeClr>
                </a:solidFill>
                <a:latin typeface="Times New Roman" panose="02020603050405020304" pitchFamily="18" charset="0"/>
                <a:ea typeface="標楷體" panose="03000509000000000000" pitchFamily="65" charset="-120"/>
              </a:rPr>
              <a:t> 指定</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之代理人。</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二、設有</a:t>
            </a:r>
            <a:r>
              <a:rPr lang="zh-TW" altLang="en-US" sz="2000" dirty="0">
                <a:solidFill>
                  <a:srgbClr val="FF0000"/>
                </a:solidFill>
                <a:latin typeface="Times New Roman" panose="02020603050405020304" pitchFamily="18" charset="0"/>
                <a:ea typeface="標楷體" panose="03000509000000000000" pitchFamily="65" charset="-120"/>
              </a:rPr>
              <a:t>分層負責明細表</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之機關，</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依該規定決定職務代理人。</a:t>
            </a:r>
            <a:r>
              <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rPr>
              <a:t>   </a:t>
            </a: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三、應符合各機關職務代理應行注</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意事項規定。</a:t>
            </a:r>
            <a:r>
              <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rPr>
              <a:t>           </a:t>
            </a:r>
            <a:endParaRPr lang="en-US" altLang="zh-TW" sz="2000" dirty="0" smtClean="0">
              <a:solidFill>
                <a:srgbClr val="FFFF00"/>
              </a:solidFill>
              <a:latin typeface="Times New Roman" panose="02020603050405020304" pitchFamily="18" charset="0"/>
              <a:ea typeface="標楷體" panose="03000509000000000000" pitchFamily="65" charset="-120"/>
              <a:cs typeface="Times New Roman" pitchFamily="18" charset="0"/>
            </a:endParaRPr>
          </a:p>
        </p:txBody>
      </p:sp>
      <p:sp>
        <p:nvSpPr>
          <p:cNvPr id="5" name="弧形箭號 (左彎) 4"/>
          <p:cNvSpPr/>
          <p:nvPr/>
        </p:nvSpPr>
        <p:spPr bwMode="auto">
          <a:xfrm>
            <a:off x="5220072" y="3001578"/>
            <a:ext cx="2016224" cy="3312368"/>
          </a:xfrm>
          <a:prstGeom prst="curvedLeftArrow">
            <a:avLst/>
          </a:prstGeom>
          <a:solidFill>
            <a:schemeClr val="accent1">
              <a:alpha val="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7313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圓角矩形 2"/>
          <p:cNvSpPr/>
          <p:nvPr/>
        </p:nvSpPr>
        <p:spPr>
          <a:xfrm>
            <a:off x="443463" y="1288482"/>
            <a:ext cx="8424936" cy="1944216"/>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dirty="0" smtClean="0">
                <a:solidFill>
                  <a:srgbClr val="000000"/>
                </a:solidFill>
                <a:latin typeface="標楷體" pitchFamily="65" charset="-120"/>
                <a:ea typeface="標楷體" pitchFamily="65" charset="-120"/>
              </a:rPr>
              <a:t>公職</a:t>
            </a:r>
            <a:r>
              <a:rPr lang="zh-TW" altLang="zh-TW" sz="3200" dirty="0">
                <a:solidFill>
                  <a:srgbClr val="000000"/>
                </a:solidFill>
                <a:latin typeface="標楷體" pitchFamily="65" charset="-120"/>
                <a:ea typeface="標楷體" pitchFamily="65" charset="-120"/>
              </a:rPr>
              <a:t>人員若</a:t>
            </a:r>
            <a:r>
              <a:rPr lang="zh-TW" altLang="en-US" sz="3200" dirty="0">
                <a:solidFill>
                  <a:srgbClr val="000000"/>
                </a:solidFill>
                <a:latin typeface="標楷體" pitchFamily="65" charset="-120"/>
                <a:ea typeface="標楷體" pitchFamily="65" charset="-120"/>
              </a:rPr>
              <a:t>僅</a:t>
            </a:r>
            <a:r>
              <a:rPr lang="zh-TW" altLang="zh-TW" sz="3200" dirty="0">
                <a:solidFill>
                  <a:srgbClr val="000000"/>
                </a:solidFill>
                <a:latin typeface="標楷體" pitchFamily="65" charset="-120"/>
                <a:ea typeface="標楷體" pitchFamily="65" charset="-120"/>
              </a:rPr>
              <a:t>形式上迴避，實</a:t>
            </a:r>
            <a:r>
              <a:rPr lang="zh-TW" altLang="en-US" sz="3200" dirty="0">
                <a:solidFill>
                  <a:srgbClr val="000000"/>
                </a:solidFill>
                <a:latin typeface="標楷體" pitchFamily="65" charset="-120"/>
                <a:ea typeface="標楷體" pitchFamily="65" charset="-120"/>
              </a:rPr>
              <a:t>質上</a:t>
            </a:r>
            <a:r>
              <a:rPr lang="zh-TW" altLang="zh-TW" sz="3200" dirty="0">
                <a:solidFill>
                  <a:srgbClr val="000000"/>
                </a:solidFill>
                <a:latin typeface="標楷體" pitchFamily="65" charset="-120"/>
                <a:ea typeface="標楷體" pitchFamily="65" charset="-120"/>
              </a:rPr>
              <a:t>仍利用各種方法謀取本人或關係人利益，</a:t>
            </a:r>
            <a:r>
              <a:rPr lang="zh-TW" altLang="en-US" sz="3200" dirty="0">
                <a:solidFill>
                  <a:srgbClr val="000000"/>
                </a:solidFill>
                <a:latin typeface="標楷體" pitchFamily="65" charset="-120"/>
                <a:ea typeface="標楷體" pitchFamily="65" charset="-120"/>
              </a:rPr>
              <a:t>如</a:t>
            </a:r>
            <a:r>
              <a:rPr lang="zh-TW" altLang="zh-TW" sz="3200" dirty="0">
                <a:solidFill>
                  <a:srgbClr val="000000"/>
                </a:solidFill>
                <a:latin typeface="標楷體" pitchFamily="65" charset="-120"/>
                <a:ea typeface="標楷體" pitchFamily="65" charset="-120"/>
              </a:rPr>
              <a:t>不</a:t>
            </a:r>
            <a:r>
              <a:rPr lang="zh-TW" altLang="en-US" sz="3200" dirty="0">
                <a:solidFill>
                  <a:srgbClr val="000000"/>
                </a:solidFill>
                <a:latin typeface="標楷體" pitchFamily="65" charset="-120"/>
                <a:ea typeface="標楷體" pitchFamily="65" charset="-120"/>
              </a:rPr>
              <a:t>加以</a:t>
            </a:r>
            <a:r>
              <a:rPr lang="zh-TW" altLang="zh-TW" sz="3200" dirty="0">
                <a:solidFill>
                  <a:srgbClr val="000000"/>
                </a:solidFill>
                <a:latin typeface="標楷體" pitchFamily="65" charset="-120"/>
                <a:ea typeface="標楷體" pitchFamily="65" charset="-120"/>
              </a:rPr>
              <a:t>禁止，將使本法</a:t>
            </a:r>
            <a:r>
              <a:rPr lang="zh-TW" altLang="en-US" sz="3200" dirty="0">
                <a:solidFill>
                  <a:srgbClr val="000000"/>
                </a:solidFill>
                <a:latin typeface="標楷體" pitchFamily="65" charset="-120"/>
                <a:ea typeface="標楷體" pitchFamily="65" charset="-120"/>
              </a:rPr>
              <a:t>虛設</a:t>
            </a:r>
            <a:r>
              <a:rPr lang="zh-TW" altLang="zh-TW" sz="3200" dirty="0">
                <a:solidFill>
                  <a:srgbClr val="000000"/>
                </a:solidFill>
                <a:latin typeface="標楷體" pitchFamily="65" charset="-120"/>
                <a:ea typeface="標楷體" pitchFamily="65" charset="-120"/>
              </a:rPr>
              <a:t>。</a:t>
            </a:r>
          </a:p>
          <a:p>
            <a:endParaRPr lang="zh-TW" altLang="zh-TW" sz="3200" b="1" dirty="0">
              <a:solidFill>
                <a:srgbClr val="000000"/>
              </a:solidFill>
              <a:latin typeface="標楷體" panose="03000509000000000000" pitchFamily="65" charset="-120"/>
              <a:ea typeface="標楷體" panose="03000509000000000000" pitchFamily="65" charset="-120"/>
            </a:endParaRPr>
          </a:p>
        </p:txBody>
      </p:sp>
      <p:grpSp>
        <p:nvGrpSpPr>
          <p:cNvPr id="9" name="群組 8"/>
          <p:cNvGrpSpPr/>
          <p:nvPr/>
        </p:nvGrpSpPr>
        <p:grpSpPr>
          <a:xfrm>
            <a:off x="1652522" y="3339763"/>
            <a:ext cx="5329238" cy="3259137"/>
            <a:chOff x="1619250" y="1557338"/>
            <a:chExt cx="5329238" cy="3259137"/>
          </a:xfrm>
        </p:grpSpPr>
        <p:sp>
          <p:nvSpPr>
            <p:cNvPr id="10" name="AutoShape 6"/>
            <p:cNvSpPr>
              <a:spLocks noChangeArrowheads="1"/>
            </p:cNvSpPr>
            <p:nvPr/>
          </p:nvSpPr>
          <p:spPr bwMode="gray">
            <a:xfrm>
              <a:off x="1619250" y="1557338"/>
              <a:ext cx="5329238" cy="1027112"/>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（一）假借</a:t>
              </a:r>
              <a:r>
                <a:rPr lang="zh-TW" altLang="en-US" sz="2800" dirty="0">
                  <a:solidFill>
                    <a:schemeClr val="bg1"/>
                  </a:solidFill>
                  <a:latin typeface="Times New Roman" panose="02020603050405020304" pitchFamily="18" charset="0"/>
                  <a:ea typeface="標楷體" panose="03000509000000000000" pitchFamily="65" charset="-120"/>
                </a:rPr>
                <a:t>權力圖利之禁止</a:t>
              </a:r>
            </a:p>
          </p:txBody>
        </p:sp>
        <p:sp>
          <p:nvSpPr>
            <p:cNvPr id="11" name="AutoShape 7"/>
            <p:cNvSpPr>
              <a:spLocks noChangeArrowheads="1"/>
            </p:cNvSpPr>
            <p:nvPr/>
          </p:nvSpPr>
          <p:spPr bwMode="gray">
            <a:xfrm>
              <a:off x="1619250" y="2678113"/>
              <a:ext cx="5329238" cy="1027112"/>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（二）關說</a:t>
              </a:r>
              <a:r>
                <a:rPr lang="zh-TW" altLang="en-US" sz="2800" dirty="0">
                  <a:solidFill>
                    <a:schemeClr val="bg1"/>
                  </a:solidFill>
                  <a:latin typeface="Times New Roman" panose="02020603050405020304" pitchFamily="18" charset="0"/>
                  <a:ea typeface="標楷體" panose="03000509000000000000" pitchFamily="65" charset="-120"/>
                </a:rPr>
                <a:t>、請託之禁止</a:t>
              </a:r>
            </a:p>
          </p:txBody>
        </p:sp>
        <p:sp>
          <p:nvSpPr>
            <p:cNvPr id="12" name="AutoShape 8"/>
            <p:cNvSpPr>
              <a:spLocks noChangeArrowheads="1"/>
            </p:cNvSpPr>
            <p:nvPr/>
          </p:nvSpPr>
          <p:spPr bwMode="gray">
            <a:xfrm>
              <a:off x="1619250" y="3789363"/>
              <a:ext cx="5329238" cy="1027112"/>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defRPr/>
              </a:pPr>
              <a:r>
                <a:rPr lang="zh-TW" altLang="en-US" sz="2800" dirty="0" smtClean="0">
                  <a:solidFill>
                    <a:schemeClr val="bg1"/>
                  </a:solidFill>
                  <a:latin typeface="Times New Roman" panose="02020603050405020304" pitchFamily="18" charset="0"/>
                  <a:ea typeface="標楷體" panose="03000509000000000000" pitchFamily="65" charset="-120"/>
                </a:rPr>
                <a:t> （三）交易</a:t>
              </a:r>
              <a:r>
                <a:rPr lang="zh-TW" altLang="en-US" sz="2800" dirty="0">
                  <a:solidFill>
                    <a:schemeClr val="bg1"/>
                  </a:solidFill>
                  <a:latin typeface="Times New Roman" panose="02020603050405020304" pitchFamily="18" charset="0"/>
                  <a:ea typeface="標楷體" panose="03000509000000000000" pitchFamily="65" charset="-120"/>
                </a:rPr>
                <a:t>行為之禁止</a:t>
              </a:r>
            </a:p>
          </p:txBody>
        </p:sp>
      </p:grpSp>
    </p:spTree>
    <p:extLst>
      <p:ext uri="{BB962C8B-B14F-4D97-AF65-F5344CB8AC3E}">
        <p14:creationId xmlns:p14="http://schemas.microsoft.com/office/powerpoint/2010/main" val="24283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AutoShape 6"/>
          <p:cNvSpPr>
            <a:spLocks noChangeArrowheads="1"/>
          </p:cNvSpPr>
          <p:nvPr/>
        </p:nvSpPr>
        <p:spPr bwMode="gray">
          <a:xfrm>
            <a:off x="179512" y="1245270"/>
            <a:ext cx="5329238" cy="1027112"/>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（一）假借</a:t>
            </a:r>
            <a:r>
              <a:rPr lang="zh-TW" altLang="en-US" sz="2800" dirty="0">
                <a:solidFill>
                  <a:schemeClr val="bg1"/>
                </a:solidFill>
                <a:latin typeface="Times New Roman" panose="02020603050405020304" pitchFamily="18" charset="0"/>
                <a:ea typeface="標楷體" panose="03000509000000000000" pitchFamily="65" charset="-120"/>
              </a:rPr>
              <a:t>權力圖利之禁止</a:t>
            </a:r>
          </a:p>
        </p:txBody>
      </p:sp>
      <p:sp>
        <p:nvSpPr>
          <p:cNvPr id="4" name="圓角矩形 3"/>
          <p:cNvSpPr/>
          <p:nvPr/>
        </p:nvSpPr>
        <p:spPr>
          <a:xfrm>
            <a:off x="1259632" y="2564904"/>
            <a:ext cx="6696744" cy="17281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b="1" u="sng" dirty="0" smtClean="0">
                <a:solidFill>
                  <a:srgbClr val="FF0000"/>
                </a:solidFill>
                <a:latin typeface="標楷體" pitchFamily="65" charset="-120"/>
                <a:ea typeface="標楷體" pitchFamily="65" charset="-120"/>
              </a:rPr>
              <a:t>公職</a:t>
            </a:r>
            <a:r>
              <a:rPr lang="zh-TW" altLang="zh-TW" sz="3200" b="1" u="sng" dirty="0">
                <a:solidFill>
                  <a:srgbClr val="FF0000"/>
                </a:solidFill>
                <a:latin typeface="標楷體" pitchFamily="65" charset="-120"/>
                <a:ea typeface="標楷體" pitchFamily="65" charset="-120"/>
              </a:rPr>
              <a:t>人員</a:t>
            </a:r>
            <a:r>
              <a:rPr lang="zh-TW" altLang="zh-TW" sz="3200" dirty="0">
                <a:solidFill>
                  <a:srgbClr val="000000"/>
                </a:solidFill>
                <a:latin typeface="標楷體" pitchFamily="65" charset="-120"/>
                <a:ea typeface="標楷體" pitchFamily="65" charset="-120"/>
              </a:rPr>
              <a:t>不得假借職務上之權力、機會或方法，圖其本人或關係人之利益。</a:t>
            </a:r>
            <a:r>
              <a:rPr lang="zh-TW" altLang="zh-TW" sz="3200" dirty="0" smtClean="0">
                <a:solidFill>
                  <a:srgbClr val="000000"/>
                </a:solidFill>
                <a:latin typeface="標楷體" pitchFamily="65" charset="-120"/>
                <a:ea typeface="標楷體" pitchFamily="65" charset="-120"/>
              </a:rPr>
              <a:t>（</a:t>
            </a:r>
            <a:r>
              <a:rPr lang="zh-TW" altLang="en-US" sz="3200" dirty="0" smtClean="0">
                <a:solidFill>
                  <a:srgbClr val="000000"/>
                </a:solidFill>
                <a:latin typeface="標楷體" pitchFamily="65" charset="-120"/>
                <a:ea typeface="標楷體" pitchFamily="65" charset="-120"/>
              </a:rPr>
              <a:t>本法</a:t>
            </a:r>
            <a:r>
              <a:rPr lang="zh-TW" altLang="en-US" sz="3200" dirty="0">
                <a:solidFill>
                  <a:srgbClr val="000000"/>
                </a:solidFill>
                <a:latin typeface="標楷體" pitchFamily="65" charset="-120"/>
                <a:ea typeface="標楷體" pitchFamily="65" charset="-120"/>
              </a:rPr>
              <a:t>第</a:t>
            </a:r>
            <a:r>
              <a:rPr lang="en-US" altLang="zh-TW" sz="3200" dirty="0">
                <a:solidFill>
                  <a:srgbClr val="000000"/>
                </a:solidFill>
                <a:latin typeface="標楷體" pitchFamily="65" charset="-120"/>
                <a:ea typeface="標楷體" pitchFamily="65" charset="-120"/>
              </a:rPr>
              <a:t>12</a:t>
            </a:r>
            <a:r>
              <a:rPr lang="zh-TW" altLang="en-US" sz="3200" dirty="0">
                <a:solidFill>
                  <a:srgbClr val="000000"/>
                </a:solidFill>
                <a:latin typeface="標楷體" pitchFamily="65" charset="-120"/>
                <a:ea typeface="標楷體" pitchFamily="65" charset="-120"/>
              </a:rPr>
              <a:t>條</a:t>
            </a:r>
            <a:r>
              <a:rPr lang="zh-TW" altLang="zh-TW" sz="3200" dirty="0">
                <a:solidFill>
                  <a:srgbClr val="000000"/>
                </a:solidFill>
                <a:latin typeface="標楷體" pitchFamily="65" charset="-120"/>
                <a:ea typeface="標楷體" pitchFamily="65" charset="-120"/>
              </a:rPr>
              <a:t>）</a:t>
            </a:r>
            <a:endParaRPr lang="zh-TW" altLang="en-US" sz="3200" dirty="0">
              <a:solidFill>
                <a:srgbClr val="000000"/>
              </a:solidFill>
              <a:latin typeface="標楷體" pitchFamily="65" charset="-120"/>
              <a:ea typeface="標楷體" pitchFamily="65" charset="-120"/>
            </a:endParaRPr>
          </a:p>
        </p:txBody>
      </p:sp>
      <p:sp>
        <p:nvSpPr>
          <p:cNvPr id="5" name="圓角矩形 4"/>
          <p:cNvSpPr/>
          <p:nvPr/>
        </p:nvSpPr>
        <p:spPr>
          <a:xfrm>
            <a:off x="611560" y="4509120"/>
            <a:ext cx="7992888" cy="207984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zh-TW" altLang="en-US" sz="2000" dirty="0">
                <a:solidFill>
                  <a:srgbClr val="000000"/>
                </a:solidFill>
                <a:latin typeface="標楷體" pitchFamily="65" charset="-120"/>
                <a:ea typeface="標楷體" pitchFamily="65" charset="-120"/>
                <a:cs typeface="Times New Roman" pitchFamily="18" charset="0"/>
              </a:rPr>
              <a:t>本</a:t>
            </a:r>
            <a:r>
              <a:rPr kumimoji="1" lang="zh-TW" altLang="en-US" sz="2000" dirty="0" smtClean="0">
                <a:solidFill>
                  <a:srgbClr val="000000"/>
                </a:solidFill>
                <a:latin typeface="標楷體" pitchFamily="65" charset="-120"/>
                <a:ea typeface="標楷體" pitchFamily="65" charset="-120"/>
                <a:cs typeface="Times New Roman" pitchFamily="18" charset="0"/>
              </a:rPr>
              <a:t>法法條</a:t>
            </a:r>
            <a:r>
              <a:rPr kumimoji="1" lang="zh-TW" altLang="en-US" sz="2000" dirty="0">
                <a:solidFill>
                  <a:srgbClr val="000000"/>
                </a:solidFill>
                <a:latin typeface="標楷體" pitchFamily="65" charset="-120"/>
                <a:ea typeface="標楷體" pitchFamily="65" charset="-120"/>
                <a:cs typeface="Times New Roman" pitchFamily="18" charset="0"/>
              </a:rPr>
              <a:t>文字並未如貪污治罪條例第</a:t>
            </a:r>
            <a:r>
              <a:rPr kumimoji="1" lang="en-US" altLang="zh-TW" sz="2000" dirty="0">
                <a:solidFill>
                  <a:srgbClr val="000000"/>
                </a:solidFill>
                <a:latin typeface="標楷體" pitchFamily="65" charset="-120"/>
                <a:ea typeface="標楷體" pitchFamily="65" charset="-120"/>
                <a:cs typeface="Times New Roman" pitchFamily="18" charset="0"/>
              </a:rPr>
              <a:t>6</a:t>
            </a:r>
            <a:r>
              <a:rPr kumimoji="1" lang="zh-TW" altLang="en-US" sz="2000" dirty="0">
                <a:solidFill>
                  <a:srgbClr val="000000"/>
                </a:solidFill>
                <a:latin typeface="標楷體" pitchFamily="65" charset="-120"/>
                <a:ea typeface="標楷體" pitchFamily="65" charset="-120"/>
                <a:cs typeface="Times New Roman" pitchFamily="18" charset="0"/>
              </a:rPr>
              <a:t>條第</a:t>
            </a:r>
            <a:r>
              <a:rPr kumimoji="1" lang="en-US" altLang="zh-TW" sz="2000" dirty="0">
                <a:solidFill>
                  <a:srgbClr val="000000"/>
                </a:solidFill>
                <a:latin typeface="標楷體" pitchFamily="65" charset="-120"/>
                <a:ea typeface="標楷體" pitchFamily="65" charset="-120"/>
                <a:cs typeface="Times New Roman" pitchFamily="18" charset="0"/>
              </a:rPr>
              <a:t>1</a:t>
            </a:r>
            <a:r>
              <a:rPr kumimoji="1" lang="zh-TW" altLang="en-US" sz="2000" dirty="0">
                <a:solidFill>
                  <a:srgbClr val="000000"/>
                </a:solidFill>
                <a:latin typeface="標楷體" pitchFamily="65" charset="-120"/>
                <a:ea typeface="標楷體" pitchFamily="65" charset="-120"/>
                <a:cs typeface="Times New Roman" pitchFamily="18" charset="0"/>
              </a:rPr>
              <a:t>項第</a:t>
            </a:r>
            <a:r>
              <a:rPr kumimoji="1" lang="en-US" altLang="zh-TW" sz="2000" dirty="0">
                <a:solidFill>
                  <a:srgbClr val="000000"/>
                </a:solidFill>
                <a:latin typeface="標楷體" pitchFamily="65" charset="-120"/>
                <a:ea typeface="標楷體" pitchFamily="65" charset="-120"/>
                <a:cs typeface="Times New Roman" pitchFamily="18" charset="0"/>
              </a:rPr>
              <a:t>4</a:t>
            </a:r>
            <a:r>
              <a:rPr kumimoji="1" lang="zh-TW" altLang="en-US" sz="2000" dirty="0">
                <a:solidFill>
                  <a:srgbClr val="000000"/>
                </a:solidFill>
                <a:latin typeface="標楷體" pitchFamily="65" charset="-120"/>
                <a:ea typeface="標楷體" pitchFamily="65" charset="-120"/>
                <a:cs typeface="Times New Roman" pitchFamily="18" charset="0"/>
              </a:rPr>
              <a:t>款及刑法第</a:t>
            </a:r>
            <a:r>
              <a:rPr kumimoji="1" lang="en-US" altLang="zh-TW" sz="2000" dirty="0">
                <a:solidFill>
                  <a:srgbClr val="000000"/>
                </a:solidFill>
                <a:latin typeface="標楷體" pitchFamily="65" charset="-120"/>
                <a:ea typeface="標楷體" pitchFamily="65" charset="-120"/>
                <a:cs typeface="Times New Roman" pitchFamily="18" charset="0"/>
              </a:rPr>
              <a:t>131</a:t>
            </a:r>
            <a:r>
              <a:rPr kumimoji="1" lang="zh-TW" altLang="en-US" sz="2000" dirty="0">
                <a:solidFill>
                  <a:srgbClr val="000000"/>
                </a:solidFill>
                <a:latin typeface="標楷體" pitchFamily="65" charset="-120"/>
                <a:ea typeface="標楷體" pitchFamily="65" charset="-120"/>
                <a:cs typeface="Times New Roman" pitchFamily="18" charset="0"/>
              </a:rPr>
              <a:t>條第</a:t>
            </a:r>
            <a:r>
              <a:rPr kumimoji="1" lang="en-US" altLang="zh-TW" sz="2000" dirty="0">
                <a:solidFill>
                  <a:srgbClr val="000000"/>
                </a:solidFill>
                <a:latin typeface="標楷體" pitchFamily="65" charset="-120"/>
                <a:ea typeface="標楷體" pitchFamily="65" charset="-120"/>
                <a:cs typeface="Times New Roman" pitchFamily="18" charset="0"/>
              </a:rPr>
              <a:t>1</a:t>
            </a:r>
            <a:r>
              <a:rPr kumimoji="1" lang="zh-TW" altLang="en-US" sz="2000" dirty="0">
                <a:solidFill>
                  <a:srgbClr val="000000"/>
                </a:solidFill>
                <a:latin typeface="標楷體" pitchFamily="65" charset="-120"/>
                <a:ea typeface="標楷體" pitchFamily="65" charset="-120"/>
                <a:cs typeface="Times New Roman" pitchFamily="18" charset="0"/>
              </a:rPr>
              <a:t>項規定有「因而獲得利益者」等結果犯文字之明文，是應認</a:t>
            </a:r>
            <a:r>
              <a:rPr kumimoji="1" lang="zh-TW" altLang="en-US" sz="2000" b="1" dirty="0">
                <a:solidFill>
                  <a:srgbClr val="000000"/>
                </a:solidFill>
                <a:latin typeface="標楷體" pitchFamily="65" charset="-120"/>
                <a:ea typeface="標楷體" pitchFamily="65" charset="-120"/>
                <a:cs typeface="Times New Roman" pitchFamily="18" charset="0"/>
              </a:rPr>
              <a:t>只要公職人員利用其職務上之權力、機會或方法，圖本人或關係人之利益，</a:t>
            </a:r>
            <a:r>
              <a:rPr kumimoji="1" lang="zh-TW" altLang="en-US" sz="2000" b="1" u="sng" dirty="0">
                <a:solidFill>
                  <a:srgbClr val="000000"/>
                </a:solidFill>
                <a:latin typeface="標楷體" pitchFamily="65" charset="-120"/>
                <a:ea typeface="標楷體" pitchFamily="65" charset="-120"/>
                <a:cs typeface="Times New Roman" pitchFamily="18" charset="0"/>
              </a:rPr>
              <a:t>不以發生圖利之結果為必要</a:t>
            </a:r>
            <a:r>
              <a:rPr kumimoji="1" lang="zh-TW" altLang="en-US" sz="2000" b="1" dirty="0">
                <a:solidFill>
                  <a:srgbClr val="000000"/>
                </a:solidFill>
                <a:latin typeface="標楷體" pitchFamily="65" charset="-120"/>
                <a:ea typeface="標楷體" pitchFamily="65" charset="-120"/>
                <a:cs typeface="Times New Roman" pitchFamily="18" charset="0"/>
              </a:rPr>
              <a:t>，即屬違犯本法第</a:t>
            </a:r>
            <a:r>
              <a:rPr kumimoji="1" lang="en-US" altLang="zh-TW" sz="2000" b="1" dirty="0">
                <a:solidFill>
                  <a:srgbClr val="000000"/>
                </a:solidFill>
                <a:latin typeface="標楷體" pitchFamily="65" charset="-120"/>
                <a:ea typeface="標楷體" pitchFamily="65" charset="-120"/>
                <a:cs typeface="Times New Roman" pitchFamily="18" charset="0"/>
              </a:rPr>
              <a:t>7</a:t>
            </a:r>
            <a:r>
              <a:rPr kumimoji="1" lang="zh-TW" altLang="en-US" sz="2000" b="1" dirty="0">
                <a:solidFill>
                  <a:srgbClr val="000000"/>
                </a:solidFill>
                <a:latin typeface="標楷體" pitchFamily="65" charset="-120"/>
                <a:ea typeface="標楷體" pitchFamily="65" charset="-120"/>
                <a:cs typeface="Times New Roman" pitchFamily="18" charset="0"/>
              </a:rPr>
              <a:t>條規定。</a:t>
            </a:r>
            <a:r>
              <a:rPr kumimoji="1" lang="zh-TW" altLang="en-US" sz="2000" dirty="0">
                <a:solidFill>
                  <a:srgbClr val="000000"/>
                </a:solidFill>
                <a:latin typeface="標楷體" pitchFamily="65" charset="-120"/>
                <a:ea typeface="標楷體" pitchFamily="65" charset="-120"/>
                <a:cs typeface="Times New Roman" pitchFamily="18" charset="0"/>
              </a:rPr>
              <a:t>（臺北高等行政法院</a:t>
            </a:r>
            <a:r>
              <a:rPr lang="en-US" altLang="zh-TW" sz="2000" dirty="0">
                <a:solidFill>
                  <a:srgbClr val="000000"/>
                </a:solidFill>
                <a:latin typeface="標楷體" panose="03000509000000000000" pitchFamily="65" charset="-120"/>
                <a:ea typeface="標楷體" panose="03000509000000000000" pitchFamily="65" charset="-120"/>
              </a:rPr>
              <a:t>98</a:t>
            </a:r>
            <a:r>
              <a:rPr lang="zh-TW" altLang="en-US" sz="2000" dirty="0">
                <a:solidFill>
                  <a:srgbClr val="000000"/>
                </a:solidFill>
                <a:latin typeface="標楷體" panose="03000509000000000000" pitchFamily="65" charset="-120"/>
                <a:ea typeface="標楷體" panose="03000509000000000000" pitchFamily="65" charset="-120"/>
              </a:rPr>
              <a:t>年度訴字第</a:t>
            </a:r>
            <a:r>
              <a:rPr lang="en-US" altLang="zh-TW" sz="2000" dirty="0">
                <a:solidFill>
                  <a:srgbClr val="000000"/>
                </a:solidFill>
                <a:latin typeface="標楷體" panose="03000509000000000000" pitchFamily="65" charset="-120"/>
                <a:ea typeface="標楷體" panose="03000509000000000000" pitchFamily="65" charset="-120"/>
              </a:rPr>
              <a:t>2370</a:t>
            </a:r>
            <a:r>
              <a:rPr lang="zh-TW" altLang="en-US" sz="2000" dirty="0">
                <a:solidFill>
                  <a:srgbClr val="000000"/>
                </a:solidFill>
                <a:latin typeface="標楷體" panose="03000509000000000000" pitchFamily="65" charset="-120"/>
                <a:ea typeface="標楷體" panose="03000509000000000000" pitchFamily="65" charset="-120"/>
              </a:rPr>
              <a:t>號判決、 </a:t>
            </a:r>
            <a:r>
              <a:rPr lang="en-US" altLang="zh-TW" sz="2000" dirty="0">
                <a:solidFill>
                  <a:srgbClr val="000000"/>
                </a:solidFill>
                <a:latin typeface="標楷體" panose="03000509000000000000" pitchFamily="65" charset="-120"/>
                <a:ea typeface="標楷體" panose="03000509000000000000" pitchFamily="65" charset="-120"/>
              </a:rPr>
              <a:t>99</a:t>
            </a:r>
            <a:r>
              <a:rPr lang="zh-TW" altLang="en-US" sz="2000" dirty="0">
                <a:solidFill>
                  <a:srgbClr val="000000"/>
                </a:solidFill>
                <a:latin typeface="標楷體" panose="03000509000000000000" pitchFamily="65" charset="-120"/>
                <a:ea typeface="標楷體" panose="03000509000000000000" pitchFamily="65" charset="-120"/>
              </a:rPr>
              <a:t>年度訴字第</a:t>
            </a:r>
            <a:r>
              <a:rPr lang="en-US" altLang="zh-TW" sz="2000" dirty="0">
                <a:solidFill>
                  <a:srgbClr val="000000"/>
                </a:solidFill>
                <a:latin typeface="標楷體" panose="03000509000000000000" pitchFamily="65" charset="-120"/>
                <a:ea typeface="標楷體" panose="03000509000000000000" pitchFamily="65" charset="-120"/>
              </a:rPr>
              <a:t>1831</a:t>
            </a:r>
            <a:r>
              <a:rPr lang="zh-TW" altLang="en-US" sz="2000" dirty="0">
                <a:solidFill>
                  <a:srgbClr val="000000"/>
                </a:solidFill>
                <a:latin typeface="標楷體" panose="03000509000000000000" pitchFamily="65" charset="-120"/>
                <a:ea typeface="標楷體" panose="03000509000000000000" pitchFamily="65" charset="-120"/>
              </a:rPr>
              <a:t>號判決、</a:t>
            </a:r>
            <a:r>
              <a:rPr kumimoji="1" lang="zh-TW" altLang="en-US" sz="2000" dirty="0">
                <a:solidFill>
                  <a:srgbClr val="000000"/>
                </a:solidFill>
                <a:latin typeface="標楷體" pitchFamily="65" charset="-120"/>
                <a:ea typeface="標楷體" pitchFamily="65" charset="-120"/>
                <a:cs typeface="Times New Roman" pitchFamily="18" charset="0"/>
              </a:rPr>
              <a:t>法務部</a:t>
            </a:r>
            <a:r>
              <a:rPr kumimoji="1" lang="en-US" altLang="zh-TW" sz="2000" dirty="0">
                <a:solidFill>
                  <a:srgbClr val="000000"/>
                </a:solidFill>
                <a:latin typeface="標楷體" pitchFamily="65" charset="-120"/>
                <a:ea typeface="標楷體" pitchFamily="65" charset="-120"/>
                <a:cs typeface="Times New Roman" pitchFamily="18" charset="0"/>
              </a:rPr>
              <a:t>98.9.14</a:t>
            </a:r>
            <a:r>
              <a:rPr kumimoji="1" lang="zh-TW" altLang="en-US" sz="2000" dirty="0">
                <a:solidFill>
                  <a:srgbClr val="000000"/>
                </a:solidFill>
                <a:latin typeface="標楷體" pitchFamily="65" charset="-120"/>
                <a:ea typeface="標楷體" pitchFamily="65" charset="-120"/>
                <a:cs typeface="Times New Roman" pitchFamily="18" charset="0"/>
              </a:rPr>
              <a:t>法政字第</a:t>
            </a:r>
            <a:r>
              <a:rPr kumimoji="1" lang="en-US" altLang="zh-TW" sz="2000" dirty="0">
                <a:solidFill>
                  <a:srgbClr val="000000"/>
                </a:solidFill>
                <a:latin typeface="標楷體" pitchFamily="65" charset="-120"/>
                <a:ea typeface="標楷體" pitchFamily="65" charset="-120"/>
                <a:cs typeface="Times New Roman" pitchFamily="18" charset="0"/>
              </a:rPr>
              <a:t>0980033195</a:t>
            </a:r>
            <a:r>
              <a:rPr kumimoji="1" lang="zh-TW" altLang="en-US" sz="2000" dirty="0">
                <a:solidFill>
                  <a:srgbClr val="000000"/>
                </a:solidFill>
                <a:latin typeface="標楷體" pitchFamily="65" charset="-120"/>
                <a:ea typeface="標楷體" pitchFamily="65" charset="-120"/>
                <a:cs typeface="Times New Roman" pitchFamily="18" charset="0"/>
              </a:rPr>
              <a:t>號函釋）</a:t>
            </a:r>
            <a:endParaRPr lang="zh-TW" altLang="en-US" sz="20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0794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4" name="圓角矩形 3"/>
          <p:cNvSpPr/>
          <p:nvPr/>
        </p:nvSpPr>
        <p:spPr>
          <a:xfrm>
            <a:off x="1259632" y="2564904"/>
            <a:ext cx="6696744" cy="223224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3000" dirty="0">
                <a:solidFill>
                  <a:srgbClr val="000000"/>
                </a:solidFill>
                <a:latin typeface="標楷體" pitchFamily="65" charset="-120"/>
                <a:ea typeface="標楷體" pitchFamily="65" charset="-120"/>
              </a:rPr>
              <a:t>公職人員之</a:t>
            </a:r>
            <a:r>
              <a:rPr lang="zh-TW" altLang="en-US" sz="3000" dirty="0">
                <a:solidFill>
                  <a:srgbClr val="FF0000"/>
                </a:solidFill>
                <a:latin typeface="標楷體" pitchFamily="65" charset="-120"/>
                <a:ea typeface="標楷體" pitchFamily="65" charset="-120"/>
              </a:rPr>
              <a:t>關係人</a:t>
            </a:r>
            <a:r>
              <a:rPr lang="zh-TW" altLang="en-US" sz="3000" dirty="0">
                <a:solidFill>
                  <a:srgbClr val="000000"/>
                </a:solidFill>
                <a:latin typeface="標楷體" pitchFamily="65" charset="-120"/>
                <a:ea typeface="標楷體" pitchFamily="65" charset="-120"/>
              </a:rPr>
              <a:t>不得向公職人員服務或受其監督之機關團體人員，以</a:t>
            </a:r>
            <a:r>
              <a:rPr lang="zh-TW" altLang="en-US" sz="3000" dirty="0">
                <a:solidFill>
                  <a:srgbClr val="FF0000"/>
                </a:solidFill>
                <a:latin typeface="標楷體" pitchFamily="65" charset="-120"/>
                <a:ea typeface="標楷體" pitchFamily="65" charset="-120"/>
              </a:rPr>
              <a:t>請託關說</a:t>
            </a:r>
            <a:r>
              <a:rPr lang="zh-TW" altLang="en-US" sz="3000" dirty="0">
                <a:solidFill>
                  <a:srgbClr val="000000"/>
                </a:solidFill>
                <a:latin typeface="標楷體" pitchFamily="65" charset="-120"/>
                <a:ea typeface="標楷體" pitchFamily="65" charset="-120"/>
              </a:rPr>
              <a:t>或其他不當方法，圖其本人或公職人員之利益。</a:t>
            </a:r>
            <a:r>
              <a:rPr lang="zh-TW" altLang="en-US" sz="3000" dirty="0" smtClean="0">
                <a:solidFill>
                  <a:srgbClr val="000000"/>
                </a:solidFill>
                <a:latin typeface="標楷體" pitchFamily="65" charset="-120"/>
                <a:ea typeface="標楷體" pitchFamily="65" charset="-120"/>
              </a:rPr>
              <a:t>（本法</a:t>
            </a:r>
            <a:r>
              <a:rPr lang="zh-TW" altLang="en-US" sz="3000" dirty="0">
                <a:solidFill>
                  <a:srgbClr val="000000"/>
                </a:solidFill>
                <a:latin typeface="標楷體" pitchFamily="65" charset="-120"/>
                <a:ea typeface="標楷體" pitchFamily="65" charset="-120"/>
              </a:rPr>
              <a:t>第</a:t>
            </a:r>
            <a:r>
              <a:rPr lang="en-US" altLang="zh-TW" sz="3000" dirty="0">
                <a:solidFill>
                  <a:srgbClr val="000000"/>
                </a:solidFill>
                <a:latin typeface="標楷體" pitchFamily="65" charset="-120"/>
                <a:ea typeface="標楷體" pitchFamily="65" charset="-120"/>
              </a:rPr>
              <a:t>13</a:t>
            </a:r>
            <a:r>
              <a:rPr lang="zh-TW" altLang="en-US" sz="3000" dirty="0">
                <a:solidFill>
                  <a:srgbClr val="000000"/>
                </a:solidFill>
                <a:latin typeface="標楷體" pitchFamily="65" charset="-120"/>
                <a:ea typeface="標楷體" pitchFamily="65" charset="-120"/>
              </a:rPr>
              <a:t>條）</a:t>
            </a:r>
          </a:p>
        </p:txBody>
      </p:sp>
      <p:sp>
        <p:nvSpPr>
          <p:cNvPr id="5" name="圓角矩形 4"/>
          <p:cNvSpPr/>
          <p:nvPr/>
        </p:nvSpPr>
        <p:spPr>
          <a:xfrm>
            <a:off x="611560" y="4941168"/>
            <a:ext cx="7992888" cy="164780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zh-TW" altLang="en-US" sz="2400" dirty="0" smtClean="0">
                <a:solidFill>
                  <a:srgbClr val="000000"/>
                </a:solidFill>
                <a:latin typeface="標楷體" pitchFamily="65" charset="-120"/>
                <a:ea typeface="標楷體" pitchFamily="65" charset="-120"/>
                <a:cs typeface="Times New Roman" pitchFamily="18" charset="0"/>
              </a:rPr>
              <a:t>所</a:t>
            </a:r>
            <a:r>
              <a:rPr kumimoji="1" lang="zh-TW" altLang="en-US" sz="2400" dirty="0">
                <a:solidFill>
                  <a:srgbClr val="000000"/>
                </a:solidFill>
                <a:latin typeface="標楷體" pitchFamily="65" charset="-120"/>
                <a:ea typeface="標楷體" pitchFamily="65" charset="-120"/>
                <a:cs typeface="Times New Roman" pitchFamily="18" charset="0"/>
              </a:rPr>
              <a:t>稱</a:t>
            </a:r>
            <a:r>
              <a:rPr kumimoji="1" lang="zh-TW" altLang="en-US" sz="2400" dirty="0">
                <a:solidFill>
                  <a:srgbClr val="FF0000"/>
                </a:solidFill>
                <a:latin typeface="標楷體" pitchFamily="65" charset="-120"/>
                <a:ea typeface="標楷體" pitchFamily="65" charset="-120"/>
                <a:cs typeface="Times New Roman" pitchFamily="18" charset="0"/>
              </a:rPr>
              <a:t>請託關說</a:t>
            </a:r>
            <a:r>
              <a:rPr kumimoji="1" lang="zh-TW" altLang="en-US" sz="2400" dirty="0">
                <a:solidFill>
                  <a:srgbClr val="000000"/>
                </a:solidFill>
                <a:latin typeface="標楷體" pitchFamily="65" charset="-120"/>
                <a:ea typeface="標楷體" pitchFamily="65" charset="-120"/>
                <a:cs typeface="Times New Roman" pitchFamily="18" charset="0"/>
              </a:rPr>
              <a:t>，指不循法定程序，而向前項機關團體人員提出請求，其內容涉及該機關團體業務具體事項之決定、執行或不執行，且因該事項之決定、執行或不執行致有違法或不當而影響特定權利義務之虞者。</a:t>
            </a:r>
            <a:endParaRPr lang="zh-TW" altLang="en-US" sz="2400" dirty="0">
              <a:solidFill>
                <a:srgbClr val="000000"/>
              </a:solidFill>
              <a:latin typeface="標楷體" pitchFamily="65" charset="-120"/>
              <a:ea typeface="標楷體" pitchFamily="65" charset="-120"/>
            </a:endParaRPr>
          </a:p>
        </p:txBody>
      </p:sp>
      <p:sp>
        <p:nvSpPr>
          <p:cNvPr id="6" name="AutoShape 7"/>
          <p:cNvSpPr>
            <a:spLocks noChangeArrowheads="1"/>
          </p:cNvSpPr>
          <p:nvPr/>
        </p:nvSpPr>
        <p:spPr bwMode="gray">
          <a:xfrm>
            <a:off x="107504" y="1340768"/>
            <a:ext cx="5329238" cy="1027112"/>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（二）關說</a:t>
            </a:r>
            <a:r>
              <a:rPr lang="zh-TW" altLang="en-US" sz="2800" dirty="0">
                <a:solidFill>
                  <a:schemeClr val="bg1"/>
                </a:solidFill>
                <a:latin typeface="Times New Roman" panose="02020603050405020304" pitchFamily="18" charset="0"/>
                <a:ea typeface="標楷體" panose="03000509000000000000" pitchFamily="65" charset="-120"/>
              </a:rPr>
              <a:t>、請託之禁止</a:t>
            </a:r>
          </a:p>
        </p:txBody>
      </p:sp>
    </p:spTree>
    <p:extLst>
      <p:ext uri="{BB962C8B-B14F-4D97-AF65-F5344CB8AC3E}">
        <p14:creationId xmlns:p14="http://schemas.microsoft.com/office/powerpoint/2010/main" val="37719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descr="789images.jpg"/>
          <p:cNvPicPr>
            <a:picLocks noChangeAspect="1"/>
          </p:cNvPicPr>
          <p:nvPr/>
        </p:nvPicPr>
        <p:blipFill>
          <a:blip r:embed="rId2" cstate="print"/>
          <a:stretch>
            <a:fillRect/>
          </a:stretch>
        </p:blipFill>
        <p:spPr>
          <a:xfrm>
            <a:off x="395536" y="341784"/>
            <a:ext cx="8424936" cy="6197128"/>
          </a:xfrm>
          <a:prstGeom prst="rect">
            <a:avLst/>
          </a:prstGeom>
          <a:scene3d>
            <a:camera prst="orthographicFront"/>
            <a:lightRig rig="threePt" dir="t">
              <a:rot lat="0" lon="0" rev="3000000"/>
            </a:lightRig>
          </a:scene3d>
          <a:sp3d extrusionH="12700" contourW="19050">
            <a:bevelT w="44450"/>
            <a:bevelB w="31750"/>
            <a:contourClr>
              <a:schemeClr val="bg1"/>
            </a:contourClr>
          </a:sp3d>
        </p:spPr>
      </p:pic>
    </p:spTree>
    <p:extLst>
      <p:ext uri="{BB962C8B-B14F-4D97-AF65-F5344CB8AC3E}">
        <p14:creationId xmlns:p14="http://schemas.microsoft.com/office/powerpoint/2010/main" val="3018266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AutoShape 8"/>
          <p:cNvSpPr>
            <a:spLocks noChangeArrowheads="1"/>
          </p:cNvSpPr>
          <p:nvPr/>
        </p:nvSpPr>
        <p:spPr bwMode="gray">
          <a:xfrm>
            <a:off x="107504" y="1340768"/>
            <a:ext cx="5329238" cy="1027112"/>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defRPr/>
            </a:pPr>
            <a:r>
              <a:rPr lang="zh-TW" altLang="en-US" sz="3200" dirty="0" smtClean="0">
                <a:solidFill>
                  <a:schemeClr val="bg1"/>
                </a:solidFill>
                <a:latin typeface="Times New Roman" panose="02020603050405020304" pitchFamily="18" charset="0"/>
                <a:ea typeface="標楷體" panose="03000509000000000000" pitchFamily="65" charset="-120"/>
              </a:rPr>
              <a:t> （三）交易</a:t>
            </a:r>
            <a:r>
              <a:rPr lang="zh-TW" altLang="en-US" sz="3200" dirty="0">
                <a:solidFill>
                  <a:schemeClr val="bg1"/>
                </a:solidFill>
                <a:latin typeface="Times New Roman" panose="02020603050405020304" pitchFamily="18" charset="0"/>
                <a:ea typeface="標楷體" panose="03000509000000000000" pitchFamily="65" charset="-120"/>
              </a:rPr>
              <a:t>行為之禁止</a:t>
            </a:r>
          </a:p>
        </p:txBody>
      </p:sp>
      <p:sp>
        <p:nvSpPr>
          <p:cNvPr id="4" name="圓角矩形 3"/>
          <p:cNvSpPr/>
          <p:nvPr/>
        </p:nvSpPr>
        <p:spPr>
          <a:xfrm>
            <a:off x="1259632" y="2564904"/>
            <a:ext cx="6696744" cy="331236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3200" dirty="0">
                <a:solidFill>
                  <a:srgbClr val="FF0000"/>
                </a:solidFill>
                <a:latin typeface="標楷體" pitchFamily="65" charset="-120"/>
                <a:ea typeface="標楷體" pitchFamily="65" charset="-120"/>
              </a:rPr>
              <a:t>公職人員</a:t>
            </a:r>
            <a:r>
              <a:rPr lang="zh-TW" altLang="en-US" sz="3200" dirty="0">
                <a:solidFill>
                  <a:srgbClr val="000000"/>
                </a:solidFill>
                <a:latin typeface="標楷體" pitchFamily="65" charset="-120"/>
                <a:ea typeface="標楷體" pitchFamily="65" charset="-120"/>
              </a:rPr>
              <a:t>或其</a:t>
            </a:r>
            <a:r>
              <a:rPr lang="zh-TW" altLang="en-US" sz="3200" dirty="0">
                <a:solidFill>
                  <a:srgbClr val="FF0000"/>
                </a:solidFill>
                <a:latin typeface="標楷體" pitchFamily="65" charset="-120"/>
                <a:ea typeface="標楷體" pitchFamily="65" charset="-120"/>
              </a:rPr>
              <a:t>關係人</a:t>
            </a:r>
            <a:r>
              <a:rPr lang="zh-TW" altLang="en-US" sz="3200" dirty="0">
                <a:solidFill>
                  <a:srgbClr val="000000"/>
                </a:solidFill>
                <a:latin typeface="標楷體" pitchFamily="65" charset="-120"/>
                <a:ea typeface="標楷體" pitchFamily="65" charset="-120"/>
              </a:rPr>
              <a:t>，不得與公職人員服務或受其監督之機關團體為</a:t>
            </a:r>
            <a:r>
              <a:rPr lang="zh-TW" altLang="en-US" sz="3200" dirty="0">
                <a:solidFill>
                  <a:srgbClr val="FF0000"/>
                </a:solidFill>
                <a:latin typeface="標楷體" pitchFamily="65" charset="-120"/>
                <a:ea typeface="標楷體" pitchFamily="65" charset="-120"/>
              </a:rPr>
              <a:t>補助、買賣、租賃、承攬或其他具有對價之交易行為。</a:t>
            </a:r>
            <a:r>
              <a:rPr lang="zh-TW" altLang="en-US" sz="3200" dirty="0">
                <a:solidFill>
                  <a:srgbClr val="000000"/>
                </a:solidFill>
                <a:latin typeface="標楷體" pitchFamily="65" charset="-120"/>
                <a:ea typeface="標楷體" pitchFamily="65" charset="-120"/>
              </a:rPr>
              <a:t>但有下列情形之一者，不在此限</a:t>
            </a:r>
            <a:r>
              <a:rPr lang="zh-TW" altLang="en-US" sz="3200" dirty="0" smtClean="0">
                <a:solidFill>
                  <a:srgbClr val="000000"/>
                </a:solidFill>
                <a:latin typeface="標楷體" pitchFamily="65" charset="-120"/>
                <a:ea typeface="標楷體" pitchFamily="65" charset="-120"/>
              </a:rPr>
              <a:t>：</a:t>
            </a:r>
            <a:r>
              <a:rPr lang="en-US" altLang="zh-TW" sz="3200" dirty="0" smtClean="0">
                <a:solidFill>
                  <a:srgbClr val="000000"/>
                </a:solidFill>
                <a:latin typeface="標楷體" pitchFamily="65" charset="-120"/>
                <a:ea typeface="標楷體" pitchFamily="65" charset="-120"/>
              </a:rPr>
              <a:t>……</a:t>
            </a:r>
          </a:p>
          <a:p>
            <a:r>
              <a:rPr lang="zh-TW" altLang="en-US" sz="3200" dirty="0" smtClean="0">
                <a:solidFill>
                  <a:srgbClr val="000000"/>
                </a:solidFill>
                <a:latin typeface="標楷體" pitchFamily="65" charset="-120"/>
                <a:ea typeface="標楷體" pitchFamily="65" charset="-120"/>
              </a:rPr>
              <a:t>（本法</a:t>
            </a:r>
            <a:r>
              <a:rPr lang="zh-TW" altLang="en-US" sz="3200" dirty="0">
                <a:solidFill>
                  <a:srgbClr val="000000"/>
                </a:solidFill>
                <a:latin typeface="標楷體" pitchFamily="65" charset="-120"/>
                <a:ea typeface="標楷體" pitchFamily="65" charset="-120"/>
              </a:rPr>
              <a:t>第</a:t>
            </a:r>
            <a:r>
              <a:rPr lang="en-US" altLang="zh-TW" sz="3200" dirty="0" smtClean="0">
                <a:solidFill>
                  <a:srgbClr val="000000"/>
                </a:solidFill>
                <a:latin typeface="標楷體" pitchFamily="65" charset="-120"/>
                <a:ea typeface="標楷體" pitchFamily="65" charset="-120"/>
              </a:rPr>
              <a:t>14</a:t>
            </a:r>
            <a:r>
              <a:rPr lang="zh-TW" altLang="en-US" sz="3200" dirty="0" smtClean="0">
                <a:solidFill>
                  <a:srgbClr val="000000"/>
                </a:solidFill>
                <a:latin typeface="標楷體" pitchFamily="65" charset="-120"/>
                <a:ea typeface="標楷體" pitchFamily="65" charset="-120"/>
              </a:rPr>
              <a:t>條</a:t>
            </a:r>
            <a:r>
              <a:rPr lang="zh-TW" altLang="en-US" sz="3200" dirty="0">
                <a:solidFill>
                  <a:srgbClr val="000000"/>
                </a:solidFill>
                <a:latin typeface="標楷體" pitchFamily="65" charset="-120"/>
                <a:ea typeface="標楷體" pitchFamily="65" charset="-120"/>
              </a:rPr>
              <a:t>）</a:t>
            </a:r>
          </a:p>
        </p:txBody>
      </p:sp>
    </p:spTree>
    <p:extLst>
      <p:ext uri="{BB962C8B-B14F-4D97-AF65-F5344CB8AC3E}">
        <p14:creationId xmlns:p14="http://schemas.microsoft.com/office/powerpoint/2010/main" val="1263101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06693383"/>
              </p:ext>
            </p:extLst>
          </p:nvPr>
        </p:nvGraphicFramePr>
        <p:xfrm>
          <a:off x="0" y="2"/>
          <a:ext cx="9144000" cy="6858000"/>
        </p:xfrm>
        <a:graphic>
          <a:graphicData uri="http://schemas.openxmlformats.org/drawingml/2006/table">
            <a:tbl>
              <a:tblPr firstRow="1" bandRow="1">
                <a:tableStyleId>{5C22544A-7EE6-4342-B048-85BDC9FD1C3A}</a:tableStyleId>
              </a:tblPr>
              <a:tblGrid>
                <a:gridCol w="899592"/>
                <a:gridCol w="4320480"/>
                <a:gridCol w="3923928"/>
              </a:tblGrid>
              <a:tr h="1143000">
                <a:tc gridSpan="3">
                  <a:txBody>
                    <a:bodyPr/>
                    <a:lstStyle/>
                    <a:p>
                      <a:pPr algn="ctr"/>
                      <a:r>
                        <a:rPr lang="zh-TW" altLang="en-US" sz="36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違反禁止補助及交易行為規定之處罰</a:t>
                      </a:r>
                      <a:r>
                        <a:rPr lang="zh-TW" altLang="en-US"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a:t>
                      </a:r>
                      <a:r>
                        <a:rPr lang="en-US" altLang="zh-TW"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§14Ⅰ</a:t>
                      </a:r>
                      <a:r>
                        <a:rPr lang="zh-TW" altLang="en-US"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a:t>
                      </a:r>
                      <a:endParaRPr lang="en-US" altLang="zh-TW"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zh-TW" altLang="en-US" dirty="0"/>
                    </a:p>
                  </a:txBody>
                  <a:tcPr/>
                </a:tc>
                <a:tc hMerge="1">
                  <a:txBody>
                    <a:bodyPr/>
                    <a:lstStyle/>
                    <a:p>
                      <a:endParaRPr lang="zh-TW" altLang="en-US" dirty="0"/>
                    </a:p>
                  </a:txBody>
                  <a:tcPr/>
                </a:tc>
              </a:tr>
              <a:tr h="1143000">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款次</a:t>
                      </a:r>
                      <a:endParaRPr lang="zh-TW" altLang="en-US" sz="26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補助或交易金額</a:t>
                      </a:r>
                      <a:endParaRPr lang="en-US" altLang="zh-TW"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a:p>
                      <a:pPr algn="ctr"/>
                      <a:r>
                        <a:rPr lang="zh-TW" altLang="en-US" sz="18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（契約金額或結算金額，以較高者為準）</a:t>
                      </a:r>
                      <a:endParaRPr lang="zh-TW" altLang="en-US" sz="18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罰鍰額度</a:t>
                      </a:r>
                      <a:endParaRPr lang="zh-TW" altLang="en-US" sz="26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2</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3</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4</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補助或交易金額</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963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a:ea typeface="標楷體" pitchFamily="65" charset="-120"/>
              </a:rPr>
              <a:t>修法重點</a:t>
            </a:r>
            <a:endParaRPr lang="zh-TW" altLang="en-US" dirty="0" smtClean="0">
              <a:ea typeface="標楷體" pitchFamily="65" charset="-120"/>
            </a:endParaRPr>
          </a:p>
        </p:txBody>
      </p:sp>
      <p:sp>
        <p:nvSpPr>
          <p:cNvPr id="8195" name="AutoShape 5"/>
          <p:cNvSpPr>
            <a:spLocks noChangeArrowheads="1"/>
          </p:cNvSpPr>
          <p:nvPr/>
        </p:nvSpPr>
        <p:spPr bwMode="auto">
          <a:xfrm>
            <a:off x="2878781" y="1403227"/>
            <a:ext cx="234129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0102" y="1458103"/>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43734" y="1969536"/>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0" y="282686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35403" y="3339323"/>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10" y="415242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2878782" y="1681677"/>
            <a:ext cx="2197274" cy="523220"/>
          </a:xfrm>
          <a:prstGeom prst="rect">
            <a:avLst/>
          </a:prstGeom>
          <a:noFill/>
        </p:spPr>
        <p:txBody>
          <a:bodyPr wrap="square" rtlCol="0">
            <a:spAutoFit/>
          </a:bodyPr>
          <a:lstStyle/>
          <a:p>
            <a:pPr algn="ctr"/>
            <a:r>
              <a:rPr lang="zh-TW" altLang="en-US" sz="2800" dirty="0">
                <a:solidFill>
                  <a:srgbClr val="000000"/>
                </a:solidFill>
                <a:latin typeface="標楷體" pitchFamily="65" charset="-120"/>
                <a:ea typeface="標楷體" pitchFamily="65" charset="-120"/>
                <a:cs typeface="Arial Unicode MS" pitchFamily="34" charset="-120"/>
              </a:rPr>
              <a:t>公職</a:t>
            </a:r>
            <a:r>
              <a:rPr lang="zh-TW" altLang="en-US" sz="2800" dirty="0" smtClean="0">
                <a:solidFill>
                  <a:srgbClr val="000000"/>
                </a:solidFill>
                <a:latin typeface="標楷體" pitchFamily="65" charset="-120"/>
                <a:ea typeface="標楷體" pitchFamily="65" charset="-120"/>
                <a:cs typeface="Arial Unicode MS" pitchFamily="34" charset="-120"/>
              </a:rPr>
              <a:t>人員</a:t>
            </a:r>
            <a:endParaRPr lang="zh-TW" altLang="en-US" dirty="0">
              <a:solidFill>
                <a:srgbClr val="000000"/>
              </a:solidFill>
            </a:endParaRPr>
          </a:p>
        </p:txBody>
      </p:sp>
      <p:sp>
        <p:nvSpPr>
          <p:cNvPr id="57" name="AutoShape 5"/>
          <p:cNvSpPr>
            <a:spLocks noChangeArrowheads="1"/>
          </p:cNvSpPr>
          <p:nvPr/>
        </p:nvSpPr>
        <p:spPr bwMode="auto">
          <a:xfrm>
            <a:off x="2894575" y="2842568"/>
            <a:ext cx="3117586"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2938755" y="3121018"/>
            <a:ext cx="3073405"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公職人員之關係人</a:t>
            </a:r>
            <a:endParaRPr lang="zh-TW" altLang="en-US" dirty="0">
              <a:solidFill>
                <a:srgbClr val="000000"/>
              </a:solidFill>
            </a:endParaRPr>
          </a:p>
        </p:txBody>
      </p:sp>
      <p:sp>
        <p:nvSpPr>
          <p:cNvPr id="3" name="矩形 2"/>
          <p:cNvSpPr/>
          <p:nvPr/>
        </p:nvSpPr>
        <p:spPr>
          <a:xfrm>
            <a:off x="1022493" y="149846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25537" y="419577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08" y="287020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21036" y="4657441"/>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5" name="AutoShape 5"/>
          <p:cNvSpPr>
            <a:spLocks noChangeArrowheads="1"/>
          </p:cNvSpPr>
          <p:nvPr/>
        </p:nvSpPr>
        <p:spPr bwMode="auto">
          <a:xfrm>
            <a:off x="2876264" y="4160686"/>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6" name="文字方塊 35"/>
          <p:cNvSpPr txBox="1"/>
          <p:nvPr/>
        </p:nvSpPr>
        <p:spPr>
          <a:xfrm>
            <a:off x="2920445" y="4439136"/>
            <a:ext cx="1651556"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交易行為</a:t>
            </a:r>
            <a:endParaRPr lang="zh-TW" altLang="en-US" sz="2800" dirty="0">
              <a:solidFill>
                <a:srgbClr val="000000"/>
              </a:solidFill>
              <a:latin typeface="標楷體" pitchFamily="65" charset="-120"/>
              <a:ea typeface="標楷體" pitchFamily="65" charset="-120"/>
            </a:endParaRPr>
          </a:p>
        </p:txBody>
      </p:sp>
      <p:sp>
        <p:nvSpPr>
          <p:cNvPr id="37" name="Rectangle 16"/>
          <p:cNvSpPr>
            <a:spLocks noChangeArrowheads="1"/>
          </p:cNvSpPr>
          <p:nvPr/>
        </p:nvSpPr>
        <p:spPr bwMode="gray">
          <a:xfrm rot="3419336">
            <a:off x="753547" y="5476933"/>
            <a:ext cx="922687" cy="101124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sp>
        <p:nvSpPr>
          <p:cNvPr id="38" name="矩形 37"/>
          <p:cNvSpPr/>
          <p:nvPr/>
        </p:nvSpPr>
        <p:spPr>
          <a:xfrm>
            <a:off x="1017909" y="5522006"/>
            <a:ext cx="570074" cy="923330"/>
          </a:xfrm>
          <a:prstGeom prst="rect">
            <a:avLst/>
          </a:prstGeom>
          <a:noFill/>
        </p:spPr>
        <p:txBody>
          <a:bodyPr wrap="squar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9" name="Group 17"/>
          <p:cNvGrpSpPr>
            <a:grpSpLocks/>
          </p:cNvGrpSpPr>
          <p:nvPr/>
        </p:nvGrpSpPr>
        <p:grpSpPr bwMode="auto">
          <a:xfrm>
            <a:off x="2192584" y="5993763"/>
            <a:ext cx="659171" cy="132080"/>
            <a:chOff x="2003" y="3439"/>
            <a:chExt cx="468" cy="244"/>
          </a:xfrm>
        </p:grpSpPr>
        <p:sp>
          <p:nvSpPr>
            <p:cNvPr id="40"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1"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2"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43"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4" name="AutoShape 5"/>
          <p:cNvSpPr>
            <a:spLocks noChangeArrowheads="1"/>
          </p:cNvSpPr>
          <p:nvPr/>
        </p:nvSpPr>
        <p:spPr bwMode="auto">
          <a:xfrm>
            <a:off x="2847812" y="5497008"/>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5" name="文字方塊 44"/>
          <p:cNvSpPr txBox="1"/>
          <p:nvPr/>
        </p:nvSpPr>
        <p:spPr>
          <a:xfrm>
            <a:off x="2891993" y="5775458"/>
            <a:ext cx="1651556"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rPr>
              <a:t>配合義務</a:t>
            </a:r>
          </a:p>
        </p:txBody>
      </p:sp>
      <p:sp>
        <p:nvSpPr>
          <p:cNvPr id="46" name="圓角矩形 45"/>
          <p:cNvSpPr/>
          <p:nvPr/>
        </p:nvSpPr>
        <p:spPr>
          <a:xfrm>
            <a:off x="6867667" y="1459385"/>
            <a:ext cx="1843100"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範圍調整</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7" name="圓角矩形 46"/>
          <p:cNvSpPr/>
          <p:nvPr/>
        </p:nvSpPr>
        <p:spPr>
          <a:xfrm>
            <a:off x="6867667" y="2922002"/>
            <a:ext cx="1837896"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altLang="zh-TW" sz="2800" dirty="0" smtClean="0">
                <a:solidFill>
                  <a:srgbClr val="000000"/>
                </a:solidFill>
                <a:latin typeface="標楷體" pitchFamily="65" charset="-120"/>
                <a:ea typeface="標楷體" pitchFamily="65" charset="-120"/>
                <a:cs typeface="Times New Roman" pitchFamily="18" charset="0"/>
              </a:rPr>
              <a:t>4</a:t>
            </a:r>
            <a:r>
              <a:rPr lang="zh-TW" altLang="en-US" sz="2800" dirty="0" smtClean="0">
                <a:solidFill>
                  <a:srgbClr val="000000"/>
                </a:solidFill>
                <a:latin typeface="標楷體" pitchFamily="65" charset="-120"/>
                <a:ea typeface="標楷體" pitchFamily="65" charset="-120"/>
                <a:cs typeface="Times New Roman" pitchFamily="18" charset="0"/>
              </a:rPr>
              <a:t>款變</a:t>
            </a:r>
            <a:r>
              <a:rPr lang="en-US" altLang="zh-TW" sz="2800" dirty="0" smtClean="0">
                <a:solidFill>
                  <a:srgbClr val="000000"/>
                </a:solidFill>
                <a:latin typeface="標楷體" pitchFamily="65" charset="-120"/>
                <a:ea typeface="標楷體" pitchFamily="65" charset="-120"/>
                <a:cs typeface="Times New Roman" pitchFamily="18" charset="0"/>
              </a:rPr>
              <a:t>6</a:t>
            </a:r>
            <a:r>
              <a:rPr lang="zh-TW" altLang="en-US" sz="2800" dirty="0" smtClean="0">
                <a:solidFill>
                  <a:srgbClr val="000000"/>
                </a:solidFill>
                <a:latin typeface="標楷體" pitchFamily="65" charset="-120"/>
                <a:ea typeface="標楷體" pitchFamily="65" charset="-120"/>
                <a:cs typeface="Times New Roman" pitchFamily="18" charset="0"/>
              </a:rPr>
              <a:t>款</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8" name="圓角矩形 47"/>
          <p:cNvSpPr/>
          <p:nvPr/>
        </p:nvSpPr>
        <p:spPr>
          <a:xfrm>
            <a:off x="4932040" y="4188559"/>
            <a:ext cx="1800200"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新增補助</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9" name="圓角矩形 48"/>
          <p:cNvSpPr/>
          <p:nvPr/>
        </p:nvSpPr>
        <p:spPr>
          <a:xfrm>
            <a:off x="6945426" y="4188559"/>
            <a:ext cx="1765342"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smtClean="0">
                <a:solidFill>
                  <a:srgbClr val="000000"/>
                </a:solidFill>
                <a:latin typeface="標楷體" pitchFamily="65" charset="-120"/>
                <a:ea typeface="標楷體" pitchFamily="65" charset="-120"/>
                <a:cs typeface="Times New Roman" pitchFamily="18" charset="0"/>
              </a:rPr>
              <a:t>原則禁止，</a:t>
            </a:r>
            <a:endParaRPr lang="en-US" altLang="zh-TW" sz="2100" dirty="0" smtClean="0">
              <a:solidFill>
                <a:srgbClr val="000000"/>
              </a:solidFill>
              <a:latin typeface="標楷體" pitchFamily="65" charset="-120"/>
              <a:ea typeface="標楷體" pitchFamily="65" charset="-120"/>
              <a:cs typeface="Times New Roman" pitchFamily="18" charset="0"/>
            </a:endParaRPr>
          </a:p>
          <a:p>
            <a:pPr algn="just"/>
            <a:r>
              <a:rPr lang="zh-TW" altLang="en-US" sz="2100" dirty="0" smtClean="0">
                <a:solidFill>
                  <a:srgbClr val="FF0000"/>
                </a:solidFill>
                <a:latin typeface="標楷體" pitchFamily="65" charset="-120"/>
                <a:ea typeface="標楷體" pitchFamily="65" charset="-120"/>
                <a:cs typeface="Times New Roman" pitchFamily="18" charset="0"/>
              </a:rPr>
              <a:t>例外</a:t>
            </a:r>
            <a:r>
              <a:rPr lang="en-US" altLang="zh-TW" sz="2100" dirty="0" smtClean="0">
                <a:solidFill>
                  <a:srgbClr val="FF0000"/>
                </a:solidFill>
                <a:latin typeface="標楷體" pitchFamily="65" charset="-120"/>
                <a:ea typeface="標楷體" pitchFamily="65" charset="-120"/>
                <a:cs typeface="Times New Roman" pitchFamily="18" charset="0"/>
              </a:rPr>
              <a:t>6</a:t>
            </a:r>
            <a:r>
              <a:rPr lang="zh-TW" altLang="en-US" sz="2100" dirty="0" smtClean="0">
                <a:solidFill>
                  <a:srgbClr val="FF0000"/>
                </a:solidFill>
                <a:latin typeface="標楷體" pitchFamily="65" charset="-120"/>
                <a:ea typeface="標楷體" pitchFamily="65" charset="-120"/>
                <a:cs typeface="Times New Roman" pitchFamily="18" charset="0"/>
              </a:rPr>
              <a:t>款開放</a:t>
            </a:r>
            <a:endParaRPr lang="en-US" altLang="zh-TW" sz="2100" dirty="0" smtClean="0">
              <a:solidFill>
                <a:srgbClr val="FF0000"/>
              </a:solidFill>
              <a:latin typeface="標楷體" pitchFamily="65" charset="-120"/>
              <a:ea typeface="標楷體" pitchFamily="65" charset="-120"/>
              <a:cs typeface="Times New Roman" pitchFamily="18" charset="0"/>
            </a:endParaRPr>
          </a:p>
        </p:txBody>
      </p:sp>
      <p:sp>
        <p:nvSpPr>
          <p:cNvPr id="50" name="圓角矩形 49"/>
          <p:cNvSpPr/>
          <p:nvPr/>
        </p:nvSpPr>
        <p:spPr>
          <a:xfrm>
            <a:off x="4885108" y="5522006"/>
            <a:ext cx="3825659"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a:solidFill>
                  <a:srgbClr val="000000"/>
                </a:solidFill>
                <a:latin typeface="標楷體" pitchFamily="65" charset="-120"/>
                <a:ea typeface="標楷體" pitchFamily="65" charset="-120"/>
                <a:cs typeface="Times New Roman" pitchFamily="18" charset="0"/>
              </a:rPr>
              <a:t>通知</a:t>
            </a:r>
            <a:r>
              <a:rPr lang="zh-TW" altLang="en-US" sz="2800" dirty="0" smtClean="0">
                <a:solidFill>
                  <a:srgbClr val="000000"/>
                </a:solidFill>
                <a:latin typeface="標楷體" pitchFamily="65" charset="-120"/>
                <a:ea typeface="標楷體" pitchFamily="65" charset="-120"/>
                <a:cs typeface="Times New Roman" pitchFamily="18" charset="0"/>
              </a:rPr>
              <a:t>、彙報</a:t>
            </a:r>
            <a:r>
              <a:rPr lang="zh-TW" altLang="en-US" sz="2800" dirty="0">
                <a:solidFill>
                  <a:srgbClr val="000000"/>
                </a:solidFill>
                <a:latin typeface="標楷體" pitchFamily="65" charset="-120"/>
                <a:ea typeface="標楷體" pitchFamily="65" charset="-120"/>
                <a:cs typeface="Times New Roman" pitchFamily="18" charset="0"/>
              </a:rPr>
              <a:t>、揭露、公開</a:t>
            </a:r>
            <a:r>
              <a:rPr lang="zh-TW" altLang="en-US" sz="2800" dirty="0" smtClean="0">
                <a:solidFill>
                  <a:srgbClr val="000000"/>
                </a:solidFill>
                <a:latin typeface="標楷體" pitchFamily="65" charset="-120"/>
                <a:ea typeface="標楷體" pitchFamily="65" charset="-120"/>
                <a:cs typeface="Times New Roman" pitchFamily="18" charset="0"/>
              </a:rPr>
              <a:t>、說明義務</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 name="向右箭號 3"/>
          <p:cNvSpPr/>
          <p:nvPr/>
        </p:nvSpPr>
        <p:spPr bwMode="auto">
          <a:xfrm>
            <a:off x="6012161" y="1780090"/>
            <a:ext cx="540060"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1" name="向右箭號 50"/>
          <p:cNvSpPr/>
          <p:nvPr/>
        </p:nvSpPr>
        <p:spPr bwMode="auto">
          <a:xfrm>
            <a:off x="6117522" y="3202591"/>
            <a:ext cx="447897"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 name="向右箭號 51"/>
          <p:cNvSpPr/>
          <p:nvPr/>
        </p:nvSpPr>
        <p:spPr bwMode="auto">
          <a:xfrm>
            <a:off x="4572001" y="4520709"/>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 name="向右箭號 52"/>
          <p:cNvSpPr/>
          <p:nvPr/>
        </p:nvSpPr>
        <p:spPr bwMode="auto">
          <a:xfrm>
            <a:off x="4564179" y="5813726"/>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32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9"/>
                                        </p:tgtEl>
                                        <p:attrNameLst>
                                          <p:attrName>style.visibility</p:attrName>
                                        </p:attrNameLst>
                                      </p:cBhvr>
                                      <p:to>
                                        <p:strVal val="visible"/>
                                      </p:to>
                                    </p:set>
                                    <p:anim calcmode="lin" valueType="num">
                                      <p:cBhvr additive="base">
                                        <p:cTn id="11" dur="500" fill="hold"/>
                                        <p:tgtEl>
                                          <p:spTgt spid="8209"/>
                                        </p:tgtEl>
                                        <p:attrNameLst>
                                          <p:attrName>ppt_x</p:attrName>
                                        </p:attrNameLst>
                                      </p:cBhvr>
                                      <p:tavLst>
                                        <p:tav tm="0">
                                          <p:val>
                                            <p:strVal val="#ppt_x"/>
                                          </p:val>
                                        </p:tav>
                                        <p:tav tm="100000">
                                          <p:val>
                                            <p:strVal val="#ppt_x"/>
                                          </p:val>
                                        </p:tav>
                                      </p:tavLst>
                                    </p:anim>
                                    <p:anim calcmode="lin" valueType="num">
                                      <p:cBhvr additive="base">
                                        <p:cTn id="12" dur="500" fill="hold"/>
                                        <p:tgtEl>
                                          <p:spTgt spid="8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ppt_x"/>
                                          </p:val>
                                        </p:tav>
                                        <p:tav tm="100000">
                                          <p:val>
                                            <p:strVal val="#ppt_x"/>
                                          </p:val>
                                        </p:tav>
                                      </p:tavLst>
                                    </p:anim>
                                    <p:anim calcmode="lin" valueType="num">
                                      <p:cBhvr additive="base">
                                        <p:cTn id="16" dur="500" fill="hold"/>
                                        <p:tgtEl>
                                          <p:spTgt spid="81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472"/>
                                        </p:tgtEl>
                                        <p:attrNameLst>
                                          <p:attrName>style.visibility</p:attrName>
                                        </p:attrNameLst>
                                      </p:cBhvr>
                                      <p:to>
                                        <p:strVal val="visible"/>
                                      </p:to>
                                    </p:set>
                                    <p:anim calcmode="lin" valueType="num">
                                      <p:cBhvr additive="base">
                                        <p:cTn id="29" dur="500" fill="hold"/>
                                        <p:tgtEl>
                                          <p:spTgt spid="19472"/>
                                        </p:tgtEl>
                                        <p:attrNameLst>
                                          <p:attrName>ppt_x</p:attrName>
                                        </p:attrNameLst>
                                      </p:cBhvr>
                                      <p:tavLst>
                                        <p:tav tm="0">
                                          <p:val>
                                            <p:strVal val="#ppt_x"/>
                                          </p:val>
                                        </p:tav>
                                        <p:tav tm="100000">
                                          <p:val>
                                            <p:strVal val="#ppt_x"/>
                                          </p:val>
                                        </p:tav>
                                      </p:tavLst>
                                    </p:anim>
                                    <p:anim calcmode="lin" valueType="num">
                                      <p:cBhvr additive="base">
                                        <p:cTn id="30" dur="500" fill="hold"/>
                                        <p:tgtEl>
                                          <p:spTgt spid="1947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211"/>
                                        </p:tgtEl>
                                        <p:attrNameLst>
                                          <p:attrName>style.visibility</p:attrName>
                                        </p:attrNameLst>
                                      </p:cBhvr>
                                      <p:to>
                                        <p:strVal val="visible"/>
                                      </p:to>
                                    </p:set>
                                    <p:anim calcmode="lin" valueType="num">
                                      <p:cBhvr additive="base">
                                        <p:cTn id="37" dur="500" fill="hold"/>
                                        <p:tgtEl>
                                          <p:spTgt spid="8211"/>
                                        </p:tgtEl>
                                        <p:attrNameLst>
                                          <p:attrName>ppt_x</p:attrName>
                                        </p:attrNameLst>
                                      </p:cBhvr>
                                      <p:tavLst>
                                        <p:tav tm="0">
                                          <p:val>
                                            <p:strVal val="#ppt_x"/>
                                          </p:val>
                                        </p:tav>
                                        <p:tav tm="100000">
                                          <p:val>
                                            <p:strVal val="#ppt_x"/>
                                          </p:val>
                                        </p:tav>
                                      </p:tavLst>
                                    </p:anim>
                                    <p:anim calcmode="lin" valueType="num">
                                      <p:cBhvr additive="base">
                                        <p:cTn id="38" dur="500" fill="hold"/>
                                        <p:tgtEl>
                                          <p:spTgt spid="82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478"/>
                                        </p:tgtEl>
                                        <p:attrNameLst>
                                          <p:attrName>style.visibility</p:attrName>
                                        </p:attrNameLst>
                                      </p:cBhvr>
                                      <p:to>
                                        <p:strVal val="visible"/>
                                      </p:to>
                                    </p:set>
                                    <p:anim calcmode="lin" valueType="num">
                                      <p:cBhvr additive="base">
                                        <p:cTn id="51" dur="500" fill="hold"/>
                                        <p:tgtEl>
                                          <p:spTgt spid="19478"/>
                                        </p:tgtEl>
                                        <p:attrNameLst>
                                          <p:attrName>ppt_x</p:attrName>
                                        </p:attrNameLst>
                                      </p:cBhvr>
                                      <p:tavLst>
                                        <p:tav tm="0">
                                          <p:val>
                                            <p:strVal val="#ppt_x"/>
                                          </p:val>
                                        </p:tav>
                                        <p:tav tm="100000">
                                          <p:val>
                                            <p:strVal val="#ppt_x"/>
                                          </p:val>
                                        </p:tav>
                                      </p:tavLst>
                                    </p:anim>
                                    <p:anim calcmode="lin" valueType="num">
                                      <p:cBhvr additive="base">
                                        <p:cTn id="52" dur="500" fill="hold"/>
                                        <p:tgtEl>
                                          <p:spTgt spid="194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ppt_x"/>
                                          </p:val>
                                        </p:tav>
                                        <p:tav tm="100000">
                                          <p:val>
                                            <p:strVal val="#ppt_x"/>
                                          </p:val>
                                        </p:tav>
                                      </p:tavLst>
                                    </p:anim>
                                    <p:anim calcmode="lin" valueType="num">
                                      <p:cBhvr additive="base">
                                        <p:cTn id="9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additive="base">
                                        <p:cTn id="95" dur="500" fill="hold"/>
                                        <p:tgtEl>
                                          <p:spTgt spid="4"/>
                                        </p:tgtEl>
                                        <p:attrNameLst>
                                          <p:attrName>ppt_x</p:attrName>
                                        </p:attrNameLst>
                                      </p:cBhvr>
                                      <p:tavLst>
                                        <p:tav tm="0">
                                          <p:val>
                                            <p:strVal val="#ppt_x"/>
                                          </p:val>
                                        </p:tav>
                                        <p:tav tm="100000">
                                          <p:val>
                                            <p:strVal val="#ppt_x"/>
                                          </p:val>
                                        </p:tav>
                                      </p:tavLst>
                                    </p:anim>
                                    <p:anim calcmode="lin" valueType="num">
                                      <p:cBhvr additive="base">
                                        <p:cTn id="96" dur="500" fill="hold"/>
                                        <p:tgtEl>
                                          <p:spTgt spid="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ppt_x"/>
                                          </p:val>
                                        </p:tav>
                                        <p:tav tm="100000">
                                          <p:val>
                                            <p:strVal val="#ppt_x"/>
                                          </p:val>
                                        </p:tav>
                                      </p:tavLst>
                                    </p:anim>
                                    <p:anim calcmode="lin" valueType="num">
                                      <p:cBhvr additive="base">
                                        <p:cTn id="106" dur="500" fill="hold"/>
                                        <p:tgtEl>
                                          <p:spTgt spid="5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ppt_x"/>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500" fill="hold"/>
                                        <p:tgtEl>
                                          <p:spTgt spid="48"/>
                                        </p:tgtEl>
                                        <p:attrNameLst>
                                          <p:attrName>ppt_x</p:attrName>
                                        </p:attrNameLst>
                                      </p:cBhvr>
                                      <p:tavLst>
                                        <p:tav tm="0">
                                          <p:val>
                                            <p:strVal val="#ppt_x"/>
                                          </p:val>
                                        </p:tav>
                                        <p:tav tm="100000">
                                          <p:val>
                                            <p:strVal val="#ppt_x"/>
                                          </p:val>
                                        </p:tav>
                                      </p:tavLst>
                                    </p:anim>
                                    <p:anim calcmode="lin" valueType="num">
                                      <p:cBhvr additive="base">
                                        <p:cTn id="1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additive="base">
                                        <p:cTn id="125" dur="500" fill="hold"/>
                                        <p:tgtEl>
                                          <p:spTgt spid="49"/>
                                        </p:tgtEl>
                                        <p:attrNameLst>
                                          <p:attrName>ppt_x</p:attrName>
                                        </p:attrNameLst>
                                      </p:cBhvr>
                                      <p:tavLst>
                                        <p:tav tm="0">
                                          <p:val>
                                            <p:strVal val="#ppt_x"/>
                                          </p:val>
                                        </p:tav>
                                        <p:tav tm="100000">
                                          <p:val>
                                            <p:strVal val="#ppt_x"/>
                                          </p:val>
                                        </p:tav>
                                      </p:tavLst>
                                    </p:anim>
                                    <p:anim calcmode="lin" valueType="num">
                                      <p:cBhvr additive="base">
                                        <p:cTn id="1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 calcmode="lin" valueType="num">
                                      <p:cBhvr additive="base">
                                        <p:cTn id="131" dur="500" fill="hold"/>
                                        <p:tgtEl>
                                          <p:spTgt spid="53"/>
                                        </p:tgtEl>
                                        <p:attrNameLst>
                                          <p:attrName>ppt_x</p:attrName>
                                        </p:attrNameLst>
                                      </p:cBhvr>
                                      <p:tavLst>
                                        <p:tav tm="0">
                                          <p:val>
                                            <p:strVal val="#ppt_x"/>
                                          </p:val>
                                        </p:tav>
                                        <p:tav tm="100000">
                                          <p:val>
                                            <p:strVal val="#ppt_x"/>
                                          </p:val>
                                        </p:tav>
                                      </p:tavLst>
                                    </p:anim>
                                    <p:anim calcmode="lin" valueType="num">
                                      <p:cBhvr additive="base">
                                        <p:cTn id="132" dur="500" fill="hold"/>
                                        <p:tgtEl>
                                          <p:spTgt spid="5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ppt_x"/>
                                          </p:val>
                                        </p:tav>
                                        <p:tav tm="100000">
                                          <p:val>
                                            <p:strVal val="#ppt_x"/>
                                          </p:val>
                                        </p:tav>
                                      </p:tavLst>
                                    </p:anim>
                                    <p:anim calcmode="lin" valueType="num">
                                      <p:cBhvr additive="base">
                                        <p:cTn id="1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3" grpId="0"/>
      <p:bldP spid="62" grpId="0"/>
      <p:bldP spid="63" grpId="0"/>
      <p:bldP spid="35" grpId="0" animBg="1"/>
      <p:bldP spid="36" grpId="0"/>
      <p:bldP spid="37" grpId="0" animBg="1"/>
      <p:bldP spid="38" grpId="0"/>
      <p:bldP spid="44" grpId="0" animBg="1"/>
      <p:bldP spid="45" grpId="0"/>
      <p:bldP spid="46" grpId="0" animBg="1"/>
      <p:bldP spid="47" grpId="0" animBg="1"/>
      <p:bldP spid="48" grpId="0" animBg="1"/>
      <p:bldP spid="49" grpId="0" animBg="1"/>
      <p:bldP spid="50" grpId="0" animBg="1"/>
      <p:bldP spid="4"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補助、交易行為之例外開放</a:t>
            </a:r>
          </a:p>
        </p:txBody>
      </p:sp>
      <p:sp>
        <p:nvSpPr>
          <p:cNvPr id="8195" name="AutoShape 5"/>
          <p:cNvSpPr>
            <a:spLocks noChangeArrowheads="1"/>
          </p:cNvSpPr>
          <p:nvPr/>
        </p:nvSpPr>
        <p:spPr bwMode="auto">
          <a:xfrm>
            <a:off x="3047531" y="1700808"/>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03834" y="1763240"/>
            <a:ext cx="5580419" cy="954107"/>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rPr>
              <a:t>依政府採購法以公告程序或同法第一百零五條辦理之採購</a:t>
            </a:r>
            <a:r>
              <a:rPr lang="zh-TW" altLang="en-US" sz="2800" dirty="0"/>
              <a:t>。</a:t>
            </a:r>
            <a:endParaRPr lang="zh-TW" altLang="en-US" dirty="0">
              <a:solidFill>
                <a:srgbClr val="000000"/>
              </a:solidFill>
            </a:endParaRPr>
          </a:p>
        </p:txBody>
      </p:sp>
      <p:sp>
        <p:nvSpPr>
          <p:cNvPr id="57" name="AutoShape 5"/>
          <p:cNvSpPr>
            <a:spLocks noChangeArrowheads="1"/>
          </p:cNvSpPr>
          <p:nvPr/>
        </p:nvSpPr>
        <p:spPr bwMode="auto">
          <a:xfrm>
            <a:off x="3047531" y="3063616"/>
            <a:ext cx="5772941" cy="14644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0" y="3143075"/>
            <a:ext cx="5580419" cy="1384995"/>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cs typeface="Arial Unicode MS" pitchFamily="34" charset="-120"/>
              </a:rPr>
              <a:t>依法令規定經由公平競爭方式，以公告程序辦理之採購、標售、標租或招標設定用益物權。</a:t>
            </a:r>
            <a:endParaRPr lang="zh-TW" altLang="en-US" dirty="0">
              <a:solidFill>
                <a:srgbClr val="000000"/>
              </a:solidFill>
              <a:latin typeface="Times New Roman" panose="02020603050405020304" pitchFamily="18" charset="0"/>
              <a:ea typeface="標楷體" panose="03000509000000000000" pitchFamily="65" charset="-120"/>
            </a:endParaRPr>
          </a:p>
        </p:txBody>
      </p:sp>
      <p:sp>
        <p:nvSpPr>
          <p:cNvPr id="59" name="AutoShape 5"/>
          <p:cNvSpPr>
            <a:spLocks noChangeArrowheads="1"/>
          </p:cNvSpPr>
          <p:nvPr/>
        </p:nvSpPr>
        <p:spPr bwMode="auto">
          <a:xfrm>
            <a:off x="3021990" y="4725144"/>
            <a:ext cx="5772941" cy="2004966"/>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4791118"/>
            <a:ext cx="5580419" cy="1938992"/>
          </a:xfrm>
          <a:prstGeom prst="rect">
            <a:avLst/>
          </a:prstGeom>
          <a:noFill/>
        </p:spPr>
        <p:txBody>
          <a:bodyPr wrap="square" rtlCol="0">
            <a:spAutoFit/>
          </a:bodyPr>
          <a:lstStyle/>
          <a:p>
            <a:pPr fontAlgn="auto">
              <a:spcBef>
                <a:spcPts val="0"/>
              </a:spcBef>
              <a:spcAft>
                <a:spcPts val="0"/>
              </a:spcAft>
            </a:pP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基於法定身分依法令規定申請之</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補助</a:t>
            </a:r>
            <a:r>
              <a:rPr lang="en-US" altLang="zh-TW" sz="2400" b="1" dirty="0" smtClean="0">
                <a:solidFill>
                  <a:srgbClr val="FF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或對公職人員之關係人依法令規定以公開公平方式辦理之</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補助</a:t>
            </a:r>
            <a:r>
              <a:rPr lang="en-US" altLang="zh-TW" sz="2400" b="1" dirty="0">
                <a:solidFill>
                  <a:srgbClr val="FF0000"/>
                </a:solidFill>
                <a:latin typeface="Times New Roman" panose="02020603050405020304" pitchFamily="18" charset="0"/>
                <a:ea typeface="標楷體" panose="03000509000000000000" pitchFamily="65" charset="-120"/>
                <a:cs typeface="Arial Unicode MS" pitchFamily="34" charset="-120"/>
              </a:rPr>
              <a:t>// </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或禁止其補助反不利於公共利益且經補助法令主管機關核定同意之補助。</a:t>
            </a:r>
            <a:endParaRPr kumimoji="0" lang="zh-TW" altLang="zh-TW" sz="2400" dirty="0">
              <a:solidFill>
                <a:srgbClr val="000000"/>
              </a:solidFill>
              <a:latin typeface="Times New Roman" panose="02020603050405020304" pitchFamily="18" charset="0"/>
              <a:ea typeface="標楷體" panose="03000509000000000000" pitchFamily="65" charset="-120"/>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Tree>
    <p:extLst>
      <p:ext uri="{BB962C8B-B14F-4D97-AF65-F5344CB8AC3E}">
        <p14:creationId xmlns:p14="http://schemas.microsoft.com/office/powerpoint/2010/main" val="179018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a:ea typeface="標楷體" pitchFamily="65" charset="-120"/>
              </a:rPr>
              <a:t>補助、交易行為之例外開放</a:t>
            </a:r>
            <a:endParaRPr lang="zh-TW" altLang="en-US" dirty="0" smtClean="0">
              <a:ea typeface="標楷體" pitchFamily="65" charset="-120"/>
            </a:endParaRPr>
          </a:p>
        </p:txBody>
      </p:sp>
      <p:sp>
        <p:nvSpPr>
          <p:cNvPr id="8195" name="AutoShape 5"/>
          <p:cNvSpPr>
            <a:spLocks noChangeArrowheads="1"/>
          </p:cNvSpPr>
          <p:nvPr/>
        </p:nvSpPr>
        <p:spPr bwMode="auto">
          <a:xfrm>
            <a:off x="3047531" y="1484784"/>
            <a:ext cx="5772941" cy="1728192"/>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75355" y="4597218"/>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8213" name="Group 23"/>
          <p:cNvGrpSpPr>
            <a:grpSpLocks/>
          </p:cNvGrpSpPr>
          <p:nvPr/>
        </p:nvGrpSpPr>
        <p:grpSpPr bwMode="auto">
          <a:xfrm>
            <a:off x="2206644" y="6125699"/>
            <a:ext cx="659171" cy="81197"/>
            <a:chOff x="2003" y="3439"/>
            <a:chExt cx="468" cy="244"/>
          </a:xfrm>
        </p:grpSpPr>
        <p:sp>
          <p:nvSpPr>
            <p:cNvPr id="8215"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16"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82"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83"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 name="文字方塊 1"/>
          <p:cNvSpPr txBox="1"/>
          <p:nvPr/>
        </p:nvSpPr>
        <p:spPr>
          <a:xfrm>
            <a:off x="3129373" y="1616195"/>
            <a:ext cx="5580419" cy="1384995"/>
          </a:xfrm>
          <a:prstGeom prst="rect">
            <a:avLst/>
          </a:prstGeom>
          <a:noFill/>
        </p:spPr>
        <p:txBody>
          <a:bodyPr wrap="square" rtlCol="0">
            <a:spAutoFit/>
          </a:bodyPr>
          <a:lstStyle/>
          <a:p>
            <a:pPr fontAlgn="auto">
              <a:spcBef>
                <a:spcPts val="0"/>
              </a:spcBef>
              <a:spcAft>
                <a:spcPts val="0"/>
              </a:spcAft>
            </a:pPr>
            <a:r>
              <a:rPr lang="zh-TW" altLang="en-US" sz="2800" dirty="0">
                <a:solidFill>
                  <a:srgbClr val="000000"/>
                </a:solidFill>
                <a:latin typeface="標楷體" panose="03000509000000000000" pitchFamily="65" charset="-120"/>
                <a:ea typeface="標楷體" panose="03000509000000000000" pitchFamily="65" charset="-120"/>
              </a:rPr>
              <a:t>交易標的為公職人員服務或受其監督之機關團體所提供，並以公定價格交易。</a:t>
            </a:r>
            <a:endParaRPr kumimoji="0" lang="zh-TW" altLang="en-US" sz="2800" dirty="0">
              <a:solidFill>
                <a:schemeClr val="accent2"/>
              </a:solidFill>
              <a:latin typeface="標楷體" panose="03000509000000000000" pitchFamily="65" charset="-120"/>
              <a:ea typeface="標楷體" panose="03000509000000000000" pitchFamily="65" charset="-120"/>
              <a:cs typeface="Arial Unicode MS" pitchFamily="34" charset="-120"/>
            </a:endParaRPr>
          </a:p>
        </p:txBody>
      </p:sp>
      <p:sp>
        <p:nvSpPr>
          <p:cNvPr id="57" name="AutoShape 5"/>
          <p:cNvSpPr>
            <a:spLocks noChangeArrowheads="1"/>
          </p:cNvSpPr>
          <p:nvPr/>
        </p:nvSpPr>
        <p:spPr bwMode="auto">
          <a:xfrm>
            <a:off x="3018693" y="3621531"/>
            <a:ext cx="5787359" cy="187023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7905" y="3675883"/>
            <a:ext cx="5580419" cy="1815882"/>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公營事業機構執行國家建設、公共政策或為公益用途申請承租、承購、委託經營、改良利用國有非公用不動產。</a:t>
            </a:r>
            <a:endParaRPr lang="zh-TW" altLang="en-US" dirty="0">
              <a:solidFill>
                <a:srgbClr val="000000"/>
              </a:solidFill>
            </a:endParaRPr>
          </a:p>
        </p:txBody>
      </p:sp>
      <p:sp>
        <p:nvSpPr>
          <p:cNvPr id="59"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lang="zh-TW" altLang="en-US" sz="2800" dirty="0">
                <a:solidFill>
                  <a:srgbClr val="000000"/>
                </a:solidFill>
                <a:latin typeface="標楷體" pitchFamily="65" charset="-120"/>
                <a:ea typeface="標楷體" pitchFamily="65" charset="-120"/>
                <a:cs typeface="Arial Unicode MS" pitchFamily="34" charset="-120"/>
              </a:rPr>
              <a:t>一定金額以下之補助及交易。</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43608" y="4094983"/>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09708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本法第</a:t>
            </a:r>
            <a:r>
              <a:rPr lang="en-US" altLang="zh-TW" dirty="0" smtClean="0">
                <a:latin typeface="Times New Roman" pitchFamily="18" charset="0"/>
                <a:ea typeface="標楷體" pitchFamily="65" charset="-120"/>
              </a:rPr>
              <a:t>14</a:t>
            </a:r>
            <a:r>
              <a:rPr lang="zh-TW" altLang="en-US" dirty="0" smtClean="0">
                <a:latin typeface="Times New Roman" pitchFamily="18" charset="0"/>
                <a:ea typeface="標楷體" pitchFamily="65" charset="-120"/>
              </a:rPr>
              <a:t>條第</a:t>
            </a:r>
            <a:r>
              <a:rPr lang="en-US" altLang="zh-TW" dirty="0" smtClean="0">
                <a:latin typeface="Times New Roman" pitchFamily="18" charset="0"/>
                <a:ea typeface="標楷體" pitchFamily="65" charset="-120"/>
              </a:rPr>
              <a:t>1</a:t>
            </a:r>
            <a:r>
              <a:rPr lang="zh-TW" altLang="en-US" dirty="0" smtClean="0">
                <a:latin typeface="Times New Roman" pitchFamily="18" charset="0"/>
                <a:ea typeface="標楷體" pitchFamily="65" charset="-120"/>
              </a:rPr>
              <a:t>項但書</a:t>
            </a:r>
            <a:endParaRPr lang="zh-TW" altLang="en-US" dirty="0">
              <a:latin typeface="Times New Roman" pitchFamily="18" charset="0"/>
              <a:ea typeface="標楷體" pitchFamily="65" charset="-120"/>
            </a:endParaRPr>
          </a:p>
        </p:txBody>
      </p:sp>
      <p:sp>
        <p:nvSpPr>
          <p:cNvPr id="3" name="AutoShape 7"/>
          <p:cNvSpPr>
            <a:spLocks noChangeArrowheads="1"/>
          </p:cNvSpPr>
          <p:nvPr/>
        </p:nvSpPr>
        <p:spPr bwMode="gray">
          <a:xfrm>
            <a:off x="107504" y="1340768"/>
            <a:ext cx="8712968" cy="1027112"/>
          </a:xfrm>
          <a:prstGeom prst="roundRect">
            <a:avLst>
              <a:gd name="adj" fmla="val 49106"/>
            </a:avLst>
          </a:prstGeom>
          <a:blipFill>
            <a:blip r:embed="rId3"/>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itchFamily="18" charset="0"/>
                <a:ea typeface="標楷體" pitchFamily="65" charset="-120"/>
              </a:rPr>
              <a:t>1.</a:t>
            </a:r>
            <a:r>
              <a:rPr lang="zh-TW" altLang="en-US" sz="2400" dirty="0" smtClean="0">
                <a:solidFill>
                  <a:srgbClr val="000000"/>
                </a:solidFill>
                <a:latin typeface="Times New Roman" pitchFamily="18" charset="0"/>
                <a:ea typeface="標楷體" pitchFamily="65" charset="-120"/>
              </a:rPr>
              <a:t>依</a:t>
            </a:r>
            <a:r>
              <a:rPr lang="zh-TW" altLang="en-US" sz="2400" dirty="0">
                <a:solidFill>
                  <a:srgbClr val="000000"/>
                </a:solidFill>
                <a:latin typeface="Times New Roman" pitchFamily="18" charset="0"/>
                <a:ea typeface="標楷體" pitchFamily="65" charset="-120"/>
              </a:rPr>
              <a:t>政府採購法以公告程序或同法第一百零五條辦理之採購</a:t>
            </a:r>
            <a:r>
              <a:rPr lang="zh-TW" altLang="en-US" sz="2400" dirty="0" smtClean="0">
                <a:solidFill>
                  <a:srgbClr val="000000"/>
                </a:solidFill>
                <a:latin typeface="Times New Roman" pitchFamily="18" charset="0"/>
                <a:ea typeface="標楷體" pitchFamily="65" charset="-120"/>
              </a:rPr>
              <a:t>。</a:t>
            </a:r>
            <a:endParaRPr lang="zh-TW" altLang="en-US" sz="2400" dirty="0">
              <a:solidFill>
                <a:srgbClr val="000000"/>
              </a:solidFill>
              <a:latin typeface="Times New Roman" pitchFamily="18" charset="0"/>
              <a:ea typeface="標楷體" pitchFamily="65" charset="-120"/>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38" y="2564904"/>
            <a:ext cx="81153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接點 4"/>
          <p:cNvCxnSpPr/>
          <p:nvPr/>
        </p:nvCxnSpPr>
        <p:spPr bwMode="auto">
          <a:xfrm>
            <a:off x="5652120" y="3429000"/>
            <a:ext cx="2448272"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 name="直線接點 6"/>
          <p:cNvCxnSpPr/>
          <p:nvPr/>
        </p:nvCxnSpPr>
        <p:spPr bwMode="auto">
          <a:xfrm>
            <a:off x="827584" y="3755199"/>
            <a:ext cx="34563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7636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660240" y="6369120"/>
              <a:ext cx="6477480" cy="57600"/>
            </p14:xfrm>
          </p:contentPart>
        </mc:Choice>
        <mc:Fallback xmlns="">
          <p:pic>
            <p:nvPicPr>
              <p:cNvPr id="2" name="筆跡 1"/>
              <p:cNvPicPr/>
              <p:nvPr/>
            </p:nvPicPr>
            <p:blipFill>
              <a:blip r:embed="rId4"/>
              <a:stretch>
                <a:fillRect/>
              </a:stretch>
            </p:blipFill>
            <p:spPr>
              <a:xfrm>
                <a:off x="644400" y="6305400"/>
                <a:ext cx="6509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p14:cNvContentPartPr/>
              <p14:nvPr/>
            </p14:nvContentPartPr>
            <p14:xfrm>
              <a:off x="647640" y="6603840"/>
              <a:ext cx="1975320" cy="13320"/>
            </p14:xfrm>
          </p:contentPart>
        </mc:Choice>
        <mc:Fallback xmlns="">
          <p:pic>
            <p:nvPicPr>
              <p:cNvPr id="3" name="筆跡 2"/>
              <p:cNvPicPr/>
              <p:nvPr/>
            </p:nvPicPr>
            <p:blipFill>
              <a:blip r:embed="rId6"/>
              <a:stretch>
                <a:fillRect/>
              </a:stretch>
            </p:blipFill>
            <p:spPr>
              <a:xfrm>
                <a:off x="631800" y="6540480"/>
                <a:ext cx="2007000" cy="140040"/>
              </a:xfrm>
              <a:prstGeom prst="rect">
                <a:avLst/>
              </a:prstGeom>
            </p:spPr>
          </p:pic>
        </mc:Fallback>
      </mc:AlternateContent>
    </p:spTree>
    <p:extLst>
      <p:ext uri="{BB962C8B-B14F-4D97-AF65-F5344CB8AC3E}">
        <p14:creationId xmlns:p14="http://schemas.microsoft.com/office/powerpoint/2010/main" val="35108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1000"/>
                                        <p:tgtEl>
                                          <p:spTgt spid="2"/>
                                        </p:tgtEl>
                                      </p:cBhvr>
                                    </p:animEffect>
                                  </p:childTnLst>
                                </p:cTn>
                              </p:par>
                              <p:par>
                                <p:cTn id="13" presetID="1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799920" y="799920"/>
              <a:ext cx="8229960" cy="45000"/>
            </p14:xfrm>
          </p:contentPart>
        </mc:Choice>
        <mc:Fallback xmlns="">
          <p:pic>
            <p:nvPicPr>
              <p:cNvPr id="2" name="筆跡 1"/>
              <p:cNvPicPr/>
              <p:nvPr/>
            </p:nvPicPr>
            <p:blipFill>
              <a:blip r:embed="rId4"/>
              <a:stretch>
                <a:fillRect/>
              </a:stretch>
            </p:blipFill>
            <p:spPr>
              <a:xfrm>
                <a:off x="784080" y="736560"/>
                <a:ext cx="8262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筆跡 3"/>
              <p14:cNvContentPartPr/>
              <p14:nvPr/>
            </p14:nvContentPartPr>
            <p14:xfrm>
              <a:off x="812880" y="1060560"/>
              <a:ext cx="8229960" cy="82800"/>
            </p14:xfrm>
          </p:contentPart>
        </mc:Choice>
        <mc:Fallback xmlns="">
          <p:pic>
            <p:nvPicPr>
              <p:cNvPr id="4" name="筆跡 3"/>
              <p:cNvPicPr/>
              <p:nvPr/>
            </p:nvPicPr>
            <p:blipFill>
              <a:blip r:embed="rId6"/>
              <a:stretch>
                <a:fillRect/>
              </a:stretch>
            </p:blipFill>
            <p:spPr>
              <a:xfrm>
                <a:off x="797040" y="996840"/>
                <a:ext cx="8261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p14:cNvContentPartPr/>
              <p14:nvPr/>
            </p14:nvContentPartPr>
            <p14:xfrm>
              <a:off x="768240" y="1365120"/>
              <a:ext cx="572040" cy="13320"/>
            </p14:xfrm>
          </p:contentPart>
        </mc:Choice>
        <mc:Fallback xmlns="">
          <p:pic>
            <p:nvPicPr>
              <p:cNvPr id="5" name="筆跡 4"/>
              <p:cNvPicPr/>
              <p:nvPr/>
            </p:nvPicPr>
            <p:blipFill>
              <a:blip r:embed="rId8"/>
              <a:stretch>
                <a:fillRect/>
              </a:stretch>
            </p:blipFill>
            <p:spPr>
              <a:xfrm>
                <a:off x="752400" y="1301760"/>
                <a:ext cx="603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筆跡 7"/>
              <p14:cNvContentPartPr/>
              <p14:nvPr/>
            </p14:nvContentPartPr>
            <p14:xfrm>
              <a:off x="806400" y="1612800"/>
              <a:ext cx="8261640" cy="76680"/>
            </p14:xfrm>
          </p:contentPart>
        </mc:Choice>
        <mc:Fallback xmlns="">
          <p:pic>
            <p:nvPicPr>
              <p:cNvPr id="8" name="筆跡 7"/>
              <p:cNvPicPr/>
              <p:nvPr/>
            </p:nvPicPr>
            <p:blipFill>
              <a:blip r:embed="rId10"/>
              <a:stretch>
                <a:fillRect/>
              </a:stretch>
            </p:blipFill>
            <p:spPr>
              <a:xfrm>
                <a:off x="790560" y="1549440"/>
                <a:ext cx="8293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筆跡 8"/>
              <p14:cNvContentPartPr/>
              <p14:nvPr/>
            </p14:nvContentPartPr>
            <p14:xfrm>
              <a:off x="793800" y="1905120"/>
              <a:ext cx="520920" cy="360"/>
            </p14:xfrm>
          </p:contentPart>
        </mc:Choice>
        <mc:Fallback xmlns="">
          <p:pic>
            <p:nvPicPr>
              <p:cNvPr id="9" name="筆跡 8"/>
              <p:cNvPicPr/>
              <p:nvPr/>
            </p:nvPicPr>
            <p:blipFill>
              <a:blip r:embed="rId12"/>
              <a:stretch>
                <a:fillRect/>
              </a:stretch>
            </p:blipFill>
            <p:spPr>
              <a:xfrm>
                <a:off x="777960" y="1841400"/>
                <a:ext cx="552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筆跡 9"/>
              <p14:cNvContentPartPr/>
              <p14:nvPr/>
            </p14:nvContentPartPr>
            <p14:xfrm>
              <a:off x="799920" y="4032360"/>
              <a:ext cx="8217360" cy="89280"/>
            </p14:xfrm>
          </p:contentPart>
        </mc:Choice>
        <mc:Fallback xmlns="">
          <p:pic>
            <p:nvPicPr>
              <p:cNvPr id="10" name="筆跡 9"/>
              <p:cNvPicPr/>
              <p:nvPr/>
            </p:nvPicPr>
            <p:blipFill>
              <a:blip r:embed="rId14"/>
              <a:stretch>
                <a:fillRect/>
              </a:stretch>
            </p:blipFill>
            <p:spPr>
              <a:xfrm>
                <a:off x="784080" y="3968640"/>
                <a:ext cx="8249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筆跡 10"/>
              <p14:cNvContentPartPr/>
              <p14:nvPr/>
            </p14:nvContentPartPr>
            <p14:xfrm>
              <a:off x="9016920" y="4032360"/>
              <a:ext cx="360" cy="360"/>
            </p14:xfrm>
          </p:contentPart>
        </mc:Choice>
        <mc:Fallback xmlns="">
          <p:pic>
            <p:nvPicPr>
              <p:cNvPr id="11" name="筆跡 10"/>
              <p:cNvPicPr/>
              <p:nvPr/>
            </p:nvPicPr>
            <p:blipFill>
              <a:blip r:embed="rId16"/>
              <a:stretch>
                <a:fillRect/>
              </a:stretch>
            </p:blipFill>
            <p:spPr>
              <a:xfrm>
                <a:off x="9001080" y="396864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筆跡 11"/>
              <p14:cNvContentPartPr/>
              <p14:nvPr/>
            </p14:nvContentPartPr>
            <p14:xfrm>
              <a:off x="819000" y="4305240"/>
              <a:ext cx="8210880" cy="101880"/>
            </p14:xfrm>
          </p:contentPart>
        </mc:Choice>
        <mc:Fallback xmlns="">
          <p:pic>
            <p:nvPicPr>
              <p:cNvPr id="12" name="筆跡 11"/>
              <p:cNvPicPr/>
              <p:nvPr/>
            </p:nvPicPr>
            <p:blipFill>
              <a:blip r:embed="rId18"/>
              <a:stretch>
                <a:fillRect/>
              </a:stretch>
            </p:blipFill>
            <p:spPr>
              <a:xfrm>
                <a:off x="803160" y="4241880"/>
                <a:ext cx="8242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筆跡 12"/>
              <p14:cNvContentPartPr/>
              <p14:nvPr/>
            </p14:nvContentPartPr>
            <p14:xfrm>
              <a:off x="831960" y="4559400"/>
              <a:ext cx="6794640" cy="140040"/>
            </p14:xfrm>
          </p:contentPart>
        </mc:Choice>
        <mc:Fallback xmlns="">
          <p:pic>
            <p:nvPicPr>
              <p:cNvPr id="13" name="筆跡 12"/>
              <p:cNvPicPr/>
              <p:nvPr/>
            </p:nvPicPr>
            <p:blipFill>
              <a:blip r:embed="rId20"/>
              <a:stretch>
                <a:fillRect/>
              </a:stretch>
            </p:blipFill>
            <p:spPr>
              <a:xfrm>
                <a:off x="816120" y="4495680"/>
                <a:ext cx="6826320" cy="267120"/>
              </a:xfrm>
              <a:prstGeom prst="rect">
                <a:avLst/>
              </a:prstGeom>
            </p:spPr>
          </p:pic>
        </mc:Fallback>
      </mc:AlternateContent>
    </p:spTree>
    <p:extLst>
      <p:ext uri="{BB962C8B-B14F-4D97-AF65-F5344CB8AC3E}">
        <p14:creationId xmlns:p14="http://schemas.microsoft.com/office/powerpoint/2010/main" val="16901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1000"/>
                                        <p:tgtEl>
                                          <p:spTgt spid="4"/>
                                        </p:tgtEl>
                                      </p:cBhvr>
                                    </p:animEffect>
                                  </p:childTnLst>
                                </p:cTn>
                              </p:par>
                              <p:par>
                                <p:cTn id="11" presetID="1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1000"/>
                                        <p:tgtEl>
                                          <p:spTgt spid="5"/>
                                        </p:tgtEl>
                                      </p:cBhvr>
                                    </p:animEffect>
                                  </p:childTnLst>
                                </p:cTn>
                              </p:par>
                              <p:par>
                                <p:cTn id="14" presetID="1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1000"/>
                                        <p:tgtEl>
                                          <p:spTgt spid="8"/>
                                        </p:tgtEl>
                                      </p:cBhvr>
                                    </p:animEffect>
                                  </p:childTnLst>
                                </p:cTn>
                              </p:par>
                              <p:par>
                                <p:cTn id="17" presetID="1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1000"/>
                                        <p:tgtEl>
                                          <p:spTgt spid="10"/>
                                        </p:tgtEl>
                                      </p:cBhvr>
                                    </p:animEffect>
                                  </p:childTnLst>
                                </p:cTn>
                              </p:par>
                              <p:par>
                                <p:cTn id="25" presetID="1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1000"/>
                                        <p:tgtEl>
                                          <p:spTgt spid="12"/>
                                        </p:tgtEl>
                                      </p:cBhvr>
                                    </p:animEffect>
                                  </p:childTnLst>
                                </p:cTn>
                              </p:par>
                              <p:par>
                                <p:cTn id="28" presetID="1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plus(in)">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414134" cy="1027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2.</a:t>
            </a:r>
            <a:r>
              <a:rPr lang="zh-TW" altLang="en-US" sz="2400" dirty="0">
                <a:solidFill>
                  <a:srgbClr val="000000"/>
                </a:solidFill>
                <a:latin typeface="Times New Roman" panose="02020603050405020304" pitchFamily="18" charset="0"/>
                <a:ea typeface="標楷體" panose="03000509000000000000" pitchFamily="65" charset="-120"/>
              </a:rPr>
              <a:t>依法令規定經由公平競爭方式，以公告程序辦理之採購</a:t>
            </a:r>
            <a:r>
              <a:rPr lang="zh-TW" altLang="en-US" sz="2400" dirty="0" smtClean="0">
                <a:solidFill>
                  <a:srgbClr val="000000"/>
                </a:solidFill>
                <a:latin typeface="Times New Roman" panose="02020603050405020304" pitchFamily="18" charset="0"/>
                <a:ea typeface="標楷體" panose="03000509000000000000" pitchFamily="65" charset="-120"/>
              </a:rPr>
              <a:t>、</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   標</a:t>
            </a:r>
            <a:r>
              <a:rPr lang="zh-TW" altLang="en-US" sz="2400" dirty="0">
                <a:solidFill>
                  <a:srgbClr val="000000"/>
                </a:solidFill>
                <a:latin typeface="Times New Roman" panose="02020603050405020304" pitchFamily="18" charset="0"/>
                <a:ea typeface="標楷體" panose="03000509000000000000" pitchFamily="65" charset="-120"/>
              </a:rPr>
              <a:t>售、標租或招標設定用益物權</a:t>
            </a:r>
            <a:r>
              <a:rPr lang="zh-TW" altLang="en-US" sz="2400" dirty="0" smtClean="0">
                <a:solidFill>
                  <a:srgbClr val="000000"/>
                </a:solidFill>
                <a:latin typeface="Times New Roman" panose="02020603050405020304" pitchFamily="18" charset="0"/>
                <a:ea typeface="標楷體" panose="03000509000000000000" pitchFamily="65" charset="-120"/>
              </a:rPr>
              <a:t>。</a:t>
            </a:r>
            <a:endParaRPr lang="zh-TW" altLang="en-US" sz="2400" dirty="0">
              <a:solidFill>
                <a:srgbClr val="000000"/>
              </a:solidFill>
              <a:latin typeface="Times New Roman" panose="02020603050405020304" pitchFamily="18" charset="0"/>
              <a:ea typeface="標楷體" panose="03000509000000000000" pitchFamily="65" charset="-120"/>
            </a:endParaRPr>
          </a:p>
        </p:txBody>
      </p:sp>
      <p:pic>
        <p:nvPicPr>
          <p:cNvPr id="5" name="圖片 4"/>
          <p:cNvPicPr/>
          <p:nvPr/>
        </p:nvPicPr>
        <p:blipFill rotWithShape="1">
          <a:blip r:embed="rId3"/>
          <a:srcRect l="16470" t="15668" r="16350" b="5480"/>
          <a:stretch/>
        </p:blipFill>
        <p:spPr bwMode="auto">
          <a:xfrm>
            <a:off x="251520" y="2564904"/>
            <a:ext cx="8424936" cy="3816424"/>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21827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本法第</a:t>
            </a:r>
            <a:r>
              <a:rPr lang="en-US" altLang="zh-TW" dirty="0" smtClean="0">
                <a:latin typeface="Times New Roman" pitchFamily="18" charset="0"/>
                <a:ea typeface="標楷體" pitchFamily="65" charset="-120"/>
              </a:rPr>
              <a:t>14</a:t>
            </a:r>
            <a:r>
              <a:rPr lang="zh-TW" altLang="en-US" dirty="0" smtClean="0">
                <a:latin typeface="Times New Roman" pitchFamily="18" charset="0"/>
                <a:ea typeface="標楷體" pitchFamily="65" charset="-120"/>
              </a:rPr>
              <a:t>條第</a:t>
            </a:r>
            <a:r>
              <a:rPr lang="en-US" altLang="zh-TW" dirty="0" smtClean="0">
                <a:latin typeface="Times New Roman" pitchFamily="18" charset="0"/>
                <a:ea typeface="標楷體" pitchFamily="65" charset="-120"/>
              </a:rPr>
              <a:t>1</a:t>
            </a:r>
            <a:r>
              <a:rPr lang="zh-TW" altLang="en-US" dirty="0" smtClean="0">
                <a:latin typeface="Times New Roman" pitchFamily="18" charset="0"/>
                <a:ea typeface="標楷體" pitchFamily="65" charset="-120"/>
              </a:rPr>
              <a:t>項但書</a:t>
            </a:r>
            <a:endParaRPr lang="zh-TW" altLang="en-US" dirty="0">
              <a:latin typeface="Times New Roman" pitchFamily="18" charset="0"/>
              <a:ea typeface="標楷體" pitchFamily="65" charset="-120"/>
            </a:endParaRPr>
          </a:p>
        </p:txBody>
      </p:sp>
      <p:sp>
        <p:nvSpPr>
          <p:cNvPr id="3" name="AutoShape 7"/>
          <p:cNvSpPr>
            <a:spLocks noChangeArrowheads="1"/>
          </p:cNvSpPr>
          <p:nvPr/>
        </p:nvSpPr>
        <p:spPr bwMode="gray">
          <a:xfrm>
            <a:off x="107504" y="1340768"/>
            <a:ext cx="5904656" cy="1027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3.</a:t>
            </a:r>
            <a:r>
              <a:rPr lang="zh-TW" altLang="en-US" sz="2400" dirty="0">
                <a:solidFill>
                  <a:srgbClr val="000000"/>
                </a:solidFill>
                <a:latin typeface="Times New Roman" panose="02020603050405020304" pitchFamily="18" charset="0"/>
                <a:ea typeface="標楷體" panose="03000509000000000000" pitchFamily="65" charset="-120"/>
              </a:rPr>
              <a:t>基於法定身分依法令規定申請之補助；</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29" y="2564904"/>
            <a:ext cx="75247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98" y="4236639"/>
            <a:ext cx="7505700" cy="120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接點 5"/>
          <p:cNvCxnSpPr/>
          <p:nvPr/>
        </p:nvCxnSpPr>
        <p:spPr bwMode="auto">
          <a:xfrm>
            <a:off x="1115616" y="4149080"/>
            <a:ext cx="70567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 name="直線接點 7"/>
          <p:cNvCxnSpPr/>
          <p:nvPr/>
        </p:nvCxnSpPr>
        <p:spPr bwMode="auto">
          <a:xfrm>
            <a:off x="878598" y="4653136"/>
            <a:ext cx="592565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688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36815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3.</a:t>
            </a:r>
            <a:r>
              <a:rPr lang="zh-TW" altLang="en-US" sz="2400" dirty="0">
                <a:solidFill>
                  <a:srgbClr val="000000"/>
                </a:solidFill>
                <a:latin typeface="Times New Roman" panose="02020603050405020304" pitchFamily="18" charset="0"/>
                <a:ea typeface="標楷體" panose="03000509000000000000" pitchFamily="65" charset="-120"/>
              </a:rPr>
              <a:t>或對公職人員之關係人依法令規定以公開公平方式辦理之</a:t>
            </a:r>
            <a:r>
              <a:rPr lang="zh-TW" altLang="en-US" sz="2400" dirty="0" smtClean="0">
                <a:solidFill>
                  <a:srgbClr val="000000"/>
                </a:solidFill>
                <a:latin typeface="Times New Roman" panose="02020603050405020304" pitchFamily="18" charset="0"/>
                <a:ea typeface="標楷體" panose="03000509000000000000" pitchFamily="65" charset="-120"/>
              </a:rPr>
              <a:t>補助</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a:t>
            </a:r>
            <a:r>
              <a:rPr lang="zh-TW" altLang="en-US" sz="2400" dirty="0">
                <a:solidFill>
                  <a:srgbClr val="000000"/>
                </a:solidFill>
                <a:latin typeface="Times New Roman" panose="02020603050405020304" pitchFamily="18" charset="0"/>
                <a:ea typeface="標楷體" panose="03000509000000000000" pitchFamily="65" charset="-120"/>
              </a:rPr>
              <a:t>或禁止其補助反不利於公共利益且經補助法令主管機關</a:t>
            </a:r>
            <a:r>
              <a:rPr lang="zh-TW" altLang="en-US" sz="2400" dirty="0" smtClean="0">
                <a:solidFill>
                  <a:srgbClr val="000000"/>
                </a:solidFill>
                <a:latin typeface="Times New Roman" panose="02020603050405020304" pitchFamily="18" charset="0"/>
                <a:ea typeface="標楷體" panose="03000509000000000000" pitchFamily="65" charset="-120"/>
              </a:rPr>
              <a:t>核定</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同意</a:t>
            </a:r>
            <a:r>
              <a:rPr lang="zh-TW" altLang="en-US" sz="2400" dirty="0">
                <a:solidFill>
                  <a:srgbClr val="000000"/>
                </a:solidFill>
                <a:latin typeface="Times New Roman" panose="02020603050405020304" pitchFamily="18" charset="0"/>
                <a:ea typeface="標楷體" panose="03000509000000000000" pitchFamily="65" charset="-120"/>
              </a:rPr>
              <a:t>之補助。</a:t>
            </a:r>
          </a:p>
        </p:txBody>
      </p:sp>
      <p:pic>
        <p:nvPicPr>
          <p:cNvPr id="6" name="圖片 5"/>
          <p:cNvPicPr/>
          <p:nvPr/>
        </p:nvPicPr>
        <p:blipFill rotWithShape="1">
          <a:blip r:embed="rId3"/>
          <a:srcRect l="33373" t="13357" r="33397" b="6764"/>
          <a:stretch/>
        </p:blipFill>
        <p:spPr bwMode="auto">
          <a:xfrm>
            <a:off x="1601368" y="2957265"/>
            <a:ext cx="5941264" cy="3372381"/>
          </a:xfrm>
          <a:prstGeom prst="rect">
            <a:avLst/>
          </a:prstGeom>
          <a:ln>
            <a:noFill/>
          </a:ln>
          <a:effectLst>
            <a:softEdge rad="63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92583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本法第</a:t>
            </a:r>
            <a:r>
              <a:rPr lang="en-US" altLang="zh-TW" dirty="0" smtClean="0">
                <a:ea typeface="標楷體" pitchFamily="65" charset="-120"/>
              </a:rPr>
              <a:t>14</a:t>
            </a:r>
            <a:r>
              <a:rPr lang="zh-TW" altLang="en-US" dirty="0" smtClean="0">
                <a:ea typeface="標楷體" pitchFamily="65" charset="-120"/>
              </a:rPr>
              <a:t>條第</a:t>
            </a:r>
            <a:r>
              <a:rPr lang="en-US" altLang="zh-TW" dirty="0" smtClean="0">
                <a:ea typeface="標楷體" pitchFamily="65" charset="-120"/>
              </a:rPr>
              <a:t>2</a:t>
            </a:r>
            <a:r>
              <a:rPr lang="zh-TW" altLang="en-US" dirty="0" smtClean="0">
                <a:ea typeface="標楷體" pitchFamily="65" charset="-120"/>
              </a:rPr>
              <a:t>項規定</a:t>
            </a:r>
          </a:p>
        </p:txBody>
      </p:sp>
      <p:sp>
        <p:nvSpPr>
          <p:cNvPr id="8195" name="AutoShape 5"/>
          <p:cNvSpPr>
            <a:spLocks noChangeArrowheads="1"/>
          </p:cNvSpPr>
          <p:nvPr/>
        </p:nvSpPr>
        <p:spPr bwMode="auto">
          <a:xfrm>
            <a:off x="3047531" y="1700808"/>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03834" y="1763240"/>
            <a:ext cx="5580419" cy="954107"/>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rPr>
              <a:t>依政府採購法以公告程序或同法第一百零五條辦理之採購</a:t>
            </a:r>
            <a:r>
              <a:rPr lang="zh-TW" altLang="en-US" sz="2800" dirty="0"/>
              <a:t>。</a:t>
            </a:r>
            <a:endParaRPr lang="zh-TW" altLang="en-US" dirty="0">
              <a:solidFill>
                <a:srgbClr val="000000"/>
              </a:solidFill>
            </a:endParaRPr>
          </a:p>
        </p:txBody>
      </p:sp>
      <p:sp>
        <p:nvSpPr>
          <p:cNvPr id="57" name="AutoShape 5"/>
          <p:cNvSpPr>
            <a:spLocks noChangeArrowheads="1"/>
          </p:cNvSpPr>
          <p:nvPr/>
        </p:nvSpPr>
        <p:spPr bwMode="auto">
          <a:xfrm>
            <a:off x="3047531" y="3063616"/>
            <a:ext cx="5772941" cy="14644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0" y="3143075"/>
            <a:ext cx="5580419" cy="1384995"/>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cs typeface="Arial Unicode MS" pitchFamily="34" charset="-120"/>
              </a:rPr>
              <a:t>依法令規定經由公平競爭方式，以公告程序辦理之採購、標售、標租或招標設定用益物權。</a:t>
            </a:r>
            <a:endParaRPr lang="zh-TW" altLang="en-US" dirty="0">
              <a:solidFill>
                <a:srgbClr val="000000"/>
              </a:solidFill>
              <a:latin typeface="Times New Roman" panose="02020603050405020304" pitchFamily="18" charset="0"/>
              <a:ea typeface="標楷體" panose="03000509000000000000" pitchFamily="65" charset="-120"/>
            </a:endParaRPr>
          </a:p>
        </p:txBody>
      </p:sp>
      <p:sp>
        <p:nvSpPr>
          <p:cNvPr id="59" name="AutoShape 5"/>
          <p:cNvSpPr>
            <a:spLocks noChangeArrowheads="1"/>
          </p:cNvSpPr>
          <p:nvPr/>
        </p:nvSpPr>
        <p:spPr bwMode="auto">
          <a:xfrm>
            <a:off x="3021990" y="4725144"/>
            <a:ext cx="5772941" cy="2004966"/>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4791118"/>
            <a:ext cx="5580419" cy="1938992"/>
          </a:xfrm>
          <a:prstGeom prst="rect">
            <a:avLst/>
          </a:prstGeom>
          <a:noFill/>
        </p:spPr>
        <p:txBody>
          <a:bodyPr wrap="square" rtlCol="0">
            <a:spAutoFit/>
          </a:bodyPr>
          <a:lstStyle/>
          <a:p>
            <a:pPr fontAlgn="auto">
              <a:spcBef>
                <a:spcPts val="0"/>
              </a:spcBef>
              <a:spcAft>
                <a:spcPts val="0"/>
              </a:spcAft>
            </a:pP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基於法定身分依法令規定申請之補助；或對公職人員之關係人依法令規定以公開公平方式辦理之補助，或禁止其補助反不利於公共利益且經補助法令主管機關核定同意之補助。</a:t>
            </a:r>
            <a:endParaRPr kumimoji="0" lang="zh-TW" altLang="zh-TW" sz="2400" dirty="0">
              <a:solidFill>
                <a:srgbClr val="000000"/>
              </a:solidFill>
              <a:latin typeface="Times New Roman" panose="02020603050405020304" pitchFamily="18" charset="0"/>
              <a:ea typeface="標楷體" panose="03000509000000000000" pitchFamily="65" charset="-120"/>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cxnSp>
        <p:nvCxnSpPr>
          <p:cNvPr id="5" name="直線接點 4"/>
          <p:cNvCxnSpPr/>
          <p:nvPr/>
        </p:nvCxnSpPr>
        <p:spPr bwMode="auto">
          <a:xfrm>
            <a:off x="3203848" y="5085184"/>
            <a:ext cx="4896544"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
        <p:nvSpPr>
          <p:cNvPr id="6" name="流程圖: 打孔紙帶 5"/>
          <p:cNvSpPr/>
          <p:nvPr/>
        </p:nvSpPr>
        <p:spPr bwMode="auto">
          <a:xfrm>
            <a:off x="1644682" y="2308693"/>
            <a:ext cx="6336704" cy="2235275"/>
          </a:xfrm>
          <a:prstGeom prst="flowChartPunchedTape">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文字方塊 6"/>
          <p:cNvSpPr txBox="1"/>
          <p:nvPr/>
        </p:nvSpPr>
        <p:spPr>
          <a:xfrm>
            <a:off x="1890228" y="3063616"/>
            <a:ext cx="5562092" cy="769441"/>
          </a:xfrm>
          <a:prstGeom prst="rect">
            <a:avLst/>
          </a:prstGeom>
          <a:noFill/>
        </p:spPr>
        <p:txBody>
          <a:bodyPr wrap="square" rtlCol="0">
            <a:spAutoFit/>
          </a:bodyPr>
          <a:lstStyle/>
          <a:p>
            <a:r>
              <a:rPr lang="zh-TW" altLang="en-US" sz="4400" dirty="0" smtClean="0">
                <a:solidFill>
                  <a:srgbClr val="000000"/>
                </a:solidFill>
                <a:latin typeface="標楷體" panose="03000509000000000000" pitchFamily="65" charset="-120"/>
                <a:ea typeface="標楷體" panose="03000509000000000000" pitchFamily="65" charset="-120"/>
              </a:rPr>
              <a:t>事前揭露、事後公開</a:t>
            </a:r>
            <a:endParaRPr lang="zh-TW" altLang="en-US" sz="4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255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3"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16632"/>
            <a:ext cx="8064896" cy="6595309"/>
          </a:xfrm>
        </p:spPr>
      </p:pic>
      <p:pic>
        <p:nvPicPr>
          <p:cNvPr id="4" name="內容版面配置區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8640"/>
            <a:ext cx="7416824" cy="6595309"/>
          </a:xfrm>
          <a:prstGeom prst="rect">
            <a:avLst/>
          </a:prstGeom>
        </p:spPr>
      </p:pic>
    </p:spTree>
    <p:extLst>
      <p:ext uri="{BB962C8B-B14F-4D97-AF65-F5344CB8AC3E}">
        <p14:creationId xmlns:p14="http://schemas.microsoft.com/office/powerpoint/2010/main" val="127881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本法規範對象</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公職人員</a:t>
            </a:r>
            <a:r>
              <a:rPr lang="zh-TW" altLang="en-US" dirty="0">
                <a:latin typeface="標楷體" pitchFamily="65" charset="-120"/>
                <a:ea typeface="標楷體" pitchFamily="65" charset="-120"/>
              </a:rPr>
              <a:t>」</a:t>
            </a:r>
            <a:endParaRPr lang="zh-TW" altLang="en-US" dirty="0"/>
          </a:p>
        </p:txBody>
      </p:sp>
      <p:sp>
        <p:nvSpPr>
          <p:cNvPr id="3" name="矩形 2"/>
          <p:cNvSpPr/>
          <p:nvPr/>
        </p:nvSpPr>
        <p:spPr>
          <a:xfrm>
            <a:off x="337154" y="1844824"/>
            <a:ext cx="8568952" cy="3693319"/>
          </a:xfrm>
          <a:prstGeom prst="rect">
            <a:avLst/>
          </a:prstGeom>
        </p:spPr>
        <p:txBody>
          <a:bodyPr wrap="square">
            <a:spAutoFit/>
          </a:bodyPr>
          <a:lstStyle/>
          <a:p>
            <a:r>
              <a:rPr lang="zh-TW" altLang="zh-TW" sz="2600" dirty="0" smtClean="0">
                <a:solidFill>
                  <a:srgbClr val="000000"/>
                </a:solidFill>
                <a:latin typeface="標楷體" panose="03000509000000000000" pitchFamily="65" charset="-120"/>
                <a:ea typeface="標楷體" panose="03000509000000000000" pitchFamily="65" charset="-120"/>
              </a:rPr>
              <a:t>一、總統、副總統。</a:t>
            </a:r>
          </a:p>
          <a:p>
            <a:r>
              <a:rPr lang="zh-TW" altLang="zh-TW" sz="2600" dirty="0" smtClean="0">
                <a:solidFill>
                  <a:srgbClr val="000000"/>
                </a:solidFill>
                <a:latin typeface="標楷體" panose="03000509000000000000" pitchFamily="65" charset="-120"/>
                <a:ea typeface="標楷體" panose="03000509000000000000" pitchFamily="65" charset="-120"/>
              </a:rPr>
              <a:t>二、各級政府機關（構）、公營事業總、分支機構之</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首長、副首長</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b="1" dirty="0" smtClean="0">
                <a:solidFill>
                  <a:srgbClr val="FF0000"/>
                </a:solidFill>
                <a:latin typeface="標楷體" panose="03000509000000000000" pitchFamily="65" charset="-120"/>
                <a:ea typeface="標楷體" panose="03000509000000000000" pitchFamily="65" charset="-120"/>
              </a:rPr>
              <a:t>幕僚長、副幕僚長與該等職務之人</a:t>
            </a:r>
            <a:r>
              <a:rPr lang="zh-TW" altLang="zh-TW" sz="2600" dirty="0" smtClean="0">
                <a:solidFill>
                  <a:srgbClr val="000000"/>
                </a:solidFill>
                <a:latin typeface="標楷體" panose="03000509000000000000" pitchFamily="65" charset="-120"/>
                <a:ea typeface="標楷體" panose="03000509000000000000" pitchFamily="65" charset="-120"/>
              </a:rPr>
              <a:t>。</a:t>
            </a:r>
          </a:p>
          <a:p>
            <a:r>
              <a:rPr lang="zh-TW" altLang="zh-TW" sz="2600" dirty="0" smtClean="0">
                <a:solidFill>
                  <a:srgbClr val="000000"/>
                </a:solidFill>
                <a:latin typeface="標楷體" panose="03000509000000000000" pitchFamily="65" charset="-120"/>
                <a:ea typeface="標楷體" panose="03000509000000000000" pitchFamily="65" charset="-120"/>
              </a:rPr>
              <a:t>三、政務人員。</a:t>
            </a:r>
          </a:p>
          <a:p>
            <a:r>
              <a:rPr lang="zh-TW" altLang="zh-TW" sz="2600" dirty="0" smtClean="0">
                <a:solidFill>
                  <a:srgbClr val="000000"/>
                </a:solidFill>
                <a:latin typeface="標楷體" panose="03000509000000000000" pitchFamily="65" charset="-120"/>
                <a:ea typeface="標楷體" panose="03000509000000000000" pitchFamily="65" charset="-120"/>
              </a:rPr>
              <a:t>四、各級公立學校</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b="1" dirty="0" smtClean="0">
                <a:solidFill>
                  <a:srgbClr val="FF0000"/>
                </a:solidFill>
                <a:latin typeface="標楷體" panose="03000509000000000000" pitchFamily="65" charset="-120"/>
                <a:ea typeface="標楷體" panose="03000509000000000000" pitchFamily="65" charset="-120"/>
              </a:rPr>
              <a:t>軍警院校、矯正學校</a:t>
            </a:r>
            <a:r>
              <a:rPr lang="zh-TW" altLang="zh-TW" sz="2600" dirty="0" smtClean="0">
                <a:solidFill>
                  <a:srgbClr val="000000"/>
                </a:solidFill>
                <a:latin typeface="標楷體" panose="03000509000000000000" pitchFamily="65" charset="-120"/>
                <a:ea typeface="標楷體" panose="03000509000000000000" pitchFamily="65" charset="-120"/>
              </a:rPr>
              <a:t>校長、副校</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長；其設有附屬機構者，該機構之首長、副首長。</a:t>
            </a:r>
          </a:p>
          <a:p>
            <a:r>
              <a:rPr lang="zh-TW" altLang="zh-TW" sz="2600" dirty="0" smtClean="0">
                <a:solidFill>
                  <a:srgbClr val="000000"/>
                </a:solidFill>
                <a:latin typeface="標楷體" panose="03000509000000000000" pitchFamily="65" charset="-120"/>
                <a:ea typeface="標楷體" panose="03000509000000000000" pitchFamily="65" charset="-120"/>
              </a:rPr>
              <a:t>五、各級民意機關之民意代表。</a:t>
            </a:r>
          </a:p>
          <a:p>
            <a:r>
              <a:rPr lang="zh-TW" altLang="zh-TW" sz="2600" dirty="0" smtClean="0">
                <a:solidFill>
                  <a:srgbClr val="000000"/>
                </a:solidFill>
                <a:latin typeface="標楷體" panose="03000509000000000000" pitchFamily="65" charset="-120"/>
                <a:ea typeface="標楷體" panose="03000509000000000000" pitchFamily="65" charset="-120"/>
              </a:rPr>
              <a:t>六、代表政府或公股出任其</a:t>
            </a:r>
            <a:r>
              <a:rPr lang="zh-TW" altLang="zh-TW" sz="2600" b="1" dirty="0" smtClean="0">
                <a:solidFill>
                  <a:srgbClr val="FF0000"/>
                </a:solidFill>
                <a:latin typeface="標楷體" panose="03000509000000000000" pitchFamily="65" charset="-120"/>
                <a:ea typeface="標楷體" panose="03000509000000000000" pitchFamily="65" charset="-120"/>
              </a:rPr>
              <a:t>出資、捐助</a:t>
            </a:r>
            <a:r>
              <a:rPr lang="zh-TW" altLang="zh-TW" sz="2600" dirty="0" smtClean="0">
                <a:solidFill>
                  <a:srgbClr val="000000"/>
                </a:solidFill>
                <a:latin typeface="標楷體" panose="03000509000000000000" pitchFamily="65" charset="-120"/>
                <a:ea typeface="標楷體" panose="03000509000000000000" pitchFamily="65" charset="-120"/>
              </a:rPr>
              <a:t>之私法人之董</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事、監察人</a:t>
            </a:r>
            <a:r>
              <a:rPr lang="zh-TW" altLang="zh-TW" sz="2600" b="1" dirty="0" smtClean="0">
                <a:solidFill>
                  <a:srgbClr val="FF0000"/>
                </a:solidFill>
                <a:latin typeface="標楷體" panose="03000509000000000000" pitchFamily="65" charset="-120"/>
                <a:ea typeface="標楷體" panose="03000509000000000000" pitchFamily="65" charset="-120"/>
              </a:rPr>
              <a:t>與該等職務之人</a:t>
            </a:r>
            <a:r>
              <a:rPr lang="zh-TW" altLang="zh-TW" sz="2600" dirty="0" smtClean="0">
                <a:solidFill>
                  <a:srgbClr val="000000"/>
                </a:solidFill>
                <a:latin typeface="標楷體" panose="03000509000000000000" pitchFamily="65" charset="-120"/>
                <a:ea typeface="標楷體" panose="03000509000000000000" pitchFamily="65" charset="-120"/>
              </a:rPr>
              <a:t>。</a:t>
            </a:r>
            <a:endParaRPr lang="zh-TW" altLang="zh-TW" sz="2600" dirty="0">
              <a:solidFill>
                <a:srgbClr val="000000"/>
              </a:solidFill>
              <a:latin typeface="標楷體" panose="03000509000000000000" pitchFamily="65" charset="-120"/>
              <a:ea typeface="標楷體" panose="03000509000000000000" pitchFamily="65" charset="-120"/>
            </a:endParaRPr>
          </a:p>
        </p:txBody>
      </p:sp>
      <p:sp>
        <p:nvSpPr>
          <p:cNvPr id="4" name="矩形圖說文字 3"/>
          <p:cNvSpPr/>
          <p:nvPr/>
        </p:nvSpPr>
        <p:spPr bwMode="auto">
          <a:xfrm>
            <a:off x="3229661" y="3573016"/>
            <a:ext cx="4320480" cy="1296144"/>
          </a:xfrm>
          <a:prstGeom prst="wedgeRectCallout">
            <a:avLst>
              <a:gd name="adj1" fmla="val -18417"/>
              <a:gd name="adj2" fmla="val -91310"/>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smtClean="0">
                <a:solidFill>
                  <a:srgbClr val="000000"/>
                </a:solidFill>
                <a:latin typeface="Times New Roman" panose="02020603050405020304" pitchFamily="18" charset="0"/>
                <a:ea typeface="標楷體" panose="03000509000000000000" pitchFamily="65" charset="-120"/>
              </a:rPr>
              <a:t>指</a:t>
            </a:r>
            <a:r>
              <a:rPr lang="zh-TW" altLang="zh-TW" sz="2000" dirty="0">
                <a:solidFill>
                  <a:srgbClr val="000000"/>
                </a:solidFill>
                <a:latin typeface="Times New Roman" panose="02020603050405020304" pitchFamily="18" charset="0"/>
                <a:ea typeface="標楷體" panose="03000509000000000000" pitchFamily="65" charset="-120"/>
              </a:rPr>
              <a:t>指各級政府機關（構）、公營事業總、分支機構所置綜合處理或襄助處理幕僚事務，稱</a:t>
            </a:r>
            <a:r>
              <a:rPr lang="zh-TW" altLang="zh-TW" sz="2000" dirty="0">
                <a:solidFill>
                  <a:srgbClr val="FF0000"/>
                </a:solidFill>
                <a:latin typeface="Times New Roman" panose="02020603050405020304" pitchFamily="18" charset="0"/>
                <a:ea typeface="標楷體" panose="03000509000000000000" pitchFamily="65" charset="-120"/>
              </a:rPr>
              <a:t>秘書長、主任秘書、副秘書長或相類似職稱之人員</a:t>
            </a:r>
            <a:r>
              <a:rPr lang="zh-TW" altLang="zh-TW" sz="2000" dirty="0">
                <a:solidFill>
                  <a:srgbClr val="000000"/>
                </a:solidFill>
                <a:latin typeface="Times New Roman" panose="02020603050405020304" pitchFamily="18" charset="0"/>
                <a:ea typeface="標楷體" panose="03000509000000000000" pitchFamily="65" charset="-120"/>
              </a:rPr>
              <a:t>。</a:t>
            </a:r>
            <a:endParaRPr lang="zh-TW" altLang="en-US" sz="2000" dirty="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1626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內容版面配置區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3450"/>
            <a:ext cx="8352928" cy="5593817"/>
          </a:xfrm>
          <a:prstGeom prst="rect">
            <a:avLst/>
          </a:prstGeom>
        </p:spPr>
      </p:pic>
      <p:sp>
        <p:nvSpPr>
          <p:cNvPr id="4" name="文字方塊 3"/>
          <p:cNvSpPr txBox="1"/>
          <p:nvPr/>
        </p:nvSpPr>
        <p:spPr>
          <a:xfrm>
            <a:off x="440135" y="5862082"/>
            <a:ext cx="5500017" cy="646331"/>
          </a:xfrm>
          <a:prstGeom prst="rect">
            <a:avLst/>
          </a:prstGeom>
          <a:noFill/>
          <a:ln w="41275">
            <a:solidFill>
              <a:srgbClr val="FF0000"/>
            </a:solidFill>
          </a:ln>
        </p:spPr>
        <p:txBody>
          <a:bodyPr wrap="square" rtlCol="0">
            <a:spAutoFit/>
          </a:bodyPr>
          <a:lstStyle/>
          <a:p>
            <a:r>
              <a:rPr lang="zh-TW" altLang="en-US" dirty="0" smtClean="0">
                <a:solidFill>
                  <a:srgbClr val="000000"/>
                </a:solidFill>
                <a:latin typeface="標楷體" panose="03000509000000000000" pitchFamily="65" charset="-120"/>
                <a:ea typeface="標楷體" panose="03000509000000000000" pitchFamily="65" charset="-120"/>
              </a:rPr>
              <a:t>☆公開應利用電信網路或其他方式供公眾線上查詢；</a:t>
            </a:r>
            <a:endParaRPr lang="en-US" altLang="zh-TW" dirty="0" smtClean="0">
              <a:solidFill>
                <a:srgbClr val="000000"/>
              </a:solidFill>
              <a:latin typeface="標楷體" panose="03000509000000000000" pitchFamily="65" charset="-120"/>
              <a:ea typeface="標楷體" panose="03000509000000000000" pitchFamily="65" charset="-120"/>
            </a:endParaRPr>
          </a:p>
          <a:p>
            <a:r>
              <a:rPr lang="zh-TW" altLang="en-US" dirty="0" smtClean="0">
                <a:solidFill>
                  <a:srgbClr val="000000"/>
                </a:solidFill>
                <a:latin typeface="標楷體" panose="03000509000000000000" pitchFamily="65" charset="-120"/>
                <a:ea typeface="標楷體" panose="03000509000000000000" pitchFamily="65" charset="-120"/>
              </a:rPr>
              <a:t>    將身分關係揭露表作為附件併同公開（</a:t>
            </a:r>
            <a:r>
              <a:rPr lang="en-US" altLang="zh-TW" dirty="0" smtClean="0">
                <a:solidFill>
                  <a:srgbClr val="000000"/>
                </a:solidFill>
                <a:latin typeface="標楷體" panose="03000509000000000000" pitchFamily="65" charset="-120"/>
                <a:ea typeface="標楷體" panose="03000509000000000000" pitchFamily="65" charset="-120"/>
              </a:rPr>
              <a:t>30</a:t>
            </a:r>
            <a:r>
              <a:rPr lang="zh-TW" altLang="en-US" dirty="0" smtClean="0">
                <a:solidFill>
                  <a:srgbClr val="000000"/>
                </a:solidFill>
                <a:latin typeface="標楷體" panose="03000509000000000000" pitchFamily="65" charset="-120"/>
                <a:ea typeface="標楷體" panose="03000509000000000000" pitchFamily="65" charset="-120"/>
              </a:rPr>
              <a:t>日內）</a:t>
            </a:r>
            <a:endParaRPr lang="zh-TW" altLang="en-US"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44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問題探討</a:t>
            </a:r>
            <a:endParaRPr lang="zh-TW" altLang="en-US" dirty="0">
              <a:latin typeface="Times New Roman" pitchFamily="18" charset="0"/>
              <a:ea typeface="標楷體" pitchFamily="65" charset="-120"/>
            </a:endParaRPr>
          </a:p>
        </p:txBody>
      </p:sp>
      <p:sp>
        <p:nvSpPr>
          <p:cNvPr id="3" name="圓角矩形 2"/>
          <p:cNvSpPr/>
          <p:nvPr/>
        </p:nvSpPr>
        <p:spPr>
          <a:xfrm>
            <a:off x="443463" y="1340768"/>
            <a:ext cx="8424936" cy="136815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TW" sz="3200" b="1" dirty="0" smtClean="0">
                <a:solidFill>
                  <a:srgbClr val="000000"/>
                </a:solidFill>
                <a:latin typeface="Times New Roman" pitchFamily="18" charset="0"/>
                <a:ea typeface="標楷體" pitchFamily="65" charset="-120"/>
              </a:rPr>
              <a:t>Q:</a:t>
            </a:r>
            <a:r>
              <a:rPr lang="zh-TW" altLang="zh-TW" sz="3200" b="1" dirty="0">
                <a:solidFill>
                  <a:srgbClr val="000000"/>
                </a:solidFill>
                <a:latin typeface="Times New Roman" pitchFamily="18" charset="0"/>
                <a:ea typeface="標楷體" pitchFamily="65" charset="-120"/>
              </a:rPr>
              <a:t>投標時或申請補助時關係人未檢附身分揭露表，可否於開標現場補填或於決標前補正</a:t>
            </a:r>
            <a:r>
              <a:rPr lang="en-US" altLang="zh-TW" sz="3200" b="1" dirty="0">
                <a:solidFill>
                  <a:srgbClr val="000000"/>
                </a:solidFill>
                <a:latin typeface="Times New Roman" pitchFamily="18" charset="0"/>
                <a:ea typeface="標楷體" pitchFamily="65" charset="-120"/>
              </a:rPr>
              <a:t>?</a:t>
            </a:r>
            <a:endParaRPr lang="zh-TW" altLang="zh-TW" sz="3200" b="1" dirty="0">
              <a:solidFill>
                <a:srgbClr val="000000"/>
              </a:solidFill>
              <a:latin typeface="Times New Roman" pitchFamily="18" charset="0"/>
              <a:ea typeface="標楷體" pitchFamily="65" charset="-120"/>
            </a:endParaRPr>
          </a:p>
        </p:txBody>
      </p:sp>
      <p:sp>
        <p:nvSpPr>
          <p:cNvPr id="4" name="圓角矩形 3"/>
          <p:cNvSpPr/>
          <p:nvPr/>
        </p:nvSpPr>
        <p:spPr>
          <a:xfrm>
            <a:off x="498642" y="2924944"/>
            <a:ext cx="8381155" cy="367240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en-US" altLang="zh-TW" sz="3200" b="1" dirty="0" smtClean="0">
                <a:solidFill>
                  <a:srgbClr val="000000"/>
                </a:solidFill>
                <a:latin typeface="Times New Roman" pitchFamily="18" charset="0"/>
                <a:ea typeface="標楷體" pitchFamily="65" charset="-120"/>
              </a:rPr>
              <a:t>A:</a:t>
            </a:r>
            <a:r>
              <a:rPr lang="zh-TW" altLang="zh-TW" sz="3200" dirty="0" smtClean="0">
                <a:solidFill>
                  <a:srgbClr val="000000"/>
                </a:solidFill>
                <a:latin typeface="Times New Roman" pitchFamily="18" charset="0"/>
                <a:ea typeface="標楷體" pitchFamily="65" charset="-120"/>
              </a:rPr>
              <a:t> </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zh-TW" sz="3200" dirty="0" smtClean="0">
                <a:solidFill>
                  <a:srgbClr val="000000"/>
                </a:solidFill>
                <a:latin typeface="Times New Roman" pitchFamily="18" charset="0"/>
                <a:ea typeface="標楷體" pitchFamily="65" charset="-120"/>
              </a:rPr>
              <a:t>（</a:t>
            </a:r>
            <a:r>
              <a:rPr lang="en-US" altLang="zh-TW" sz="3200" dirty="0">
                <a:solidFill>
                  <a:srgbClr val="000000"/>
                </a:solidFill>
                <a:latin typeface="Times New Roman" pitchFamily="18" charset="0"/>
                <a:ea typeface="標楷體" pitchFamily="65" charset="-120"/>
              </a:rPr>
              <a:t>1</a:t>
            </a:r>
            <a:r>
              <a:rPr lang="zh-TW" altLang="zh-TW" sz="3200" dirty="0">
                <a:solidFill>
                  <a:srgbClr val="000000"/>
                </a:solidFill>
                <a:latin typeface="Times New Roman" pitchFamily="18" charset="0"/>
                <a:ea typeface="標楷體" pitchFamily="65" charset="-120"/>
              </a:rPr>
              <a:t>）於</a:t>
            </a:r>
            <a:r>
              <a:rPr lang="zh-TW" altLang="zh-TW" sz="3200" dirty="0">
                <a:solidFill>
                  <a:srgbClr val="FF0000"/>
                </a:solidFill>
                <a:latin typeface="Times New Roman" pitchFamily="18" charset="0"/>
                <a:ea typeface="標楷體" pitchFamily="65" charset="-120"/>
              </a:rPr>
              <a:t>決標前</a:t>
            </a:r>
            <a:r>
              <a:rPr lang="zh-TW" altLang="zh-TW" sz="3200" dirty="0">
                <a:solidFill>
                  <a:srgbClr val="000000"/>
                </a:solidFill>
                <a:latin typeface="Times New Roman" pitchFamily="18" charset="0"/>
                <a:ea typeface="標楷體" pitchFamily="65" charset="-120"/>
              </a:rPr>
              <a:t>或</a:t>
            </a:r>
            <a:r>
              <a:rPr lang="zh-TW" altLang="zh-TW" sz="3200" dirty="0">
                <a:solidFill>
                  <a:srgbClr val="FF0000"/>
                </a:solidFill>
                <a:latin typeface="Times New Roman" pitchFamily="18" charset="0"/>
                <a:ea typeface="標楷體" pitchFamily="65" charset="-120"/>
              </a:rPr>
              <a:t>補助案核定</a:t>
            </a:r>
            <a:r>
              <a:rPr lang="zh-TW" altLang="zh-TW" sz="3200" dirty="0">
                <a:solidFill>
                  <a:srgbClr val="000000"/>
                </a:solidFill>
                <a:latin typeface="Times New Roman" pitchFamily="18" charset="0"/>
                <a:ea typeface="標楷體" pitchFamily="65" charset="-120"/>
              </a:rPr>
              <a:t>前</a:t>
            </a:r>
            <a:r>
              <a:rPr lang="zh-TW" altLang="zh-TW" sz="3200" dirty="0" smtClean="0">
                <a:solidFill>
                  <a:srgbClr val="000000"/>
                </a:solidFill>
                <a:latin typeface="Times New Roman" pitchFamily="18" charset="0"/>
                <a:ea typeface="標楷體" pitchFamily="65" charset="-120"/>
              </a:rPr>
              <a:t>發現者</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en-US" altLang="zh-TW"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仍得填載。</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zh-TW" sz="3200" dirty="0" smtClean="0">
                <a:solidFill>
                  <a:srgbClr val="000000"/>
                </a:solidFill>
                <a:latin typeface="Times New Roman" pitchFamily="18" charset="0"/>
                <a:ea typeface="標楷體" pitchFamily="65" charset="-120"/>
              </a:rPr>
              <a:t>（</a:t>
            </a:r>
            <a:r>
              <a:rPr lang="en-US" altLang="zh-TW" sz="3200" dirty="0">
                <a:solidFill>
                  <a:srgbClr val="000000"/>
                </a:solidFill>
                <a:latin typeface="Times New Roman" pitchFamily="18" charset="0"/>
                <a:ea typeface="標楷體" pitchFamily="65" charset="-120"/>
              </a:rPr>
              <a:t>2</a:t>
            </a:r>
            <a:r>
              <a:rPr lang="zh-TW" altLang="zh-TW" sz="3200" dirty="0">
                <a:solidFill>
                  <a:srgbClr val="000000"/>
                </a:solidFill>
                <a:latin typeface="Times New Roman" pitchFamily="18" charset="0"/>
                <a:ea typeface="標楷體" pitchFamily="65" charset="-120"/>
              </a:rPr>
              <a:t>）於</a:t>
            </a:r>
            <a:r>
              <a:rPr lang="zh-TW" altLang="zh-TW" sz="3200" dirty="0">
                <a:solidFill>
                  <a:srgbClr val="FF0000"/>
                </a:solidFill>
                <a:latin typeface="Times New Roman" pitchFamily="18" charset="0"/>
                <a:ea typeface="標楷體" pitchFamily="65" charset="-120"/>
              </a:rPr>
              <a:t>決標後</a:t>
            </a:r>
            <a:r>
              <a:rPr lang="zh-TW" altLang="zh-TW" sz="3200" dirty="0">
                <a:solidFill>
                  <a:srgbClr val="000000"/>
                </a:solidFill>
                <a:latin typeface="Times New Roman" pitchFamily="18" charset="0"/>
                <a:ea typeface="標楷體" pitchFamily="65" charset="-120"/>
              </a:rPr>
              <a:t>或補助案核定後始表示</a:t>
            </a:r>
            <a:r>
              <a:rPr lang="zh-TW" altLang="zh-TW" sz="3200" dirty="0" smtClean="0">
                <a:solidFill>
                  <a:srgbClr val="000000"/>
                </a:solidFill>
                <a:latin typeface="Times New Roman" pitchFamily="18" charset="0"/>
                <a:ea typeface="標楷體" pitchFamily="65" charset="-120"/>
              </a:rPr>
              <a:t>上開</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000000"/>
                </a:solidFill>
                <a:latin typeface="Times New Roman" pitchFamily="18" charset="0"/>
                <a:ea typeface="標楷體" pitchFamily="65" charset="-120"/>
              </a:rPr>
              <a:t> </a:t>
            </a:r>
            <a:r>
              <a:rPr lang="zh-TW" altLang="en-US"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情事</a:t>
            </a:r>
            <a:r>
              <a:rPr lang="zh-TW" altLang="zh-TW" sz="3200" dirty="0">
                <a:solidFill>
                  <a:srgbClr val="000000"/>
                </a:solidFill>
                <a:latin typeface="Times New Roman" pitchFamily="18" charset="0"/>
                <a:ea typeface="標楷體" pitchFamily="65" charset="-120"/>
              </a:rPr>
              <a:t>者，已屬未能於投標或申請</a:t>
            </a:r>
            <a:r>
              <a:rPr lang="zh-TW" altLang="zh-TW" sz="3200" dirty="0" smtClean="0">
                <a:solidFill>
                  <a:srgbClr val="000000"/>
                </a:solidFill>
                <a:latin typeface="Times New Roman" pitchFamily="18" charset="0"/>
                <a:ea typeface="標楷體" pitchFamily="65" charset="-120"/>
              </a:rPr>
              <a:t>文件</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000000"/>
                </a:solidFill>
                <a:latin typeface="Times New Roman" pitchFamily="18" charset="0"/>
                <a:ea typeface="標楷體" pitchFamily="65" charset="-120"/>
              </a:rPr>
              <a:t> </a:t>
            </a:r>
            <a:r>
              <a:rPr lang="zh-TW" altLang="en-US"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內</a:t>
            </a:r>
            <a:r>
              <a:rPr lang="zh-TW" altLang="zh-TW" sz="3200" dirty="0">
                <a:solidFill>
                  <a:srgbClr val="000000"/>
                </a:solidFill>
                <a:latin typeface="Times New Roman" pitchFamily="18" charset="0"/>
                <a:ea typeface="標楷體" pitchFamily="65" charset="-120"/>
              </a:rPr>
              <a:t>據實表明，</a:t>
            </a:r>
            <a:r>
              <a:rPr lang="zh-TW" altLang="zh-TW" sz="3200" dirty="0">
                <a:solidFill>
                  <a:srgbClr val="FF0000"/>
                </a:solidFill>
                <a:latin typeface="Times New Roman" pitchFamily="18" charset="0"/>
                <a:ea typeface="標楷體" pitchFamily="65" charset="-120"/>
              </a:rPr>
              <a:t>已違反第</a:t>
            </a:r>
            <a:r>
              <a:rPr lang="en-US" altLang="zh-TW" sz="3200" dirty="0">
                <a:solidFill>
                  <a:srgbClr val="FF0000"/>
                </a:solidFill>
                <a:latin typeface="Times New Roman" pitchFamily="18" charset="0"/>
                <a:ea typeface="標楷體" pitchFamily="65" charset="-120"/>
              </a:rPr>
              <a:t>14</a:t>
            </a:r>
            <a:r>
              <a:rPr lang="zh-TW" altLang="zh-TW" sz="3200" dirty="0">
                <a:solidFill>
                  <a:srgbClr val="FF0000"/>
                </a:solidFill>
                <a:latin typeface="Times New Roman" pitchFamily="18" charset="0"/>
                <a:ea typeface="標楷體" pitchFamily="65" charset="-120"/>
              </a:rPr>
              <a:t>條第</a:t>
            </a:r>
            <a:r>
              <a:rPr lang="en-US" altLang="zh-TW" sz="3200" dirty="0">
                <a:solidFill>
                  <a:srgbClr val="FF0000"/>
                </a:solidFill>
                <a:latin typeface="Times New Roman" pitchFamily="18" charset="0"/>
                <a:ea typeface="標楷體" pitchFamily="65" charset="-120"/>
              </a:rPr>
              <a:t>2</a:t>
            </a:r>
            <a:r>
              <a:rPr lang="zh-TW" altLang="zh-TW" sz="3200" dirty="0">
                <a:solidFill>
                  <a:srgbClr val="FF0000"/>
                </a:solidFill>
                <a:latin typeface="Times New Roman" pitchFamily="18" charset="0"/>
                <a:ea typeface="標楷體" pitchFamily="65" charset="-120"/>
              </a:rPr>
              <a:t>項</a:t>
            </a:r>
            <a:r>
              <a:rPr lang="zh-TW" altLang="zh-TW" sz="3200" dirty="0" smtClean="0">
                <a:solidFill>
                  <a:srgbClr val="FF0000"/>
                </a:solidFill>
                <a:latin typeface="Times New Roman" pitchFamily="18" charset="0"/>
                <a:ea typeface="標楷體" pitchFamily="65" charset="-120"/>
              </a:rPr>
              <a:t>規</a:t>
            </a:r>
            <a:endParaRPr lang="en-US" altLang="zh-TW" sz="3200" dirty="0" smtClean="0">
              <a:solidFill>
                <a:srgbClr val="FF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FF0000"/>
                </a:solidFill>
                <a:latin typeface="Times New Roman" pitchFamily="18" charset="0"/>
                <a:ea typeface="標楷體" pitchFamily="65" charset="-120"/>
              </a:rPr>
              <a:t> </a:t>
            </a:r>
            <a:r>
              <a:rPr lang="zh-TW" altLang="en-US" sz="3200" dirty="0" smtClean="0">
                <a:solidFill>
                  <a:srgbClr val="FF0000"/>
                </a:solidFill>
                <a:latin typeface="Times New Roman" pitchFamily="18" charset="0"/>
                <a:ea typeface="標楷體" pitchFamily="65" charset="-120"/>
              </a:rPr>
              <a:t>         </a:t>
            </a:r>
            <a:r>
              <a:rPr lang="zh-TW" altLang="zh-TW" sz="3200" dirty="0" smtClean="0">
                <a:solidFill>
                  <a:srgbClr val="FF0000"/>
                </a:solidFill>
                <a:latin typeface="Times New Roman" pitchFamily="18" charset="0"/>
                <a:ea typeface="標楷體" pitchFamily="65" charset="-120"/>
              </a:rPr>
              <a:t>定</a:t>
            </a:r>
            <a:r>
              <a:rPr lang="zh-TW" altLang="zh-TW" sz="3200" dirty="0">
                <a:solidFill>
                  <a:srgbClr val="FF0000"/>
                </a:solidFill>
                <a:latin typeface="Times New Roman" pitchFamily="18" charset="0"/>
                <a:ea typeface="標楷體" pitchFamily="65" charset="-120"/>
              </a:rPr>
              <a:t>。</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7677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008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4.</a:t>
            </a:r>
            <a:r>
              <a:rPr lang="zh-TW" altLang="zh-TW" sz="2400" b="1" dirty="0">
                <a:solidFill>
                  <a:srgbClr val="000000"/>
                </a:solidFill>
                <a:latin typeface="標楷體" panose="03000509000000000000" pitchFamily="65" charset="-120"/>
                <a:ea typeface="標楷體" panose="03000509000000000000" pitchFamily="65" charset="-120"/>
              </a:rPr>
              <a:t>交易標的為公職人員服務或受其監督之機關團體所提供</a:t>
            </a:r>
            <a:r>
              <a:rPr lang="zh-TW" altLang="zh-TW" sz="2400" b="1" dirty="0" smtClean="0">
                <a:solidFill>
                  <a:srgbClr val="000000"/>
                </a:solidFill>
                <a:latin typeface="標楷體" panose="03000509000000000000" pitchFamily="65" charset="-120"/>
                <a:ea typeface="標楷體" panose="03000509000000000000" pitchFamily="65" charset="-120"/>
              </a:rPr>
              <a:t>，</a:t>
            </a:r>
            <a:endParaRPr lang="en-US" altLang="zh-TW" sz="2400" b="1" dirty="0" smtClean="0">
              <a:solidFill>
                <a:srgbClr val="000000"/>
              </a:solidFill>
              <a:latin typeface="標楷體" panose="03000509000000000000" pitchFamily="65" charset="-120"/>
              <a:ea typeface="標楷體" panose="03000509000000000000" pitchFamily="65" charset="-120"/>
            </a:endParaRPr>
          </a:p>
          <a:p>
            <a:r>
              <a:rPr lang="zh-TW" altLang="zh-TW" sz="2400" b="1" dirty="0" smtClean="0">
                <a:solidFill>
                  <a:srgbClr val="000000"/>
                </a:solidFill>
                <a:latin typeface="標楷體" panose="03000509000000000000" pitchFamily="65" charset="-120"/>
                <a:ea typeface="標楷體" panose="03000509000000000000" pitchFamily="65" charset="-120"/>
              </a:rPr>
              <a:t>並</a:t>
            </a:r>
            <a:r>
              <a:rPr lang="zh-TW" altLang="zh-TW" sz="2400" b="1" dirty="0">
                <a:solidFill>
                  <a:srgbClr val="000000"/>
                </a:solidFill>
                <a:latin typeface="標楷體" panose="03000509000000000000" pitchFamily="65" charset="-120"/>
                <a:ea typeface="標楷體" panose="03000509000000000000" pitchFamily="65" charset="-120"/>
              </a:rPr>
              <a:t>以公定價格交易</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5" name="圖片 4"/>
          <p:cNvPicPr/>
          <p:nvPr/>
        </p:nvPicPr>
        <p:blipFill rotWithShape="1">
          <a:blip r:embed="rId3"/>
          <a:srcRect l="43632" t="13099" r="20106" b="13185"/>
          <a:stretch/>
        </p:blipFill>
        <p:spPr bwMode="auto">
          <a:xfrm>
            <a:off x="467544" y="2496572"/>
            <a:ext cx="8352928" cy="4077072"/>
          </a:xfrm>
          <a:prstGeom prst="rect">
            <a:avLst/>
          </a:prstGeom>
          <a:ln>
            <a:noFill/>
          </a:ln>
          <a:effectLst>
            <a:softEdge rad="63500"/>
          </a:effectLst>
          <a:extLst>
            <a:ext uri="{53640926-AAD7-44D8-BBD7-CCE9431645EC}">
              <a14:shadowObscured xmlns:a14="http://schemas.microsoft.com/office/drawing/2010/main"/>
            </a:ext>
          </a:extLst>
        </p:spPr>
      </p:pic>
      <p:sp>
        <p:nvSpPr>
          <p:cNvPr id="4" name="雲朵形圖說文字 3"/>
          <p:cNvSpPr/>
          <p:nvPr/>
        </p:nvSpPr>
        <p:spPr bwMode="auto">
          <a:xfrm>
            <a:off x="1043608" y="3573016"/>
            <a:ext cx="7272808" cy="1656184"/>
          </a:xfrm>
          <a:prstGeom prst="cloudCallout">
            <a:avLst>
              <a:gd name="adj1" fmla="val -13876"/>
              <a:gd name="adj2" fmla="val -8057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文字方塊 6"/>
          <p:cNvSpPr txBox="1"/>
          <p:nvPr/>
        </p:nvSpPr>
        <p:spPr>
          <a:xfrm>
            <a:off x="2195736" y="3862499"/>
            <a:ext cx="4896544" cy="1077218"/>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高雄市政府市有報廢動產網路拍賣作業須知</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9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008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5.</a:t>
            </a:r>
            <a:r>
              <a:rPr lang="zh-TW" altLang="zh-TW" sz="2400" b="1" dirty="0">
                <a:solidFill>
                  <a:srgbClr val="000000"/>
                </a:solidFill>
                <a:latin typeface="標楷體" panose="03000509000000000000" pitchFamily="65" charset="-120"/>
                <a:ea typeface="標楷體" panose="03000509000000000000" pitchFamily="65" charset="-120"/>
              </a:rPr>
              <a:t>公營事業機構執行國家建設、公共政策或為公益用途申請</a:t>
            </a:r>
            <a:r>
              <a:rPr lang="zh-TW" altLang="zh-TW" sz="2400" b="1" dirty="0" smtClean="0">
                <a:solidFill>
                  <a:srgbClr val="000000"/>
                </a:solidFill>
                <a:latin typeface="標楷體" panose="03000509000000000000" pitchFamily="65" charset="-120"/>
                <a:ea typeface="標楷體" panose="03000509000000000000" pitchFamily="65" charset="-120"/>
              </a:rPr>
              <a:t>承租</a:t>
            </a:r>
            <a:endParaRPr lang="en-US" altLang="zh-TW" sz="2400" b="1" dirty="0" smtClean="0">
              <a:solidFill>
                <a:srgbClr val="000000"/>
              </a:solidFill>
              <a:latin typeface="標楷體" panose="03000509000000000000" pitchFamily="65" charset="-120"/>
              <a:ea typeface="標楷體" panose="03000509000000000000" pitchFamily="65" charset="-120"/>
            </a:endParaRPr>
          </a:p>
          <a:p>
            <a:r>
              <a:rPr lang="zh-TW" altLang="zh-TW" sz="2400" b="1" dirty="0" smtClean="0">
                <a:solidFill>
                  <a:srgbClr val="000000"/>
                </a:solidFill>
                <a:latin typeface="標楷體" panose="03000509000000000000" pitchFamily="65" charset="-120"/>
                <a:ea typeface="標楷體" panose="03000509000000000000" pitchFamily="65" charset="-120"/>
              </a:rPr>
              <a:t>、</a:t>
            </a:r>
            <a:r>
              <a:rPr lang="zh-TW" altLang="zh-TW" sz="2400" b="1" dirty="0">
                <a:solidFill>
                  <a:srgbClr val="000000"/>
                </a:solidFill>
                <a:latin typeface="標楷體" panose="03000509000000000000" pitchFamily="65" charset="-120"/>
                <a:ea typeface="標楷體" panose="03000509000000000000" pitchFamily="65" charset="-120"/>
              </a:rPr>
              <a:t>承購、委託經營、改良利用國有非公用不動產</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7848872" cy="405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33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64807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6.</a:t>
            </a:r>
            <a:r>
              <a:rPr lang="zh-TW" altLang="en-US" sz="2400" dirty="0">
                <a:solidFill>
                  <a:srgbClr val="000000"/>
                </a:solidFill>
                <a:latin typeface="標楷體" pitchFamily="65" charset="-120"/>
                <a:ea typeface="標楷體" pitchFamily="65" charset="-120"/>
                <a:cs typeface="Arial Unicode MS" pitchFamily="34" charset="-120"/>
              </a:rPr>
              <a:t>一定金額以下之補助及交易</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5" name="圖片 4"/>
          <p:cNvPicPr/>
          <p:nvPr/>
        </p:nvPicPr>
        <p:blipFill rotWithShape="1">
          <a:blip r:embed="rId3"/>
          <a:srcRect l="15747" t="16438" r="31953" b="10360"/>
          <a:stretch/>
        </p:blipFill>
        <p:spPr bwMode="auto">
          <a:xfrm>
            <a:off x="324482" y="1916832"/>
            <a:ext cx="8496944" cy="4869160"/>
          </a:xfrm>
          <a:prstGeom prst="rect">
            <a:avLst/>
          </a:prstGeom>
          <a:solidFill>
            <a:schemeClr val="accent5">
              <a:lumMod val="60000"/>
              <a:lumOff val="40000"/>
            </a:schemeClr>
          </a:solidFill>
          <a:ln w="31750">
            <a:solidFill>
              <a:schemeClr val="tx1"/>
            </a:solidFill>
          </a:ln>
          <a:effectLst>
            <a:softEdge rad="127000"/>
          </a:effectLst>
          <a:extLst>
            <a:ext uri="{53640926-AAD7-44D8-BBD7-CCE9431645EC}">
              <a14:shadowObscured xmlns:a14="http://schemas.microsoft.com/office/drawing/2010/main"/>
            </a:ext>
          </a:extLst>
        </p:spPr>
      </p:pic>
      <p:sp>
        <p:nvSpPr>
          <p:cNvPr id="4" name="雲朵形圖說文字 3"/>
          <p:cNvSpPr/>
          <p:nvPr/>
        </p:nvSpPr>
        <p:spPr bwMode="auto">
          <a:xfrm>
            <a:off x="2411760" y="2564904"/>
            <a:ext cx="5688632" cy="2160240"/>
          </a:xfrm>
          <a:prstGeom prst="cloudCallout">
            <a:avLst>
              <a:gd name="adj1" fmla="val -16534"/>
              <a:gd name="adj2" fmla="val 826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文字方塊 5"/>
          <p:cNvSpPr txBox="1"/>
          <p:nvPr/>
        </p:nvSpPr>
        <p:spPr>
          <a:xfrm>
            <a:off x="3347864" y="2996952"/>
            <a:ext cx="4248472" cy="1077218"/>
          </a:xfrm>
          <a:prstGeom prst="rect">
            <a:avLst/>
          </a:prstGeom>
          <a:noFill/>
        </p:spPr>
        <p:txBody>
          <a:bodyPr wrap="square" rtlCol="0">
            <a:spAutoFit/>
          </a:bodyPr>
          <a:lstStyle/>
          <a:p>
            <a:r>
              <a:rPr lang="zh-TW" altLang="en-US" sz="3200" dirty="0" smtClean="0">
                <a:latin typeface="Times New Roman" panose="02020603050405020304" pitchFamily="18" charset="0"/>
                <a:ea typeface="標楷體" panose="03000509000000000000" pitchFamily="65" charset="-120"/>
              </a:rPr>
              <a:t>每筆一萬元，</a:t>
            </a:r>
            <a:endParaRPr lang="en-US" altLang="zh-TW" sz="3200" dirty="0" smtClean="0">
              <a:latin typeface="Times New Roman" panose="02020603050405020304" pitchFamily="18" charset="0"/>
              <a:ea typeface="標楷體" panose="03000509000000000000" pitchFamily="65" charset="-120"/>
            </a:endParaRPr>
          </a:p>
          <a:p>
            <a:r>
              <a:rPr lang="zh-TW" altLang="en-US" sz="3200" dirty="0" smtClean="0">
                <a:latin typeface="Times New Roman" panose="02020603050405020304" pitchFamily="18" charset="0"/>
                <a:ea typeface="標楷體" panose="03000509000000000000" pitchFamily="65" charset="-120"/>
              </a:rPr>
              <a:t>同一年度不逾十萬元</a:t>
            </a:r>
            <a:endParaRPr lang="zh-TW" altLang="en-US" sz="3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6172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96925136"/>
              </p:ext>
            </p:extLst>
          </p:nvPr>
        </p:nvGraphicFramePr>
        <p:xfrm>
          <a:off x="0" y="-1"/>
          <a:ext cx="9144000" cy="6858000"/>
        </p:xfrm>
        <a:graphic>
          <a:graphicData uri="http://schemas.openxmlformats.org/drawingml/2006/table">
            <a:tbl>
              <a:tblPr firstRow="1" bandRow="1">
                <a:tableStyleId>{5C22544A-7EE6-4342-B048-85BDC9FD1C3A}</a:tableStyleId>
              </a:tblPr>
              <a:tblGrid>
                <a:gridCol w="3203848"/>
                <a:gridCol w="2952328"/>
                <a:gridCol w="2987824"/>
              </a:tblGrid>
              <a:tr h="1112033">
                <a:tc gridSpan="3">
                  <a:txBody>
                    <a:bodyPr/>
                    <a:lstStyle/>
                    <a:p>
                      <a:pPr algn="ctr"/>
                      <a:r>
                        <a:rPr lang="zh-TW" altLang="en-US" sz="3600" b="0" baseline="0" dirty="0" smtClean="0">
                          <a:solidFill>
                            <a:srgbClr val="FFFF00"/>
                          </a:solidFill>
                          <a:latin typeface="Times New Roman" pitchFamily="18" charset="0"/>
                          <a:ea typeface="標楷體" pitchFamily="65" charset="-120"/>
                          <a:cs typeface="Times New Roman" pitchFamily="18" charset="0"/>
                        </a:rPr>
                        <a:t>違反本法相關規定之處罰</a:t>
                      </a:r>
                      <a:endParaRPr lang="en-US" altLang="zh-TW" sz="3600" b="0" baseline="0" dirty="0" smtClean="0">
                        <a:solidFill>
                          <a:srgbClr val="FFFF00"/>
                        </a:solidFill>
                        <a:latin typeface="Times New Roman" pitchFamily="18" charset="0"/>
                        <a:ea typeface="標楷體" pitchFamily="65" charset="-120"/>
                        <a:cs typeface="Times New Roman" pitchFamily="18" charset="0"/>
                      </a:endParaRPr>
                    </a:p>
                    <a:p>
                      <a:pPr algn="ctr"/>
                      <a:r>
                        <a:rPr lang="zh-TW" altLang="en-US" sz="2400" b="0" baseline="0" dirty="0" smtClean="0">
                          <a:solidFill>
                            <a:srgbClr val="FFFF00"/>
                          </a:solidFill>
                          <a:latin typeface="Times New Roman" pitchFamily="18" charset="0"/>
                          <a:ea typeface="標楷體" pitchFamily="65" charset="-120"/>
                          <a:cs typeface="Times New Roman" pitchFamily="18" charset="0"/>
                        </a:rPr>
                        <a:t>（公職人員利益衝突迴避案件處罰鍰額度基準）</a:t>
                      </a:r>
                      <a:endParaRPr lang="en-US" altLang="zh-TW" sz="2400" b="0" baseline="0" dirty="0" smtClean="0">
                        <a:solidFill>
                          <a:srgbClr val="FFFF00"/>
                        </a:solidFill>
                        <a:latin typeface="Times New Roman" pitchFamily="18" charset="0"/>
                        <a:ea typeface="標楷體" pitchFamily="65" charset="-120"/>
                        <a:cs typeface="Times New Roman" pitchFamily="18"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r h="566184">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違法態樣</a:t>
                      </a:r>
                      <a:endParaRPr lang="zh-TW" altLang="en-US" sz="2400" baseline="0" dirty="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舊法</a:t>
                      </a:r>
                      <a:endParaRPr lang="en-US" altLang="zh-TW" sz="2400" baseline="0" dirty="0" smtClean="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現行法</a:t>
                      </a:r>
                      <a:endParaRPr lang="zh-TW" altLang="en-US" sz="2400" baseline="0" dirty="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476787">
                <a:tc>
                  <a:txBody>
                    <a:bodyPr/>
                    <a:lstStyle/>
                    <a:p>
                      <a:pPr algn="ctr"/>
                      <a:r>
                        <a:rPr lang="zh-TW" altLang="en-US" sz="2400" baseline="0" dirty="0" smtClean="0">
                          <a:latin typeface="Times New Roman" pitchFamily="18" charset="0"/>
                          <a:ea typeface="標楷體" pitchFamily="65" charset="-120"/>
                          <a:cs typeface="Times New Roman" pitchFamily="18" charset="0"/>
                        </a:rPr>
                        <a:t>未自行迴避</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~200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假借職權圖利</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＋追繳</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30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~600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請託關說圖利</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＋追繳</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30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~600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1566">
                <a:tc>
                  <a:txBody>
                    <a:bodyPr/>
                    <a:lstStyle/>
                    <a:p>
                      <a:pPr algn="ctr"/>
                      <a:r>
                        <a:rPr lang="zh-TW" altLang="en-US" sz="2400" baseline="0" dirty="0" smtClean="0">
                          <a:latin typeface="Times New Roman" pitchFamily="18" charset="0"/>
                          <a:ea typeface="標楷體" pitchFamily="65" charset="-120"/>
                          <a:cs typeface="Times New Roman" pitchFamily="18" charset="0"/>
                        </a:rPr>
                        <a:t>交易行為</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交易金額</a:t>
                      </a:r>
                      <a:r>
                        <a:rPr lang="en-US" altLang="zh-TW" sz="2400" baseline="0" dirty="0" smtClean="0">
                          <a:latin typeface="Times New Roman" pitchFamily="18" charset="0"/>
                          <a:ea typeface="標楷體" pitchFamily="65" charset="-120"/>
                          <a:cs typeface="Times New Roman" pitchFamily="18" charset="0"/>
                        </a:rPr>
                        <a:t>1~3</a:t>
                      </a:r>
                      <a:r>
                        <a:rPr lang="zh-TW" altLang="en-US" sz="2400" baseline="0" dirty="0" smtClean="0">
                          <a:latin typeface="Times New Roman" pitchFamily="18" charset="0"/>
                          <a:ea typeface="標楷體" pitchFamily="65" charset="-120"/>
                          <a:cs typeface="Times New Roman" pitchFamily="18" charset="0"/>
                        </a:rPr>
                        <a:t>倍</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新增「補助」；</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依補助或交易金額</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區分不同裁罰級距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未據實表明身分關係</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smtClean="0">
                          <a:latin typeface="Times New Roman" pitchFamily="18" charset="0"/>
                          <a:ea typeface="標楷體" pitchFamily="65" charset="-120"/>
                          <a:cs typeface="Times New Roman" pitchFamily="18" charset="0"/>
                        </a:rPr>
                        <a:t>或未公開</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無</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5</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＋按次處罰</a:t>
                      </a:r>
                      <a:endParaRPr lang="en-US" altLang="zh-TW" sz="2400" baseline="0" dirty="0" smtClean="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902">
                <a:tc>
                  <a:txBody>
                    <a:bodyPr/>
                    <a:lstStyle/>
                    <a:p>
                      <a:pPr algn="ctr"/>
                      <a:r>
                        <a:rPr lang="zh-TW" altLang="en-US" sz="2400" baseline="0" dirty="0" smtClean="0">
                          <a:latin typeface="Times New Roman" pitchFamily="18" charset="0"/>
                          <a:ea typeface="標楷體" pitchFamily="65" charset="-120"/>
                          <a:cs typeface="Times New Roman" pitchFamily="18" charset="0"/>
                        </a:rPr>
                        <a:t>受查詢無正當理由拒絕或不實說明、提供</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無</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2</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~20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＋按次處罰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49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5" y="620688"/>
            <a:ext cx="8990781" cy="5401839"/>
          </a:xfrm>
          <a:prstGeom prst="rect">
            <a:avLst/>
          </a:prstGeom>
        </p:spPr>
      </p:pic>
    </p:spTree>
    <p:extLst>
      <p:ext uri="{BB962C8B-B14F-4D97-AF65-F5344CB8AC3E}">
        <p14:creationId xmlns:p14="http://schemas.microsoft.com/office/powerpoint/2010/main" val="159332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755576" y="3284984"/>
            <a:ext cx="5040560" cy="1600438"/>
          </a:xfrm>
          <a:prstGeom prst="rect">
            <a:avLst/>
          </a:prstGeom>
        </p:spPr>
        <p:txBody>
          <a:bodyPr wrap="square">
            <a:spAutoFit/>
          </a:bodyPr>
          <a:lstStyle/>
          <a:p>
            <a:pPr algn="ctr"/>
            <a:r>
              <a:rPr lang="zh-TW" altLang="en-US" sz="4400" b="1" i="1"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報告</a:t>
            </a:r>
            <a:r>
              <a:rPr lang="zh-TW" altLang="en-US" sz="4400" b="1" i="1"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rPr>
              <a:t>完畢 謝謝聆聽</a:t>
            </a:r>
            <a:endParaRPr lang="en-US" altLang="zh-TW" sz="4400" b="1" i="1"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監察院 公職人員財產申報處</a:t>
            </a:r>
            <a:endPar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吳志鵬</a:t>
            </a:r>
            <a:endPar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02-23413183#190</a:t>
            </a:r>
            <a:endParaRPr lang="zh-TW" altLang="en-US"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23403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本法規範對象</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公職人員</a:t>
            </a:r>
            <a:r>
              <a:rPr lang="zh-TW" altLang="en-US" dirty="0">
                <a:latin typeface="標楷體" pitchFamily="65" charset="-120"/>
                <a:ea typeface="標楷體" pitchFamily="65" charset="-120"/>
              </a:rPr>
              <a:t>」</a:t>
            </a:r>
            <a:endParaRPr lang="zh-TW" altLang="en-US" dirty="0"/>
          </a:p>
        </p:txBody>
      </p:sp>
      <p:sp>
        <p:nvSpPr>
          <p:cNvPr id="4" name="矩形 3"/>
          <p:cNvSpPr/>
          <p:nvPr/>
        </p:nvSpPr>
        <p:spPr>
          <a:xfrm>
            <a:off x="157572" y="1268760"/>
            <a:ext cx="8640960" cy="3477875"/>
          </a:xfrm>
          <a:prstGeom prst="rect">
            <a:avLst/>
          </a:prstGeom>
        </p:spPr>
        <p:txBody>
          <a:bodyPr wrap="square">
            <a:spAutoFit/>
          </a:bodyPr>
          <a:lstStyle/>
          <a:p>
            <a:r>
              <a:rPr lang="zh-TW" altLang="zh-TW" sz="2200" dirty="0" smtClean="0">
                <a:solidFill>
                  <a:srgbClr val="000000"/>
                </a:solidFill>
                <a:latin typeface="標楷體" panose="03000509000000000000" pitchFamily="65" charset="-120"/>
                <a:ea typeface="標楷體" panose="03000509000000000000" pitchFamily="65" charset="-120"/>
              </a:rPr>
              <a:t>七、</a:t>
            </a:r>
            <a:r>
              <a:rPr lang="zh-TW" altLang="zh-TW" sz="2200" b="1" dirty="0" smtClean="0">
                <a:solidFill>
                  <a:srgbClr val="FF0000"/>
                </a:solidFill>
                <a:latin typeface="標楷體" panose="03000509000000000000" pitchFamily="65" charset="-120"/>
                <a:ea typeface="標楷體" panose="03000509000000000000" pitchFamily="65" charset="-120"/>
              </a:rPr>
              <a:t>公法人</a:t>
            </a:r>
            <a:r>
              <a:rPr lang="zh-TW" altLang="zh-TW" sz="2200" dirty="0" smtClean="0">
                <a:solidFill>
                  <a:srgbClr val="000000"/>
                </a:solidFill>
                <a:latin typeface="標楷體" panose="03000509000000000000" pitchFamily="65" charset="-120"/>
                <a:ea typeface="標楷體" panose="03000509000000000000" pitchFamily="65" charset="-120"/>
              </a:rPr>
              <a:t>之董事、監察人、首長、執行長與該等職務之人。</a:t>
            </a:r>
          </a:p>
          <a:p>
            <a:r>
              <a:rPr lang="zh-TW" altLang="zh-TW" sz="2200" dirty="0" smtClean="0">
                <a:solidFill>
                  <a:srgbClr val="000000"/>
                </a:solidFill>
                <a:latin typeface="標楷體" panose="03000509000000000000" pitchFamily="65" charset="-120"/>
                <a:ea typeface="標楷體" panose="03000509000000000000" pitchFamily="65" charset="-120"/>
              </a:rPr>
              <a:t>八、</a:t>
            </a:r>
            <a:r>
              <a:rPr lang="zh-TW" altLang="zh-TW" sz="2200" b="1" dirty="0" smtClean="0">
                <a:solidFill>
                  <a:srgbClr val="FF0000"/>
                </a:solidFill>
                <a:latin typeface="標楷體" panose="03000509000000000000" pitchFamily="65" charset="-120"/>
                <a:ea typeface="標楷體" panose="03000509000000000000" pitchFamily="65" charset="-120"/>
              </a:rPr>
              <a:t>政府捐助之財團法人</a:t>
            </a:r>
            <a:r>
              <a:rPr lang="zh-TW" altLang="zh-TW" sz="2200" dirty="0" smtClean="0">
                <a:solidFill>
                  <a:srgbClr val="000000"/>
                </a:solidFill>
                <a:latin typeface="標楷體" panose="03000509000000000000" pitchFamily="65" charset="-120"/>
                <a:ea typeface="標楷體" panose="03000509000000000000" pitchFamily="65" charset="-120"/>
              </a:rPr>
              <a:t>之董事長、執行長、秘書長與該等職務之人。</a:t>
            </a:r>
          </a:p>
          <a:p>
            <a:r>
              <a:rPr lang="zh-TW" altLang="zh-TW" sz="2200" dirty="0" smtClean="0">
                <a:solidFill>
                  <a:srgbClr val="000000"/>
                </a:solidFill>
                <a:latin typeface="標楷體" panose="03000509000000000000" pitchFamily="65" charset="-120"/>
                <a:ea typeface="標楷體" panose="03000509000000000000" pitchFamily="65" charset="-120"/>
              </a:rPr>
              <a:t>九、法官、檢察官、戰時軍法官、行政執行官、司法事務官及</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a:solidFill>
                  <a:srgbClr val="000000"/>
                </a:solidFill>
                <a:latin typeface="標楷體" panose="03000509000000000000" pitchFamily="65" charset="-120"/>
                <a:ea typeface="標楷體" panose="03000509000000000000" pitchFamily="65" charset="-120"/>
              </a:rPr>
              <a:t> </a:t>
            </a:r>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檢察事務官。</a:t>
            </a:r>
          </a:p>
          <a:p>
            <a:r>
              <a:rPr lang="zh-TW" altLang="zh-TW" sz="2200" dirty="0" smtClean="0">
                <a:solidFill>
                  <a:srgbClr val="000000"/>
                </a:solidFill>
                <a:latin typeface="標楷體" panose="03000509000000000000" pitchFamily="65" charset="-120"/>
                <a:ea typeface="標楷體" panose="03000509000000000000" pitchFamily="65" charset="-120"/>
              </a:rPr>
              <a:t>十、各級軍事機關（構）及</a:t>
            </a:r>
            <a:r>
              <a:rPr lang="zh-TW" altLang="zh-TW" sz="2200" b="1" dirty="0" smtClean="0">
                <a:solidFill>
                  <a:srgbClr val="FF0000"/>
                </a:solidFill>
                <a:latin typeface="標楷體" panose="03000509000000000000" pitchFamily="65" charset="-120"/>
                <a:ea typeface="標楷體" panose="03000509000000000000" pitchFamily="65" charset="-120"/>
              </a:rPr>
              <a:t>部隊</a:t>
            </a:r>
            <a:r>
              <a:rPr lang="zh-TW" altLang="zh-TW" sz="2200" dirty="0" smtClean="0">
                <a:solidFill>
                  <a:srgbClr val="000000"/>
                </a:solidFill>
                <a:latin typeface="標楷體" panose="03000509000000000000" pitchFamily="65" charset="-120"/>
                <a:ea typeface="標楷體" panose="03000509000000000000" pitchFamily="65" charset="-120"/>
              </a:rPr>
              <a:t>上校編階以上之主官、副主官。</a:t>
            </a:r>
          </a:p>
          <a:p>
            <a:r>
              <a:rPr lang="zh-TW" altLang="zh-TW" sz="2200" dirty="0" smtClean="0">
                <a:solidFill>
                  <a:srgbClr val="000000"/>
                </a:solidFill>
                <a:latin typeface="標楷體" panose="03000509000000000000" pitchFamily="65" charset="-120"/>
                <a:ea typeface="標楷體" panose="03000509000000000000" pitchFamily="65" charset="-120"/>
              </a:rPr>
              <a:t>十一、其他各級政府機關（構）、公營事業機構、各級公立學校、</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軍警院校、矯正學校及附屬機構辦理</a:t>
            </a:r>
            <a:r>
              <a:rPr lang="zh-TW" altLang="zh-TW" sz="2200" dirty="0" smtClean="0">
                <a:solidFill>
                  <a:srgbClr val="FF0000"/>
                </a:solidFill>
                <a:latin typeface="標楷體" panose="03000509000000000000" pitchFamily="65" charset="-120"/>
                <a:ea typeface="標楷體" panose="03000509000000000000" pitchFamily="65" charset="-120"/>
              </a:rPr>
              <a:t>工務、建築管理、城鄉</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      </a:t>
            </a:r>
            <a:r>
              <a:rPr lang="zh-TW" altLang="zh-TW" sz="2200" dirty="0" smtClean="0">
                <a:solidFill>
                  <a:srgbClr val="FF0000"/>
                </a:solidFill>
                <a:latin typeface="標楷體" panose="03000509000000000000" pitchFamily="65" charset="-120"/>
                <a:ea typeface="標楷體" panose="03000509000000000000" pitchFamily="65" charset="-120"/>
              </a:rPr>
              <a:t>計畫、政風、會計、審計、採購業務</a:t>
            </a:r>
            <a:r>
              <a:rPr lang="zh-TW" altLang="zh-TW" sz="2200" dirty="0" smtClean="0">
                <a:solidFill>
                  <a:srgbClr val="000000"/>
                </a:solidFill>
                <a:latin typeface="標楷體" panose="03000509000000000000" pitchFamily="65" charset="-120"/>
                <a:ea typeface="標楷體" panose="03000509000000000000" pitchFamily="65" charset="-120"/>
              </a:rPr>
              <a:t>之主管人員。</a:t>
            </a:r>
          </a:p>
          <a:p>
            <a:r>
              <a:rPr lang="zh-TW" altLang="zh-TW" sz="2200" dirty="0" smtClean="0">
                <a:solidFill>
                  <a:srgbClr val="000000"/>
                </a:solidFill>
                <a:latin typeface="標楷體" panose="03000509000000000000" pitchFamily="65" charset="-120"/>
                <a:ea typeface="標楷體" panose="03000509000000000000" pitchFamily="65" charset="-120"/>
              </a:rPr>
              <a:t>十二、其他職務性質特殊，經行政院會同主管府、院核定適用本法</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之人員。</a:t>
            </a:r>
            <a:endParaRPr lang="zh-TW" altLang="zh-TW" sz="2200" dirty="0">
              <a:solidFill>
                <a:srgbClr val="000000"/>
              </a:solidFill>
              <a:latin typeface="標楷體" panose="03000509000000000000" pitchFamily="65" charset="-120"/>
              <a:ea typeface="標楷體" panose="03000509000000000000" pitchFamily="65" charset="-120"/>
            </a:endParaRPr>
          </a:p>
        </p:txBody>
      </p:sp>
      <p:sp>
        <p:nvSpPr>
          <p:cNvPr id="5" name="矩形 4"/>
          <p:cNvSpPr/>
          <p:nvPr/>
        </p:nvSpPr>
        <p:spPr>
          <a:xfrm>
            <a:off x="3975302" y="6046122"/>
            <a:ext cx="4763067" cy="707886"/>
          </a:xfrm>
          <a:prstGeom prst="rect">
            <a:avLst/>
          </a:prstGeom>
          <a:blipFill>
            <a:blip r:embed="rId2"/>
            <a:tile tx="0" ty="0" sx="100000" sy="100000" flip="none" algn="tl"/>
          </a:blipFill>
          <a:ln w="19050">
            <a:solidFill>
              <a:schemeClr val="tx1">
                <a:lumMod val="75000"/>
              </a:schemeClr>
            </a:solidFill>
          </a:ln>
        </p:spPr>
        <p:txBody>
          <a:bodyPr wrap="square">
            <a:spAutoFit/>
          </a:bodyPr>
          <a:lstStyle/>
          <a:p>
            <a:r>
              <a:rPr lang="zh-TW" altLang="zh-TW" sz="2000" dirty="0" smtClean="0">
                <a:solidFill>
                  <a:srgbClr val="000000"/>
                </a:solidFill>
                <a:latin typeface="標楷體" panose="03000509000000000000" pitchFamily="65" charset="-120"/>
                <a:ea typeface="標楷體" panose="03000509000000000000" pitchFamily="65" charset="-120"/>
              </a:rPr>
              <a:t>依法</a:t>
            </a:r>
            <a:r>
              <a:rPr lang="zh-TW" altLang="zh-TW" sz="2000" b="1" dirty="0" smtClean="0">
                <a:solidFill>
                  <a:srgbClr val="FF0000"/>
                </a:solidFill>
                <a:latin typeface="標楷體" panose="03000509000000000000" pitchFamily="65" charset="-120"/>
                <a:ea typeface="標楷體" panose="03000509000000000000" pitchFamily="65" charset="-120"/>
              </a:rPr>
              <a:t>代理</a:t>
            </a:r>
            <a:r>
              <a:rPr lang="zh-TW" altLang="zh-TW" sz="2000" dirty="0" smtClean="0">
                <a:solidFill>
                  <a:srgbClr val="000000"/>
                </a:solidFill>
                <a:latin typeface="標楷體" panose="03000509000000000000" pitchFamily="65" charset="-120"/>
                <a:ea typeface="標楷體" panose="03000509000000000000" pitchFamily="65" charset="-120"/>
              </a:rPr>
              <a:t>執行前項公職人員職務之人員，</a:t>
            </a:r>
            <a:endParaRPr lang="en-US" altLang="zh-TW" sz="2000" dirty="0" smtClean="0">
              <a:solidFill>
                <a:srgbClr val="000000"/>
              </a:solidFill>
              <a:latin typeface="標楷體" panose="03000509000000000000" pitchFamily="65" charset="-120"/>
              <a:ea typeface="標楷體" panose="03000509000000000000" pitchFamily="65" charset="-120"/>
            </a:endParaRPr>
          </a:p>
          <a:p>
            <a:r>
              <a:rPr lang="zh-TW" altLang="zh-TW" sz="2000" dirty="0" smtClean="0">
                <a:solidFill>
                  <a:srgbClr val="000000"/>
                </a:solidFill>
                <a:latin typeface="標楷體" panose="03000509000000000000" pitchFamily="65" charset="-120"/>
                <a:ea typeface="標楷體" panose="03000509000000000000" pitchFamily="65" charset="-120"/>
              </a:rPr>
              <a:t>於</a:t>
            </a:r>
            <a:r>
              <a:rPr lang="zh-TW" altLang="zh-TW" sz="2000" b="1" dirty="0" smtClean="0">
                <a:solidFill>
                  <a:srgbClr val="FF0000"/>
                </a:solidFill>
                <a:latin typeface="標楷體" panose="03000509000000000000" pitchFamily="65" charset="-120"/>
                <a:ea typeface="標楷體" panose="03000509000000000000" pitchFamily="65" charset="-120"/>
              </a:rPr>
              <a:t>執行該職務期間</a:t>
            </a:r>
            <a:r>
              <a:rPr lang="zh-TW" altLang="zh-TW" sz="2000" dirty="0" smtClean="0">
                <a:solidFill>
                  <a:srgbClr val="000000"/>
                </a:solidFill>
                <a:latin typeface="標楷體" panose="03000509000000000000" pitchFamily="65" charset="-120"/>
                <a:ea typeface="標楷體" panose="03000509000000000000" pitchFamily="65" charset="-120"/>
              </a:rPr>
              <a:t>亦屬本法之公職人員。</a:t>
            </a:r>
            <a:endParaRPr lang="zh-TW" altLang="zh-TW" sz="2000" dirty="0">
              <a:solidFill>
                <a:srgbClr val="000000"/>
              </a:solidFill>
              <a:latin typeface="標楷體" panose="03000509000000000000" pitchFamily="65" charset="-120"/>
              <a:ea typeface="標楷體" panose="03000509000000000000" pitchFamily="65" charset="-120"/>
            </a:endParaRPr>
          </a:p>
        </p:txBody>
      </p:sp>
      <p:sp>
        <p:nvSpPr>
          <p:cNvPr id="6" name="矩形 5"/>
          <p:cNvSpPr/>
          <p:nvPr/>
        </p:nvSpPr>
        <p:spPr>
          <a:xfrm>
            <a:off x="164148" y="4692643"/>
            <a:ext cx="6192688" cy="1323439"/>
          </a:xfrm>
          <a:prstGeom prst="rect">
            <a:avLst/>
          </a:prstGeom>
          <a:blipFill>
            <a:blip r:embed="rId2"/>
            <a:tile tx="0" ty="0" sx="100000" sy="100000" flip="none" algn="tl"/>
          </a:blipFill>
          <a:ln w="19050">
            <a:solidFill>
              <a:schemeClr val="tx1">
                <a:lumMod val="75000"/>
              </a:schemeClr>
            </a:solidFill>
          </a:ln>
        </p:spPr>
        <p:txBody>
          <a:bodyPr wrap="square">
            <a:spAutoFit/>
          </a:bodyPr>
          <a:lstStyle/>
          <a:p>
            <a:r>
              <a:rPr lang="zh-TW" altLang="zh-TW" sz="2000" dirty="0">
                <a:latin typeface="Times New Roman" panose="02020603050405020304" pitchFamily="18" charset="0"/>
                <a:ea typeface="標楷體" panose="03000509000000000000" pitchFamily="65" charset="-120"/>
              </a:rPr>
              <a:t>各機關團體</a:t>
            </a:r>
            <a:r>
              <a:rPr lang="zh-TW" altLang="zh-TW" sz="2000" b="1" dirty="0">
                <a:solidFill>
                  <a:srgbClr val="C00000"/>
                </a:solidFill>
                <a:latin typeface="Times New Roman" panose="02020603050405020304" pitchFamily="18" charset="0"/>
                <a:ea typeface="標楷體" panose="03000509000000000000" pitchFamily="65" charset="-120"/>
              </a:rPr>
              <a:t>於公職人員就</a:t>
            </a:r>
            <a:r>
              <a:rPr lang="en-US" altLang="zh-TW" sz="2000" b="1" dirty="0">
                <a:solidFill>
                  <a:srgbClr val="C00000"/>
                </a:solidFill>
                <a:latin typeface="Times New Roman" panose="02020603050405020304" pitchFamily="18" charset="0"/>
                <a:ea typeface="標楷體" panose="03000509000000000000" pitchFamily="65" charset="-120"/>
              </a:rPr>
              <a:t>(</a:t>
            </a:r>
            <a:r>
              <a:rPr lang="zh-TW" altLang="zh-TW" sz="2000" b="1" dirty="0">
                <a:solidFill>
                  <a:srgbClr val="C00000"/>
                </a:solidFill>
                <a:latin typeface="Times New Roman" panose="02020603050405020304" pitchFamily="18" charset="0"/>
                <a:ea typeface="標楷體" panose="03000509000000000000" pitchFamily="65" charset="-120"/>
              </a:rPr>
              <a:t>到</a:t>
            </a:r>
            <a:r>
              <a:rPr lang="en-US" altLang="zh-TW" sz="2000" b="1" dirty="0">
                <a:solidFill>
                  <a:srgbClr val="C00000"/>
                </a:solidFill>
                <a:latin typeface="Times New Roman" panose="02020603050405020304" pitchFamily="18" charset="0"/>
                <a:ea typeface="標楷體" panose="03000509000000000000" pitchFamily="65" charset="-120"/>
              </a:rPr>
              <a:t>)</a:t>
            </a:r>
            <a:r>
              <a:rPr lang="zh-TW" altLang="zh-TW" sz="2000" b="1" dirty="0">
                <a:solidFill>
                  <a:srgbClr val="C00000"/>
                </a:solidFill>
                <a:latin typeface="Times New Roman" panose="02020603050405020304" pitchFamily="18" charset="0"/>
                <a:ea typeface="標楷體" panose="03000509000000000000" pitchFamily="65" charset="-120"/>
              </a:rPr>
              <a:t>職、代理、兼任、卸離職或解除代理後，應於十日內將其原因及時間</a:t>
            </a:r>
            <a:r>
              <a:rPr lang="zh-TW" altLang="zh-TW" sz="2000" dirty="0">
                <a:latin typeface="Times New Roman" panose="02020603050405020304" pitchFamily="18" charset="0"/>
                <a:ea typeface="標楷體" panose="03000509000000000000" pitchFamily="65" charset="-120"/>
              </a:rPr>
              <a:t>，依第二十條所定裁處機關</a:t>
            </a:r>
            <a:r>
              <a:rPr lang="zh-TW" altLang="zh-TW" sz="2000" b="1" dirty="0">
                <a:solidFill>
                  <a:srgbClr val="C00000"/>
                </a:solidFill>
                <a:latin typeface="Times New Roman" panose="02020603050405020304" pitchFamily="18" charset="0"/>
                <a:ea typeface="標楷體" panose="03000509000000000000" pitchFamily="65" charset="-120"/>
              </a:rPr>
              <a:t>通知</a:t>
            </a:r>
            <a:r>
              <a:rPr lang="zh-TW" altLang="zh-TW" sz="2000" dirty="0">
                <a:latin typeface="Times New Roman" panose="02020603050405020304" pitchFamily="18" charset="0"/>
                <a:ea typeface="標楷體" panose="03000509000000000000" pitchFamily="65" charset="-120"/>
              </a:rPr>
              <a:t>監察院或公職人員所屬機關團體之政風</a:t>
            </a:r>
            <a:r>
              <a:rPr lang="zh-TW" altLang="zh-TW" sz="2000" dirty="0" smtClean="0">
                <a:latin typeface="Times New Roman" panose="02020603050405020304" pitchFamily="18" charset="0"/>
                <a:ea typeface="標楷體" panose="03000509000000000000" pitchFamily="65" charset="-120"/>
              </a:rPr>
              <a:t>單位</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施行細則草案第</a:t>
            </a:r>
            <a:r>
              <a:rPr lang="en-US" altLang="zh-TW" sz="2000" dirty="0" smtClean="0">
                <a:latin typeface="Times New Roman" panose="02020603050405020304" pitchFamily="18" charset="0"/>
                <a:ea typeface="標楷體" panose="03000509000000000000" pitchFamily="65" charset="-120"/>
              </a:rPr>
              <a:t>29</a:t>
            </a:r>
            <a:r>
              <a:rPr lang="zh-TW" altLang="en-US" sz="2000" dirty="0" smtClean="0">
                <a:latin typeface="Times New Roman" panose="02020603050405020304" pitchFamily="18" charset="0"/>
                <a:ea typeface="標楷體" panose="03000509000000000000" pitchFamily="65" charset="-120"/>
              </a:rPr>
              <a:t>條</a:t>
            </a:r>
            <a:r>
              <a:rPr lang="en-US" altLang="zh-TW" sz="2000" dirty="0" smtClean="0">
                <a:latin typeface="Times New Roman" panose="02020603050405020304" pitchFamily="18" charset="0"/>
                <a:ea typeface="標楷體" panose="03000509000000000000" pitchFamily="65" charset="-120"/>
              </a:rPr>
              <a:t>)</a:t>
            </a:r>
            <a:endParaRPr lang="zh-TW" altLang="zh-TW" sz="2000" dirty="0">
              <a:solidFill>
                <a:srgbClr val="000000"/>
              </a:solidFill>
              <a:latin typeface="Times New Roman" panose="02020603050405020304" pitchFamily="18" charset="0"/>
              <a:ea typeface="標楷體" panose="03000509000000000000" pitchFamily="65" charset="-120"/>
            </a:endParaRPr>
          </a:p>
        </p:txBody>
      </p:sp>
      <p:sp>
        <p:nvSpPr>
          <p:cNvPr id="7" name="矩形圖說文字 6"/>
          <p:cNvSpPr/>
          <p:nvPr/>
        </p:nvSpPr>
        <p:spPr bwMode="auto">
          <a:xfrm>
            <a:off x="157572" y="4692643"/>
            <a:ext cx="4320480" cy="1584176"/>
          </a:xfrm>
          <a:prstGeom prst="wedgeRectCallout">
            <a:avLst>
              <a:gd name="adj1" fmla="val -22924"/>
              <a:gd name="adj2" fmla="val -243272"/>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zh-TW" sz="2000" dirty="0" smtClean="0">
                <a:solidFill>
                  <a:srgbClr val="000000"/>
                </a:solidFill>
                <a:latin typeface="Times New Roman" panose="02020603050405020304" pitchFamily="18" charset="0"/>
                <a:ea typeface="標楷體" panose="03000509000000000000" pitchFamily="65" charset="-120"/>
              </a:rPr>
              <a:t>指</a:t>
            </a:r>
            <a:r>
              <a:rPr lang="zh-TW" altLang="zh-TW" sz="2000" dirty="0">
                <a:solidFill>
                  <a:srgbClr val="000000"/>
                </a:solidFill>
                <a:latin typeface="Times New Roman" panose="02020603050405020304" pitchFamily="18" charset="0"/>
                <a:ea typeface="標楷體" panose="03000509000000000000" pitchFamily="65" charset="-120"/>
              </a:rPr>
              <a:t>國家及地方自治團體以外，依行政法人法、農田水利會組織通則或其他法律、自治條例規定設立，為</a:t>
            </a:r>
            <a:r>
              <a:rPr lang="zh-TW" altLang="zh-TW" sz="2000" dirty="0">
                <a:solidFill>
                  <a:srgbClr val="FF0000"/>
                </a:solidFill>
                <a:latin typeface="Times New Roman" panose="02020603050405020304" pitchFamily="18" charset="0"/>
                <a:ea typeface="標楷體" panose="03000509000000000000" pitchFamily="65" charset="-120"/>
              </a:rPr>
              <a:t>執行公共事務</a:t>
            </a:r>
            <a:r>
              <a:rPr lang="zh-TW" altLang="zh-TW" sz="2000" dirty="0">
                <a:solidFill>
                  <a:srgbClr val="000000"/>
                </a:solidFill>
                <a:latin typeface="Times New Roman" panose="02020603050405020304" pitchFamily="18" charset="0"/>
                <a:ea typeface="標楷體" panose="03000509000000000000" pitchFamily="65" charset="-120"/>
              </a:rPr>
              <a:t>或</a:t>
            </a:r>
            <a:r>
              <a:rPr lang="zh-TW" altLang="zh-TW" sz="2000" dirty="0">
                <a:solidFill>
                  <a:srgbClr val="FF0000"/>
                </a:solidFill>
                <a:latin typeface="Times New Roman" panose="02020603050405020304" pitchFamily="18" charset="0"/>
                <a:ea typeface="標楷體" panose="03000509000000000000" pitchFamily="65" charset="-120"/>
              </a:rPr>
              <a:t>有行使公權力之權能</a:t>
            </a:r>
            <a:r>
              <a:rPr lang="zh-TW" altLang="zh-TW" sz="2000" dirty="0">
                <a:solidFill>
                  <a:srgbClr val="000000"/>
                </a:solidFill>
                <a:latin typeface="Times New Roman" panose="02020603050405020304" pitchFamily="18" charset="0"/>
                <a:ea typeface="標楷體" panose="03000509000000000000" pitchFamily="65" charset="-120"/>
              </a:rPr>
              <a:t>，</a:t>
            </a:r>
            <a:r>
              <a:rPr lang="zh-TW" altLang="zh-TW" sz="2000" dirty="0">
                <a:solidFill>
                  <a:srgbClr val="FF0000"/>
                </a:solidFill>
                <a:latin typeface="Times New Roman" panose="02020603050405020304" pitchFamily="18" charset="0"/>
                <a:ea typeface="標楷體" panose="03000509000000000000" pitchFamily="65" charset="-120"/>
              </a:rPr>
              <a:t>具權利義務主體者。</a:t>
            </a:r>
            <a:endParaRPr lang="zh-TW" altLang="en-US" sz="2000" dirty="0">
              <a:solidFill>
                <a:srgbClr val="FF0000"/>
              </a:solidFill>
              <a:latin typeface="Times New Roman" panose="02020603050405020304" pitchFamily="18" charset="0"/>
              <a:ea typeface="標楷體" panose="03000509000000000000" pitchFamily="65" charset="-120"/>
            </a:endParaRPr>
          </a:p>
        </p:txBody>
      </p:sp>
      <p:sp>
        <p:nvSpPr>
          <p:cNvPr id="8" name="矩形圖說文字 7"/>
          <p:cNvSpPr/>
          <p:nvPr/>
        </p:nvSpPr>
        <p:spPr bwMode="auto">
          <a:xfrm>
            <a:off x="2483768" y="4670774"/>
            <a:ext cx="4320480" cy="792088"/>
          </a:xfrm>
          <a:prstGeom prst="wedgeRectCallout">
            <a:avLst>
              <a:gd name="adj1" fmla="val -45852"/>
              <a:gd name="adj2" fmla="val -392384"/>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zh-TW" sz="2000" dirty="0" smtClean="0">
                <a:latin typeface="Times New Roman" panose="02020603050405020304" pitchFamily="18" charset="0"/>
                <a:ea typeface="標楷體" panose="03000509000000000000" pitchFamily="65" charset="-120"/>
              </a:rPr>
              <a:t>指</a:t>
            </a:r>
            <a:r>
              <a:rPr lang="zh-TW" altLang="zh-TW" sz="2000" dirty="0">
                <a:latin typeface="Times New Roman" panose="02020603050405020304" pitchFamily="18" charset="0"/>
                <a:ea typeface="標楷體" panose="03000509000000000000" pitchFamily="65" charset="-120"/>
              </a:rPr>
              <a:t>財團法人法第二條第二項及第三項所定之財團法人。</a:t>
            </a:r>
            <a:endParaRPr lang="zh-TW" altLang="en-US" sz="20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942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8"/>
                                        </p:tgtEl>
                                        <p:attrNameLst>
                                          <p:attrName>ppt_x</p:attrName>
                                        </p:attrNameLst>
                                      </p:cBhvr>
                                      <p:tavLst>
                                        <p:tav tm="0">
                                          <p:val>
                                            <p:strVal val="ppt_x"/>
                                          </p:val>
                                        </p:tav>
                                        <p:tav tm="100000">
                                          <p:val>
                                            <p:strVal val="ppt_x"/>
                                          </p:val>
                                        </p:tav>
                                      </p:tavLst>
                                    </p:anim>
                                    <p:anim calcmode="lin" valueType="num">
                                      <p:cBhvr additive="base">
                                        <p:cTn id="78" dur="500"/>
                                        <p:tgtEl>
                                          <p:spTgt spid="8"/>
                                        </p:tgtEl>
                                        <p:attrNameLst>
                                          <p:attrName>ppt_y</p:attrName>
                                        </p:attrNameLst>
                                      </p:cBhvr>
                                      <p:tavLst>
                                        <p:tav tm="0">
                                          <p:val>
                                            <p:strVal val="ppt_y"/>
                                          </p:val>
                                        </p:tav>
                                        <p:tav tm="100000">
                                          <p:val>
                                            <p:strVal val="1+ppt_h/2"/>
                                          </p:val>
                                        </p:tav>
                                      </p:tavLst>
                                    </p:anim>
                                    <p:set>
                                      <p:cBhvr>
                                        <p:cTn id="79" dur="1" fill="hold">
                                          <p:stCondLst>
                                            <p:cond delay="499"/>
                                          </p:stCondLst>
                                        </p:cTn>
                                        <p:tgtEl>
                                          <p:spTgt spid="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heel(1)">
                                      <p:cBhvr>
                                        <p:cTn id="84" dur="2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TW" altLang="en-US" dirty="0" smtClean="0">
                <a:ea typeface="新細明體" charset="-120"/>
              </a:rPr>
              <a:t> </a:t>
            </a:r>
            <a:r>
              <a:rPr lang="zh-TW" altLang="en-US" dirty="0" smtClean="0">
                <a:latin typeface="標楷體" panose="03000509000000000000" pitchFamily="65" charset="-120"/>
                <a:ea typeface="標楷體" panose="03000509000000000000" pitchFamily="65" charset="-120"/>
              </a:rPr>
              <a:t>公職人員之關係人</a:t>
            </a:r>
          </a:p>
        </p:txBody>
      </p:sp>
      <p:sp>
        <p:nvSpPr>
          <p:cNvPr id="15365" name="Freeform 5"/>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round/>
            <a:headEnd/>
            <a:tailEnd/>
          </a:ln>
        </p:spPr>
        <p:txBody>
          <a:bodyPr/>
          <a:lstStyle/>
          <a:p>
            <a:pPr>
              <a:defRPr/>
            </a:pPr>
            <a:endParaRPr lang="zh-TW" altLang="en-US"/>
          </a:p>
        </p:txBody>
      </p:sp>
      <p:sp>
        <p:nvSpPr>
          <p:cNvPr id="15367" name="Oval 7"/>
          <p:cNvSpPr>
            <a:spLocks noChangeArrowheads="1"/>
          </p:cNvSpPr>
          <p:nvPr/>
        </p:nvSpPr>
        <p:spPr bwMode="gray">
          <a:xfrm>
            <a:off x="3810000" y="1676400"/>
            <a:ext cx="1284288"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0" name="Oval 10"/>
          <p:cNvSpPr>
            <a:spLocks noChangeArrowheads="1"/>
          </p:cNvSpPr>
          <p:nvPr/>
        </p:nvSpPr>
        <p:spPr bwMode="gray">
          <a:xfrm>
            <a:off x="919536" y="4414305"/>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3" name="Oval 13"/>
          <p:cNvSpPr>
            <a:spLocks noChangeArrowheads="1"/>
          </p:cNvSpPr>
          <p:nvPr/>
        </p:nvSpPr>
        <p:spPr bwMode="gray">
          <a:xfrm>
            <a:off x="3625850" y="4635509"/>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6" name="Oval 16"/>
          <p:cNvSpPr>
            <a:spLocks noChangeArrowheads="1"/>
          </p:cNvSpPr>
          <p:nvPr/>
        </p:nvSpPr>
        <p:spPr bwMode="gray">
          <a:xfrm>
            <a:off x="5940152" y="3542506"/>
            <a:ext cx="1284288" cy="12747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9" name="Oval 19"/>
          <p:cNvSpPr>
            <a:spLocks noChangeArrowheads="1"/>
          </p:cNvSpPr>
          <p:nvPr/>
        </p:nvSpPr>
        <p:spPr bwMode="gray">
          <a:xfrm>
            <a:off x="6175375" y="1676399"/>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7177" name="Text Box 21"/>
          <p:cNvSpPr txBox="1">
            <a:spLocks noChangeArrowheads="1"/>
          </p:cNvSpPr>
          <p:nvPr/>
        </p:nvSpPr>
        <p:spPr bwMode="gray">
          <a:xfrm>
            <a:off x="1134433" y="4608849"/>
            <a:ext cx="854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400" dirty="0" smtClean="0">
                <a:solidFill>
                  <a:schemeClr val="bg1"/>
                </a:solidFill>
                <a:latin typeface="Verdana" pitchFamily="34" charset="0"/>
                <a:ea typeface="標楷體" pitchFamily="65" charset="-120"/>
              </a:rPr>
              <a:t>機要</a:t>
            </a:r>
            <a:endParaRPr lang="en-US" altLang="zh-TW" sz="2400" dirty="0" smtClean="0">
              <a:solidFill>
                <a:schemeClr val="bg1"/>
              </a:solidFill>
              <a:latin typeface="Verdana" pitchFamily="34" charset="0"/>
              <a:ea typeface="標楷體" pitchFamily="65" charset="-120"/>
            </a:endParaRPr>
          </a:p>
          <a:p>
            <a:r>
              <a:rPr lang="zh-TW" altLang="en-US" sz="2400" dirty="0" smtClean="0">
                <a:solidFill>
                  <a:schemeClr val="bg1"/>
                </a:solidFill>
                <a:latin typeface="Verdana" pitchFamily="34" charset="0"/>
                <a:ea typeface="標楷體" pitchFamily="65" charset="-120"/>
              </a:rPr>
              <a:t>人員</a:t>
            </a:r>
            <a:endParaRPr lang="zh-TW" altLang="en-US" sz="2400" dirty="0">
              <a:solidFill>
                <a:schemeClr val="bg1"/>
              </a:solidFill>
              <a:latin typeface="Verdana" pitchFamily="34" charset="0"/>
              <a:ea typeface="標楷體" pitchFamily="65" charset="-120"/>
            </a:endParaRPr>
          </a:p>
        </p:txBody>
      </p:sp>
      <p:sp>
        <p:nvSpPr>
          <p:cNvPr id="7178" name="Text Box 22"/>
          <p:cNvSpPr txBox="1">
            <a:spLocks noChangeArrowheads="1"/>
          </p:cNvSpPr>
          <p:nvPr/>
        </p:nvSpPr>
        <p:spPr bwMode="gray">
          <a:xfrm>
            <a:off x="4000738" y="1813924"/>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配偶</a:t>
            </a:r>
            <a:endParaRPr lang="en-US" altLang="zh-TW" sz="2800" dirty="0" smtClean="0">
              <a:solidFill>
                <a:schemeClr val="bg1"/>
              </a:solidFill>
              <a:latin typeface="Verdana" pitchFamily="34" charset="0"/>
              <a:ea typeface="標楷體" pitchFamily="65" charset="-120"/>
            </a:endParaRPr>
          </a:p>
          <a:p>
            <a:r>
              <a:rPr lang="zh-TW" altLang="en-US" sz="2800" dirty="0" smtClean="0">
                <a:solidFill>
                  <a:schemeClr val="bg1"/>
                </a:solidFill>
                <a:latin typeface="Verdana" pitchFamily="34" charset="0"/>
                <a:ea typeface="標楷體" pitchFamily="65" charset="-120"/>
              </a:rPr>
              <a:t>家屬</a:t>
            </a:r>
            <a:endParaRPr lang="zh-TW" altLang="en-US" sz="2800" dirty="0">
              <a:solidFill>
                <a:schemeClr val="bg1"/>
              </a:solidFill>
              <a:latin typeface="Verdana" pitchFamily="34" charset="0"/>
              <a:ea typeface="標楷體" pitchFamily="65" charset="-120"/>
            </a:endParaRPr>
          </a:p>
        </p:txBody>
      </p:sp>
      <p:sp>
        <p:nvSpPr>
          <p:cNvPr id="7179" name="Text Box 23"/>
          <p:cNvSpPr txBox="1">
            <a:spLocks noChangeArrowheads="1"/>
          </p:cNvSpPr>
          <p:nvPr/>
        </p:nvSpPr>
        <p:spPr bwMode="gray">
          <a:xfrm>
            <a:off x="6183313" y="1836727"/>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TW" altLang="en-US" sz="2800" dirty="0" smtClean="0">
                <a:solidFill>
                  <a:schemeClr val="bg1"/>
                </a:solidFill>
                <a:latin typeface="Verdana" pitchFamily="34" charset="0"/>
                <a:ea typeface="標楷體" pitchFamily="65" charset="-120"/>
              </a:rPr>
              <a:t>二親等</a:t>
            </a:r>
            <a:endParaRPr lang="en-US" altLang="zh-TW" sz="2800" dirty="0" smtClean="0">
              <a:solidFill>
                <a:schemeClr val="bg1"/>
              </a:solidFill>
              <a:latin typeface="Verdana" pitchFamily="34" charset="0"/>
              <a:ea typeface="標楷體" pitchFamily="65" charset="-120"/>
            </a:endParaRPr>
          </a:p>
          <a:p>
            <a:pPr algn="ctr"/>
            <a:r>
              <a:rPr lang="zh-TW" altLang="en-US" sz="2800" dirty="0">
                <a:solidFill>
                  <a:schemeClr val="bg1"/>
                </a:solidFill>
                <a:latin typeface="Verdana" pitchFamily="34" charset="0"/>
                <a:ea typeface="標楷體" pitchFamily="65" charset="-120"/>
              </a:rPr>
              <a:t>親屬</a:t>
            </a:r>
          </a:p>
        </p:txBody>
      </p:sp>
      <p:sp>
        <p:nvSpPr>
          <p:cNvPr id="7180" name="Text Box 24"/>
          <p:cNvSpPr txBox="1">
            <a:spLocks noChangeArrowheads="1"/>
          </p:cNvSpPr>
          <p:nvPr/>
        </p:nvSpPr>
        <p:spPr bwMode="gray">
          <a:xfrm>
            <a:off x="6002007" y="3681402"/>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信託</a:t>
            </a:r>
            <a:endParaRPr lang="en-US" altLang="zh-TW" sz="2800" dirty="0" smtClean="0">
              <a:solidFill>
                <a:schemeClr val="bg1"/>
              </a:solidFill>
              <a:latin typeface="Verdana" pitchFamily="34" charset="0"/>
              <a:ea typeface="標楷體" pitchFamily="65" charset="-120"/>
            </a:endParaRPr>
          </a:p>
          <a:p>
            <a:r>
              <a:rPr lang="zh-TW" altLang="en-US" sz="2800" dirty="0">
                <a:solidFill>
                  <a:schemeClr val="bg1"/>
                </a:solidFill>
                <a:latin typeface="Verdana" pitchFamily="34" charset="0"/>
                <a:ea typeface="標楷體" pitchFamily="65" charset="-120"/>
              </a:rPr>
              <a:t>受託人</a:t>
            </a:r>
          </a:p>
        </p:txBody>
      </p:sp>
      <p:sp>
        <p:nvSpPr>
          <p:cNvPr id="7181" name="Text Box 25"/>
          <p:cNvSpPr txBox="1">
            <a:spLocks noChangeArrowheads="1"/>
          </p:cNvSpPr>
          <p:nvPr/>
        </p:nvSpPr>
        <p:spPr bwMode="gray">
          <a:xfrm>
            <a:off x="3801366" y="4795836"/>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事業</a:t>
            </a:r>
            <a:endParaRPr lang="en-US" altLang="zh-TW" sz="2800" dirty="0" smtClean="0">
              <a:solidFill>
                <a:schemeClr val="bg1"/>
              </a:solidFill>
              <a:latin typeface="Verdana" pitchFamily="34" charset="0"/>
              <a:ea typeface="標楷體" pitchFamily="65" charset="-120"/>
            </a:endParaRPr>
          </a:p>
          <a:p>
            <a:r>
              <a:rPr lang="zh-TW" altLang="en-US" sz="2800" dirty="0">
                <a:solidFill>
                  <a:schemeClr val="bg1"/>
                </a:solidFill>
                <a:latin typeface="Verdana" pitchFamily="34" charset="0"/>
                <a:ea typeface="標楷體" pitchFamily="65" charset="-120"/>
              </a:rPr>
              <a:t>團體</a:t>
            </a:r>
          </a:p>
        </p:txBody>
      </p:sp>
      <p:sp>
        <p:nvSpPr>
          <p:cNvPr id="7185" name="Text Box 30"/>
          <p:cNvSpPr txBox="1">
            <a:spLocks noChangeArrowheads="1"/>
          </p:cNvSpPr>
          <p:nvPr/>
        </p:nvSpPr>
        <p:spPr bwMode="auto">
          <a:xfrm>
            <a:off x="3460750" y="3517106"/>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zh-TW" altLang="en-US" sz="3600" dirty="0" smtClean="0">
                <a:solidFill>
                  <a:srgbClr val="000000"/>
                </a:solidFill>
                <a:ea typeface="標楷體" pitchFamily="65" charset="-120"/>
              </a:rPr>
              <a:t>公職人員</a:t>
            </a:r>
            <a:endParaRPr lang="zh-TW" altLang="en-US" sz="3600" dirty="0">
              <a:solidFill>
                <a:srgbClr val="000000"/>
              </a:solidFill>
              <a:ea typeface="標楷體" pitchFamily="65" charset="-120"/>
            </a:endParaRPr>
          </a:p>
        </p:txBody>
      </p:sp>
      <p:sp>
        <p:nvSpPr>
          <p:cNvPr id="18" name="Oval 19"/>
          <p:cNvSpPr>
            <a:spLocks noChangeArrowheads="1"/>
          </p:cNvSpPr>
          <p:nvPr/>
        </p:nvSpPr>
        <p:spPr bwMode="gray">
          <a:xfrm>
            <a:off x="1907381" y="2518798"/>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9" name="Text Box 21"/>
          <p:cNvSpPr txBox="1">
            <a:spLocks noChangeArrowheads="1"/>
          </p:cNvSpPr>
          <p:nvPr/>
        </p:nvSpPr>
        <p:spPr bwMode="gray">
          <a:xfrm>
            <a:off x="2086559" y="2686822"/>
            <a:ext cx="854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400" dirty="0" smtClean="0">
                <a:solidFill>
                  <a:schemeClr val="bg1"/>
                </a:solidFill>
                <a:latin typeface="Verdana" pitchFamily="34" charset="0"/>
                <a:ea typeface="標楷體" pitchFamily="65" charset="-120"/>
              </a:rPr>
              <a:t>民代</a:t>
            </a:r>
            <a:endParaRPr lang="en-US" altLang="zh-TW" sz="2400" dirty="0" smtClean="0">
              <a:solidFill>
                <a:schemeClr val="bg1"/>
              </a:solidFill>
              <a:latin typeface="Verdana" pitchFamily="34" charset="0"/>
              <a:ea typeface="標楷體" pitchFamily="65" charset="-120"/>
            </a:endParaRPr>
          </a:p>
          <a:p>
            <a:r>
              <a:rPr lang="zh-TW" altLang="en-US" sz="2400" dirty="0">
                <a:solidFill>
                  <a:schemeClr val="bg1"/>
                </a:solidFill>
                <a:latin typeface="Verdana" pitchFamily="34" charset="0"/>
                <a:ea typeface="標楷體" pitchFamily="65" charset="-120"/>
              </a:rPr>
              <a:t>助理</a:t>
            </a:r>
          </a:p>
        </p:txBody>
      </p:sp>
    </p:spTree>
    <p:extLst>
      <p:ext uri="{BB962C8B-B14F-4D97-AF65-F5344CB8AC3E}">
        <p14:creationId xmlns:p14="http://schemas.microsoft.com/office/powerpoint/2010/main" val="312857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8"/>
                                        </p:tgtEl>
                                        <p:attrNameLst>
                                          <p:attrName>style.visibility</p:attrName>
                                        </p:attrNameLst>
                                      </p:cBhvr>
                                      <p:to>
                                        <p:strVal val="visible"/>
                                      </p:to>
                                    </p:set>
                                    <p:anim calcmode="lin" valueType="num">
                                      <p:cBhvr additive="base">
                                        <p:cTn id="11" dur="500" fill="hold"/>
                                        <p:tgtEl>
                                          <p:spTgt spid="7178"/>
                                        </p:tgtEl>
                                        <p:attrNameLst>
                                          <p:attrName>ppt_x</p:attrName>
                                        </p:attrNameLst>
                                      </p:cBhvr>
                                      <p:tavLst>
                                        <p:tav tm="0">
                                          <p:val>
                                            <p:strVal val="#ppt_x"/>
                                          </p:val>
                                        </p:tav>
                                        <p:tav tm="100000">
                                          <p:val>
                                            <p:strVal val="#ppt_x"/>
                                          </p:val>
                                        </p:tav>
                                      </p:tavLst>
                                    </p:anim>
                                    <p:anim calcmode="lin" valueType="num">
                                      <p:cBhvr additive="base">
                                        <p:cTn id="12" dur="500" fill="hold"/>
                                        <p:tgtEl>
                                          <p:spTgt spid="717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379"/>
                                        </p:tgtEl>
                                        <p:attrNameLst>
                                          <p:attrName>style.visibility</p:attrName>
                                        </p:attrNameLst>
                                      </p:cBhvr>
                                      <p:to>
                                        <p:strVal val="visible"/>
                                      </p:to>
                                    </p:set>
                                    <p:anim calcmode="lin" valueType="num">
                                      <p:cBhvr additive="base">
                                        <p:cTn id="17" dur="500" fill="hold"/>
                                        <p:tgtEl>
                                          <p:spTgt spid="15379"/>
                                        </p:tgtEl>
                                        <p:attrNameLst>
                                          <p:attrName>ppt_x</p:attrName>
                                        </p:attrNameLst>
                                      </p:cBhvr>
                                      <p:tavLst>
                                        <p:tav tm="0">
                                          <p:val>
                                            <p:strVal val="1+#ppt_w/2"/>
                                          </p:val>
                                        </p:tav>
                                        <p:tav tm="100000">
                                          <p:val>
                                            <p:strVal val="#ppt_x"/>
                                          </p:val>
                                        </p:tav>
                                      </p:tavLst>
                                    </p:anim>
                                    <p:anim calcmode="lin" valueType="num">
                                      <p:cBhvr additive="base">
                                        <p:cTn id="18" dur="500" fill="hold"/>
                                        <p:tgtEl>
                                          <p:spTgt spid="1537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179"/>
                                        </p:tgtEl>
                                        <p:attrNameLst>
                                          <p:attrName>style.visibility</p:attrName>
                                        </p:attrNameLst>
                                      </p:cBhvr>
                                      <p:to>
                                        <p:strVal val="visible"/>
                                      </p:to>
                                    </p:set>
                                    <p:anim calcmode="lin" valueType="num">
                                      <p:cBhvr additive="base">
                                        <p:cTn id="21" dur="500" fill="hold"/>
                                        <p:tgtEl>
                                          <p:spTgt spid="7179"/>
                                        </p:tgtEl>
                                        <p:attrNameLst>
                                          <p:attrName>ppt_x</p:attrName>
                                        </p:attrNameLst>
                                      </p:cBhvr>
                                      <p:tavLst>
                                        <p:tav tm="0">
                                          <p:val>
                                            <p:strVal val="1+#ppt_w/2"/>
                                          </p:val>
                                        </p:tav>
                                        <p:tav tm="100000">
                                          <p:val>
                                            <p:strVal val="#ppt_x"/>
                                          </p:val>
                                        </p:tav>
                                      </p:tavLst>
                                    </p:anim>
                                    <p:anim calcmode="lin" valueType="num">
                                      <p:cBhvr additive="base">
                                        <p:cTn id="22"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76"/>
                                        </p:tgtEl>
                                        <p:attrNameLst>
                                          <p:attrName>style.visibility</p:attrName>
                                        </p:attrNameLst>
                                      </p:cBhvr>
                                      <p:to>
                                        <p:strVal val="visible"/>
                                      </p:to>
                                    </p:set>
                                    <p:anim calcmode="lin" valueType="num">
                                      <p:cBhvr additive="base">
                                        <p:cTn id="27" dur="500" fill="hold"/>
                                        <p:tgtEl>
                                          <p:spTgt spid="15376"/>
                                        </p:tgtEl>
                                        <p:attrNameLst>
                                          <p:attrName>ppt_x</p:attrName>
                                        </p:attrNameLst>
                                      </p:cBhvr>
                                      <p:tavLst>
                                        <p:tav tm="0">
                                          <p:val>
                                            <p:strVal val="#ppt_x"/>
                                          </p:val>
                                        </p:tav>
                                        <p:tav tm="100000">
                                          <p:val>
                                            <p:strVal val="#ppt_x"/>
                                          </p:val>
                                        </p:tav>
                                      </p:tavLst>
                                    </p:anim>
                                    <p:anim calcmode="lin" valueType="num">
                                      <p:cBhvr additive="base">
                                        <p:cTn id="28" dur="500" fill="hold"/>
                                        <p:tgtEl>
                                          <p:spTgt spid="153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80"/>
                                        </p:tgtEl>
                                        <p:attrNameLst>
                                          <p:attrName>style.visibility</p:attrName>
                                        </p:attrNameLst>
                                      </p:cBhvr>
                                      <p:to>
                                        <p:strVal val="visible"/>
                                      </p:to>
                                    </p:set>
                                    <p:anim calcmode="lin" valueType="num">
                                      <p:cBhvr additive="base">
                                        <p:cTn id="31" dur="500" fill="hold"/>
                                        <p:tgtEl>
                                          <p:spTgt spid="7180"/>
                                        </p:tgtEl>
                                        <p:attrNameLst>
                                          <p:attrName>ppt_x</p:attrName>
                                        </p:attrNameLst>
                                      </p:cBhvr>
                                      <p:tavLst>
                                        <p:tav tm="0">
                                          <p:val>
                                            <p:strVal val="#ppt_x"/>
                                          </p:val>
                                        </p:tav>
                                        <p:tav tm="100000">
                                          <p:val>
                                            <p:strVal val="#ppt_x"/>
                                          </p:val>
                                        </p:tav>
                                      </p:tavLst>
                                    </p:anim>
                                    <p:anim calcmode="lin" valueType="num">
                                      <p:cBhvr additive="base">
                                        <p:cTn id="32"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 calcmode="lin" valueType="num">
                                      <p:cBhvr additive="base">
                                        <p:cTn id="37" dur="500" fill="hold"/>
                                        <p:tgtEl>
                                          <p:spTgt spid="15373"/>
                                        </p:tgtEl>
                                        <p:attrNameLst>
                                          <p:attrName>ppt_x</p:attrName>
                                        </p:attrNameLst>
                                      </p:cBhvr>
                                      <p:tavLst>
                                        <p:tav tm="0">
                                          <p:val>
                                            <p:strVal val="#ppt_x"/>
                                          </p:val>
                                        </p:tav>
                                        <p:tav tm="100000">
                                          <p:val>
                                            <p:strVal val="#ppt_x"/>
                                          </p:val>
                                        </p:tav>
                                      </p:tavLst>
                                    </p:anim>
                                    <p:anim calcmode="lin" valueType="num">
                                      <p:cBhvr additive="base">
                                        <p:cTn id="38" dur="500" fill="hold"/>
                                        <p:tgtEl>
                                          <p:spTgt spid="1537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181"/>
                                        </p:tgtEl>
                                        <p:attrNameLst>
                                          <p:attrName>style.visibility</p:attrName>
                                        </p:attrNameLst>
                                      </p:cBhvr>
                                      <p:to>
                                        <p:strVal val="visible"/>
                                      </p:to>
                                    </p:set>
                                    <p:anim calcmode="lin" valueType="num">
                                      <p:cBhvr additive="base">
                                        <p:cTn id="41" dur="500" fill="hold"/>
                                        <p:tgtEl>
                                          <p:spTgt spid="7181"/>
                                        </p:tgtEl>
                                        <p:attrNameLst>
                                          <p:attrName>ppt_x</p:attrName>
                                        </p:attrNameLst>
                                      </p:cBhvr>
                                      <p:tavLst>
                                        <p:tav tm="0">
                                          <p:val>
                                            <p:strVal val="#ppt_x"/>
                                          </p:val>
                                        </p:tav>
                                        <p:tav tm="100000">
                                          <p:val>
                                            <p:strVal val="#ppt_x"/>
                                          </p:val>
                                        </p:tav>
                                      </p:tavLst>
                                    </p:anim>
                                    <p:anim calcmode="lin" valueType="num">
                                      <p:cBhvr additive="base">
                                        <p:cTn id="42"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 calcmode="lin" valueType="num">
                                      <p:cBhvr additive="base">
                                        <p:cTn id="47" dur="500" fill="hold"/>
                                        <p:tgtEl>
                                          <p:spTgt spid="7177"/>
                                        </p:tgtEl>
                                        <p:attrNameLst>
                                          <p:attrName>ppt_x</p:attrName>
                                        </p:attrNameLst>
                                      </p:cBhvr>
                                      <p:tavLst>
                                        <p:tav tm="0">
                                          <p:val>
                                            <p:strVal val="0-#ppt_w/2"/>
                                          </p:val>
                                        </p:tav>
                                        <p:tav tm="100000">
                                          <p:val>
                                            <p:strVal val="#ppt_x"/>
                                          </p:val>
                                        </p:tav>
                                      </p:tavLst>
                                    </p:anim>
                                    <p:anim calcmode="lin" valueType="num">
                                      <p:cBhvr additive="base">
                                        <p:cTn id="48" dur="500" fill="hold"/>
                                        <p:tgtEl>
                                          <p:spTgt spid="717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370"/>
                                        </p:tgtEl>
                                        <p:attrNameLst>
                                          <p:attrName>style.visibility</p:attrName>
                                        </p:attrNameLst>
                                      </p:cBhvr>
                                      <p:to>
                                        <p:strVal val="visible"/>
                                      </p:to>
                                    </p:set>
                                    <p:anim calcmode="lin" valueType="num">
                                      <p:cBhvr additive="base">
                                        <p:cTn id="51" dur="500" fill="hold"/>
                                        <p:tgtEl>
                                          <p:spTgt spid="15370"/>
                                        </p:tgtEl>
                                        <p:attrNameLst>
                                          <p:attrName>ppt_x</p:attrName>
                                        </p:attrNameLst>
                                      </p:cBhvr>
                                      <p:tavLst>
                                        <p:tav tm="0">
                                          <p:val>
                                            <p:strVal val="0-#ppt_w/2"/>
                                          </p:val>
                                        </p:tav>
                                        <p:tav tm="100000">
                                          <p:val>
                                            <p:strVal val="#ppt_x"/>
                                          </p:val>
                                        </p:tav>
                                      </p:tavLst>
                                    </p:anim>
                                    <p:anim calcmode="lin" valueType="num">
                                      <p:cBhvr additive="base">
                                        <p:cTn id="52"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70" grpId="0" animBg="1"/>
      <p:bldP spid="15373" grpId="0" animBg="1"/>
      <p:bldP spid="15376" grpId="0" animBg="1"/>
      <p:bldP spid="15379" grpId="0" animBg="1"/>
      <p:bldP spid="7177" grpId="0"/>
      <p:bldP spid="7178" grpId="0"/>
      <p:bldP spid="7179" grpId="0"/>
      <p:bldP spid="7180" grpId="0"/>
      <p:bldP spid="7181" grpId="0"/>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公職人員之關係人</a:t>
            </a:r>
          </a:p>
        </p:txBody>
      </p:sp>
      <p:sp>
        <p:nvSpPr>
          <p:cNvPr id="8195" name="AutoShape 5"/>
          <p:cNvSpPr>
            <a:spLocks noChangeArrowheads="1"/>
          </p:cNvSpPr>
          <p:nvPr/>
        </p:nvSpPr>
        <p:spPr bwMode="auto">
          <a:xfrm>
            <a:off x="3021990" y="1420067"/>
            <a:ext cx="5772941" cy="761417"/>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66848" y="1817573"/>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18252" y="1555963"/>
            <a:ext cx="5580419"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公職人員之配偶或共同生活之家屬</a:t>
            </a:r>
            <a:endParaRPr lang="zh-TW" altLang="en-US" dirty="0">
              <a:solidFill>
                <a:srgbClr val="000000"/>
              </a:solidFill>
            </a:endParaRPr>
          </a:p>
        </p:txBody>
      </p:sp>
      <p:sp>
        <p:nvSpPr>
          <p:cNvPr id="57" name="AutoShape 5"/>
          <p:cNvSpPr>
            <a:spLocks noChangeArrowheads="1"/>
          </p:cNvSpPr>
          <p:nvPr/>
        </p:nvSpPr>
        <p:spPr bwMode="auto">
          <a:xfrm>
            <a:off x="3033113" y="3387477"/>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1" y="3603676"/>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公職人員之二親等以內親屬</a:t>
            </a:r>
            <a:endParaRPr lang="zh-TW" altLang="en-US" dirty="0">
              <a:solidFill>
                <a:srgbClr val="000000"/>
              </a:solidFill>
            </a:endParaRPr>
          </a:p>
        </p:txBody>
      </p:sp>
      <p:sp>
        <p:nvSpPr>
          <p:cNvPr id="59" name="AutoShape 5"/>
          <p:cNvSpPr>
            <a:spLocks noChangeArrowheads="1"/>
          </p:cNvSpPr>
          <p:nvPr/>
        </p:nvSpPr>
        <p:spPr bwMode="auto">
          <a:xfrm>
            <a:off x="3021990" y="5063891"/>
            <a:ext cx="5772941" cy="144010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01220" y="5119000"/>
            <a:ext cx="5580419" cy="1384995"/>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公職人員或其配偶信託財產之受託 </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人。但依法辦理強制信託時，不在</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此限。</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 name="矩形圖說文字 3"/>
          <p:cNvSpPr/>
          <p:nvPr/>
        </p:nvSpPr>
        <p:spPr bwMode="auto">
          <a:xfrm>
            <a:off x="3491880" y="2420888"/>
            <a:ext cx="4320480" cy="661156"/>
          </a:xfrm>
          <a:prstGeom prst="wedgeRectCallout">
            <a:avLst>
              <a:gd name="adj1" fmla="val 31946"/>
              <a:gd name="adj2" fmla="val -12404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solidFill>
                  <a:srgbClr val="000000"/>
                </a:solidFill>
                <a:latin typeface="標楷體" pitchFamily="65" charset="-120"/>
                <a:ea typeface="標楷體" pitchFamily="65" charset="-120"/>
              </a:rPr>
              <a:t>指民法第</a:t>
            </a:r>
            <a:r>
              <a:rPr lang="en-US" altLang="zh-TW" sz="2000" dirty="0">
                <a:solidFill>
                  <a:srgbClr val="000000"/>
                </a:solidFill>
                <a:latin typeface="標楷體" pitchFamily="65" charset="-120"/>
                <a:ea typeface="標楷體" pitchFamily="65" charset="-120"/>
              </a:rPr>
              <a:t>1123</a:t>
            </a:r>
            <a:r>
              <a:rPr lang="zh-TW" altLang="en-US" sz="2000" dirty="0">
                <a:solidFill>
                  <a:srgbClr val="000000"/>
                </a:solidFill>
                <a:latin typeface="標楷體" pitchFamily="65" charset="-120"/>
                <a:ea typeface="標楷體" pitchFamily="65" charset="-120"/>
              </a:rPr>
              <a:t>條規定之家長或家屬</a:t>
            </a:r>
            <a:r>
              <a:rPr lang="zh-TW" altLang="en-US" sz="2000" dirty="0" smtClean="0">
                <a:solidFill>
                  <a:srgbClr val="000000"/>
                </a:solidFill>
                <a:latin typeface="標楷體" pitchFamily="65" charset="-120"/>
                <a:ea typeface="標楷體" pitchFamily="65" charset="-120"/>
              </a:rPr>
              <a:t>。</a:t>
            </a:r>
            <a:endParaRPr lang="en-US" altLang="zh-TW" sz="2000" dirty="0" smtClean="0">
              <a:solidFill>
                <a:srgbClr val="000000"/>
              </a:solidFill>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不</a:t>
            </a:r>
            <a:r>
              <a:rPr lang="zh-TW" altLang="en-US" sz="2000" dirty="0">
                <a:solidFill>
                  <a:srgbClr val="FF0000"/>
                </a:solidFill>
                <a:latin typeface="標楷體" pitchFamily="65" charset="-120"/>
                <a:ea typeface="標楷體" pitchFamily="65" charset="-120"/>
              </a:rPr>
              <a:t>以有血緣關係者為限。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9"/>
                                        </p:tgtEl>
                                        <p:attrNameLst>
                                          <p:attrName>style.visibility</p:attrName>
                                        </p:attrNameLst>
                                      </p:cBhvr>
                                      <p:to>
                                        <p:strVal val="visible"/>
                                      </p:to>
                                    </p:set>
                                    <p:anim calcmode="lin" valueType="num">
                                      <p:cBhvr additive="base">
                                        <p:cTn id="11" dur="500" fill="hold"/>
                                        <p:tgtEl>
                                          <p:spTgt spid="8209"/>
                                        </p:tgtEl>
                                        <p:attrNameLst>
                                          <p:attrName>ppt_x</p:attrName>
                                        </p:attrNameLst>
                                      </p:cBhvr>
                                      <p:tavLst>
                                        <p:tav tm="0">
                                          <p:val>
                                            <p:strVal val="#ppt_x"/>
                                          </p:val>
                                        </p:tav>
                                        <p:tav tm="100000">
                                          <p:val>
                                            <p:strVal val="#ppt_x"/>
                                          </p:val>
                                        </p:tav>
                                      </p:tavLst>
                                    </p:anim>
                                    <p:anim calcmode="lin" valueType="num">
                                      <p:cBhvr additive="base">
                                        <p:cTn id="12" dur="500" fill="hold"/>
                                        <p:tgtEl>
                                          <p:spTgt spid="8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ppt_x"/>
                                          </p:val>
                                        </p:tav>
                                        <p:tav tm="100000">
                                          <p:val>
                                            <p:strVal val="#ppt_x"/>
                                          </p:val>
                                        </p:tav>
                                      </p:tavLst>
                                    </p:anim>
                                    <p:anim calcmode="lin" valueType="num">
                                      <p:cBhvr additive="base">
                                        <p:cTn id="16" dur="500" fill="hold"/>
                                        <p:tgtEl>
                                          <p:spTgt spid="81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472"/>
                                        </p:tgtEl>
                                        <p:attrNameLst>
                                          <p:attrName>style.visibility</p:attrName>
                                        </p:attrNameLst>
                                      </p:cBhvr>
                                      <p:to>
                                        <p:strVal val="visible"/>
                                      </p:to>
                                    </p:set>
                                    <p:anim calcmode="lin" valueType="num">
                                      <p:cBhvr additive="base">
                                        <p:cTn id="35" dur="500" fill="hold"/>
                                        <p:tgtEl>
                                          <p:spTgt spid="19472"/>
                                        </p:tgtEl>
                                        <p:attrNameLst>
                                          <p:attrName>ppt_x</p:attrName>
                                        </p:attrNameLst>
                                      </p:cBhvr>
                                      <p:tavLst>
                                        <p:tav tm="0">
                                          <p:val>
                                            <p:strVal val="#ppt_x"/>
                                          </p:val>
                                        </p:tav>
                                        <p:tav tm="100000">
                                          <p:val>
                                            <p:strVal val="#ppt_x"/>
                                          </p:val>
                                        </p:tav>
                                      </p:tavLst>
                                    </p:anim>
                                    <p:anim calcmode="lin" valueType="num">
                                      <p:cBhvr additive="base">
                                        <p:cTn id="36" dur="500" fill="hold"/>
                                        <p:tgtEl>
                                          <p:spTgt spid="194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211"/>
                                        </p:tgtEl>
                                        <p:attrNameLst>
                                          <p:attrName>style.visibility</p:attrName>
                                        </p:attrNameLst>
                                      </p:cBhvr>
                                      <p:to>
                                        <p:strVal val="visible"/>
                                      </p:to>
                                    </p:set>
                                    <p:anim calcmode="lin" valueType="num">
                                      <p:cBhvr additive="base">
                                        <p:cTn id="43" dur="500" fill="hold"/>
                                        <p:tgtEl>
                                          <p:spTgt spid="8211"/>
                                        </p:tgtEl>
                                        <p:attrNameLst>
                                          <p:attrName>ppt_x</p:attrName>
                                        </p:attrNameLst>
                                      </p:cBhvr>
                                      <p:tavLst>
                                        <p:tav tm="0">
                                          <p:val>
                                            <p:strVal val="#ppt_x"/>
                                          </p:val>
                                        </p:tav>
                                        <p:tav tm="100000">
                                          <p:val>
                                            <p:strVal val="#ppt_x"/>
                                          </p:val>
                                        </p:tav>
                                      </p:tavLst>
                                    </p:anim>
                                    <p:anim calcmode="lin" valueType="num">
                                      <p:cBhvr additive="base">
                                        <p:cTn id="44" dur="500" fill="hold"/>
                                        <p:tgtEl>
                                          <p:spTgt spid="82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478"/>
                                        </p:tgtEl>
                                        <p:attrNameLst>
                                          <p:attrName>style.visibility</p:attrName>
                                        </p:attrNameLst>
                                      </p:cBhvr>
                                      <p:to>
                                        <p:strVal val="visible"/>
                                      </p:to>
                                    </p:set>
                                    <p:anim calcmode="lin" valueType="num">
                                      <p:cBhvr additive="base">
                                        <p:cTn id="57" dur="500" fill="hold"/>
                                        <p:tgtEl>
                                          <p:spTgt spid="19478"/>
                                        </p:tgtEl>
                                        <p:attrNameLst>
                                          <p:attrName>ppt_x</p:attrName>
                                        </p:attrNameLst>
                                      </p:cBhvr>
                                      <p:tavLst>
                                        <p:tav tm="0">
                                          <p:val>
                                            <p:strVal val="#ppt_x"/>
                                          </p:val>
                                        </p:tav>
                                        <p:tav tm="100000">
                                          <p:val>
                                            <p:strVal val="#ppt_x"/>
                                          </p:val>
                                        </p:tav>
                                      </p:tavLst>
                                    </p:anim>
                                    <p:anim calcmode="lin" valueType="num">
                                      <p:cBhvr additive="base">
                                        <p:cTn id="58" dur="500" fill="hold"/>
                                        <p:tgtEl>
                                          <p:spTgt spid="1947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ppt_x"/>
                                          </p:val>
                                        </p:tav>
                                        <p:tav tm="100000">
                                          <p:val>
                                            <p:strVal val="#ppt_x"/>
                                          </p:val>
                                        </p:tav>
                                      </p:tavLst>
                                    </p:anim>
                                    <p:anim calcmode="lin" valueType="num">
                                      <p:cBhvr additive="base">
                                        <p:cTn id="70" dur="500" fill="hold"/>
                                        <p:tgtEl>
                                          <p:spTgt spid="5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59" grpId="0" animBg="1"/>
      <p:bldP spid="60" grpId="0"/>
      <p:bldP spid="3" grpId="0"/>
      <p:bldP spid="62" grpId="0"/>
      <p:bldP spid="6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公職人員之關係人</a:t>
            </a:r>
          </a:p>
        </p:txBody>
      </p:sp>
      <p:sp>
        <p:nvSpPr>
          <p:cNvPr id="8195" name="AutoShape 5"/>
          <p:cNvSpPr>
            <a:spLocks noChangeArrowheads="1"/>
          </p:cNvSpPr>
          <p:nvPr/>
        </p:nvSpPr>
        <p:spPr bwMode="auto">
          <a:xfrm>
            <a:off x="3047531" y="1340768"/>
            <a:ext cx="5772941" cy="28108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83179" y="4663245"/>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8213" name="Group 23"/>
          <p:cNvGrpSpPr>
            <a:grpSpLocks/>
          </p:cNvGrpSpPr>
          <p:nvPr/>
        </p:nvGrpSpPr>
        <p:grpSpPr bwMode="auto">
          <a:xfrm>
            <a:off x="2206644" y="6125699"/>
            <a:ext cx="659171" cy="81197"/>
            <a:chOff x="2003" y="3439"/>
            <a:chExt cx="468" cy="244"/>
          </a:xfrm>
        </p:grpSpPr>
        <p:sp>
          <p:nvSpPr>
            <p:cNvPr id="8215"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16"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82"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83"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 name="文字方塊 1"/>
          <p:cNvSpPr txBox="1"/>
          <p:nvPr/>
        </p:nvSpPr>
        <p:spPr>
          <a:xfrm>
            <a:off x="3129373" y="1473966"/>
            <a:ext cx="5580419" cy="2677656"/>
          </a:xfrm>
          <a:prstGeom prst="rect">
            <a:avLst/>
          </a:prstGeom>
          <a:noFill/>
        </p:spPr>
        <p:txBody>
          <a:bodyPr wrap="square" rtlCol="0">
            <a:spAutoFit/>
          </a:bodyPr>
          <a:lstStyle/>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公職人員、第一款與第二款所列</a:t>
            </a:r>
            <a:endParaRPr lang="en-US" altLang="zh-TW" sz="280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人員擔任負責人、董事、</a:t>
            </a:r>
            <a:r>
              <a:rPr lang="zh-TW" altLang="zh-TW" sz="2800" dirty="0" smtClean="0">
                <a:solidFill>
                  <a:srgbClr val="FF0000"/>
                </a:solidFill>
                <a:latin typeface="標楷體" panose="03000509000000000000" pitchFamily="65" charset="-120"/>
                <a:ea typeface="標楷體" panose="03000509000000000000" pitchFamily="65" charset="-120"/>
              </a:rPr>
              <a:t>獨立董事</a:t>
            </a:r>
            <a:r>
              <a:rPr lang="zh-TW" altLang="zh-TW" sz="2800" dirty="0" smtClean="0">
                <a:solidFill>
                  <a:srgbClr val="000000"/>
                </a:solidFill>
                <a:latin typeface="標楷體" panose="03000509000000000000" pitchFamily="65" charset="-120"/>
                <a:ea typeface="標楷體" panose="03000509000000000000" pitchFamily="65" charset="-120"/>
              </a:rPr>
              <a:t>、監察人、經理人或相類似職務之營利事業</a:t>
            </a:r>
            <a:r>
              <a:rPr lang="zh-TW" altLang="zh-TW" sz="2800" dirty="0" smtClean="0">
                <a:solidFill>
                  <a:srgbClr val="FF0000"/>
                </a:solidFill>
                <a:latin typeface="標楷體" panose="03000509000000000000" pitchFamily="65" charset="-120"/>
                <a:ea typeface="標楷體" panose="03000509000000000000" pitchFamily="65" charset="-120"/>
              </a:rPr>
              <a:t>、非營利之法人及非法人團體。</a:t>
            </a:r>
            <a:r>
              <a:rPr lang="zh-TW" altLang="zh-TW" sz="2800" dirty="0" smtClean="0">
                <a:solidFill>
                  <a:srgbClr val="000000"/>
                </a:solidFill>
                <a:latin typeface="標楷體" panose="03000509000000000000" pitchFamily="65" charset="-120"/>
                <a:ea typeface="標楷體" panose="03000509000000000000" pitchFamily="65" charset="-120"/>
              </a:rPr>
              <a:t>但屬政府或公股指派、遴聘代表或由政府聘任者，不包括之</a:t>
            </a:r>
            <a:r>
              <a:rPr lang="zh-TW" altLang="en-US" sz="2800" dirty="0" smtClean="0">
                <a:solidFill>
                  <a:srgbClr val="000000"/>
                </a:solidFill>
                <a:latin typeface="標楷體" panose="03000509000000000000" pitchFamily="65" charset="-120"/>
                <a:ea typeface="標楷體" panose="03000509000000000000" pitchFamily="65" charset="-120"/>
              </a:rPr>
              <a:t>。</a:t>
            </a:r>
            <a:endParaRPr kumimoji="0" lang="zh-TW" altLang="en-US" sz="2800" dirty="0">
              <a:solidFill>
                <a:srgbClr val="000000"/>
              </a:solidFill>
              <a:latin typeface="標楷體" panose="03000509000000000000" pitchFamily="65" charset="-120"/>
              <a:ea typeface="標楷體" panose="03000509000000000000" pitchFamily="65" charset="-120"/>
              <a:cs typeface="Arial Unicode MS" pitchFamily="34" charset="-120"/>
            </a:endParaRPr>
          </a:p>
        </p:txBody>
      </p:sp>
      <p:sp>
        <p:nvSpPr>
          <p:cNvPr id="57" name="AutoShape 5"/>
          <p:cNvSpPr>
            <a:spLocks noChangeArrowheads="1"/>
          </p:cNvSpPr>
          <p:nvPr/>
        </p:nvSpPr>
        <p:spPr bwMode="auto">
          <a:xfrm>
            <a:off x="3018693" y="4359711"/>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14953" y="4533715"/>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經公職人員進用之機要人員</a:t>
            </a:r>
            <a:endParaRPr lang="zh-TW" altLang="en-US" dirty="0">
              <a:solidFill>
                <a:srgbClr val="000000"/>
              </a:solidFill>
            </a:endParaRPr>
          </a:p>
        </p:txBody>
      </p:sp>
      <p:sp>
        <p:nvSpPr>
          <p:cNvPr id="59"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各級民意代表之助理</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43608" y="412215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矩形圖說文字 29"/>
          <p:cNvSpPr/>
          <p:nvPr/>
        </p:nvSpPr>
        <p:spPr bwMode="auto">
          <a:xfrm>
            <a:off x="1721057" y="4122159"/>
            <a:ext cx="4237564" cy="1567553"/>
          </a:xfrm>
          <a:prstGeom prst="wedgeRectCallout">
            <a:avLst>
              <a:gd name="adj1" fmla="val -9399"/>
              <a:gd name="adj2" fmla="val -112843"/>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latin typeface="標楷體" pitchFamily="65" charset="-120"/>
                <a:ea typeface="標楷體" pitchFamily="65" charset="-120"/>
              </a:rPr>
              <a:t>指公營、私營或公私合營，以</a:t>
            </a:r>
            <a:r>
              <a:rPr lang="zh-TW" altLang="en-US" sz="2000" dirty="0">
                <a:solidFill>
                  <a:srgbClr val="FF0000"/>
                </a:solidFill>
                <a:latin typeface="標楷體" pitchFamily="65" charset="-120"/>
                <a:ea typeface="標楷體" pitchFamily="65" charset="-120"/>
              </a:rPr>
              <a:t>營利為目的</a:t>
            </a:r>
            <a:r>
              <a:rPr lang="zh-TW" altLang="en-US" sz="2000" dirty="0">
                <a:latin typeface="標楷體" pitchFamily="65" charset="-120"/>
                <a:ea typeface="標楷體" pitchFamily="65" charset="-120"/>
              </a:rPr>
              <a:t>，具備營業牌號或場所之</a:t>
            </a:r>
            <a:r>
              <a:rPr lang="zh-TW" altLang="en-US" sz="2000" dirty="0">
                <a:solidFill>
                  <a:srgbClr val="FF0000"/>
                </a:solidFill>
                <a:latin typeface="標楷體" pitchFamily="65" charset="-120"/>
                <a:ea typeface="標楷體" pitchFamily="65" charset="-120"/>
              </a:rPr>
              <a:t>獨資、合夥、公司及其他組織方式</a:t>
            </a:r>
            <a:r>
              <a:rPr lang="zh-TW" altLang="en-US" sz="2000" dirty="0">
                <a:latin typeface="標楷體" pitchFamily="65" charset="-120"/>
                <a:ea typeface="標楷體" pitchFamily="65" charset="-120"/>
              </a:rPr>
              <a:t>之工、商、農、林、漁、牧、礦冶等營利事業</a:t>
            </a:r>
          </a:p>
        </p:txBody>
      </p:sp>
      <p:sp>
        <p:nvSpPr>
          <p:cNvPr id="32" name="矩形圖說文字 31"/>
          <p:cNvSpPr/>
          <p:nvPr/>
        </p:nvSpPr>
        <p:spPr bwMode="auto">
          <a:xfrm>
            <a:off x="4283968" y="4122159"/>
            <a:ext cx="4237564" cy="1017425"/>
          </a:xfrm>
          <a:prstGeom prst="wedgeRectCallout">
            <a:avLst>
              <a:gd name="adj1" fmla="val 27987"/>
              <a:gd name="adj2" fmla="val -139391"/>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latin typeface="標楷體" pitchFamily="65" charset="-120"/>
                <a:ea typeface="標楷體" pitchFamily="65" charset="-120"/>
              </a:rPr>
              <a:t>指</a:t>
            </a:r>
            <a:r>
              <a:rPr lang="zh-TW" altLang="en-US" sz="2000" dirty="0">
                <a:solidFill>
                  <a:srgbClr val="000000"/>
                </a:solidFill>
                <a:latin typeface="標楷體" panose="03000509000000000000" pitchFamily="65" charset="-120"/>
                <a:ea typeface="標楷體" panose="03000509000000000000" pitchFamily="65" charset="-120"/>
              </a:rPr>
              <a:t>指</a:t>
            </a:r>
            <a:r>
              <a:rPr lang="zh-TW" altLang="zh-TW" sz="2000" dirty="0">
                <a:solidFill>
                  <a:srgbClr val="000000"/>
                </a:solidFill>
                <a:latin typeface="標楷體" panose="03000509000000000000" pitchFamily="65" charset="-120"/>
                <a:ea typeface="標楷體" panose="03000509000000000000" pitchFamily="65" charset="-120"/>
              </a:rPr>
              <a:t>設有</a:t>
            </a:r>
            <a:r>
              <a:rPr lang="zh-TW" altLang="zh-TW" sz="2000" dirty="0">
                <a:solidFill>
                  <a:srgbClr val="FF0000"/>
                </a:solidFill>
                <a:latin typeface="標楷體" panose="03000509000000000000" pitchFamily="65" charset="-120"/>
                <a:ea typeface="標楷體" panose="03000509000000000000" pitchFamily="65" charset="-120"/>
              </a:rPr>
              <a:t>代表人</a:t>
            </a:r>
            <a:r>
              <a:rPr lang="zh-TW" altLang="zh-TW" sz="2000" dirty="0">
                <a:solidFill>
                  <a:srgbClr val="000000"/>
                </a:solidFill>
                <a:latin typeface="標楷體" panose="03000509000000000000" pitchFamily="65" charset="-120"/>
                <a:ea typeface="標楷體" panose="03000509000000000000" pitchFamily="65" charset="-120"/>
              </a:rPr>
              <a:t>或管理人，有一定之</a:t>
            </a:r>
            <a:r>
              <a:rPr lang="zh-TW" altLang="en-US" sz="2000" dirty="0">
                <a:solidFill>
                  <a:srgbClr val="FF0000"/>
                </a:solidFill>
                <a:latin typeface="標楷體" panose="03000509000000000000" pitchFamily="65" charset="-120"/>
                <a:ea typeface="標楷體" panose="03000509000000000000" pitchFamily="65" charset="-120"/>
              </a:rPr>
              <a:t>組織、目的、</a:t>
            </a:r>
            <a:r>
              <a:rPr lang="zh-TW" altLang="zh-TW" sz="2000" dirty="0">
                <a:solidFill>
                  <a:srgbClr val="FF0000"/>
                </a:solidFill>
                <a:latin typeface="標楷體" panose="03000509000000000000" pitchFamily="65" charset="-120"/>
                <a:ea typeface="標楷體" panose="03000509000000000000" pitchFamily="65" charset="-120"/>
              </a:rPr>
              <a:t>名稱及事務所</a:t>
            </a:r>
            <a:r>
              <a:rPr lang="zh-TW" altLang="zh-TW" sz="2000" dirty="0">
                <a:solidFill>
                  <a:srgbClr val="000000"/>
                </a:solidFill>
                <a:latin typeface="標楷體" panose="03000509000000000000" pitchFamily="65" charset="-120"/>
                <a:ea typeface="標楷體" panose="03000509000000000000" pitchFamily="65" charset="-120"/>
              </a:rPr>
              <a:t>或營業所。</a:t>
            </a:r>
            <a:endParaRPr lang="en-US" altLang="zh-TW" sz="2000" dirty="0">
              <a:solidFill>
                <a:srgbClr val="000000"/>
              </a:solidFill>
              <a:ea typeface="標楷體" pitchFamily="65" charset="-120"/>
            </a:endParaRPr>
          </a:p>
        </p:txBody>
      </p:sp>
      <p:sp>
        <p:nvSpPr>
          <p:cNvPr id="33" name="矩形圖說文字 32"/>
          <p:cNvSpPr/>
          <p:nvPr/>
        </p:nvSpPr>
        <p:spPr bwMode="auto">
          <a:xfrm>
            <a:off x="4559750" y="4745297"/>
            <a:ext cx="4237564" cy="1017425"/>
          </a:xfrm>
          <a:prstGeom prst="wedgeRectCallout">
            <a:avLst>
              <a:gd name="adj1" fmla="val 614"/>
              <a:gd name="adj2" fmla="val 9111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ea typeface="標楷體" pitchFamily="65" charset="-120"/>
              </a:rPr>
              <a:t>公費助理、加入助理工會之助理、</a:t>
            </a:r>
            <a:endParaRPr lang="en-US" altLang="zh-TW" sz="2000" dirty="0" smtClean="0">
              <a:solidFill>
                <a:srgbClr val="000000"/>
              </a:solidFill>
              <a:ea typeface="標楷體" pitchFamily="65" charset="-120"/>
            </a:endParaRPr>
          </a:p>
          <a:p>
            <a:pPr eaLnBrk="1" hangingPunct="1">
              <a:spcBef>
                <a:spcPct val="50000"/>
              </a:spcBef>
            </a:pPr>
            <a:r>
              <a:rPr lang="zh-TW" altLang="en-US" sz="2000" dirty="0" smtClean="0">
                <a:solidFill>
                  <a:srgbClr val="000000"/>
                </a:solidFill>
                <a:ea typeface="標楷體" pitchFamily="65" charset="-120"/>
              </a:rPr>
              <a:t>受指揮監督之助理。</a:t>
            </a:r>
            <a:endParaRPr lang="en-US" altLang="zh-TW" sz="2000" dirty="0">
              <a:solidFill>
                <a:srgbClr val="000000"/>
              </a:solidFill>
              <a:ea typeface="標楷體" pitchFamily="65" charset="-120"/>
            </a:endParaRPr>
          </a:p>
        </p:txBody>
      </p:sp>
      <p:cxnSp>
        <p:nvCxnSpPr>
          <p:cNvPr id="5" name="直線接點 4"/>
          <p:cNvCxnSpPr/>
          <p:nvPr/>
        </p:nvCxnSpPr>
        <p:spPr bwMode="auto">
          <a:xfrm>
            <a:off x="6084168" y="5036378"/>
            <a:ext cx="129614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999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09"/>
                                        </p:tgtEl>
                                        <p:attrNameLst>
                                          <p:attrName>style.visibility</p:attrName>
                                        </p:attrNameLst>
                                      </p:cBhvr>
                                      <p:to>
                                        <p:strVal val="visible"/>
                                      </p:to>
                                    </p:set>
                                    <p:anim calcmode="lin" valueType="num">
                                      <p:cBhvr additive="base">
                                        <p:cTn id="15" dur="500" fill="hold"/>
                                        <p:tgtEl>
                                          <p:spTgt spid="8209"/>
                                        </p:tgtEl>
                                        <p:attrNameLst>
                                          <p:attrName>ppt_x</p:attrName>
                                        </p:attrNameLst>
                                      </p:cBhvr>
                                      <p:tavLst>
                                        <p:tav tm="0">
                                          <p:val>
                                            <p:strVal val="#ppt_x"/>
                                          </p:val>
                                        </p:tav>
                                        <p:tav tm="100000">
                                          <p:val>
                                            <p:strVal val="#ppt_x"/>
                                          </p:val>
                                        </p:tav>
                                      </p:tavLst>
                                    </p:anim>
                                    <p:anim calcmode="lin" valueType="num">
                                      <p:cBhvr additive="base">
                                        <p:cTn id="16" dur="500" fill="hold"/>
                                        <p:tgtEl>
                                          <p:spTgt spid="820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30"/>
                                        </p:tgtEl>
                                      </p:cBhvr>
                                    </p:animEffect>
                                    <p:anim calcmode="lin" valueType="num">
                                      <p:cBhvr>
                                        <p:cTn id="35" dur="1000"/>
                                        <p:tgtEl>
                                          <p:spTgt spid="30"/>
                                        </p:tgtEl>
                                        <p:attrNameLst>
                                          <p:attrName>ppt_x</p:attrName>
                                        </p:attrNameLst>
                                      </p:cBhvr>
                                      <p:tavLst>
                                        <p:tav tm="0">
                                          <p:val>
                                            <p:strVal val="ppt_x"/>
                                          </p:val>
                                        </p:tav>
                                        <p:tav tm="100000">
                                          <p:val>
                                            <p:strVal val="ppt_x"/>
                                          </p:val>
                                        </p:tav>
                                      </p:tavLst>
                                    </p:anim>
                                    <p:anim calcmode="lin" valueType="num">
                                      <p:cBhvr>
                                        <p:cTn id="36" dur="1000"/>
                                        <p:tgtEl>
                                          <p:spTgt spid="30"/>
                                        </p:tgtEl>
                                        <p:attrNameLst>
                                          <p:attrName>ppt_y</p:attrName>
                                        </p:attrNameLst>
                                      </p:cBhvr>
                                      <p:tavLst>
                                        <p:tav tm="0">
                                          <p:val>
                                            <p:strVal val="ppt_y"/>
                                          </p:val>
                                        </p:tav>
                                        <p:tav tm="100000">
                                          <p:val>
                                            <p:strVal val="ppt_y+.1"/>
                                          </p:val>
                                        </p:tav>
                                      </p:tavLst>
                                    </p:anim>
                                    <p:set>
                                      <p:cBhvr>
                                        <p:cTn id="37" dur="1" fill="hold">
                                          <p:stCondLst>
                                            <p:cond delay="9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2"/>
                                        </p:tgtEl>
                                      </p:cBhvr>
                                    </p:animEffect>
                                    <p:anim calcmode="lin" valueType="num">
                                      <p:cBhvr>
                                        <p:cTn id="48" dur="1000"/>
                                        <p:tgtEl>
                                          <p:spTgt spid="32"/>
                                        </p:tgtEl>
                                        <p:attrNameLst>
                                          <p:attrName>ppt_x</p:attrName>
                                        </p:attrNameLst>
                                      </p:cBhvr>
                                      <p:tavLst>
                                        <p:tav tm="0">
                                          <p:val>
                                            <p:strVal val="ppt_x"/>
                                          </p:val>
                                        </p:tav>
                                        <p:tav tm="100000">
                                          <p:val>
                                            <p:strVal val="ppt_x"/>
                                          </p:val>
                                        </p:tav>
                                      </p:tavLst>
                                    </p:anim>
                                    <p:anim calcmode="lin" valueType="num">
                                      <p:cBhvr>
                                        <p:cTn id="49" dur="1000"/>
                                        <p:tgtEl>
                                          <p:spTgt spid="32"/>
                                        </p:tgtEl>
                                        <p:attrNameLst>
                                          <p:attrName>ppt_y</p:attrName>
                                        </p:attrNameLst>
                                      </p:cBhvr>
                                      <p:tavLst>
                                        <p:tav tm="0">
                                          <p:val>
                                            <p:strVal val="ppt_y"/>
                                          </p:val>
                                        </p:tav>
                                        <p:tav tm="100000">
                                          <p:val>
                                            <p:strVal val="ppt_y+.1"/>
                                          </p:val>
                                        </p:tav>
                                      </p:tavLst>
                                    </p:anim>
                                    <p:set>
                                      <p:cBhvr>
                                        <p:cTn id="50" dur="1" fill="hold">
                                          <p:stCondLst>
                                            <p:cond delay="999"/>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72"/>
                                        </p:tgtEl>
                                        <p:attrNameLst>
                                          <p:attrName>style.visibility</p:attrName>
                                        </p:attrNameLst>
                                      </p:cBhvr>
                                      <p:to>
                                        <p:strVal val="visible"/>
                                      </p:to>
                                    </p:set>
                                    <p:anim calcmode="lin" valueType="num">
                                      <p:cBhvr additive="base">
                                        <p:cTn id="55" dur="500" fill="hold"/>
                                        <p:tgtEl>
                                          <p:spTgt spid="19472"/>
                                        </p:tgtEl>
                                        <p:attrNameLst>
                                          <p:attrName>ppt_x</p:attrName>
                                        </p:attrNameLst>
                                      </p:cBhvr>
                                      <p:tavLst>
                                        <p:tav tm="0">
                                          <p:val>
                                            <p:strVal val="#ppt_x"/>
                                          </p:val>
                                        </p:tav>
                                        <p:tav tm="100000">
                                          <p:val>
                                            <p:strVal val="#ppt_x"/>
                                          </p:val>
                                        </p:tav>
                                      </p:tavLst>
                                    </p:anim>
                                    <p:anim calcmode="lin" valueType="num">
                                      <p:cBhvr additive="base">
                                        <p:cTn id="56" dur="500" fill="hold"/>
                                        <p:tgtEl>
                                          <p:spTgt spid="194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211"/>
                                        </p:tgtEl>
                                        <p:attrNameLst>
                                          <p:attrName>style.visibility</p:attrName>
                                        </p:attrNameLst>
                                      </p:cBhvr>
                                      <p:to>
                                        <p:strVal val="visible"/>
                                      </p:to>
                                    </p:set>
                                    <p:anim calcmode="lin" valueType="num">
                                      <p:cBhvr additive="base">
                                        <p:cTn id="63" dur="500" fill="hold"/>
                                        <p:tgtEl>
                                          <p:spTgt spid="8211"/>
                                        </p:tgtEl>
                                        <p:attrNameLst>
                                          <p:attrName>ppt_x</p:attrName>
                                        </p:attrNameLst>
                                      </p:cBhvr>
                                      <p:tavLst>
                                        <p:tav tm="0">
                                          <p:val>
                                            <p:strVal val="#ppt_x"/>
                                          </p:val>
                                        </p:tav>
                                        <p:tav tm="100000">
                                          <p:val>
                                            <p:strVal val="#ppt_x"/>
                                          </p:val>
                                        </p:tav>
                                      </p:tavLst>
                                    </p:anim>
                                    <p:anim calcmode="lin" valueType="num">
                                      <p:cBhvr additive="base">
                                        <p:cTn id="64" dur="500" fill="hold"/>
                                        <p:tgtEl>
                                          <p:spTgt spid="82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478"/>
                                        </p:tgtEl>
                                        <p:attrNameLst>
                                          <p:attrName>style.visibility</p:attrName>
                                        </p:attrNameLst>
                                      </p:cBhvr>
                                      <p:to>
                                        <p:strVal val="visible"/>
                                      </p:to>
                                    </p:set>
                                    <p:anim calcmode="lin" valueType="num">
                                      <p:cBhvr additive="base">
                                        <p:cTn id="77" dur="500" fill="hold"/>
                                        <p:tgtEl>
                                          <p:spTgt spid="19478"/>
                                        </p:tgtEl>
                                        <p:attrNameLst>
                                          <p:attrName>ppt_x</p:attrName>
                                        </p:attrNameLst>
                                      </p:cBhvr>
                                      <p:tavLst>
                                        <p:tav tm="0">
                                          <p:val>
                                            <p:strVal val="#ppt_x"/>
                                          </p:val>
                                        </p:tav>
                                        <p:tav tm="100000">
                                          <p:val>
                                            <p:strVal val="#ppt_x"/>
                                          </p:val>
                                        </p:tav>
                                      </p:tavLst>
                                    </p:anim>
                                    <p:anim calcmode="lin" valueType="num">
                                      <p:cBhvr additive="base">
                                        <p:cTn id="78" dur="500" fill="hold"/>
                                        <p:tgtEl>
                                          <p:spTgt spid="1947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ppt_x"/>
                                          </p:val>
                                        </p:tav>
                                        <p:tav tm="100000">
                                          <p:val>
                                            <p:strVal val="#ppt_x"/>
                                          </p:val>
                                        </p:tav>
                                      </p:tavLst>
                                    </p:anim>
                                    <p:anim calcmode="lin" valueType="num">
                                      <p:cBhvr additive="base">
                                        <p:cTn id="82" dur="500" fill="hold"/>
                                        <p:tgtEl>
                                          <p:spTgt spid="6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213"/>
                                        </p:tgtEl>
                                        <p:attrNameLst>
                                          <p:attrName>style.visibility</p:attrName>
                                        </p:attrNameLst>
                                      </p:cBhvr>
                                      <p:to>
                                        <p:strVal val="visible"/>
                                      </p:to>
                                    </p:set>
                                    <p:anim calcmode="lin" valueType="num">
                                      <p:cBhvr additive="base">
                                        <p:cTn id="85" dur="500" fill="hold"/>
                                        <p:tgtEl>
                                          <p:spTgt spid="8213"/>
                                        </p:tgtEl>
                                        <p:attrNameLst>
                                          <p:attrName>ppt_x</p:attrName>
                                        </p:attrNameLst>
                                      </p:cBhvr>
                                      <p:tavLst>
                                        <p:tav tm="0">
                                          <p:val>
                                            <p:strVal val="#ppt_x"/>
                                          </p:val>
                                        </p:tav>
                                        <p:tav tm="100000">
                                          <p:val>
                                            <p:strVal val="#ppt_x"/>
                                          </p:val>
                                        </p:tav>
                                      </p:tavLst>
                                    </p:anim>
                                    <p:anim calcmode="lin" valueType="num">
                                      <p:cBhvr additive="base">
                                        <p:cTn id="86" dur="500" fill="hold"/>
                                        <p:tgtEl>
                                          <p:spTgt spid="821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fill="hold"/>
                                        <p:tgtEl>
                                          <p:spTgt spid="60"/>
                                        </p:tgtEl>
                                        <p:attrNameLst>
                                          <p:attrName>ppt_x</p:attrName>
                                        </p:attrNameLst>
                                      </p:cBhvr>
                                      <p:tavLst>
                                        <p:tav tm="0">
                                          <p:val>
                                            <p:strVal val="#ppt_x"/>
                                          </p:val>
                                        </p:tav>
                                        <p:tav tm="100000">
                                          <p:val>
                                            <p:strVal val="#ppt_x"/>
                                          </p:val>
                                        </p:tav>
                                      </p:tavLst>
                                    </p:anim>
                                    <p:anim calcmode="lin" valueType="num">
                                      <p:cBhvr additive="base">
                                        <p:cTn id="9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grpId="1" nodeType="clickEffect">
                                  <p:stCondLst>
                                    <p:cond delay="0"/>
                                  </p:stCondLst>
                                  <p:childTnLst>
                                    <p:animEffect transition="out" filter="fade">
                                      <p:cBhvr>
                                        <p:cTn id="104" dur="1000"/>
                                        <p:tgtEl>
                                          <p:spTgt spid="33"/>
                                        </p:tgtEl>
                                      </p:cBhvr>
                                    </p:animEffect>
                                    <p:anim calcmode="lin" valueType="num">
                                      <p:cBhvr>
                                        <p:cTn id="105" dur="1000"/>
                                        <p:tgtEl>
                                          <p:spTgt spid="33"/>
                                        </p:tgtEl>
                                        <p:attrNameLst>
                                          <p:attrName>ppt_x</p:attrName>
                                        </p:attrNameLst>
                                      </p:cBhvr>
                                      <p:tavLst>
                                        <p:tav tm="0">
                                          <p:val>
                                            <p:strVal val="ppt_x"/>
                                          </p:val>
                                        </p:tav>
                                        <p:tav tm="100000">
                                          <p:val>
                                            <p:strVal val="ppt_x"/>
                                          </p:val>
                                        </p:tav>
                                      </p:tavLst>
                                    </p:anim>
                                    <p:anim calcmode="lin" valueType="num">
                                      <p:cBhvr>
                                        <p:cTn id="106" dur="1000"/>
                                        <p:tgtEl>
                                          <p:spTgt spid="33"/>
                                        </p:tgtEl>
                                        <p:attrNameLst>
                                          <p:attrName>ppt_y</p:attrName>
                                        </p:attrNameLst>
                                      </p:cBhvr>
                                      <p:tavLst>
                                        <p:tav tm="0">
                                          <p:val>
                                            <p:strVal val="ppt_y"/>
                                          </p:val>
                                        </p:tav>
                                        <p:tav tm="100000">
                                          <p:val>
                                            <p:strVal val="ppt_y+.1"/>
                                          </p:val>
                                        </p:tav>
                                      </p:tavLst>
                                    </p:anim>
                                    <p:set>
                                      <p:cBhvr>
                                        <p:cTn id="107" dur="1" fill="hold">
                                          <p:stCondLst>
                                            <p:cond delay="999"/>
                                          </p:stCondLst>
                                        </p:cTn>
                                        <p:tgtEl>
                                          <p:spTgt spid="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additive="base">
                                        <p:cTn id="112" dur="500" fill="hold"/>
                                        <p:tgtEl>
                                          <p:spTgt spid="5"/>
                                        </p:tgtEl>
                                        <p:attrNameLst>
                                          <p:attrName>ppt_x</p:attrName>
                                        </p:attrNameLst>
                                      </p:cBhvr>
                                      <p:tavLst>
                                        <p:tav tm="0">
                                          <p:val>
                                            <p:strVal val="#ppt_x"/>
                                          </p:val>
                                        </p:tav>
                                        <p:tav tm="100000">
                                          <p:val>
                                            <p:strVal val="#ppt_x"/>
                                          </p:val>
                                        </p:tav>
                                      </p:tavLst>
                                    </p:anim>
                                    <p:anim calcmode="lin" valueType="num">
                                      <p:cBhvr additive="base">
                                        <p:cTn id="1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59" grpId="0" animBg="1"/>
      <p:bldP spid="60" grpId="0"/>
      <p:bldP spid="3" grpId="0"/>
      <p:bldP spid="62" grpId="0"/>
      <p:bldP spid="63" grpId="0"/>
      <p:bldP spid="30" grpId="0" animBg="1"/>
      <p:bldP spid="30" grpId="1" animBg="1"/>
      <p:bldP spid="32" grpId="0" animBg="1"/>
      <p:bldP spid="32" grpId="1" animBg="1"/>
      <p:bldP spid="33" grpId="0" animBg="1"/>
      <p:bldP spid="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問題探討</a:t>
            </a:r>
            <a:endParaRPr lang="zh-TW" altLang="en-US" dirty="0">
              <a:latin typeface="Times New Roman" pitchFamily="18" charset="0"/>
              <a:ea typeface="標楷體" pitchFamily="65" charset="-120"/>
            </a:endParaRPr>
          </a:p>
        </p:txBody>
      </p:sp>
      <p:sp>
        <p:nvSpPr>
          <p:cNvPr id="3" name="圓角矩形 2"/>
          <p:cNvSpPr/>
          <p:nvPr/>
        </p:nvSpPr>
        <p:spPr>
          <a:xfrm>
            <a:off x="443463" y="1340768"/>
            <a:ext cx="8424936" cy="17281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TW" sz="3200" b="1" dirty="0" smtClean="0">
                <a:solidFill>
                  <a:srgbClr val="000000"/>
                </a:solidFill>
                <a:latin typeface="Times New Roman" pitchFamily="18" charset="0"/>
                <a:ea typeface="標楷體" pitchFamily="65" charset="-120"/>
              </a:rPr>
              <a:t>Q:</a:t>
            </a:r>
            <a:r>
              <a:rPr lang="zh-TW" altLang="en-US" sz="3200" b="1" dirty="0" smtClean="0">
                <a:solidFill>
                  <a:srgbClr val="000000"/>
                </a:solidFill>
                <a:latin typeface="Times New Roman" pitchFamily="18" charset="0"/>
                <a:ea typeface="標楷體" pitchFamily="65" charset="-120"/>
              </a:rPr>
              <a:t>機要人員之</a:t>
            </a:r>
            <a:r>
              <a:rPr lang="zh-TW" altLang="en-US" sz="3200" b="1" dirty="0" smtClean="0">
                <a:solidFill>
                  <a:srgbClr val="FF0000"/>
                </a:solidFill>
                <a:latin typeface="Times New Roman" pitchFamily="18" charset="0"/>
                <a:ea typeface="標楷體" pitchFamily="65" charset="-120"/>
              </a:rPr>
              <a:t>平時考核、年終考績、獎懲、陞遷、調任、當選模範公務人員</a:t>
            </a:r>
            <a:r>
              <a:rPr lang="zh-TW" altLang="en-US" sz="3200" b="1" dirty="0" smtClean="0">
                <a:solidFill>
                  <a:srgbClr val="000000"/>
                </a:solidFill>
                <a:latin typeface="Times New Roman" pitchFamily="18" charset="0"/>
                <a:ea typeface="標楷體" pitchFamily="65" charset="-120"/>
              </a:rPr>
              <a:t>等人事措施，其公職人員是否需自行迴避</a:t>
            </a:r>
            <a:r>
              <a:rPr lang="en-US" altLang="zh-TW" sz="3200" b="1" dirty="0" smtClean="0">
                <a:solidFill>
                  <a:srgbClr val="000000"/>
                </a:solidFill>
                <a:latin typeface="Times New Roman" pitchFamily="18" charset="0"/>
                <a:ea typeface="標楷體" pitchFamily="65" charset="-120"/>
              </a:rPr>
              <a:t>?</a:t>
            </a:r>
            <a:endParaRPr lang="zh-TW" altLang="zh-TW" sz="3200" b="1" dirty="0">
              <a:solidFill>
                <a:srgbClr val="000000"/>
              </a:solidFill>
              <a:latin typeface="Times New Roman" pitchFamily="18" charset="0"/>
              <a:ea typeface="標楷體" pitchFamily="65" charset="-120"/>
            </a:endParaRPr>
          </a:p>
        </p:txBody>
      </p:sp>
      <p:sp>
        <p:nvSpPr>
          <p:cNvPr id="4" name="圓角矩形 3"/>
          <p:cNvSpPr/>
          <p:nvPr/>
        </p:nvSpPr>
        <p:spPr>
          <a:xfrm>
            <a:off x="498642" y="3284984"/>
            <a:ext cx="8381155" cy="331236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en-US" altLang="zh-TW" sz="3200" b="1" dirty="0" smtClean="0">
                <a:solidFill>
                  <a:srgbClr val="000000"/>
                </a:solidFill>
                <a:latin typeface="Times New Roman" pitchFamily="18" charset="0"/>
                <a:ea typeface="標楷體" pitchFamily="65" charset="-120"/>
              </a:rPr>
              <a:t>A:</a:t>
            </a:r>
            <a:r>
              <a:rPr lang="zh-TW" altLang="zh-TW" sz="3200" dirty="0" smtClean="0">
                <a:solidFill>
                  <a:srgbClr val="000000"/>
                </a:solidFill>
                <a:latin typeface="Times New Roman" pitchFamily="18" charset="0"/>
                <a:ea typeface="標楷體" pitchFamily="65" charset="-120"/>
              </a:rPr>
              <a:t> </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98130"/>
            <a:ext cx="72294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gtEl>
                                        <p:attrNameLst>
                                          <p:attrName>style.visibility</p:attrName>
                                        </p:attrNameLst>
                                      </p:cBhvr>
                                      <p:to>
                                        <p:strVal val="visible"/>
                                      </p:to>
                                    </p:set>
                                    <p:anim calcmode="lin" valueType="num">
                                      <p:cBhvr additive="base">
                                        <p:cTn id="19" dur="500" fill="hold"/>
                                        <p:tgtEl>
                                          <p:spTgt spid="26626"/>
                                        </p:tgtEl>
                                        <p:attrNameLst>
                                          <p:attrName>ppt_x</p:attrName>
                                        </p:attrNameLst>
                                      </p:cBhvr>
                                      <p:tavLst>
                                        <p:tav tm="0">
                                          <p:val>
                                            <p:strVal val="#ppt_x"/>
                                          </p:val>
                                        </p:tav>
                                        <p:tav tm="100000">
                                          <p:val>
                                            <p:strVal val="#ppt_x"/>
                                          </p:val>
                                        </p:tav>
                                      </p:tavLst>
                                    </p:anim>
                                    <p:anim calcmode="lin" valueType="num">
                                      <p:cBhvr additive="base">
                                        <p:cTn id="20"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01136796">
  <a:themeElements>
    <a:clrScheme name="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0113679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0113679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0113679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3.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01136796</Template>
  <TotalTime>4301</TotalTime>
  <Words>3594</Words>
  <Application>Microsoft Office PowerPoint</Application>
  <PresentationFormat>如螢幕大小 (4:3)</PresentationFormat>
  <Paragraphs>318</Paragraphs>
  <Slides>47</Slides>
  <Notes>1</Notes>
  <HiddenSlides>0</HiddenSlides>
  <MMClips>0</MMClips>
  <ScaleCrop>false</ScaleCrop>
  <HeadingPairs>
    <vt:vector size="8" baseType="variant">
      <vt:variant>
        <vt:lpstr>使用字型</vt:lpstr>
      </vt:variant>
      <vt:variant>
        <vt:i4>11</vt:i4>
      </vt:variant>
      <vt:variant>
        <vt:lpstr>佈景主題</vt:lpstr>
      </vt:variant>
      <vt:variant>
        <vt:i4>3</vt:i4>
      </vt:variant>
      <vt:variant>
        <vt:lpstr>內嵌 OLE 伺服程式</vt:lpstr>
      </vt:variant>
      <vt:variant>
        <vt:i4>1</vt:i4>
      </vt:variant>
      <vt:variant>
        <vt:lpstr>投影片標題</vt:lpstr>
      </vt:variant>
      <vt:variant>
        <vt:i4>47</vt:i4>
      </vt:variant>
    </vt:vector>
  </HeadingPairs>
  <TitlesOfParts>
    <vt:vector size="62" baseType="lpstr">
      <vt:lpstr>Arial Unicode MS</vt:lpstr>
      <vt:lpstr>微軟正黑體</vt:lpstr>
      <vt:lpstr>新細明體</vt:lpstr>
      <vt:lpstr>標楷體</vt:lpstr>
      <vt:lpstr>Arial</vt:lpstr>
      <vt:lpstr>Calibri</vt:lpstr>
      <vt:lpstr>Cambria</vt:lpstr>
      <vt:lpstr>Candara</vt:lpstr>
      <vt:lpstr>Times New Roman</vt:lpstr>
      <vt:lpstr>Verdana</vt:lpstr>
      <vt:lpstr>Wingdings</vt:lpstr>
      <vt:lpstr>01136796</vt:lpstr>
      <vt:lpstr>19_Moonlight</vt:lpstr>
      <vt:lpstr>Moonlight</vt:lpstr>
      <vt:lpstr>Image</vt:lpstr>
      <vt:lpstr>公職人員利益衝突迴避法</vt:lpstr>
      <vt:lpstr>公職人員利益衝突迴避法</vt:lpstr>
      <vt:lpstr>修法重點</vt:lpstr>
      <vt:lpstr>本法規範對象「公職人員」</vt:lpstr>
      <vt:lpstr>本法規範對象「公職人員」</vt:lpstr>
      <vt:lpstr> 公職人員之關係人</vt:lpstr>
      <vt:lpstr>公職人員之關係人</vt:lpstr>
      <vt:lpstr>公職人員之關係人</vt:lpstr>
      <vt:lpstr>問題探討</vt:lpstr>
      <vt:lpstr>概念補充-負責人</vt:lpstr>
      <vt:lpstr>概念補充-經理人</vt:lpstr>
      <vt:lpstr>利益衝突之定義</vt:lpstr>
      <vt:lpstr>PowerPoint 簡報</vt:lpstr>
      <vt:lpstr>PowerPoint 簡報</vt:lpstr>
      <vt:lpstr>概念補充-勞動派遣</vt:lpstr>
      <vt:lpstr>概念補充-裁量權</vt:lpstr>
      <vt:lpstr>PowerPoint 簡報</vt:lpstr>
      <vt:lpstr>PowerPoint 簡報</vt:lpstr>
      <vt:lpstr>PowerPoint 簡報</vt:lpstr>
      <vt:lpstr>PowerPoint 簡報</vt:lpstr>
      <vt:lpstr>如何迴避？ （§6Ⅱ、Ⅲ）？</vt:lpstr>
      <vt:lpstr>公職人員利益衝突自行迴避通知書</vt:lpstr>
      <vt:lpstr>如何迴避？</vt:lpstr>
      <vt:lpstr>不當利益之禁止</vt:lpstr>
      <vt:lpstr>不當利益之禁止</vt:lpstr>
      <vt:lpstr>不當利益之禁止</vt:lpstr>
      <vt:lpstr>PowerPoint 簡報</vt:lpstr>
      <vt:lpstr>不當利益之禁止</vt:lpstr>
      <vt:lpstr>PowerPoint 簡報</vt:lpstr>
      <vt:lpstr>補助、交易行為之例外開放</vt:lpstr>
      <vt:lpstr>補助、交易行為之例外開放</vt:lpstr>
      <vt:lpstr>本法第14條第1項但書</vt:lpstr>
      <vt:lpstr>PowerPoint 簡報</vt:lpstr>
      <vt:lpstr>PowerPoint 簡報</vt:lpstr>
      <vt:lpstr>本法第14條第1項但書</vt:lpstr>
      <vt:lpstr>本法第14條第1項但書</vt:lpstr>
      <vt:lpstr>本法第14條第1項但書</vt:lpstr>
      <vt:lpstr>本法第14條第2項規定</vt:lpstr>
      <vt:lpstr>PowerPoint 簡報</vt:lpstr>
      <vt:lpstr>PowerPoint 簡報</vt:lpstr>
      <vt:lpstr>問題探討</vt:lpstr>
      <vt:lpstr>本法第14條第1項但書</vt:lpstr>
      <vt:lpstr>本法第14條第1項但書</vt:lpstr>
      <vt:lpstr>本法第14條第1項但書</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按一下以新增標題</dc:title>
  <dc:creator>Nicholas</dc:creator>
  <cp:lastModifiedBy>洪偉滄</cp:lastModifiedBy>
  <cp:revision>203</cp:revision>
  <cp:lastPrinted>2019-03-11T02:37:19Z</cp:lastPrinted>
  <dcterms:created xsi:type="dcterms:W3CDTF">2013-07-12T15:23:14Z</dcterms:created>
  <dcterms:modified xsi:type="dcterms:W3CDTF">2019-04-30T02:02:01Z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TC011367961028</vt:lpwstr>
  </property>
</Properties>
</file>