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86" r:id="rId3"/>
    <p:sldId id="380" r:id="rId4"/>
    <p:sldId id="344" r:id="rId5"/>
    <p:sldId id="297" r:id="rId6"/>
    <p:sldId id="382" r:id="rId7"/>
    <p:sldId id="298" r:id="rId8"/>
    <p:sldId id="336" r:id="rId9"/>
    <p:sldId id="383" r:id="rId10"/>
    <p:sldId id="366" r:id="rId11"/>
    <p:sldId id="367" r:id="rId12"/>
    <p:sldId id="360" r:id="rId13"/>
    <p:sldId id="299" r:id="rId14"/>
    <p:sldId id="355" r:id="rId15"/>
    <p:sldId id="368" r:id="rId16"/>
    <p:sldId id="325" r:id="rId17"/>
    <p:sldId id="327" r:id="rId18"/>
    <p:sldId id="369" r:id="rId19"/>
    <p:sldId id="384" r:id="rId20"/>
    <p:sldId id="339" r:id="rId21"/>
    <p:sldId id="346" r:id="rId22"/>
    <p:sldId id="364" r:id="rId23"/>
    <p:sldId id="348" r:id="rId24"/>
    <p:sldId id="305" r:id="rId25"/>
    <p:sldId id="385" r:id="rId26"/>
    <p:sldId id="361" r:id="rId27"/>
    <p:sldId id="308" r:id="rId28"/>
    <p:sldId id="309" r:id="rId29"/>
    <p:sldId id="319" r:id="rId30"/>
    <p:sldId id="306" r:id="rId31"/>
    <p:sldId id="322" r:id="rId32"/>
    <p:sldId id="313" r:id="rId33"/>
    <p:sldId id="362" r:id="rId34"/>
    <p:sldId id="370" r:id="rId3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B4668735-5F2A-4FF2-BA0F-2B1DA395482F}">
          <p14:sldIdLst>
            <p14:sldId id="256"/>
            <p14:sldId id="386"/>
          </p14:sldIdLst>
        </p14:section>
        <p14:section name="一、氧化劑消毒(臭氧)" id="{D8FFE576-99D4-4784-A0E8-F7055BBB613C}">
          <p14:sldIdLst>
            <p14:sldId id="380"/>
            <p14:sldId id="344"/>
            <p14:sldId id="297"/>
            <p14:sldId id="382"/>
            <p14:sldId id="298"/>
            <p14:sldId id="336"/>
            <p14:sldId id="383"/>
            <p14:sldId id="366"/>
            <p14:sldId id="367"/>
            <p14:sldId id="360"/>
            <p14:sldId id="299"/>
            <p14:sldId id="355"/>
            <p14:sldId id="368"/>
            <p14:sldId id="325"/>
            <p14:sldId id="327"/>
            <p14:sldId id="369"/>
            <p14:sldId id="384"/>
            <p14:sldId id="339"/>
            <p14:sldId id="346"/>
            <p14:sldId id="364"/>
            <p14:sldId id="348"/>
          </p14:sldIdLst>
        </p14:section>
        <p14:section name="二、紫外線消毒法" id="{516401B4-110D-48EB-B079-3CC30E4EFD2F}">
          <p14:sldIdLst>
            <p14:sldId id="305"/>
            <p14:sldId id="385"/>
            <p14:sldId id="361"/>
            <p14:sldId id="308"/>
            <p14:sldId id="309"/>
            <p14:sldId id="319"/>
          </p14:sldIdLst>
        </p14:section>
        <p14:section name="三、銅銀離子消毒法" id="{FFBA2BB8-F995-4AE9-900B-C6F64E624061}">
          <p14:sldIdLst>
            <p14:sldId id="306"/>
            <p14:sldId id="322"/>
            <p14:sldId id="313"/>
            <p14:sldId id="362"/>
            <p14:sldId id="37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7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NTN\Desktop\&#20581;&#24247;&#31649;&#29702;&#27010;&#35542;&#23526;&#21209;&#24433;&#29255;\&#38463;&#27611;&#25991;&#20214;\&#27891;&#27744;&#35542;&#25991;\&#24278;&#24107;&#25991;&#20214;\&#29289;&#31649;&#25237;&#31295;\&#19977;&#27695;&#30002;&#289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071741032370933E-2"/>
          <c:y val="0.11158573928258983"/>
          <c:w val="0.88337270341207352"/>
          <c:h val="0.56979768153980859"/>
        </c:manualLayout>
      </c:layout>
      <c:lineChart>
        <c:grouping val="standard"/>
        <c:varyColors val="0"/>
        <c:ser>
          <c:idx val="0"/>
          <c:order val="0"/>
          <c:spPr>
            <a:ln>
              <a:noFill/>
            </a:ln>
          </c:spPr>
          <c:marker>
            <c:symbol val="dash"/>
            <c:size val="7"/>
          </c:marker>
          <c:cat>
            <c:strRef>
              <c:f>工作表1!$A$21:$A$25</c:f>
              <c:strCache>
                <c:ptCount val="5"/>
                <c:pt idx="0">
                  <c:v>A臭氧消毒</c:v>
                </c:pt>
                <c:pt idx="1">
                  <c:v>B加氯消毒</c:v>
                </c:pt>
                <c:pt idx="2">
                  <c:v>C臭氧加氯併用</c:v>
                </c:pt>
                <c:pt idx="3">
                  <c:v>D臭氧加氯併用</c:v>
                </c:pt>
                <c:pt idx="4">
                  <c:v>E臭氧加氯併用</c:v>
                </c:pt>
              </c:strCache>
            </c:strRef>
          </c:cat>
          <c:val>
            <c:numRef>
              <c:f>工作表1!$B$21:$B$25</c:f>
              <c:numCache>
                <c:formatCode>General</c:formatCode>
                <c:ptCount val="5"/>
                <c:pt idx="0">
                  <c:v>0</c:v>
                </c:pt>
                <c:pt idx="1">
                  <c:v>7.21</c:v>
                </c:pt>
                <c:pt idx="2">
                  <c:v>66.03</c:v>
                </c:pt>
                <c:pt idx="3">
                  <c:v>76.040000000000006</c:v>
                </c:pt>
                <c:pt idx="4">
                  <c:v>92.169999999999987</c:v>
                </c:pt>
              </c:numCache>
            </c:numRef>
          </c:val>
          <c:smooth val="0"/>
          <c:extLst>
            <c:ext xmlns:c16="http://schemas.microsoft.com/office/drawing/2014/chart" uri="{C3380CC4-5D6E-409C-BE32-E72D297353CC}">
              <c16:uniqueId val="{00000000-4B53-4C3C-9DD5-78EA8D27DFB2}"/>
            </c:ext>
          </c:extLst>
        </c:ser>
        <c:ser>
          <c:idx val="1"/>
          <c:order val="1"/>
          <c:spPr>
            <a:ln>
              <a:noFill/>
            </a:ln>
          </c:spPr>
          <c:marker>
            <c:symbol val="square"/>
            <c:size val="7"/>
          </c:marker>
          <c:cat>
            <c:strRef>
              <c:f>工作表1!$A$21:$A$25</c:f>
              <c:strCache>
                <c:ptCount val="5"/>
                <c:pt idx="0">
                  <c:v>A臭氧消毒</c:v>
                </c:pt>
                <c:pt idx="1">
                  <c:v>B加氯消毒</c:v>
                </c:pt>
                <c:pt idx="2">
                  <c:v>C臭氧加氯併用</c:v>
                </c:pt>
                <c:pt idx="3">
                  <c:v>D臭氧加氯併用</c:v>
                </c:pt>
                <c:pt idx="4">
                  <c:v>E臭氧加氯併用</c:v>
                </c:pt>
              </c:strCache>
            </c:strRef>
          </c:cat>
          <c:val>
            <c:numRef>
              <c:f>工作表1!$C$21:$C$25</c:f>
              <c:numCache>
                <c:formatCode>General</c:formatCode>
                <c:ptCount val="5"/>
                <c:pt idx="0">
                  <c:v>4.33</c:v>
                </c:pt>
                <c:pt idx="1">
                  <c:v>68.89</c:v>
                </c:pt>
                <c:pt idx="2">
                  <c:v>95.5</c:v>
                </c:pt>
                <c:pt idx="3">
                  <c:v>102.94000000000011</c:v>
                </c:pt>
                <c:pt idx="4">
                  <c:v>109.63</c:v>
                </c:pt>
              </c:numCache>
            </c:numRef>
          </c:val>
          <c:smooth val="0"/>
          <c:extLst>
            <c:ext xmlns:c16="http://schemas.microsoft.com/office/drawing/2014/chart" uri="{C3380CC4-5D6E-409C-BE32-E72D297353CC}">
              <c16:uniqueId val="{00000001-4B53-4C3C-9DD5-78EA8D27DFB2}"/>
            </c:ext>
          </c:extLst>
        </c:ser>
        <c:ser>
          <c:idx val="2"/>
          <c:order val="2"/>
          <c:spPr>
            <a:ln>
              <a:noFill/>
            </a:ln>
          </c:spPr>
          <c:marker>
            <c:symbol val="dash"/>
            <c:size val="7"/>
          </c:marker>
          <c:cat>
            <c:strRef>
              <c:f>工作表1!$A$21:$A$25</c:f>
              <c:strCache>
                <c:ptCount val="5"/>
                <c:pt idx="0">
                  <c:v>A臭氧消毒</c:v>
                </c:pt>
                <c:pt idx="1">
                  <c:v>B加氯消毒</c:v>
                </c:pt>
                <c:pt idx="2">
                  <c:v>C臭氧加氯併用</c:v>
                </c:pt>
                <c:pt idx="3">
                  <c:v>D臭氧加氯併用</c:v>
                </c:pt>
                <c:pt idx="4">
                  <c:v>E臭氧加氯併用</c:v>
                </c:pt>
              </c:strCache>
            </c:strRef>
          </c:cat>
          <c:val>
            <c:numRef>
              <c:f>工作表1!$D$21:$D$25</c:f>
              <c:numCache>
                <c:formatCode>General</c:formatCode>
                <c:ptCount val="5"/>
                <c:pt idx="0">
                  <c:v>7.94</c:v>
                </c:pt>
                <c:pt idx="1">
                  <c:v>117.54</c:v>
                </c:pt>
                <c:pt idx="2">
                  <c:v>176.34</c:v>
                </c:pt>
                <c:pt idx="3">
                  <c:v>125.64999999999999</c:v>
                </c:pt>
                <c:pt idx="4">
                  <c:v>153.03</c:v>
                </c:pt>
              </c:numCache>
            </c:numRef>
          </c:val>
          <c:smooth val="0"/>
          <c:extLst>
            <c:ext xmlns:c16="http://schemas.microsoft.com/office/drawing/2014/chart" uri="{C3380CC4-5D6E-409C-BE32-E72D297353CC}">
              <c16:uniqueId val="{00000002-4B53-4C3C-9DD5-78EA8D27DFB2}"/>
            </c:ext>
          </c:extLst>
        </c:ser>
        <c:dLbls>
          <c:showLegendKey val="0"/>
          <c:showVal val="0"/>
          <c:showCatName val="0"/>
          <c:showSerName val="0"/>
          <c:showPercent val="0"/>
          <c:showBubbleSize val="0"/>
        </c:dLbls>
        <c:hiLowLines/>
        <c:marker val="1"/>
        <c:smooth val="0"/>
        <c:axId val="83962496"/>
        <c:axId val="83980672"/>
      </c:lineChart>
      <c:catAx>
        <c:axId val="83962496"/>
        <c:scaling>
          <c:orientation val="minMax"/>
        </c:scaling>
        <c:delete val="0"/>
        <c:axPos val="b"/>
        <c:numFmt formatCode="General" sourceLinked="0"/>
        <c:majorTickMark val="out"/>
        <c:minorTickMark val="none"/>
        <c:tickLblPos val="nextTo"/>
        <c:txPr>
          <a:bodyPr/>
          <a:lstStyle/>
          <a:p>
            <a:pPr>
              <a:defRPr sz="1800">
                <a:latin typeface="+mn-lt"/>
              </a:defRPr>
            </a:pPr>
            <a:endParaRPr lang="zh-TW"/>
          </a:p>
        </c:txPr>
        <c:crossAx val="83980672"/>
        <c:crosses val="autoZero"/>
        <c:auto val="1"/>
        <c:lblAlgn val="ctr"/>
        <c:lblOffset val="100"/>
        <c:noMultiLvlLbl val="0"/>
      </c:catAx>
      <c:valAx>
        <c:axId val="83980672"/>
        <c:scaling>
          <c:orientation val="minMax"/>
          <c:max val="180"/>
        </c:scaling>
        <c:delete val="0"/>
        <c:axPos val="l"/>
        <c:majorGridlines/>
        <c:numFmt formatCode="General" sourceLinked="1"/>
        <c:majorTickMark val="out"/>
        <c:minorTickMark val="none"/>
        <c:tickLblPos val="nextTo"/>
        <c:txPr>
          <a:bodyPr/>
          <a:lstStyle/>
          <a:p>
            <a:pPr>
              <a:defRPr sz="1800"/>
            </a:pPr>
            <a:endParaRPr lang="zh-TW"/>
          </a:p>
        </c:txPr>
        <c:crossAx val="83962496"/>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0.2</cdr:x>
      <cdr:y>0.33333</cdr:y>
    </cdr:to>
    <cdr:sp macro="" textlink="">
      <cdr:nvSpPr>
        <cdr:cNvPr id="2" name="文字方塊 1"/>
        <cdr:cNvSpPr txBox="1"/>
      </cdr:nvSpPr>
      <cdr:spPr>
        <a:xfrm xmlns:a="http://schemas.openxmlformats.org/drawingml/2006/main">
          <a:off x="0" y="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altLang="zh-TW" sz="1800" dirty="0">
              <a:latin typeface="+mn-lt"/>
              <a:ea typeface="新細明體"/>
            </a:rPr>
            <a:t>(</a:t>
          </a:r>
          <a:r>
            <a:rPr lang="el-GR" altLang="zh-TW" sz="1800" dirty="0">
              <a:latin typeface="+mn-lt"/>
              <a:ea typeface="新細明體"/>
            </a:rPr>
            <a:t>μ</a:t>
          </a:r>
          <a:r>
            <a:rPr lang="en-US" altLang="zh-TW" sz="1800" dirty="0">
              <a:latin typeface="+mn-lt"/>
              <a:ea typeface="新細明體"/>
            </a:rPr>
            <a:t>g/L)</a:t>
          </a:r>
          <a:endParaRPr lang="zh-TW" altLang="en-US" sz="1800" dirty="0">
            <a:latin typeface="+mn-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0728C4-0A89-4CC7-B02E-600FBF6DA913}" type="datetimeFigureOut">
              <a:rPr lang="zh-TW" altLang="en-US" smtClean="0"/>
              <a:pPr/>
              <a:t>2023/8/3</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BE50DE-D2E6-4862-B8BA-0D50217400CD}" type="slidenum">
              <a:rPr lang="zh-TW" altLang="en-US" smtClean="0"/>
              <a:pPr/>
              <a:t>‹#›</a:t>
            </a:fld>
            <a:endParaRPr lang="zh-TW" altLang="en-US"/>
          </a:p>
        </p:txBody>
      </p:sp>
    </p:spTree>
    <p:extLst>
      <p:ext uri="{BB962C8B-B14F-4D97-AF65-F5344CB8AC3E}">
        <p14:creationId xmlns:p14="http://schemas.microsoft.com/office/powerpoint/2010/main" val="402226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381000" y="685800"/>
            <a:ext cx="6096000" cy="3429000"/>
          </a:xfrm>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83BE50DE-D2E6-4862-B8BA-0D50217400CD}" type="slidenum">
              <a:rPr lang="zh-TW" altLang="en-US" smtClean="0"/>
              <a:pPr/>
              <a:t>19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426"/>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424629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3402776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412221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按一下以編輯母片標題樣式</a:t>
            </a:r>
          </a:p>
        </p:txBody>
      </p:sp>
      <p:sp>
        <p:nvSpPr>
          <p:cNvPr id="3" name="內容版面配置區 2"/>
          <p:cNvSpPr>
            <a:spLocks noGrp="1"/>
          </p:cNvSpPr>
          <p:nvPr>
            <p:ph idx="1"/>
          </p:nvPr>
        </p:nvSpPr>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226073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372077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14610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3545624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415698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3135074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3461954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AC6F2AF7-1080-445C-8E95-5D5C67F70674}" type="datetimeFigureOut">
              <a:rPr lang="zh-TW" altLang="en-US" smtClean="0"/>
              <a:pPr/>
              <a:t>2023/8/3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3342599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alphaModFix amt="30000"/>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F2AF7-1080-445C-8E95-5D5C67F70674}" type="datetimeFigureOut">
              <a:rPr lang="zh-TW" altLang="en-US" smtClean="0"/>
              <a:pPr/>
              <a:t>2023/8/3</a:t>
            </a:fld>
            <a:endParaRPr lang="zh-TW" altLang="en-US"/>
          </a:p>
        </p:txBody>
      </p:sp>
      <p:sp>
        <p:nvSpPr>
          <p:cNvPr id="5" name="頁尾版面配置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EEA20F-ED4E-44B2-A811-731BD4307020}" type="slidenum">
              <a:rPr lang="zh-TW" altLang="en-US" smtClean="0"/>
              <a:pPr/>
              <a:t>‹#›</a:t>
            </a:fld>
            <a:endParaRPr lang="zh-TW" altLang="en-US"/>
          </a:p>
        </p:txBody>
      </p:sp>
    </p:spTree>
    <p:extLst>
      <p:ext uri="{BB962C8B-B14F-4D97-AF65-F5344CB8AC3E}">
        <p14:creationId xmlns:p14="http://schemas.microsoft.com/office/powerpoint/2010/main" val="4284004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703512" y="2060849"/>
            <a:ext cx="9070776" cy="1470025"/>
          </a:xfrm>
        </p:spPr>
        <p:txBody>
          <a:bodyPr/>
          <a:lstStyle/>
          <a:p>
            <a:r>
              <a:rPr lang="zh-TW" altLang="en-US" dirty="0">
                <a:latin typeface="標楷體" panose="03000509000000000000" pitchFamily="65" charset="-120"/>
                <a:ea typeface="標楷體" panose="03000509000000000000" pitchFamily="65" charset="-120"/>
              </a:rPr>
              <a:t>泳池臭氧、紫外光及銅銀離子消毒</a:t>
            </a:r>
          </a:p>
        </p:txBody>
      </p:sp>
      <p:sp>
        <p:nvSpPr>
          <p:cNvPr id="3" name="副標題 2"/>
          <p:cNvSpPr>
            <a:spLocks noGrp="1"/>
          </p:cNvSpPr>
          <p:nvPr>
            <p:ph type="subTitle" idx="1"/>
          </p:nvPr>
        </p:nvSpPr>
        <p:spPr>
          <a:xfrm>
            <a:off x="2503875" y="3789040"/>
            <a:ext cx="7470051" cy="1752600"/>
          </a:xfrm>
        </p:spPr>
        <p:txBody>
          <a:bodyPr/>
          <a:lstStyle/>
          <a:p>
            <a:r>
              <a:rPr lang="zh-TW" altLang="en-US" dirty="0">
                <a:latin typeface="標楷體" panose="03000509000000000000" pitchFamily="65" charset="-120"/>
                <a:ea typeface="標楷體" panose="03000509000000000000" pitchFamily="65" charset="-120"/>
              </a:rPr>
              <a:t>國立臺灣師範大學</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健康促進與衛生教育學系</a:t>
            </a:r>
            <a:endParaRPr lang="en-US" altLang="zh-TW" dirty="0">
              <a:latin typeface="標楷體" panose="03000509000000000000" pitchFamily="65" charset="-120"/>
              <a:ea typeface="標楷體" panose="03000509000000000000" pitchFamily="65" charset="-120"/>
            </a:endParaRPr>
          </a:p>
          <a:p>
            <a:r>
              <a:rPr lang="zh-TW" altLang="en-US" dirty="0">
                <a:latin typeface="標楷體" panose="03000509000000000000" pitchFamily="65" charset="-120"/>
                <a:ea typeface="標楷體" panose="03000509000000000000" pitchFamily="65" charset="-120"/>
              </a:rPr>
              <a:t>曾治乾 助理教授</a:t>
            </a:r>
          </a:p>
        </p:txBody>
      </p:sp>
    </p:spTree>
    <p:extLst>
      <p:ext uri="{BB962C8B-B14F-4D97-AF65-F5344CB8AC3E}">
        <p14:creationId xmlns:p14="http://schemas.microsoft.com/office/powerpoint/2010/main" val="2078501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臭氧產生量計算</a:t>
            </a:r>
          </a:p>
        </p:txBody>
      </p:sp>
      <p:sp>
        <p:nvSpPr>
          <p:cNvPr id="3" name="內容版面配置區 2"/>
          <p:cNvSpPr>
            <a:spLocks noGrp="1"/>
          </p:cNvSpPr>
          <p:nvPr>
            <p:ph idx="1"/>
          </p:nvPr>
        </p:nvSpPr>
        <p:spPr>
          <a:xfrm>
            <a:off x="1219200" y="1484784"/>
            <a:ext cx="10972800" cy="4525963"/>
          </a:xfrm>
        </p:spPr>
        <p:txBody>
          <a:bodyPr>
            <a:normAutofit/>
          </a:bodyPr>
          <a:lstStyle/>
          <a:p>
            <a:r>
              <a:rPr lang="zh-TW" altLang="en-US" dirty="0"/>
              <a:t>臭氧產生量</a:t>
            </a:r>
            <a:r>
              <a:rPr lang="en-US" altLang="zh-TW" dirty="0"/>
              <a:t>(g/</a:t>
            </a:r>
            <a:r>
              <a:rPr lang="en-US" altLang="zh-TW" dirty="0" err="1"/>
              <a:t>hr</a:t>
            </a:r>
            <a:r>
              <a:rPr lang="en-US" altLang="zh-TW" dirty="0"/>
              <a:t>)=</a:t>
            </a:r>
          </a:p>
          <a:p>
            <a:pPr marL="0" indent="0">
              <a:buNone/>
            </a:pPr>
            <a:r>
              <a:rPr lang="en-US" altLang="zh-TW" dirty="0"/>
              <a:t>    </a:t>
            </a:r>
            <a:r>
              <a:rPr lang="zh-TW" altLang="en-US" dirty="0"/>
              <a:t>循環水量</a:t>
            </a:r>
            <a:r>
              <a:rPr lang="en-US" altLang="zh-TW" dirty="0"/>
              <a:t>(m</a:t>
            </a:r>
            <a:r>
              <a:rPr lang="en-US" altLang="zh-TW" baseline="30000" dirty="0"/>
              <a:t>3</a:t>
            </a:r>
            <a:r>
              <a:rPr lang="en-US" altLang="zh-TW" dirty="0"/>
              <a:t>/</a:t>
            </a:r>
            <a:r>
              <a:rPr lang="en-US" altLang="zh-TW" dirty="0" err="1"/>
              <a:t>hr</a:t>
            </a:r>
            <a:r>
              <a:rPr lang="en-US" altLang="zh-TW" dirty="0"/>
              <a:t>)x</a:t>
            </a:r>
            <a:r>
              <a:rPr lang="zh-TW" altLang="en-US" dirty="0"/>
              <a:t>預期濃度</a:t>
            </a:r>
            <a:r>
              <a:rPr lang="en-US" altLang="zh-TW" dirty="0"/>
              <a:t>(g/m</a:t>
            </a:r>
            <a:r>
              <a:rPr lang="en-US" altLang="zh-TW" baseline="30000" dirty="0"/>
              <a:t>3</a:t>
            </a:r>
            <a:r>
              <a:rPr lang="en-US" altLang="zh-TW" dirty="0"/>
              <a:t>)/</a:t>
            </a:r>
            <a:r>
              <a:rPr lang="zh-TW" altLang="en-US" dirty="0"/>
              <a:t>溶解效率</a:t>
            </a:r>
            <a:endParaRPr lang="en-US" altLang="zh-TW" dirty="0"/>
          </a:p>
          <a:p>
            <a:r>
              <a:rPr lang="zh-TW" altLang="en-US" dirty="0"/>
              <a:t>循環水量</a:t>
            </a:r>
            <a:r>
              <a:rPr lang="en-US" altLang="zh-TW" dirty="0"/>
              <a:t>(m</a:t>
            </a:r>
            <a:r>
              <a:rPr lang="en-US" altLang="zh-TW" baseline="30000" dirty="0"/>
              <a:t>3</a:t>
            </a:r>
            <a:r>
              <a:rPr lang="en-US" altLang="zh-TW" dirty="0"/>
              <a:t>/</a:t>
            </a:r>
            <a:r>
              <a:rPr lang="en-US" altLang="zh-TW" dirty="0" err="1"/>
              <a:t>hr</a:t>
            </a:r>
            <a:r>
              <a:rPr lang="en-US" altLang="zh-TW" dirty="0"/>
              <a:t>)=</a:t>
            </a:r>
          </a:p>
          <a:p>
            <a:pPr marL="0" indent="0">
              <a:buNone/>
            </a:pPr>
            <a:r>
              <a:rPr lang="zh-TW" altLang="en-US" dirty="0"/>
              <a:t>    池水量</a:t>
            </a:r>
            <a:r>
              <a:rPr lang="en-US" altLang="zh-TW" dirty="0"/>
              <a:t>(m</a:t>
            </a:r>
            <a:r>
              <a:rPr lang="en-US" altLang="zh-TW" baseline="30000" dirty="0"/>
              <a:t>3</a:t>
            </a:r>
            <a:r>
              <a:rPr lang="en-US" altLang="zh-TW" dirty="0"/>
              <a:t>)x</a:t>
            </a:r>
            <a:r>
              <a:rPr lang="zh-TW" altLang="en-US" dirty="0"/>
              <a:t>循環次數</a:t>
            </a:r>
            <a:r>
              <a:rPr lang="en-US" altLang="zh-TW" dirty="0"/>
              <a:t>(</a:t>
            </a:r>
            <a:r>
              <a:rPr lang="zh-TW" altLang="en-US" dirty="0"/>
              <a:t>次</a:t>
            </a:r>
            <a:r>
              <a:rPr lang="en-US" altLang="zh-TW" dirty="0"/>
              <a:t>/</a:t>
            </a:r>
            <a:r>
              <a:rPr lang="zh-TW" altLang="en-US" dirty="0"/>
              <a:t>天</a:t>
            </a:r>
            <a:r>
              <a:rPr lang="en-US" altLang="zh-TW" dirty="0"/>
              <a:t>)/24</a:t>
            </a:r>
            <a:r>
              <a:rPr lang="zh-TW" altLang="en-US" dirty="0"/>
              <a:t> </a:t>
            </a:r>
            <a:r>
              <a:rPr lang="en-US" altLang="zh-TW" dirty="0"/>
              <a:t>(</a:t>
            </a:r>
            <a:r>
              <a:rPr lang="en-US" altLang="zh-TW" dirty="0" err="1"/>
              <a:t>hr</a:t>
            </a:r>
            <a:r>
              <a:rPr lang="en-US" altLang="zh-TW" dirty="0"/>
              <a:t>/</a:t>
            </a:r>
            <a:r>
              <a:rPr lang="zh-TW" altLang="en-US" dirty="0"/>
              <a:t>天</a:t>
            </a:r>
            <a:r>
              <a:rPr lang="en-US" altLang="zh-TW" dirty="0"/>
              <a:t>)</a:t>
            </a:r>
          </a:p>
          <a:p>
            <a:endParaRPr lang="en-US" altLang="zh-TW" dirty="0"/>
          </a:p>
          <a:p>
            <a:r>
              <a:rPr lang="zh-TW" altLang="en-US" dirty="0"/>
              <a:t>池水</a:t>
            </a:r>
            <a:r>
              <a:rPr lang="en-US" altLang="zh-TW" dirty="0"/>
              <a:t>1000</a:t>
            </a:r>
            <a:r>
              <a:rPr lang="zh-TW" altLang="en-US" dirty="0"/>
              <a:t> </a:t>
            </a:r>
            <a:r>
              <a:rPr lang="en-US" altLang="zh-TW" dirty="0"/>
              <a:t>m</a:t>
            </a:r>
            <a:r>
              <a:rPr lang="en-US" altLang="zh-TW" baseline="30000" dirty="0"/>
              <a:t>3</a:t>
            </a:r>
            <a:r>
              <a:rPr lang="zh-TW" altLang="en-US" dirty="0"/>
              <a:t>，每天循環</a:t>
            </a:r>
            <a:r>
              <a:rPr lang="en-US" altLang="zh-TW" dirty="0"/>
              <a:t>6</a:t>
            </a:r>
            <a:r>
              <a:rPr lang="zh-TW" altLang="en-US" dirty="0"/>
              <a:t>次</a:t>
            </a:r>
            <a:endParaRPr lang="en-US" altLang="zh-TW" dirty="0"/>
          </a:p>
          <a:p>
            <a:r>
              <a:rPr lang="en-US" altLang="zh-TW" dirty="0"/>
              <a:t>1000 m</a:t>
            </a:r>
            <a:r>
              <a:rPr lang="en-US" altLang="zh-TW" baseline="30000" dirty="0"/>
              <a:t>3 </a:t>
            </a:r>
            <a:r>
              <a:rPr lang="en-US" altLang="zh-TW" dirty="0"/>
              <a:t>x 6</a:t>
            </a:r>
            <a:r>
              <a:rPr lang="zh-TW" altLang="en-US" dirty="0"/>
              <a:t> </a:t>
            </a:r>
            <a:r>
              <a:rPr lang="en-US" altLang="zh-TW" dirty="0"/>
              <a:t>(</a:t>
            </a:r>
            <a:r>
              <a:rPr lang="zh-TW" altLang="en-US" dirty="0"/>
              <a:t>次</a:t>
            </a:r>
            <a:r>
              <a:rPr lang="en-US" altLang="zh-TW" dirty="0"/>
              <a:t>/</a:t>
            </a:r>
            <a:r>
              <a:rPr lang="zh-TW" altLang="en-US" dirty="0"/>
              <a:t>天</a:t>
            </a:r>
            <a:r>
              <a:rPr lang="en-US" altLang="zh-TW" dirty="0"/>
              <a:t>)</a:t>
            </a:r>
            <a:r>
              <a:rPr lang="zh-TW" altLang="en-US" dirty="0"/>
              <a:t> </a:t>
            </a:r>
            <a:r>
              <a:rPr lang="en-US" altLang="zh-TW" dirty="0"/>
              <a:t>/ (24 </a:t>
            </a:r>
            <a:r>
              <a:rPr lang="en-US" altLang="zh-TW" dirty="0" err="1"/>
              <a:t>hr</a:t>
            </a:r>
            <a:r>
              <a:rPr lang="en-US" altLang="zh-TW" dirty="0"/>
              <a:t>/</a:t>
            </a:r>
            <a:r>
              <a:rPr lang="zh-TW" altLang="en-US" dirty="0"/>
              <a:t>天</a:t>
            </a:r>
            <a:r>
              <a:rPr lang="en-US" altLang="zh-TW" dirty="0"/>
              <a:t>) = 250</a:t>
            </a:r>
            <a:r>
              <a:rPr lang="zh-TW" altLang="en-US" dirty="0"/>
              <a:t> </a:t>
            </a:r>
            <a:r>
              <a:rPr lang="en-US" altLang="zh-TW" dirty="0"/>
              <a:t>m</a:t>
            </a:r>
            <a:r>
              <a:rPr lang="en-US" altLang="zh-TW" baseline="30000" dirty="0"/>
              <a:t>3</a:t>
            </a:r>
            <a:r>
              <a:rPr lang="en-US" altLang="zh-TW" dirty="0"/>
              <a:t>/</a:t>
            </a:r>
            <a:r>
              <a:rPr lang="en-US" altLang="zh-TW" dirty="0" err="1"/>
              <a:t>hr</a:t>
            </a:r>
            <a:endParaRPr lang="en-US" altLang="zh-TW" dirty="0"/>
          </a:p>
        </p:txBody>
      </p:sp>
    </p:spTree>
    <p:extLst>
      <p:ext uri="{BB962C8B-B14F-4D97-AF65-F5344CB8AC3E}">
        <p14:creationId xmlns:p14="http://schemas.microsoft.com/office/powerpoint/2010/main" val="3001602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臭氧產生量計算</a:t>
            </a:r>
          </a:p>
        </p:txBody>
      </p:sp>
      <p:sp>
        <p:nvSpPr>
          <p:cNvPr id="3" name="內容版面配置區 2"/>
          <p:cNvSpPr>
            <a:spLocks noGrp="1"/>
          </p:cNvSpPr>
          <p:nvPr>
            <p:ph idx="1"/>
          </p:nvPr>
        </p:nvSpPr>
        <p:spPr>
          <a:xfrm>
            <a:off x="1234190" y="1628800"/>
            <a:ext cx="10972800" cy="4525963"/>
          </a:xfrm>
        </p:spPr>
        <p:txBody>
          <a:bodyPr/>
          <a:lstStyle/>
          <a:p>
            <a:r>
              <a:rPr lang="zh-TW" altLang="en-US" dirty="0"/>
              <a:t>循環水量</a:t>
            </a:r>
            <a:r>
              <a:rPr lang="en-US" altLang="zh-TW" dirty="0"/>
              <a:t>250</a:t>
            </a:r>
            <a:r>
              <a:rPr lang="zh-TW" altLang="en-US" dirty="0"/>
              <a:t> </a:t>
            </a:r>
            <a:r>
              <a:rPr lang="en-US" altLang="zh-TW" dirty="0"/>
              <a:t>m</a:t>
            </a:r>
            <a:r>
              <a:rPr lang="en-US" altLang="zh-TW" baseline="30000" dirty="0"/>
              <a:t>3</a:t>
            </a:r>
            <a:r>
              <a:rPr lang="en-US" altLang="zh-TW" dirty="0"/>
              <a:t>/</a:t>
            </a:r>
            <a:r>
              <a:rPr lang="en-US" altLang="zh-TW" dirty="0" err="1"/>
              <a:t>hr</a:t>
            </a:r>
            <a:endParaRPr lang="en-US" altLang="zh-TW" dirty="0"/>
          </a:p>
          <a:p>
            <a:r>
              <a:rPr lang="zh-TW" altLang="en-US" dirty="0"/>
              <a:t>預期臭氧濃度為</a:t>
            </a:r>
            <a:r>
              <a:rPr lang="en-US" altLang="zh-TW" dirty="0"/>
              <a:t>0. 4</a:t>
            </a:r>
            <a:r>
              <a:rPr lang="zh-TW" altLang="en-US" dirty="0"/>
              <a:t> </a:t>
            </a:r>
            <a:r>
              <a:rPr lang="en-US" altLang="zh-TW" dirty="0" err="1"/>
              <a:t>ppm</a:t>
            </a:r>
            <a:r>
              <a:rPr lang="en-US" altLang="zh-TW" dirty="0"/>
              <a:t>(0. 4</a:t>
            </a:r>
            <a:r>
              <a:rPr lang="zh-TW" altLang="en-US" dirty="0"/>
              <a:t> </a:t>
            </a:r>
            <a:r>
              <a:rPr lang="en-US" altLang="zh-TW" dirty="0"/>
              <a:t>g/m</a:t>
            </a:r>
            <a:r>
              <a:rPr lang="en-US" altLang="zh-TW" baseline="30000" dirty="0"/>
              <a:t>3</a:t>
            </a:r>
            <a:r>
              <a:rPr lang="en-US" altLang="zh-TW" dirty="0"/>
              <a:t>)</a:t>
            </a:r>
          </a:p>
          <a:p>
            <a:r>
              <a:rPr lang="zh-TW" altLang="en-US" dirty="0"/>
              <a:t>臭氧溶解效率</a:t>
            </a:r>
            <a:r>
              <a:rPr lang="en-US" altLang="zh-TW" dirty="0"/>
              <a:t>20%</a:t>
            </a:r>
          </a:p>
          <a:p>
            <a:r>
              <a:rPr lang="en-US" altLang="zh-TW" dirty="0"/>
              <a:t>250 m</a:t>
            </a:r>
            <a:r>
              <a:rPr lang="en-US" altLang="zh-TW" baseline="30000" dirty="0"/>
              <a:t>3 </a:t>
            </a:r>
            <a:r>
              <a:rPr lang="en-US" altLang="zh-TW" dirty="0"/>
              <a:t>x 0.4 g/m</a:t>
            </a:r>
            <a:r>
              <a:rPr lang="en-US" altLang="zh-TW" baseline="30000" dirty="0"/>
              <a:t>3</a:t>
            </a:r>
            <a:r>
              <a:rPr lang="zh-TW" altLang="en-US" dirty="0"/>
              <a:t> </a:t>
            </a:r>
            <a:r>
              <a:rPr lang="en-US" altLang="zh-TW" dirty="0"/>
              <a:t>/</a:t>
            </a:r>
            <a:r>
              <a:rPr lang="zh-TW" altLang="en-US" dirty="0"/>
              <a:t> </a:t>
            </a:r>
            <a:r>
              <a:rPr lang="en-US" altLang="zh-TW" dirty="0"/>
              <a:t>20%</a:t>
            </a:r>
            <a:r>
              <a:rPr lang="zh-TW" altLang="en-US" dirty="0"/>
              <a:t> </a:t>
            </a:r>
            <a:r>
              <a:rPr lang="en-US" altLang="zh-TW" dirty="0"/>
              <a:t>= 500g/hr</a:t>
            </a:r>
          </a:p>
          <a:p>
            <a:endParaRPr lang="en-US" altLang="zh-TW" dirty="0"/>
          </a:p>
          <a:p>
            <a:r>
              <a:rPr lang="zh-TW" altLang="en-US" dirty="0"/>
              <a:t>如果臭氧的融入效率不夠高，則須買很大的臭氧機。</a:t>
            </a:r>
            <a:endParaRPr lang="en-US" altLang="zh-TW" dirty="0"/>
          </a:p>
          <a:p>
            <a:endParaRPr lang="zh-TW" altLang="en-US" dirty="0"/>
          </a:p>
        </p:txBody>
      </p:sp>
    </p:spTree>
    <p:extLst>
      <p:ext uri="{BB962C8B-B14F-4D97-AF65-F5344CB8AC3E}">
        <p14:creationId xmlns:p14="http://schemas.microsoft.com/office/powerpoint/2010/main" val="4174640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線上水中臭氧濃度偵測</a:t>
            </a:r>
          </a:p>
        </p:txBody>
      </p:sp>
      <p:sp>
        <p:nvSpPr>
          <p:cNvPr id="3" name="內容版面配置區 2"/>
          <p:cNvSpPr>
            <a:spLocks noGrp="1"/>
          </p:cNvSpPr>
          <p:nvPr>
            <p:ph idx="1"/>
          </p:nvPr>
        </p:nvSpPr>
        <p:spPr/>
        <p:txBody>
          <a:bodyPr/>
          <a:lstStyle/>
          <a:p>
            <a:pPr marL="342900" lvl="1" indent="-342900">
              <a:buFont typeface="Arial" panose="020B0604020202020204" pitchFamily="34" charset="0"/>
              <a:buChar char="•"/>
            </a:pPr>
            <a:r>
              <a:rPr lang="zh-TW" altLang="en-US" sz="3200" dirty="0"/>
              <a:t>選擇性薄膜電極</a:t>
            </a:r>
            <a:endParaRPr lang="en-US" altLang="zh-TW" sz="3200" dirty="0"/>
          </a:p>
        </p:txBody>
      </p:sp>
      <p:grpSp>
        <p:nvGrpSpPr>
          <p:cNvPr id="5" name="群組 4">
            <a:extLst>
              <a:ext uri="{FF2B5EF4-FFF2-40B4-BE49-F238E27FC236}">
                <a16:creationId xmlns:a16="http://schemas.microsoft.com/office/drawing/2014/main" id="{9C278A47-B913-4D6B-A2EC-7FB689276565}"/>
              </a:ext>
            </a:extLst>
          </p:cNvPr>
          <p:cNvGrpSpPr/>
          <p:nvPr/>
        </p:nvGrpSpPr>
        <p:grpSpPr>
          <a:xfrm>
            <a:off x="4439816" y="2229009"/>
            <a:ext cx="6992598" cy="4320000"/>
            <a:chOff x="3575720" y="2421368"/>
            <a:chExt cx="6992598" cy="4320000"/>
          </a:xfrm>
        </p:grpSpPr>
        <p:pic>
          <p:nvPicPr>
            <p:cNvPr id="11266" name="Picture 2" descr="C:\Users\NTN\Desktop\健康管理概論實務影片\阿毛文件\桃園簡報\簡報用圖\可再壓縮\臭氧消毒2.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575720" y="2421368"/>
              <a:ext cx="5200364" cy="43200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群組 3"/>
            <p:cNvGrpSpPr>
              <a:grpSpLocks/>
            </p:cNvGrpSpPr>
            <p:nvPr/>
          </p:nvGrpSpPr>
          <p:grpSpPr bwMode="auto">
            <a:xfrm>
              <a:off x="6697602" y="4392048"/>
              <a:ext cx="3870716" cy="2295090"/>
              <a:chOff x="6326836" y="2479176"/>
              <a:chExt cx="2872266" cy="1669916"/>
            </a:xfrm>
          </p:grpSpPr>
          <p:sp>
            <p:nvSpPr>
              <p:cNvPr id="6" name="內容版面配置區 2"/>
              <p:cNvSpPr txBox="1">
                <a:spLocks/>
              </p:cNvSpPr>
              <p:nvPr/>
            </p:nvSpPr>
            <p:spPr>
              <a:xfrm>
                <a:off x="7614686" y="2492208"/>
                <a:ext cx="1584416" cy="1656884"/>
              </a:xfrm>
              <a:prstGeom prst="rect">
                <a:avLst/>
              </a:prstGeom>
              <a:solidFill>
                <a:schemeClr val="bg2">
                  <a:lumMod val="90000"/>
                  <a:alpha val="25000"/>
                </a:schemeClr>
              </a:solidFill>
            </p:spPr>
            <p:txBody>
              <a:bodyPr>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1" indent="0">
                  <a:buNone/>
                  <a:defRPr/>
                </a:pPr>
                <a:r>
                  <a:rPr lang="zh-TW" altLang="en-US" sz="2400" b="1" dirty="0">
                    <a:effectLst>
                      <a:outerShdw blurRad="38100" dist="38100" dir="2700000" algn="tl">
                        <a:srgbClr val="000000">
                          <a:alpha val="43137"/>
                        </a:srgbClr>
                      </a:outerShdw>
                    </a:effectLst>
                    <a:latin typeface="標楷體" pitchFamily="65" charset="-120"/>
                    <a:ea typeface="標楷體" pitchFamily="65" charset="-120"/>
                  </a:rPr>
                  <a:t>安裝位置：</a:t>
                </a:r>
                <a:endParaRPr lang="en-US" altLang="zh-TW" sz="2400" b="1" dirty="0">
                  <a:effectLst>
                    <a:outerShdw blurRad="38100" dist="38100" dir="2700000" algn="tl">
                      <a:srgbClr val="000000">
                        <a:alpha val="43137"/>
                      </a:srgbClr>
                    </a:outerShdw>
                  </a:effectLst>
                  <a:latin typeface="標楷體" pitchFamily="65" charset="-120"/>
                  <a:ea typeface="標楷體" pitchFamily="65" charset="-120"/>
                </a:endParaRPr>
              </a:p>
              <a:p>
                <a:pPr marL="400050" lvl="1" indent="0">
                  <a:buNone/>
                  <a:defRPr/>
                </a:pPr>
                <a:r>
                  <a:rPr lang="zh-TW" altLang="en-US" sz="2400" b="1" dirty="0">
                    <a:effectLst>
                      <a:outerShdw blurRad="38100" dist="38100" dir="2700000" algn="tl">
                        <a:srgbClr val="000000">
                          <a:alpha val="43137"/>
                        </a:srgbClr>
                      </a:outerShdw>
                    </a:effectLst>
                    <a:latin typeface="標楷體" pitchFamily="65" charset="-120"/>
                    <a:ea typeface="標楷體" pitchFamily="65" charset="-120"/>
                  </a:rPr>
                  <a:t>管中臭氧濃度：</a:t>
                </a:r>
                <a:r>
                  <a:rPr lang="en-US" altLang="zh-TW" sz="2400" b="1" dirty="0">
                    <a:effectLst>
                      <a:outerShdw blurRad="38100" dist="38100" dir="2700000" algn="tl">
                        <a:srgbClr val="000000">
                          <a:alpha val="43137"/>
                        </a:srgbClr>
                      </a:outerShdw>
                    </a:effectLst>
                    <a:ea typeface="標楷體" pitchFamily="65" charset="-120"/>
                  </a:rPr>
                  <a:t>0.4ppm</a:t>
                </a:r>
              </a:p>
              <a:p>
                <a:pPr marL="400050" lvl="1" indent="0">
                  <a:buNone/>
                  <a:defRPr/>
                </a:pPr>
                <a:r>
                  <a:rPr lang="zh-TW" altLang="en-US" sz="2400" b="1" dirty="0">
                    <a:effectLst>
                      <a:outerShdw blurRad="38100" dist="38100" dir="2700000" algn="tl">
                        <a:srgbClr val="000000">
                          <a:alpha val="43137"/>
                        </a:srgbClr>
                      </a:outerShdw>
                    </a:effectLst>
                    <a:ea typeface="標楷體" pitchFamily="65" charset="-120"/>
                  </a:rPr>
                  <a:t>池中臭氧濃度：</a:t>
                </a:r>
                <a:r>
                  <a:rPr lang="en-US" altLang="zh-TW" sz="2400" b="1" dirty="0">
                    <a:effectLst>
                      <a:outerShdw blurRad="38100" dist="38100" dir="2700000" algn="tl">
                        <a:srgbClr val="000000">
                          <a:alpha val="43137"/>
                        </a:srgbClr>
                      </a:outerShdw>
                    </a:effectLst>
                    <a:ea typeface="標楷體" pitchFamily="65" charset="-120"/>
                  </a:rPr>
                  <a:t>0.03-0.05ppm</a:t>
                </a:r>
              </a:p>
              <a:p>
                <a:pPr marL="514350" indent="-514350">
                  <a:buFont typeface="+mj-lt"/>
                  <a:buAutoNum type="arabicPeriod"/>
                  <a:defRPr/>
                </a:pPr>
                <a:endParaRPr lang="zh-TW" altLang="en-US" sz="2800" dirty="0">
                  <a:latin typeface="標楷體" pitchFamily="65" charset="-120"/>
                  <a:ea typeface="標楷體" pitchFamily="65" charset="-120"/>
                </a:endParaRPr>
              </a:p>
            </p:txBody>
          </p:sp>
          <p:cxnSp>
            <p:nvCxnSpPr>
              <p:cNvPr id="7" name="直線單箭頭接點 6"/>
              <p:cNvCxnSpPr/>
              <p:nvPr/>
            </p:nvCxnSpPr>
            <p:spPr>
              <a:xfrm flipH="1">
                <a:off x="6804326" y="2655622"/>
                <a:ext cx="1080231" cy="0"/>
              </a:xfrm>
              <a:prstGeom prst="straightConnector1">
                <a:avLst/>
              </a:prstGeom>
              <a:ln w="76200">
                <a:solidFill>
                  <a:srgbClr val="C00000"/>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8" name="橢圓 7"/>
              <p:cNvSpPr/>
              <p:nvPr/>
            </p:nvSpPr>
            <p:spPr>
              <a:xfrm>
                <a:off x="6326836" y="2479176"/>
                <a:ext cx="428794" cy="41493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grpSp>
      </p:grpSp>
    </p:spTree>
    <p:extLst>
      <p:ext uri="{BB962C8B-B14F-4D97-AF65-F5344CB8AC3E}">
        <p14:creationId xmlns:p14="http://schemas.microsoft.com/office/powerpoint/2010/main" val="4075829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水中臭氧濃度檢測</a:t>
            </a:r>
          </a:p>
        </p:txBody>
      </p:sp>
      <p:sp>
        <p:nvSpPr>
          <p:cNvPr id="3" name="內容版面配置區 2"/>
          <p:cNvSpPr>
            <a:spLocks noGrp="1"/>
          </p:cNvSpPr>
          <p:nvPr>
            <p:ph idx="1"/>
          </p:nvPr>
        </p:nvSpPr>
        <p:spPr>
          <a:xfrm>
            <a:off x="1127448" y="1556792"/>
            <a:ext cx="10972800" cy="4525963"/>
          </a:xfrm>
        </p:spPr>
        <p:txBody>
          <a:bodyPr>
            <a:normAutofit/>
          </a:bodyPr>
          <a:lstStyle/>
          <a:p>
            <a:r>
              <a:rPr lang="zh-TW" altLang="en-US" dirty="0"/>
              <a:t>標準方法</a:t>
            </a:r>
            <a:endParaRPr lang="en-US" altLang="zh-TW" dirty="0"/>
          </a:p>
          <a:p>
            <a:pPr marL="0" indent="0">
              <a:buNone/>
            </a:pPr>
            <a:r>
              <a:rPr lang="zh-TW" altLang="en-US" dirty="0"/>
              <a:t>    靛藍法</a:t>
            </a:r>
            <a:r>
              <a:rPr lang="en-US" altLang="zh-TW" dirty="0"/>
              <a:t>(</a:t>
            </a:r>
            <a:r>
              <a:rPr lang="zh-TW" altLang="en-US" dirty="0"/>
              <a:t>加呈色劑後以分光光度計測量</a:t>
            </a:r>
            <a:r>
              <a:rPr lang="en-US" altLang="zh-TW" dirty="0"/>
              <a:t>)</a:t>
            </a:r>
          </a:p>
          <a:p>
            <a:endParaRPr lang="en-US" altLang="zh-TW" dirty="0"/>
          </a:p>
          <a:p>
            <a:r>
              <a:rPr lang="zh-TW" altLang="en-US" dirty="0"/>
              <a:t>二乙苯二胺</a:t>
            </a:r>
            <a:r>
              <a:rPr lang="en-US" altLang="zh-TW" dirty="0"/>
              <a:t>(DPD)</a:t>
            </a:r>
            <a:r>
              <a:rPr lang="zh-TW" altLang="en-US" dirty="0"/>
              <a:t>氧化法</a:t>
            </a:r>
            <a:endParaRPr lang="en-US" altLang="zh-TW" dirty="0"/>
          </a:p>
          <a:p>
            <a:r>
              <a:rPr lang="zh-TW" altLang="en-US" dirty="0"/>
              <a:t>碘離子法</a:t>
            </a:r>
            <a:endParaRPr lang="en-US" altLang="zh-TW" dirty="0"/>
          </a:p>
          <a:p>
            <a:r>
              <a:rPr lang="zh-TW" altLang="en-US" dirty="0"/>
              <a:t>亞硝酸根離子氧化法</a:t>
            </a:r>
            <a:endParaRPr lang="en-US" altLang="zh-TW" dirty="0"/>
          </a:p>
          <a:p>
            <a:r>
              <a:rPr lang="zh-TW" altLang="en-US" dirty="0"/>
              <a:t>碘滴定法</a:t>
            </a:r>
          </a:p>
        </p:txBody>
      </p:sp>
    </p:spTree>
    <p:extLst>
      <p:ext uri="{BB962C8B-B14F-4D97-AF65-F5344CB8AC3E}">
        <p14:creationId xmlns:p14="http://schemas.microsoft.com/office/powerpoint/2010/main" val="23333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水中臭氧濃度檢測儀</a:t>
            </a:r>
          </a:p>
        </p:txBody>
      </p:sp>
      <p:sp>
        <p:nvSpPr>
          <p:cNvPr id="3" name="內容版面配置區 2"/>
          <p:cNvSpPr>
            <a:spLocks noGrp="1"/>
          </p:cNvSpPr>
          <p:nvPr>
            <p:ph idx="1"/>
          </p:nvPr>
        </p:nvSpPr>
        <p:spPr/>
        <p:txBody>
          <a:bodyPr/>
          <a:lstStyle/>
          <a:p>
            <a:endParaRPr lang="zh-TW" altLang="en-US" dirty="0"/>
          </a:p>
        </p:txBody>
      </p:sp>
      <p:pic>
        <p:nvPicPr>
          <p:cNvPr id="4098" name="Picture 2" descr="C:\Users\NTN\Desktop\健康管理概論實務影片\阿毛文件\桃園簡報\THORNTON溶解臭氧感測器.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515076" y="0"/>
            <a:ext cx="3456000" cy="3456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2290" name="Picture 2" descr="C:\Users\NTN\Desktop\健康管理概論實務影片\阿毛文件\桃園簡報\簡報用圖\可再壓縮\建成科學儀器CheckitDirec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732208" y="0"/>
            <a:ext cx="2947407" cy="3456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2291" name="Picture 3" descr="C:\Users\NTN\Desktop\健康管理概論實務影片\阿毛文件\桃園簡報\簡報用圖\壓縮圖\臺灣默克(股)公司臭氧測試組.jpg"/>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6718286" y="3432542"/>
            <a:ext cx="3949714" cy="3456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2292" name="Picture 4" descr="C:\Users\NTN\Desktop\健康管理概論實務影片\阿毛文件\桃園簡報\簡報用圖\壓縮圖\建成科學儀器Model Q45H-64.jpg"/>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1524000" y="3402000"/>
            <a:ext cx="3238594" cy="3456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821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臭氧與加氯併用的消毒方式</a:t>
            </a:r>
          </a:p>
        </p:txBody>
      </p:sp>
      <p:sp>
        <p:nvSpPr>
          <p:cNvPr id="3" name="內容版面配置區 2"/>
          <p:cNvSpPr>
            <a:spLocks noGrp="1"/>
          </p:cNvSpPr>
          <p:nvPr>
            <p:ph idx="1"/>
          </p:nvPr>
        </p:nvSpPr>
        <p:spPr>
          <a:xfrm>
            <a:off x="1336576" y="1556792"/>
            <a:ext cx="9518848" cy="4525963"/>
          </a:xfrm>
        </p:spPr>
        <p:txBody>
          <a:bodyPr/>
          <a:lstStyle/>
          <a:p>
            <a:r>
              <a:rPr lang="zh-TW" altLang="en-US" dirty="0"/>
              <a:t>一般使用臭氧與加氯併用消毒方式的泳池管理者，常遇到以下問題：</a:t>
            </a:r>
            <a:endParaRPr lang="en-US" altLang="zh-TW" dirty="0"/>
          </a:p>
          <a:p>
            <a:endParaRPr lang="en-US" altLang="zh-TW" dirty="0"/>
          </a:p>
          <a:p>
            <a:pPr marL="342900" lvl="1" indent="-342900">
              <a:buFont typeface="Arial" panose="020B0604020202020204" pitchFamily="34" charset="0"/>
              <a:buChar char="•"/>
            </a:pPr>
            <a:r>
              <a:rPr lang="zh-TW" altLang="en-US" sz="3200" noProof="1">
                <a:cs typeface="Arial" charset="0"/>
              </a:rPr>
              <a:t>臭氧產生機每小時產生多少的臭氧？</a:t>
            </a:r>
            <a:endParaRPr lang="en-US" altLang="zh-TW" sz="3200" noProof="1">
              <a:cs typeface="Arial" charset="0"/>
            </a:endParaRPr>
          </a:p>
          <a:p>
            <a:pPr marL="342900" lvl="1" indent="-342900">
              <a:buFont typeface="Arial" panose="020B0604020202020204" pitchFamily="34" charset="0"/>
              <a:buChar char="•"/>
            </a:pPr>
            <a:r>
              <a:rPr lang="zh-TW" altLang="en-US" sz="3200" noProof="1">
                <a:cs typeface="Arial" charset="0"/>
              </a:rPr>
              <a:t>有多少臭氧溶入循環水中？</a:t>
            </a:r>
            <a:endParaRPr lang="zh-TW" altLang="zh-TW" sz="3200" noProof="1">
              <a:cs typeface="Arial" charset="0"/>
            </a:endParaRPr>
          </a:p>
          <a:p>
            <a:pPr marL="342900" lvl="1" indent="-342900">
              <a:buFont typeface="Arial" panose="020B0604020202020204" pitchFamily="34" charset="0"/>
              <a:buChar char="•"/>
            </a:pPr>
            <a:r>
              <a:rPr lang="zh-TW" altLang="en-US" sz="3200" noProof="1">
                <a:cs typeface="Arial" charset="0"/>
              </a:rPr>
              <a:t>臭氧設備效率如何？該如何調整？</a:t>
            </a:r>
            <a:endParaRPr lang="en-US" altLang="zh-TW" sz="3200" noProof="1">
              <a:cs typeface="Arial" charset="0"/>
            </a:endParaRPr>
          </a:p>
          <a:p>
            <a:pPr marL="342900" lvl="1" indent="-342900">
              <a:buFont typeface="Arial" panose="020B0604020202020204" pitchFamily="34" charset="0"/>
              <a:buChar char="•"/>
            </a:pPr>
            <a:r>
              <a:rPr lang="zh-TW" altLang="en-US" sz="3200" noProof="1">
                <a:cs typeface="Arial" charset="0"/>
              </a:rPr>
              <a:t>泳池中臭氧濃度是多少？</a:t>
            </a:r>
            <a:endParaRPr lang="zh-TW" altLang="zh-TW" sz="3200" noProof="1">
              <a:cs typeface="Arial" charset="0"/>
            </a:endParaRPr>
          </a:p>
          <a:p>
            <a:endParaRPr lang="zh-TW" altLang="en-US" dirty="0"/>
          </a:p>
        </p:txBody>
      </p:sp>
    </p:spTree>
    <p:extLst>
      <p:ext uri="{BB962C8B-B14F-4D97-AF65-F5344CB8AC3E}">
        <p14:creationId xmlns:p14="http://schemas.microsoft.com/office/powerpoint/2010/main" val="246002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臭氧與加氯併用的消毒方式</a:t>
            </a:r>
          </a:p>
        </p:txBody>
      </p:sp>
      <p:sp>
        <p:nvSpPr>
          <p:cNvPr id="3" name="內容版面配置區 2"/>
          <p:cNvSpPr>
            <a:spLocks noGrp="1"/>
          </p:cNvSpPr>
          <p:nvPr>
            <p:ph idx="1"/>
          </p:nvPr>
        </p:nvSpPr>
        <p:spPr/>
        <p:txBody>
          <a:bodyPr>
            <a:normAutofit/>
          </a:bodyPr>
          <a:lstStyle/>
          <a:p>
            <a:r>
              <a:rPr lang="zh-TW" altLang="en-US" dirty="0"/>
              <a:t>一般臭氧與加氯併用的消毒系統，臭氧產生後以文式管注入循環水中</a:t>
            </a:r>
            <a:endParaRPr lang="en-US" altLang="zh-TW" dirty="0"/>
          </a:p>
          <a:p>
            <a:endParaRPr lang="en-US" altLang="zh-TW" dirty="0"/>
          </a:p>
          <a:p>
            <a:r>
              <a:rPr lang="zh-TW" altLang="en-US" dirty="0"/>
              <a:t>文式管乃是在管路上鑽孔，讓臭氧直接注入管路中，靠水流造成的低壓和渦流讓臭氧溶入水中→無法有效溶解臭氧</a:t>
            </a:r>
            <a:endParaRPr lang="en-US" altLang="zh-TW" dirty="0"/>
          </a:p>
          <a:p>
            <a:endParaRPr lang="en-US" altLang="zh-TW" dirty="0"/>
          </a:p>
          <a:p>
            <a:r>
              <a:rPr lang="zh-TW" altLang="en-US" dirty="0"/>
              <a:t>即使臭氧產生量足夠，溶解效率差就達不到預期的消毒效果</a:t>
            </a:r>
            <a:endParaRPr lang="en-US" altLang="zh-TW" dirty="0"/>
          </a:p>
        </p:txBody>
      </p:sp>
      <p:pic>
        <p:nvPicPr>
          <p:cNvPr id="13314" name="Picture 2" descr="C:\Users\NTN\Desktop\健康管理概論實務影片\阿毛文件\桃園簡報\簡報用圖\壓縮圖\文式管.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524001" y="1767682"/>
            <a:ext cx="9124327" cy="50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906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33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臭氧消毒</a:t>
            </a:r>
          </a:p>
        </p:txBody>
      </p:sp>
      <p:sp>
        <p:nvSpPr>
          <p:cNvPr id="3" name="內容版面配置區 2"/>
          <p:cNvSpPr>
            <a:spLocks noGrp="1"/>
          </p:cNvSpPr>
          <p:nvPr>
            <p:ph idx="1"/>
          </p:nvPr>
        </p:nvSpPr>
        <p:spPr>
          <a:xfrm>
            <a:off x="1444588" y="1628800"/>
            <a:ext cx="9302824" cy="4525963"/>
          </a:xfrm>
        </p:spPr>
        <p:txBody>
          <a:bodyPr>
            <a:normAutofit/>
          </a:bodyPr>
          <a:lstStyle/>
          <a:p>
            <a:r>
              <a:rPr lang="zh-TW" altLang="en-US" dirty="0"/>
              <a:t>臭氧對水溶解度小→溶解是技術關鍵</a:t>
            </a:r>
            <a:endParaRPr lang="en-US" altLang="zh-TW" dirty="0"/>
          </a:p>
          <a:p>
            <a:r>
              <a:rPr lang="zh-TW" altLang="en-US" dirty="0"/>
              <a:t>未溶解的臭氧會釋放到空氣中</a:t>
            </a:r>
            <a:endParaRPr lang="en-US" altLang="zh-TW" dirty="0"/>
          </a:p>
          <a:p>
            <a:endParaRPr lang="en-US" altLang="zh-TW" dirty="0"/>
          </a:p>
          <a:p>
            <a:r>
              <a:rPr lang="zh-TW" altLang="en-US" dirty="0"/>
              <a:t>空氣品質標準</a:t>
            </a:r>
            <a:endParaRPr lang="en-US" altLang="zh-TW" dirty="0"/>
          </a:p>
          <a:p>
            <a:pPr marL="0" indent="0">
              <a:buNone/>
            </a:pPr>
            <a:r>
              <a:rPr lang="zh-TW" altLang="en-US" dirty="0"/>
              <a:t>    每小時平均濃度</a:t>
            </a:r>
            <a:r>
              <a:rPr lang="en-US" altLang="zh-TW" dirty="0"/>
              <a:t>0.12 ppm</a:t>
            </a:r>
          </a:p>
          <a:p>
            <a:pPr marL="0" indent="0">
              <a:buNone/>
            </a:pPr>
            <a:r>
              <a:rPr lang="zh-TW" altLang="en-US" dirty="0"/>
              <a:t>    每</a:t>
            </a:r>
            <a:r>
              <a:rPr lang="en-US" altLang="zh-TW" dirty="0"/>
              <a:t>8</a:t>
            </a:r>
            <a:r>
              <a:rPr lang="zh-TW" altLang="en-US" dirty="0"/>
              <a:t>小時平均濃度</a:t>
            </a:r>
            <a:r>
              <a:rPr lang="en-US" altLang="zh-TW" dirty="0"/>
              <a:t>0.06</a:t>
            </a:r>
            <a:r>
              <a:rPr lang="zh-TW" altLang="en-US" dirty="0"/>
              <a:t> </a:t>
            </a:r>
            <a:r>
              <a:rPr lang="en-US" altLang="zh-TW" dirty="0"/>
              <a:t>ppm</a:t>
            </a:r>
          </a:p>
        </p:txBody>
      </p:sp>
    </p:spTree>
    <p:extLst>
      <p:ext uri="{BB962C8B-B14F-4D97-AF65-F5344CB8AC3E}">
        <p14:creationId xmlns:p14="http://schemas.microsoft.com/office/powerpoint/2010/main" val="3192433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臭氧溶解程度是關鍵</a:t>
            </a:r>
          </a:p>
        </p:txBody>
      </p:sp>
      <p:sp>
        <p:nvSpPr>
          <p:cNvPr id="3" name="內容版面配置區 2"/>
          <p:cNvSpPr>
            <a:spLocks noGrp="1"/>
          </p:cNvSpPr>
          <p:nvPr>
            <p:ph idx="1"/>
          </p:nvPr>
        </p:nvSpPr>
        <p:spPr>
          <a:xfrm>
            <a:off x="1981200" y="1600201"/>
            <a:ext cx="8075240" cy="1324744"/>
          </a:xfrm>
        </p:spPr>
        <p:txBody>
          <a:bodyPr/>
          <a:lstStyle/>
          <a:p>
            <a:r>
              <a:rPr lang="zh-TW" altLang="en-US" dirty="0"/>
              <a:t>直接注入管路</a:t>
            </a:r>
            <a:r>
              <a:rPr lang="en-US" altLang="zh-TW" dirty="0"/>
              <a:t>(</a:t>
            </a:r>
            <a:r>
              <a:rPr lang="zh-TW" altLang="en-US" dirty="0"/>
              <a:t>文式管</a:t>
            </a:r>
            <a:r>
              <a:rPr lang="en-US" altLang="zh-TW" dirty="0"/>
              <a:t>)</a:t>
            </a:r>
            <a:r>
              <a:rPr lang="zh-TW" altLang="en-US" dirty="0"/>
              <a:t>：溶解程度低</a:t>
            </a:r>
            <a:endParaRPr lang="en-US" altLang="zh-TW" dirty="0"/>
          </a:p>
          <a:p>
            <a:r>
              <a:rPr lang="zh-TW" altLang="en-US" dirty="0"/>
              <a:t>臭氧混合裝置</a:t>
            </a:r>
            <a:r>
              <a:rPr lang="en-US" altLang="zh-TW" dirty="0"/>
              <a:t>(Ozone mixer)</a:t>
            </a:r>
            <a:r>
              <a:rPr lang="zh-TW" altLang="en-US" dirty="0"/>
              <a:t>：溶解程度高</a:t>
            </a:r>
            <a:endParaRPr lang="en-US" altLang="zh-TW" dirty="0"/>
          </a:p>
          <a:p>
            <a:endParaRPr lang="zh-TW" altLang="en-US" dirty="0"/>
          </a:p>
        </p:txBody>
      </p:sp>
      <p:pic>
        <p:nvPicPr>
          <p:cNvPr id="6" name="內容版面配置區 3" descr="coax9.jpg"/>
          <p:cNvPicPr>
            <a:picLocks noChangeAspect="1"/>
          </p:cNvPicPr>
          <p:nvPr/>
        </p:nvPicPr>
        <p:blipFill>
          <a:blip r:embed="rId2" cstate="print"/>
          <a:stretch>
            <a:fillRect/>
          </a:stretch>
        </p:blipFill>
        <p:spPr>
          <a:xfrm>
            <a:off x="2063552" y="3068960"/>
            <a:ext cx="5802128" cy="3168352"/>
          </a:xfrm>
          <a:prstGeom prst="rect">
            <a:avLst/>
          </a:prstGeom>
        </p:spPr>
      </p:pic>
      <p:pic>
        <p:nvPicPr>
          <p:cNvPr id="7" name="圖片 6" descr="coax5.jpg"/>
          <p:cNvPicPr>
            <a:picLocks noChangeAspect="1"/>
          </p:cNvPicPr>
          <p:nvPr/>
        </p:nvPicPr>
        <p:blipFill>
          <a:blip r:embed="rId3" cstate="print"/>
          <a:stretch>
            <a:fillRect/>
          </a:stretch>
        </p:blipFill>
        <p:spPr>
          <a:xfrm>
            <a:off x="8112224" y="3068960"/>
            <a:ext cx="1860238" cy="3644666"/>
          </a:xfrm>
          <a:prstGeom prst="rect">
            <a:avLst/>
          </a:prstGeom>
        </p:spPr>
      </p:pic>
    </p:spTree>
    <p:extLst>
      <p:ext uri="{BB962C8B-B14F-4D97-AF65-F5344CB8AC3E}">
        <p14:creationId xmlns:p14="http://schemas.microsoft.com/office/powerpoint/2010/main" val="1111469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999656" y="620688"/>
            <a:ext cx="5788764" cy="523220"/>
          </a:xfrm>
          <a:prstGeom prst="rect">
            <a:avLst/>
          </a:prstGeom>
        </p:spPr>
        <p:txBody>
          <a:bodyPr wrap="none">
            <a:spAutoFit/>
          </a:bodyPr>
          <a:lstStyle/>
          <a:p>
            <a:r>
              <a:rPr lang="zh-TW" altLang="en-US" sz="2800" dirty="0"/>
              <a:t>直接注入管路</a:t>
            </a:r>
            <a:r>
              <a:rPr lang="en-US" altLang="zh-TW" sz="2800" dirty="0"/>
              <a:t>(</a:t>
            </a:r>
            <a:r>
              <a:rPr lang="zh-TW" altLang="en-US" sz="2800" dirty="0"/>
              <a:t>文式管</a:t>
            </a:r>
            <a:r>
              <a:rPr lang="en-US" altLang="zh-TW" sz="2800" dirty="0"/>
              <a:t>)</a:t>
            </a:r>
            <a:r>
              <a:rPr lang="zh-TW" altLang="en-US" sz="2800" dirty="0"/>
              <a:t>：溶解程度低</a:t>
            </a:r>
            <a:endParaRPr lang="en-US" altLang="zh-TW" sz="2800" dirty="0"/>
          </a:p>
        </p:txBody>
      </p:sp>
      <p:pic>
        <p:nvPicPr>
          <p:cNvPr id="8" name="內容版面配置區 7" descr="http://gowatershop.com/upfiles/images/%e8%b2%a0%e5%a3%93%e5%90%b8%e5%85%a5%e6%b3%95%ef%bc%88%e5%b0%84%e6%b5%81%e5%99%a8%e6%b3%95%ef%bc%89.JPG"/>
          <p:cNvPicPr>
            <a:picLocks noGrp="1"/>
          </p:cNvPicPr>
          <p:nvPr>
            <p:ph idx="1"/>
          </p:nvPr>
        </p:nvPicPr>
        <p:blipFill>
          <a:blip r:embed="rId3" cstate="print"/>
          <a:srcRect/>
          <a:stretch>
            <a:fillRect/>
          </a:stretch>
        </p:blipFill>
        <p:spPr bwMode="auto">
          <a:xfrm>
            <a:off x="2999656" y="1412776"/>
            <a:ext cx="5688632" cy="496855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631504" y="404664"/>
            <a:ext cx="8229600" cy="1143000"/>
          </a:xfrm>
        </p:spPr>
        <p:txBody>
          <a:bodyPr>
            <a:normAutofit/>
          </a:bodyPr>
          <a:lstStyle/>
          <a:p>
            <a:r>
              <a:rPr lang="zh-TW" altLang="en-US" sz="4800" b="1" dirty="0">
                <a:latin typeface="標楷體" panose="03000509000000000000" pitchFamily="65" charset="-120"/>
                <a:ea typeface="標楷體" panose="03000509000000000000" pitchFamily="65" charset="-120"/>
              </a:rPr>
              <a:t>大綱</a:t>
            </a:r>
          </a:p>
        </p:txBody>
      </p:sp>
      <p:sp>
        <p:nvSpPr>
          <p:cNvPr id="3" name="內容版面配置區 2"/>
          <p:cNvSpPr>
            <a:spLocks noGrp="1"/>
          </p:cNvSpPr>
          <p:nvPr>
            <p:ph idx="1"/>
          </p:nvPr>
        </p:nvSpPr>
        <p:spPr>
          <a:xfrm>
            <a:off x="3575720" y="1927374"/>
            <a:ext cx="5194920" cy="4525963"/>
          </a:xfrm>
        </p:spPr>
        <p:txBody>
          <a:bodyPr>
            <a:normAutofit/>
          </a:bodyPr>
          <a:lstStyle/>
          <a:p>
            <a:pPr marL="971550" lvl="1" indent="-701675">
              <a:buFont typeface="+mj-ea"/>
              <a:buAutoNum type="ea1ChtPeriod"/>
            </a:pPr>
            <a:r>
              <a:rPr lang="zh-TW" altLang="en-US" sz="3600" dirty="0">
                <a:latin typeface="標楷體" panose="03000509000000000000" pitchFamily="65" charset="-120"/>
                <a:ea typeface="標楷體" panose="03000509000000000000" pitchFamily="65" charset="-120"/>
              </a:rPr>
              <a:t>臭氧消毒法</a:t>
            </a:r>
            <a:endParaRPr lang="en-US" altLang="zh-TW" sz="3600" dirty="0">
              <a:latin typeface="標楷體" panose="03000509000000000000" pitchFamily="65" charset="-120"/>
              <a:ea typeface="標楷體" panose="03000509000000000000" pitchFamily="65" charset="-120"/>
            </a:endParaRPr>
          </a:p>
          <a:p>
            <a:pPr marL="971550" lvl="1" indent="-701675">
              <a:buFont typeface="+mj-ea"/>
              <a:buAutoNum type="ea1ChtPeriod"/>
            </a:pPr>
            <a:r>
              <a:rPr lang="zh-TW" altLang="en-US" sz="3600" dirty="0">
                <a:latin typeface="標楷體" panose="03000509000000000000" pitchFamily="65" charset="-120"/>
                <a:ea typeface="標楷體" panose="03000509000000000000" pitchFamily="65" charset="-120"/>
              </a:rPr>
              <a:t>紫外線消毒法</a:t>
            </a:r>
            <a:endParaRPr lang="en-US" altLang="zh-TW" sz="3600" dirty="0">
              <a:latin typeface="標楷體" panose="03000509000000000000" pitchFamily="65" charset="-120"/>
              <a:ea typeface="標楷體" panose="03000509000000000000" pitchFamily="65" charset="-120"/>
            </a:endParaRPr>
          </a:p>
          <a:p>
            <a:pPr marL="971550" lvl="1" indent="-701675">
              <a:buFont typeface="+mj-ea"/>
              <a:buAutoNum type="ea1ChtPeriod"/>
            </a:pPr>
            <a:r>
              <a:rPr lang="zh-TW" altLang="en-US" sz="3600" dirty="0">
                <a:latin typeface="標楷體" panose="03000509000000000000" pitchFamily="65" charset="-120"/>
                <a:ea typeface="標楷體" panose="03000509000000000000" pitchFamily="65" charset="-120"/>
              </a:rPr>
              <a:t>銅</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銀離子消毒法</a:t>
            </a:r>
            <a:endParaRPr lang="en-US" altLang="zh-TW" sz="3600" dirty="0">
              <a:latin typeface="標楷體" panose="03000509000000000000" pitchFamily="65" charset="-120"/>
              <a:ea typeface="標楷體" panose="03000509000000000000" pitchFamily="65" charset="-120"/>
            </a:endParaRPr>
          </a:p>
          <a:p>
            <a:pPr>
              <a:buNone/>
            </a:pPr>
            <a:endParaRPr lang="en-US" altLang="zh-TW" sz="4000" dirty="0">
              <a:latin typeface="標楷體" panose="03000509000000000000" pitchFamily="65" charset="-120"/>
              <a:ea typeface="標楷體" panose="03000509000000000000" pitchFamily="65" charset="-120"/>
            </a:endParaRPr>
          </a:p>
          <a:p>
            <a:endParaRPr lang="en-US" altLang="zh-TW" sz="4000" dirty="0">
              <a:latin typeface="標楷體" panose="03000509000000000000" pitchFamily="65" charset="-120"/>
              <a:ea typeface="標楷體" panose="03000509000000000000" pitchFamily="65" charset="-120"/>
            </a:endParaRPr>
          </a:p>
          <a:p>
            <a:endParaRPr lang="zh-TW" altLang="en-US" sz="40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877569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臭氧與加氯併用的消毒方式</a:t>
            </a:r>
          </a:p>
        </p:txBody>
      </p:sp>
      <p:sp>
        <p:nvSpPr>
          <p:cNvPr id="3" name="內容版面配置區 2"/>
          <p:cNvSpPr>
            <a:spLocks noGrp="1"/>
          </p:cNvSpPr>
          <p:nvPr>
            <p:ph idx="1"/>
          </p:nvPr>
        </p:nvSpPr>
        <p:spPr>
          <a:xfrm>
            <a:off x="1343472" y="1628800"/>
            <a:ext cx="10310936" cy="4525963"/>
          </a:xfrm>
        </p:spPr>
        <p:txBody>
          <a:bodyPr/>
          <a:lstStyle/>
          <a:p>
            <a:r>
              <a:rPr lang="zh-TW" altLang="en-US" dirty="0"/>
              <a:t>加氯消毒產生會產生加氯消毒副產物</a:t>
            </a:r>
            <a:endParaRPr lang="en-US" altLang="zh-TW" dirty="0"/>
          </a:p>
          <a:p>
            <a:pPr marL="0" indent="0">
              <a:buNone/>
            </a:pPr>
            <a:r>
              <a:rPr lang="zh-TW" altLang="en-US" dirty="0"/>
              <a:t>    三鹵甲烷、鹵乙酸、氯胺</a:t>
            </a:r>
            <a:endParaRPr lang="en-US" altLang="zh-TW" dirty="0"/>
          </a:p>
          <a:p>
            <a:endParaRPr lang="en-US" altLang="zh-TW" dirty="0"/>
          </a:p>
          <a:p>
            <a:r>
              <a:rPr lang="zh-TW" altLang="en-US" dirty="0"/>
              <a:t>臭氧消毒不會產生上述副產物</a:t>
            </a:r>
            <a:endParaRPr lang="en-US" altLang="zh-TW" dirty="0"/>
          </a:p>
          <a:p>
            <a:endParaRPr lang="en-US" altLang="zh-TW" dirty="0"/>
          </a:p>
          <a:p>
            <a:r>
              <a:rPr lang="zh-TW" altLang="en-US" dirty="0"/>
              <a:t>臭氧與加氯消毒併用應能減少加氯消毒副產物產量</a:t>
            </a:r>
            <a:endParaRPr lang="en-US" altLang="zh-TW" dirty="0"/>
          </a:p>
        </p:txBody>
      </p:sp>
    </p:spTree>
    <p:extLst>
      <p:ext uri="{BB962C8B-B14F-4D97-AF65-F5344CB8AC3E}">
        <p14:creationId xmlns:p14="http://schemas.microsoft.com/office/powerpoint/2010/main" val="1598935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標題 1"/>
          <p:cNvSpPr>
            <a:spLocks noGrp="1"/>
          </p:cNvSpPr>
          <p:nvPr>
            <p:ph type="title"/>
          </p:nvPr>
        </p:nvSpPr>
        <p:spPr/>
        <p:txBody>
          <a:bodyPr/>
          <a:lstStyle/>
          <a:p>
            <a:r>
              <a:rPr lang="zh-TW" altLang="en-US" dirty="0"/>
              <a:t>不同泳池之三氯甲烷濃度</a:t>
            </a:r>
          </a:p>
        </p:txBody>
      </p:sp>
      <p:graphicFrame>
        <p:nvGraphicFramePr>
          <p:cNvPr id="6" name="圖表 5"/>
          <p:cNvGraphicFramePr>
            <a:graphicFrameLocks/>
          </p:cNvGraphicFramePr>
          <p:nvPr>
            <p:extLst>
              <p:ext uri="{D42A27DB-BD31-4B8C-83A1-F6EECF244321}">
                <p14:modId xmlns:p14="http://schemas.microsoft.com/office/powerpoint/2010/main" val="322705281"/>
              </p:ext>
            </p:extLst>
          </p:nvPr>
        </p:nvGraphicFramePr>
        <p:xfrm>
          <a:off x="1500876" y="1458000"/>
          <a:ext cx="9144000" cy="54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8539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不同消毒方式之三氯甲烷濃度</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328067626"/>
              </p:ext>
            </p:extLst>
          </p:nvPr>
        </p:nvGraphicFramePr>
        <p:xfrm>
          <a:off x="1775520" y="1600200"/>
          <a:ext cx="8604000" cy="4320000"/>
        </p:xfrm>
        <a:graphic>
          <a:graphicData uri="http://schemas.openxmlformats.org/drawingml/2006/table">
            <a:tbl>
              <a:tblPr firstRow="1" bandRow="1">
                <a:tableStyleId>{5C22544A-7EE6-4342-B048-85BDC9FD1C3A}</a:tableStyleId>
              </a:tblPr>
              <a:tblGrid>
                <a:gridCol w="1908000">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1440000">
                  <a:extLst>
                    <a:ext uri="{9D8B030D-6E8A-4147-A177-3AD203B41FA5}">
                      <a16:colId xmlns:a16="http://schemas.microsoft.com/office/drawing/2014/main" val="20002"/>
                    </a:ext>
                  </a:extLst>
                </a:gridCol>
                <a:gridCol w="1260000">
                  <a:extLst>
                    <a:ext uri="{9D8B030D-6E8A-4147-A177-3AD203B41FA5}">
                      <a16:colId xmlns:a16="http://schemas.microsoft.com/office/drawing/2014/main" val="20003"/>
                    </a:ext>
                  </a:extLst>
                </a:gridCol>
                <a:gridCol w="1548000">
                  <a:extLst>
                    <a:ext uri="{9D8B030D-6E8A-4147-A177-3AD203B41FA5}">
                      <a16:colId xmlns:a16="http://schemas.microsoft.com/office/drawing/2014/main" val="20004"/>
                    </a:ext>
                  </a:extLst>
                </a:gridCol>
                <a:gridCol w="1800000">
                  <a:extLst>
                    <a:ext uri="{9D8B030D-6E8A-4147-A177-3AD203B41FA5}">
                      <a16:colId xmlns:a16="http://schemas.microsoft.com/office/drawing/2014/main" val="20005"/>
                    </a:ext>
                  </a:extLst>
                </a:gridCol>
              </a:tblGrid>
              <a:tr h="720000">
                <a:tc>
                  <a:txBody>
                    <a:bodyPr/>
                    <a:lstStyle/>
                    <a:p>
                      <a:pPr algn="ctr">
                        <a:spcAft>
                          <a:spcPts val="0"/>
                        </a:spcAft>
                      </a:pPr>
                      <a:r>
                        <a:rPr lang="zh-TW" sz="2000" kern="100" dirty="0">
                          <a:effectLst/>
                        </a:rPr>
                        <a:t>消毒方式</a:t>
                      </a:r>
                      <a:endParaRPr lang="zh-TW" sz="2000" b="1" kern="100" dirty="0">
                        <a:effectLst/>
                        <a:latin typeface="+mn-lt"/>
                        <a:ea typeface="+mn-ea"/>
                        <a:cs typeface="Times New Roman"/>
                      </a:endParaRPr>
                    </a:p>
                  </a:txBody>
                  <a:tcPr marL="61735" marR="61735" marT="0" marB="0" anchor="ctr"/>
                </a:tc>
                <a:tc>
                  <a:txBody>
                    <a:bodyPr/>
                    <a:lstStyle/>
                    <a:p>
                      <a:pPr algn="ctr">
                        <a:spcAft>
                          <a:spcPts val="0"/>
                        </a:spcAft>
                      </a:pPr>
                      <a:r>
                        <a:rPr lang="zh-TW" sz="2000" kern="100" dirty="0">
                          <a:effectLst/>
                        </a:rPr>
                        <a:t>地點</a:t>
                      </a:r>
                      <a:endParaRPr lang="zh-TW" sz="2000" b="1" kern="100" dirty="0">
                        <a:effectLst/>
                        <a:latin typeface="+mn-lt"/>
                        <a:ea typeface="+mn-ea"/>
                        <a:cs typeface="Times New Roman"/>
                      </a:endParaRPr>
                    </a:p>
                  </a:txBody>
                  <a:tcPr marL="61735" marR="61735" marT="0" marB="0" anchor="ctr"/>
                </a:tc>
                <a:tc>
                  <a:txBody>
                    <a:bodyPr/>
                    <a:lstStyle/>
                    <a:p>
                      <a:pPr algn="ctr">
                        <a:spcAft>
                          <a:spcPts val="0"/>
                        </a:spcAft>
                      </a:pPr>
                      <a:r>
                        <a:rPr lang="zh-TW" altLang="en-US" sz="2000" kern="100" dirty="0">
                          <a:effectLst/>
                        </a:rPr>
                        <a:t>泳客</a:t>
                      </a:r>
                      <a:r>
                        <a:rPr lang="en-US" altLang="zh-TW" sz="2000" kern="100" dirty="0">
                          <a:effectLst/>
                        </a:rPr>
                        <a:t>(</a:t>
                      </a:r>
                      <a:r>
                        <a:rPr lang="zh-TW" altLang="en-US" sz="2000" kern="100" dirty="0">
                          <a:effectLst/>
                        </a:rPr>
                        <a:t>人</a:t>
                      </a:r>
                      <a:r>
                        <a:rPr lang="en-US" altLang="zh-TW" sz="2000" kern="100" dirty="0">
                          <a:effectLst/>
                        </a:rPr>
                        <a:t>/</a:t>
                      </a:r>
                      <a:r>
                        <a:rPr lang="zh-TW" altLang="en-US" sz="2000" kern="100" dirty="0">
                          <a:effectLst/>
                        </a:rPr>
                        <a:t>日</a:t>
                      </a:r>
                      <a:r>
                        <a:rPr lang="en-US" altLang="zh-TW" sz="2000" kern="100" dirty="0">
                          <a:effectLst/>
                        </a:rPr>
                        <a:t>)</a:t>
                      </a:r>
                      <a:endParaRPr lang="zh-TW" sz="2000" b="1" kern="100" dirty="0">
                        <a:effectLst/>
                        <a:latin typeface="+mn-lt"/>
                        <a:ea typeface="+mn-ea"/>
                        <a:cs typeface="Times New Roman"/>
                      </a:endParaRPr>
                    </a:p>
                  </a:txBody>
                  <a:tcPr marL="61735" marR="61735" marT="0" marB="0" anchor="ctr"/>
                </a:tc>
                <a:tc>
                  <a:txBody>
                    <a:bodyPr/>
                    <a:lstStyle/>
                    <a:p>
                      <a:pPr algn="ctr">
                        <a:spcAft>
                          <a:spcPts val="0"/>
                        </a:spcAft>
                      </a:pPr>
                      <a:r>
                        <a:rPr lang="zh-TW" altLang="en-US" sz="2000" kern="100" dirty="0">
                          <a:effectLst/>
                        </a:rPr>
                        <a:t>臭氧</a:t>
                      </a:r>
                      <a:r>
                        <a:rPr lang="en-US" altLang="zh-TW" sz="2000" kern="100" dirty="0">
                          <a:effectLst/>
                        </a:rPr>
                        <a:t>(g/</a:t>
                      </a:r>
                      <a:r>
                        <a:rPr lang="en-US" altLang="zh-TW" sz="2000" kern="100" dirty="0" err="1">
                          <a:effectLst/>
                        </a:rPr>
                        <a:t>hr</a:t>
                      </a:r>
                      <a:r>
                        <a:rPr lang="en-US" altLang="zh-TW" sz="2000" kern="100" dirty="0">
                          <a:effectLst/>
                        </a:rPr>
                        <a:t>)</a:t>
                      </a:r>
                      <a:endParaRPr lang="zh-TW" sz="2000" b="1" kern="100" dirty="0">
                        <a:effectLst/>
                        <a:latin typeface="+mn-lt"/>
                        <a:ea typeface="+mn-ea"/>
                        <a:cs typeface="Times New Roman"/>
                      </a:endParaRPr>
                    </a:p>
                  </a:txBody>
                  <a:tcPr marL="61735" marR="61735" marT="0" marB="0" anchor="ctr"/>
                </a:tc>
                <a:tc>
                  <a:txBody>
                    <a:bodyPr/>
                    <a:lstStyle/>
                    <a:p>
                      <a:pPr algn="ctr">
                        <a:spcAft>
                          <a:spcPts val="0"/>
                        </a:spcAft>
                      </a:pPr>
                      <a:r>
                        <a:rPr lang="zh-TW" sz="2000" kern="100" dirty="0">
                          <a:effectLst/>
                        </a:rPr>
                        <a:t>平均</a:t>
                      </a:r>
                      <a:r>
                        <a:rPr lang="zh-TW" altLang="en-US" sz="2000" kern="100" dirty="0">
                          <a:effectLst/>
                        </a:rPr>
                        <a:t>值</a:t>
                      </a:r>
                      <a:r>
                        <a:rPr lang="en-US" sz="2000" kern="100" dirty="0">
                          <a:effectLst/>
                        </a:rPr>
                        <a:t>(</a:t>
                      </a:r>
                      <a:r>
                        <a:rPr lang="en-US" sz="2000" kern="100" dirty="0" err="1">
                          <a:effectLst/>
                        </a:rPr>
                        <a:t>μg</a:t>
                      </a:r>
                      <a:r>
                        <a:rPr lang="en-US" sz="2000" kern="100" dirty="0">
                          <a:effectLst/>
                        </a:rPr>
                        <a:t>/L)</a:t>
                      </a:r>
                      <a:endParaRPr lang="zh-TW" sz="2000" b="1" kern="100" dirty="0">
                        <a:effectLst/>
                        <a:latin typeface="+mn-lt"/>
                        <a:ea typeface="+mn-ea"/>
                        <a:cs typeface="Times New Roman"/>
                      </a:endParaRPr>
                    </a:p>
                  </a:txBody>
                  <a:tcPr marL="61735" marR="61735" marT="0" marB="0" anchor="ctr"/>
                </a:tc>
                <a:tc>
                  <a:txBody>
                    <a:bodyPr/>
                    <a:lstStyle/>
                    <a:p>
                      <a:pPr algn="ctr">
                        <a:spcAft>
                          <a:spcPts val="0"/>
                        </a:spcAft>
                      </a:pPr>
                      <a:r>
                        <a:rPr lang="zh-TW" sz="2000" kern="100" dirty="0">
                          <a:effectLst/>
                        </a:rPr>
                        <a:t>濃度範圍</a:t>
                      </a:r>
                      <a:r>
                        <a:rPr lang="en-US" sz="2000" kern="100" dirty="0">
                          <a:effectLst/>
                        </a:rPr>
                        <a:t>(</a:t>
                      </a:r>
                      <a:r>
                        <a:rPr lang="en-US" sz="2000" kern="100" dirty="0" err="1">
                          <a:effectLst/>
                        </a:rPr>
                        <a:t>μg</a:t>
                      </a:r>
                      <a:r>
                        <a:rPr lang="en-US" sz="2000" kern="100" dirty="0">
                          <a:effectLst/>
                        </a:rPr>
                        <a:t>/L)</a:t>
                      </a:r>
                      <a:endParaRPr lang="zh-TW" sz="2000" b="1" kern="100" dirty="0">
                        <a:effectLst/>
                        <a:latin typeface="+mn-lt"/>
                        <a:ea typeface="+mn-ea"/>
                        <a:cs typeface="Times New Roman"/>
                      </a:endParaRPr>
                    </a:p>
                  </a:txBody>
                  <a:tcPr marL="61735" marR="61735" marT="0" marB="0" anchor="ctr"/>
                </a:tc>
                <a:extLst>
                  <a:ext uri="{0D108BD9-81ED-4DB2-BD59-A6C34878D82A}">
                    <a16:rowId xmlns:a16="http://schemas.microsoft.com/office/drawing/2014/main" val="10000"/>
                  </a:ext>
                </a:extLst>
              </a:tr>
              <a:tr h="720000">
                <a:tc>
                  <a:txBody>
                    <a:bodyPr/>
                    <a:lstStyle/>
                    <a:p>
                      <a:pPr algn="ctr">
                        <a:spcAft>
                          <a:spcPts val="0"/>
                        </a:spcAft>
                      </a:pPr>
                      <a:r>
                        <a:rPr lang="zh-TW" sz="2000" kern="100" dirty="0">
                          <a:effectLst/>
                        </a:rPr>
                        <a:t>臭氧消毒</a:t>
                      </a:r>
                      <a:endParaRPr lang="zh-TW" sz="2000" b="1" kern="100" dirty="0">
                        <a:effectLst/>
                        <a:latin typeface="+mn-lt"/>
                        <a:ea typeface="+mn-ea"/>
                        <a:cs typeface="Times New Roman"/>
                      </a:endParaRPr>
                    </a:p>
                  </a:txBody>
                  <a:tcPr marL="61735" marR="61735" marT="0" marB="0" anchor="ctr"/>
                </a:tc>
                <a:tc>
                  <a:txBody>
                    <a:bodyPr/>
                    <a:lstStyle/>
                    <a:p>
                      <a:pPr algn="ctr">
                        <a:spcAft>
                          <a:spcPts val="0"/>
                        </a:spcAft>
                      </a:pPr>
                      <a:r>
                        <a:rPr lang="en-US" altLang="zh-TW" sz="2000" b="1" kern="100" dirty="0">
                          <a:solidFill>
                            <a:srgbClr val="FF0000"/>
                          </a:solidFill>
                          <a:effectLst/>
                          <a:latin typeface="+mn-lt"/>
                          <a:ea typeface="+mn-ea"/>
                          <a:cs typeface="Times New Roman"/>
                        </a:rPr>
                        <a:t>A</a:t>
                      </a:r>
                      <a:endParaRPr lang="zh-TW" sz="2000" b="1" kern="100" dirty="0">
                        <a:solidFill>
                          <a:srgbClr val="FF0000"/>
                        </a:solidFill>
                        <a:effectLst/>
                        <a:latin typeface="+mn-lt"/>
                        <a:ea typeface="+mn-ea"/>
                        <a:cs typeface="Times New Roman"/>
                      </a:endParaRPr>
                    </a:p>
                  </a:txBody>
                  <a:tcPr marL="61735" marR="61735" marT="0" marB="0" anchor="ctr"/>
                </a:tc>
                <a:tc>
                  <a:txBody>
                    <a:bodyPr/>
                    <a:lstStyle/>
                    <a:p>
                      <a:pPr algn="r">
                        <a:spcAft>
                          <a:spcPts val="0"/>
                        </a:spcAft>
                      </a:pPr>
                      <a:r>
                        <a:rPr lang="en-US" altLang="zh-TW" sz="2000" kern="100" dirty="0">
                          <a:solidFill>
                            <a:srgbClr val="FF0000"/>
                          </a:solidFill>
                          <a:effectLst/>
                        </a:rPr>
                        <a:t>70</a:t>
                      </a:r>
                      <a:endParaRPr lang="zh-TW" sz="2000" b="0" kern="100" dirty="0">
                        <a:solidFill>
                          <a:srgbClr val="FF0000"/>
                        </a:solidFill>
                        <a:effectLst/>
                        <a:latin typeface="+mn-lt"/>
                        <a:ea typeface="+mn-ea"/>
                        <a:cs typeface="Times New Roman"/>
                      </a:endParaRPr>
                    </a:p>
                  </a:txBody>
                  <a:tcPr marL="61735" marR="61735" marT="0" marB="0" anchor="ctr"/>
                </a:tc>
                <a:tc>
                  <a:txBody>
                    <a:bodyPr/>
                    <a:lstStyle/>
                    <a:p>
                      <a:pPr algn="r">
                        <a:spcAft>
                          <a:spcPts val="0"/>
                        </a:spcAft>
                      </a:pPr>
                      <a:r>
                        <a:rPr lang="en-US" altLang="zh-TW" sz="2000" kern="100" dirty="0">
                          <a:solidFill>
                            <a:srgbClr val="FF0000"/>
                          </a:solidFill>
                          <a:effectLst/>
                        </a:rPr>
                        <a:t>80</a:t>
                      </a:r>
                      <a:endParaRPr lang="zh-TW" sz="2000" b="0" kern="100" dirty="0">
                        <a:solidFill>
                          <a:srgbClr val="FF0000"/>
                        </a:solidFill>
                        <a:effectLst/>
                        <a:latin typeface="+mn-lt"/>
                        <a:ea typeface="+mn-ea"/>
                        <a:cs typeface="Times New Roman"/>
                      </a:endParaRPr>
                    </a:p>
                  </a:txBody>
                  <a:tcPr marL="61735" marR="61735" marT="0" marB="0" anchor="ctr"/>
                </a:tc>
                <a:tc>
                  <a:txBody>
                    <a:bodyPr/>
                    <a:lstStyle/>
                    <a:p>
                      <a:pPr algn="r">
                        <a:spcAft>
                          <a:spcPts val="0"/>
                        </a:spcAft>
                      </a:pPr>
                      <a:r>
                        <a:rPr lang="en-US" sz="2000" kern="100" dirty="0">
                          <a:solidFill>
                            <a:srgbClr val="FF0000"/>
                          </a:solidFill>
                          <a:effectLst/>
                        </a:rPr>
                        <a:t>4.33</a:t>
                      </a:r>
                      <a:endParaRPr lang="zh-TW" sz="2000" b="1" kern="100" dirty="0">
                        <a:solidFill>
                          <a:srgbClr val="FF0000"/>
                        </a:solidFill>
                        <a:effectLst/>
                        <a:latin typeface="+mn-lt"/>
                        <a:ea typeface="+mn-ea"/>
                        <a:cs typeface="Times New Roman"/>
                      </a:endParaRPr>
                    </a:p>
                  </a:txBody>
                  <a:tcPr marL="61735" marR="61735" marT="0" marB="0" anchor="ctr"/>
                </a:tc>
                <a:tc>
                  <a:txBody>
                    <a:bodyPr/>
                    <a:lstStyle/>
                    <a:p>
                      <a:pPr algn="r">
                        <a:spcAft>
                          <a:spcPts val="0"/>
                        </a:spcAft>
                      </a:pPr>
                      <a:r>
                        <a:rPr lang="en-US" sz="2000" kern="100" dirty="0">
                          <a:effectLst/>
                        </a:rPr>
                        <a:t>N.D.-7.94</a:t>
                      </a:r>
                      <a:endParaRPr lang="zh-TW" sz="2000" b="1" kern="100" dirty="0">
                        <a:effectLst/>
                        <a:latin typeface="+mn-lt"/>
                        <a:ea typeface="+mn-ea"/>
                        <a:cs typeface="Times New Roman"/>
                      </a:endParaRPr>
                    </a:p>
                  </a:txBody>
                  <a:tcPr marL="61735" marR="61735" marT="0" marB="0" anchor="ctr"/>
                </a:tc>
                <a:extLst>
                  <a:ext uri="{0D108BD9-81ED-4DB2-BD59-A6C34878D82A}">
                    <a16:rowId xmlns:a16="http://schemas.microsoft.com/office/drawing/2014/main" val="10001"/>
                  </a:ext>
                </a:extLst>
              </a:tr>
              <a:tr h="720000">
                <a:tc>
                  <a:txBody>
                    <a:bodyPr/>
                    <a:lstStyle/>
                    <a:p>
                      <a:pPr algn="ctr">
                        <a:spcAft>
                          <a:spcPts val="0"/>
                        </a:spcAft>
                      </a:pPr>
                      <a:r>
                        <a:rPr lang="zh-TW" sz="2000" kern="100" dirty="0">
                          <a:effectLst/>
                        </a:rPr>
                        <a:t>加氯消毒</a:t>
                      </a:r>
                      <a:endParaRPr lang="zh-TW" sz="2000" b="1" kern="100" dirty="0">
                        <a:effectLst/>
                        <a:latin typeface="+mn-lt"/>
                        <a:ea typeface="+mn-ea"/>
                        <a:cs typeface="Times New Roman"/>
                      </a:endParaRPr>
                    </a:p>
                  </a:txBody>
                  <a:tcPr marL="61735" marR="61735" marT="0" marB="0" anchor="ctr"/>
                </a:tc>
                <a:tc>
                  <a:txBody>
                    <a:bodyPr/>
                    <a:lstStyle/>
                    <a:p>
                      <a:pPr algn="ctr">
                        <a:spcAft>
                          <a:spcPts val="0"/>
                        </a:spcAft>
                      </a:pPr>
                      <a:r>
                        <a:rPr lang="en-US" altLang="zh-TW" sz="2000" b="1" kern="100" dirty="0">
                          <a:effectLst/>
                          <a:latin typeface="+mn-lt"/>
                          <a:ea typeface="+mn-ea"/>
                          <a:cs typeface="Times New Roman"/>
                        </a:rPr>
                        <a:t>B</a:t>
                      </a:r>
                      <a:endParaRPr lang="zh-TW" sz="2000" b="1" kern="100" dirty="0">
                        <a:effectLst/>
                        <a:latin typeface="+mn-lt"/>
                        <a:ea typeface="+mn-ea"/>
                        <a:cs typeface="Times New Roman"/>
                      </a:endParaRPr>
                    </a:p>
                  </a:txBody>
                  <a:tcPr marL="61735" marR="61735" marT="0" marB="0" anchor="ctr"/>
                </a:tc>
                <a:tc>
                  <a:txBody>
                    <a:bodyPr/>
                    <a:lstStyle/>
                    <a:p>
                      <a:pPr algn="r">
                        <a:spcAft>
                          <a:spcPts val="0"/>
                        </a:spcAft>
                      </a:pPr>
                      <a:r>
                        <a:rPr lang="en-US" altLang="zh-TW" sz="2000" kern="100" dirty="0">
                          <a:effectLst/>
                        </a:rPr>
                        <a:t>220</a:t>
                      </a:r>
                      <a:endParaRPr lang="zh-TW" sz="2000" b="0" kern="100" dirty="0">
                        <a:effectLst/>
                        <a:latin typeface="+mn-lt"/>
                        <a:ea typeface="+mn-ea"/>
                        <a:cs typeface="Times New Roman"/>
                      </a:endParaRPr>
                    </a:p>
                  </a:txBody>
                  <a:tcPr marL="61735" marR="61735" marT="0" marB="0" anchor="ctr"/>
                </a:tc>
                <a:tc>
                  <a:txBody>
                    <a:bodyPr/>
                    <a:lstStyle/>
                    <a:p>
                      <a:pPr algn="r">
                        <a:spcAft>
                          <a:spcPts val="0"/>
                        </a:spcAft>
                      </a:pPr>
                      <a:endParaRPr lang="zh-TW" sz="2000" b="0" kern="100" dirty="0">
                        <a:effectLst/>
                        <a:latin typeface="+mn-lt"/>
                        <a:ea typeface="+mn-ea"/>
                        <a:cs typeface="Times New Roman"/>
                      </a:endParaRPr>
                    </a:p>
                  </a:txBody>
                  <a:tcPr marL="61735" marR="61735" marT="0" marB="0" anchor="ctr"/>
                </a:tc>
                <a:tc>
                  <a:txBody>
                    <a:bodyPr/>
                    <a:lstStyle/>
                    <a:p>
                      <a:pPr algn="r">
                        <a:spcAft>
                          <a:spcPts val="0"/>
                        </a:spcAft>
                      </a:pPr>
                      <a:r>
                        <a:rPr lang="en-US" sz="2000" kern="100" dirty="0">
                          <a:effectLst/>
                        </a:rPr>
                        <a:t>68.89</a:t>
                      </a:r>
                      <a:endParaRPr lang="zh-TW" sz="2000" b="1" kern="100" dirty="0">
                        <a:effectLst/>
                        <a:latin typeface="+mn-lt"/>
                        <a:ea typeface="+mn-ea"/>
                        <a:cs typeface="Times New Roman"/>
                      </a:endParaRPr>
                    </a:p>
                  </a:txBody>
                  <a:tcPr marL="61735" marR="61735" marT="0" marB="0" anchor="ctr"/>
                </a:tc>
                <a:tc>
                  <a:txBody>
                    <a:bodyPr/>
                    <a:lstStyle/>
                    <a:p>
                      <a:pPr algn="r">
                        <a:spcAft>
                          <a:spcPts val="0"/>
                        </a:spcAft>
                      </a:pPr>
                      <a:r>
                        <a:rPr lang="en-US" sz="2000" kern="100" dirty="0">
                          <a:effectLst/>
                        </a:rPr>
                        <a:t>7.21-117.54</a:t>
                      </a:r>
                      <a:endParaRPr lang="zh-TW" sz="2000" b="1" kern="100" dirty="0">
                        <a:effectLst/>
                        <a:latin typeface="+mn-lt"/>
                        <a:ea typeface="+mn-ea"/>
                        <a:cs typeface="Times New Roman"/>
                      </a:endParaRPr>
                    </a:p>
                  </a:txBody>
                  <a:tcPr marL="61735" marR="61735" marT="0" marB="0" anchor="ctr"/>
                </a:tc>
                <a:extLst>
                  <a:ext uri="{0D108BD9-81ED-4DB2-BD59-A6C34878D82A}">
                    <a16:rowId xmlns:a16="http://schemas.microsoft.com/office/drawing/2014/main" val="10002"/>
                  </a:ext>
                </a:extLst>
              </a:tr>
              <a:tr h="720000">
                <a:tc rowSpan="3">
                  <a:txBody>
                    <a:bodyPr/>
                    <a:lstStyle/>
                    <a:p>
                      <a:pPr algn="ctr">
                        <a:spcAft>
                          <a:spcPts val="0"/>
                        </a:spcAft>
                      </a:pPr>
                      <a:r>
                        <a:rPr lang="zh-TW" sz="2000" kern="100" dirty="0">
                          <a:effectLst/>
                        </a:rPr>
                        <a:t>臭氧與加氯併用</a:t>
                      </a:r>
                      <a:endParaRPr lang="zh-TW" sz="2000" b="1" kern="100" dirty="0">
                        <a:effectLst/>
                        <a:latin typeface="+mn-lt"/>
                        <a:ea typeface="+mn-ea"/>
                        <a:cs typeface="Times New Roman"/>
                      </a:endParaRPr>
                    </a:p>
                  </a:txBody>
                  <a:tcPr marL="61735" marR="61735" marT="0" marB="0" anchor="ctr"/>
                </a:tc>
                <a:tc>
                  <a:txBody>
                    <a:bodyPr/>
                    <a:lstStyle/>
                    <a:p>
                      <a:pPr algn="ctr">
                        <a:spcAft>
                          <a:spcPts val="0"/>
                        </a:spcAft>
                      </a:pPr>
                      <a:r>
                        <a:rPr lang="en-US" altLang="zh-TW" sz="2000" b="1" kern="100" dirty="0">
                          <a:effectLst/>
                          <a:latin typeface="+mn-lt"/>
                          <a:ea typeface="+mn-ea"/>
                          <a:cs typeface="Times New Roman"/>
                        </a:rPr>
                        <a:t>C</a:t>
                      </a:r>
                      <a:endParaRPr lang="zh-TW" sz="2000" b="1" kern="100" dirty="0">
                        <a:effectLst/>
                        <a:latin typeface="+mn-lt"/>
                        <a:ea typeface="+mn-ea"/>
                        <a:cs typeface="Times New Roman"/>
                      </a:endParaRPr>
                    </a:p>
                  </a:txBody>
                  <a:tcPr marL="61735" marR="61735" marT="0" marB="0" anchor="ctr"/>
                </a:tc>
                <a:tc>
                  <a:txBody>
                    <a:bodyPr/>
                    <a:lstStyle/>
                    <a:p>
                      <a:pPr algn="r">
                        <a:spcAft>
                          <a:spcPts val="0"/>
                        </a:spcAft>
                      </a:pPr>
                      <a:r>
                        <a:rPr lang="en-US" altLang="zh-TW" sz="2000" kern="100" dirty="0">
                          <a:effectLst/>
                        </a:rPr>
                        <a:t>200</a:t>
                      </a:r>
                      <a:endParaRPr lang="zh-TW" sz="2000" b="0" kern="100" dirty="0">
                        <a:effectLst/>
                        <a:latin typeface="+mn-lt"/>
                        <a:ea typeface="+mn-ea"/>
                        <a:cs typeface="Times New Roman"/>
                      </a:endParaRPr>
                    </a:p>
                  </a:txBody>
                  <a:tcPr marL="61735" marR="61735" marT="0" marB="0" anchor="ctr"/>
                </a:tc>
                <a:tc>
                  <a:txBody>
                    <a:bodyPr/>
                    <a:lstStyle/>
                    <a:p>
                      <a:pPr algn="r">
                        <a:spcAft>
                          <a:spcPts val="0"/>
                        </a:spcAft>
                      </a:pPr>
                      <a:r>
                        <a:rPr lang="en-US" altLang="zh-TW" sz="2000" kern="100" dirty="0">
                          <a:effectLst/>
                        </a:rPr>
                        <a:t>22</a:t>
                      </a:r>
                      <a:endParaRPr lang="zh-TW" sz="2000" b="0" kern="100" dirty="0">
                        <a:effectLst/>
                        <a:latin typeface="+mn-lt"/>
                        <a:ea typeface="+mn-ea"/>
                        <a:cs typeface="Times New Roman"/>
                      </a:endParaRPr>
                    </a:p>
                  </a:txBody>
                  <a:tcPr marL="61735" marR="61735" marT="0" marB="0" anchor="ctr"/>
                </a:tc>
                <a:tc>
                  <a:txBody>
                    <a:bodyPr/>
                    <a:lstStyle/>
                    <a:p>
                      <a:pPr algn="r">
                        <a:spcAft>
                          <a:spcPts val="0"/>
                        </a:spcAft>
                      </a:pPr>
                      <a:r>
                        <a:rPr lang="en-US" sz="2000" kern="100" dirty="0">
                          <a:effectLst/>
                        </a:rPr>
                        <a:t>95.50</a:t>
                      </a:r>
                      <a:endParaRPr lang="zh-TW" sz="2000" b="1" kern="100" dirty="0">
                        <a:effectLst/>
                        <a:latin typeface="+mn-lt"/>
                        <a:ea typeface="+mn-ea"/>
                        <a:cs typeface="Times New Roman"/>
                      </a:endParaRPr>
                    </a:p>
                  </a:txBody>
                  <a:tcPr marL="61735" marR="61735" marT="0" marB="0" anchor="ctr"/>
                </a:tc>
                <a:tc>
                  <a:txBody>
                    <a:bodyPr/>
                    <a:lstStyle/>
                    <a:p>
                      <a:pPr algn="r">
                        <a:spcAft>
                          <a:spcPts val="0"/>
                        </a:spcAft>
                      </a:pPr>
                      <a:r>
                        <a:rPr lang="en-US" sz="2000" kern="100" dirty="0">
                          <a:effectLst/>
                        </a:rPr>
                        <a:t>66.03-176.34</a:t>
                      </a:r>
                      <a:endParaRPr lang="zh-TW" sz="2000" b="1" kern="100" dirty="0">
                        <a:effectLst/>
                        <a:latin typeface="+mn-lt"/>
                        <a:ea typeface="+mn-ea"/>
                        <a:cs typeface="Times New Roman"/>
                      </a:endParaRPr>
                    </a:p>
                  </a:txBody>
                  <a:tcPr marL="61735" marR="61735" marT="0" marB="0" anchor="ctr"/>
                </a:tc>
                <a:extLst>
                  <a:ext uri="{0D108BD9-81ED-4DB2-BD59-A6C34878D82A}">
                    <a16:rowId xmlns:a16="http://schemas.microsoft.com/office/drawing/2014/main" val="10003"/>
                  </a:ext>
                </a:extLst>
              </a:tr>
              <a:tr h="720000">
                <a:tc vMerge="1">
                  <a:txBody>
                    <a:bodyPr/>
                    <a:lstStyle/>
                    <a:p>
                      <a:endParaRPr lang="zh-TW" altLang="en-US"/>
                    </a:p>
                  </a:txBody>
                  <a:tcPr/>
                </a:tc>
                <a:tc>
                  <a:txBody>
                    <a:bodyPr/>
                    <a:lstStyle/>
                    <a:p>
                      <a:pPr algn="ctr">
                        <a:spcAft>
                          <a:spcPts val="0"/>
                        </a:spcAft>
                      </a:pPr>
                      <a:r>
                        <a:rPr lang="en-US" altLang="zh-TW" sz="2000" b="1" kern="100" dirty="0">
                          <a:effectLst/>
                          <a:latin typeface="+mn-lt"/>
                          <a:ea typeface="+mn-ea"/>
                          <a:cs typeface="Times New Roman"/>
                        </a:rPr>
                        <a:t>D</a:t>
                      </a:r>
                      <a:endParaRPr lang="zh-TW" sz="2000" b="1" kern="100" dirty="0">
                        <a:effectLst/>
                        <a:latin typeface="+mn-lt"/>
                        <a:ea typeface="+mn-ea"/>
                        <a:cs typeface="Times New Roman"/>
                      </a:endParaRPr>
                    </a:p>
                  </a:txBody>
                  <a:tcPr marL="61735" marR="61735" marT="0" marB="0" anchor="ctr"/>
                </a:tc>
                <a:tc>
                  <a:txBody>
                    <a:bodyPr/>
                    <a:lstStyle/>
                    <a:p>
                      <a:pPr algn="r">
                        <a:spcAft>
                          <a:spcPts val="0"/>
                        </a:spcAft>
                      </a:pPr>
                      <a:r>
                        <a:rPr lang="en-US" altLang="zh-TW" sz="2000" kern="100" dirty="0">
                          <a:effectLst/>
                        </a:rPr>
                        <a:t>180</a:t>
                      </a:r>
                      <a:endParaRPr lang="zh-TW" sz="2000" b="0" kern="100" dirty="0">
                        <a:effectLst/>
                        <a:latin typeface="+mn-lt"/>
                        <a:ea typeface="+mn-ea"/>
                        <a:cs typeface="Times New Roman"/>
                      </a:endParaRPr>
                    </a:p>
                  </a:txBody>
                  <a:tcPr marL="61735" marR="61735" marT="0" marB="0" anchor="ctr"/>
                </a:tc>
                <a:tc>
                  <a:txBody>
                    <a:bodyPr/>
                    <a:lstStyle/>
                    <a:p>
                      <a:pPr algn="r">
                        <a:spcAft>
                          <a:spcPts val="0"/>
                        </a:spcAft>
                      </a:pPr>
                      <a:r>
                        <a:rPr lang="en-US" altLang="zh-TW" sz="2000" kern="100" dirty="0">
                          <a:effectLst/>
                        </a:rPr>
                        <a:t>70</a:t>
                      </a:r>
                      <a:endParaRPr lang="zh-TW" sz="2000" b="0" kern="100" dirty="0">
                        <a:effectLst/>
                        <a:latin typeface="+mn-lt"/>
                        <a:ea typeface="+mn-ea"/>
                        <a:cs typeface="Times New Roman"/>
                      </a:endParaRPr>
                    </a:p>
                  </a:txBody>
                  <a:tcPr marL="61735" marR="61735" marT="0" marB="0" anchor="ctr"/>
                </a:tc>
                <a:tc>
                  <a:txBody>
                    <a:bodyPr/>
                    <a:lstStyle/>
                    <a:p>
                      <a:pPr algn="r">
                        <a:spcAft>
                          <a:spcPts val="0"/>
                        </a:spcAft>
                      </a:pPr>
                      <a:r>
                        <a:rPr lang="en-US" sz="2000" kern="100" dirty="0">
                          <a:effectLst/>
                        </a:rPr>
                        <a:t>102.94</a:t>
                      </a:r>
                      <a:endParaRPr lang="zh-TW" sz="2000" b="1" kern="100" dirty="0">
                        <a:effectLst/>
                        <a:latin typeface="+mn-lt"/>
                        <a:ea typeface="+mn-ea"/>
                        <a:cs typeface="Times New Roman"/>
                      </a:endParaRPr>
                    </a:p>
                  </a:txBody>
                  <a:tcPr marL="61735" marR="61735" marT="0" marB="0" anchor="ctr"/>
                </a:tc>
                <a:tc>
                  <a:txBody>
                    <a:bodyPr/>
                    <a:lstStyle/>
                    <a:p>
                      <a:pPr algn="r">
                        <a:spcAft>
                          <a:spcPts val="0"/>
                        </a:spcAft>
                      </a:pPr>
                      <a:r>
                        <a:rPr lang="en-US" sz="2000" kern="100" dirty="0">
                          <a:effectLst/>
                        </a:rPr>
                        <a:t>76.04-125.65</a:t>
                      </a:r>
                      <a:endParaRPr lang="zh-TW" sz="2000" b="1" kern="100" dirty="0">
                        <a:effectLst/>
                        <a:latin typeface="+mn-lt"/>
                        <a:ea typeface="+mn-ea"/>
                        <a:cs typeface="Times New Roman"/>
                      </a:endParaRPr>
                    </a:p>
                  </a:txBody>
                  <a:tcPr marL="61735" marR="61735" marT="0" marB="0" anchor="ctr"/>
                </a:tc>
                <a:extLst>
                  <a:ext uri="{0D108BD9-81ED-4DB2-BD59-A6C34878D82A}">
                    <a16:rowId xmlns:a16="http://schemas.microsoft.com/office/drawing/2014/main" val="10004"/>
                  </a:ext>
                </a:extLst>
              </a:tr>
              <a:tr h="720000">
                <a:tc vMerge="1">
                  <a:txBody>
                    <a:bodyPr/>
                    <a:lstStyle/>
                    <a:p>
                      <a:endParaRPr lang="zh-TW" altLang="en-US"/>
                    </a:p>
                  </a:txBody>
                  <a:tcPr/>
                </a:tc>
                <a:tc>
                  <a:txBody>
                    <a:bodyPr/>
                    <a:lstStyle/>
                    <a:p>
                      <a:pPr algn="ctr">
                        <a:spcAft>
                          <a:spcPts val="0"/>
                        </a:spcAft>
                      </a:pPr>
                      <a:r>
                        <a:rPr lang="en-US" altLang="zh-TW" sz="2000" b="1" kern="100" dirty="0">
                          <a:solidFill>
                            <a:srgbClr val="FF0000"/>
                          </a:solidFill>
                          <a:effectLst/>
                          <a:latin typeface="+mn-lt"/>
                          <a:ea typeface="+mn-ea"/>
                          <a:cs typeface="Times New Roman"/>
                        </a:rPr>
                        <a:t>E</a:t>
                      </a:r>
                      <a:endParaRPr lang="zh-TW" sz="2000" b="1" kern="100" dirty="0">
                        <a:solidFill>
                          <a:srgbClr val="FF0000"/>
                        </a:solidFill>
                        <a:effectLst/>
                        <a:latin typeface="+mn-lt"/>
                        <a:ea typeface="+mn-ea"/>
                        <a:cs typeface="Times New Roman"/>
                      </a:endParaRPr>
                    </a:p>
                  </a:txBody>
                  <a:tcPr marL="61735" marR="61735" marT="0" marB="0" anchor="ctr"/>
                </a:tc>
                <a:tc>
                  <a:txBody>
                    <a:bodyPr/>
                    <a:lstStyle/>
                    <a:p>
                      <a:pPr algn="r">
                        <a:spcAft>
                          <a:spcPts val="0"/>
                        </a:spcAft>
                      </a:pPr>
                      <a:r>
                        <a:rPr lang="en-US" altLang="zh-TW" sz="2000" kern="100" dirty="0">
                          <a:solidFill>
                            <a:srgbClr val="FF0000"/>
                          </a:solidFill>
                          <a:effectLst/>
                        </a:rPr>
                        <a:t>90</a:t>
                      </a:r>
                      <a:endParaRPr lang="zh-TW" sz="2000" b="0" kern="100" dirty="0">
                        <a:solidFill>
                          <a:srgbClr val="FF0000"/>
                        </a:solidFill>
                        <a:effectLst/>
                        <a:latin typeface="+mn-lt"/>
                        <a:ea typeface="+mn-ea"/>
                        <a:cs typeface="Times New Roman"/>
                      </a:endParaRPr>
                    </a:p>
                  </a:txBody>
                  <a:tcPr marL="61735" marR="61735" marT="0" marB="0" anchor="ctr"/>
                </a:tc>
                <a:tc>
                  <a:txBody>
                    <a:bodyPr/>
                    <a:lstStyle/>
                    <a:p>
                      <a:pPr algn="r">
                        <a:spcAft>
                          <a:spcPts val="0"/>
                        </a:spcAft>
                      </a:pPr>
                      <a:r>
                        <a:rPr lang="en-US" altLang="zh-TW" sz="2000" kern="100" dirty="0">
                          <a:solidFill>
                            <a:srgbClr val="FF0000"/>
                          </a:solidFill>
                          <a:effectLst/>
                        </a:rPr>
                        <a:t>60</a:t>
                      </a:r>
                      <a:endParaRPr lang="zh-TW" sz="2000" b="0" kern="100" dirty="0">
                        <a:solidFill>
                          <a:srgbClr val="FF0000"/>
                        </a:solidFill>
                        <a:effectLst/>
                        <a:latin typeface="+mn-lt"/>
                        <a:ea typeface="+mn-ea"/>
                        <a:cs typeface="Times New Roman"/>
                      </a:endParaRPr>
                    </a:p>
                  </a:txBody>
                  <a:tcPr marL="61735" marR="61735" marT="0" marB="0" anchor="ctr"/>
                </a:tc>
                <a:tc>
                  <a:txBody>
                    <a:bodyPr/>
                    <a:lstStyle/>
                    <a:p>
                      <a:pPr algn="r">
                        <a:spcAft>
                          <a:spcPts val="0"/>
                        </a:spcAft>
                      </a:pPr>
                      <a:r>
                        <a:rPr lang="en-US" sz="2000" kern="100" dirty="0">
                          <a:solidFill>
                            <a:srgbClr val="FF0000"/>
                          </a:solidFill>
                          <a:effectLst/>
                        </a:rPr>
                        <a:t>109.63</a:t>
                      </a:r>
                      <a:endParaRPr lang="zh-TW" sz="2000" b="1" kern="100" dirty="0">
                        <a:solidFill>
                          <a:srgbClr val="FF0000"/>
                        </a:solidFill>
                        <a:effectLst/>
                        <a:latin typeface="+mn-lt"/>
                        <a:ea typeface="+mn-ea"/>
                        <a:cs typeface="Times New Roman"/>
                      </a:endParaRPr>
                    </a:p>
                  </a:txBody>
                  <a:tcPr marL="61735" marR="61735" marT="0" marB="0" anchor="ctr"/>
                </a:tc>
                <a:tc>
                  <a:txBody>
                    <a:bodyPr/>
                    <a:lstStyle/>
                    <a:p>
                      <a:pPr algn="r">
                        <a:spcAft>
                          <a:spcPts val="0"/>
                        </a:spcAft>
                      </a:pPr>
                      <a:r>
                        <a:rPr lang="en-US" sz="2000" kern="100" dirty="0">
                          <a:effectLst/>
                        </a:rPr>
                        <a:t>92.17-153.03</a:t>
                      </a:r>
                      <a:endParaRPr lang="zh-TW" sz="2000" b="1" kern="100" dirty="0">
                        <a:effectLst/>
                        <a:latin typeface="+mn-lt"/>
                        <a:ea typeface="+mn-ea"/>
                        <a:cs typeface="Times New Roman"/>
                      </a:endParaRPr>
                    </a:p>
                  </a:txBody>
                  <a:tcPr marL="61735" marR="61735"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24071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en-US" sz="2800" dirty="0"/>
              <a:t>一般臭氧與加氯併用的消毒方式，其臭氧消毒系統的效能低</a:t>
            </a:r>
            <a:endParaRPr lang="en-US" altLang="zh-TW" sz="2800" dirty="0"/>
          </a:p>
          <a:p>
            <a:endParaRPr lang="en-US" altLang="zh-TW" sz="2800" dirty="0"/>
          </a:p>
          <a:p>
            <a:r>
              <a:rPr lang="zh-TW" altLang="en-US" sz="2800" dirty="0"/>
              <a:t>要求消毒系統廠商提供臭氧效能相關資料</a:t>
            </a:r>
            <a:endParaRPr lang="en-US" altLang="zh-TW" sz="2800" dirty="0"/>
          </a:p>
          <a:p>
            <a:pPr marL="0" indent="0">
              <a:buNone/>
            </a:pPr>
            <a:r>
              <a:rPr lang="zh-TW" altLang="en-US" sz="2800" dirty="0"/>
              <a:t>    臭氧產生量</a:t>
            </a:r>
            <a:endParaRPr lang="en-US" altLang="zh-TW" sz="2800" dirty="0"/>
          </a:p>
          <a:p>
            <a:pPr marL="0" indent="0">
              <a:buNone/>
            </a:pPr>
            <a:r>
              <a:rPr lang="zh-TW" altLang="en-US" sz="2800" dirty="0"/>
              <a:t>    溶解效率</a:t>
            </a:r>
            <a:endParaRPr lang="en-US" altLang="zh-TW" sz="2800" dirty="0"/>
          </a:p>
          <a:p>
            <a:pPr marL="0" indent="0">
              <a:buNone/>
            </a:pPr>
            <a:r>
              <a:rPr lang="zh-TW" altLang="en-US" sz="2800" dirty="0"/>
              <a:t>    水中臭氧濃度</a:t>
            </a:r>
            <a:r>
              <a:rPr lang="en-US" altLang="zh-TW" sz="2800" dirty="0"/>
              <a:t>(</a:t>
            </a:r>
            <a:r>
              <a:rPr lang="zh-TW" altLang="en-US" sz="2800" dirty="0"/>
              <a:t>應裝設線上濃度偵測設備</a:t>
            </a:r>
            <a:r>
              <a:rPr lang="en-US" altLang="zh-TW" sz="2800" dirty="0"/>
              <a:t>)</a:t>
            </a:r>
          </a:p>
          <a:p>
            <a:endParaRPr lang="en-US" altLang="zh-TW" sz="2800" dirty="0"/>
          </a:p>
        </p:txBody>
      </p:sp>
      <p:sp>
        <p:nvSpPr>
          <p:cNvPr id="24579" name="標題 1"/>
          <p:cNvSpPr>
            <a:spLocks noGrp="1"/>
          </p:cNvSpPr>
          <p:nvPr>
            <p:ph type="title"/>
          </p:nvPr>
        </p:nvSpPr>
        <p:spPr/>
        <p:txBody>
          <a:bodyPr/>
          <a:lstStyle/>
          <a:p>
            <a:r>
              <a:rPr lang="zh-TW" altLang="en-US" dirty="0"/>
              <a:t>應了解臭氧消毒系統效能資料</a:t>
            </a:r>
          </a:p>
        </p:txBody>
      </p:sp>
      <p:pic>
        <p:nvPicPr>
          <p:cNvPr id="15363" name="Picture 3" descr="C:\Users\NTN\Desktop\健康管理概論實務影片\阿毛文件\桃園簡報\簡報用圖\可再壓縮\臭氧消毒2.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5467634" y="0"/>
            <a:ext cx="5200366" cy="4320000"/>
          </a:xfrm>
          <a:prstGeom prst="rect">
            <a:avLst/>
          </a:prstGeom>
          <a:noFill/>
          <a:extLst>
            <a:ext uri="{909E8E84-426E-40DD-AFC4-6F175D3DCCD1}">
              <a14:hiddenFill xmlns:a14="http://schemas.microsoft.com/office/drawing/2010/main">
                <a:solidFill>
                  <a:srgbClr val="FFFFFF"/>
                </a:solidFill>
              </a14:hiddenFill>
            </a:ext>
          </a:extLst>
        </p:spPr>
      </p:pic>
      <p:sp>
        <p:nvSpPr>
          <p:cNvPr id="6" name="橢圓 5"/>
          <p:cNvSpPr/>
          <p:nvPr/>
        </p:nvSpPr>
        <p:spPr bwMode="auto">
          <a:xfrm>
            <a:off x="8616280" y="1988841"/>
            <a:ext cx="577850" cy="57027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extLst>
      <p:ext uri="{BB962C8B-B14F-4D97-AF65-F5344CB8AC3E}">
        <p14:creationId xmlns:p14="http://schemas.microsoft.com/office/powerpoint/2010/main" val="178607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紫外線消毒</a:t>
            </a:r>
          </a:p>
        </p:txBody>
      </p:sp>
      <p:sp>
        <p:nvSpPr>
          <p:cNvPr id="3" name="內容版面配置區 2"/>
          <p:cNvSpPr>
            <a:spLocks noGrp="1"/>
          </p:cNvSpPr>
          <p:nvPr>
            <p:ph idx="1"/>
          </p:nvPr>
        </p:nvSpPr>
        <p:spPr>
          <a:xfrm>
            <a:off x="1552600" y="1556792"/>
            <a:ext cx="9086800" cy="4525963"/>
          </a:xfrm>
        </p:spPr>
        <p:txBody>
          <a:bodyPr>
            <a:normAutofit/>
          </a:bodyPr>
          <a:lstStyle/>
          <a:p>
            <a:r>
              <a:rPr lang="zh-TW" altLang="zh-TW" dirty="0"/>
              <a:t>紫外線</a:t>
            </a:r>
            <a:r>
              <a:rPr lang="zh-TW" altLang="en-US" dirty="0"/>
              <a:t>會破壞病原體</a:t>
            </a:r>
            <a:r>
              <a:rPr lang="zh-TW" altLang="zh-TW" dirty="0"/>
              <a:t>的</a:t>
            </a:r>
            <a:r>
              <a:rPr lang="en-US" altLang="zh-TW" dirty="0"/>
              <a:t>DNA</a:t>
            </a:r>
            <a:r>
              <a:rPr lang="zh-TW" altLang="en-US" dirty="0"/>
              <a:t>、</a:t>
            </a:r>
            <a:r>
              <a:rPr lang="en-US" altLang="zh-TW" dirty="0"/>
              <a:t>RNA</a:t>
            </a:r>
            <a:r>
              <a:rPr lang="zh-TW" altLang="zh-TW" dirty="0"/>
              <a:t>等</a:t>
            </a:r>
            <a:r>
              <a:rPr lang="zh-TW" altLang="en-US" dirty="0"/>
              <a:t>重要物質</a:t>
            </a:r>
            <a:r>
              <a:rPr lang="zh-TW" altLang="zh-TW" dirty="0"/>
              <a:t>，</a:t>
            </a:r>
            <a:r>
              <a:rPr lang="zh-TW" altLang="en-US" dirty="0"/>
              <a:t>進而</a:t>
            </a:r>
            <a:r>
              <a:rPr lang="zh-TW" altLang="zh-TW" dirty="0"/>
              <a:t>導致其</a:t>
            </a:r>
            <a:r>
              <a:rPr lang="zh-TW" altLang="en-US" dirty="0"/>
              <a:t>失去活性</a:t>
            </a:r>
            <a:endParaRPr lang="en-US" altLang="zh-TW" dirty="0"/>
          </a:p>
          <a:p>
            <a:endParaRPr lang="en-US" altLang="zh-TW" dirty="0"/>
          </a:p>
          <a:p>
            <a:r>
              <a:rPr lang="zh-TW" altLang="en-US" dirty="0"/>
              <a:t>紫外線燈是以電子激發燈管內汞</a:t>
            </a:r>
            <a:r>
              <a:rPr lang="en-US" altLang="zh-TW" dirty="0"/>
              <a:t>(</a:t>
            </a:r>
            <a:r>
              <a:rPr lang="zh-TW" altLang="en-US" dirty="0"/>
              <a:t>水銀</a:t>
            </a:r>
            <a:r>
              <a:rPr lang="en-US" altLang="zh-TW" dirty="0"/>
              <a:t>)</a:t>
            </a:r>
            <a:r>
              <a:rPr lang="zh-TW" altLang="en-US" dirty="0"/>
              <a:t>蒸氣</a:t>
            </a:r>
            <a:r>
              <a:rPr lang="zh-TW" altLang="zh-TW" dirty="0"/>
              <a:t>，</a:t>
            </a:r>
            <a:r>
              <a:rPr lang="zh-TW" altLang="en-US" dirty="0"/>
              <a:t>被激發的汞蒸氣會釋放出紫外線</a:t>
            </a:r>
            <a:endParaRPr lang="en-US" altLang="zh-TW" dirty="0"/>
          </a:p>
        </p:txBody>
      </p:sp>
    </p:spTree>
    <p:extLst>
      <p:ext uri="{BB962C8B-B14F-4D97-AF65-F5344CB8AC3E}">
        <p14:creationId xmlns:p14="http://schemas.microsoft.com/office/powerpoint/2010/main" val="476050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紫外線消毒示意圖</a:t>
            </a:r>
          </a:p>
        </p:txBody>
      </p:sp>
      <p:pic>
        <p:nvPicPr>
          <p:cNvPr id="4" name="內容版面配置區 3"/>
          <p:cNvPicPr>
            <a:picLocks noGrp="1"/>
          </p:cNvPicPr>
          <p:nvPr>
            <p:ph idx="1"/>
          </p:nvPr>
        </p:nvPicPr>
        <p:blipFill>
          <a:blip r:embed="rId2" cstate="print"/>
          <a:srcRect/>
          <a:stretch>
            <a:fillRect/>
          </a:stretch>
        </p:blipFill>
        <p:spPr bwMode="auto">
          <a:xfrm>
            <a:off x="1999445" y="1600201"/>
            <a:ext cx="8193110" cy="4525963"/>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紫外線燈</a:t>
            </a:r>
          </a:p>
        </p:txBody>
      </p:sp>
      <p:sp>
        <p:nvSpPr>
          <p:cNvPr id="3" name="內容版面配置區 2"/>
          <p:cNvSpPr>
            <a:spLocks noGrp="1"/>
          </p:cNvSpPr>
          <p:nvPr>
            <p:ph idx="1"/>
          </p:nvPr>
        </p:nvSpPr>
        <p:spPr>
          <a:xfrm>
            <a:off x="1984648" y="1772816"/>
            <a:ext cx="8222704" cy="4525963"/>
          </a:xfrm>
        </p:spPr>
        <p:txBody>
          <a:bodyPr/>
          <a:lstStyle/>
          <a:p>
            <a:r>
              <a:rPr lang="zh-TW" altLang="zh-TW" dirty="0"/>
              <a:t>純石英玻璃管</a:t>
            </a:r>
            <a:endParaRPr lang="en-US" altLang="zh-TW" dirty="0"/>
          </a:p>
          <a:p>
            <a:pPr marL="0" indent="0">
              <a:buNone/>
            </a:pPr>
            <a:r>
              <a:rPr lang="zh-TW" altLang="en-US" dirty="0"/>
              <a:t>    紫外線穿透燈管率</a:t>
            </a:r>
            <a:r>
              <a:rPr lang="en-US" altLang="zh-TW" dirty="0"/>
              <a:t>&gt;80%</a:t>
            </a:r>
          </a:p>
          <a:p>
            <a:endParaRPr lang="en-US" altLang="zh-TW" dirty="0"/>
          </a:p>
          <a:p>
            <a:r>
              <a:rPr lang="zh-TW" altLang="zh-TW" dirty="0"/>
              <a:t>高硼砂玻璃管</a:t>
            </a:r>
            <a:endParaRPr lang="en-US" altLang="zh-TW" dirty="0"/>
          </a:p>
          <a:p>
            <a:pPr marL="0" indent="0">
              <a:buNone/>
            </a:pPr>
            <a:r>
              <a:rPr lang="zh-TW" altLang="en-US" dirty="0"/>
              <a:t>    </a:t>
            </a:r>
            <a:r>
              <a:rPr lang="zh-TW" altLang="zh-TW" dirty="0"/>
              <a:t>紫外線穿透</a:t>
            </a:r>
            <a:r>
              <a:rPr lang="zh-TW" altLang="en-US" dirty="0"/>
              <a:t>燈管</a:t>
            </a:r>
            <a:r>
              <a:rPr lang="zh-TW" altLang="zh-TW" dirty="0"/>
              <a:t>率</a:t>
            </a:r>
            <a:r>
              <a:rPr lang="en-US" altLang="zh-TW" dirty="0"/>
              <a:t>&lt;50%</a:t>
            </a:r>
            <a:endParaRPr lang="zh-TW" altLang="en-US" dirty="0"/>
          </a:p>
        </p:txBody>
      </p:sp>
    </p:spTree>
    <p:extLst>
      <p:ext uri="{BB962C8B-B14F-4D97-AF65-F5344CB8AC3E}">
        <p14:creationId xmlns:p14="http://schemas.microsoft.com/office/powerpoint/2010/main" val="1095944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紫外線消毒</a:t>
            </a:r>
          </a:p>
        </p:txBody>
      </p:sp>
      <p:sp>
        <p:nvSpPr>
          <p:cNvPr id="3" name="內容版面配置區 2"/>
          <p:cNvSpPr>
            <a:spLocks noGrp="1"/>
          </p:cNvSpPr>
          <p:nvPr>
            <p:ph idx="1"/>
          </p:nvPr>
        </p:nvSpPr>
        <p:spPr/>
        <p:txBody>
          <a:bodyPr>
            <a:normAutofit/>
          </a:bodyPr>
          <a:lstStyle/>
          <a:p>
            <a:r>
              <a:rPr lang="zh-TW" altLang="zh-TW" dirty="0"/>
              <a:t>殺菌</a:t>
            </a:r>
            <a:r>
              <a:rPr lang="zh-TW" altLang="en-US" dirty="0"/>
              <a:t>能力</a:t>
            </a:r>
            <a:r>
              <a:rPr lang="en-US" altLang="zh-TW" dirty="0"/>
              <a:t>=</a:t>
            </a:r>
            <a:r>
              <a:rPr lang="zh-TW" altLang="zh-TW" dirty="0"/>
              <a:t>照射強度</a:t>
            </a:r>
            <a:r>
              <a:rPr lang="en-US" altLang="zh-TW" dirty="0"/>
              <a:t>x</a:t>
            </a:r>
            <a:r>
              <a:rPr lang="zh-TW" altLang="zh-TW" dirty="0"/>
              <a:t>照射時間</a:t>
            </a:r>
            <a:endParaRPr lang="en-US" altLang="zh-TW" dirty="0"/>
          </a:p>
          <a:p>
            <a:endParaRPr lang="en-US" altLang="zh-TW" dirty="0"/>
          </a:p>
          <a:p>
            <a:r>
              <a:rPr lang="zh-TW" altLang="zh-TW" dirty="0"/>
              <a:t>照射強度高於</a:t>
            </a:r>
            <a:r>
              <a:rPr lang="en-US" altLang="zh-TW" dirty="0"/>
              <a:t>70</a:t>
            </a:r>
            <a:r>
              <a:rPr lang="zh-TW" altLang="en-US" dirty="0"/>
              <a:t> </a:t>
            </a:r>
            <a:r>
              <a:rPr lang="en-US" altLang="zh-TW" dirty="0" err="1"/>
              <a:t>μw</a:t>
            </a:r>
            <a:r>
              <a:rPr lang="en-US" altLang="zh-TW" dirty="0"/>
              <a:t>/cm</a:t>
            </a:r>
            <a:r>
              <a:rPr lang="en-US" altLang="zh-TW" baseline="30000" dirty="0"/>
              <a:t>2</a:t>
            </a:r>
            <a:r>
              <a:rPr lang="zh-TW" altLang="zh-TW" dirty="0"/>
              <a:t>時</a:t>
            </a:r>
            <a:r>
              <a:rPr lang="en-US" altLang="zh-TW" dirty="0"/>
              <a:t>(1</a:t>
            </a:r>
            <a:r>
              <a:rPr lang="zh-TW" altLang="en-US" dirty="0"/>
              <a:t> </a:t>
            </a:r>
            <a:r>
              <a:rPr lang="en-US" altLang="zh-TW" dirty="0"/>
              <a:t>w</a:t>
            </a:r>
            <a:r>
              <a:rPr lang="zh-TW" altLang="en-US" dirty="0"/>
              <a:t> </a:t>
            </a:r>
            <a:r>
              <a:rPr lang="en-US" altLang="zh-TW" dirty="0"/>
              <a:t>=</a:t>
            </a:r>
            <a:r>
              <a:rPr lang="zh-TW" altLang="en-US" dirty="0"/>
              <a:t> </a:t>
            </a:r>
            <a:r>
              <a:rPr lang="en-US" altLang="zh-TW" dirty="0"/>
              <a:t>10</a:t>
            </a:r>
            <a:r>
              <a:rPr lang="en-US" altLang="zh-TW" baseline="30000" dirty="0"/>
              <a:t>6</a:t>
            </a:r>
            <a:r>
              <a:rPr lang="zh-TW" altLang="en-US" baseline="30000" dirty="0"/>
              <a:t> </a:t>
            </a:r>
            <a:r>
              <a:rPr lang="en-US" altLang="zh-TW" dirty="0" err="1"/>
              <a:t>μw</a:t>
            </a:r>
            <a:r>
              <a:rPr lang="en-US" altLang="zh-TW" dirty="0"/>
              <a:t>)</a:t>
            </a:r>
            <a:r>
              <a:rPr lang="zh-TW" altLang="zh-TW" dirty="0"/>
              <a:t>，才能發揮理想的消毒功能</a:t>
            </a:r>
            <a:endParaRPr lang="en-US" altLang="zh-TW" dirty="0"/>
          </a:p>
          <a:p>
            <a:r>
              <a:rPr lang="zh-TW" altLang="zh-TW" dirty="0"/>
              <a:t>照射強度低於</a:t>
            </a:r>
            <a:r>
              <a:rPr lang="en-US" altLang="zh-TW" dirty="0"/>
              <a:t>40</a:t>
            </a:r>
            <a:r>
              <a:rPr lang="zh-TW" altLang="en-US" dirty="0"/>
              <a:t> </a:t>
            </a:r>
            <a:r>
              <a:rPr lang="en-US" altLang="zh-TW" dirty="0" err="1"/>
              <a:t>μw</a:t>
            </a:r>
            <a:r>
              <a:rPr lang="en-US" altLang="zh-TW" dirty="0"/>
              <a:t>/cm</a:t>
            </a:r>
            <a:r>
              <a:rPr lang="en-US" altLang="zh-TW" baseline="30000" dirty="0"/>
              <a:t>2</a:t>
            </a:r>
            <a:r>
              <a:rPr lang="zh-TW" altLang="zh-TW" dirty="0"/>
              <a:t>時，即使時間增長，殺菌效果</a:t>
            </a:r>
            <a:r>
              <a:rPr lang="zh-TW" altLang="en-US" dirty="0"/>
              <a:t>也</a:t>
            </a:r>
            <a:r>
              <a:rPr lang="zh-TW" altLang="zh-TW" dirty="0"/>
              <a:t>不理想</a:t>
            </a:r>
            <a:endParaRPr lang="zh-TW" altLang="en-US" dirty="0"/>
          </a:p>
        </p:txBody>
      </p:sp>
    </p:spTree>
    <p:extLst>
      <p:ext uri="{BB962C8B-B14F-4D97-AF65-F5344CB8AC3E}">
        <p14:creationId xmlns:p14="http://schemas.microsoft.com/office/powerpoint/2010/main" val="11644612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32656"/>
            <a:ext cx="10972800" cy="1143000"/>
          </a:xfrm>
        </p:spPr>
        <p:txBody>
          <a:bodyPr/>
          <a:lstStyle/>
          <a:p>
            <a:r>
              <a:rPr lang="zh-TW" altLang="en-US" dirty="0"/>
              <a:t>紫外線消毒</a:t>
            </a:r>
          </a:p>
        </p:txBody>
      </p:sp>
      <p:sp>
        <p:nvSpPr>
          <p:cNvPr id="3" name="內容版面配置區 2"/>
          <p:cNvSpPr>
            <a:spLocks noGrp="1"/>
          </p:cNvSpPr>
          <p:nvPr>
            <p:ph idx="1"/>
          </p:nvPr>
        </p:nvSpPr>
        <p:spPr>
          <a:xfrm>
            <a:off x="1624608" y="1772816"/>
            <a:ext cx="8942784" cy="4525963"/>
          </a:xfrm>
        </p:spPr>
        <p:txBody>
          <a:bodyPr>
            <a:normAutofit/>
          </a:bodyPr>
          <a:lstStyle/>
          <a:p>
            <a:r>
              <a:rPr lang="zh-TW" altLang="zh-TW" dirty="0"/>
              <a:t>定期擦拭</a:t>
            </a:r>
            <a:r>
              <a:rPr lang="zh-TW" altLang="en-US" dirty="0"/>
              <a:t>紫外線燈</a:t>
            </a:r>
            <a:r>
              <a:rPr lang="zh-TW" altLang="zh-TW" dirty="0"/>
              <a:t>，以免影響紫外線穿透率及照射強度</a:t>
            </a:r>
            <a:endParaRPr lang="en-US" altLang="zh-TW" dirty="0"/>
          </a:p>
          <a:p>
            <a:endParaRPr lang="zh-TW" altLang="zh-TW" dirty="0"/>
          </a:p>
          <a:p>
            <a:r>
              <a:rPr lang="zh-TW" altLang="zh-TW" dirty="0"/>
              <a:t>依燈管可使用時數定期更換</a:t>
            </a:r>
            <a:endParaRPr lang="en-US" altLang="zh-TW" dirty="0"/>
          </a:p>
        </p:txBody>
      </p:sp>
    </p:spTree>
    <p:extLst>
      <p:ext uri="{BB962C8B-B14F-4D97-AF65-F5344CB8AC3E}">
        <p14:creationId xmlns:p14="http://schemas.microsoft.com/office/powerpoint/2010/main" val="2185754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紫外線消毒</a:t>
            </a:r>
          </a:p>
        </p:txBody>
      </p:sp>
      <p:sp>
        <p:nvSpPr>
          <p:cNvPr id="3" name="內容版面配置區 2"/>
          <p:cNvSpPr>
            <a:spLocks noGrp="1"/>
          </p:cNvSpPr>
          <p:nvPr>
            <p:ph idx="1"/>
          </p:nvPr>
        </p:nvSpPr>
        <p:spPr/>
        <p:txBody>
          <a:bodyPr>
            <a:normAutofit/>
          </a:bodyPr>
          <a:lstStyle/>
          <a:p>
            <a:r>
              <a:rPr lang="zh-TW" altLang="en-US" dirty="0"/>
              <a:t>不</a:t>
            </a:r>
            <a:r>
              <a:rPr lang="zh-TW" altLang="zh-TW" dirty="0"/>
              <a:t>重視燈管照射強度</a:t>
            </a:r>
            <a:r>
              <a:rPr lang="zh-TW" altLang="en-US" dirty="0"/>
              <a:t>的</a:t>
            </a:r>
            <a:r>
              <a:rPr lang="zh-TW" altLang="zh-TW" dirty="0"/>
              <a:t>衰退</a:t>
            </a:r>
            <a:endParaRPr lang="en-US" altLang="zh-TW" dirty="0"/>
          </a:p>
          <a:p>
            <a:r>
              <a:rPr lang="zh-TW" altLang="zh-TW" dirty="0"/>
              <a:t>燈亮著</a:t>
            </a:r>
            <a:r>
              <a:rPr lang="zh-TW" altLang="en-US" dirty="0"/>
              <a:t>，</a:t>
            </a:r>
            <a:r>
              <a:rPr lang="zh-TW" altLang="zh-TW" dirty="0"/>
              <a:t>就有</a:t>
            </a:r>
            <a:r>
              <a:rPr lang="zh-TW" altLang="en-US" dirty="0"/>
              <a:t>足夠的</a:t>
            </a:r>
            <a:r>
              <a:rPr lang="zh-TW" altLang="zh-TW" dirty="0"/>
              <a:t>殺菌能力</a:t>
            </a:r>
            <a:r>
              <a:rPr lang="en-US" altLang="zh-TW" dirty="0"/>
              <a:t>(X)</a:t>
            </a:r>
          </a:p>
          <a:p>
            <a:r>
              <a:rPr lang="zh-TW" altLang="zh-TW" dirty="0"/>
              <a:t>紫外線為</a:t>
            </a:r>
            <a:r>
              <a:rPr lang="zh-TW" altLang="en-US" dirty="0"/>
              <a:t>不</a:t>
            </a:r>
            <a:r>
              <a:rPr lang="zh-TW" altLang="zh-TW" dirty="0"/>
              <a:t>可見光</a:t>
            </a:r>
            <a:endParaRPr lang="en-US" altLang="zh-TW" dirty="0"/>
          </a:p>
          <a:p>
            <a:r>
              <a:rPr lang="zh-TW" altLang="en-US" dirty="0"/>
              <a:t>紫外線</a:t>
            </a:r>
            <a:r>
              <a:rPr lang="zh-TW" altLang="zh-TW" dirty="0"/>
              <a:t>燈之紫藍色光芒並不直接代表紫外線強度</a:t>
            </a:r>
            <a:r>
              <a:rPr lang="zh-TW" altLang="en-US" dirty="0"/>
              <a:t>→照射</a:t>
            </a:r>
            <a:r>
              <a:rPr lang="zh-TW" altLang="zh-TW" dirty="0"/>
              <a:t>強度無法用肉眼來判定</a:t>
            </a:r>
            <a:endParaRPr lang="en-US" altLang="zh-TW" dirty="0"/>
          </a:p>
          <a:p>
            <a:endParaRPr lang="en-US" altLang="zh-TW" dirty="0"/>
          </a:p>
          <a:p>
            <a:r>
              <a:rPr lang="zh-TW" altLang="zh-TW" dirty="0"/>
              <a:t>使用單位或安裝廠商應定期做照射強度檢測，發現強度不夠之燈管應立即更換</a:t>
            </a:r>
            <a:endParaRPr lang="en-US" altLang="zh-TW" dirty="0"/>
          </a:p>
        </p:txBody>
      </p:sp>
      <p:pic>
        <p:nvPicPr>
          <p:cNvPr id="16386" name="Picture 2" descr="C:\Users\NTN\Desktop\健康管理概論實務影片\阿毛文件\桃園簡報\簡報用圖\壓縮圖\紫外線燈.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4119425" y="3258000"/>
            <a:ext cx="6545455" cy="3600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24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638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981200" y="260648"/>
            <a:ext cx="8229600" cy="1143000"/>
          </a:xfrm>
        </p:spPr>
        <p:txBody>
          <a:bodyPr/>
          <a:lstStyle/>
          <a:p>
            <a:r>
              <a:rPr lang="zh-TW" altLang="en-US" dirty="0"/>
              <a:t>臭氧消毒</a:t>
            </a:r>
          </a:p>
        </p:txBody>
      </p:sp>
      <p:sp>
        <p:nvSpPr>
          <p:cNvPr id="5" name="內容版面配置區 2"/>
          <p:cNvSpPr>
            <a:spLocks noGrp="1"/>
          </p:cNvSpPr>
          <p:nvPr>
            <p:ph idx="1"/>
          </p:nvPr>
        </p:nvSpPr>
        <p:spPr>
          <a:xfrm>
            <a:off x="1199456" y="1484784"/>
            <a:ext cx="10009112" cy="4853136"/>
          </a:xfrm>
        </p:spPr>
        <p:txBody>
          <a:bodyPr>
            <a:noAutofit/>
          </a:bodyPr>
          <a:lstStyle/>
          <a:p>
            <a:r>
              <a:rPr lang="zh-TW" altLang="zh-TW" sz="2800" dirty="0"/>
              <a:t>臭氧在水中是通過臭氧自身分解出的活性氧原子和溶於水中的部分臭氧形成的羥基游離基（</a:t>
            </a:r>
            <a:r>
              <a:rPr lang="en-US" altLang="zh-TW" sz="2800" dirty="0"/>
              <a:t>OH</a:t>
            </a:r>
            <a:r>
              <a:rPr lang="zh-TW" altLang="zh-TW" sz="2800" dirty="0"/>
              <a:t>。）與溶於水中的各種物質、微生物進行氧化反應達到消毒、滅菌、脫色、除臭目的。</a:t>
            </a:r>
            <a:endParaRPr lang="en-US" altLang="zh-TW" sz="2800" dirty="0"/>
          </a:p>
          <a:p>
            <a:r>
              <a:rPr lang="zh-TW" altLang="en-US" sz="2800" dirty="0"/>
              <a:t>臭氧會氧化病原體的蛋白質，使其崩解</a:t>
            </a:r>
            <a:endParaRPr lang="en-US" altLang="zh-TW" sz="2800" dirty="0"/>
          </a:p>
          <a:p>
            <a:r>
              <a:rPr lang="zh-TW" altLang="en-US" sz="2800" dirty="0"/>
              <a:t>臭氧殺菌能力</a:t>
            </a:r>
            <a:r>
              <a:rPr lang="zh-TW" altLang="zh-TW" sz="2800" dirty="0"/>
              <a:t>強，</a:t>
            </a:r>
            <a:r>
              <a:rPr lang="en-US" altLang="zh-TW" sz="2800" dirty="0"/>
              <a:t>CT</a:t>
            </a:r>
            <a:r>
              <a:rPr lang="zh-TW" altLang="en-US" sz="2800" dirty="0"/>
              <a:t>值小</a:t>
            </a:r>
            <a:endParaRPr lang="en-US" altLang="zh-TW" sz="2800" dirty="0"/>
          </a:p>
          <a:p>
            <a:r>
              <a:rPr lang="zh-TW" altLang="zh-TW" sz="2800" dirty="0"/>
              <a:t>殺菌能力是比較達成相同殺菌程度之消毒藥劑暴露情形，利用消毒藥劑</a:t>
            </a:r>
            <a:r>
              <a:rPr lang="zh-TW" altLang="zh-TW" sz="2800" dirty="0">
                <a:solidFill>
                  <a:srgbClr val="FF0000"/>
                </a:solidFill>
              </a:rPr>
              <a:t>濃度</a:t>
            </a:r>
            <a:r>
              <a:rPr lang="zh-TW" altLang="zh-TW" sz="2800" dirty="0"/>
              <a:t>與接觸</a:t>
            </a:r>
            <a:r>
              <a:rPr lang="zh-TW" altLang="zh-TW" sz="2800" dirty="0">
                <a:solidFill>
                  <a:srgbClr val="FF0000"/>
                </a:solidFill>
              </a:rPr>
              <a:t>時間</a:t>
            </a:r>
            <a:r>
              <a:rPr lang="zh-TW" altLang="zh-TW" sz="2800" dirty="0"/>
              <a:t>乘積值來</a:t>
            </a:r>
            <a:r>
              <a:rPr lang="zh-TW" altLang="en-US" sz="2800" dirty="0"/>
              <a:t>表示</a:t>
            </a:r>
            <a:r>
              <a:rPr lang="zh-TW" altLang="zh-TW" sz="2800" dirty="0"/>
              <a:t>，簡稱</a:t>
            </a:r>
            <a:r>
              <a:rPr lang="en-US" altLang="zh-TW" sz="2800" dirty="0">
                <a:solidFill>
                  <a:srgbClr val="FF0000"/>
                </a:solidFill>
              </a:rPr>
              <a:t>CT</a:t>
            </a:r>
            <a:r>
              <a:rPr lang="zh-TW" altLang="zh-TW" sz="2800" dirty="0">
                <a:solidFill>
                  <a:srgbClr val="FF0000"/>
                </a:solidFill>
              </a:rPr>
              <a:t>值</a:t>
            </a:r>
            <a:r>
              <a:rPr lang="zh-TW" altLang="en-US" sz="2800" dirty="0"/>
              <a:t>，</a:t>
            </a:r>
            <a:r>
              <a:rPr lang="en-US" altLang="zh-TW" sz="2800" dirty="0"/>
              <a:t>CT</a:t>
            </a:r>
            <a:r>
              <a:rPr lang="zh-TW" altLang="zh-TW" sz="2800" dirty="0"/>
              <a:t>值越小，代表殺菌能力越強</a:t>
            </a:r>
            <a:endParaRPr lang="en-US" altLang="zh-TW" sz="2800" dirty="0"/>
          </a:p>
          <a:p>
            <a:r>
              <a:rPr lang="zh-TW" altLang="zh-TW" sz="2800" dirty="0"/>
              <a:t>臭氧殺菌能力約為自由餘氯的</a:t>
            </a:r>
            <a:r>
              <a:rPr lang="en-US" altLang="zh-TW" sz="2800" dirty="0">
                <a:solidFill>
                  <a:srgbClr val="FF0000"/>
                </a:solidFill>
              </a:rPr>
              <a:t>60</a:t>
            </a:r>
            <a:r>
              <a:rPr lang="zh-TW" altLang="zh-TW" sz="2800" dirty="0">
                <a:solidFill>
                  <a:srgbClr val="FF0000"/>
                </a:solidFill>
              </a:rPr>
              <a:t>倍</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銅銀離子消毒</a:t>
            </a:r>
          </a:p>
        </p:txBody>
      </p:sp>
      <p:sp>
        <p:nvSpPr>
          <p:cNvPr id="3" name="內容版面配置區 2"/>
          <p:cNvSpPr>
            <a:spLocks noGrp="1"/>
          </p:cNvSpPr>
          <p:nvPr>
            <p:ph idx="1"/>
          </p:nvPr>
        </p:nvSpPr>
        <p:spPr/>
        <p:txBody>
          <a:bodyPr>
            <a:normAutofit/>
          </a:bodyPr>
          <a:lstStyle/>
          <a:p>
            <a:r>
              <a:rPr lang="zh-TW" altLang="en-US" dirty="0"/>
              <a:t>以</a:t>
            </a:r>
            <a:r>
              <a:rPr lang="zh-TW" altLang="zh-TW" dirty="0"/>
              <a:t>電</a:t>
            </a:r>
            <a:r>
              <a:rPr lang="zh-TW" altLang="en-US" dirty="0"/>
              <a:t>流通過金屬電極</a:t>
            </a:r>
            <a:r>
              <a:rPr lang="zh-TW" altLang="zh-TW" dirty="0"/>
              <a:t>，</a:t>
            </a:r>
            <a:r>
              <a:rPr lang="zh-TW" altLang="en-US" dirty="0"/>
              <a:t>電解銅銀合金電極板，產生</a:t>
            </a:r>
            <a:r>
              <a:rPr lang="zh-TW" altLang="zh-TW" dirty="0"/>
              <a:t>銅</a:t>
            </a:r>
            <a:r>
              <a:rPr lang="zh-TW" altLang="en-US" dirty="0"/>
              <a:t>銀</a:t>
            </a:r>
            <a:r>
              <a:rPr lang="zh-TW" altLang="zh-TW" dirty="0"/>
              <a:t>離子</a:t>
            </a:r>
            <a:endParaRPr lang="en-US" altLang="zh-TW" dirty="0"/>
          </a:p>
        </p:txBody>
      </p:sp>
      <p:pic>
        <p:nvPicPr>
          <p:cNvPr id="17410" name="Picture 2" descr="C:\Users\NTN\Desktop\健康管理概論實務影片\阿毛文件\桃園簡報\簡報用圖\壓縮圖\銅銀消毒.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5807968" y="2348880"/>
            <a:ext cx="4763910" cy="39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6919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銅銀離子消毒</a:t>
            </a:r>
          </a:p>
        </p:txBody>
      </p:sp>
      <p:sp>
        <p:nvSpPr>
          <p:cNvPr id="3" name="內容版面配置區 2"/>
          <p:cNvSpPr>
            <a:spLocks noGrp="1"/>
          </p:cNvSpPr>
          <p:nvPr>
            <p:ph idx="1"/>
          </p:nvPr>
        </p:nvSpPr>
        <p:spPr/>
        <p:txBody>
          <a:bodyPr>
            <a:normAutofit/>
          </a:bodyPr>
          <a:lstStyle/>
          <a:p>
            <a:r>
              <a:rPr lang="zh-TW" altLang="zh-TW" dirty="0"/>
              <a:t>帶正電的銅銀離子</a:t>
            </a:r>
            <a:r>
              <a:rPr lang="zh-TW" altLang="en-US" dirty="0"/>
              <a:t>，會與</a:t>
            </a:r>
            <a:r>
              <a:rPr lang="zh-TW" altLang="zh-TW" dirty="0"/>
              <a:t>帶負電的細菌細胞</a:t>
            </a:r>
            <a:r>
              <a:rPr lang="zh-TW" altLang="en-US" dirty="0"/>
              <a:t>壁和病毒外殼蛋白質</a:t>
            </a:r>
            <a:r>
              <a:rPr lang="zh-TW" altLang="zh-TW" dirty="0"/>
              <a:t>結合，</a:t>
            </a:r>
            <a:r>
              <a:rPr lang="zh-TW" altLang="en-US" dirty="0"/>
              <a:t>改變病原體的</a:t>
            </a:r>
            <a:r>
              <a:rPr lang="zh-TW" altLang="zh-TW" dirty="0"/>
              <a:t>滲透</a:t>
            </a:r>
            <a:r>
              <a:rPr lang="zh-TW" altLang="en-US" dirty="0"/>
              <a:t>壓；亦能與其</a:t>
            </a:r>
            <a:r>
              <a:rPr lang="en-US" altLang="zh-TW" dirty="0"/>
              <a:t>DNA</a:t>
            </a:r>
            <a:r>
              <a:rPr lang="zh-TW" altLang="en-US" dirty="0"/>
              <a:t>、</a:t>
            </a:r>
            <a:r>
              <a:rPr lang="en-US" altLang="zh-TW" dirty="0"/>
              <a:t>RNA</a:t>
            </a:r>
            <a:r>
              <a:rPr lang="zh-TW" altLang="en-US" dirty="0"/>
              <a:t>等重要物質</a:t>
            </a:r>
            <a:r>
              <a:rPr lang="zh-TW" altLang="zh-TW" dirty="0"/>
              <a:t>結</a:t>
            </a:r>
            <a:r>
              <a:rPr lang="zh-TW" altLang="en-US" dirty="0"/>
              <a:t>合</a:t>
            </a:r>
            <a:r>
              <a:rPr lang="zh-TW" altLang="zh-TW" dirty="0"/>
              <a:t>，造成</a:t>
            </a:r>
            <a:r>
              <a:rPr lang="zh-TW" altLang="en-US" dirty="0"/>
              <a:t>病原體崩解或</a:t>
            </a:r>
            <a:r>
              <a:rPr lang="zh-TW" altLang="zh-TW" dirty="0"/>
              <a:t>死亡</a:t>
            </a:r>
            <a:endParaRPr lang="en-US" altLang="zh-TW" dirty="0"/>
          </a:p>
          <a:p>
            <a:r>
              <a:rPr lang="zh-TW" altLang="en-US" dirty="0"/>
              <a:t>銅銀</a:t>
            </a:r>
            <a:r>
              <a:rPr lang="zh-TW" altLang="zh-TW" dirty="0"/>
              <a:t>離子</a:t>
            </a:r>
            <a:r>
              <a:rPr lang="zh-TW" altLang="en-US" dirty="0"/>
              <a:t>亦會與</a:t>
            </a:r>
            <a:r>
              <a:rPr lang="zh-TW" altLang="zh-TW" dirty="0"/>
              <a:t>過濾</a:t>
            </a:r>
            <a:r>
              <a:rPr lang="zh-TW" altLang="en-US" dirty="0"/>
              <a:t>器中帶負電的</a:t>
            </a:r>
            <a:r>
              <a:rPr lang="zh-TW" altLang="zh-TW" dirty="0"/>
              <a:t>石英砂</a:t>
            </a:r>
            <a:r>
              <a:rPr lang="zh-TW" altLang="en-US" dirty="0"/>
              <a:t>結合</a:t>
            </a:r>
            <a:endParaRPr lang="en-US" altLang="zh-TW" dirty="0"/>
          </a:p>
          <a:p>
            <a:endParaRPr lang="en-US" altLang="zh-TW" dirty="0"/>
          </a:p>
          <a:p>
            <a:r>
              <a:rPr lang="zh-TW" altLang="en-US" dirty="0"/>
              <a:t>池水會於過濾器中同時進行過濾與消毒</a:t>
            </a:r>
            <a:endParaRPr lang="zh-TW" altLang="zh-TW" dirty="0"/>
          </a:p>
        </p:txBody>
      </p:sp>
    </p:spTree>
    <p:extLst>
      <p:ext uri="{BB962C8B-B14F-4D97-AF65-F5344CB8AC3E}">
        <p14:creationId xmlns:p14="http://schemas.microsoft.com/office/powerpoint/2010/main" val="3105932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銅銀離子消毒</a:t>
            </a:r>
          </a:p>
        </p:txBody>
      </p:sp>
      <p:sp>
        <p:nvSpPr>
          <p:cNvPr id="3" name="內容版面配置區 2"/>
          <p:cNvSpPr>
            <a:spLocks noGrp="1"/>
          </p:cNvSpPr>
          <p:nvPr>
            <p:ph idx="1"/>
          </p:nvPr>
        </p:nvSpPr>
        <p:spPr/>
        <p:txBody>
          <a:bodyPr>
            <a:normAutofit/>
          </a:bodyPr>
          <a:lstStyle/>
          <a:p>
            <a:r>
              <a:rPr lang="zh-TW" altLang="en-US" sz="2800" dirty="0"/>
              <a:t>一般建議水中維持殺菌濃度</a:t>
            </a:r>
            <a:endParaRPr lang="en-US" altLang="zh-TW" sz="2800" dirty="0"/>
          </a:p>
          <a:p>
            <a:pPr lvl="1"/>
            <a:r>
              <a:rPr lang="zh-TW" altLang="zh-TW" sz="2400" dirty="0"/>
              <a:t>銅離子</a:t>
            </a:r>
            <a:r>
              <a:rPr lang="en-US" altLang="zh-TW" sz="2400" dirty="0"/>
              <a:t>0.2 - 0.4 ppm</a:t>
            </a:r>
          </a:p>
          <a:p>
            <a:pPr lvl="1"/>
            <a:r>
              <a:rPr lang="zh-TW" altLang="zh-TW" sz="2400" dirty="0"/>
              <a:t>銀離子</a:t>
            </a:r>
            <a:r>
              <a:rPr lang="en-US" altLang="zh-TW" sz="2400" dirty="0"/>
              <a:t>0.02 - 0.04 </a:t>
            </a:r>
            <a:r>
              <a:rPr lang="en-US" altLang="zh-TW" sz="2400" dirty="0" err="1"/>
              <a:t>ppm</a:t>
            </a:r>
            <a:endParaRPr lang="en-US" altLang="zh-TW" sz="2400" dirty="0"/>
          </a:p>
          <a:p>
            <a:endParaRPr lang="en-US" altLang="zh-TW" sz="2800" dirty="0"/>
          </a:p>
          <a:p>
            <a:r>
              <a:rPr lang="zh-TW" altLang="en-US" sz="2800" dirty="0"/>
              <a:t>銅銀離子消毒的優點是殺菌效力可以維持很久，不會被有機汙染物消耗，而且沒有濃度混合的死角。</a:t>
            </a:r>
            <a:endParaRPr lang="en-US" altLang="zh-TW" sz="2800" dirty="0"/>
          </a:p>
          <a:p>
            <a:r>
              <a:rPr lang="zh-TW" altLang="en-US" sz="2800" dirty="0"/>
              <a:t>缺點是其反應需較長時間才能顯現，一般臭氧和氯殺菌時間為數秒至數分鐘，銅銀離子可能需</a:t>
            </a:r>
            <a:r>
              <a:rPr lang="zh-TW" altLang="en-US" sz="2800" dirty="0">
                <a:solidFill>
                  <a:srgbClr val="FF0000"/>
                </a:solidFill>
              </a:rPr>
              <a:t>數十分鐘至數小時</a:t>
            </a:r>
            <a:r>
              <a:rPr lang="zh-TW" altLang="en-US" sz="2800" dirty="0"/>
              <a:t>。</a:t>
            </a:r>
            <a:endParaRPr lang="en-US" altLang="zh-TW" sz="2800" dirty="0"/>
          </a:p>
        </p:txBody>
      </p:sp>
    </p:spTree>
    <p:extLst>
      <p:ext uri="{BB962C8B-B14F-4D97-AF65-F5344CB8AC3E}">
        <p14:creationId xmlns:p14="http://schemas.microsoft.com/office/powerpoint/2010/main" val="2110965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銅銀離子消毒</a:t>
            </a:r>
          </a:p>
        </p:txBody>
      </p:sp>
      <p:sp>
        <p:nvSpPr>
          <p:cNvPr id="3" name="內容版面配置區 2"/>
          <p:cNvSpPr>
            <a:spLocks noGrp="1"/>
          </p:cNvSpPr>
          <p:nvPr>
            <p:ph idx="1"/>
          </p:nvPr>
        </p:nvSpPr>
        <p:spPr/>
        <p:txBody>
          <a:bodyPr/>
          <a:lstStyle/>
          <a:p>
            <a:r>
              <a:rPr lang="zh-TW" altLang="zh-TW" dirty="0">
                <a:solidFill>
                  <a:schemeClr val="dk1"/>
                </a:solidFill>
              </a:rPr>
              <a:t>電極積垢會影響電解效果</a:t>
            </a:r>
            <a:endParaRPr lang="en-US" altLang="zh-TW" dirty="0"/>
          </a:p>
          <a:p>
            <a:r>
              <a:rPr lang="zh-TW" altLang="en-US" dirty="0"/>
              <a:t>須定期更換電極</a:t>
            </a:r>
            <a:endParaRPr lang="en-US" altLang="zh-TW" dirty="0"/>
          </a:p>
          <a:p>
            <a:r>
              <a:rPr lang="zh-TW" altLang="en-US" dirty="0"/>
              <a:t>不適用於含硫化氫的溫泉</a:t>
            </a:r>
            <a:endParaRPr lang="en-US" altLang="zh-TW" dirty="0"/>
          </a:p>
          <a:p>
            <a:r>
              <a:rPr lang="zh-TW" altLang="en-US" dirty="0"/>
              <a:t>銅銀離子濃度過高，可能會造成泳客</a:t>
            </a:r>
            <a:r>
              <a:rPr lang="zh-TW" altLang="zh-TW" dirty="0">
                <a:solidFill>
                  <a:schemeClr val="dk1"/>
                </a:solidFill>
              </a:rPr>
              <a:t>皮膚、眼</a:t>
            </a:r>
            <a:r>
              <a:rPr lang="zh-TW" altLang="en-US" dirty="0">
                <a:solidFill>
                  <a:schemeClr val="dk1"/>
                </a:solidFill>
              </a:rPr>
              <a:t>睛不適</a:t>
            </a:r>
            <a:endParaRPr lang="zh-TW" altLang="en-US" dirty="0"/>
          </a:p>
        </p:txBody>
      </p:sp>
    </p:spTree>
    <p:extLst>
      <p:ext uri="{BB962C8B-B14F-4D97-AF65-F5344CB8AC3E}">
        <p14:creationId xmlns:p14="http://schemas.microsoft.com/office/powerpoint/2010/main" val="8023599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en-US" altLang="zh-TW" dirty="0"/>
          </a:p>
          <a:p>
            <a:endParaRPr lang="en-US" altLang="zh-TW" dirty="0"/>
          </a:p>
          <a:p>
            <a:r>
              <a:rPr lang="zh-TW" altLang="en-US" sz="6000" dirty="0"/>
              <a:t>謝謝聆聽，敬請指教！</a:t>
            </a:r>
          </a:p>
        </p:txBody>
      </p:sp>
    </p:spTree>
    <p:extLst>
      <p:ext uri="{BB962C8B-B14F-4D97-AF65-F5344CB8AC3E}">
        <p14:creationId xmlns:p14="http://schemas.microsoft.com/office/powerpoint/2010/main" val="388094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臭氧消毒</a:t>
            </a:r>
          </a:p>
        </p:txBody>
      </p:sp>
      <p:sp>
        <p:nvSpPr>
          <p:cNvPr id="3" name="內容版面配置區 2"/>
          <p:cNvSpPr>
            <a:spLocks noGrp="1"/>
          </p:cNvSpPr>
          <p:nvPr>
            <p:ph idx="1"/>
          </p:nvPr>
        </p:nvSpPr>
        <p:spPr>
          <a:xfrm>
            <a:off x="1487488" y="1628800"/>
            <a:ext cx="9217024" cy="4525963"/>
          </a:xfrm>
        </p:spPr>
        <p:txBody>
          <a:bodyPr>
            <a:normAutofit/>
          </a:bodyPr>
          <a:lstStyle/>
          <a:p>
            <a:r>
              <a:rPr lang="zh-TW" altLang="en-US" dirty="0"/>
              <a:t>臭氧半衰期短，須隨時監測濃度</a:t>
            </a:r>
            <a:endParaRPr lang="en-US" altLang="zh-TW" dirty="0"/>
          </a:p>
          <a:p>
            <a:r>
              <a:rPr lang="zh-TW" altLang="en-US" dirty="0"/>
              <a:t>臭氧不安定，無法儲存，須</a:t>
            </a:r>
            <a:r>
              <a:rPr lang="zh-TW" altLang="en-US" dirty="0">
                <a:solidFill>
                  <a:srgbClr val="FF0000"/>
                </a:solidFill>
              </a:rPr>
              <a:t>現地製造</a:t>
            </a:r>
            <a:endParaRPr lang="en-US" altLang="zh-TW" dirty="0">
              <a:solidFill>
                <a:srgbClr val="FF0000"/>
              </a:solidFill>
            </a:endParaRPr>
          </a:p>
          <a:p>
            <a:endParaRPr lang="en-US" altLang="zh-TW" dirty="0"/>
          </a:p>
          <a:p>
            <a:r>
              <a:rPr lang="zh-TW" altLang="en-US" dirty="0">
                <a:latin typeface="+mn-ea"/>
              </a:rPr>
              <a:t>國內常用</a:t>
            </a:r>
            <a:endParaRPr lang="en-US" altLang="zh-TW" dirty="0">
              <a:latin typeface="+mn-ea"/>
            </a:endParaRPr>
          </a:p>
          <a:p>
            <a:pPr marL="0" indent="0">
              <a:buNone/>
            </a:pPr>
            <a:r>
              <a:rPr lang="zh-TW" altLang="en-US" dirty="0">
                <a:latin typeface="+mn-ea"/>
              </a:rPr>
              <a:t>  </a:t>
            </a:r>
            <a:r>
              <a:rPr lang="zh-TW" altLang="zh-TW" dirty="0">
                <a:latin typeface="+mn-ea"/>
              </a:rPr>
              <a:t>高壓電流</a:t>
            </a:r>
            <a:r>
              <a:rPr lang="zh-TW" altLang="en-US" dirty="0">
                <a:latin typeface="+mn-ea"/>
              </a:rPr>
              <a:t>放射法</a:t>
            </a:r>
            <a:endParaRPr lang="en-US" altLang="zh-TW" dirty="0">
              <a:latin typeface="+mn-ea"/>
            </a:endParaRPr>
          </a:p>
          <a:p>
            <a:endParaRPr lang="en-US" altLang="zh-TW" dirty="0">
              <a:latin typeface="+mn-ea"/>
            </a:endParaRPr>
          </a:p>
          <a:p>
            <a:r>
              <a:rPr lang="zh-TW" altLang="en-US" dirty="0">
                <a:latin typeface="+mn-ea"/>
              </a:rPr>
              <a:t>純水電解法、</a:t>
            </a:r>
            <a:r>
              <a:rPr lang="zh-TW" altLang="zh-TW" dirty="0">
                <a:latin typeface="+mn-ea"/>
              </a:rPr>
              <a:t>紫外線法</a:t>
            </a:r>
            <a:endParaRPr lang="zh-TW" altLang="en-US" dirty="0">
              <a:latin typeface="+mn-ea"/>
            </a:endParaRPr>
          </a:p>
          <a:p>
            <a:endParaRPr lang="zh-TW" altLang="en-US" dirty="0"/>
          </a:p>
        </p:txBody>
      </p:sp>
    </p:spTree>
    <p:extLst>
      <p:ext uri="{BB962C8B-B14F-4D97-AF65-F5344CB8AC3E}">
        <p14:creationId xmlns:p14="http://schemas.microsoft.com/office/powerpoint/2010/main" val="2202639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高壓電流放射法</a:t>
            </a:r>
          </a:p>
        </p:txBody>
      </p:sp>
      <p:sp>
        <p:nvSpPr>
          <p:cNvPr id="3" name="內容版面配置區 2"/>
          <p:cNvSpPr>
            <a:spLocks noGrp="1"/>
          </p:cNvSpPr>
          <p:nvPr>
            <p:ph idx="1"/>
          </p:nvPr>
        </p:nvSpPr>
        <p:spPr>
          <a:xfrm>
            <a:off x="1408584" y="1600201"/>
            <a:ext cx="9374832" cy="4525963"/>
          </a:xfrm>
        </p:spPr>
        <p:txBody>
          <a:bodyPr>
            <a:normAutofit/>
          </a:bodyPr>
          <a:lstStyle/>
          <a:p>
            <a:r>
              <a:rPr lang="zh-TW" altLang="zh-TW" dirty="0"/>
              <a:t>在</a:t>
            </a:r>
            <a:r>
              <a:rPr lang="en-US" altLang="zh-TW" dirty="0"/>
              <a:t>2</a:t>
            </a:r>
            <a:r>
              <a:rPr lang="zh-TW" altLang="zh-TW" dirty="0"/>
              <a:t>個平行高壓電極</a:t>
            </a:r>
            <a:r>
              <a:rPr lang="zh-TW" altLang="en-US" dirty="0"/>
              <a:t>中</a:t>
            </a:r>
            <a:r>
              <a:rPr lang="zh-TW" altLang="zh-TW" dirty="0"/>
              <a:t>放</a:t>
            </a:r>
            <a:r>
              <a:rPr lang="en-US" altLang="zh-TW" dirty="0"/>
              <a:t>1</a:t>
            </a:r>
            <a:r>
              <a:rPr lang="zh-TW" altLang="zh-TW" dirty="0"/>
              <a:t>個介電體，</a:t>
            </a:r>
            <a:r>
              <a:rPr lang="zh-TW" altLang="en-US" dirty="0"/>
              <a:t>以電極釋放的電子激發</a:t>
            </a:r>
            <a:r>
              <a:rPr lang="zh-TW" altLang="zh-TW" dirty="0"/>
              <a:t>氧</a:t>
            </a:r>
            <a:r>
              <a:rPr lang="zh-TW" altLang="en-US" dirty="0"/>
              <a:t>氣，</a:t>
            </a:r>
            <a:r>
              <a:rPr lang="zh-TW" altLang="zh-TW" dirty="0"/>
              <a:t>聚合成臭氧</a:t>
            </a:r>
            <a:endParaRPr lang="en-US" altLang="zh-TW" dirty="0"/>
          </a:p>
          <a:p>
            <a:r>
              <a:rPr lang="en-US" altLang="zh-TW" dirty="0"/>
              <a:t>O</a:t>
            </a:r>
            <a:r>
              <a:rPr lang="en-US" altLang="zh-TW" sz="2000" dirty="0"/>
              <a:t>2</a:t>
            </a:r>
            <a:r>
              <a:rPr lang="zh-TW" altLang="en-US" dirty="0"/>
              <a:t>→</a:t>
            </a:r>
            <a:r>
              <a:rPr lang="en-US" altLang="zh-TW" dirty="0"/>
              <a:t>2O</a:t>
            </a:r>
            <a:r>
              <a:rPr lang="zh-TW" altLang="en-US" dirty="0"/>
              <a:t>；</a:t>
            </a:r>
            <a:r>
              <a:rPr lang="en-US" altLang="zh-TW" dirty="0"/>
              <a:t>O</a:t>
            </a:r>
            <a:r>
              <a:rPr lang="en-US" altLang="zh-TW" sz="2000" dirty="0"/>
              <a:t>2</a:t>
            </a:r>
            <a:r>
              <a:rPr lang="en-US" altLang="zh-TW" dirty="0"/>
              <a:t>+O</a:t>
            </a:r>
            <a:r>
              <a:rPr lang="zh-TW" altLang="en-US" dirty="0"/>
              <a:t>→</a:t>
            </a:r>
            <a:r>
              <a:rPr lang="en-US" altLang="zh-TW" dirty="0"/>
              <a:t>O</a:t>
            </a:r>
            <a:r>
              <a:rPr lang="en-US" altLang="zh-TW" sz="2000" dirty="0"/>
              <a:t>3</a:t>
            </a:r>
            <a:endParaRPr lang="en-US" altLang="zh-TW" dirty="0"/>
          </a:p>
          <a:p>
            <a:endParaRPr lang="en-US" altLang="zh-TW" dirty="0"/>
          </a:p>
          <a:p>
            <a:r>
              <a:rPr lang="zh-TW" altLang="en-US" dirty="0"/>
              <a:t>會產生</a:t>
            </a:r>
            <a:r>
              <a:rPr lang="zh-TW" altLang="zh-TW" dirty="0"/>
              <a:t>氮氧化物等空氣汙染物質</a:t>
            </a:r>
            <a:endParaRPr lang="en-US" altLang="zh-TW" dirty="0"/>
          </a:p>
          <a:p>
            <a:r>
              <a:rPr lang="zh-TW" altLang="en-US" dirty="0"/>
              <a:t>須有</a:t>
            </a:r>
            <a:r>
              <a:rPr lang="zh-TW" altLang="zh-TW" dirty="0"/>
              <a:t>適當的</a:t>
            </a:r>
            <a:r>
              <a:rPr lang="zh-TW" altLang="zh-TW" dirty="0">
                <a:solidFill>
                  <a:srgbClr val="FF0000"/>
                </a:solidFill>
              </a:rPr>
              <a:t>通風</a:t>
            </a:r>
            <a:endParaRPr lang="en-US" altLang="zh-TW" dirty="0">
              <a:solidFill>
                <a:srgbClr val="FF0000"/>
              </a:solidFill>
            </a:endParaRPr>
          </a:p>
        </p:txBody>
      </p:sp>
      <p:pic>
        <p:nvPicPr>
          <p:cNvPr id="10242" name="Picture 2" descr="C:\Users\NTN\Desktop\健康管理概論實務影片\阿毛文件\桃園簡報\簡報用圖\壓縮圖\製造臭氧.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8112224" y="3863182"/>
            <a:ext cx="2928814" cy="2160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54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臭氧形成</a:t>
            </a:r>
            <a:r>
              <a:rPr lang="zh-TW" altLang="en-US" dirty="0"/>
              <a:t>示意圖</a:t>
            </a:r>
          </a:p>
        </p:txBody>
      </p:sp>
      <p:pic>
        <p:nvPicPr>
          <p:cNvPr id="4" name="內容版面配置區 3"/>
          <p:cNvPicPr>
            <a:picLocks noGrp="1"/>
          </p:cNvPicPr>
          <p:nvPr>
            <p:ph idx="1"/>
          </p:nvPr>
        </p:nvPicPr>
        <p:blipFill>
          <a:blip r:embed="rId2" cstate="print"/>
          <a:srcRect/>
          <a:stretch>
            <a:fillRect/>
          </a:stretch>
        </p:blipFill>
        <p:spPr bwMode="auto">
          <a:xfrm>
            <a:off x="2430977" y="1600201"/>
            <a:ext cx="7330046" cy="45259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純水電解法</a:t>
            </a:r>
            <a:endParaRPr lang="en-US" altLang="zh-TW" dirty="0"/>
          </a:p>
        </p:txBody>
      </p:sp>
      <p:sp>
        <p:nvSpPr>
          <p:cNvPr id="3" name="內容版面配置區 2"/>
          <p:cNvSpPr>
            <a:spLocks noGrp="1"/>
          </p:cNvSpPr>
          <p:nvPr>
            <p:ph idx="1"/>
          </p:nvPr>
        </p:nvSpPr>
        <p:spPr>
          <a:xfrm>
            <a:off x="1883532" y="1556792"/>
            <a:ext cx="8424936" cy="4525963"/>
          </a:xfrm>
        </p:spPr>
        <p:txBody>
          <a:bodyPr/>
          <a:lstStyle/>
          <a:p>
            <a:r>
              <a:rPr lang="zh-TW" altLang="en-US" dirty="0"/>
              <a:t>將水分解為氫氣與氧氣，進而產生臭氧，氫氣會排放到空氣中</a:t>
            </a:r>
            <a:endParaRPr lang="en-US" altLang="zh-TW" dirty="0"/>
          </a:p>
          <a:p>
            <a:endParaRPr lang="en-US" altLang="zh-TW" dirty="0"/>
          </a:p>
          <a:p>
            <a:r>
              <a:rPr lang="zh-TW" altLang="en-US" dirty="0"/>
              <a:t>可獲得濃度較高的臭氧</a:t>
            </a:r>
          </a:p>
        </p:txBody>
      </p:sp>
    </p:spTree>
    <p:extLst>
      <p:ext uri="{BB962C8B-B14F-4D97-AF65-F5344CB8AC3E}">
        <p14:creationId xmlns:p14="http://schemas.microsoft.com/office/powerpoint/2010/main" val="4256914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dirty="0"/>
              <a:t>紫外線法</a:t>
            </a:r>
          </a:p>
        </p:txBody>
      </p:sp>
      <p:sp>
        <p:nvSpPr>
          <p:cNvPr id="3" name="內容版面配置區 2"/>
          <p:cNvSpPr>
            <a:spLocks noGrp="1"/>
          </p:cNvSpPr>
          <p:nvPr>
            <p:ph idx="1"/>
          </p:nvPr>
        </p:nvSpPr>
        <p:spPr>
          <a:xfrm>
            <a:off x="1408584" y="1711349"/>
            <a:ext cx="9374832" cy="4525963"/>
          </a:xfrm>
        </p:spPr>
        <p:txBody>
          <a:bodyPr>
            <a:normAutofit/>
          </a:bodyPr>
          <a:lstStyle/>
          <a:p>
            <a:r>
              <a:rPr lang="zh-TW" altLang="en-US" dirty="0"/>
              <a:t>空氣經紫外線燈照射</a:t>
            </a:r>
            <a:endParaRPr lang="en-US" altLang="zh-TW" dirty="0"/>
          </a:p>
          <a:p>
            <a:endParaRPr lang="en-US" altLang="zh-TW" dirty="0"/>
          </a:p>
          <a:p>
            <a:r>
              <a:rPr lang="zh-TW" altLang="en-US" dirty="0"/>
              <a:t>臭氧產生量與燈管體積有關</a:t>
            </a:r>
            <a:endParaRPr lang="en-US" altLang="zh-TW" dirty="0"/>
          </a:p>
          <a:p>
            <a:r>
              <a:rPr lang="zh-TW" altLang="en-US" dirty="0"/>
              <a:t>一般臭氧產生量不高，較適用於空間消毒</a:t>
            </a:r>
            <a:endParaRPr lang="en-US" altLang="zh-TW" dirty="0"/>
          </a:p>
        </p:txBody>
      </p:sp>
    </p:spTree>
    <p:extLst>
      <p:ext uri="{BB962C8B-B14F-4D97-AF65-F5344CB8AC3E}">
        <p14:creationId xmlns:p14="http://schemas.microsoft.com/office/powerpoint/2010/main" val="789854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p>
            <a:r>
              <a:rPr lang="zh-TW" altLang="en-US" dirty="0"/>
              <a:t>臭氧消毒</a:t>
            </a:r>
            <a:r>
              <a:rPr lang="en-US" altLang="zh-TW" dirty="0"/>
              <a:t>+</a:t>
            </a:r>
            <a:r>
              <a:rPr lang="zh-TW" altLang="en-US" dirty="0"/>
              <a:t>循環過濾</a:t>
            </a:r>
          </a:p>
        </p:txBody>
      </p:sp>
      <p:sp>
        <p:nvSpPr>
          <p:cNvPr id="4" name="內容版面配置區 2"/>
          <p:cNvSpPr>
            <a:spLocks noGrp="1"/>
          </p:cNvSpPr>
          <p:nvPr>
            <p:ph idx="1"/>
          </p:nvPr>
        </p:nvSpPr>
        <p:spPr>
          <a:xfrm>
            <a:off x="1343472" y="1522474"/>
            <a:ext cx="9011344" cy="4525963"/>
          </a:xfrm>
        </p:spPr>
        <p:txBody>
          <a:bodyPr>
            <a:noAutofit/>
          </a:bodyPr>
          <a:lstStyle/>
          <a:p>
            <a:r>
              <a:rPr lang="zh-TW" altLang="en-US" sz="2800" dirty="0"/>
              <a:t>循環幫浦</a:t>
            </a:r>
            <a:endParaRPr lang="en-US" altLang="zh-TW" sz="2800" dirty="0"/>
          </a:p>
          <a:p>
            <a:r>
              <a:rPr lang="zh-TW" altLang="en-US" sz="2800" dirty="0"/>
              <a:t>過濾系統</a:t>
            </a:r>
            <a:endParaRPr lang="en-US" altLang="zh-TW" sz="2800" dirty="0"/>
          </a:p>
          <a:p>
            <a:r>
              <a:rPr lang="zh-TW" altLang="en-US" sz="2800" dirty="0"/>
              <a:t>臭氧產生器</a:t>
            </a:r>
            <a:endParaRPr lang="en-US" altLang="zh-TW" sz="2800" dirty="0"/>
          </a:p>
          <a:p>
            <a:r>
              <a:rPr lang="zh-TW" altLang="en-US" sz="2800" dirty="0">
                <a:solidFill>
                  <a:srgbClr val="FF0000"/>
                </a:solidFill>
              </a:rPr>
              <a:t>臭氧混合裝置</a:t>
            </a:r>
            <a:endParaRPr lang="en-US" altLang="zh-TW" sz="2800" dirty="0">
              <a:solidFill>
                <a:srgbClr val="FF0000"/>
              </a:solidFill>
            </a:endParaRPr>
          </a:p>
          <a:p>
            <a:r>
              <a:rPr lang="zh-TW" altLang="en-US" sz="2800" dirty="0"/>
              <a:t>臭氧消毒槽</a:t>
            </a:r>
            <a:endParaRPr lang="en-US" altLang="zh-TW" sz="2800" dirty="0"/>
          </a:p>
          <a:p>
            <a:r>
              <a:rPr lang="zh-TW" altLang="en-US" sz="2800" dirty="0"/>
              <a:t>排氣裝置</a:t>
            </a:r>
            <a:endParaRPr lang="en-US" altLang="zh-TW" sz="2800" dirty="0"/>
          </a:p>
          <a:p>
            <a:r>
              <a:rPr lang="zh-TW" altLang="en-US" sz="2800" dirty="0"/>
              <a:t>活性碳槽</a:t>
            </a:r>
            <a:endParaRPr lang="en-US" altLang="zh-TW" sz="2800" dirty="0"/>
          </a:p>
          <a:p>
            <a:r>
              <a:rPr lang="zh-TW" altLang="en-US" sz="2800" dirty="0"/>
              <a:t>加熱系統</a:t>
            </a:r>
            <a:endParaRPr lang="en-US" altLang="zh-TW" sz="2800" dirty="0"/>
          </a:p>
          <a:p>
            <a:r>
              <a:rPr lang="zh-TW" altLang="en-US" sz="2800" dirty="0"/>
              <a:t>臭氧偵測裝置</a:t>
            </a:r>
          </a:p>
        </p:txBody>
      </p:sp>
      <p:pic>
        <p:nvPicPr>
          <p:cNvPr id="5" name="Picture 2" descr="C:\Users\NTN\Desktop\健康管理概論實務影片\阿毛文件\桃園簡報\簡報用圖\可再壓縮\臭氧消毒1.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4850044" y="1523182"/>
            <a:ext cx="6142500" cy="4680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訂 3">
      <a:majorFont>
        <a:latin typeface="Calibri"/>
        <a:ea typeface="標楷體"/>
        <a:cs typeface=""/>
      </a:majorFont>
      <a:minorFont>
        <a:latin typeface="Calibri"/>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4597</TotalTime>
  <Words>1359</Words>
  <Application>Microsoft Office PowerPoint</Application>
  <PresentationFormat>寬螢幕</PresentationFormat>
  <Paragraphs>202</Paragraphs>
  <Slides>34</Slides>
  <Notes>1</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34</vt:i4>
      </vt:variant>
    </vt:vector>
  </HeadingPairs>
  <TitlesOfParts>
    <vt:vector size="40" baseType="lpstr">
      <vt:lpstr>新細明體</vt:lpstr>
      <vt:lpstr>標楷體</vt:lpstr>
      <vt:lpstr>Arial</vt:lpstr>
      <vt:lpstr>Calibri</vt:lpstr>
      <vt:lpstr>Times New Roman</vt:lpstr>
      <vt:lpstr>Office 佈景主題</vt:lpstr>
      <vt:lpstr>泳池臭氧、紫外光及銅銀離子消毒</vt:lpstr>
      <vt:lpstr>大綱</vt:lpstr>
      <vt:lpstr>臭氧消毒</vt:lpstr>
      <vt:lpstr>臭氧消毒</vt:lpstr>
      <vt:lpstr>高壓電流放射法</vt:lpstr>
      <vt:lpstr>臭氧形成示意圖</vt:lpstr>
      <vt:lpstr>純水電解法</vt:lpstr>
      <vt:lpstr>紫外線法</vt:lpstr>
      <vt:lpstr>臭氧消毒+循環過濾</vt:lpstr>
      <vt:lpstr>臭氧產生量計算</vt:lpstr>
      <vt:lpstr>臭氧產生量計算</vt:lpstr>
      <vt:lpstr>線上水中臭氧濃度偵測</vt:lpstr>
      <vt:lpstr>水中臭氧濃度檢測</vt:lpstr>
      <vt:lpstr>水中臭氧濃度檢測儀</vt:lpstr>
      <vt:lpstr>臭氧與加氯併用的消毒方式</vt:lpstr>
      <vt:lpstr>臭氧與加氯併用的消毒方式</vt:lpstr>
      <vt:lpstr>臭氧消毒</vt:lpstr>
      <vt:lpstr>臭氧溶解程度是關鍵</vt:lpstr>
      <vt:lpstr>PowerPoint 簡報</vt:lpstr>
      <vt:lpstr>臭氧與加氯併用的消毒方式</vt:lpstr>
      <vt:lpstr>不同泳池之三氯甲烷濃度</vt:lpstr>
      <vt:lpstr>不同消毒方式之三氯甲烷濃度</vt:lpstr>
      <vt:lpstr>應了解臭氧消毒系統效能資料</vt:lpstr>
      <vt:lpstr>紫外線消毒</vt:lpstr>
      <vt:lpstr>紫外線消毒示意圖</vt:lpstr>
      <vt:lpstr>紫外線燈</vt:lpstr>
      <vt:lpstr>紫外線消毒</vt:lpstr>
      <vt:lpstr>紫外線消毒</vt:lpstr>
      <vt:lpstr>紫外線消毒</vt:lpstr>
      <vt:lpstr>銅銀離子消毒</vt:lpstr>
      <vt:lpstr>銅銀離子消毒</vt:lpstr>
      <vt:lpstr>銅銀離子消毒</vt:lpstr>
      <vt:lpstr>銅銀離子消毒</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NTN</dc:creator>
  <cp:lastModifiedBy>user</cp:lastModifiedBy>
  <cp:revision>127</cp:revision>
  <dcterms:created xsi:type="dcterms:W3CDTF">2015-03-08T09:36:38Z</dcterms:created>
  <dcterms:modified xsi:type="dcterms:W3CDTF">2023-08-03T03:23:23Z</dcterms:modified>
</cp:coreProperties>
</file>