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9" r:id="rId4"/>
    <p:sldMasterId id="2147484218" r:id="rId5"/>
  </p:sldMasterIdLst>
  <p:notesMasterIdLst>
    <p:notesMasterId r:id="rId7"/>
  </p:notesMasterIdLst>
  <p:handoutMasterIdLst>
    <p:handoutMasterId r:id="rId8"/>
  </p:handoutMasterIdLst>
  <p:sldIdLst>
    <p:sldId id="751" r:id="rId6"/>
  </p:sldIdLst>
  <p:sldSz cx="9144000" cy="6858000" type="screen4x3"/>
  <p:notesSz cx="6888163" cy="100187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7" userDrawn="1">
          <p15:clr>
            <a:srgbClr val="A4A3A4"/>
          </p15:clr>
        </p15:guide>
        <p15:guide id="2" pos="2150" userDrawn="1">
          <p15:clr>
            <a:srgbClr val="A4A3A4"/>
          </p15:clr>
        </p15:guide>
        <p15:guide id="3" orient="horz" pos="3156" userDrawn="1">
          <p15:clr>
            <a:srgbClr val="A4A3A4"/>
          </p15:clr>
        </p15:guide>
        <p15:guide id="4" pos="217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FF"/>
    <a:srgbClr val="FF99CC"/>
    <a:srgbClr val="FF00FF"/>
    <a:srgbClr val="006600"/>
    <a:srgbClr val="99CCFF"/>
    <a:srgbClr val="CC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192" autoAdjust="0"/>
  </p:normalViewPr>
  <p:slideViewPr>
    <p:cSldViewPr>
      <p:cViewPr varScale="1">
        <p:scale>
          <a:sx n="82" d="100"/>
          <a:sy n="82" d="100"/>
        </p:scale>
        <p:origin x="-1531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94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220" y="-114"/>
      </p:cViewPr>
      <p:guideLst>
        <p:guide orient="horz" pos="3137"/>
        <p:guide orient="horz" pos="3156"/>
        <p:guide pos="2150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4" y="1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6" tIns="46525" rIns="93046" bIns="46525" numCol="1" anchor="t" anchorCtr="0" compatLnSpc="1">
            <a:prstTxWarp prst="textNoShape">
              <a:avLst/>
            </a:prstTxWarp>
          </a:bodyPr>
          <a:lstStyle>
            <a:lvl1pPr defTabSz="930206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3900938" y="1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6" tIns="46525" rIns="93046" bIns="46525" numCol="1" anchor="t" anchorCtr="0" compatLnSpc="1">
            <a:prstTxWarp prst="textNoShape">
              <a:avLst/>
            </a:prstTxWarp>
          </a:bodyPr>
          <a:lstStyle>
            <a:lvl1pPr algn="r" defTabSz="930206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2289F7BD-3CDC-47AC-9D1F-ACFD85F95E89}" type="datetimeFigureOut">
              <a:rPr lang="zh-TW" altLang="en-US"/>
              <a:pPr>
                <a:defRPr/>
              </a:pPr>
              <a:t>2024/1/11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4" y="9515700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6" tIns="46525" rIns="93046" bIns="46525" numCol="1" anchor="b" anchorCtr="0" compatLnSpc="1">
            <a:prstTxWarp prst="textNoShape">
              <a:avLst/>
            </a:prstTxWarp>
          </a:bodyPr>
          <a:lstStyle>
            <a:lvl1pPr defTabSz="930206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3900938" y="9515700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6" tIns="46525" rIns="93046" bIns="46525" numCol="1" anchor="b" anchorCtr="0" compatLnSpc="1">
            <a:prstTxWarp prst="textNoShape">
              <a:avLst/>
            </a:prstTxWarp>
          </a:bodyPr>
          <a:lstStyle>
            <a:lvl1pPr algn="r" defTabSz="930206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67F4E88A-89CA-4DD7-A733-C217CF83647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99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4" y="1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6" tIns="46525" rIns="93046" bIns="46525" numCol="1" anchor="t" anchorCtr="0" compatLnSpc="1">
            <a:prstTxWarp prst="textNoShape">
              <a:avLst/>
            </a:prstTxWarp>
          </a:bodyPr>
          <a:lstStyle>
            <a:lvl1pPr defTabSz="930206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 bwMode="auto">
          <a:xfrm>
            <a:off x="3900938" y="1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6" tIns="46525" rIns="93046" bIns="46525" numCol="1" anchor="t" anchorCtr="0" compatLnSpc="1">
            <a:prstTxWarp prst="textNoShape">
              <a:avLst/>
            </a:prstTxWarp>
          </a:bodyPr>
          <a:lstStyle>
            <a:lvl1pPr algn="r" defTabSz="930206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5CF338BE-8F96-4D0C-BB2D-4E9F6765CE16}" type="datetimeFigureOut">
              <a:rPr lang="zh-TW" altLang="en-US"/>
              <a:pPr>
                <a:defRPr/>
              </a:pPr>
              <a:t>2024/1/11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3" tIns="46183" rIns="92363" bIns="4618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 bwMode="auto">
          <a:xfrm>
            <a:off x="688501" y="4759455"/>
            <a:ext cx="5511174" cy="450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6" tIns="46525" rIns="93046" bIns="46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 bwMode="auto">
          <a:xfrm>
            <a:off x="4" y="9515700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6" tIns="46525" rIns="93046" bIns="46525" numCol="1" anchor="b" anchorCtr="0" compatLnSpc="1">
            <a:prstTxWarp prst="textNoShape">
              <a:avLst/>
            </a:prstTxWarp>
          </a:bodyPr>
          <a:lstStyle>
            <a:lvl1pPr defTabSz="930206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 bwMode="auto">
          <a:xfrm>
            <a:off x="3900938" y="9515700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6" tIns="46525" rIns="93046" bIns="46525" numCol="1" anchor="b" anchorCtr="0" compatLnSpc="1">
            <a:prstTxWarp prst="textNoShape">
              <a:avLst/>
            </a:prstTxWarp>
          </a:bodyPr>
          <a:lstStyle>
            <a:lvl1pPr algn="r" defTabSz="930206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CBE0C9F5-F810-4E02-B96B-FA57E9D465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169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304C2-9455-4AFE-A192-6249619F2408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B0B0C-42EE-4B13-9533-FB9643B8EE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B237-7942-4A42-8145-E5F418387784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B04E-87FE-430F-9921-C4C5455BA9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8D59B-9C85-42D7-B2C0-D9CE80AFBBA9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480B2-2332-47DF-9CF2-6C791574BA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9148E-E428-4570-815F-45FBA625C5F8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487BE-B50E-4613-A7F3-8DDB48BC25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AE1ED4F-0BD0-418A-9BDC-0356FFE5D202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7CA0F-8AE9-4FF0-A5AB-A1934FF9ED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C58333D-EC2C-4BA4-934C-81699A327453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3FCF0-E67D-4750-A5D4-636D6104BB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46D0224-733D-4C17-A1E8-48120A7E4216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FE265-4FB0-4C10-A7C6-36D564E58E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1FCFB8-3514-43EE-81E4-51AD9D03B2B5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B3FE-520A-4A29-8CD1-49C3EAB87F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6908594-BE6C-4AAB-9580-037B3E1A9325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F47A-DFD1-42C0-B78A-C4DD0B1E8F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FD1C2B1-A892-4B48-B403-DE599DBF3943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4DD9A-AB89-4EE0-BDBB-8C51C0D500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B6EF6A-28AE-46E3-BA05-19EC1D19DE40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EEC22-4C0F-4AC9-A40E-6B7297BB53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7224" y="681038"/>
            <a:ext cx="7772400" cy="747698"/>
          </a:xfrm>
        </p:spPr>
        <p:txBody>
          <a:bodyPr/>
          <a:lstStyle>
            <a:lvl1pPr algn="ctr">
              <a:defRPr sz="3600">
                <a:solidFill>
                  <a:srgbClr val="00006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>
            <a:lvl1pPr>
              <a:defRPr sz="3000"/>
            </a:lvl1pPr>
            <a:lvl2pPr>
              <a:defRPr sz="2400" b="0"/>
            </a:lvl2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69FD-3D5F-48D4-AEC6-06AD8855EAE3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F8931-B43F-4E0E-B2BA-211618B28B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73F8C0D-2039-4559-99CA-9BA3CE9C1882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D94C1-2B04-4F79-B085-ACBCA9F3DB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4F9F028-E752-47CE-9F26-20C8834DFC98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97A-D03C-4F0E-95AA-A61EE772BD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848963C-89F5-4395-970D-58F2E042E7F5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BCE7-C072-438C-93B7-BC15640565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26FF2DE-5494-4623-97AD-703614148710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FF40-C2B8-496B-8433-708A48A20B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0C69D5-85B1-4745-890B-CACD90FECC9F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B929E-8487-4AA8-AEB3-2AFA78A41E3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1" descr="HEP_TitlteSlid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2" descr="CCO_HepLogo_Trans_blkNOblo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96900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3" name="Rectangle 49"/>
          <p:cNvSpPr>
            <a:spLocks noGrp="1" noChangeArrowheads="1"/>
          </p:cNvSpPr>
          <p:nvPr>
            <p:ph type="ctrTitle"/>
          </p:nvPr>
        </p:nvSpPr>
        <p:spPr bwMode="gray">
          <a:xfrm>
            <a:off x="533400" y="381000"/>
            <a:ext cx="6096000" cy="2057400"/>
          </a:xfrm>
        </p:spPr>
        <p:txBody>
          <a:bodyPr/>
          <a:lstStyle>
            <a:lvl1pPr>
              <a:defRPr sz="390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altLang="zh-TW" noProof="0" smtClean="0"/>
          </a:p>
        </p:txBody>
      </p:sp>
      <p:sp>
        <p:nvSpPr>
          <p:cNvPr id="6194" name="Rectangle 50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33400" y="2917825"/>
            <a:ext cx="3886200" cy="11207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altLang="zh-TW" noProof="0" smtClean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34F83-8C05-41FD-A6D1-B4E977FD7AB9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D290C-B78D-47F4-908C-8FC503708E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801688"/>
            <a:ext cx="2057400" cy="55229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801688"/>
            <a:ext cx="6019800" cy="55229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01688"/>
            <a:ext cx="8229600" cy="11033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按一下圖示以新增圖表</a:t>
            </a:r>
            <a:endParaRPr lang="zh-TW" altLang="en-US" noProof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01688"/>
            <a:ext cx="8229600" cy="11033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19305-465C-4BD4-85E1-4039083A3DF2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260A2-7280-497F-A3F2-A8287DCD33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1465C-5CB2-40AE-B216-8EAA4B63AEFD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0EDE6-49FF-4E74-9E8A-665E15376E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EEBED-DC49-4C8C-9728-15FDF14E437A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CA14B-116B-4DCF-876B-E6959A8FE0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8C4E0-AAE0-4E29-AD8C-56A3B79C7256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9425A-55B8-4099-ADBF-54EC3A94ED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70F8-E0D1-40DA-97C5-9507B366A308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A0991-B40F-4E7B-B0FE-1A345F9762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1CE34-3D09-47E2-B021-63F0543C063A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A47F5-C33B-4D16-BAE8-DFDB35718E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5597C-3850-494F-A76E-2571089324B2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941F1-1F95-4B32-B625-91A0E3E521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A8866-C669-4345-AA03-E99C31913C85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003D-863C-46C3-84E9-F45881D5DC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22983-C2DA-467C-9134-C9BBBBEA09DF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303BB-0FDA-4FC3-8B9C-42CBB130C2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54B6-87F6-4299-9DED-4850408B6D7F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012E6-B294-4AF4-AA0F-617C25B0C6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687F8-7F42-4962-AB81-122179BFA1D5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01AA-AEE2-4648-B4AE-9ADA878C94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24F2-EAA4-4D11-B353-9888E8CF8F6E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E07AC-C342-438C-8320-DBC9F9CC83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01688"/>
            <a:ext cx="8229600" cy="11033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按一下圖示以新增圖表</a:t>
            </a:r>
            <a:endParaRPr lang="zh-TW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08E0-7F21-4AC3-97F6-7C57C51F2D25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FAC95-D171-42B2-B02C-88491A0F0B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8B3856-2A68-416D-8240-D1FD46EBD5CB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2FEB0B0C-42EE-4B13-9533-FB9643B8EE7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23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70FFE-40C5-4C26-9F7F-7BEA94C55414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F8931-B43F-4E0E-B2BA-211618B28B2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731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58C667-8B3C-4353-8782-E22CC6742027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EC757DE-4C16-4FBD-A5BE-6A7AF4EEB77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6097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1F1B08-A414-4A9B-B9CD-C7F25BC30376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EC757DE-4C16-4FBD-A5BE-6A7AF4EEB77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999122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4ABF8-DC0D-4B60-A7D7-59F047DB6535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11FAC95-D171-42B2-B02C-88491A0F0BC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8965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4B717-FE2A-4852-9277-C47B64DD7D20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62524-207B-46FD-AA6C-0672CC214E5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7912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D5BB83-9AAC-45D5-B80D-8E02FB6B2B93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B40D2-D328-4FBE-88CB-7F29B7940D3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8035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6A3A01-6B3A-4B06-A797-BAFE615B2481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7A2E4-6D14-4E8F-87E1-B0C99C7C1C6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2225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5BA97-CA6E-453E-99C9-11179AA79401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3F39B03-C1F7-4109-8141-E0249053D8B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0491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1F1B08-A414-4A9B-B9CD-C7F25BC30376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EC757DE-4C16-4FBD-A5BE-6A7AF4EEB77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523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24AF9-ED7B-4DF2-BB3F-69F46850BDAF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62524-207B-46FD-AA6C-0672CC214E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1F1B08-A414-4A9B-B9CD-C7F25BC30376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EC757DE-4C16-4FBD-A5BE-6A7AF4EEB77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7084257"/>
      </p:ext>
    </p:extLst>
  </p:cSld>
  <p:clrMapOvr>
    <a:masterClrMapping/>
  </p:clrMapOvr>
  <p:hf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1F1B08-A414-4A9B-B9CD-C7F25BC30376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EC757DE-4C16-4FBD-A5BE-6A7AF4EEB77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433631"/>
      </p:ext>
    </p:extLst>
  </p:cSld>
  <p:clrMapOvr>
    <a:masterClrMapping/>
  </p:clrMapOvr>
  <p:hf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1F1B08-A414-4A9B-B9CD-C7F25BC30376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EC757DE-4C16-4FBD-A5BE-6A7AF4EEB77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2833259"/>
      </p:ext>
    </p:extLst>
  </p:cSld>
  <p:clrMapOvr>
    <a:masterClrMapping/>
  </p:clrMapOvr>
  <p:hf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1F1B08-A414-4A9B-B9CD-C7F25BC30376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EC757DE-4C16-4FBD-A5BE-6A7AF4EEB77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276638"/>
      </p:ext>
    </p:extLst>
  </p:cSld>
  <p:clrMapOvr>
    <a:masterClrMapping/>
  </p:clrMapOvr>
  <p:hf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A2D951-7FE2-4FFD-A9E0-EC8FDB8D3F4C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1B04E-87FE-430F-9921-C4C5455BA92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286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FB2FB0-D7B6-4969-BC92-EACE2BB4D099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480B2-2332-47DF-9CF2-6C791574BA3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47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B3ED4-7667-47BA-A162-BE394DAEDEE4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B40D2-D328-4FBE-88CB-7F29B7940D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09A5-140B-4EBD-90A3-655DD7AA8854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A2E4-6D14-4E8F-87E1-B0C99C7C1C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2ACB8-DB7C-4BB0-A1DF-F216A45D7C79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39B03-C1F7-4109-8141-E0249053D8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246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schemeClr val="folHlink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4B1F1B08-A414-4A9B-B9CD-C7F25BC30376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schemeClr val="folHlink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b="1" u="sng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7EC757DE-4C16-4FBD-A5BE-6A7AF4EEB7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5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  <p:sldLayoutId id="2147483728" r:id="rId10"/>
    <p:sldLayoutId id="2147483727" r:id="rId11"/>
    <p:sldLayoutId id="214748372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50000"/>
        <a:buFont typeface="Wingdings" pitchFamily="2" charset="2"/>
        <a:buChar char="§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5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246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srgbClr val="B2B2B2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fld id="{4EDF4F87-0BDB-480F-B19F-CC2B2C5A2AEB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srgbClr val="B2B2B2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b="1" u="sng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fld id="{31AE76C6-15FF-4D9F-8D00-B4EEFB6513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84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50000"/>
        <a:buFont typeface="Wingdings" pitchFamily="2" charset="2"/>
        <a:buChar char="§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5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1688"/>
            <a:ext cx="82296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400800" y="6400800"/>
            <a:ext cx="2352675" cy="260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100">
                <a:solidFill>
                  <a:srgbClr val="FFFFFF"/>
                </a:solidFill>
                <a:latin typeface="Arial" pitchFamily="34" charset="0"/>
                <a:ea typeface="新細明體" pitchFamily="18" charset="-120"/>
              </a:rPr>
              <a:t>clinicaloptions.com/hep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81000" y="304800"/>
            <a:ext cx="6858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>
                <a:solidFill>
                  <a:srgbClr val="4FAD26"/>
                </a:solidFill>
                <a:latin typeface="Arial" pitchFamily="34" charset="0"/>
                <a:ea typeface="新細明體" pitchFamily="18" charset="-120"/>
              </a:rPr>
              <a:t>Hepatitis C: Epidemiology, Diagnosis, and Treatment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381000" y="609600"/>
            <a:ext cx="66294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4FAD26"/>
              </a:buClr>
              <a:buFont typeface="Arial" pitchFamily="34" charset="0"/>
              <a:buChar char="•"/>
              <a:defRPr/>
            </a:pPr>
            <a:endParaRPr kumimoji="0" lang="zh-TW" altLang="en-US">
              <a:solidFill>
                <a:srgbClr val="FFFFFF"/>
              </a:solidFill>
              <a:latin typeface="Arial" pitchFamily="34" charset="0"/>
              <a:ea typeface="+mn-ea"/>
            </a:endParaRPr>
          </a:p>
        </p:txBody>
      </p:sp>
      <p:pic>
        <p:nvPicPr>
          <p:cNvPr id="26631" name="Picture 33" descr="CCO_Hep_Logo_Tran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2800" y="233363"/>
            <a:ext cx="16764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  <p:sldLayoutId id="2147483739" r:id="rId12"/>
    <p:sldLayoutId id="214748373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5000"/>
        </a:spcBef>
        <a:spcAft>
          <a:spcPct val="2500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5000"/>
        </a:spcBef>
        <a:spcAft>
          <a:spcPct val="25000"/>
        </a:spcAft>
        <a:buClr>
          <a:schemeClr val="folHlink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60000"/>
        </a:spcBef>
        <a:spcAft>
          <a:spcPct val="25000"/>
        </a:spcAft>
        <a:buClr>
          <a:schemeClr val="folHlink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90000"/>
        </a:spcBef>
        <a:spcAft>
          <a:spcPct val="25000"/>
        </a:spcAft>
        <a:buClr>
          <a:schemeClr val="folHlink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100000"/>
        </a:spcBef>
        <a:spcAft>
          <a:spcPct val="25000"/>
        </a:spcAft>
        <a:buClr>
          <a:schemeClr val="folHlink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0000"/>
        </a:lnSpc>
        <a:spcBef>
          <a:spcPct val="100000"/>
        </a:spcBef>
        <a:spcAft>
          <a:spcPct val="25000"/>
        </a:spcAft>
        <a:buClr>
          <a:schemeClr val="folHlink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100000"/>
        </a:spcBef>
        <a:spcAft>
          <a:spcPct val="25000"/>
        </a:spcAft>
        <a:buClr>
          <a:schemeClr val="folHlink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100000"/>
        </a:spcBef>
        <a:spcAft>
          <a:spcPct val="25000"/>
        </a:spcAft>
        <a:buClr>
          <a:schemeClr val="folHlink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100000"/>
        </a:spcBef>
        <a:spcAft>
          <a:spcPct val="25000"/>
        </a:spcAft>
        <a:buClr>
          <a:schemeClr val="folHlink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246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srgbClr val="80008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8BD8930F-FB90-40D3-8246-2A0EBE8ACEAB}" type="datetime1">
              <a:rPr lang="zh-TW" altLang="en-US" smtClean="0"/>
              <a:t>2024/1/11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srgbClr val="80008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b="1" u="sng">
                <a:solidFill>
                  <a:prstClr val="black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D4A0D829-734C-4B3B-A941-68DEF4BE29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  <p:sldLayoutId id="21474837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50000"/>
        <a:buFont typeface="Wingdings" pitchFamily="2" charset="2"/>
        <a:buChar char="§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5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1F1B08-A414-4A9B-B9CD-C7F25BC30376}" type="datetime1">
              <a:rPr lang="zh-TW" altLang="en-US" smtClean="0"/>
              <a:t>2024/1/11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7EC757DE-4C16-4FBD-A5BE-6A7AF4EEB77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10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  <p:sldLayoutId id="2147484230" r:id="rId12"/>
    <p:sldLayoutId id="2147484231" r:id="rId13"/>
    <p:sldLayoutId id="2147484232" r:id="rId14"/>
    <p:sldLayoutId id="2147484233" r:id="rId15"/>
    <p:sldLayoutId id="214748423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79111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zh-TW" altLang="en-US" sz="3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金門縣各疫苗</a:t>
            </a:r>
            <a:r>
              <a:rPr kumimoji="1" lang="zh-TW" altLang="en-US" sz="3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接種合約院</a:t>
            </a:r>
            <a:r>
              <a:rPr kumimoji="1" lang="zh-TW" altLang="en-US" sz="3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所一覽表</a:t>
            </a:r>
            <a:endParaRPr lang="zh-TW" altLang="en-US" sz="34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254030"/>
              </p:ext>
            </p:extLst>
          </p:nvPr>
        </p:nvGraphicFramePr>
        <p:xfrm>
          <a:off x="467544" y="1139422"/>
          <a:ext cx="8352928" cy="489653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888453">
                  <a:extLst>
                    <a:ext uri="{9D8B030D-6E8A-4147-A177-3AD203B41FA5}">
                      <a16:colId xmlns:a16="http://schemas.microsoft.com/office/drawing/2014/main" xmlns="" val="2319415718"/>
                    </a:ext>
                  </a:extLst>
                </a:gridCol>
                <a:gridCol w="1224997">
                  <a:extLst>
                    <a:ext uri="{9D8B030D-6E8A-4147-A177-3AD203B41FA5}">
                      <a16:colId xmlns:a16="http://schemas.microsoft.com/office/drawing/2014/main" xmlns="" val="2398857958"/>
                    </a:ext>
                  </a:extLst>
                </a:gridCol>
                <a:gridCol w="1200700"/>
                <a:gridCol w="570653">
                  <a:extLst>
                    <a:ext uri="{9D8B030D-6E8A-4147-A177-3AD203B41FA5}">
                      <a16:colId xmlns:a16="http://schemas.microsoft.com/office/drawing/2014/main" xmlns="" val="3799143388"/>
                    </a:ext>
                  </a:extLst>
                </a:gridCol>
                <a:gridCol w="550742">
                  <a:extLst>
                    <a:ext uri="{9D8B030D-6E8A-4147-A177-3AD203B41FA5}">
                      <a16:colId xmlns:a16="http://schemas.microsoft.com/office/drawing/2014/main" xmlns="" val="1547429973"/>
                    </a:ext>
                  </a:extLst>
                </a:gridCol>
                <a:gridCol w="1468646">
                  <a:extLst>
                    <a:ext uri="{9D8B030D-6E8A-4147-A177-3AD203B41FA5}">
                      <a16:colId xmlns:a16="http://schemas.microsoft.com/office/drawing/2014/main" xmlns="" val="883783773"/>
                    </a:ext>
                  </a:extLst>
                </a:gridCol>
                <a:gridCol w="550742">
                  <a:extLst>
                    <a:ext uri="{9D8B030D-6E8A-4147-A177-3AD203B41FA5}">
                      <a16:colId xmlns:a16="http://schemas.microsoft.com/office/drawing/2014/main" xmlns="" val="477215266"/>
                    </a:ext>
                  </a:extLst>
                </a:gridCol>
                <a:gridCol w="897995">
                  <a:extLst>
                    <a:ext uri="{9D8B030D-6E8A-4147-A177-3AD203B41FA5}">
                      <a16:colId xmlns:a16="http://schemas.microsoft.com/office/drawing/2014/main" xmlns="" val="1494861345"/>
                    </a:ext>
                  </a:extLst>
                </a:gridCol>
              </a:tblGrid>
              <a:tr h="361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合約院所</a:t>
                      </a:r>
                    </a:p>
                  </a:txBody>
                  <a:tcPr marL="6633" marR="6633" marT="663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電話</a:t>
                      </a:r>
                    </a:p>
                  </a:txBody>
                  <a:tcPr marL="6633" marR="6633" marT="6633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幼兒常規疫苗</a:t>
                      </a:r>
                      <a:endParaRPr lang="en-US" altLang="zh-TW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新冠疫苗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肺炎鏈球菌疫苗</a:t>
                      </a:r>
                      <a:endParaRPr lang="en-US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PPV23+PCV13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流感疫苗</a:t>
                      </a:r>
                    </a:p>
                  </a:txBody>
                  <a:tcPr marL="6633" marR="6633" marT="663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2449814122"/>
                  </a:ext>
                </a:extLst>
              </a:tr>
              <a:tr h="3619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成人</a:t>
                      </a:r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幼兒</a:t>
                      </a:r>
                    </a:p>
                  </a:txBody>
                  <a:tcPr marL="6633" marR="6633" marT="6633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成人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幼兒</a:t>
                      </a: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2655792725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衛生福利部金門醫院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082-332546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3803221841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金城鎮衛生所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082-325059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2087974710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金沙鎮衛生所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082-352854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2734886306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金寧鄉衛生所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082-325735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3300034097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金湖鎮衛生所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082-336662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3747908862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烈嶼鄉衛生所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082-362078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1558452584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陳水湖診所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082-321906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3663740723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吾家診所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082-375899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2004223243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禾心診所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082-322180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1171684779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安仁家醫科內科診所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082-372065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2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1012786372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傅仰賢診所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082-322687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4098575288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三大診所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082-333995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1398137089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台大中心診所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082-321688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241991988"/>
                  </a:ext>
                </a:extLst>
              </a:tr>
              <a:tr h="2980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健康診所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082-316189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</a:t>
                      </a:r>
                    </a:p>
                  </a:txBody>
                  <a:tcPr marL="6633" marR="6633" marT="66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633" marR="6633" marT="6633" marB="0" anchor="ctr"/>
                </a:tc>
                <a:extLst>
                  <a:ext uri="{0D108BD9-81ED-4DB2-BD59-A6C34878D82A}">
                    <a16:rowId xmlns:a16="http://schemas.microsoft.com/office/drawing/2014/main" xmlns="" val="1751676459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7740352" y="6008370"/>
            <a:ext cx="12522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altLang="zh-TW" sz="1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113.1.11</a:t>
            </a:r>
            <a:r>
              <a:rPr lang="zh-TW" altLang="en-US" sz="1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更新</a:t>
            </a:r>
            <a:endParaRPr lang="zh-TW" altLang="en-US" sz="1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6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CDCDCF"/>
      </a:dk1>
      <a:lt1>
        <a:srgbClr val="FFFFFF"/>
      </a:lt1>
      <a:dk2>
        <a:srgbClr val="002A17"/>
      </a:dk2>
      <a:lt2>
        <a:srgbClr val="F2F23A"/>
      </a:lt2>
      <a:accent1>
        <a:srgbClr val="12AD2B"/>
      </a:accent1>
      <a:accent2>
        <a:srgbClr val="5AAACE"/>
      </a:accent2>
      <a:accent3>
        <a:srgbClr val="AAACAB"/>
      </a:accent3>
      <a:accent4>
        <a:srgbClr val="DADADA"/>
      </a:accent4>
      <a:accent5>
        <a:srgbClr val="AAD3AC"/>
      </a:accent5>
      <a:accent6>
        <a:srgbClr val="519ABA"/>
      </a:accent6>
      <a:hlink>
        <a:srgbClr val="F6A108"/>
      </a:hlink>
      <a:folHlink>
        <a:srgbClr val="4FAD2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5000"/>
          </a:spcBef>
          <a:spcAft>
            <a:spcPct val="25000"/>
          </a:spcAft>
          <a:buClr>
            <a:schemeClr val="folHlink"/>
          </a:buClr>
          <a:buSzTx/>
          <a:buFont typeface="Arial" pitchFamily="34" charset="0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5000"/>
          </a:spcBef>
          <a:spcAft>
            <a:spcPct val="25000"/>
          </a:spcAft>
          <a:buClr>
            <a:schemeClr val="folHlink"/>
          </a:buClr>
          <a:buSzTx/>
          <a:buFont typeface="Arial" pitchFamily="34" charset="0"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02A17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CAB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4FAD2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23251</TotalTime>
  <Words>147</Words>
  <Application>Microsoft Office PowerPoint</Application>
  <PresentationFormat>如螢幕大小 (4:3)</PresentationFormat>
  <Paragraphs>111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5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佈景主題1</vt:lpstr>
      <vt:lpstr>1_預設簡報設計</vt:lpstr>
      <vt:lpstr>Custom Design</vt:lpstr>
      <vt:lpstr>3_預設簡報設計</vt:lpstr>
      <vt:lpstr>絲縷</vt:lpstr>
      <vt:lpstr>金門縣各疫苗接種合約院所一覽表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國內學者自死亡野生動物發現狂犬病病毒案之相關因應</dc:title>
  <dc:creator>Your User Name</dc:creator>
  <cp:lastModifiedBy>user</cp:lastModifiedBy>
  <cp:revision>1154</cp:revision>
  <cp:lastPrinted>2023-09-11T03:48:46Z</cp:lastPrinted>
  <dcterms:created xsi:type="dcterms:W3CDTF">2013-07-11T00:23:56Z</dcterms:created>
  <dcterms:modified xsi:type="dcterms:W3CDTF">2024-01-11T07:24:32Z</dcterms:modified>
</cp:coreProperties>
</file>