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644BA-4CED-46A9-A883-8D1BAD420225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B2A24C70-DBE6-4FF0-8D8D-967BF88251B9}">
      <dgm:prSet phldrT="[文字]" custT="1"/>
      <dgm:spPr/>
      <dgm:t>
        <a:bodyPr/>
        <a:lstStyle/>
        <a:p>
          <a:r>
            <a:rPr lang="zh-TW" altLang="en-US" sz="2400" b="1" dirty="0" smtClean="0">
              <a:latin typeface="翩翩體 繁"/>
              <a:ea typeface="翩翩體 繁"/>
            </a:rPr>
            <a:t>發生重大事件</a:t>
          </a:r>
          <a:endParaRPr lang="zh-TW" altLang="en-US" sz="2400" b="1" dirty="0">
            <a:latin typeface="翩翩體 繁"/>
            <a:ea typeface="翩翩體 繁"/>
          </a:endParaRPr>
        </a:p>
      </dgm:t>
    </dgm:pt>
    <dgm:pt modelId="{AADED43A-10EC-4EB2-92F9-588BFF9BBE24}" type="parTrans" cxnId="{DB7584A5-77D1-4772-8A32-9A1442FE410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10E4572-94F7-423E-85A4-DE7D6BE14705}" type="sibTrans" cxnId="{DB7584A5-77D1-4772-8A32-9A1442FE410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047611-3D54-4491-848B-6BA061338A1C}">
      <dgm:prSet phldrT="[文字]" custT="1"/>
      <dgm:spPr/>
      <dgm:t>
        <a:bodyPr/>
        <a:lstStyle/>
        <a:p>
          <a:r>
            <a:rPr lang="zh-TW" altLang="en-US" sz="2400" b="1" dirty="0" smtClean="0">
              <a:latin typeface="翩翩體 繁"/>
              <a:ea typeface="翩翩體 繁"/>
            </a:rPr>
            <a:t>習慣</a:t>
          </a:r>
          <a:r>
            <a:rPr lang="en-US" altLang="zh-TW" sz="2400" b="1" dirty="0" smtClean="0">
              <a:latin typeface="翩翩體 繁"/>
              <a:ea typeface="翩翩體 繁"/>
            </a:rPr>
            <a:t>/</a:t>
          </a:r>
          <a:r>
            <a:rPr lang="zh-TW" altLang="en-US" sz="2400" b="1" dirty="0" smtClean="0">
              <a:latin typeface="翩翩體 繁"/>
              <a:ea typeface="翩翩體 繁"/>
            </a:rPr>
            <a:t>行為</a:t>
          </a:r>
          <a:r>
            <a:rPr lang="en-US" altLang="zh-TW" sz="2400" b="1" dirty="0" smtClean="0">
              <a:latin typeface="翩翩體 繁"/>
              <a:ea typeface="翩翩體 繁"/>
            </a:rPr>
            <a:t>/</a:t>
          </a:r>
          <a:r>
            <a:rPr lang="zh-TW" altLang="en-US" sz="2400" b="1" dirty="0" smtClean="0">
              <a:latin typeface="翩翩體 繁"/>
              <a:ea typeface="翩翩體 繁"/>
            </a:rPr>
            <a:t/>
          </a:r>
          <a:br>
            <a:rPr lang="zh-TW" altLang="en-US" sz="2400" b="1" dirty="0" smtClean="0">
              <a:latin typeface="翩翩體 繁"/>
              <a:ea typeface="翩翩體 繁"/>
            </a:rPr>
          </a:br>
          <a:r>
            <a:rPr lang="zh-TW" altLang="en-US" sz="2400" b="1" dirty="0" smtClean="0">
              <a:latin typeface="翩翩體 繁"/>
              <a:ea typeface="翩翩體 繁"/>
            </a:rPr>
            <a:t>工作表現改變</a:t>
          </a:r>
          <a:endParaRPr lang="zh-TW" altLang="en-US" sz="2400" b="1" dirty="0">
            <a:latin typeface="翩翩體 繁"/>
            <a:ea typeface="翩翩體 繁"/>
          </a:endParaRPr>
        </a:p>
      </dgm:t>
    </dgm:pt>
    <dgm:pt modelId="{A0DC8B13-2C21-415C-BE73-568647D1E8B9}" type="parTrans" cxnId="{CA8189AC-3C71-43D6-BA8F-3DD01E631B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C26DA69-E06C-4116-8FC9-CCDA90D12845}" type="sibTrans" cxnId="{CA8189AC-3C71-43D6-BA8F-3DD01E631B2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04DBF9E-A72A-4B84-9C3C-F4ADDF0B9FF4}">
      <dgm:prSet phldrT="[文字]" custT="1"/>
      <dgm:spPr/>
      <dgm:t>
        <a:bodyPr/>
        <a:lstStyle/>
        <a:p>
          <a:r>
            <a:rPr lang="zh-TW" altLang="en-US" sz="2400" b="1" dirty="0" smtClean="0">
              <a:latin typeface="翩翩體 繁"/>
              <a:ea typeface="翩翩體 繁"/>
            </a:rPr>
            <a:t>同事抱怨</a:t>
          </a:r>
          <a:r>
            <a:rPr lang="en-US" altLang="zh-TW" sz="2400" b="1" dirty="0" smtClean="0">
              <a:latin typeface="翩翩體 繁"/>
              <a:ea typeface="翩翩體 繁"/>
            </a:rPr>
            <a:t>/</a:t>
          </a:r>
          <a:r>
            <a:rPr lang="zh-TW" altLang="en-US" sz="2400" b="1" dirty="0" smtClean="0">
              <a:latin typeface="翩翩體 繁"/>
              <a:ea typeface="翩翩體 繁"/>
            </a:rPr>
            <a:t>人際關係變差</a:t>
          </a:r>
          <a:endParaRPr lang="zh-TW" altLang="en-US" sz="2400" b="1" dirty="0">
            <a:latin typeface="翩翩體 繁"/>
            <a:ea typeface="翩翩體 繁"/>
          </a:endParaRPr>
        </a:p>
      </dgm:t>
    </dgm:pt>
    <dgm:pt modelId="{F71EAEA0-4BD9-44D6-A9BC-889FBDFBA9CD}" type="parTrans" cxnId="{88DC4C94-5703-4533-A8EA-15B08CC994B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41F9669-17FF-467F-A96D-59A3297DD624}" type="sibTrans" cxnId="{88DC4C94-5703-4533-A8EA-15B08CC994B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E93EB6F-77AF-4B98-B6FE-2035569E8EE5}" type="pres">
      <dgm:prSet presAssocID="{E4D644BA-4CED-46A9-A883-8D1BAD4202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BD8426-4758-4F24-8BAB-3805EE4AEA1C}" type="pres">
      <dgm:prSet presAssocID="{E4D644BA-4CED-46A9-A883-8D1BAD420225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7B17B290-42F6-43EA-A172-7BD66395EF30}" type="pres">
      <dgm:prSet presAssocID="{E4D644BA-4CED-46A9-A883-8D1BAD420225}" presName="dummy1a" presStyleCnt="0"/>
      <dgm:spPr/>
    </dgm:pt>
    <dgm:pt modelId="{D498655E-6BDF-4072-A060-A811AAAE98CD}" type="pres">
      <dgm:prSet presAssocID="{E4D644BA-4CED-46A9-A883-8D1BAD420225}" presName="dummy1b" presStyleCnt="0"/>
      <dgm:spPr/>
    </dgm:pt>
    <dgm:pt modelId="{FF123CD5-C32F-431A-B9CA-0C58A3B73130}" type="pres">
      <dgm:prSet presAssocID="{E4D644BA-4CED-46A9-A883-8D1BAD42022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A89182-3628-4414-A9B8-8C5F3E2910F9}" type="pres">
      <dgm:prSet presAssocID="{E4D644BA-4CED-46A9-A883-8D1BAD420225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334B4593-6FC7-4D7B-9B99-E5542739B4B0}" type="pres">
      <dgm:prSet presAssocID="{E4D644BA-4CED-46A9-A883-8D1BAD420225}" presName="dummy2a" presStyleCnt="0"/>
      <dgm:spPr/>
    </dgm:pt>
    <dgm:pt modelId="{40C65459-4D53-4686-9F78-6C0A73ED0D08}" type="pres">
      <dgm:prSet presAssocID="{E4D644BA-4CED-46A9-A883-8D1BAD420225}" presName="dummy2b" presStyleCnt="0"/>
      <dgm:spPr/>
    </dgm:pt>
    <dgm:pt modelId="{22835E87-7BBB-4369-9321-78FC70BE98CE}" type="pres">
      <dgm:prSet presAssocID="{E4D644BA-4CED-46A9-A883-8D1BAD42022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C4BFBE-E8F5-464C-B43D-4AE2390ADDAC}" type="pres">
      <dgm:prSet presAssocID="{E4D644BA-4CED-46A9-A883-8D1BAD420225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0AF04F1E-1FB7-4CF9-AAA2-183A2058C508}" type="pres">
      <dgm:prSet presAssocID="{E4D644BA-4CED-46A9-A883-8D1BAD420225}" presName="dummy3a" presStyleCnt="0"/>
      <dgm:spPr/>
    </dgm:pt>
    <dgm:pt modelId="{D4A66D40-5976-4AAD-9E54-00269020C6A9}" type="pres">
      <dgm:prSet presAssocID="{E4D644BA-4CED-46A9-A883-8D1BAD420225}" presName="dummy3b" presStyleCnt="0"/>
      <dgm:spPr/>
    </dgm:pt>
    <dgm:pt modelId="{487A824D-4EC9-4F6A-8538-A76E24A79FE8}" type="pres">
      <dgm:prSet presAssocID="{E4D644BA-4CED-46A9-A883-8D1BAD42022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F8A69-5EF0-46EC-8BB8-3D922A139516}" type="pres">
      <dgm:prSet presAssocID="{610E4572-94F7-423E-85A4-DE7D6BE14705}" presName="arrowWedge1" presStyleLbl="fgSibTrans2D1" presStyleIdx="0" presStyleCnt="3"/>
      <dgm:spPr/>
    </dgm:pt>
    <dgm:pt modelId="{6FE76590-5DA9-4927-8BB8-EFD3132C8622}" type="pres">
      <dgm:prSet presAssocID="{9C26DA69-E06C-4116-8FC9-CCDA90D12845}" presName="arrowWedge2" presStyleLbl="fgSibTrans2D1" presStyleIdx="1" presStyleCnt="3"/>
      <dgm:spPr/>
    </dgm:pt>
    <dgm:pt modelId="{C2DBA851-C7E5-4C31-AEE0-01F18358524E}" type="pres">
      <dgm:prSet presAssocID="{B41F9669-17FF-467F-A96D-59A3297DD624}" presName="arrowWedge3" presStyleLbl="fgSibTrans2D1" presStyleIdx="2" presStyleCnt="3"/>
      <dgm:spPr/>
    </dgm:pt>
  </dgm:ptLst>
  <dgm:cxnLst>
    <dgm:cxn modelId="{95510640-2AC8-7045-AE7F-0F658E803E18}" type="presOf" srcId="{E4D644BA-4CED-46A9-A883-8D1BAD420225}" destId="{AE93EB6F-77AF-4B98-B6FE-2035569E8EE5}" srcOrd="0" destOrd="0" presId="urn:microsoft.com/office/officeart/2005/8/layout/cycle8"/>
    <dgm:cxn modelId="{EBFD512B-FBB0-654E-AE73-2231582ECCCD}" type="presOf" srcId="{E04DBF9E-A72A-4B84-9C3C-F4ADDF0B9FF4}" destId="{23C4BFBE-E8F5-464C-B43D-4AE2390ADDAC}" srcOrd="0" destOrd="0" presId="urn:microsoft.com/office/officeart/2005/8/layout/cycle8"/>
    <dgm:cxn modelId="{CA8189AC-3C71-43D6-BA8F-3DD01E631B24}" srcId="{E4D644BA-4CED-46A9-A883-8D1BAD420225}" destId="{B8047611-3D54-4491-848B-6BA061338A1C}" srcOrd="1" destOrd="0" parTransId="{A0DC8B13-2C21-415C-BE73-568647D1E8B9}" sibTransId="{9C26DA69-E06C-4116-8FC9-CCDA90D12845}"/>
    <dgm:cxn modelId="{88DC4C94-5703-4533-A8EA-15B08CC994B2}" srcId="{E4D644BA-4CED-46A9-A883-8D1BAD420225}" destId="{E04DBF9E-A72A-4B84-9C3C-F4ADDF0B9FF4}" srcOrd="2" destOrd="0" parTransId="{F71EAEA0-4BD9-44D6-A9BC-889FBDFBA9CD}" sibTransId="{B41F9669-17FF-467F-A96D-59A3297DD624}"/>
    <dgm:cxn modelId="{5D854336-F859-4A42-A026-0CFD34A44F1A}" type="presOf" srcId="{B8047611-3D54-4491-848B-6BA061338A1C}" destId="{22835E87-7BBB-4369-9321-78FC70BE98CE}" srcOrd="1" destOrd="0" presId="urn:microsoft.com/office/officeart/2005/8/layout/cycle8"/>
    <dgm:cxn modelId="{BDF606D1-5F6C-6D4B-A7D8-F5C0543073EF}" type="presOf" srcId="{E04DBF9E-A72A-4B84-9C3C-F4ADDF0B9FF4}" destId="{487A824D-4EC9-4F6A-8538-A76E24A79FE8}" srcOrd="1" destOrd="0" presId="urn:microsoft.com/office/officeart/2005/8/layout/cycle8"/>
    <dgm:cxn modelId="{258C3BD5-06ED-824A-BFB1-E73F46086A3F}" type="presOf" srcId="{B2A24C70-DBE6-4FF0-8D8D-967BF88251B9}" destId="{B6BD8426-4758-4F24-8BAB-3805EE4AEA1C}" srcOrd="0" destOrd="0" presId="urn:microsoft.com/office/officeart/2005/8/layout/cycle8"/>
    <dgm:cxn modelId="{D7C1503B-5333-3742-A7E3-8B201CCF4BF8}" type="presOf" srcId="{B8047611-3D54-4491-848B-6BA061338A1C}" destId="{4DA89182-3628-4414-A9B8-8C5F3E2910F9}" srcOrd="0" destOrd="0" presId="urn:microsoft.com/office/officeart/2005/8/layout/cycle8"/>
    <dgm:cxn modelId="{DB7584A5-77D1-4772-8A32-9A1442FE4105}" srcId="{E4D644BA-4CED-46A9-A883-8D1BAD420225}" destId="{B2A24C70-DBE6-4FF0-8D8D-967BF88251B9}" srcOrd="0" destOrd="0" parTransId="{AADED43A-10EC-4EB2-92F9-588BFF9BBE24}" sibTransId="{610E4572-94F7-423E-85A4-DE7D6BE14705}"/>
    <dgm:cxn modelId="{FDE4959F-18E4-0640-973A-7DCCCE4D9BBC}" type="presOf" srcId="{B2A24C70-DBE6-4FF0-8D8D-967BF88251B9}" destId="{FF123CD5-C32F-431A-B9CA-0C58A3B73130}" srcOrd="1" destOrd="0" presId="urn:microsoft.com/office/officeart/2005/8/layout/cycle8"/>
    <dgm:cxn modelId="{084768E6-EAE6-8B48-8468-BA920EC2612E}" type="presParOf" srcId="{AE93EB6F-77AF-4B98-B6FE-2035569E8EE5}" destId="{B6BD8426-4758-4F24-8BAB-3805EE4AEA1C}" srcOrd="0" destOrd="0" presId="urn:microsoft.com/office/officeart/2005/8/layout/cycle8"/>
    <dgm:cxn modelId="{0412007A-028D-ED40-AF10-962AEFE27FB3}" type="presParOf" srcId="{AE93EB6F-77AF-4B98-B6FE-2035569E8EE5}" destId="{7B17B290-42F6-43EA-A172-7BD66395EF30}" srcOrd="1" destOrd="0" presId="urn:microsoft.com/office/officeart/2005/8/layout/cycle8"/>
    <dgm:cxn modelId="{25A1AC76-ECB9-9642-881F-2C4B1BA74A8F}" type="presParOf" srcId="{AE93EB6F-77AF-4B98-B6FE-2035569E8EE5}" destId="{D498655E-6BDF-4072-A060-A811AAAE98CD}" srcOrd="2" destOrd="0" presId="urn:microsoft.com/office/officeart/2005/8/layout/cycle8"/>
    <dgm:cxn modelId="{74C777AB-5C88-F54A-9843-423AD39BD126}" type="presParOf" srcId="{AE93EB6F-77AF-4B98-B6FE-2035569E8EE5}" destId="{FF123CD5-C32F-431A-B9CA-0C58A3B73130}" srcOrd="3" destOrd="0" presId="urn:microsoft.com/office/officeart/2005/8/layout/cycle8"/>
    <dgm:cxn modelId="{1CB47470-6C06-3F40-BF78-4406363A4F5C}" type="presParOf" srcId="{AE93EB6F-77AF-4B98-B6FE-2035569E8EE5}" destId="{4DA89182-3628-4414-A9B8-8C5F3E2910F9}" srcOrd="4" destOrd="0" presId="urn:microsoft.com/office/officeart/2005/8/layout/cycle8"/>
    <dgm:cxn modelId="{249624FD-3766-2A46-A1D7-DA587B6B8CF4}" type="presParOf" srcId="{AE93EB6F-77AF-4B98-B6FE-2035569E8EE5}" destId="{334B4593-6FC7-4D7B-9B99-E5542739B4B0}" srcOrd="5" destOrd="0" presId="urn:microsoft.com/office/officeart/2005/8/layout/cycle8"/>
    <dgm:cxn modelId="{DDDAA05F-9650-5A45-B6A1-AE1B3606078D}" type="presParOf" srcId="{AE93EB6F-77AF-4B98-B6FE-2035569E8EE5}" destId="{40C65459-4D53-4686-9F78-6C0A73ED0D08}" srcOrd="6" destOrd="0" presId="urn:microsoft.com/office/officeart/2005/8/layout/cycle8"/>
    <dgm:cxn modelId="{E5816A2E-5E53-CA44-8991-6DC3E86F4451}" type="presParOf" srcId="{AE93EB6F-77AF-4B98-B6FE-2035569E8EE5}" destId="{22835E87-7BBB-4369-9321-78FC70BE98CE}" srcOrd="7" destOrd="0" presId="urn:microsoft.com/office/officeart/2005/8/layout/cycle8"/>
    <dgm:cxn modelId="{E0D02A0C-F121-AC41-85A3-4E176F7ED38C}" type="presParOf" srcId="{AE93EB6F-77AF-4B98-B6FE-2035569E8EE5}" destId="{23C4BFBE-E8F5-464C-B43D-4AE2390ADDAC}" srcOrd="8" destOrd="0" presId="urn:microsoft.com/office/officeart/2005/8/layout/cycle8"/>
    <dgm:cxn modelId="{9D38699E-32F4-7E44-B682-AD1B1651DC89}" type="presParOf" srcId="{AE93EB6F-77AF-4B98-B6FE-2035569E8EE5}" destId="{0AF04F1E-1FB7-4CF9-AAA2-183A2058C508}" srcOrd="9" destOrd="0" presId="urn:microsoft.com/office/officeart/2005/8/layout/cycle8"/>
    <dgm:cxn modelId="{B6A765F3-0D44-EC47-AD04-E0D4C804D0E3}" type="presParOf" srcId="{AE93EB6F-77AF-4B98-B6FE-2035569E8EE5}" destId="{D4A66D40-5976-4AAD-9E54-00269020C6A9}" srcOrd="10" destOrd="0" presId="urn:microsoft.com/office/officeart/2005/8/layout/cycle8"/>
    <dgm:cxn modelId="{9EA8A8D1-D1E9-744E-AA54-86920D13D8D8}" type="presParOf" srcId="{AE93EB6F-77AF-4B98-B6FE-2035569E8EE5}" destId="{487A824D-4EC9-4F6A-8538-A76E24A79FE8}" srcOrd="11" destOrd="0" presId="urn:microsoft.com/office/officeart/2005/8/layout/cycle8"/>
    <dgm:cxn modelId="{8BB95141-8E5E-C84B-8624-94F741FC1D77}" type="presParOf" srcId="{AE93EB6F-77AF-4B98-B6FE-2035569E8EE5}" destId="{D72F8A69-5EF0-46EC-8BB8-3D922A139516}" srcOrd="12" destOrd="0" presId="urn:microsoft.com/office/officeart/2005/8/layout/cycle8"/>
    <dgm:cxn modelId="{A35C575B-B464-394D-9A5D-15E2DE85EA8B}" type="presParOf" srcId="{AE93EB6F-77AF-4B98-B6FE-2035569E8EE5}" destId="{6FE76590-5DA9-4927-8BB8-EFD3132C8622}" srcOrd="13" destOrd="0" presId="urn:microsoft.com/office/officeart/2005/8/layout/cycle8"/>
    <dgm:cxn modelId="{7DD05D56-F409-C74F-ADCF-C3133B673965}" type="presParOf" srcId="{AE93EB6F-77AF-4B98-B6FE-2035569E8EE5}" destId="{C2DBA851-C7E5-4C31-AEE0-01F18358524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D8426-4758-4F24-8BAB-3805EE4AEA1C}">
      <dsp:nvSpPr>
        <dsp:cNvPr id="0" name=""/>
        <dsp:cNvSpPr/>
      </dsp:nvSpPr>
      <dsp:spPr>
        <a:xfrm>
          <a:off x="1688835" y="296923"/>
          <a:ext cx="3837167" cy="383716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翩翩體 繁"/>
              <a:ea typeface="翩翩體 繁"/>
            </a:rPr>
            <a:t>發生重大事件</a:t>
          </a:r>
          <a:endParaRPr lang="zh-TW" altLang="en-US" sz="2400" b="1" kern="1200" dirty="0">
            <a:latin typeface="翩翩體 繁"/>
            <a:ea typeface="翩翩體 繁"/>
          </a:endParaRPr>
        </a:p>
      </dsp:txBody>
      <dsp:txXfrm>
        <a:off x="3711114" y="1110037"/>
        <a:ext cx="1370416" cy="1142014"/>
      </dsp:txXfrm>
    </dsp:sp>
    <dsp:sp modelId="{4DA89182-3628-4414-A9B8-8C5F3E2910F9}">
      <dsp:nvSpPr>
        <dsp:cNvPr id="0" name=""/>
        <dsp:cNvSpPr/>
      </dsp:nvSpPr>
      <dsp:spPr>
        <a:xfrm>
          <a:off x="1609808" y="433965"/>
          <a:ext cx="3837167" cy="383716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翩翩體 繁"/>
              <a:ea typeface="翩翩體 繁"/>
            </a:rPr>
            <a:t>習慣</a:t>
          </a:r>
          <a:r>
            <a:rPr lang="en-US" altLang="zh-TW" sz="2400" b="1" kern="1200" dirty="0" smtClean="0">
              <a:latin typeface="翩翩體 繁"/>
              <a:ea typeface="翩翩體 繁"/>
            </a:rPr>
            <a:t>/</a:t>
          </a:r>
          <a:r>
            <a:rPr lang="zh-TW" altLang="en-US" sz="2400" b="1" kern="1200" dirty="0" smtClean="0">
              <a:latin typeface="翩翩體 繁"/>
              <a:ea typeface="翩翩體 繁"/>
            </a:rPr>
            <a:t>行為</a:t>
          </a:r>
          <a:r>
            <a:rPr lang="en-US" altLang="zh-TW" sz="2400" b="1" kern="1200" dirty="0" smtClean="0">
              <a:latin typeface="翩翩體 繁"/>
              <a:ea typeface="翩翩體 繁"/>
            </a:rPr>
            <a:t>/</a:t>
          </a:r>
          <a:r>
            <a:rPr lang="zh-TW" altLang="en-US" sz="2400" b="1" kern="1200" dirty="0" smtClean="0">
              <a:latin typeface="翩翩體 繁"/>
              <a:ea typeface="翩翩體 繁"/>
            </a:rPr>
            <a:t/>
          </a:r>
          <a:br>
            <a:rPr lang="zh-TW" altLang="en-US" sz="2400" b="1" kern="1200" dirty="0" smtClean="0">
              <a:latin typeface="翩翩體 繁"/>
              <a:ea typeface="翩翩體 繁"/>
            </a:rPr>
          </a:br>
          <a:r>
            <a:rPr lang="zh-TW" altLang="en-US" sz="2400" b="1" kern="1200" dirty="0" smtClean="0">
              <a:latin typeface="翩翩體 繁"/>
              <a:ea typeface="翩翩體 繁"/>
            </a:rPr>
            <a:t>工作表現改變</a:t>
          </a:r>
          <a:endParaRPr lang="zh-TW" altLang="en-US" sz="2400" b="1" kern="1200" dirty="0">
            <a:latin typeface="翩翩體 繁"/>
            <a:ea typeface="翩翩體 繁"/>
          </a:endParaRPr>
        </a:p>
      </dsp:txBody>
      <dsp:txXfrm>
        <a:off x="2523419" y="2923555"/>
        <a:ext cx="2055625" cy="1004972"/>
      </dsp:txXfrm>
    </dsp:sp>
    <dsp:sp modelId="{23C4BFBE-E8F5-464C-B43D-4AE2390ADDAC}">
      <dsp:nvSpPr>
        <dsp:cNvPr id="0" name=""/>
        <dsp:cNvSpPr/>
      </dsp:nvSpPr>
      <dsp:spPr>
        <a:xfrm>
          <a:off x="1530781" y="296923"/>
          <a:ext cx="3837167" cy="383716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翩翩體 繁"/>
              <a:ea typeface="翩翩體 繁"/>
            </a:rPr>
            <a:t>同事抱怨</a:t>
          </a:r>
          <a:r>
            <a:rPr lang="en-US" altLang="zh-TW" sz="2400" b="1" kern="1200" dirty="0" smtClean="0">
              <a:latin typeface="翩翩體 繁"/>
              <a:ea typeface="翩翩體 繁"/>
            </a:rPr>
            <a:t>/</a:t>
          </a:r>
          <a:r>
            <a:rPr lang="zh-TW" altLang="en-US" sz="2400" b="1" kern="1200" dirty="0" smtClean="0">
              <a:latin typeface="翩翩體 繁"/>
              <a:ea typeface="翩翩體 繁"/>
            </a:rPr>
            <a:t>人際關係變差</a:t>
          </a:r>
          <a:endParaRPr lang="zh-TW" altLang="en-US" sz="2400" b="1" kern="1200" dirty="0">
            <a:latin typeface="翩翩體 繁"/>
            <a:ea typeface="翩翩體 繁"/>
          </a:endParaRPr>
        </a:p>
      </dsp:txBody>
      <dsp:txXfrm>
        <a:off x="1975252" y="1110037"/>
        <a:ext cx="1370416" cy="1142014"/>
      </dsp:txXfrm>
    </dsp:sp>
    <dsp:sp modelId="{D72F8A69-5EF0-46EC-8BB8-3D922A139516}">
      <dsp:nvSpPr>
        <dsp:cNvPr id="0" name=""/>
        <dsp:cNvSpPr/>
      </dsp:nvSpPr>
      <dsp:spPr>
        <a:xfrm>
          <a:off x="1451613" y="59384"/>
          <a:ext cx="4312244" cy="43122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76590-5DA9-4927-8BB8-EFD3132C8622}">
      <dsp:nvSpPr>
        <dsp:cNvPr id="0" name=""/>
        <dsp:cNvSpPr/>
      </dsp:nvSpPr>
      <dsp:spPr>
        <a:xfrm>
          <a:off x="1372269" y="196183"/>
          <a:ext cx="4312244" cy="43122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BA851-C7E5-4C31-AEE0-01F18358524E}">
      <dsp:nvSpPr>
        <dsp:cNvPr id="0" name=""/>
        <dsp:cNvSpPr/>
      </dsp:nvSpPr>
      <dsp:spPr>
        <a:xfrm>
          <a:off x="1292925" y="59384"/>
          <a:ext cx="4312244" cy="43122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子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 按一下以編輯母片子標題樣式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23935"/>
            <a:ext cx="727787" cy="652366"/>
          </a:xfrm>
          <a:prstGeom prst="rect">
            <a:avLst/>
          </a:prstGeom>
          <a:solidFill>
            <a:schemeClr val="accent5"/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00</a:t>
            </a:r>
            <a:endParaRPr kumimoji="1" lang="zh-CN" altLang="en-US" dirty="0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32562" y="223935"/>
            <a:ext cx="4826259" cy="6523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5"/>
                </a:solidFill>
                <a:effectLst>
                  <a:outerShdw blurRad="889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 flipV="1">
            <a:off x="0" y="6489700"/>
            <a:ext cx="9144000" cy="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6380481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33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r>
              <a:t>大標題文字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將圖片拖曳至版面配置區或按一下圖示以新增</a:t>
            </a:r>
            <a:endParaRPr kumimoji="0" lang="en-US" dirty="0"/>
          </a:p>
        </p:txBody>
      </p:sp>
      <p:sp>
        <p:nvSpPr>
          <p:cNvPr id="9" name="流程圖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C8A2EA-C59E-6747-9504-F37984CA4C4C}" type="datetimeFigureOut">
              <a:rPr kumimoji="1" lang="zh-TW" altLang="en-US" smtClean="0"/>
              <a:t>18/5/23</a:t>
            </a:fld>
            <a:endParaRPr kumimoji="1"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2B3137-0483-D44B-B2CA-82F3126E709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837355" y="1837747"/>
            <a:ext cx="7772400" cy="1517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讓心更靠近～關懷員訓練</a:t>
            </a:r>
            <a:endParaRPr lang="zh-TW" altLang="en-US" sz="4800" b="1" dirty="0">
              <a:latin typeface="Kaiti TC Regular"/>
              <a:ea typeface="翩翩體 繁"/>
              <a:cs typeface="Kaiti TC Regular"/>
            </a:endParaRPr>
          </a:p>
        </p:txBody>
      </p:sp>
      <p:pic>
        <p:nvPicPr>
          <p:cNvPr id="5" name="圖片 4" descr="螢幕快照 2018-05-23 上午9.0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89"/>
            <a:ext cx="3975100" cy="12446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3580602" y="4141786"/>
            <a:ext cx="3962957" cy="80969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2400" b="1" dirty="0" smtClean="0">
                <a:latin typeface="Kaiti TC Regular"/>
                <a:ea typeface="翩翩體 繁"/>
                <a:cs typeface="Kaiti TC Regular"/>
              </a:rPr>
              <a:t>宇聯管理顧問有限公司</a:t>
            </a:r>
            <a:endParaRPr lang="zh-TW" altLang="en-US" sz="2400" b="1" dirty="0">
              <a:latin typeface="Kaiti TC Regular"/>
              <a:ea typeface="翩翩體 繁"/>
              <a:cs typeface="Kaiti TC Regular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3580602" y="4876594"/>
            <a:ext cx="5258578" cy="1517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3600" b="1" dirty="0" smtClean="0">
                <a:latin typeface="Kaiti TC Regular"/>
                <a:ea typeface="翩翩體 繁"/>
                <a:cs typeface="Kaiti TC Regular"/>
              </a:rPr>
              <a:t>楊瑞玉</a:t>
            </a:r>
            <a:r>
              <a:rPr lang="en-US" altLang="zh-TW" sz="3600" b="1" dirty="0" smtClean="0">
                <a:latin typeface="Kaiti TC Regular"/>
                <a:ea typeface="翩翩體 繁"/>
                <a:cs typeface="Kaiti TC Regular"/>
              </a:rPr>
              <a:t>  </a:t>
            </a:r>
            <a:r>
              <a:rPr lang="zh-TW" altLang="en-US" sz="3600" b="1" dirty="0" smtClean="0">
                <a:latin typeface="Kaiti TC Regular"/>
                <a:ea typeface="翩翩體 繁"/>
                <a:cs typeface="Kaiti TC Regular"/>
              </a:rPr>
              <a:t>諮商心理師</a:t>
            </a:r>
            <a:endParaRPr lang="zh-TW" altLang="en-US" sz="3600" b="1" dirty="0">
              <a:latin typeface="Kaiti TC Regular"/>
              <a:ea typeface="翩翩體 繁"/>
              <a:cs typeface="Kaiti TC Regular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r="71682"/>
          <a:stretch/>
        </p:blipFill>
        <p:spPr>
          <a:xfrm>
            <a:off x="2553728" y="4116131"/>
            <a:ext cx="1345035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48"/>
          <p:cNvGraphicFramePr/>
          <p:nvPr>
            <p:extLst>
              <p:ext uri="{D42A27DB-BD31-4B8C-83A1-F6EECF244321}">
                <p14:modId xmlns:p14="http://schemas.microsoft.com/office/powerpoint/2010/main" val="818045817"/>
              </p:ext>
            </p:extLst>
          </p:nvPr>
        </p:nvGraphicFramePr>
        <p:xfrm>
          <a:off x="1201596" y="1549779"/>
          <a:ext cx="9618314" cy="5073251"/>
        </p:xfrm>
        <a:graphic>
          <a:graphicData uri="http://schemas.openxmlformats.org/drawingml/2006/table">
            <a:tbl>
              <a:tblPr/>
              <a:tblGrid>
                <a:gridCol w="2350157"/>
                <a:gridCol w="7268157"/>
              </a:tblGrid>
              <a:tr h="838022">
                <a:tc>
                  <a:txBody>
                    <a:bodyPr/>
                    <a:lstStyle/>
                    <a:p>
                      <a:pPr marR="457200" algn="l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深層情緒</a:t>
                      </a:r>
                    </a:p>
                  </a:txBody>
                  <a:tcPr marL="63499" marR="63499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57200" algn="l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感覺可能來自</a:t>
                      </a:r>
                    </a:p>
                  </a:txBody>
                  <a:tcPr marL="63499" marR="63499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57200" algn="just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□‭ ‬生氣</a:t>
                      </a:r>
                    </a:p>
                  </a:txBody>
                  <a:tcPr marL="63499" marR="63499" marT="0" marB="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 rowSpan="4">
                  <a:txBody>
                    <a:bodyPr/>
                    <a:lstStyle/>
                    <a:p>
                      <a:pPr marR="457200" algn="l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□‭ ‬對別人感到失望‭  ‬
□‭ ‬對自己沒有信心
□‭ ‬沒有人會真的愛我‭  
□‭ ‬我不值得被愛
□‭</a:t>
                      </a:r>
                      <a:r>
                        <a:rPr sz="3200" dirty="0" smtClean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 ‬會</a:t>
                      </a: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一再出現‭, ‬永遠不會改變 □‭ ‬以後一定會更糟糕
□‭ ‬不相信自己有能力克服‭ ‬
□‭ ‬這件事,會被記一輩子</a:t>
                      </a:r>
                    </a:p>
                  </a:txBody>
                  <a:tcPr marL="63499" marR="63499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9183">
                <a:tc>
                  <a:txBody>
                    <a:bodyPr/>
                    <a:lstStyle/>
                    <a:p>
                      <a:pPr marR="457200" algn="just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□‭ ‬傷心</a:t>
                      </a:r>
                    </a:p>
                  </a:txBody>
                  <a:tcPr marL="63499" marR="63499" marT="0" marB="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  <a:tr h="1249183">
                <a:tc>
                  <a:txBody>
                    <a:bodyPr/>
                    <a:lstStyle/>
                    <a:p>
                      <a:pPr marR="457200" algn="just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□‭ ‬害怕</a:t>
                      </a:r>
                    </a:p>
                  </a:txBody>
                  <a:tcPr marL="63499" marR="63499" marT="0" marB="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  <a:tr h="1249183">
                <a:tc>
                  <a:txBody>
                    <a:bodyPr/>
                    <a:lstStyle/>
                    <a:p>
                      <a:pPr marR="457200" algn="just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□‭ ‬討厭</a:t>
                      </a:r>
                    </a:p>
                  </a:txBody>
                  <a:tcPr marL="63499" marR="63499" marT="0" marB="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hape 449"/>
          <p:cNvSpPr/>
          <p:nvPr/>
        </p:nvSpPr>
        <p:spPr>
          <a:xfrm>
            <a:off x="1001473" y="184591"/>
            <a:ext cx="8424786" cy="71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 marR="457200" algn="l" defTabSz="457200"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rPr sz="4000" b="1" dirty="0"/>
              <a:t>3‭.‬勾選可能屬於你的深層情緒……</a:t>
            </a:r>
          </a:p>
        </p:txBody>
      </p:sp>
    </p:spTree>
    <p:extLst>
      <p:ext uri="{BB962C8B-B14F-4D97-AF65-F5344CB8AC3E}">
        <p14:creationId xmlns:p14="http://schemas.microsoft.com/office/powerpoint/2010/main" val="315772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1094881" y="1243791"/>
            <a:ext cx="7772400" cy="348302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30000"/>
              </a:lnSpc>
              <a:defRPr/>
            </a:pPr>
            <a:r>
              <a:rPr lang="zh-TW" altLang="en-US" sz="7200" b="1" dirty="0" smtClean="0">
                <a:latin typeface="Kaiti TC Regular"/>
                <a:ea typeface="翩翩體 繁"/>
                <a:cs typeface="Kaiti TC Regular"/>
              </a:rPr>
              <a:t>對無法接受的行為</a:t>
            </a:r>
            <a:endParaRPr lang="en-US" altLang="zh-TW" sz="7200" b="1" dirty="0" smtClean="0">
              <a:latin typeface="Kaiti TC Regular"/>
              <a:ea typeface="翩翩體 繁"/>
              <a:cs typeface="Kaiti TC Regular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sz="7200" b="1" dirty="0" smtClean="0">
                <a:latin typeface="Kaiti TC Regular"/>
                <a:ea typeface="翩翩體 繁"/>
                <a:cs typeface="Kaiti TC Regular"/>
              </a:rPr>
              <a:t>維持善解的信念</a:t>
            </a:r>
            <a:endParaRPr lang="zh-TW" altLang="en-US" sz="7200" b="1" dirty="0">
              <a:latin typeface="Kaiti TC Regular"/>
              <a:ea typeface="翩翩體 繁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995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446910" y="748284"/>
            <a:ext cx="8697090" cy="543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marL="189599" marR="20090" indent="-169509" defTabSz="455375">
              <a:lnSpc>
                <a:spcPct val="140000"/>
              </a:lnSpc>
              <a:spcBef>
                <a:spcPts val="352"/>
              </a:spcBef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四種基本負面</a:t>
            </a:r>
            <a:r>
              <a:rPr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情緒及其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所激發的</a:t>
            </a:r>
            <a:r>
              <a:rPr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反應</a:t>
            </a:r>
            <a:endParaRPr sz="4000" b="1" dirty="0">
              <a:solidFill>
                <a:schemeClr val="accent2">
                  <a:lumMod val="50000"/>
                </a:schemeClr>
              </a:solidFill>
              <a:effectLst>
                <a:outerShdw blurRad="12700" dist="25400" dir="2700000" rotWithShape="0">
                  <a:srgbClr val="031EAA"/>
                </a:outerShdw>
              </a:effectLst>
              <a:latin typeface="翩翩體 繁"/>
              <a:ea typeface="翩翩體 繁"/>
              <a:cs typeface="標楷體"/>
              <a:sym typeface="標楷體"/>
            </a:endParaRPr>
          </a:p>
          <a:p>
            <a:pPr marL="189599" marR="20090" indent="-169509" defTabSz="455375">
              <a:lnSpc>
                <a:spcPct val="140000"/>
              </a:lnSpc>
              <a:spcBef>
                <a:spcPts val="1200"/>
              </a:spcBef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800" b="1" dirty="0"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-- </a:t>
            </a:r>
            <a:r>
              <a:rPr sz="3600" b="1" dirty="0">
                <a:solidFill>
                  <a:srgbClr val="000000"/>
                </a:solidFill>
                <a:latin typeface="翩翩體 繁"/>
                <a:ea typeface="翩翩體 繁"/>
                <a:cs typeface="標楷體"/>
                <a:sym typeface="標楷體"/>
              </a:rPr>
              <a:t>生氣</a:t>
            </a:r>
            <a:r>
              <a:rPr sz="36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 　採取行動、自我防衛、</a:t>
            </a:r>
            <a:r>
              <a:rPr sz="3600" b="1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振奮</a:t>
            </a:r>
            <a:endParaRPr lang="en-US" sz="3600" b="1" dirty="0" smtClean="0">
              <a:solidFill>
                <a:srgbClr val="000000"/>
              </a:solidFill>
              <a:effectLst>
                <a:outerShdw blurRad="12700" dist="25400" dir="2700000" rotWithShape="0">
                  <a:srgbClr val="031EAA"/>
                </a:outerShdw>
              </a:effectLst>
              <a:latin typeface="翩翩體 繁"/>
              <a:ea typeface="翩翩體 繁"/>
              <a:cs typeface="標楷體"/>
              <a:sym typeface="標楷體"/>
            </a:endParaRPr>
          </a:p>
          <a:p>
            <a:pPr marL="189599" marR="20090" indent="-169509" defTabSz="455375">
              <a:lnSpc>
                <a:spcPct val="140000"/>
              </a:lnSpc>
              <a:spcBef>
                <a:spcPts val="1200"/>
              </a:spcBef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</a:t>
            </a:r>
            <a:r>
              <a:rPr sz="36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</a:t>
            </a:r>
            <a:r>
              <a:rPr sz="36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傷心</a:t>
            </a:r>
            <a:r>
              <a:rPr sz="3600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　  </a:t>
            </a:r>
            <a:r>
              <a:rPr sz="3600" b="1" dirty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尋求支持、退縮以自我</a:t>
            </a:r>
            <a:r>
              <a:rPr sz="3600" b="1" dirty="0" smtClean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照顧</a:t>
            </a:r>
            <a:endParaRPr lang="en-US" sz="3600" b="1" dirty="0">
              <a:solidFill>
                <a:srgbClr val="FF0000"/>
              </a:solidFill>
              <a:effectLst>
                <a:outerShdw blurRad="12700" dist="25400" dir="2700000" rotWithShape="0">
                  <a:srgbClr val="031EAA"/>
                </a:outerShdw>
              </a:effectLst>
              <a:latin typeface="翩翩體 繁"/>
              <a:ea typeface="翩翩體 繁"/>
              <a:cs typeface="標楷體"/>
              <a:sym typeface="標楷體"/>
            </a:endParaRPr>
          </a:p>
          <a:p>
            <a:pPr marL="189599" marR="20090" indent="-169509" defTabSz="455375">
              <a:lnSpc>
                <a:spcPct val="140000"/>
              </a:lnSpc>
              <a:spcBef>
                <a:spcPts val="1200"/>
              </a:spcBef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 smtClean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</a:t>
            </a:r>
            <a:r>
              <a:rPr sz="3600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 </a:t>
            </a:r>
            <a:r>
              <a:rPr sz="3600" b="1" dirty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恐懼</a:t>
            </a:r>
            <a:r>
              <a:rPr sz="3600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　  </a:t>
            </a:r>
            <a:r>
              <a:rPr sz="3600" b="1" dirty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愣住（嚇呆）、逃離、</a:t>
            </a:r>
            <a:r>
              <a:rPr sz="3600" b="1" dirty="0" smtClean="0">
                <a:solidFill>
                  <a:srgbClr val="FF0000"/>
                </a:solidFill>
                <a:latin typeface="翩翩體 繁"/>
                <a:ea typeface="翩翩體 繁"/>
                <a:cs typeface="標楷體"/>
                <a:sym typeface="標楷體"/>
              </a:rPr>
              <a:t>反擊</a:t>
            </a:r>
            <a:endParaRPr lang="en-US" sz="3600" b="1" dirty="0" smtClean="0">
              <a:solidFill>
                <a:srgbClr val="FF0000"/>
              </a:solidFill>
              <a:latin typeface="翩翩體 繁"/>
              <a:ea typeface="翩翩體 繁"/>
              <a:cs typeface="標楷體"/>
              <a:sym typeface="標楷體"/>
            </a:endParaRPr>
          </a:p>
          <a:p>
            <a:pPr marL="189599" marR="20090" indent="-169509" defTabSz="455375">
              <a:lnSpc>
                <a:spcPct val="140000"/>
              </a:lnSpc>
              <a:spcBef>
                <a:spcPts val="1200"/>
              </a:spcBef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3600" b="1" dirty="0">
                <a:solidFill>
                  <a:srgbClr val="FF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</a:t>
            </a:r>
            <a:r>
              <a:rPr sz="36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- </a:t>
            </a:r>
            <a:r>
              <a:rPr sz="3600" b="1" dirty="0">
                <a:solidFill>
                  <a:srgbClr val="000000"/>
                </a:solidFill>
                <a:latin typeface="翩翩體 繁"/>
                <a:ea typeface="翩翩體 繁"/>
                <a:cs typeface="標楷體"/>
                <a:sym typeface="標楷體"/>
              </a:rPr>
              <a:t>厭惡／</a:t>
            </a:r>
            <a:r>
              <a:rPr sz="3600" b="1" dirty="0" smtClean="0">
                <a:solidFill>
                  <a:srgbClr val="000000"/>
                </a:solidFill>
                <a:latin typeface="翩翩體 繁"/>
                <a:ea typeface="翩翩體 繁"/>
                <a:cs typeface="標楷體"/>
                <a:sym typeface="標楷體"/>
              </a:rPr>
              <a:t>羞恥</a:t>
            </a:r>
            <a:r>
              <a:rPr sz="5400" b="1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 </a:t>
            </a:r>
            <a:r>
              <a:rPr sz="3600" b="1" dirty="0">
                <a:solidFill>
                  <a:srgbClr val="000000"/>
                </a:solidFill>
                <a:effectLst>
                  <a:outerShdw blurRad="12700" dist="25400" dir="2700000" rotWithShape="0">
                    <a:srgbClr val="031EAA"/>
                  </a:outerShdw>
                </a:effectLst>
                <a:latin typeface="翩翩體 繁"/>
                <a:ea typeface="翩翩體 繁"/>
                <a:cs typeface="標楷體"/>
                <a:sym typeface="標楷體"/>
              </a:rPr>
              <a:t>躲藏、被驅逐、自我隔離</a:t>
            </a:r>
          </a:p>
          <a:p>
            <a:pPr marL="189599" marR="20090" indent="-169509" defTabSz="455375">
              <a:lnSpc>
                <a:spcPct val="140000"/>
              </a:lnSpc>
              <a:buClr>
                <a:srgbClr val="FFFED5"/>
              </a:buClr>
              <a:buFont typeface="Wingdings"/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3200" dirty="0">
              <a:effectLst>
                <a:outerShdw blurRad="12700" dist="25400" dir="2700000" rotWithShape="0">
                  <a:srgbClr val="031EAA"/>
                </a:outerShdw>
              </a:effectLst>
              <a:latin typeface="標楷體"/>
              <a:ea typeface="標楷體"/>
              <a:cs typeface="標楷體"/>
              <a:sym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301215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Table 458"/>
          <p:cNvGraphicFramePr/>
          <p:nvPr>
            <p:extLst>
              <p:ext uri="{D42A27DB-BD31-4B8C-83A1-F6EECF244321}">
                <p14:modId xmlns:p14="http://schemas.microsoft.com/office/powerpoint/2010/main" val="1640630580"/>
              </p:ext>
            </p:extLst>
          </p:nvPr>
        </p:nvGraphicFramePr>
        <p:xfrm>
          <a:off x="1276945" y="2152055"/>
          <a:ext cx="7472684" cy="1963554"/>
        </p:xfrm>
        <a:graphic>
          <a:graphicData uri="http://schemas.openxmlformats.org/drawingml/2006/table">
            <a:tbl>
              <a:tblPr/>
              <a:tblGrid>
                <a:gridCol w="1867796"/>
                <a:gridCol w="1867796"/>
                <a:gridCol w="1868546"/>
                <a:gridCol w="1868546"/>
              </a:tblGrid>
              <a:tr h="691632"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憤怒生氣</a:t>
                      </a:r>
                    </a:p>
                  </a:txBody>
                  <a:tcPr marL="44648" marR="44648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傷心難過</a:t>
                      </a: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害怕不安</a:t>
                      </a: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5720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000000"/>
                          </a:solidFill>
                          <a:latin typeface="HanziPen TC Bold"/>
                          <a:ea typeface="HanziPen TC Bold"/>
                          <a:cs typeface="HanziPen TC Bold"/>
                          <a:sym typeface="HanziPen TC Bold"/>
                        </a:rPr>
                        <a:t>厭惡排斥</a:t>
                      </a: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1922">
                <a:tc>
                  <a:txBody>
                    <a:bodyPr/>
                    <a:lstStyle/>
                    <a:p>
                      <a:pPr marR="45720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
</a:t>
                      </a:r>
                    </a:p>
                  </a:txBody>
                  <a:tcPr marL="44648" marR="44648" marT="0" marB="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600">
                          <a:solidFill>
                            <a:srgbClr val="000000"/>
                          </a:solidFill>
                        </a:defRPr>
                      </a:pP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600">
                          <a:solidFill>
                            <a:srgbClr val="000000"/>
                          </a:solidFill>
                        </a:defRPr>
                      </a:pP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600">
                          <a:solidFill>
                            <a:srgbClr val="000000"/>
                          </a:solidFill>
                        </a:defRPr>
                      </a:pPr>
                      <a:endParaRPr sz="1800" dirty="0">
                        <a:solidFill>
                          <a:srgbClr val="000000"/>
                        </a:solidFill>
                      </a:endParaRPr>
                    </a:p>
                  </a:txBody>
                  <a:tcPr marL="44648" marR="44648" marT="0" marB="0" horzOverflow="overflow">
                    <a:lnL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571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9" name="Shape 459"/>
          <p:cNvSpPr/>
          <p:nvPr/>
        </p:nvSpPr>
        <p:spPr>
          <a:xfrm>
            <a:off x="1276945" y="571013"/>
            <a:ext cx="6997510" cy="1703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marL="214294" marR="321440" indent="-214294" defTabSz="321440">
              <a:defRPr sz="1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dirty="0">
                <a:solidFill>
                  <a:srgbClr val="000000"/>
                </a:solidFill>
                <a:latin typeface="HanziPen TC Regular"/>
                <a:ea typeface="HanziPen TC Regular"/>
                <a:cs typeface="HanziPen TC Regular"/>
                <a:sym typeface="HanziPen TC Regular"/>
              </a:rPr>
              <a:t>1</a:t>
            </a:r>
            <a:r>
              <a:rPr sz="3600" dirty="0">
                <a:solidFill>
                  <a:srgbClr val="000000"/>
                </a:solidFill>
              </a:rPr>
              <a:t>、看到的行為</a:t>
            </a:r>
          </a:p>
          <a:p>
            <a:pPr marL="214294" marR="321440" indent="-214294" defTabSz="321440">
              <a:defRPr sz="5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5400" dirty="0">
                <a:solidFill>
                  <a:srgbClr val="000000"/>
                </a:solidFill>
              </a:rPr>
              <a:t>2、</a:t>
            </a:r>
            <a:r>
              <a:rPr sz="4400" dirty="0">
                <a:solidFill>
                  <a:srgbClr val="000000"/>
                </a:solidFill>
              </a:rPr>
              <a:t>理解的情緒＋我的描述</a:t>
            </a:r>
          </a:p>
          <a:p>
            <a:pPr marR="321440" defTabSz="321440">
              <a:defRPr sz="1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255990" y="4186667"/>
            <a:ext cx="7888010" cy="1457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marL="214294" marR="321440" indent="-214294" defTabSz="321440">
              <a:defRPr sz="1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chemeClr val="accent6">
                    <a:lumMod val="75000"/>
                  </a:schemeClr>
                </a:solidFill>
              </a:rPr>
              <a:t>3、拆解出情緒的緣由</a:t>
            </a:r>
          </a:p>
          <a:p>
            <a:pPr marR="321440" defTabSz="321440">
              <a:defRPr sz="5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54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sz="4000" b="1" dirty="0">
                <a:solidFill>
                  <a:schemeClr val="accent6">
                    <a:lumMod val="75000"/>
                  </a:schemeClr>
                </a:solidFill>
              </a:rPr>
              <a:t>會這麼＿＿＿＿，是因為……</a:t>
            </a:r>
          </a:p>
        </p:txBody>
      </p:sp>
      <p:sp>
        <p:nvSpPr>
          <p:cNvPr id="5" name="Shape 460"/>
          <p:cNvSpPr/>
          <p:nvPr/>
        </p:nvSpPr>
        <p:spPr>
          <a:xfrm>
            <a:off x="1255990" y="5816376"/>
            <a:ext cx="3676343" cy="62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marL="214294" marR="321440" indent="-214294" defTabSz="321440">
              <a:defRPr sz="1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sz="3600" b="1" dirty="0" smtClean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邀請對方確認</a:t>
            </a:r>
            <a:endParaRPr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354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281113" y="216754"/>
            <a:ext cx="5068751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400" b="1" dirty="0" smtClean="0">
                <a:latin typeface="Kaiti TC Regular"/>
                <a:ea typeface="翩翩體 繁"/>
                <a:cs typeface="Kaiti TC Regular"/>
              </a:rPr>
              <a:t>關懷的態度</a:t>
            </a:r>
            <a:endParaRPr lang="zh-TW" altLang="en-US" sz="5400" b="1" dirty="0">
              <a:latin typeface="Kaiti TC Regular"/>
              <a:ea typeface="翩翩體 繁"/>
              <a:cs typeface="Kaiti TC Regular"/>
            </a:endParaRPr>
          </a:p>
        </p:txBody>
      </p:sp>
      <p:pic>
        <p:nvPicPr>
          <p:cNvPr id="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1" y="1359754"/>
            <a:ext cx="7166932" cy="509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7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89" y="263525"/>
            <a:ext cx="5681980" cy="633095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63773" y="263525"/>
            <a:ext cx="3235023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400" b="1" dirty="0" smtClean="0">
                <a:latin typeface="Kaiti TC Regular"/>
                <a:ea typeface="翩翩體 繁"/>
                <a:cs typeface="Kaiti TC Regular"/>
              </a:rPr>
              <a:t>訪談地圖</a:t>
            </a:r>
            <a:endParaRPr lang="en-US" altLang="zh-TW" sz="5400" b="1" dirty="0" smtClean="0">
              <a:latin typeface="Kaiti TC Regular"/>
              <a:ea typeface="翩翩體 繁"/>
              <a:cs typeface="Kaiti TC Regular"/>
            </a:endParaRPr>
          </a:p>
          <a:p>
            <a:r>
              <a:rPr lang="zh-TW" altLang="zh-TW" sz="5400" b="1" dirty="0" smtClean="0">
                <a:latin typeface="Kaiti TC Regular"/>
                <a:ea typeface="翩翩體 繁"/>
                <a:cs typeface="Kaiti TC Regular"/>
              </a:rPr>
              <a:t>2</a:t>
            </a:r>
            <a:r>
              <a:rPr lang="en-US" altLang="zh-TW" sz="5400" b="1" dirty="0" smtClean="0">
                <a:latin typeface="Kaiti TC Regular"/>
                <a:ea typeface="翩翩體 繁"/>
                <a:cs typeface="Kaiti TC Regular"/>
              </a:rPr>
              <a:t>018</a:t>
            </a:r>
            <a:r>
              <a:rPr lang="zh-TW" altLang="en-US" sz="5400" b="1" dirty="0" smtClean="0">
                <a:latin typeface="Kaiti TC Regular"/>
                <a:ea typeface="翩翩體 繁"/>
                <a:cs typeface="Kaiti TC Regular"/>
              </a:rPr>
              <a:t>版</a:t>
            </a:r>
            <a:endParaRPr lang="zh-TW" altLang="en-US" sz="5400" b="1" dirty="0">
              <a:latin typeface="Kaiti TC Regular"/>
              <a:ea typeface="翩翩體 繁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9129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509667" y="282334"/>
            <a:ext cx="4826259" cy="652366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4800" dirty="0" smtClean="0">
                <a:solidFill>
                  <a:srgbClr val="000090"/>
                </a:solidFill>
                <a:ea typeface="楷體-繁"/>
              </a:rPr>
              <a:t>談話地圖</a:t>
            </a:r>
            <a:endParaRPr kumimoji="1" lang="zh-TW" altLang="en-US" sz="4800" dirty="0">
              <a:solidFill>
                <a:srgbClr val="000090"/>
              </a:solidFill>
              <a:ea typeface="楷體-繁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5"/>
          <a:stretch/>
        </p:blipFill>
        <p:spPr>
          <a:xfrm>
            <a:off x="1517610" y="934701"/>
            <a:ext cx="7378165" cy="51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219061" y="276483"/>
            <a:ext cx="4826259" cy="652366"/>
          </a:xfrm>
        </p:spPr>
        <p:txBody>
          <a:bodyPr>
            <a:normAutofit fontScale="92500" lnSpcReduction="20000"/>
          </a:bodyPr>
          <a:lstStyle/>
          <a:p>
            <a:r>
              <a:rPr kumimoji="1" lang="zh-TW" altLang="en-US" sz="4800" dirty="0" smtClean="0">
                <a:solidFill>
                  <a:srgbClr val="000090"/>
                </a:solidFill>
                <a:ea typeface="楷體-繁"/>
              </a:rPr>
              <a:t>談話地圖</a:t>
            </a:r>
            <a:endParaRPr kumimoji="1" lang="zh-TW" altLang="en-US" sz="4800" dirty="0">
              <a:solidFill>
                <a:srgbClr val="000090"/>
              </a:solidFill>
              <a:ea typeface="楷體-繁"/>
            </a:endParaRPr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8"/>
          <a:stretch/>
        </p:blipFill>
        <p:spPr>
          <a:xfrm>
            <a:off x="2718301" y="602666"/>
            <a:ext cx="6425699" cy="54024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1434128"/>
            <a:ext cx="3406549" cy="15582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2400" b="1" kern="100" dirty="0">
                <a:effectLst/>
                <a:ea typeface="HanziPen TC Regular"/>
                <a:cs typeface="Times New Roman"/>
              </a:rPr>
              <a:t>問題來自：</a:t>
            </a:r>
            <a:endParaRPr lang="zh-TW" kern="100" dirty="0">
              <a:effectLst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ea typeface="HanziPen TC Regular"/>
                <a:cs typeface="Times New Roman"/>
              </a:rPr>
              <a:t>過去習慣、自圓其說</a:t>
            </a:r>
            <a:endParaRPr lang="zh-TW" kern="100" dirty="0">
              <a:effectLst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ea typeface="HanziPen TC Regular"/>
                <a:cs typeface="Times New Roman"/>
              </a:rPr>
              <a:t>情緒糾結</a:t>
            </a:r>
            <a:endParaRPr lang="zh-TW" kern="100" dirty="0">
              <a:effectLst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ea typeface="HanziPen TC Regular"/>
                <a:cs typeface="Times New Roman"/>
              </a:rPr>
              <a:t>不願意承擔責任</a:t>
            </a:r>
            <a:endParaRPr lang="zh-TW" kern="100" dirty="0">
              <a:effectLst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255255" y="1427486"/>
            <a:ext cx="2925267" cy="1759585"/>
          </a:xfrm>
          <a:prstGeom prst="wedgeRoundRectCallout">
            <a:avLst>
              <a:gd name="adj1" fmla="val 46057"/>
              <a:gd name="adj2" fmla="val 1101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kern="100">
                <a:effectLst/>
                <a:ea typeface="新細明體"/>
                <a:cs typeface="Times New Roman"/>
              </a:rPr>
              <a:t> </a:t>
            </a:r>
            <a:endParaRPr lang="zh-TW" sz="1200" kern="100">
              <a:effectLst/>
              <a:ea typeface="新細明體"/>
              <a:cs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595" y="3960368"/>
            <a:ext cx="3369954" cy="20447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2400" b="1" kern="100" dirty="0">
                <a:effectLst/>
                <a:ea typeface="HanziPen TC Regular"/>
                <a:cs typeface="Times New Roman"/>
              </a:rPr>
              <a:t>促成自我檢討：</a:t>
            </a:r>
            <a:endParaRPr lang="zh-TW" kern="100" dirty="0">
              <a:effectLst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latin typeface="Heiti TC Light"/>
                <a:ea typeface="HanziPen TC Regular"/>
                <a:cs typeface="Times New Roman"/>
              </a:rPr>
              <a:t>引導承認『認知扭曲』</a:t>
            </a:r>
            <a:r>
              <a:rPr lang="en-US" sz="2400" b="1" kern="100" dirty="0">
                <a:effectLst/>
                <a:latin typeface="Heiti TC Light"/>
                <a:ea typeface="HanziPen TC Regular"/>
                <a:cs typeface="Times New Roman"/>
              </a:rPr>
              <a:t/>
            </a:r>
            <a:br>
              <a:rPr lang="en-US" sz="2400" b="1" kern="100" dirty="0">
                <a:effectLst/>
                <a:latin typeface="Heiti TC Light"/>
                <a:ea typeface="HanziPen TC Regular"/>
                <a:cs typeface="Times New Roman"/>
              </a:rPr>
            </a:br>
            <a:r>
              <a:rPr lang="en-US" sz="2400" b="1" kern="100" dirty="0">
                <a:effectLst/>
                <a:latin typeface="Heiti TC Light"/>
                <a:ea typeface="HanziPen TC Regular"/>
                <a:cs typeface="Times New Roman"/>
              </a:rPr>
              <a:t> </a:t>
            </a:r>
            <a:r>
              <a:rPr lang="zh-TW" sz="2400" b="1" kern="100" dirty="0" smtClean="0">
                <a:effectLst/>
                <a:latin typeface="Heiti TC Light"/>
                <a:ea typeface="HanziPen TC Regular"/>
                <a:cs typeface="Times New Roman"/>
              </a:rPr>
              <a:t>或『</a:t>
            </a:r>
            <a:r>
              <a:rPr lang="zh-TW" sz="2400" b="1" kern="100" dirty="0">
                <a:effectLst/>
                <a:latin typeface="Heiti TC Light"/>
                <a:ea typeface="HanziPen TC Regular"/>
                <a:cs typeface="Times New Roman"/>
              </a:rPr>
              <a:t>非理性期待』</a:t>
            </a:r>
            <a:endParaRPr lang="zh-TW" sz="1100" kern="100" dirty="0">
              <a:effectLst/>
              <a:latin typeface="Heiti TC Light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latin typeface="Heiti TC Light"/>
                <a:ea typeface="HanziPen TC Regular"/>
                <a:cs typeface="Times New Roman"/>
              </a:rPr>
              <a:t>承認自己的錯誤</a:t>
            </a:r>
            <a:endParaRPr lang="zh-TW" sz="2400" kern="100" dirty="0">
              <a:effectLst/>
              <a:latin typeface="Heiti TC Light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HanziPen TC Regular"/>
              <a:buChar char="＊"/>
            </a:pPr>
            <a:r>
              <a:rPr lang="zh-TW" sz="2400" b="1" kern="100" dirty="0">
                <a:effectLst/>
                <a:latin typeface="Heiti TC Light"/>
                <a:ea typeface="HanziPen TC Regular"/>
                <a:cs typeface="Times New Roman"/>
              </a:rPr>
              <a:t>工作或人際能力不足</a:t>
            </a:r>
            <a:endParaRPr lang="zh-TW" sz="2400" kern="100" dirty="0">
              <a:effectLst/>
              <a:latin typeface="Heiti TC Light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kern="100" dirty="0">
                <a:effectLst/>
                <a:ea typeface="新細明體"/>
                <a:cs typeface="Times New Roman"/>
              </a:rPr>
              <a:t> </a:t>
            </a:r>
            <a:endParaRPr lang="zh-TW" sz="24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19061" y="3960368"/>
            <a:ext cx="2606275" cy="2223015"/>
          </a:xfrm>
          <a:prstGeom prst="wedgeRoundRectCallout">
            <a:avLst>
              <a:gd name="adj1" fmla="val -6565"/>
              <a:gd name="adj2" fmla="val -768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kern="100">
                <a:effectLst/>
                <a:ea typeface="新細明體"/>
                <a:cs typeface="Times New Roman"/>
              </a:rPr>
              <a:t> </a:t>
            </a:r>
            <a:endParaRPr lang="zh-TW" sz="1200" kern="100">
              <a:effectLst/>
              <a:ea typeface="新細明體"/>
              <a:cs typeface="Times New Roman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045320" y="227381"/>
            <a:ext cx="2897912" cy="957580"/>
          </a:xfrm>
          <a:prstGeom prst="wedgeRoundRectCallout">
            <a:avLst>
              <a:gd name="adj1" fmla="val -20378"/>
              <a:gd name="adj2" fmla="val 1140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kern="100">
                <a:effectLst/>
                <a:ea typeface="新細明體"/>
                <a:cs typeface="Times New Roman"/>
              </a:rPr>
              <a:t> </a:t>
            </a:r>
            <a:endParaRPr lang="zh-TW" sz="1200" kern="100">
              <a:effectLst/>
              <a:ea typeface="新細明體"/>
              <a:cs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45319" y="227381"/>
            <a:ext cx="3328349" cy="7505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b="1" kern="100" dirty="0">
                <a:effectLst/>
                <a:ea typeface="HanziPen TC Regular"/>
                <a:cs typeface="Times New Roman"/>
              </a:rPr>
              <a:t>˙</a:t>
            </a:r>
            <a:r>
              <a:rPr lang="zh-TW" sz="2400" b="1" kern="100" dirty="0">
                <a:effectLst/>
                <a:ea typeface="HanziPen TC Regular"/>
                <a:cs typeface="Times New Roman"/>
              </a:rPr>
              <a:t>為他設想之</a:t>
            </a:r>
            <a:r>
              <a:rPr lang="en-US" sz="2400" b="1" kern="100" dirty="0">
                <a:effectLst/>
                <a:ea typeface="HanziPen TC Regular"/>
                <a:cs typeface="Times New Roman"/>
              </a:rPr>
              <a:t/>
            </a:r>
            <a:br>
              <a:rPr lang="en-US" sz="2400" b="1" kern="100" dirty="0">
                <a:effectLst/>
                <a:ea typeface="HanziPen TC Regular"/>
                <a:cs typeface="Times New Roman"/>
              </a:rPr>
            </a:br>
            <a:r>
              <a:rPr lang="en-US" sz="2400" b="1" kern="100" dirty="0">
                <a:effectLst/>
                <a:ea typeface="HanziPen TC Regular"/>
                <a:cs typeface="Times New Roman"/>
              </a:rPr>
              <a:t> </a:t>
            </a:r>
            <a:r>
              <a:rPr lang="zh-TW" sz="2400" b="1" kern="100" dirty="0">
                <a:effectLst/>
                <a:ea typeface="HanziPen TC Regular"/>
                <a:cs typeface="Times New Roman"/>
              </a:rPr>
              <a:t>～找出『在意的代價』</a:t>
            </a:r>
            <a:endParaRPr lang="zh-TW" sz="2400" kern="100" dirty="0">
              <a:effectLst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055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9"/>
          <p:cNvSpPr/>
          <p:nvPr/>
        </p:nvSpPr>
        <p:spPr>
          <a:xfrm>
            <a:off x="1330487" y="656676"/>
            <a:ext cx="8074254" cy="456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algn="l">
              <a:lnSpc>
                <a:spcPct val="140000"/>
              </a:lnSpc>
              <a:defRPr sz="10300">
                <a:solidFill>
                  <a:srgbClr val="3E231A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dirty="0"/>
              <a:t> </a:t>
            </a:r>
            <a:r>
              <a:rPr lang="zh-TW" altLang="en-US" sz="9600" dirty="0">
                <a:solidFill>
                  <a:schemeClr val="tx2"/>
                </a:solidFill>
                <a:latin typeface="HanziPen TC Bold"/>
                <a:ea typeface="HanziPen TC Bold"/>
                <a:cs typeface="HanziPen TC Bold"/>
              </a:rPr>
              <a:t>定義問題</a:t>
            </a:r>
            <a:endParaRPr lang="en-US" altLang="zh-TW" sz="9600" dirty="0">
              <a:solidFill>
                <a:schemeClr val="tx2"/>
              </a:solidFill>
              <a:latin typeface="HanziPen TC Bold"/>
              <a:ea typeface="HanziPen TC Bold"/>
              <a:cs typeface="HanziPen TC Bold"/>
            </a:endParaRPr>
          </a:p>
          <a:p>
            <a:pPr algn="l">
              <a:lnSpc>
                <a:spcPct val="140000"/>
              </a:lnSpc>
              <a:defRPr sz="10300">
                <a:solidFill>
                  <a:srgbClr val="3E231A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zh-TW" altLang="en-US" sz="8800" dirty="0">
                <a:solidFill>
                  <a:schemeClr val="tx2"/>
                </a:solidFill>
                <a:latin typeface="HanziPen TC Bold"/>
                <a:ea typeface="HanziPen TC Bold"/>
                <a:cs typeface="HanziPen TC Bold"/>
              </a:rPr>
              <a:t>～問題概念化</a:t>
            </a:r>
            <a:endParaRPr sz="8800" dirty="0">
              <a:solidFill>
                <a:schemeClr val="tx2"/>
              </a:solidFill>
              <a:latin typeface="HanziPen TC Bold"/>
              <a:ea typeface="HanziPen TC Bold"/>
              <a:cs typeface="HanziPen TC Bold"/>
            </a:endParaRPr>
          </a:p>
        </p:txBody>
      </p:sp>
    </p:spTree>
    <p:extLst>
      <p:ext uri="{BB962C8B-B14F-4D97-AF65-F5344CB8AC3E}">
        <p14:creationId xmlns:p14="http://schemas.microsoft.com/office/powerpoint/2010/main" val="26675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685802" y="121023"/>
            <a:ext cx="8458199" cy="1429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rgbClr val="FFFFFF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pPr algn="l"/>
            <a:r>
              <a:rPr lang="zh-TW" altLang="en-US" sz="5100" b="1" dirty="0">
                <a:solidFill>
                  <a:schemeClr val="accent2">
                    <a:lumMod val="50000"/>
                  </a:schemeClr>
                </a:solidFill>
                <a:latin typeface="翩翩體 繁"/>
                <a:ea typeface="翩翩體 繁"/>
              </a:rPr>
              <a:t>改變觀點～ＡＢＣ</a:t>
            </a:r>
            <a:endParaRPr sz="5100" b="1" dirty="0">
              <a:solidFill>
                <a:schemeClr val="accent2">
                  <a:lumMod val="50000"/>
                </a:schemeClr>
              </a:solidFill>
              <a:latin typeface="翩翩體 繁"/>
              <a:ea typeface="翩翩體 繁"/>
            </a:endParaRPr>
          </a:p>
        </p:txBody>
      </p:sp>
      <p:sp>
        <p:nvSpPr>
          <p:cNvPr id="503" name="Shape 503"/>
          <p:cNvSpPr>
            <a:spLocks noGrp="1"/>
          </p:cNvSpPr>
          <p:nvPr>
            <p:ph type="body" idx="4294967295"/>
          </p:nvPr>
        </p:nvSpPr>
        <p:spPr>
          <a:xfrm>
            <a:off x="660797" y="1847330"/>
            <a:ext cx="8483203" cy="516359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/>
          <a:p>
            <a:pPr marL="397782" indent="-397782" defTabSz="406623">
              <a:spcBef>
                <a:spcPts val="2039"/>
              </a:spcBef>
              <a:buSzPct val="25000"/>
              <a:buBlip>
                <a:blip r:embed="rId2"/>
              </a:buBlip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zh-TW" altLang="en-US" sz="4800" b="1" dirty="0" smtClean="0">
                <a:solidFill>
                  <a:srgbClr val="000000"/>
                </a:solidFill>
              </a:rPr>
              <a:t>現況</a:t>
            </a:r>
            <a:r>
              <a:rPr lang="en-US" altLang="zh-TW" sz="4800" b="1" dirty="0" smtClean="0">
                <a:solidFill>
                  <a:srgbClr val="000000"/>
                </a:solidFill>
              </a:rPr>
              <a:t>---</a:t>
            </a:r>
            <a:r>
              <a:rPr lang="zh-TW" altLang="en-US" sz="4800" b="1" dirty="0" smtClean="0">
                <a:solidFill>
                  <a:srgbClr val="000000"/>
                </a:solidFill>
              </a:rPr>
              <a:t>想法歸因</a:t>
            </a:r>
            <a:r>
              <a:rPr lang="en-US" altLang="zh-TW" sz="4800" b="1" dirty="0" smtClean="0">
                <a:solidFill>
                  <a:srgbClr val="000000"/>
                </a:solidFill>
              </a:rPr>
              <a:t>---</a:t>
            </a:r>
            <a:r>
              <a:rPr lang="zh-TW" altLang="en-US" sz="4800" b="1" dirty="0" smtClean="0">
                <a:solidFill>
                  <a:srgbClr val="000000"/>
                </a:solidFill>
              </a:rPr>
              <a:t>結果</a:t>
            </a:r>
            <a:endParaRPr lang="en-US" altLang="zh-TW" sz="4800" b="1" dirty="0" smtClean="0">
              <a:solidFill>
                <a:srgbClr val="000000"/>
              </a:solidFill>
            </a:endParaRPr>
          </a:p>
          <a:p>
            <a:pPr marL="397782" indent="-397782" defTabSz="406623">
              <a:spcBef>
                <a:spcPts val="2039"/>
              </a:spcBef>
              <a:buSzPct val="25000"/>
              <a:buBlip>
                <a:blip r:embed="rId2"/>
              </a:buBlip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endParaRPr lang="en-US" altLang="zh-TW" sz="4800" b="1" dirty="0" smtClean="0">
              <a:solidFill>
                <a:srgbClr val="FFFFFF"/>
              </a:solidFill>
            </a:endParaRPr>
          </a:p>
          <a:p>
            <a:pPr marL="397782" indent="-397782" defTabSz="406623">
              <a:spcBef>
                <a:spcPts val="2039"/>
              </a:spcBef>
              <a:buSzPct val="25000"/>
              <a:buBlip>
                <a:blip r:embed="rId2"/>
              </a:buBlip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endParaRPr lang="en-US" altLang="zh-TW" sz="1050" b="1" dirty="0">
              <a:solidFill>
                <a:srgbClr val="FFFFFF"/>
              </a:solidFill>
            </a:endParaRPr>
          </a:p>
          <a:p>
            <a:pPr marL="397782" indent="-397782" defTabSz="406623">
              <a:spcBef>
                <a:spcPts val="2039"/>
              </a:spcBef>
              <a:buSzPct val="25000"/>
              <a:buBlip>
                <a:blip r:embed="rId2"/>
              </a:buBlip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en-US" altLang="zh-TW" sz="4800" b="1" dirty="0" smtClean="0">
                <a:solidFill>
                  <a:srgbClr val="FFFFFF"/>
                </a:solidFill>
              </a:rPr>
              <a:t>        </a:t>
            </a:r>
            <a:r>
              <a:rPr lang="en-US" altLang="zh-TW" sz="4800" b="1" dirty="0">
                <a:solidFill>
                  <a:srgbClr val="FFFFFF"/>
                </a:solidFill>
              </a:rPr>
              <a:t> </a:t>
            </a:r>
            <a:r>
              <a:rPr lang="en-US" altLang="zh-TW" sz="4800" b="1" dirty="0" smtClean="0">
                <a:solidFill>
                  <a:srgbClr val="FFFFFF"/>
                </a:solidFill>
              </a:rPr>
              <a:t> 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新的想法</a:t>
            </a:r>
            <a:r>
              <a:rPr lang="en-US" altLang="zh-TW" sz="4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altLang="zh-TW" sz="48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altLang="zh-TW" sz="4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新結果</a:t>
            </a:r>
            <a:endParaRPr lang="en-US" altLang="zh-TW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97782" indent="-397782" defTabSz="406623">
              <a:spcBef>
                <a:spcPts val="2039"/>
              </a:spcBef>
              <a:buSzPct val="25000"/>
              <a:buBlip>
                <a:blip r:embed="rId2"/>
              </a:buBlip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en-US" altLang="zh-TW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4800" b="1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zh-TW" altLang="en-US" sz="4800" b="1" dirty="0" smtClean="0">
                <a:solidFill>
                  <a:schemeClr val="accent6">
                    <a:lumMod val="75000"/>
                  </a:schemeClr>
                </a:solidFill>
              </a:rPr>
              <a:t>歸因</a:t>
            </a:r>
          </a:p>
          <a:p>
            <a:pPr marL="0" indent="0" defTabSz="406623">
              <a:spcBef>
                <a:spcPts val="2039"/>
              </a:spcBef>
              <a:buSzPct val="25000"/>
              <a:buNone/>
              <a:defRPr sz="6435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endParaRPr b="1" dirty="0">
              <a:solidFill>
                <a:srgbClr val="FFFFFF"/>
              </a:solidFill>
            </a:endParaRPr>
          </a:p>
        </p:txBody>
      </p:sp>
      <p:cxnSp>
        <p:nvCxnSpPr>
          <p:cNvPr id="3" name="肘形接點 2"/>
          <p:cNvCxnSpPr/>
          <p:nvPr/>
        </p:nvCxnSpPr>
        <p:spPr>
          <a:xfrm rot="16200000" flipH="1">
            <a:off x="1209279" y="3051100"/>
            <a:ext cx="1972053" cy="1227882"/>
          </a:xfrm>
          <a:prstGeom prst="bentConnector3">
            <a:avLst>
              <a:gd name="adj1" fmla="val 100943"/>
            </a:avLst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87325" y="260350"/>
            <a:ext cx="5340350" cy="8826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b="1" smtClean="0">
                <a:latin typeface="Kaiti TC Regular"/>
                <a:ea typeface="翩翩體 繁" charset="0"/>
                <a:cs typeface="Kaiti TC Regular"/>
              </a:rPr>
              <a:t>您好，我是</a:t>
            </a:r>
            <a:r>
              <a:rPr lang="en-US" altLang="zh-TW" b="1" smtClean="0">
                <a:latin typeface="Kaiti TC Regular"/>
                <a:ea typeface="翩翩體 繁" charset="0"/>
                <a:cs typeface="Kaiti TC Regular"/>
              </a:rPr>
              <a:t>  </a:t>
            </a:r>
            <a:r>
              <a:rPr lang="zh-TW" altLang="en-US" b="1" smtClean="0">
                <a:latin typeface="Kaiti TC Regular"/>
                <a:ea typeface="翩翩體 繁" charset="0"/>
                <a:cs typeface="Kaiti TC Regular"/>
              </a:rPr>
              <a:t>楊瑞玉</a:t>
            </a:r>
            <a:endParaRPr lang="zh-TW" altLang="en-US" b="1" dirty="0">
              <a:latin typeface="Kaiti TC Regular"/>
              <a:ea typeface="翩翩體 繁" charset="0"/>
              <a:cs typeface="Kaiti TC Regular"/>
            </a:endParaRPr>
          </a:p>
        </p:txBody>
      </p:sp>
      <p:pic>
        <p:nvPicPr>
          <p:cNvPr id="3" name="圖片 5" descr="20130613-45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0"/>
          <a:stretch>
            <a:fillRect/>
          </a:stretch>
        </p:blipFill>
        <p:spPr bwMode="auto">
          <a:xfrm>
            <a:off x="6276586" y="46932"/>
            <a:ext cx="24463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78"/>
          <p:cNvSpPr txBox="1">
            <a:spLocks/>
          </p:cNvSpPr>
          <p:nvPr/>
        </p:nvSpPr>
        <p:spPr bwMode="auto">
          <a:xfrm>
            <a:off x="737389" y="1521720"/>
            <a:ext cx="7796640" cy="50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6238" indent="-376238" defTabSz="384175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 defTabSz="384175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 defTabSz="384175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 defTabSz="384175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 defTabSz="384175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defTabSz="3841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defTabSz="3841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defTabSz="3841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defTabSz="3841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中山醫院聘用心理師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法務部矯正署臺北暨花蓮監獄</a:t>
            </a:r>
            <a:b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</a:b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      兼職性侵害治療師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宇聯管理顧問公司特約講師／諮詢師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微煦心靈診所特約諮商心理師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合康身心診所特約諮商心理師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愛心理特約講師／諮詢師</a:t>
            </a:r>
          </a:p>
          <a:p>
            <a:pPr>
              <a:spcBef>
                <a:spcPts val="1900"/>
              </a:spcBef>
              <a:buSzPct val="25000"/>
              <a:buFont typeface="Arial" charset="0"/>
              <a:buBlip>
                <a:blip r:embed="rId3"/>
              </a:buBlip>
            </a:pPr>
            <a:r>
              <a:rPr lang="zh-TW" altLang="en-US" sz="2800" dirty="0">
                <a:solidFill>
                  <a:srgbClr val="000000"/>
                </a:solidFill>
                <a:latin typeface="HanziPen TC Bold" charset="0"/>
                <a:ea typeface="HanziPen TC Bold" charset="0"/>
                <a:cs typeface="HanziPen TC Bold" charset="0"/>
                <a:sym typeface="HanziPen TC Bold" charset="0"/>
              </a:rPr>
              <a:t>台灣電力公司特約輔導員</a:t>
            </a:r>
          </a:p>
        </p:txBody>
      </p:sp>
    </p:spTree>
    <p:extLst>
      <p:ext uri="{BB962C8B-B14F-4D97-AF65-F5344CB8AC3E}">
        <p14:creationId xmlns:p14="http://schemas.microsoft.com/office/powerpoint/2010/main" val="348817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455414" y="107156"/>
            <a:ext cx="8233172" cy="1035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rgbClr val="FFFFFF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rPr sz="5100" b="1" dirty="0">
                <a:solidFill>
                  <a:schemeClr val="tx2"/>
                </a:solidFill>
              </a:rPr>
              <a:t>問題概念化</a:t>
            </a:r>
          </a:p>
        </p:txBody>
      </p:sp>
      <p:pic>
        <p:nvPicPr>
          <p:cNvPr id="48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6990" y="1503164"/>
            <a:ext cx="5345134" cy="52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r="55670"/>
          <a:stretch>
            <a:fillRect/>
          </a:stretch>
        </p:blipFill>
        <p:spPr>
          <a:xfrm>
            <a:off x="258961" y="1496001"/>
            <a:ext cx="3214006" cy="525896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3913680" y="2645239"/>
            <a:ext cx="1842099" cy="110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67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t>情緒</a:t>
            </a:r>
          </a:p>
        </p:txBody>
      </p:sp>
      <p:sp>
        <p:nvSpPr>
          <p:cNvPr id="492" name="Shape 492"/>
          <p:cNvSpPr/>
          <p:nvPr/>
        </p:nvSpPr>
        <p:spPr>
          <a:xfrm>
            <a:off x="7056930" y="2645239"/>
            <a:ext cx="1842099" cy="110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67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t>想法</a:t>
            </a:r>
          </a:p>
        </p:txBody>
      </p:sp>
      <p:sp>
        <p:nvSpPr>
          <p:cNvPr id="493" name="Shape 493"/>
          <p:cNvSpPr/>
          <p:nvPr/>
        </p:nvSpPr>
        <p:spPr>
          <a:xfrm>
            <a:off x="5491237" y="5324146"/>
            <a:ext cx="1842099" cy="110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67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t>行為</a:t>
            </a:r>
          </a:p>
        </p:txBody>
      </p:sp>
      <p:sp>
        <p:nvSpPr>
          <p:cNvPr id="494" name="Shape 494"/>
          <p:cNvSpPr/>
          <p:nvPr/>
        </p:nvSpPr>
        <p:spPr>
          <a:xfrm>
            <a:off x="5491237" y="3573927"/>
            <a:ext cx="1842099" cy="110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67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t>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325667"/>
              </p:ext>
            </p:extLst>
          </p:nvPr>
        </p:nvGraphicFramePr>
        <p:xfrm>
          <a:off x="223252" y="-46242"/>
          <a:ext cx="8639634" cy="690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文件" r:id="rId4" imgW="5880100" imgH="4699000" progId="Word.Document.12">
                  <p:embed/>
                </p:oleObj>
              </mc:Choice>
              <mc:Fallback>
                <p:oleObj name="文件" r:id="rId4" imgW="5880100" imgH="469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252" y="-46242"/>
                        <a:ext cx="8639634" cy="690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6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49"/>
          <p:cNvSpPr/>
          <p:nvPr/>
        </p:nvSpPr>
        <p:spPr>
          <a:xfrm>
            <a:off x="1069746" y="609643"/>
            <a:ext cx="8074254" cy="4560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/>
          <a:p>
            <a:pPr algn="l">
              <a:lnSpc>
                <a:spcPct val="140000"/>
              </a:lnSpc>
              <a:defRPr sz="10300">
                <a:solidFill>
                  <a:srgbClr val="3E231A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10500" dirty="0"/>
              <a:t> </a:t>
            </a:r>
            <a:r>
              <a:rPr lang="zh-TW" altLang="en-US" sz="11700" b="1" dirty="0">
                <a:solidFill>
                  <a:schemeClr val="tx2"/>
                </a:solidFill>
                <a:latin typeface="HanziPen TC Bold"/>
                <a:ea typeface="HanziPen TC Bold"/>
                <a:cs typeface="HanziPen TC Bold"/>
              </a:rPr>
              <a:t>溝通利器</a:t>
            </a:r>
            <a:endParaRPr lang="en-US" altLang="zh-TW" sz="11700" b="1" dirty="0">
              <a:solidFill>
                <a:schemeClr val="tx2"/>
              </a:solidFill>
              <a:latin typeface="HanziPen TC Bold"/>
              <a:ea typeface="HanziPen TC Bold"/>
              <a:cs typeface="HanziPen TC Bold"/>
            </a:endParaRPr>
          </a:p>
          <a:p>
            <a:pPr algn="l">
              <a:lnSpc>
                <a:spcPct val="140000"/>
              </a:lnSpc>
              <a:defRPr sz="10300">
                <a:solidFill>
                  <a:srgbClr val="3E231A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lang="zh-TW" altLang="en-US" sz="8100" b="1" dirty="0">
                <a:solidFill>
                  <a:schemeClr val="tx2"/>
                </a:solidFill>
                <a:latin typeface="HanziPen TC Bold"/>
                <a:ea typeface="HanziPen TC Bold"/>
                <a:cs typeface="HanziPen TC Bold"/>
              </a:rPr>
              <a:t>～人際互動循環</a:t>
            </a:r>
            <a:endParaRPr sz="8100" b="1" dirty="0">
              <a:solidFill>
                <a:schemeClr val="tx2"/>
              </a:solidFill>
              <a:latin typeface="HanziPen TC Bold"/>
              <a:ea typeface="HanziPen TC Bold"/>
              <a:cs typeface="HanziPen TC Bold"/>
            </a:endParaRPr>
          </a:p>
        </p:txBody>
      </p:sp>
    </p:spTree>
    <p:extLst>
      <p:ext uri="{BB962C8B-B14F-4D97-AF65-F5344CB8AC3E}">
        <p14:creationId xmlns:p14="http://schemas.microsoft.com/office/powerpoint/2010/main" val="387709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51" y="1903962"/>
            <a:ext cx="9144000" cy="3952967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>
            <a:spLocks noGrp="1"/>
          </p:cNvSpPr>
          <p:nvPr>
            <p:ph type="title" idx="4294967295"/>
          </p:nvPr>
        </p:nvSpPr>
        <p:spPr>
          <a:xfrm>
            <a:off x="0" y="162967"/>
            <a:ext cx="7358063" cy="1482328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algn="ctr">
              <a:defRPr sz="71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rPr sz="6200" b="1" dirty="0">
                <a:solidFill>
                  <a:srgbClr val="4F271C"/>
                </a:solidFill>
              </a:rPr>
              <a:t>人際互動循環模式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89" y="263525"/>
            <a:ext cx="5681980" cy="633095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63773" y="263525"/>
            <a:ext cx="3235023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400" b="1" dirty="0" smtClean="0">
                <a:latin typeface="Kaiti TC Regular"/>
                <a:ea typeface="翩翩體 繁"/>
                <a:cs typeface="Kaiti TC Regular"/>
              </a:rPr>
              <a:t>訪談地圖</a:t>
            </a:r>
            <a:endParaRPr lang="en-US" altLang="zh-TW" sz="5400" b="1" dirty="0" smtClean="0">
              <a:latin typeface="Kaiti TC Regular"/>
              <a:ea typeface="翩翩體 繁"/>
              <a:cs typeface="Kaiti TC Regular"/>
            </a:endParaRPr>
          </a:p>
          <a:p>
            <a:r>
              <a:rPr lang="zh-TW" altLang="zh-TW" sz="5400" b="1" dirty="0" smtClean="0">
                <a:latin typeface="Kaiti TC Regular"/>
                <a:ea typeface="翩翩體 繁"/>
                <a:cs typeface="Kaiti TC Regular"/>
              </a:rPr>
              <a:t>2</a:t>
            </a:r>
            <a:r>
              <a:rPr lang="en-US" altLang="zh-TW" sz="5400" b="1" dirty="0" smtClean="0">
                <a:latin typeface="Kaiti TC Regular"/>
                <a:ea typeface="翩翩體 繁"/>
                <a:cs typeface="Kaiti TC Regular"/>
              </a:rPr>
              <a:t>018</a:t>
            </a:r>
            <a:r>
              <a:rPr lang="zh-TW" altLang="en-US" sz="5400" b="1" dirty="0" smtClean="0">
                <a:latin typeface="Kaiti TC Regular"/>
                <a:ea typeface="翩翩體 繁"/>
                <a:cs typeface="Kaiti TC Regular"/>
              </a:rPr>
              <a:t>版</a:t>
            </a:r>
            <a:endParaRPr lang="zh-TW" altLang="en-US" sz="5400" b="1" dirty="0">
              <a:latin typeface="Kaiti TC Regular"/>
              <a:ea typeface="翩翩體 繁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94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787257" y="276506"/>
            <a:ext cx="5428478" cy="11732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關懷員是什麼？</a:t>
            </a:r>
            <a:endParaRPr lang="zh-TW" altLang="en-US" sz="4800" b="1" dirty="0">
              <a:latin typeface="Kaiti TC Regular"/>
              <a:ea typeface="翩翩體 繁"/>
              <a:cs typeface="Kaiti TC Regular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6" y="1517382"/>
            <a:ext cx="3637394" cy="22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38" y="2400609"/>
            <a:ext cx="4053036" cy="250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980336" y="3730130"/>
            <a:ext cx="3337694" cy="11732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貼近</a:t>
            </a:r>
            <a:r>
              <a:rPr lang="en-US" altLang="zh-TW" sz="4800" b="1" dirty="0" smtClean="0">
                <a:latin typeface="Kaiti TC Regular"/>
                <a:ea typeface="翩翩體 繁"/>
                <a:cs typeface="Kaiti TC Regular"/>
              </a:rPr>
              <a:t>Ta</a:t>
            </a: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的心</a:t>
            </a:r>
            <a:endParaRPr lang="zh-TW" altLang="en-US" sz="4800" b="1" dirty="0">
              <a:latin typeface="Kaiti TC Regular"/>
              <a:ea typeface="翩翩體 繁"/>
              <a:cs typeface="Kaiti TC Regular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5078939" y="4895580"/>
            <a:ext cx="3507815" cy="11732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帶</a:t>
            </a:r>
            <a:r>
              <a:rPr lang="en-US" altLang="zh-TW" sz="4800" b="1" dirty="0" smtClean="0">
                <a:latin typeface="Kaiti TC Regular"/>
                <a:ea typeface="翩翩體 繁"/>
                <a:cs typeface="Kaiti TC Regular"/>
              </a:rPr>
              <a:t>Ta</a:t>
            </a: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走過去</a:t>
            </a:r>
            <a:endParaRPr lang="zh-TW" altLang="en-US" sz="4800" b="1" dirty="0">
              <a:latin typeface="Kaiti TC Regular"/>
              <a:ea typeface="翩翩體 繁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629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9539" y="178143"/>
            <a:ext cx="7477291" cy="646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4400" b="1" dirty="0" smtClean="0">
                <a:ea typeface="翩翩體 繁"/>
              </a:rPr>
              <a:t>關懷員</a:t>
            </a:r>
            <a:r>
              <a:rPr lang="zh-TW" altLang="zh-TW" sz="4400" b="1" dirty="0" smtClean="0">
                <a:ea typeface="翩翩體 繁"/>
              </a:rPr>
              <a:t>扮</a:t>
            </a:r>
            <a:r>
              <a:rPr lang="zh-TW" altLang="zh-TW" sz="4400" b="1" dirty="0">
                <a:ea typeface="翩翩體 繁"/>
              </a:rPr>
              <a:t>演的角色</a:t>
            </a:r>
            <a:r>
              <a:rPr lang="en-US" altLang="zh-TW" sz="4400" b="1" dirty="0">
                <a:ea typeface="翩翩體 繁"/>
              </a:rPr>
              <a:t>……</a:t>
            </a:r>
            <a:endParaRPr lang="zh-TW" altLang="zh-TW" sz="4400" b="1" dirty="0">
              <a:ea typeface="翩翩體 繁"/>
            </a:endParaRPr>
          </a:p>
          <a:p>
            <a:pPr marL="1328738" lvl="0" indent="-571500">
              <a:lnSpc>
                <a:spcPct val="110000"/>
              </a:lnSpc>
              <a:buFont typeface="Wingdings" charset="2"/>
              <a:buChar char="²"/>
            </a:pPr>
            <a:r>
              <a:rPr lang="zh-TW" altLang="zh-TW" sz="4400" b="1" dirty="0" smtClean="0">
                <a:ea typeface="翩翩體 繁"/>
              </a:rPr>
              <a:t>關懷者 </a:t>
            </a:r>
            <a:endParaRPr lang="en-US" altLang="zh-TW" sz="4400" b="1" dirty="0" smtClean="0">
              <a:ea typeface="翩翩體 繁"/>
            </a:endParaRPr>
          </a:p>
          <a:p>
            <a:pPr marL="1328738" lvl="0" indent="-571500">
              <a:lnSpc>
                <a:spcPct val="110000"/>
              </a:lnSpc>
              <a:buFont typeface="Wingdings" charset="2"/>
              <a:buChar char="²"/>
            </a:pPr>
            <a:r>
              <a:rPr lang="zh-TW" altLang="zh-TW" sz="4400" b="1" dirty="0" smtClean="0">
                <a:ea typeface="翩翩體 繁"/>
              </a:rPr>
              <a:t>傾聽者</a:t>
            </a:r>
            <a:endParaRPr lang="zh-TW" altLang="zh-TW" sz="4400" b="1" dirty="0">
              <a:ea typeface="翩翩體 繁"/>
            </a:endParaRPr>
          </a:p>
          <a:p>
            <a:pPr marL="1328738" lvl="0" indent="-571500">
              <a:lnSpc>
                <a:spcPct val="110000"/>
              </a:lnSpc>
              <a:buFont typeface="Wingdings" charset="2"/>
              <a:buChar char="²"/>
            </a:pPr>
            <a:r>
              <a:rPr lang="zh-TW" altLang="zh-TW" sz="4400" b="1" dirty="0">
                <a:ea typeface="翩翩體 繁"/>
              </a:rPr>
              <a:t>接</a:t>
            </a:r>
            <a:r>
              <a:rPr lang="zh-TW" altLang="zh-TW" sz="4400" b="1" dirty="0" smtClean="0">
                <a:ea typeface="翩翩體 繁"/>
              </a:rPr>
              <a:t>納者</a:t>
            </a:r>
            <a:endParaRPr lang="en-US" altLang="zh-TW" sz="4400" b="1" dirty="0" smtClean="0">
              <a:ea typeface="翩翩體 繁"/>
            </a:endParaRPr>
          </a:p>
          <a:p>
            <a:pPr marL="1328738" lvl="0" indent="-571500">
              <a:lnSpc>
                <a:spcPct val="110000"/>
              </a:lnSpc>
              <a:buFont typeface="Wingdings" charset="2"/>
              <a:buChar char="²"/>
            </a:pPr>
            <a:r>
              <a:rPr lang="zh-TW" altLang="zh-TW" sz="4400" b="1" dirty="0" smtClean="0">
                <a:ea typeface="翩翩體 繁"/>
              </a:rPr>
              <a:t>支持者</a:t>
            </a:r>
            <a:endParaRPr lang="en-US" altLang="zh-TW" sz="4400" b="1" dirty="0" smtClean="0">
              <a:ea typeface="翩翩體 繁"/>
            </a:endParaRPr>
          </a:p>
          <a:p>
            <a:pPr marL="1328738" lvl="0" indent="-571500">
              <a:lnSpc>
                <a:spcPct val="110000"/>
              </a:lnSpc>
              <a:buFont typeface="Wingdings" charset="2"/>
              <a:buChar char="²"/>
            </a:pPr>
            <a:r>
              <a:rPr lang="zh-TW" altLang="zh-TW" sz="4400" b="1" dirty="0" smtClean="0">
                <a:ea typeface="翩翩體 繁"/>
              </a:rPr>
              <a:t>資訊提供者</a:t>
            </a:r>
            <a:endParaRPr lang="en-US" altLang="zh-TW" sz="4400" b="1" dirty="0" smtClean="0">
              <a:ea typeface="翩翩體 繁"/>
            </a:endParaRPr>
          </a:p>
          <a:p>
            <a:pPr lvl="0"/>
            <a:endParaRPr lang="en-US" altLang="zh-TW" sz="4400" b="1" dirty="0">
              <a:ea typeface="翩翩體 繁"/>
            </a:endParaRPr>
          </a:p>
          <a:p>
            <a:pPr lvl="0"/>
            <a:r>
              <a:rPr lang="zh-TW" altLang="en-US" sz="4000" b="1" dirty="0" smtClean="0">
                <a:ea typeface="翩翩體 繁"/>
              </a:rPr>
              <a:t>不是</a:t>
            </a:r>
            <a:r>
              <a:rPr lang="zh-TW" altLang="zh-TW" sz="4000" b="1" dirty="0" smtClean="0">
                <a:ea typeface="翩翩體 繁"/>
              </a:rPr>
              <a:t>幫人</a:t>
            </a:r>
            <a:r>
              <a:rPr lang="zh-TW" altLang="en-US" sz="4000" b="1" dirty="0" smtClean="0">
                <a:ea typeface="翩翩體 繁"/>
              </a:rPr>
              <a:t>解決</a:t>
            </a:r>
            <a:r>
              <a:rPr lang="zh-TW" altLang="zh-TW" sz="4000" b="1" dirty="0" smtClean="0">
                <a:ea typeface="翩翩體 繁"/>
              </a:rPr>
              <a:t>困擾</a:t>
            </a:r>
            <a:r>
              <a:rPr lang="en-US" altLang="zh-TW" sz="4000" b="1" dirty="0" smtClean="0">
                <a:ea typeface="翩翩體 繁"/>
              </a:rPr>
              <a:t>…</a:t>
            </a:r>
            <a:r>
              <a:rPr lang="en-US" altLang="zh-TW" sz="4000" b="1" dirty="0">
                <a:ea typeface="翩翩體 繁"/>
              </a:rPr>
              <a:t>…</a:t>
            </a:r>
            <a:endParaRPr lang="zh-TW" altLang="zh-TW" sz="4000" b="1" dirty="0">
              <a:ea typeface="翩翩體 繁"/>
            </a:endParaRPr>
          </a:p>
          <a:p>
            <a:r>
              <a:rPr lang="en-US" altLang="zh-TW" sz="4000" b="1" dirty="0" smtClean="0">
                <a:ea typeface="翩翩體 繁"/>
              </a:rPr>
              <a:t>    </a:t>
            </a:r>
            <a:r>
              <a:rPr lang="zh-TW" altLang="en-US" sz="4000" b="1" dirty="0" smtClean="0">
                <a:ea typeface="翩翩體 繁"/>
              </a:rPr>
              <a:t>而是給予一份支持的</a:t>
            </a:r>
            <a:r>
              <a:rPr lang="zh-TW" altLang="zh-TW" sz="4000" b="1" dirty="0" smtClean="0">
                <a:ea typeface="翩翩體 繁"/>
              </a:rPr>
              <a:t>力量</a:t>
            </a:r>
            <a:endParaRPr lang="zh-TW" altLang="zh-TW" sz="4000" b="1" dirty="0">
              <a:ea typeface="翩翩體 繁"/>
            </a:endParaRPr>
          </a:p>
        </p:txBody>
      </p:sp>
    </p:spTree>
    <p:extLst>
      <p:ext uri="{BB962C8B-B14F-4D97-AF65-F5344CB8AC3E}">
        <p14:creationId xmlns:p14="http://schemas.microsoft.com/office/powerpoint/2010/main" val="402526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490205" y="623961"/>
            <a:ext cx="5428478" cy="117322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>
              <a:defRPr/>
            </a:pPr>
            <a:r>
              <a:rPr lang="zh-TW" altLang="en-US" sz="4800" b="1" dirty="0" smtClean="0">
                <a:latin typeface="Kaiti TC Regular"/>
                <a:ea typeface="翩翩體 繁"/>
                <a:cs typeface="Kaiti TC Regular"/>
              </a:rPr>
              <a:t>誰需要關懷？</a:t>
            </a:r>
            <a:endParaRPr lang="zh-TW" altLang="en-US" sz="4800" b="1" dirty="0">
              <a:latin typeface="Kaiti TC Regular"/>
              <a:ea typeface="翩翩體 繁"/>
              <a:cs typeface="Kaiti TC Regular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1635877" y="2607748"/>
            <a:ext cx="7772400" cy="13620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zh-TW" altLang="en-US" sz="5250" b="1" dirty="0" smtClean="0">
                <a:latin typeface="Kaiti TC Regular"/>
                <a:ea typeface="翩翩體 繁"/>
                <a:cs typeface="Kaiti TC Regular"/>
              </a:rPr>
              <a:t>高關懷員工的徵兆</a:t>
            </a:r>
            <a:endParaRPr lang="zh-TW" altLang="en-US" sz="5250" b="1" dirty="0">
              <a:latin typeface="Kaiti TC Regular"/>
              <a:ea typeface="翩翩體 繁"/>
              <a:cs typeface="Kai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681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1"/>
          <p:cNvSpPr txBox="1">
            <a:spLocks noChangeArrowheads="1"/>
          </p:cNvSpPr>
          <p:nvPr/>
        </p:nvSpPr>
        <p:spPr bwMode="auto">
          <a:xfrm>
            <a:off x="1188640" y="5133371"/>
            <a:ext cx="7415609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新細明體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 smtClean="0">
                <a:ea typeface="翩翩體 繁"/>
                <a:cs typeface="微軟正黑體" charset="0"/>
              </a:rPr>
              <a:t>不太一樣</a:t>
            </a:r>
            <a:r>
              <a:rPr lang="en-US" altLang="zh-TW" sz="3600" b="1" dirty="0" smtClean="0">
                <a:ea typeface="翩翩體 繁"/>
                <a:cs typeface="微軟正黑體" charset="0"/>
              </a:rPr>
              <a:t>…</a:t>
            </a:r>
            <a:r>
              <a:rPr lang="zh-TW" altLang="en-US" sz="3600" b="1" dirty="0" smtClean="0">
                <a:ea typeface="翩翩體 繁"/>
                <a:cs typeface="微軟正黑體" charset="0"/>
              </a:rPr>
              <a:t>怪怪的</a:t>
            </a:r>
            <a:r>
              <a:rPr lang="en-US" altLang="zh-TW" sz="3600" b="1" dirty="0" smtClean="0">
                <a:ea typeface="翩翩體 繁"/>
                <a:cs typeface="微軟正黑體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ea typeface="翩翩體 繁"/>
                <a:cs typeface="微軟正黑體" charset="0"/>
              </a:rPr>
              <a:t>                都是有狀況</a:t>
            </a:r>
            <a:r>
              <a:rPr lang="zh-TW" altLang="en-US" sz="3600" b="1" dirty="0">
                <a:ea typeface="翩翩體 繁"/>
                <a:cs typeface="微軟正黑體" charset="0"/>
              </a:rPr>
              <a:t>的警訊！</a:t>
            </a:r>
            <a:endParaRPr lang="en-US" altLang="zh-TW" sz="3600" b="1" dirty="0">
              <a:ea typeface="翩翩體 繁"/>
              <a:cs typeface="微軟正黑體" charset="0"/>
            </a:endParaRPr>
          </a:p>
        </p:txBody>
      </p:sp>
      <p:graphicFrame>
        <p:nvGraphicFramePr>
          <p:cNvPr id="3" name="資料庫圖表 7"/>
          <p:cNvGraphicFramePr/>
          <p:nvPr>
            <p:extLst>
              <p:ext uri="{D42A27DB-BD31-4B8C-83A1-F6EECF244321}">
                <p14:modId xmlns:p14="http://schemas.microsoft.com/office/powerpoint/2010/main" val="307717083"/>
              </p:ext>
            </p:extLst>
          </p:nvPr>
        </p:nvGraphicFramePr>
        <p:xfrm>
          <a:off x="1188641" y="923282"/>
          <a:ext cx="705678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589713" y="1426817"/>
            <a:ext cx="252050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親友突然過世 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拿訃聞請假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離婚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伴侶外遇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投資失敗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破產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461742"/>
            <a:ext cx="3008078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__________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增加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_________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增加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_________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減少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突然不跟同事吃飯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不與同事交談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71706" y="4580126"/>
            <a:ext cx="304111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3050">
              <a:buFont typeface="Wingdings" pitchFamily="2" charset="2"/>
              <a:buChar char="q"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___________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增加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___________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增加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工作績效突然變差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indent="273050">
              <a:buFont typeface="Wingdings" pitchFamily="2" charset="2"/>
              <a:buChar char="q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行為舉止變很異常</a:t>
            </a:r>
          </a:p>
        </p:txBody>
      </p:sp>
      <p:sp>
        <p:nvSpPr>
          <p:cNvPr id="7" name="矩形 6"/>
          <p:cNvSpPr/>
          <p:nvPr/>
        </p:nvSpPr>
        <p:spPr>
          <a:xfrm>
            <a:off x="951589" y="285568"/>
            <a:ext cx="636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zh-TW" sz="3600" b="1" dirty="0">
                <a:latin typeface="Calibri" charset="0"/>
                <a:ea typeface="翩翩體 繁"/>
                <a:cs typeface="微軟正黑體" charset="0"/>
              </a:rPr>
              <a:t>異常：不論是異、疫、溢、抑</a:t>
            </a:r>
          </a:p>
        </p:txBody>
      </p:sp>
    </p:spTree>
    <p:extLst>
      <p:ext uri="{BB962C8B-B14F-4D97-AF65-F5344CB8AC3E}">
        <p14:creationId xmlns:p14="http://schemas.microsoft.com/office/powerpoint/2010/main" val="72053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281113" y="216754"/>
            <a:ext cx="5068751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4400" b="1" dirty="0">
                <a:latin typeface="Kaiti TC Regular"/>
                <a:ea typeface="翩翩體 繁"/>
                <a:cs typeface="Kaiti TC Regular"/>
              </a:rPr>
              <a:t>持續關心的方式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14174" y="2272024"/>
            <a:ext cx="1655763" cy="584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不八卦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41701" y="2092190"/>
            <a:ext cx="554355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關心不是包打聽，也不是以探詢八卦的態度關心員工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，而是送出關心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02856" y="3320098"/>
            <a:ext cx="165576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不用天天關心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02856" y="5385588"/>
            <a:ext cx="165576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不能大發議論</a:t>
            </a:r>
          </a:p>
        </p:txBody>
      </p:sp>
      <p:cxnSp>
        <p:nvCxnSpPr>
          <p:cNvPr id="8" name="直線單箭頭接點 16"/>
          <p:cNvCxnSpPr/>
          <p:nvPr/>
        </p:nvCxnSpPr>
        <p:spPr>
          <a:xfrm>
            <a:off x="2922367" y="2630799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圖片 18" descr="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3" b="29326"/>
          <a:stretch>
            <a:fillRect/>
          </a:stretch>
        </p:blipFill>
        <p:spPr bwMode="auto">
          <a:xfrm>
            <a:off x="1630363" y="1131668"/>
            <a:ext cx="698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20" descr="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14" b="29326"/>
          <a:stretch>
            <a:fillRect/>
          </a:stretch>
        </p:blipFill>
        <p:spPr bwMode="auto">
          <a:xfrm>
            <a:off x="5397364" y="1025900"/>
            <a:ext cx="952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21"/>
          <p:cNvCxnSpPr/>
          <p:nvPr/>
        </p:nvCxnSpPr>
        <p:spPr>
          <a:xfrm>
            <a:off x="2920544" y="3945164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441701" y="3283544"/>
            <a:ext cx="554355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關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心的深度不宜過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深，關心的頻率也不要過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高，否則反而會造成員工的壓力。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441701" y="4887571"/>
            <a:ext cx="554355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相信每個人都有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自己的方法跟速度處理問題，更不適合避免過度分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享自己的經驗或看法，以免太像說教，久而久之員工會逃避主管的關心。</a:t>
            </a:r>
          </a:p>
        </p:txBody>
      </p:sp>
      <p:cxnSp>
        <p:nvCxnSpPr>
          <p:cNvPr id="14" name="直線單箭頭接點 28"/>
          <p:cNvCxnSpPr/>
          <p:nvPr/>
        </p:nvCxnSpPr>
        <p:spPr>
          <a:xfrm>
            <a:off x="2922367" y="587885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7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1011979" y="114153"/>
            <a:ext cx="7772400" cy="13620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zh-TW" altLang="en-US" sz="5250" b="1" dirty="0" smtClean="0">
                <a:latin typeface="Kaiti TC Regular"/>
                <a:ea typeface="翩翩體 繁"/>
                <a:cs typeface="Kaiti TC Regular"/>
              </a:rPr>
              <a:t>關於（負面）情緒</a:t>
            </a:r>
            <a:endParaRPr lang="zh-TW" altLang="en-US" sz="5250" b="1" dirty="0">
              <a:latin typeface="Kaiti TC Regular"/>
              <a:ea typeface="翩翩體 繁"/>
              <a:cs typeface="Kaiti TC Regular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092200"/>
            <a:ext cx="776922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3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1011979" y="114153"/>
            <a:ext cx="7772400" cy="136207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zh-TW" altLang="en-US" sz="5250" b="1" dirty="0" smtClean="0">
                <a:latin typeface="Kaiti TC Regular"/>
                <a:ea typeface="翩翩體 繁"/>
                <a:cs typeface="Kaiti TC Regular"/>
              </a:rPr>
              <a:t>理解受苦當下的情緒</a:t>
            </a:r>
            <a:endParaRPr lang="zh-TW" altLang="en-US" sz="5250" b="1" dirty="0">
              <a:latin typeface="Kaiti TC Regular"/>
              <a:ea typeface="翩翩體 繁"/>
              <a:cs typeface="Kaiti TC Regular"/>
            </a:endParaRPr>
          </a:p>
        </p:txBody>
      </p:sp>
      <p:sp>
        <p:nvSpPr>
          <p:cNvPr id="3" name="Shape 445"/>
          <p:cNvSpPr/>
          <p:nvPr/>
        </p:nvSpPr>
        <p:spPr>
          <a:xfrm>
            <a:off x="1011979" y="1430821"/>
            <a:ext cx="8725940" cy="540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1‭.‬先挑</a:t>
            </a:r>
            <a:r>
              <a:rPr sz="3600" b="1" dirty="0" smtClean="0">
                <a:solidFill>
                  <a:srgbClr val="000000"/>
                </a:solidFill>
              </a:rPr>
              <a:t>一件自己</a:t>
            </a:r>
            <a:r>
              <a:rPr sz="3600" b="1" dirty="0">
                <a:solidFill>
                  <a:srgbClr val="000000"/>
                </a:solidFill>
              </a:rPr>
              <a:t>有強烈情緒深刻的事件</a:t>
            </a:r>
          </a:p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2‭.‬試著完成下列的未完成句子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我感覺到  ＿＿＿＿＿＿‭___‬</a:t>
            </a:r>
            <a:r>
              <a:rPr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sz="3600" b="1" dirty="0">
                <a:solidFill>
                  <a:srgbClr val="000000"/>
                </a:solidFill>
              </a:rPr>
              <a:t>‭  ‬是因為發生  ＿＿＿＿＿＿＿  ‬</a:t>
            </a:r>
            <a:br>
              <a:rPr sz="3600" b="1" dirty="0">
                <a:solidFill>
                  <a:srgbClr val="000000"/>
                </a:solidFill>
              </a:rPr>
            </a:br>
            <a:r>
              <a:rPr sz="3600" b="1" dirty="0">
                <a:solidFill>
                  <a:srgbClr val="000000"/>
                </a:solidFill>
              </a:rPr>
              <a:t>  是因為想到  ＿＿＿＿＿＿＿＿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‭  ‬是因為  ＿＿＿＿＿＿‭__＿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‭  ‬它總是  ＿＿＿＿＿＿＿＿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176" algn="l" defTabSz="457176">
              <a:lnSpc>
                <a:spcPct val="120000"/>
              </a:lnSpc>
              <a:defRPr sz="46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3600" b="1" dirty="0">
                <a:solidFill>
                  <a:srgbClr val="000000"/>
                </a:solidFill>
              </a:rPr>
              <a:t>‭  ‬以後可能  ＿＿＿＿＿＿‭__＿</a:t>
            </a:r>
            <a:endParaRPr sz="3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7718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典雅色系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典雅色系.thmx</Template>
  <TotalTime>84</TotalTime>
  <Words>382</Words>
  <Application>Microsoft Macintosh PowerPoint</Application>
  <PresentationFormat>如螢幕大小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典雅色系</vt:lpstr>
      <vt:lpstr>文件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改變觀點～ＡＢＣ</vt:lpstr>
      <vt:lpstr>問題概念化</vt:lpstr>
      <vt:lpstr>PowerPoint 簡報</vt:lpstr>
      <vt:lpstr>PowerPoint 簡報</vt:lpstr>
      <vt:lpstr>人際互動循環模式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Rae</dc:creator>
  <cp:lastModifiedBy>Rae</cp:lastModifiedBy>
  <cp:revision>8</cp:revision>
  <dcterms:created xsi:type="dcterms:W3CDTF">2018-05-23T02:49:06Z</dcterms:created>
  <dcterms:modified xsi:type="dcterms:W3CDTF">2018-05-23T04:16:44Z</dcterms:modified>
</cp:coreProperties>
</file>