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366" r:id="rId2"/>
    <p:sldId id="442" r:id="rId3"/>
    <p:sldId id="443" r:id="rId4"/>
    <p:sldId id="415" r:id="rId5"/>
    <p:sldId id="422" r:id="rId6"/>
    <p:sldId id="441" r:id="rId7"/>
    <p:sldId id="440" r:id="rId8"/>
    <p:sldId id="434" r:id="rId9"/>
    <p:sldId id="438" r:id="rId10"/>
    <p:sldId id="411" r:id="rId11"/>
    <p:sldId id="403" r:id="rId12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0D83"/>
    <a:srgbClr val="2DACBD"/>
    <a:srgbClr val="0000FF"/>
    <a:srgbClr val="CCFF33"/>
    <a:srgbClr val="FFFFCC"/>
    <a:srgbClr val="008080"/>
    <a:srgbClr val="003300"/>
    <a:srgbClr val="336600"/>
    <a:srgbClr val="2D6F86"/>
    <a:srgbClr val="DB98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25" autoAdjust="0"/>
    <p:restoredTop sz="94233" autoAdjust="0"/>
  </p:normalViewPr>
  <p:slideViewPr>
    <p:cSldViewPr snapToGrid="0">
      <p:cViewPr>
        <p:scale>
          <a:sx n="58" d="100"/>
          <a:sy n="58" d="100"/>
        </p:scale>
        <p:origin x="-2002" y="-595"/>
      </p:cViewPr>
      <p:guideLst>
        <p:guide orient="horz" pos="2160"/>
        <p:guide orient="horz" pos="215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7"/>
            <a:ext cx="2945659" cy="498055"/>
          </a:xfrm>
          <a:prstGeom prst="rect">
            <a:avLst/>
          </a:prstGeom>
        </p:spPr>
        <p:txBody>
          <a:bodyPr vert="horz" lIns="91400" tIns="45700" rIns="91400" bIns="4570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6" y="7"/>
            <a:ext cx="2945659" cy="498055"/>
          </a:xfrm>
          <a:prstGeom prst="rect">
            <a:avLst/>
          </a:prstGeom>
        </p:spPr>
        <p:txBody>
          <a:bodyPr vert="horz" lIns="91400" tIns="45700" rIns="91400" bIns="45700" rtlCol="0"/>
          <a:lstStyle>
            <a:lvl1pPr algn="r">
              <a:defRPr sz="1200"/>
            </a:lvl1pPr>
          </a:lstStyle>
          <a:p>
            <a:fld id="{7D040DF3-D0EB-424D-B471-E75962DDD078}" type="datetimeFigureOut">
              <a:rPr lang="zh-TW" altLang="en-US" smtClean="0"/>
              <a:pPr/>
              <a:t>2021/6/16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3" y="9428587"/>
            <a:ext cx="2945659" cy="498055"/>
          </a:xfrm>
          <a:prstGeom prst="rect">
            <a:avLst/>
          </a:prstGeom>
        </p:spPr>
        <p:txBody>
          <a:bodyPr vert="horz" lIns="91400" tIns="45700" rIns="91400" bIns="4570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6" y="9428587"/>
            <a:ext cx="2945659" cy="498055"/>
          </a:xfrm>
          <a:prstGeom prst="rect">
            <a:avLst/>
          </a:prstGeom>
        </p:spPr>
        <p:txBody>
          <a:bodyPr vert="horz" lIns="91400" tIns="45700" rIns="91400" bIns="45700" rtlCol="0" anchor="b"/>
          <a:lstStyle>
            <a:lvl1pPr algn="r">
              <a:defRPr sz="1200"/>
            </a:lvl1pPr>
          </a:lstStyle>
          <a:p>
            <a:fld id="{B6AFC7FB-4B30-4741-B188-A9999221AC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3992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7"/>
            <a:ext cx="2945659" cy="498055"/>
          </a:xfrm>
          <a:prstGeom prst="rect">
            <a:avLst/>
          </a:prstGeom>
        </p:spPr>
        <p:txBody>
          <a:bodyPr vert="horz" lIns="91400" tIns="45700" rIns="91400" bIns="4570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6" y="7"/>
            <a:ext cx="2945659" cy="498055"/>
          </a:xfrm>
          <a:prstGeom prst="rect">
            <a:avLst/>
          </a:prstGeom>
        </p:spPr>
        <p:txBody>
          <a:bodyPr vert="horz" lIns="91400" tIns="45700" rIns="91400" bIns="45700" rtlCol="0"/>
          <a:lstStyle>
            <a:lvl1pPr algn="r">
              <a:defRPr sz="1200"/>
            </a:lvl1pPr>
          </a:lstStyle>
          <a:p>
            <a:fld id="{6766206E-F2E1-4900-9EEC-8D3A8DA59C8A}" type="datetimeFigureOut">
              <a:rPr lang="zh-TW" altLang="en-US" smtClean="0"/>
              <a:pPr/>
              <a:t>2021/6/16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608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0" tIns="45700" rIns="91400" bIns="4570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9"/>
            <a:ext cx="5438140" cy="3908614"/>
          </a:xfrm>
          <a:prstGeom prst="rect">
            <a:avLst/>
          </a:prstGeom>
        </p:spPr>
        <p:txBody>
          <a:bodyPr vert="horz" lIns="91400" tIns="45700" rIns="91400" bIns="4570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3" y="9428587"/>
            <a:ext cx="2945659" cy="498055"/>
          </a:xfrm>
          <a:prstGeom prst="rect">
            <a:avLst/>
          </a:prstGeom>
        </p:spPr>
        <p:txBody>
          <a:bodyPr vert="horz" lIns="91400" tIns="45700" rIns="91400" bIns="4570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6" y="9428587"/>
            <a:ext cx="2945659" cy="498055"/>
          </a:xfrm>
          <a:prstGeom prst="rect">
            <a:avLst/>
          </a:prstGeom>
        </p:spPr>
        <p:txBody>
          <a:bodyPr vert="horz" lIns="91400" tIns="45700" rIns="91400" bIns="45700" rtlCol="0" anchor="b"/>
          <a:lstStyle>
            <a:lvl1pPr algn="r">
              <a:defRPr sz="1200"/>
            </a:lvl1pPr>
          </a:lstStyle>
          <a:p>
            <a:fld id="{72ADB681-E63F-42FD-8C76-81D6125C9D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2556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DB681-E63F-42FD-8C76-81D6125C9DC6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5115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DB681-E63F-42FD-8C76-81D6125C9DC6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962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DB681-E63F-42FD-8C76-81D6125C9DC6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983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DB681-E63F-42FD-8C76-81D6125C9DC6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4382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6CD4-6C30-4311-954E-B10C6C2BBE98}" type="datetime1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2021/6/16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955A-7119-4DD9-A405-2C643EB8DFED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536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938E-0EA4-4ED4-A230-A85512C18A8A}" type="datetime1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2021/6/16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955A-7119-4DD9-A405-2C643EB8DFED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11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D131-BECC-4066-B114-C0725AA88EB4}" type="datetime1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2021/6/16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955A-7119-4DD9-A405-2C643EB8DFED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451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E931A-F073-4BD4-98C6-9153BA36571E}" type="datetime1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2021/6/16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955A-7119-4DD9-A405-2C643EB8DFED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41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01DB6-E623-4C89-95E3-2132EFC52A58}" type="datetime1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2021/6/16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955A-7119-4DD9-A405-2C643EB8DFED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27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4135-51A4-418A-8F75-9C11FCF540A5}" type="datetime1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2021/6/16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955A-7119-4DD9-A405-2C643EB8DFED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84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DADB-611F-4FE2-BDC0-1BBC5B7CF08E}" type="datetime1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2021/6/16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955A-7119-4DD9-A405-2C643EB8DFED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8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4755-0DEB-49BA-B9AF-00517132CF97}" type="datetime1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2021/6/16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955A-7119-4DD9-A405-2C643EB8DFED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9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F7CC-D439-4E13-AEF1-3DF1B3A6B8AC}" type="datetime1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2021/6/16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955A-7119-4DD9-A405-2C643EB8DFED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865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E7A5-DABB-4298-9972-B7F33FB5FF6A}" type="datetime1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2021/6/16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955A-7119-4DD9-A405-2C643EB8DFED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815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CD8E-9047-457D-B879-1F2D7F45DCED}" type="datetime1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2021/6/16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955A-7119-4DD9-A405-2C643EB8DFED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79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D8FEF-CF08-4B7E-B63B-F52D93678B0B}" type="datetime1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2021/6/16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55A-7119-4DD9-A405-2C643EB8DFED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75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4439" y="9068"/>
            <a:ext cx="4473513" cy="3903810"/>
          </a:xfrm>
          <a:prstGeom prst="rect">
            <a:avLst/>
          </a:prstGeom>
        </p:spPr>
      </p:pic>
      <p:sp>
        <p:nvSpPr>
          <p:cNvPr id="9" name="副標題 5"/>
          <p:cNvSpPr txBox="1">
            <a:spLocks/>
          </p:cNvSpPr>
          <p:nvPr/>
        </p:nvSpPr>
        <p:spPr>
          <a:xfrm>
            <a:off x="2220507" y="5798956"/>
            <a:ext cx="5982967" cy="55739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提案機關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：金門縣政府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4227790"/>
            <a:ext cx="9143999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「烈嶼</a:t>
            </a:r>
            <a:r>
              <a:rPr lang="en-US" altLang="zh-TW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L56</a:t>
            </a:r>
            <a:r>
              <a:rPr lang="zh-TW" alt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據點及車轍道</a:t>
            </a:r>
            <a:r>
              <a:rPr lang="en-US" altLang="zh-TW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3.2</a:t>
            </a:r>
            <a:r>
              <a:rPr lang="zh-TW" alt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公里處海岸環境改善計畫</a:t>
            </a:r>
            <a:r>
              <a:rPr lang="zh-TW" alt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955A-7119-4DD9-A405-2C643EB8DFED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1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81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532892" y="99307"/>
            <a:ext cx="3041426" cy="3147691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977747" y="3481476"/>
            <a:ext cx="3017805" cy="3240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2" descr="\\Fileserver-pt\server-file2\4.넷째마당\수연\바\바_06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7" y="-5017"/>
            <a:ext cx="4389643" cy="615928"/>
          </a:xfrm>
          <a:prstGeom prst="rect">
            <a:avLst/>
          </a:prstGeom>
          <a:noFill/>
        </p:spPr>
      </p:pic>
      <p:sp>
        <p:nvSpPr>
          <p:cNvPr id="2" name="文字方塊 1"/>
          <p:cNvSpPr txBox="1"/>
          <p:nvPr/>
        </p:nvSpPr>
        <p:spPr>
          <a:xfrm>
            <a:off x="421687" y="29708"/>
            <a:ext cx="352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0000FF"/>
                </a:solidFill>
              </a:rPr>
              <a:t>肆、計畫願景</a:t>
            </a:r>
            <a:endParaRPr lang="zh-TW" altLang="en-US" sz="2800" b="1" dirty="0">
              <a:solidFill>
                <a:srgbClr val="0000FF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72923" y="4684436"/>
            <a:ext cx="5712469" cy="1952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lnSpc>
                <a:spcPct val="150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水環境營造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9388" indent="-179388">
              <a:lnSpc>
                <a:spcPct val="150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生態復育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9388" indent="-179388">
              <a:lnSpc>
                <a:spcPct val="150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</a:pP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多樣性的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遊憩體驗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955A-7119-4DD9-A405-2C643EB8DFED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10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064" y="3181601"/>
            <a:ext cx="2782334" cy="252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81" y="718641"/>
            <a:ext cx="5056689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1247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04631" y="2510345"/>
            <a:ext cx="51347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簡報結束</a:t>
            </a:r>
            <a:endParaRPr lang="en-US" altLang="zh-TW" sz="9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955A-7119-4DD9-A405-2C643EB8DFED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11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955A-7119-4DD9-A405-2C643EB8DFED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2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6983" y="540955"/>
            <a:ext cx="26468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zh-TW" altLang="en-US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微軟正黑體" panose="020B0604030504040204" pitchFamily="34" charset="-120"/>
              </a:rPr>
              <a:t>簡報大綱</a:t>
            </a:r>
            <a:endParaRPr lang="zh-TW" altLang="en-US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 flipV="1">
            <a:off x="2863764" y="3980577"/>
            <a:ext cx="3960812" cy="20637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2352589" y="4776450"/>
            <a:ext cx="3816350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flipV="1">
            <a:off x="2439194" y="3192638"/>
            <a:ext cx="3816350" cy="1905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V="1">
            <a:off x="1806147" y="2460625"/>
            <a:ext cx="4249737" cy="9525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1806147" y="4425500"/>
            <a:ext cx="384175" cy="411163"/>
          </a:xfrm>
          <a:prstGeom prst="ellipse">
            <a:avLst/>
          </a:prstGeom>
          <a:solidFill>
            <a:srgbClr val="2DACBD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5" name="Group 23"/>
          <p:cNvGrpSpPr>
            <a:grpSpLocks/>
          </p:cNvGrpSpPr>
          <p:nvPr/>
        </p:nvGrpSpPr>
        <p:grpSpPr bwMode="auto">
          <a:xfrm>
            <a:off x="1774825" y="2797175"/>
            <a:ext cx="447675" cy="479425"/>
            <a:chOff x="2835" y="2341"/>
            <a:chExt cx="272" cy="272"/>
          </a:xfrm>
        </p:grpSpPr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2835" y="2341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DA6C56"/>
                </a:gs>
                <a:gs pos="100000">
                  <a:srgbClr val="DA6C5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2920" y="2341"/>
              <a:ext cx="169" cy="16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53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8" name="Group 26"/>
          <p:cNvGrpSpPr>
            <a:grpSpLocks/>
          </p:cNvGrpSpPr>
          <p:nvPr/>
        </p:nvGrpSpPr>
        <p:grpSpPr bwMode="auto">
          <a:xfrm>
            <a:off x="2255837" y="3549650"/>
            <a:ext cx="511175" cy="549275"/>
            <a:chOff x="2699" y="2840"/>
            <a:chExt cx="317" cy="317"/>
          </a:xfrm>
        </p:grpSpPr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2699" y="2840"/>
              <a:ext cx="317" cy="317"/>
            </a:xfrm>
            <a:prstGeom prst="ellipse">
              <a:avLst/>
            </a:prstGeom>
            <a:gradFill rotWithShape="1">
              <a:gsLst>
                <a:gs pos="0">
                  <a:srgbClr val="C184DC"/>
                </a:gs>
                <a:gs pos="100000">
                  <a:srgbClr val="C184D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2759" y="2901"/>
              <a:ext cx="197" cy="188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53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4" name="Group 32"/>
          <p:cNvGrpSpPr>
            <a:grpSpLocks noChangeAspect="1"/>
          </p:cNvGrpSpPr>
          <p:nvPr/>
        </p:nvGrpSpPr>
        <p:grpSpPr bwMode="auto">
          <a:xfrm>
            <a:off x="1051972" y="1579041"/>
            <a:ext cx="698450" cy="882096"/>
            <a:chOff x="2469" y="1582"/>
            <a:chExt cx="411" cy="487"/>
          </a:xfrm>
        </p:grpSpPr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2653" y="184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60D08B"/>
                </a:gs>
                <a:gs pos="100000">
                  <a:srgbClr val="60D08B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Oval 34"/>
            <p:cNvSpPr>
              <a:spLocks noChangeArrowheads="1"/>
            </p:cNvSpPr>
            <p:nvPr/>
          </p:nvSpPr>
          <p:spPr bwMode="auto">
            <a:xfrm>
              <a:off x="2469" y="1582"/>
              <a:ext cx="141" cy="135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53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1" name="Rectangle 48"/>
          <p:cNvSpPr>
            <a:spLocks noChangeArrowheads="1"/>
          </p:cNvSpPr>
          <p:nvPr/>
        </p:nvSpPr>
        <p:spPr bwMode="auto">
          <a:xfrm>
            <a:off x="1636713" y="3729038"/>
            <a:ext cx="20923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kumimoji="1" lang="zh-TW" altLang="en-US" sz="3200" i="0">
              <a:latin typeface="Arial" panose="020B0604020202020204" pitchFamily="34" charset="0"/>
            </a:endParaRPr>
          </a:p>
        </p:txBody>
      </p:sp>
      <p:sp>
        <p:nvSpPr>
          <p:cNvPr id="42" name="Rectangle 50"/>
          <p:cNvSpPr>
            <a:spLocks noChangeArrowheads="1"/>
          </p:cNvSpPr>
          <p:nvPr/>
        </p:nvSpPr>
        <p:spPr bwMode="auto">
          <a:xfrm>
            <a:off x="1973691" y="1992768"/>
            <a:ext cx="187743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9pPr>
          </a:lstStyle>
          <a:p>
            <a:pPr algn="l" eaLnBrk="1" hangingPunct="1"/>
            <a:r>
              <a:rPr kumimoji="1" lang="zh-TW" altLang="en-US" sz="2200" b="1" i="0" u="sng" dirty="0" smtClean="0">
                <a:solidFill>
                  <a:srgbClr val="00B050"/>
                </a:solidFill>
                <a:latin typeface="+mn-ea"/>
                <a:ea typeface="+mn-ea"/>
              </a:rPr>
              <a:t>壹、計畫位置</a:t>
            </a:r>
            <a:endParaRPr kumimoji="1" lang="zh-TW" altLang="en-US" sz="2200" b="1" i="0" u="sng" dirty="0">
              <a:solidFill>
                <a:srgbClr val="00B050"/>
              </a:solidFill>
              <a:latin typeface="+mn-ea"/>
              <a:ea typeface="+mn-ea"/>
            </a:endParaRPr>
          </a:p>
        </p:txBody>
      </p:sp>
      <p:sp>
        <p:nvSpPr>
          <p:cNvPr id="51" name="Oval 28"/>
          <p:cNvSpPr>
            <a:spLocks noChangeArrowheads="1"/>
          </p:cNvSpPr>
          <p:nvPr/>
        </p:nvSpPr>
        <p:spPr bwMode="auto">
          <a:xfrm>
            <a:off x="1806147" y="4442623"/>
            <a:ext cx="317670" cy="325753"/>
          </a:xfrm>
          <a:prstGeom prst="ellipse">
            <a:avLst/>
          </a:prstGeom>
          <a:gradFill rotWithShape="1">
            <a:gsLst>
              <a:gs pos="0">
                <a:schemeClr val="bg1">
                  <a:alpha val="53999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2670259" y="2719397"/>
            <a:ext cx="187743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9pPr>
          </a:lstStyle>
          <a:p>
            <a:pPr algn="l" eaLnBrk="1" hangingPunct="1"/>
            <a:r>
              <a:rPr kumimoji="1" lang="zh-TW" altLang="en-US" sz="2200" b="1" i="0" u="sng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貳</a:t>
            </a:r>
            <a:r>
              <a:rPr kumimoji="1" lang="zh-TW" altLang="en-US" sz="2200" b="1" i="0" u="sng" dirty="0" smtClean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、計畫內容</a:t>
            </a:r>
            <a:endParaRPr kumimoji="1" lang="zh-TW" altLang="en-US" sz="2200" b="1" i="0" u="sng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3073861" y="3475113"/>
            <a:ext cx="215956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9pPr>
          </a:lstStyle>
          <a:p>
            <a:pPr algn="l" eaLnBrk="1" hangingPunct="1"/>
            <a:r>
              <a:rPr kumimoji="1" lang="zh-TW" altLang="en-US" sz="2200" b="1" i="0" u="sng" dirty="0">
                <a:solidFill>
                  <a:srgbClr val="780D83"/>
                </a:solidFill>
                <a:latin typeface="+mn-ea"/>
                <a:ea typeface="+mn-ea"/>
              </a:rPr>
              <a:t>參</a:t>
            </a:r>
            <a:r>
              <a:rPr kumimoji="1" lang="zh-TW" altLang="en-US" sz="2200" b="1" i="0" u="sng" dirty="0" smtClean="0">
                <a:solidFill>
                  <a:srgbClr val="780D83"/>
                </a:solidFill>
                <a:latin typeface="+mn-ea"/>
                <a:ea typeface="+mn-ea"/>
              </a:rPr>
              <a:t>、工程佈置圖</a:t>
            </a:r>
            <a:endParaRPr kumimoji="1" lang="zh-TW" altLang="en-US" sz="2200" b="1" i="0" u="sng" dirty="0">
              <a:solidFill>
                <a:srgbClr val="780D83"/>
              </a:solidFill>
              <a:latin typeface="+mn-ea"/>
              <a:ea typeface="+mn-ea"/>
            </a:endParaRPr>
          </a:p>
        </p:txBody>
      </p:sp>
      <p:sp>
        <p:nvSpPr>
          <p:cNvPr id="54" name="Rectangle 50"/>
          <p:cNvSpPr>
            <a:spLocks noChangeArrowheads="1"/>
          </p:cNvSpPr>
          <p:nvPr/>
        </p:nvSpPr>
        <p:spPr bwMode="auto">
          <a:xfrm>
            <a:off x="2682508" y="4245352"/>
            <a:ext cx="187743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9pPr>
          </a:lstStyle>
          <a:p>
            <a:pPr algn="l" eaLnBrk="1" hangingPunct="1"/>
            <a:r>
              <a:rPr kumimoji="1" lang="zh-TW" altLang="en-US" sz="2200" b="1" i="0" u="sng" dirty="0" smtClean="0">
                <a:solidFill>
                  <a:srgbClr val="00B0F0"/>
                </a:solidFill>
                <a:latin typeface="+mn-ea"/>
                <a:ea typeface="+mn-ea"/>
              </a:rPr>
              <a:t>肆、計畫願景</a:t>
            </a:r>
            <a:endParaRPr kumimoji="1" lang="zh-TW" altLang="en-US" sz="2200" b="1" i="0" u="sng" dirty="0">
              <a:solidFill>
                <a:srgbClr val="00B0F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9069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955A-7119-4DD9-A405-2C643EB8DFED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3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-119420" y="0"/>
            <a:ext cx="351226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zh-TW" altLang="en-US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微軟正黑體" panose="020B0604030504040204" pitchFamily="34" charset="-120"/>
              </a:rPr>
              <a:t>意見回覆表</a:t>
            </a:r>
            <a:endParaRPr lang="zh-TW" altLang="en-US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1" name="Rectangle 48"/>
          <p:cNvSpPr>
            <a:spLocks noChangeArrowheads="1"/>
          </p:cNvSpPr>
          <p:nvPr/>
        </p:nvSpPr>
        <p:spPr bwMode="auto">
          <a:xfrm>
            <a:off x="1636713" y="3729038"/>
            <a:ext cx="20923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kumimoji="1" lang="zh-TW" altLang="en-US" sz="3200" i="0">
              <a:latin typeface="Arial" panose="020B0604020202020204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083390"/>
              </p:ext>
            </p:extLst>
          </p:nvPr>
        </p:nvGraphicFramePr>
        <p:xfrm>
          <a:off x="278675" y="822287"/>
          <a:ext cx="8699864" cy="60209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3720"/>
                <a:gridCol w="4249984"/>
                <a:gridCol w="4076160"/>
              </a:tblGrid>
              <a:tr h="2401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項次</a:t>
                      </a:r>
                      <a:endParaRPr lang="en-US" altLang="zh-TW" sz="1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25957" marR="259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審查意見項目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5957" marR="259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修正回覆說明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5957" marR="25957" marT="0" marB="0" anchor="ctr"/>
                </a:tc>
              </a:tr>
              <a:tr h="26154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5957" marR="2595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經濟部前於</a:t>
                      </a:r>
                      <a:r>
                        <a:rPr lang="en-US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110</a:t>
                      </a:r>
                      <a:r>
                        <a:rPr lang="zh-TW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26</a:t>
                      </a:r>
                      <a:r>
                        <a:rPr lang="zh-TW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日召開「全國水環境改善計畫」第十三次複評及考核小組作業會議，決議啟動第五批次提案評核程序，並以</a:t>
                      </a:r>
                      <a:r>
                        <a:rPr lang="en-US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(1)</a:t>
                      </a:r>
                      <a:r>
                        <a:rPr lang="zh-TW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水質優先改善案件、</a:t>
                      </a:r>
                      <a:r>
                        <a:rPr lang="en-US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(2)</a:t>
                      </a:r>
                      <a:r>
                        <a:rPr lang="zh-TW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前各批次已核規劃設計費並完成規劃設計作業，尚餘工程未完成辦理案件者、</a:t>
                      </a:r>
                      <a:r>
                        <a:rPr lang="en-US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(3)</a:t>
                      </a:r>
                      <a:r>
                        <a:rPr lang="zh-TW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前各批次核定案件因加強公民參與、生態檢核等作業致未能於</a:t>
                      </a:r>
                      <a:r>
                        <a:rPr lang="en-US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109</a:t>
                      </a:r>
                      <a:r>
                        <a:rPr lang="zh-TW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底前發生權責之取消辦理案件等三項原則為該批次提案條件。本次縣市政府提案是否符合上開要件請再檢視；如屬新興水環境改善個案，請研議將其納入水環境改善整體空間發展藍圖規劃內，整體性評估辦理必要性，及檢視是否符合「全國水環境改善計畫」推動精神後，再於後續批次提報爭取辦理。本次共學營與會專家學者所提意見，建議可納入後續水環境改善整體空間發展藍圖規劃時參酌。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5957" marR="2595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本次計畫將重新檢討研議，將本次共學營與會專家學者意見外納入，也整體規劃評估，除把本計畫範圍外，也將其周邊區域內之觀光景點、聚落做其有效之串聯，以</a:t>
                      </a:r>
                      <a:r>
                        <a:rPr lang="zh-TW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符合「全國水環境改善計畫」推動精神。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5957" marR="25957" marT="0" marB="0" anchor="ctr"/>
                </a:tc>
              </a:tr>
              <a:tr h="3441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5957" marR="2595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計畫推動願景應加強，並應強化欲展現水環境亮點為何。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5957" marR="2595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計畫將擴展至周邊觀光景點，有效作串聯式推動。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5957" marR="25957" marT="0" marB="0" anchor="ctr"/>
                </a:tc>
              </a:tr>
              <a:tr h="593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5957" marR="2595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提案偏重區域型案件，較欠缺整體性考量，建議應盤點既有資源及需求，研議計畫整體願景性。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5957" marR="2595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詳項次</a:t>
                      </a:r>
                      <a:r>
                        <a:rPr lang="en-US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及</a:t>
                      </a:r>
                      <a:r>
                        <a:rPr lang="en-US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說明，將會同地區民眾、民意代表、專家學者等，研議更完整區域整體計畫。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5957" marR="25957" marT="0" marB="0" anchor="ctr"/>
                </a:tc>
              </a:tr>
              <a:tr h="3790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5957" marR="2595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提案機關請修正為金門縣政府。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5957" marR="2595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已修正。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5957" marR="25957" marT="0" marB="0" anchor="ctr"/>
                </a:tc>
              </a:tr>
              <a:tr h="608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5957" marR="2595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自行車道的需求真的有嗎？需要有租借設施。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5957" marR="2595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因車轍道為烈嶼鄉環島車道，串聯至烈嶼各觀光景點區與聚落，現來訪遊客多採用電動車與自行車，另觀光處為便於遊客，在烈嶼鄉九宮馬頭設置車輛租借所。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5957" marR="25957" marT="0" marB="0" anchor="ctr"/>
                </a:tc>
              </a:tr>
              <a:tr h="4238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5957" marR="2595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應要注重植被的狀況。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5957" marR="2595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水環境改善整體空間發展藍圖規劃時，現有環境生態、植被狀況將納入計畫考量範圍。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5957" marR="25957" marT="0" marB="0" anchor="ctr"/>
                </a:tc>
              </a:tr>
              <a:tr h="4281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5957" marR="2595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要加強本案為金門跨海大橋完工後，為小金門的門戶重要計畫論述。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5957" marR="2595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本次計畫將重新檢討研議，並加強於大橋完工後，推動計畫更能吸引遊客到訪。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5957" marR="25957" marT="0" marB="0" anchor="ctr"/>
                </a:tc>
              </a:tr>
              <a:tr h="3888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5957" marR="2595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本案如在前瞻水環境計畫未能編列，仍建議往其他項目爭取經費。</a:t>
                      </a:r>
                      <a:endParaRPr lang="zh-TW" sz="1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5957" marR="2595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將研議往其它中央單位爭取經費。</a:t>
                      </a:r>
                      <a:endParaRPr lang="zh-TW" sz="1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5957" marR="2595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12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 descr="C:\Users\Chen\Desktop\簡報-page-001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201" y="3882750"/>
            <a:ext cx="3526806" cy="2880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圖片 11" descr="C:\Users\Chen\Desktop\3.2\簡報3-page-00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686" y="752927"/>
            <a:ext cx="3027835" cy="2880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793" y="2947557"/>
            <a:ext cx="5094799" cy="320373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2" descr="\\Fileserver-pt\server-file2\4.넷째마당\수연\바\바_06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7" y="-5017"/>
            <a:ext cx="4389643" cy="615928"/>
          </a:xfrm>
          <a:prstGeom prst="rect">
            <a:avLst/>
          </a:prstGeom>
          <a:noFill/>
        </p:spPr>
      </p:pic>
      <p:sp>
        <p:nvSpPr>
          <p:cNvPr id="2" name="文字方塊 1"/>
          <p:cNvSpPr txBox="1"/>
          <p:nvPr/>
        </p:nvSpPr>
        <p:spPr>
          <a:xfrm>
            <a:off x="421687" y="29708"/>
            <a:ext cx="352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0000FF"/>
                </a:solidFill>
              </a:rPr>
              <a:t>壹、計畫位置</a:t>
            </a:r>
            <a:endParaRPr lang="zh-TW" altLang="en-US" sz="2800" b="1" dirty="0">
              <a:solidFill>
                <a:srgbClr val="0000FF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9899" y="5049297"/>
            <a:ext cx="3064329" cy="8848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793" y="949186"/>
            <a:ext cx="5029636" cy="152413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 bwMode="auto">
          <a:xfrm>
            <a:off x="6059156" y="5004079"/>
            <a:ext cx="140677" cy="105508"/>
          </a:xfrm>
          <a:prstGeom prst="rect">
            <a:avLst/>
          </a:prstGeom>
          <a:noFill/>
          <a:ln>
            <a:solidFill>
              <a:srgbClr val="FF0000"/>
            </a:solidFill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 bwMode="auto">
          <a:xfrm>
            <a:off x="5988817" y="4857034"/>
            <a:ext cx="140677" cy="105508"/>
          </a:xfrm>
          <a:prstGeom prst="rect">
            <a:avLst/>
          </a:prstGeom>
          <a:noFill/>
          <a:ln>
            <a:solidFill>
              <a:srgbClr val="FF0000"/>
            </a:solidFill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753908">
            <a:off x="2323738" y="3188846"/>
            <a:ext cx="4047736" cy="844046"/>
          </a:xfrm>
          <a:prstGeom prst="rect">
            <a:avLst/>
          </a:prstGeom>
        </p:spPr>
      </p:pic>
      <p:sp>
        <p:nvSpPr>
          <p:cNvPr id="13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en-US" altLang="zh-TW" dirty="0" smtClean="0">
                <a:solidFill>
                  <a:srgbClr val="000000">
                    <a:tint val="75000"/>
                  </a:srgbClr>
                </a:solidFill>
              </a:rPr>
              <a:t>3</a:t>
            </a:r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28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779015" y="587653"/>
            <a:ext cx="5364985" cy="5760000"/>
          </a:xfrm>
          <a:prstGeom prst="rect">
            <a:avLst/>
          </a:prstGeom>
        </p:spPr>
      </p:pic>
      <p:pic>
        <p:nvPicPr>
          <p:cNvPr id="18" name="Picture 2" descr="\\Fileserver-pt\server-file2\4.넷째마당\수연\바\바_06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7" y="-5017"/>
            <a:ext cx="4389643" cy="615928"/>
          </a:xfrm>
          <a:prstGeom prst="rect">
            <a:avLst/>
          </a:prstGeom>
          <a:noFill/>
        </p:spPr>
      </p:pic>
      <p:sp>
        <p:nvSpPr>
          <p:cNvPr id="2" name="文字方塊 1"/>
          <p:cNvSpPr txBox="1"/>
          <p:nvPr/>
        </p:nvSpPr>
        <p:spPr>
          <a:xfrm>
            <a:off x="421687" y="29708"/>
            <a:ext cx="352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0000FF"/>
                </a:solidFill>
              </a:rPr>
              <a:t>貳、計畫內容</a:t>
            </a:r>
            <a:endParaRPr lang="zh-TW" altLang="en-US" sz="2800" b="1" dirty="0">
              <a:solidFill>
                <a:srgbClr val="0000FF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9201" y="1461594"/>
            <a:ext cx="2020474" cy="4040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33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1.L56</a:t>
            </a:r>
            <a:r>
              <a:rPr lang="zh-TW" altLang="en-US" sz="1633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據點生態</a:t>
            </a:r>
            <a:r>
              <a:rPr lang="zh-TW" altLang="en-US" sz="1633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34328" y="1923625"/>
            <a:ext cx="3550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/>
              <a:t>軍方據點年久邊坡風化紅土崩</a:t>
            </a:r>
            <a:r>
              <a:rPr lang="zh-TW" altLang="zh-TW" sz="1400" dirty="0" smtClean="0"/>
              <a:t>落</a:t>
            </a:r>
            <a:r>
              <a:rPr lang="zh-TW" altLang="en-US" sz="1400" dirty="0" smtClean="0"/>
              <a:t>，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以生態工法砌築護岸，</a:t>
            </a:r>
            <a:r>
              <a:rPr lang="zh-TW" altLang="zh-TW" sz="1400" dirty="0" smtClean="0"/>
              <a:t>加固</a:t>
            </a:r>
            <a:r>
              <a:rPr lang="zh-TW" altLang="zh-TW" sz="1400" dirty="0"/>
              <a:t>保護據點景觀，及維護崖體下部古老的片岩</a:t>
            </a:r>
            <a:r>
              <a:rPr lang="zh-TW" altLang="zh-TW" sz="1400" dirty="0" smtClean="0"/>
              <a:t>風貌</a:t>
            </a:r>
            <a:r>
              <a:rPr lang="zh-TW" altLang="en-US" sz="1400" dirty="0" smtClean="0"/>
              <a:t>，及</a:t>
            </a:r>
            <a:r>
              <a:rPr lang="zh-TW" altLang="zh-TW" sz="1400" dirty="0" smtClean="0"/>
              <a:t>保護</a:t>
            </a:r>
            <a:r>
              <a:rPr lang="zh-TW" altLang="zh-TW" sz="1400" dirty="0"/>
              <a:t>完整軍方據點特色以承續軍事風貌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手繪多邊形 22"/>
          <p:cNvSpPr/>
          <p:nvPr/>
        </p:nvSpPr>
        <p:spPr>
          <a:xfrm>
            <a:off x="2284548" y="1715590"/>
            <a:ext cx="3088641" cy="2926080"/>
          </a:xfrm>
          <a:custGeom>
            <a:avLst/>
            <a:gdLst>
              <a:gd name="connsiteX0" fmla="*/ 0 w 5762625"/>
              <a:gd name="connsiteY0" fmla="*/ 0 h 1800225"/>
              <a:gd name="connsiteX1" fmla="*/ 4914900 w 5762625"/>
              <a:gd name="connsiteY1" fmla="*/ 0 h 1800225"/>
              <a:gd name="connsiteX2" fmla="*/ 5762625 w 5762625"/>
              <a:gd name="connsiteY2" fmla="*/ 1800225 h 1800225"/>
              <a:gd name="connsiteX0" fmla="*/ 0 w 5941150"/>
              <a:gd name="connsiteY0" fmla="*/ 0 h 1800225"/>
              <a:gd name="connsiteX1" fmla="*/ 5093425 w 5941150"/>
              <a:gd name="connsiteY1" fmla="*/ 0 h 1800225"/>
              <a:gd name="connsiteX2" fmla="*/ 5941150 w 5941150"/>
              <a:gd name="connsiteY2" fmla="*/ 1800225 h 18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41150" h="1800225">
                <a:moveTo>
                  <a:pt x="0" y="0"/>
                </a:moveTo>
                <a:lnTo>
                  <a:pt x="5093425" y="0"/>
                </a:lnTo>
                <a:lnTo>
                  <a:pt x="5941150" y="1800225"/>
                </a:ln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668"/>
          </a:p>
        </p:txBody>
      </p:sp>
      <p:sp>
        <p:nvSpPr>
          <p:cNvPr id="25" name="文字方塊 24"/>
          <p:cNvSpPr txBox="1"/>
          <p:nvPr/>
        </p:nvSpPr>
        <p:spPr>
          <a:xfrm>
            <a:off x="3171981" y="14112"/>
            <a:ext cx="1124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0000FF"/>
                </a:solidFill>
              </a:rPr>
              <a:t>(1/3)</a:t>
            </a:r>
            <a:endParaRPr lang="zh-TW" altLang="en-US" sz="2800" b="1" dirty="0">
              <a:solidFill>
                <a:srgbClr val="0000FF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955A-7119-4DD9-A405-2C643EB8DFED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5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20" name="圖片 19" descr="E:\監造案\國家公園\L56據點水環境改善計畫先期規劃\現況照片\IMG_401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15" y="2903876"/>
            <a:ext cx="2880254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圖片 20" descr="E:\監造案\國家公園\L56據點水環境改善計畫先期規劃\現況照片\IMG_401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556" y="4641670"/>
            <a:ext cx="2880254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6313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946812" y="645636"/>
            <a:ext cx="5238852" cy="5421893"/>
          </a:xfrm>
          <a:prstGeom prst="rect">
            <a:avLst/>
          </a:prstGeom>
        </p:spPr>
      </p:pic>
      <p:pic>
        <p:nvPicPr>
          <p:cNvPr id="18" name="Picture 2" descr="\\Fileserver-pt\server-file2\4.넷째마당\수연\바\바_06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7" y="-5017"/>
            <a:ext cx="4389643" cy="615928"/>
          </a:xfrm>
          <a:prstGeom prst="rect">
            <a:avLst/>
          </a:prstGeom>
          <a:noFill/>
        </p:spPr>
      </p:pic>
      <p:sp>
        <p:nvSpPr>
          <p:cNvPr id="2" name="文字方塊 1"/>
          <p:cNvSpPr txBox="1"/>
          <p:nvPr/>
        </p:nvSpPr>
        <p:spPr>
          <a:xfrm>
            <a:off x="421687" y="29708"/>
            <a:ext cx="352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0000FF"/>
                </a:solidFill>
              </a:rPr>
              <a:t>貳、計畫內容</a:t>
            </a:r>
            <a:endParaRPr lang="zh-TW" altLang="en-US" sz="2800" b="1" dirty="0">
              <a:solidFill>
                <a:srgbClr val="0000FF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9727" y="1759819"/>
            <a:ext cx="27144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z="1400" dirty="0"/>
              <a:t>以濱海自行車道做綠色載具之主路線</a:t>
            </a:r>
            <a:r>
              <a:rPr lang="zh-TW" altLang="en-US" sz="1400" dirty="0" smtClean="0"/>
              <a:t>，</a:t>
            </a:r>
            <a:r>
              <a:rPr lang="zh-TW" altLang="en-US" sz="1400" dirty="0"/>
              <a:t>以生態工法砌築護</a:t>
            </a:r>
            <a:r>
              <a:rPr lang="zh-TW" altLang="en-US" sz="1400" dirty="0" smtClean="0"/>
              <a:t>岸，</a:t>
            </a:r>
            <a:r>
              <a:rPr lang="zh-TW" altLang="zh-TW" sz="1400" dirty="0"/>
              <a:t>適宜土地使用規劃，維護整體自然景觀</a:t>
            </a:r>
            <a:r>
              <a:rPr lang="zh-TW" altLang="zh-TW" sz="1400" dirty="0" smtClean="0"/>
              <a:t>環境</a:t>
            </a:r>
            <a:r>
              <a:rPr lang="zh-TW" altLang="en-US" sz="1400" dirty="0" smtClean="0"/>
              <a:t>，及</a:t>
            </a:r>
            <a:r>
              <a:rPr lang="zh-TW" altLang="zh-TW" sz="1400" dirty="0" smtClean="0"/>
              <a:t>配合</a:t>
            </a:r>
            <a:r>
              <a:rPr lang="zh-TW" altLang="zh-TW" sz="1400" dirty="0"/>
              <a:t>低碳島策略</a:t>
            </a:r>
            <a:r>
              <a:rPr lang="zh-TW" altLang="zh-TW" sz="1400" dirty="0" smtClean="0"/>
              <a:t>，綠色</a:t>
            </a:r>
            <a:r>
              <a:rPr lang="zh-TW" altLang="zh-TW" sz="1400" dirty="0"/>
              <a:t>運具使用</a:t>
            </a:r>
            <a:r>
              <a:rPr lang="zh-TW" altLang="en-US" sz="1400" dirty="0" smtClean="0"/>
              <a:t>。</a:t>
            </a:r>
            <a:endParaRPr lang="zh-TW" altLang="en-US" sz="1400" dirty="0"/>
          </a:p>
        </p:txBody>
      </p:sp>
      <p:sp>
        <p:nvSpPr>
          <p:cNvPr id="13" name="手繪多邊形 12"/>
          <p:cNvSpPr/>
          <p:nvPr/>
        </p:nvSpPr>
        <p:spPr>
          <a:xfrm>
            <a:off x="2117551" y="1073142"/>
            <a:ext cx="3217420" cy="2596341"/>
          </a:xfrm>
          <a:custGeom>
            <a:avLst/>
            <a:gdLst>
              <a:gd name="connsiteX0" fmla="*/ 0 w 4592548"/>
              <a:gd name="connsiteY0" fmla="*/ 0 h 452063"/>
              <a:gd name="connsiteX1" fmla="*/ 3914454 w 4592548"/>
              <a:gd name="connsiteY1" fmla="*/ 0 h 452063"/>
              <a:gd name="connsiteX2" fmla="*/ 4592548 w 4592548"/>
              <a:gd name="connsiteY2" fmla="*/ 452063 h 45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92548" h="452063">
                <a:moveTo>
                  <a:pt x="0" y="0"/>
                </a:moveTo>
                <a:lnTo>
                  <a:pt x="3914454" y="0"/>
                </a:lnTo>
                <a:lnTo>
                  <a:pt x="4592548" y="452063"/>
                </a:lnTo>
              </a:path>
            </a:pathLst>
          </a:cu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668"/>
          </a:p>
        </p:txBody>
      </p:sp>
      <p:sp>
        <p:nvSpPr>
          <p:cNvPr id="14" name="矩形 13"/>
          <p:cNvSpPr/>
          <p:nvPr/>
        </p:nvSpPr>
        <p:spPr>
          <a:xfrm>
            <a:off x="188616" y="866934"/>
            <a:ext cx="1995633" cy="4040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33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633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33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車轍道</a:t>
            </a:r>
            <a:r>
              <a:rPr lang="en-US" altLang="zh-TW" sz="1633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3.2</a:t>
            </a:r>
            <a:r>
              <a:rPr lang="zh-TW" altLang="en-US" sz="1633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公里處</a:t>
            </a:r>
            <a:endParaRPr lang="zh-TW" altLang="en-US" sz="1633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3171981" y="14112"/>
            <a:ext cx="1124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0000FF"/>
                </a:solidFill>
              </a:rPr>
              <a:t>(2/3)</a:t>
            </a:r>
            <a:endParaRPr lang="zh-TW" altLang="en-US" sz="2800" b="1" dirty="0">
              <a:solidFill>
                <a:srgbClr val="0000FF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955A-7119-4DD9-A405-2C643EB8DFED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6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96" y="2929370"/>
            <a:ext cx="2880254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圖片 15" descr="C:\Users\Chen\Desktop\3.2\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223" y="4878000"/>
            <a:ext cx="3153035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0010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直線接點 19"/>
          <p:cNvCxnSpPr/>
          <p:nvPr/>
        </p:nvCxnSpPr>
        <p:spPr>
          <a:xfrm flipH="1">
            <a:off x="4613225" y="769518"/>
            <a:ext cx="2486" cy="858265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613742"/>
              </p:ext>
            </p:extLst>
          </p:nvPr>
        </p:nvGraphicFramePr>
        <p:xfrm>
          <a:off x="239941" y="1081487"/>
          <a:ext cx="8557850" cy="552831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82126"/>
                <a:gridCol w="1872974"/>
                <a:gridCol w="499763"/>
                <a:gridCol w="799799"/>
                <a:gridCol w="782026"/>
                <a:gridCol w="764252"/>
                <a:gridCol w="995306"/>
                <a:gridCol w="835346"/>
                <a:gridCol w="897552"/>
                <a:gridCol w="728706"/>
              </a:tblGrid>
              <a:tr h="321641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項次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分項工程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名稱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對應部會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經費</a:t>
                      </a:r>
                      <a:r>
                        <a:rPr lang="en-US" sz="1400" kern="100" dirty="0">
                          <a:effectLst/>
                        </a:rPr>
                        <a:t>(</a:t>
                      </a:r>
                      <a:r>
                        <a:rPr lang="zh-TW" sz="1400" kern="100" dirty="0">
                          <a:effectLst/>
                        </a:rPr>
                        <a:t>千元</a:t>
                      </a:r>
                      <a:r>
                        <a:rPr lang="en-US" sz="1400" kern="100" dirty="0">
                          <a:effectLst/>
                        </a:rPr>
                        <a:t>)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740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1</a:t>
                      </a:r>
                      <a:r>
                        <a:rPr lang="en-US" altLang="zh-TW" sz="1400" kern="100" dirty="0" smtClean="0">
                          <a:effectLst/>
                        </a:rPr>
                        <a:t>10</a:t>
                      </a:r>
                      <a:r>
                        <a:rPr lang="zh-TW" sz="1400" kern="100" dirty="0" smtClean="0">
                          <a:effectLst/>
                        </a:rPr>
                        <a:t>年度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1</a:t>
                      </a:r>
                      <a:r>
                        <a:rPr lang="en-US" altLang="zh-TW" sz="1400" kern="100" dirty="0" smtClean="0">
                          <a:effectLst/>
                        </a:rPr>
                        <a:t>11</a:t>
                      </a:r>
                      <a:r>
                        <a:rPr lang="zh-TW" sz="1400" kern="100" dirty="0" smtClean="0">
                          <a:effectLst/>
                        </a:rPr>
                        <a:t>年度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小計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總計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0478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中央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補助款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地方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分擔款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中央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補助款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地方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分擔款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中央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補助款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地方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分擔款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</a:tr>
              <a:tr h="1260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1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zh-TW" sz="1400" b="1" kern="12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烈嶼</a:t>
                      </a:r>
                      <a:r>
                        <a:rPr lang="en-US" altLang="zh-TW" sz="1400" b="1" kern="12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L56</a:t>
                      </a:r>
                      <a:r>
                        <a:rPr lang="zh-TW" altLang="zh-TW" sz="1400" b="1" kern="12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據點海岸環境改善計畫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900" kern="100" dirty="0" smtClean="0">
                          <a:effectLst/>
                        </a:rPr>
                        <a:t>內政部營建署</a:t>
                      </a:r>
                      <a:r>
                        <a:rPr lang="en-US" altLang="zh-TW" sz="900" kern="100" dirty="0" smtClean="0">
                          <a:effectLst/>
                        </a:rPr>
                        <a:t>/</a:t>
                      </a:r>
                      <a:r>
                        <a:rPr lang="zh-TW" altLang="en-US" sz="900" kern="100" dirty="0" smtClean="0">
                          <a:effectLst/>
                        </a:rPr>
                        <a:t>經濟部</a:t>
                      </a:r>
                      <a:r>
                        <a:rPr lang="zh-TW" sz="900" kern="100" dirty="0" smtClean="0">
                          <a:effectLst/>
                        </a:rPr>
                        <a:t>水利</a:t>
                      </a:r>
                      <a:r>
                        <a:rPr lang="zh-TW" sz="900" kern="100" dirty="0">
                          <a:effectLst/>
                        </a:rPr>
                        <a:t>署</a:t>
                      </a:r>
                      <a:endParaRPr lang="zh-TW" sz="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500" kern="100" dirty="0" smtClean="0">
                          <a:effectLst/>
                        </a:rPr>
                        <a:t>35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500" kern="100" dirty="0" smtClean="0">
                          <a:effectLst/>
                        </a:rPr>
                        <a:t>9.8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 </a:t>
                      </a:r>
                      <a:r>
                        <a:rPr lang="en-US" altLang="zh-TW" sz="1500" kern="100" dirty="0" smtClean="0">
                          <a:effectLst/>
                        </a:rPr>
                        <a:t>316.1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 </a:t>
                      </a:r>
                      <a:r>
                        <a:rPr lang="en-US" altLang="zh-TW" sz="1500" kern="100" dirty="0" smtClean="0">
                          <a:effectLst/>
                        </a:rPr>
                        <a:t>89.1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500" kern="100" dirty="0" smtClean="0">
                          <a:effectLst/>
                        </a:rPr>
                        <a:t>450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500" kern="100" dirty="0" smtClean="0">
                          <a:effectLst/>
                        </a:rPr>
                        <a:t>351.1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500" kern="100" dirty="0" smtClean="0">
                          <a:effectLst/>
                        </a:rPr>
                        <a:t>98.9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</a:tr>
              <a:tr h="1280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2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zh-TW" sz="1400" b="1" kern="12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烈嶼車轍道</a:t>
                      </a:r>
                      <a:r>
                        <a:rPr lang="en-US" altLang="zh-TW" sz="1400" b="1" kern="12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3.2</a:t>
                      </a:r>
                      <a:r>
                        <a:rPr lang="zh-TW" altLang="zh-TW" sz="1400" b="1" kern="12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公里處海岸環境改善計畫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900" kern="100" dirty="0" smtClean="0">
                          <a:effectLst/>
                        </a:rPr>
                        <a:t>內政部營建署</a:t>
                      </a:r>
                      <a:r>
                        <a:rPr lang="en-US" altLang="zh-TW" sz="900" kern="100" dirty="0" smtClean="0">
                          <a:effectLst/>
                        </a:rPr>
                        <a:t>/</a:t>
                      </a:r>
                      <a:r>
                        <a:rPr lang="zh-TW" altLang="en-US" sz="900" kern="100" dirty="0" smtClean="0">
                          <a:effectLst/>
                        </a:rPr>
                        <a:t>經濟部</a:t>
                      </a:r>
                      <a:r>
                        <a:rPr lang="zh-TW" sz="900" kern="100" dirty="0" smtClean="0">
                          <a:effectLst/>
                        </a:rPr>
                        <a:t>水利</a:t>
                      </a:r>
                      <a:r>
                        <a:rPr lang="zh-TW" sz="900" kern="100" dirty="0">
                          <a:effectLst/>
                        </a:rPr>
                        <a:t>署</a:t>
                      </a:r>
                      <a:endParaRPr lang="zh-TW" sz="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500" kern="100" dirty="0" smtClean="0">
                          <a:effectLst/>
                        </a:rPr>
                        <a:t>15.6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500" kern="100" dirty="0" smtClean="0">
                          <a:effectLst/>
                        </a:rPr>
                        <a:t>4.4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 smtClean="0">
                          <a:effectLst/>
                        </a:rPr>
                        <a:t>1</a:t>
                      </a:r>
                      <a:r>
                        <a:rPr lang="en-US" altLang="zh-TW" sz="1500" kern="100" dirty="0" smtClean="0">
                          <a:effectLst/>
                        </a:rPr>
                        <a:t>35.7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500" kern="100" dirty="0" smtClean="0">
                          <a:effectLst/>
                        </a:rPr>
                        <a:t>38.3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500" kern="100" dirty="0" smtClean="0">
                          <a:effectLst/>
                        </a:rPr>
                        <a:t>194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500" kern="100" dirty="0" smtClean="0">
                          <a:effectLst/>
                        </a:rPr>
                        <a:t>151.3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500" kern="100" dirty="0" smtClean="0">
                          <a:effectLst/>
                        </a:rPr>
                        <a:t>42.7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</a:tr>
              <a:tr h="89698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小計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 </a:t>
                      </a:r>
                      <a:endParaRPr lang="zh-TW" sz="9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500" kern="100" dirty="0" smtClean="0">
                          <a:effectLst/>
                          <a:latin typeface="+mn-lt"/>
                        </a:rPr>
                        <a:t>50.6</a:t>
                      </a:r>
                      <a:endParaRPr lang="zh-TW" sz="15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500" kern="100" dirty="0" smtClean="0">
                          <a:effectLst/>
                          <a:latin typeface="+mn-lt"/>
                        </a:rPr>
                        <a:t>14.2</a:t>
                      </a:r>
                      <a:endParaRPr lang="zh-TW" sz="15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 smtClean="0">
                          <a:effectLst/>
                          <a:latin typeface="+mn-lt"/>
                        </a:rPr>
                        <a:t>4</a:t>
                      </a:r>
                      <a:r>
                        <a:rPr lang="en-US" altLang="zh-TW" sz="1500" kern="100" dirty="0" smtClean="0">
                          <a:effectLst/>
                          <a:latin typeface="+mn-lt"/>
                        </a:rPr>
                        <a:t>51.8</a:t>
                      </a:r>
                      <a:endParaRPr lang="zh-TW" sz="15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500" kern="100" dirty="0" smtClean="0">
                          <a:effectLst/>
                          <a:latin typeface="+mn-lt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127.4</a:t>
                      </a:r>
                      <a:endParaRPr lang="zh-TW" sz="15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500" kern="100" dirty="0" smtClean="0">
                          <a:effectLst/>
                          <a:latin typeface="+mn-lt"/>
                        </a:rPr>
                        <a:t>644</a:t>
                      </a:r>
                      <a:endParaRPr lang="zh-TW" sz="15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500" kern="100" dirty="0" smtClean="0">
                          <a:effectLst/>
                          <a:latin typeface="+mn-lt"/>
                        </a:rPr>
                        <a:t>502.4</a:t>
                      </a:r>
                      <a:endParaRPr lang="zh-TW" sz="15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500" kern="100" dirty="0" smtClean="0">
                          <a:effectLst/>
                          <a:latin typeface="+mn-lt"/>
                        </a:rPr>
                        <a:t>141.6</a:t>
                      </a:r>
                      <a:endParaRPr lang="zh-TW" sz="15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</a:tr>
              <a:tr h="89698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總計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 </a:t>
                      </a:r>
                      <a:endParaRPr lang="zh-TW" sz="9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500" kern="100" dirty="0" smtClean="0">
                          <a:effectLst/>
                          <a:latin typeface="+mn-lt"/>
                        </a:rPr>
                        <a:t>50.6</a:t>
                      </a:r>
                      <a:endParaRPr lang="zh-TW" sz="15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500" kern="100" dirty="0" smtClean="0">
                          <a:effectLst/>
                          <a:latin typeface="+mn-lt"/>
                        </a:rPr>
                        <a:t>14.2</a:t>
                      </a:r>
                      <a:endParaRPr lang="zh-TW" sz="15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 smtClean="0">
                          <a:effectLst/>
                          <a:latin typeface="+mn-lt"/>
                        </a:rPr>
                        <a:t>4</a:t>
                      </a:r>
                      <a:r>
                        <a:rPr lang="en-US" altLang="zh-TW" sz="1500" kern="100" dirty="0" smtClean="0">
                          <a:effectLst/>
                          <a:latin typeface="+mn-lt"/>
                        </a:rPr>
                        <a:t>51.8</a:t>
                      </a:r>
                      <a:endParaRPr lang="zh-TW" sz="15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500" kern="100" dirty="0" smtClean="0">
                          <a:effectLst/>
                          <a:latin typeface="+mn-lt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127.4</a:t>
                      </a:r>
                      <a:endParaRPr lang="zh-TW" sz="15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500" kern="100" dirty="0" smtClean="0">
                          <a:effectLst/>
                          <a:latin typeface="+mn-lt"/>
                        </a:rPr>
                        <a:t>644</a:t>
                      </a:r>
                      <a:endParaRPr lang="zh-TW" sz="15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500" kern="100" dirty="0" smtClean="0">
                          <a:effectLst/>
                          <a:latin typeface="+mn-lt"/>
                        </a:rPr>
                        <a:t>502.4</a:t>
                      </a:r>
                      <a:endParaRPr lang="zh-TW" sz="15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500" kern="100" dirty="0" smtClean="0">
                          <a:effectLst/>
                          <a:latin typeface="+mn-lt"/>
                        </a:rPr>
                        <a:t>141.6</a:t>
                      </a:r>
                      <a:endParaRPr lang="zh-TW" sz="15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2284548" y="687702"/>
            <a:ext cx="5461123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  <a:buSzPct val="70000"/>
            </a:pPr>
            <a:r>
              <a:rPr lang="zh-TW" altLang="en-US" sz="2052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全案計畫經費需求：</a:t>
            </a:r>
            <a:r>
              <a:rPr lang="zh-TW" altLang="en-US" sz="2052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新台幣</a:t>
            </a:r>
            <a:r>
              <a:rPr lang="en-US" altLang="zh-TW" sz="2052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52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佰</a:t>
            </a:r>
            <a:r>
              <a:rPr lang="en-US" altLang="zh-TW" sz="2052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52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拾</a:t>
            </a:r>
            <a:r>
              <a:rPr lang="en-US" altLang="zh-TW" sz="2052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52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  <a:endParaRPr lang="zh-TW" altLang="en-US" sz="2052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2" descr="\\Fileserver-pt\server-file2\4.넷째마당\수연\바\바_06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7" y="-5017"/>
            <a:ext cx="4389643" cy="615928"/>
          </a:xfrm>
          <a:prstGeom prst="rect">
            <a:avLst/>
          </a:prstGeom>
          <a:noFill/>
        </p:spPr>
      </p:pic>
      <p:sp>
        <p:nvSpPr>
          <p:cNvPr id="6" name="文字方塊 5"/>
          <p:cNvSpPr txBox="1"/>
          <p:nvPr/>
        </p:nvSpPr>
        <p:spPr>
          <a:xfrm>
            <a:off x="421687" y="29708"/>
            <a:ext cx="352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0000FF"/>
                </a:solidFill>
              </a:rPr>
              <a:t>貳、計畫內容</a:t>
            </a:r>
            <a:endParaRPr lang="zh-TW" altLang="en-US" sz="2800" b="1" dirty="0">
              <a:solidFill>
                <a:srgbClr val="0000FF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171981" y="14112"/>
            <a:ext cx="1124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0000FF"/>
                </a:solidFill>
              </a:rPr>
              <a:t>(3/3)</a:t>
            </a:r>
            <a:endParaRPr lang="zh-TW" alt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87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500"/>
          <p:cNvSpPr txBox="1">
            <a:spLocks noChangeArrowheads="1"/>
          </p:cNvSpPr>
          <p:nvPr/>
        </p:nvSpPr>
        <p:spPr bwMode="auto">
          <a:xfrm>
            <a:off x="147550" y="668003"/>
            <a:ext cx="2599776" cy="4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9031" rIns="29031">
            <a:spAutoFit/>
          </a:bodyPr>
          <a:lstStyle>
            <a:lvl1pPr defTabSz="14747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defTabSz="14747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defTabSz="14747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defTabSz="14747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1830388" defTabSz="14747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287588" defTabSz="14747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744788" defTabSz="14747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201988" defTabSz="14747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659188" defTabSz="14747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127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￭</a:t>
            </a:r>
            <a:r>
              <a:rPr lang="zh-TW" altLang="en-US" sz="2000" b="1" dirty="0">
                <a:latin typeface="+mn-ea"/>
                <a:ea typeface="+mn-ea"/>
              </a:rPr>
              <a:t>工程項目</a:t>
            </a:r>
          </a:p>
        </p:txBody>
      </p:sp>
      <p:pic>
        <p:nvPicPr>
          <p:cNvPr id="20" name="Picture 2" descr="\\Fileserver-pt\server-file2\4.넷째마당\수연\바\바_06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7" y="-5017"/>
            <a:ext cx="4389643" cy="615928"/>
          </a:xfrm>
          <a:prstGeom prst="rect">
            <a:avLst/>
          </a:prstGeom>
          <a:noFill/>
        </p:spPr>
      </p:pic>
      <p:sp>
        <p:nvSpPr>
          <p:cNvPr id="21" name="文字方塊 20"/>
          <p:cNvSpPr txBox="1"/>
          <p:nvPr/>
        </p:nvSpPr>
        <p:spPr>
          <a:xfrm>
            <a:off x="421687" y="29708"/>
            <a:ext cx="352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0000FF"/>
                </a:solidFill>
              </a:rPr>
              <a:t>叁、工程佈置圖</a:t>
            </a:r>
            <a:endParaRPr lang="zh-TW" altLang="en-US" sz="2800" b="1" dirty="0">
              <a:solidFill>
                <a:srgbClr val="0000FF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3295806" y="14112"/>
            <a:ext cx="1124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0000FF"/>
                </a:solidFill>
              </a:rPr>
              <a:t>(1/2)</a:t>
            </a:r>
            <a:endParaRPr lang="zh-TW" alt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955A-7119-4DD9-A405-2C643EB8DFED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8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181866" y="882737"/>
            <a:ext cx="4962134" cy="5760000"/>
          </a:xfrm>
          <a:prstGeom prst="rect">
            <a:avLst/>
          </a:prstGeom>
        </p:spPr>
      </p:pic>
      <p:cxnSp>
        <p:nvCxnSpPr>
          <p:cNvPr id="23" name="直線接點 22"/>
          <p:cNvCxnSpPr/>
          <p:nvPr/>
        </p:nvCxnSpPr>
        <p:spPr>
          <a:xfrm flipH="1">
            <a:off x="897602" y="1008084"/>
            <a:ext cx="1" cy="68275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2797235" y="1667056"/>
            <a:ext cx="25695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海岸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生態護坡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整治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海岸生態護坡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加固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臨時擋土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支撐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海岸線植栽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修剪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零星及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雜項工程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zh-TW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49886" y="1099359"/>
            <a:ext cx="1871724" cy="345556"/>
          </a:xfrm>
          <a:prstGeom prst="rect">
            <a:avLst/>
          </a:prstGeom>
          <a:solidFill>
            <a:srgbClr val="A9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L56</a:t>
            </a:r>
            <a:r>
              <a:rPr lang="zh-TW" altLang="en-US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據點生態區</a:t>
            </a:r>
            <a:endParaRPr lang="zh-TW" altLang="en-US" sz="1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8" name="手繪多邊形 27"/>
          <p:cNvSpPr/>
          <p:nvPr/>
        </p:nvSpPr>
        <p:spPr>
          <a:xfrm>
            <a:off x="2821611" y="3442754"/>
            <a:ext cx="2717040" cy="1512422"/>
          </a:xfrm>
          <a:custGeom>
            <a:avLst/>
            <a:gdLst>
              <a:gd name="connsiteX0" fmla="*/ 0 w 5762625"/>
              <a:gd name="connsiteY0" fmla="*/ 0 h 1800225"/>
              <a:gd name="connsiteX1" fmla="*/ 4914900 w 5762625"/>
              <a:gd name="connsiteY1" fmla="*/ 0 h 1800225"/>
              <a:gd name="connsiteX2" fmla="*/ 5762625 w 5762625"/>
              <a:gd name="connsiteY2" fmla="*/ 1800225 h 1800225"/>
              <a:gd name="connsiteX0" fmla="*/ 0 w 5941150"/>
              <a:gd name="connsiteY0" fmla="*/ 0 h 1800225"/>
              <a:gd name="connsiteX1" fmla="*/ 5093425 w 5941150"/>
              <a:gd name="connsiteY1" fmla="*/ 0 h 1800225"/>
              <a:gd name="connsiteX2" fmla="*/ 5941150 w 5941150"/>
              <a:gd name="connsiteY2" fmla="*/ 1800225 h 18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41150" h="1800225">
                <a:moveTo>
                  <a:pt x="0" y="0"/>
                </a:moveTo>
                <a:lnTo>
                  <a:pt x="5093425" y="0"/>
                </a:lnTo>
                <a:lnTo>
                  <a:pt x="5941150" y="1800225"/>
                </a:lnTo>
              </a:path>
            </a:pathLst>
          </a:cu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571"/>
          </a:p>
        </p:txBody>
      </p:sp>
      <p:sp>
        <p:nvSpPr>
          <p:cNvPr id="29" name="矩形 28"/>
          <p:cNvSpPr/>
          <p:nvPr/>
        </p:nvSpPr>
        <p:spPr>
          <a:xfrm>
            <a:off x="176714" y="3352296"/>
            <a:ext cx="2591361" cy="214283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97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L56</a:t>
            </a:r>
            <a:r>
              <a:rPr lang="zh-TW" altLang="en-US" sz="1197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據點改善位置圖</a:t>
            </a:r>
            <a:endParaRPr lang="zh-TW" altLang="en-US" sz="1197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" name="圖片 29" descr="C:\Users\Chen\Desktop\新增資料夾\規劃構想圖-2-page-00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9527" y="3650660"/>
            <a:ext cx="3449920" cy="2880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" name="矩形 30"/>
          <p:cNvSpPr/>
          <p:nvPr/>
        </p:nvSpPr>
        <p:spPr>
          <a:xfrm>
            <a:off x="89726" y="6549606"/>
            <a:ext cx="5076485" cy="214283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97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L56</a:t>
            </a:r>
            <a:r>
              <a:rPr lang="zh-TW" altLang="en-US" sz="1197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據點規劃構想圖</a:t>
            </a:r>
            <a:endParaRPr lang="zh-TW" altLang="en-US" sz="1197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2" name="圖片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584" y="5197825"/>
            <a:ext cx="1949093" cy="133283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461" y="1552296"/>
            <a:ext cx="2549865" cy="1800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757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500"/>
          <p:cNvSpPr txBox="1">
            <a:spLocks noChangeArrowheads="1"/>
          </p:cNvSpPr>
          <p:nvPr/>
        </p:nvSpPr>
        <p:spPr bwMode="auto">
          <a:xfrm>
            <a:off x="194282" y="654289"/>
            <a:ext cx="26548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9031" rIns="29031">
            <a:spAutoFit/>
          </a:bodyPr>
          <a:lstStyle>
            <a:lvl1pPr defTabSz="14747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defTabSz="14747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defTabSz="14747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defTabSz="14747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1830388" defTabSz="14747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287588" defTabSz="14747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744788" defTabSz="14747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201988" defTabSz="14747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659188" defTabSz="14747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1270" dirty="0" smtClean="0">
                <a:latin typeface="+mn-lt"/>
                <a:ea typeface="微軟正黑體" panose="020B0604030504040204" pitchFamily="34" charset="-120"/>
              </a:rPr>
              <a:t>￭</a:t>
            </a:r>
            <a:r>
              <a:rPr lang="zh-TW" altLang="en-US" sz="2000" b="1" dirty="0">
                <a:latin typeface="+mn-ea"/>
                <a:ea typeface="+mn-ea"/>
              </a:rPr>
              <a:t>工程項目</a:t>
            </a:r>
          </a:p>
        </p:txBody>
      </p:sp>
      <p:pic>
        <p:nvPicPr>
          <p:cNvPr id="19" name="Picture 2" descr="\\Fileserver-pt\server-file2\4.넷째마당\수연\바\바_06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7" y="-5017"/>
            <a:ext cx="4389643" cy="615928"/>
          </a:xfrm>
          <a:prstGeom prst="rect">
            <a:avLst/>
          </a:prstGeom>
          <a:noFill/>
        </p:spPr>
      </p:pic>
      <p:sp>
        <p:nvSpPr>
          <p:cNvPr id="21" name="文字方塊 20"/>
          <p:cNvSpPr txBox="1"/>
          <p:nvPr/>
        </p:nvSpPr>
        <p:spPr>
          <a:xfrm>
            <a:off x="421687" y="29708"/>
            <a:ext cx="352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0000FF"/>
                </a:solidFill>
              </a:rPr>
              <a:t>叁、工程佈置圖</a:t>
            </a:r>
            <a:endParaRPr lang="zh-TW" altLang="en-US" sz="2800" b="1" dirty="0">
              <a:solidFill>
                <a:srgbClr val="0000FF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295806" y="14112"/>
            <a:ext cx="1124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0000FF"/>
                </a:solidFill>
              </a:rPr>
              <a:t>(2/2)</a:t>
            </a:r>
            <a:endParaRPr lang="zh-TW" altLang="en-US" sz="2800" b="1" dirty="0">
              <a:solidFill>
                <a:srgbClr val="0000FF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955A-7119-4DD9-A405-2C643EB8DFED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9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69121" y="765670"/>
            <a:ext cx="4774879" cy="5760000"/>
          </a:xfrm>
          <a:prstGeom prst="rect">
            <a:avLst/>
          </a:prstGeom>
        </p:spPr>
      </p:pic>
      <p:cxnSp>
        <p:nvCxnSpPr>
          <p:cNvPr id="18" name="直線接點 17"/>
          <p:cNvCxnSpPr/>
          <p:nvPr/>
        </p:nvCxnSpPr>
        <p:spPr>
          <a:xfrm flipH="1">
            <a:off x="897602" y="1008084"/>
            <a:ext cx="1" cy="68275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字方塊 27"/>
          <p:cNvSpPr txBox="1"/>
          <p:nvPr/>
        </p:nvSpPr>
        <p:spPr>
          <a:xfrm>
            <a:off x="2369018" y="1897015"/>
            <a:ext cx="2569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海岸生態護坡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整治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車撤道導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水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零星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雜項工程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zh-TW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949885" y="1099359"/>
            <a:ext cx="2350663" cy="345556"/>
          </a:xfrm>
          <a:prstGeom prst="rect">
            <a:avLst/>
          </a:prstGeom>
          <a:solidFill>
            <a:srgbClr val="A9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車轍道</a:t>
            </a:r>
            <a:r>
              <a:rPr lang="en-US" altLang="zh-TW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3.2</a:t>
            </a:r>
            <a:r>
              <a:rPr lang="zh-TW" altLang="en-US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公里處生態區</a:t>
            </a:r>
            <a:endParaRPr lang="zh-TW" altLang="en-US" sz="1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1" name="手繪多邊形 30"/>
          <p:cNvSpPr/>
          <p:nvPr/>
        </p:nvSpPr>
        <p:spPr>
          <a:xfrm>
            <a:off x="2821611" y="3442754"/>
            <a:ext cx="3047966" cy="571897"/>
          </a:xfrm>
          <a:custGeom>
            <a:avLst/>
            <a:gdLst>
              <a:gd name="connsiteX0" fmla="*/ 0 w 5762625"/>
              <a:gd name="connsiteY0" fmla="*/ 0 h 1800225"/>
              <a:gd name="connsiteX1" fmla="*/ 4914900 w 5762625"/>
              <a:gd name="connsiteY1" fmla="*/ 0 h 1800225"/>
              <a:gd name="connsiteX2" fmla="*/ 5762625 w 5762625"/>
              <a:gd name="connsiteY2" fmla="*/ 1800225 h 1800225"/>
              <a:gd name="connsiteX0" fmla="*/ 0 w 5941150"/>
              <a:gd name="connsiteY0" fmla="*/ 0 h 1800225"/>
              <a:gd name="connsiteX1" fmla="*/ 5093425 w 5941150"/>
              <a:gd name="connsiteY1" fmla="*/ 0 h 1800225"/>
              <a:gd name="connsiteX2" fmla="*/ 5941150 w 5941150"/>
              <a:gd name="connsiteY2" fmla="*/ 1800225 h 18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41150" h="1800225">
                <a:moveTo>
                  <a:pt x="0" y="0"/>
                </a:moveTo>
                <a:lnTo>
                  <a:pt x="5093425" y="0"/>
                </a:lnTo>
                <a:lnTo>
                  <a:pt x="5941150" y="1800225"/>
                </a:lnTo>
              </a:path>
            </a:pathLst>
          </a:cu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571"/>
          </a:p>
        </p:txBody>
      </p:sp>
      <p:sp>
        <p:nvSpPr>
          <p:cNvPr id="32" name="矩形 31"/>
          <p:cNvSpPr/>
          <p:nvPr/>
        </p:nvSpPr>
        <p:spPr>
          <a:xfrm>
            <a:off x="674423" y="3321795"/>
            <a:ext cx="1694595" cy="214283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97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3.2</a:t>
            </a:r>
            <a:r>
              <a:rPr lang="zh-TW" altLang="en-US" sz="1197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公里處改善位置圖</a:t>
            </a:r>
            <a:endParaRPr lang="zh-TW" altLang="en-US" sz="1197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9726" y="6549606"/>
            <a:ext cx="5076485" cy="214283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97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L56</a:t>
            </a:r>
            <a:r>
              <a:rPr lang="zh-TW" altLang="en-US" sz="1197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據點規劃構想圖</a:t>
            </a:r>
            <a:endParaRPr lang="zh-TW" altLang="en-US" sz="1197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4" name="圖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23" y="1521795"/>
            <a:ext cx="1694595" cy="1800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圖片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6" y="3726836"/>
            <a:ext cx="3514944" cy="282277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圖片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1243" y="5369752"/>
            <a:ext cx="2164000" cy="1440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419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0000"/>
        </a:solidFill>
        <a:ln>
          <a:noFill/>
        </a:ln>
        <a:ex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254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13403</TotalTime>
  <Words>957</Words>
  <Application>Microsoft Office PowerPoint</Application>
  <PresentationFormat>如螢幕大小 (4:3)</PresentationFormat>
  <Paragraphs>145</Paragraphs>
  <Slides>11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1_Office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洪嬿樺</cp:lastModifiedBy>
  <cp:revision>723</cp:revision>
  <cp:lastPrinted>2017-09-18T02:07:26Z</cp:lastPrinted>
  <dcterms:created xsi:type="dcterms:W3CDTF">2017-03-27T03:12:55Z</dcterms:created>
  <dcterms:modified xsi:type="dcterms:W3CDTF">2021-06-16T06:36:27Z</dcterms:modified>
</cp:coreProperties>
</file>