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0" r:id="rId2"/>
  </p:sldMasterIdLst>
  <p:notesMasterIdLst>
    <p:notesMasterId r:id="rId87"/>
  </p:notesMasterIdLst>
  <p:handoutMasterIdLst>
    <p:handoutMasterId r:id="rId88"/>
  </p:handoutMasterIdLst>
  <p:sldIdLst>
    <p:sldId id="314" r:id="rId3"/>
    <p:sldId id="383" r:id="rId4"/>
    <p:sldId id="381" r:id="rId5"/>
    <p:sldId id="323" r:id="rId6"/>
    <p:sldId id="393" r:id="rId7"/>
    <p:sldId id="380" r:id="rId8"/>
    <p:sldId id="362" r:id="rId9"/>
    <p:sldId id="415" r:id="rId10"/>
    <p:sldId id="416" r:id="rId11"/>
    <p:sldId id="445" r:id="rId12"/>
    <p:sldId id="443" r:id="rId13"/>
    <p:sldId id="444" r:id="rId14"/>
    <p:sldId id="441" r:id="rId15"/>
    <p:sldId id="442" r:id="rId16"/>
    <p:sldId id="414" r:id="rId17"/>
    <p:sldId id="375" r:id="rId18"/>
    <p:sldId id="376" r:id="rId19"/>
    <p:sldId id="434" r:id="rId20"/>
    <p:sldId id="377" r:id="rId21"/>
    <p:sldId id="378" r:id="rId22"/>
    <p:sldId id="379" r:id="rId23"/>
    <p:sldId id="373" r:id="rId24"/>
    <p:sldId id="396" r:id="rId25"/>
    <p:sldId id="397" r:id="rId26"/>
    <p:sldId id="433" r:id="rId27"/>
    <p:sldId id="365" r:id="rId28"/>
    <p:sldId id="395" r:id="rId29"/>
    <p:sldId id="366" r:id="rId30"/>
    <p:sldId id="327" r:id="rId31"/>
    <p:sldId id="328" r:id="rId32"/>
    <p:sldId id="399" r:id="rId33"/>
    <p:sldId id="401" r:id="rId34"/>
    <p:sldId id="402" r:id="rId35"/>
    <p:sldId id="403" r:id="rId36"/>
    <p:sldId id="404" r:id="rId37"/>
    <p:sldId id="405" r:id="rId38"/>
    <p:sldId id="406" r:id="rId39"/>
    <p:sldId id="407" r:id="rId40"/>
    <p:sldId id="408" r:id="rId41"/>
    <p:sldId id="409" r:id="rId42"/>
    <p:sldId id="410" r:id="rId43"/>
    <p:sldId id="411" r:id="rId44"/>
    <p:sldId id="412" r:id="rId45"/>
    <p:sldId id="330" r:id="rId46"/>
    <p:sldId id="333" r:id="rId47"/>
    <p:sldId id="334" r:id="rId48"/>
    <p:sldId id="450" r:id="rId49"/>
    <p:sldId id="435" r:id="rId50"/>
    <p:sldId id="423" r:id="rId51"/>
    <p:sldId id="424" r:id="rId52"/>
    <p:sldId id="420" r:id="rId53"/>
    <p:sldId id="421" r:id="rId54"/>
    <p:sldId id="338" r:id="rId55"/>
    <p:sldId id="452" r:id="rId56"/>
    <p:sldId id="344" r:id="rId57"/>
    <p:sldId id="345" r:id="rId58"/>
    <p:sldId id="446" r:id="rId59"/>
    <p:sldId id="437" r:id="rId60"/>
    <p:sldId id="431" r:id="rId61"/>
    <p:sldId id="432" r:id="rId62"/>
    <p:sldId id="447" r:id="rId63"/>
    <p:sldId id="448" r:id="rId64"/>
    <p:sldId id="449" r:id="rId65"/>
    <p:sldId id="359" r:id="rId66"/>
    <p:sldId id="289" r:id="rId67"/>
    <p:sldId id="299" r:id="rId68"/>
    <p:sldId id="300" r:id="rId69"/>
    <p:sldId id="301" r:id="rId70"/>
    <p:sldId id="302" r:id="rId71"/>
    <p:sldId id="317" r:id="rId72"/>
    <p:sldId id="318" r:id="rId73"/>
    <p:sldId id="319" r:id="rId74"/>
    <p:sldId id="320" r:id="rId75"/>
    <p:sldId id="321" r:id="rId76"/>
    <p:sldId id="322" r:id="rId77"/>
    <p:sldId id="303" r:id="rId78"/>
    <p:sldId id="304" r:id="rId79"/>
    <p:sldId id="305" r:id="rId80"/>
    <p:sldId id="426" r:id="rId81"/>
    <p:sldId id="385" r:id="rId82"/>
    <p:sldId id="391" r:id="rId83"/>
    <p:sldId id="427" r:id="rId84"/>
    <p:sldId id="428" r:id="rId85"/>
    <p:sldId id="440" r:id="rId86"/>
  </p:sldIdLst>
  <p:sldSz cx="9144000" cy="6858000" type="screen4x3"/>
  <p:notesSz cx="6802438" cy="9934575"/>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102"/>
      </p:cViewPr>
      <p:guideLst>
        <p:guide orient="horz" pos="2160"/>
        <p:guide pos="2880"/>
      </p:guideLst>
    </p:cSldViewPr>
  </p:slideViewPr>
  <p:notesTextViewPr>
    <p:cViewPr>
      <p:scale>
        <a:sx n="1" d="1"/>
        <a:sy n="1" d="1"/>
      </p:scale>
      <p:origin x="0" y="0"/>
    </p:cViewPr>
  </p:notesTextViewPr>
  <p:sorterViewPr>
    <p:cViewPr>
      <p:scale>
        <a:sx n="100" d="100"/>
        <a:sy n="100" d="100"/>
      </p:scale>
      <p:origin x="0" y="-1387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7DE8F0-25CE-40A0-9689-619EEBC450FF}"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zh-TW" altLang="en-US"/>
        </a:p>
      </dgm:t>
    </dgm:pt>
    <dgm:pt modelId="{9203043C-2911-4407-A3B5-84698F34A765}">
      <dgm:prSet phldrT="[文字]"/>
      <dgm:spPr/>
      <dgm:t>
        <a:bodyPr/>
        <a:lstStyle/>
        <a:p>
          <a:r>
            <a:rPr kumimoji="1" lang="zh-TW" altLang="en-US" b="0" i="0" u="none" strike="noStrike" cap="none" normalizeH="0" baseline="0" dirty="0" smtClean="0">
              <a:ln/>
              <a:effectLst/>
              <a:latin typeface="微軟正黑體" pitchFamily="34" charset="-120"/>
              <a:ea typeface="微軟正黑體" pitchFamily="34" charset="-120"/>
              <a:cs typeface="Times New Roman" pitchFamily="18" charset="0"/>
            </a:rPr>
            <a:t>貪污治罪條例第</a:t>
          </a:r>
          <a:r>
            <a:rPr kumimoji="1" lang="en-US" altLang="zh-TW" b="0" i="0" u="none" strike="noStrike" cap="none" normalizeH="0" baseline="0" dirty="0" smtClean="0">
              <a:ln/>
              <a:effectLst/>
              <a:latin typeface="微軟正黑體" pitchFamily="34" charset="-120"/>
              <a:ea typeface="微軟正黑體" pitchFamily="34" charset="-120"/>
              <a:cs typeface="Times New Roman" pitchFamily="18" charset="0"/>
            </a:rPr>
            <a:t>6</a:t>
          </a:r>
          <a:r>
            <a:rPr kumimoji="1" lang="zh-TW" altLang="en-US" b="0" i="0" u="none" strike="noStrike" cap="none" normalizeH="0" baseline="0" dirty="0" smtClean="0">
              <a:ln/>
              <a:effectLst/>
              <a:latin typeface="微軟正黑體" pitchFamily="34" charset="-120"/>
              <a:ea typeface="微軟正黑體" pitchFamily="34" charset="-120"/>
              <a:cs typeface="Times New Roman" pitchFamily="18" charset="0"/>
            </a:rPr>
            <a:t>條第</a:t>
          </a:r>
          <a:r>
            <a:rPr kumimoji="1" lang="en-US" altLang="zh-TW" b="0" i="0" u="none" strike="noStrike" cap="none" normalizeH="0" baseline="0" dirty="0" smtClean="0">
              <a:ln/>
              <a:effectLst/>
              <a:latin typeface="微軟正黑體" pitchFamily="34" charset="-120"/>
              <a:ea typeface="微軟正黑體" pitchFamily="34" charset="-120"/>
              <a:cs typeface="Times New Roman" pitchFamily="18" charset="0"/>
            </a:rPr>
            <a:t>1</a:t>
          </a:r>
          <a:r>
            <a:rPr kumimoji="1" lang="zh-TW" altLang="en-US" b="0" i="0" u="none" strike="noStrike" cap="none" normalizeH="0" baseline="0" dirty="0" smtClean="0">
              <a:ln/>
              <a:effectLst/>
              <a:latin typeface="微軟正黑體" pitchFamily="34" charset="-120"/>
              <a:ea typeface="微軟正黑體" pitchFamily="34" charset="-120"/>
              <a:cs typeface="Times New Roman" pitchFamily="18" charset="0"/>
            </a:rPr>
            <a:t>項第</a:t>
          </a:r>
          <a:r>
            <a:rPr kumimoji="1" lang="en-US" altLang="zh-TW" b="0" i="0" u="none" strike="noStrike" cap="none" normalizeH="0" baseline="0" dirty="0" smtClean="0">
              <a:ln/>
              <a:effectLst/>
              <a:latin typeface="微軟正黑體" pitchFamily="34" charset="-120"/>
              <a:ea typeface="微軟正黑體" pitchFamily="34" charset="-120"/>
              <a:cs typeface="Times New Roman" pitchFamily="18" charset="0"/>
            </a:rPr>
            <a:t>4</a:t>
          </a:r>
          <a:r>
            <a:rPr kumimoji="1" lang="zh-TW" altLang="en-US" b="0" i="0" u="none" strike="noStrike" cap="none" normalizeH="0" baseline="0" dirty="0" smtClean="0">
              <a:ln/>
              <a:effectLst/>
              <a:latin typeface="微軟正黑體" pitchFamily="34" charset="-120"/>
              <a:ea typeface="微軟正黑體" pitchFamily="34" charset="-120"/>
              <a:cs typeface="Times New Roman" pitchFamily="18" charset="0"/>
            </a:rPr>
            <a:t>款</a:t>
          </a:r>
          <a:endParaRPr lang="zh-TW" altLang="en-US" dirty="0">
            <a:latin typeface="微軟正黑體" pitchFamily="34" charset="-120"/>
            <a:ea typeface="微軟正黑體" pitchFamily="34" charset="-120"/>
          </a:endParaRPr>
        </a:p>
      </dgm:t>
    </dgm:pt>
    <dgm:pt modelId="{8E05AFC4-4AAC-4001-B32E-F2550C5043F4}" type="parTrans" cxnId="{E25EF536-4599-412F-814C-5840C6256CF5}">
      <dgm:prSet/>
      <dgm:spPr/>
      <dgm:t>
        <a:bodyPr/>
        <a:lstStyle/>
        <a:p>
          <a:endParaRPr lang="zh-TW" altLang="en-US"/>
        </a:p>
      </dgm:t>
    </dgm:pt>
    <dgm:pt modelId="{22A80346-BA55-4FCD-B2ED-DBFC7B90CFCC}" type="sibTrans" cxnId="{E25EF536-4599-412F-814C-5840C6256CF5}">
      <dgm:prSet/>
      <dgm:spPr/>
      <dgm:t>
        <a:bodyPr/>
        <a:lstStyle/>
        <a:p>
          <a:endParaRPr lang="zh-TW" altLang="en-US"/>
        </a:p>
      </dgm:t>
    </dgm:pt>
    <dgm:pt modelId="{26361B0A-1985-4698-B9A4-32E4715BBB4A}">
      <dgm:prSet phldrT="[文字]"/>
      <dgm:spPr/>
      <dgm:t>
        <a:bodyPr/>
        <a:lstStyle/>
        <a:p>
          <a:r>
            <a:rPr lang="zh-TW" dirty="0" smtClean="0">
              <a:latin typeface="微軟正黑體" pitchFamily="34" charset="-120"/>
              <a:ea typeface="微軟正黑體" pitchFamily="34" charset="-120"/>
            </a:rPr>
            <a:t>「對於主管或監督之事務，</a:t>
          </a:r>
          <a:r>
            <a:rPr lang="zh-TW" b="1" dirty="0" smtClean="0">
              <a:solidFill>
                <a:srgbClr val="0000FF"/>
              </a:solidFill>
              <a:latin typeface="微軟正黑體" pitchFamily="34" charset="-120"/>
              <a:ea typeface="微軟正黑體" pitchFamily="34" charset="-120"/>
            </a:rPr>
            <a:t>明知</a:t>
          </a:r>
          <a:r>
            <a:rPr lang="zh-TW" dirty="0" smtClean="0">
              <a:latin typeface="微軟正黑體" pitchFamily="34" charset="-120"/>
              <a:ea typeface="微軟正黑體" pitchFamily="34" charset="-120"/>
            </a:rPr>
            <a:t>違背法律、法律授權之法規命令、職權命令、自治條例、自治規則、委辦規則或其他對多數不特定人民就一般事項所作對外發生法律效果之規定，直接或間接圖自己或其他私人不法利益，因而獲得利益者。」</a:t>
          </a:r>
          <a:endParaRPr lang="zh-TW" altLang="en-US" dirty="0">
            <a:latin typeface="微軟正黑體" pitchFamily="34" charset="-120"/>
            <a:ea typeface="微軟正黑體" pitchFamily="34" charset="-120"/>
          </a:endParaRPr>
        </a:p>
      </dgm:t>
    </dgm:pt>
    <dgm:pt modelId="{9700FE0E-8318-4FF6-9EDE-F266D474E2FE}" type="parTrans" cxnId="{3D00C32C-5550-4AFE-A6E9-9C45AB9ED3EE}">
      <dgm:prSet/>
      <dgm:spPr/>
      <dgm:t>
        <a:bodyPr/>
        <a:lstStyle/>
        <a:p>
          <a:endParaRPr lang="zh-TW" altLang="en-US"/>
        </a:p>
      </dgm:t>
    </dgm:pt>
    <dgm:pt modelId="{E499305B-4258-42B2-92DE-50884AC622B7}" type="sibTrans" cxnId="{3D00C32C-5550-4AFE-A6E9-9C45AB9ED3EE}">
      <dgm:prSet/>
      <dgm:spPr/>
      <dgm:t>
        <a:bodyPr/>
        <a:lstStyle/>
        <a:p>
          <a:endParaRPr lang="zh-TW" altLang="en-US"/>
        </a:p>
      </dgm:t>
    </dgm:pt>
    <dgm:pt modelId="{ABF69B3A-3623-4D62-A3EA-EDBE390DAFE5}">
      <dgm:prSet phldrT="[文字]"/>
      <dgm:spPr/>
      <dgm:t>
        <a:bodyPr/>
        <a:lstStyle/>
        <a:p>
          <a:r>
            <a:rPr kumimoji="1" lang="zh-TW" altLang="en-US" b="0" i="0" u="none" strike="noStrike" cap="none" normalizeH="0" baseline="0" smtClean="0">
              <a:ln/>
              <a:effectLst/>
              <a:latin typeface="微軟正黑體" pitchFamily="34" charset="-120"/>
              <a:ea typeface="微軟正黑體" pitchFamily="34" charset="-120"/>
              <a:cs typeface="Times New Roman" pitchFamily="18" charset="0"/>
            </a:rPr>
            <a:t>貪污治罪條例第</a:t>
          </a:r>
          <a:r>
            <a:rPr kumimoji="1" lang="en-US" altLang="zh-TW" b="0" i="0" u="none" strike="noStrike" cap="none" normalizeH="0" baseline="0" smtClean="0">
              <a:ln/>
              <a:effectLst/>
              <a:latin typeface="微軟正黑體" pitchFamily="34" charset="-120"/>
              <a:ea typeface="微軟正黑體" pitchFamily="34" charset="-120"/>
              <a:cs typeface="Times New Roman" pitchFamily="18" charset="0"/>
            </a:rPr>
            <a:t>6</a:t>
          </a:r>
          <a:r>
            <a:rPr kumimoji="1" lang="zh-TW" altLang="en-US" b="0" i="0" u="none" strike="noStrike" cap="none" normalizeH="0" baseline="0" smtClean="0">
              <a:ln/>
              <a:effectLst/>
              <a:latin typeface="微軟正黑體" pitchFamily="34" charset="-120"/>
              <a:ea typeface="微軟正黑體" pitchFamily="34" charset="-120"/>
              <a:cs typeface="Times New Roman" pitchFamily="18" charset="0"/>
            </a:rPr>
            <a:t>條第</a:t>
          </a:r>
          <a:r>
            <a:rPr kumimoji="1" lang="en-US" altLang="zh-TW" b="0" i="0" u="none" strike="noStrike" cap="none" normalizeH="0" baseline="0" smtClean="0">
              <a:ln/>
              <a:effectLst/>
              <a:latin typeface="微軟正黑體" pitchFamily="34" charset="-120"/>
              <a:ea typeface="微軟正黑體" pitchFamily="34" charset="-120"/>
              <a:cs typeface="Times New Roman" pitchFamily="18" charset="0"/>
            </a:rPr>
            <a:t>1</a:t>
          </a:r>
          <a:r>
            <a:rPr kumimoji="1" lang="zh-TW" altLang="en-US" b="0" i="0" u="none" strike="noStrike" cap="none" normalizeH="0" baseline="0" smtClean="0">
              <a:ln/>
              <a:effectLst/>
              <a:latin typeface="微軟正黑體" pitchFamily="34" charset="-120"/>
              <a:ea typeface="微軟正黑體" pitchFamily="34" charset="-120"/>
              <a:cs typeface="Times New Roman" pitchFamily="18" charset="0"/>
            </a:rPr>
            <a:t>項第</a:t>
          </a:r>
          <a:r>
            <a:rPr kumimoji="1" lang="en-US" altLang="zh-TW" b="0" i="0" u="none" strike="noStrike" cap="none" normalizeH="0" baseline="0" smtClean="0">
              <a:ln/>
              <a:effectLst/>
              <a:latin typeface="微軟正黑體" pitchFamily="34" charset="-120"/>
              <a:ea typeface="微軟正黑體" pitchFamily="34" charset="-120"/>
              <a:cs typeface="Times New Roman" pitchFamily="18" charset="0"/>
            </a:rPr>
            <a:t>5</a:t>
          </a:r>
          <a:r>
            <a:rPr kumimoji="1" lang="zh-TW" altLang="en-US" b="0" i="0" u="none" strike="noStrike" cap="none" normalizeH="0" baseline="0" smtClean="0">
              <a:ln/>
              <a:effectLst/>
              <a:latin typeface="微軟正黑體" pitchFamily="34" charset="-120"/>
              <a:ea typeface="微軟正黑體" pitchFamily="34" charset="-120"/>
              <a:cs typeface="Times New Roman" pitchFamily="18" charset="0"/>
            </a:rPr>
            <a:t>款</a:t>
          </a:r>
          <a:endParaRPr lang="zh-TW" altLang="en-US" dirty="0">
            <a:latin typeface="微軟正黑體" pitchFamily="34" charset="-120"/>
            <a:ea typeface="微軟正黑體" pitchFamily="34" charset="-120"/>
          </a:endParaRPr>
        </a:p>
      </dgm:t>
    </dgm:pt>
    <dgm:pt modelId="{DF68B1ED-03A3-4092-88FF-69DB87BB12FD}" type="parTrans" cxnId="{E9246839-F3D4-4009-8A40-7248F07FC66B}">
      <dgm:prSet/>
      <dgm:spPr/>
      <dgm:t>
        <a:bodyPr/>
        <a:lstStyle/>
        <a:p>
          <a:endParaRPr lang="zh-TW" altLang="en-US"/>
        </a:p>
      </dgm:t>
    </dgm:pt>
    <dgm:pt modelId="{DEB3BD80-1BEA-4564-B8EC-97814E954C64}" type="sibTrans" cxnId="{E9246839-F3D4-4009-8A40-7248F07FC66B}">
      <dgm:prSet/>
      <dgm:spPr/>
      <dgm:t>
        <a:bodyPr/>
        <a:lstStyle/>
        <a:p>
          <a:endParaRPr lang="zh-TW" altLang="en-US"/>
        </a:p>
      </dgm:t>
    </dgm:pt>
    <dgm:pt modelId="{0C167E7A-00D8-4A0F-A690-3EC479D6A7ED}">
      <dgm:prSet phldrT="[文字]"/>
      <dgm:spPr/>
      <dgm:t>
        <a:bodyPr/>
        <a:lstStyle/>
        <a:p>
          <a:r>
            <a:rPr lang="zh-TW" dirty="0" smtClean="0">
              <a:latin typeface="微軟正黑體" pitchFamily="34" charset="-120"/>
              <a:ea typeface="微軟正黑體" pitchFamily="34" charset="-120"/>
            </a:rPr>
            <a:t>「</a:t>
          </a:r>
          <a:r>
            <a:rPr lang="zh-TW" altLang="en-US" b="0" i="0" dirty="0" smtClean="0">
              <a:latin typeface="微軟正黑體" pitchFamily="34" charset="-120"/>
              <a:ea typeface="微軟正黑體" pitchFamily="34" charset="-120"/>
            </a:rPr>
            <a:t>對於</a:t>
          </a:r>
          <a:r>
            <a:rPr lang="zh-TW" altLang="en-US" b="1" i="0" dirty="0" smtClean="0">
              <a:solidFill>
                <a:srgbClr val="FF0000"/>
              </a:solidFill>
              <a:latin typeface="微軟正黑體" pitchFamily="34" charset="-120"/>
              <a:ea typeface="微軟正黑體" pitchFamily="34" charset="-120"/>
            </a:rPr>
            <a:t>非</a:t>
          </a:r>
          <a:r>
            <a:rPr lang="zh-TW" altLang="en-US" b="0" i="0" dirty="0" smtClean="0">
              <a:latin typeface="微軟正黑體" pitchFamily="34" charset="-120"/>
              <a:ea typeface="微軟正黑體" pitchFamily="34" charset="-120"/>
            </a:rPr>
            <a:t>主管或監督之事務，</a:t>
          </a:r>
          <a:r>
            <a:rPr lang="zh-TW" altLang="en-US" b="1" i="0" dirty="0" smtClean="0">
              <a:solidFill>
                <a:srgbClr val="0000FF"/>
              </a:solidFill>
              <a:latin typeface="微軟正黑體" pitchFamily="34" charset="-120"/>
              <a:ea typeface="微軟正黑體" pitchFamily="34" charset="-120"/>
            </a:rPr>
            <a:t>明知</a:t>
          </a:r>
          <a:r>
            <a:rPr lang="zh-TW" altLang="en-US" b="0" i="0" dirty="0" smtClean="0">
              <a:latin typeface="微軟正黑體" pitchFamily="34" charset="-120"/>
              <a:ea typeface="微軟正黑體" pitchFamily="34" charset="-120"/>
            </a:rPr>
            <a:t>違背法律、法律授權之法規命令、職權命令、自治條例、自治規則、委辦規則或其他對多數不特定人民就一般事項所作對外發生法律效果之規定，利用職權機會或身分圖自己或其他私人不法利益，因而獲得利益者。</a:t>
          </a:r>
          <a:r>
            <a:rPr lang="zh-TW" dirty="0" smtClean="0">
              <a:latin typeface="微軟正黑體" pitchFamily="34" charset="-120"/>
              <a:ea typeface="微軟正黑體" pitchFamily="34" charset="-120"/>
            </a:rPr>
            <a:t>」</a:t>
          </a:r>
          <a:endParaRPr lang="zh-TW" altLang="en-US" dirty="0">
            <a:latin typeface="微軟正黑體" pitchFamily="34" charset="-120"/>
            <a:ea typeface="微軟正黑體" pitchFamily="34" charset="-120"/>
          </a:endParaRPr>
        </a:p>
      </dgm:t>
    </dgm:pt>
    <dgm:pt modelId="{02CD7DD8-6EC9-48B3-9FF9-228E0478834A}" type="parTrans" cxnId="{910A9140-4E8F-49E0-8D74-6D1A7CA098E6}">
      <dgm:prSet/>
      <dgm:spPr/>
      <dgm:t>
        <a:bodyPr/>
        <a:lstStyle/>
        <a:p>
          <a:endParaRPr lang="zh-TW" altLang="en-US"/>
        </a:p>
      </dgm:t>
    </dgm:pt>
    <dgm:pt modelId="{141B98CF-4663-4D6E-B258-4EA7D283469C}" type="sibTrans" cxnId="{910A9140-4E8F-49E0-8D74-6D1A7CA098E6}">
      <dgm:prSet/>
      <dgm:spPr/>
      <dgm:t>
        <a:bodyPr/>
        <a:lstStyle/>
        <a:p>
          <a:endParaRPr lang="zh-TW" altLang="en-US"/>
        </a:p>
      </dgm:t>
    </dgm:pt>
    <dgm:pt modelId="{DB6A4650-8E38-4495-A1E4-0ACB3A150278}" type="pres">
      <dgm:prSet presAssocID="{C37DE8F0-25CE-40A0-9689-619EEBC450FF}" presName="Name0" presStyleCnt="0">
        <dgm:presLayoutVars>
          <dgm:dir/>
          <dgm:animLvl val="lvl"/>
          <dgm:resizeHandles val="exact"/>
        </dgm:presLayoutVars>
      </dgm:prSet>
      <dgm:spPr/>
      <dgm:t>
        <a:bodyPr/>
        <a:lstStyle/>
        <a:p>
          <a:endParaRPr lang="zh-TW" altLang="en-US"/>
        </a:p>
      </dgm:t>
    </dgm:pt>
    <dgm:pt modelId="{EE511E3A-EE59-4D2C-A702-C906DECCC37E}" type="pres">
      <dgm:prSet presAssocID="{9203043C-2911-4407-A3B5-84698F34A765}" presName="composite" presStyleCnt="0"/>
      <dgm:spPr/>
    </dgm:pt>
    <dgm:pt modelId="{977A8823-A53E-4E1E-864D-F64C5E8ABF49}" type="pres">
      <dgm:prSet presAssocID="{9203043C-2911-4407-A3B5-84698F34A765}" presName="parTx" presStyleLbl="alignNode1" presStyleIdx="0" presStyleCnt="2">
        <dgm:presLayoutVars>
          <dgm:chMax val="0"/>
          <dgm:chPref val="0"/>
          <dgm:bulletEnabled val="1"/>
        </dgm:presLayoutVars>
      </dgm:prSet>
      <dgm:spPr/>
      <dgm:t>
        <a:bodyPr/>
        <a:lstStyle/>
        <a:p>
          <a:endParaRPr lang="zh-TW" altLang="en-US"/>
        </a:p>
      </dgm:t>
    </dgm:pt>
    <dgm:pt modelId="{2506BB85-1B0A-427C-8C33-F16487878FE8}" type="pres">
      <dgm:prSet presAssocID="{9203043C-2911-4407-A3B5-84698F34A765}" presName="desTx" presStyleLbl="alignAccFollowNode1" presStyleIdx="0" presStyleCnt="2">
        <dgm:presLayoutVars>
          <dgm:bulletEnabled val="1"/>
        </dgm:presLayoutVars>
      </dgm:prSet>
      <dgm:spPr/>
      <dgm:t>
        <a:bodyPr/>
        <a:lstStyle/>
        <a:p>
          <a:endParaRPr lang="zh-TW" altLang="en-US"/>
        </a:p>
      </dgm:t>
    </dgm:pt>
    <dgm:pt modelId="{46E999D2-7C12-4875-92D4-0C67EDADDBC8}" type="pres">
      <dgm:prSet presAssocID="{22A80346-BA55-4FCD-B2ED-DBFC7B90CFCC}" presName="space" presStyleCnt="0"/>
      <dgm:spPr/>
    </dgm:pt>
    <dgm:pt modelId="{C13E4F3D-6C98-4D1B-8D21-DC603136190F}" type="pres">
      <dgm:prSet presAssocID="{ABF69B3A-3623-4D62-A3EA-EDBE390DAFE5}" presName="composite" presStyleCnt="0"/>
      <dgm:spPr/>
    </dgm:pt>
    <dgm:pt modelId="{84973E61-0B2E-4786-B9C4-AB24AC02FEA6}" type="pres">
      <dgm:prSet presAssocID="{ABF69B3A-3623-4D62-A3EA-EDBE390DAFE5}" presName="parTx" presStyleLbl="alignNode1" presStyleIdx="1" presStyleCnt="2">
        <dgm:presLayoutVars>
          <dgm:chMax val="0"/>
          <dgm:chPref val="0"/>
          <dgm:bulletEnabled val="1"/>
        </dgm:presLayoutVars>
      </dgm:prSet>
      <dgm:spPr/>
      <dgm:t>
        <a:bodyPr/>
        <a:lstStyle/>
        <a:p>
          <a:endParaRPr lang="zh-TW" altLang="en-US"/>
        </a:p>
      </dgm:t>
    </dgm:pt>
    <dgm:pt modelId="{6CCD8F87-4819-4400-9C29-CA16C2933814}" type="pres">
      <dgm:prSet presAssocID="{ABF69B3A-3623-4D62-A3EA-EDBE390DAFE5}" presName="desTx" presStyleLbl="alignAccFollowNode1" presStyleIdx="1" presStyleCnt="2">
        <dgm:presLayoutVars>
          <dgm:bulletEnabled val="1"/>
        </dgm:presLayoutVars>
      </dgm:prSet>
      <dgm:spPr/>
      <dgm:t>
        <a:bodyPr/>
        <a:lstStyle/>
        <a:p>
          <a:endParaRPr lang="zh-TW" altLang="en-US"/>
        </a:p>
      </dgm:t>
    </dgm:pt>
  </dgm:ptLst>
  <dgm:cxnLst>
    <dgm:cxn modelId="{F6AD920D-99E2-4869-AB61-8D0165274173}" type="presOf" srcId="{26361B0A-1985-4698-B9A4-32E4715BBB4A}" destId="{2506BB85-1B0A-427C-8C33-F16487878FE8}" srcOrd="0" destOrd="0" presId="urn:microsoft.com/office/officeart/2005/8/layout/hList1"/>
    <dgm:cxn modelId="{02FC703E-B565-413D-8C78-7B7CB13888CF}" type="presOf" srcId="{C37DE8F0-25CE-40A0-9689-619EEBC450FF}" destId="{DB6A4650-8E38-4495-A1E4-0ACB3A150278}" srcOrd="0" destOrd="0" presId="urn:microsoft.com/office/officeart/2005/8/layout/hList1"/>
    <dgm:cxn modelId="{E25EF536-4599-412F-814C-5840C6256CF5}" srcId="{C37DE8F0-25CE-40A0-9689-619EEBC450FF}" destId="{9203043C-2911-4407-A3B5-84698F34A765}" srcOrd="0" destOrd="0" parTransId="{8E05AFC4-4AAC-4001-B32E-F2550C5043F4}" sibTransId="{22A80346-BA55-4FCD-B2ED-DBFC7B90CFCC}"/>
    <dgm:cxn modelId="{FB7EDEEB-FDB5-4AC1-9E90-81339BCC218A}" type="presOf" srcId="{ABF69B3A-3623-4D62-A3EA-EDBE390DAFE5}" destId="{84973E61-0B2E-4786-B9C4-AB24AC02FEA6}" srcOrd="0" destOrd="0" presId="urn:microsoft.com/office/officeart/2005/8/layout/hList1"/>
    <dgm:cxn modelId="{12C8C5C7-BF1A-4F03-BE9E-BF2264E5E0C2}" type="presOf" srcId="{0C167E7A-00D8-4A0F-A690-3EC479D6A7ED}" destId="{6CCD8F87-4819-4400-9C29-CA16C2933814}" srcOrd="0" destOrd="0" presId="urn:microsoft.com/office/officeart/2005/8/layout/hList1"/>
    <dgm:cxn modelId="{E9246839-F3D4-4009-8A40-7248F07FC66B}" srcId="{C37DE8F0-25CE-40A0-9689-619EEBC450FF}" destId="{ABF69B3A-3623-4D62-A3EA-EDBE390DAFE5}" srcOrd="1" destOrd="0" parTransId="{DF68B1ED-03A3-4092-88FF-69DB87BB12FD}" sibTransId="{DEB3BD80-1BEA-4564-B8EC-97814E954C64}"/>
    <dgm:cxn modelId="{910A9140-4E8F-49E0-8D74-6D1A7CA098E6}" srcId="{ABF69B3A-3623-4D62-A3EA-EDBE390DAFE5}" destId="{0C167E7A-00D8-4A0F-A690-3EC479D6A7ED}" srcOrd="0" destOrd="0" parTransId="{02CD7DD8-6EC9-48B3-9FF9-228E0478834A}" sibTransId="{141B98CF-4663-4D6E-B258-4EA7D283469C}"/>
    <dgm:cxn modelId="{3D00C32C-5550-4AFE-A6E9-9C45AB9ED3EE}" srcId="{9203043C-2911-4407-A3B5-84698F34A765}" destId="{26361B0A-1985-4698-B9A4-32E4715BBB4A}" srcOrd="0" destOrd="0" parTransId="{9700FE0E-8318-4FF6-9EDE-F266D474E2FE}" sibTransId="{E499305B-4258-42B2-92DE-50884AC622B7}"/>
    <dgm:cxn modelId="{7D8AB849-17D3-46E7-8E27-8FCE10D2A671}" type="presOf" srcId="{9203043C-2911-4407-A3B5-84698F34A765}" destId="{977A8823-A53E-4E1E-864D-F64C5E8ABF49}" srcOrd="0" destOrd="0" presId="urn:microsoft.com/office/officeart/2005/8/layout/hList1"/>
    <dgm:cxn modelId="{30CEAAA0-8C34-47D8-AFE2-2B94EC1D2651}" type="presParOf" srcId="{DB6A4650-8E38-4495-A1E4-0ACB3A150278}" destId="{EE511E3A-EE59-4D2C-A702-C906DECCC37E}" srcOrd="0" destOrd="0" presId="urn:microsoft.com/office/officeart/2005/8/layout/hList1"/>
    <dgm:cxn modelId="{29942ACB-330C-4FDD-9F01-625EDF2AA750}" type="presParOf" srcId="{EE511E3A-EE59-4D2C-A702-C906DECCC37E}" destId="{977A8823-A53E-4E1E-864D-F64C5E8ABF49}" srcOrd="0" destOrd="0" presId="urn:microsoft.com/office/officeart/2005/8/layout/hList1"/>
    <dgm:cxn modelId="{F11F02E4-3E45-4601-A0C0-862960F47EC6}" type="presParOf" srcId="{EE511E3A-EE59-4D2C-A702-C906DECCC37E}" destId="{2506BB85-1B0A-427C-8C33-F16487878FE8}" srcOrd="1" destOrd="0" presId="urn:microsoft.com/office/officeart/2005/8/layout/hList1"/>
    <dgm:cxn modelId="{EF16A692-F33E-4A16-8D26-73F52E6EE369}" type="presParOf" srcId="{DB6A4650-8E38-4495-A1E4-0ACB3A150278}" destId="{46E999D2-7C12-4875-92D4-0C67EDADDBC8}" srcOrd="1" destOrd="0" presId="urn:microsoft.com/office/officeart/2005/8/layout/hList1"/>
    <dgm:cxn modelId="{06D27C07-19B5-4E15-92A8-5529E0ABFD7F}" type="presParOf" srcId="{DB6A4650-8E38-4495-A1E4-0ACB3A150278}" destId="{C13E4F3D-6C98-4D1B-8D21-DC603136190F}" srcOrd="2" destOrd="0" presId="urn:microsoft.com/office/officeart/2005/8/layout/hList1"/>
    <dgm:cxn modelId="{E2ED495F-E512-41AF-9EEE-0A0A74D54CCE}" type="presParOf" srcId="{C13E4F3D-6C98-4D1B-8D21-DC603136190F}" destId="{84973E61-0B2E-4786-B9C4-AB24AC02FEA6}" srcOrd="0" destOrd="0" presId="urn:microsoft.com/office/officeart/2005/8/layout/hList1"/>
    <dgm:cxn modelId="{63D76131-4323-48E3-BBC7-174B7CC3E4EB}" type="presParOf" srcId="{C13E4F3D-6C98-4D1B-8D21-DC603136190F}" destId="{6CCD8F87-4819-4400-9C29-CA16C293381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64C6A71-097F-4D8A-8462-F45B227AA9B3}" type="doc">
      <dgm:prSet loTypeId="urn:microsoft.com/office/officeart/2005/8/layout/hList3" loCatId="list" qsTypeId="urn:microsoft.com/office/officeart/2005/8/quickstyle/simple1" qsCatId="simple" csTypeId="urn:microsoft.com/office/officeart/2005/8/colors/accent5_1" csCatId="accent5" phldr="1"/>
      <dgm:spPr/>
      <dgm:t>
        <a:bodyPr/>
        <a:lstStyle/>
        <a:p>
          <a:endParaRPr lang="zh-TW" altLang="en-US"/>
        </a:p>
      </dgm:t>
    </dgm:pt>
    <dgm:pt modelId="{3C036811-7A29-4145-BE58-5404BCA43545}">
      <dgm:prSet phldrT="[文字]"/>
      <dgm:spPr/>
      <dgm:t>
        <a:bodyPr/>
        <a:lstStyle/>
        <a:p>
          <a:r>
            <a:rPr lang="zh-TW" altLang="en-US" dirty="0" smtClean="0">
              <a:latin typeface="微軟正黑體" panose="020B0604030504040204" pitchFamily="34" charset="-120"/>
              <a:ea typeface="微軟正黑體" panose="020B0604030504040204" pitchFamily="34" charset="-120"/>
            </a:rPr>
            <a:t>案例人物</a:t>
          </a:r>
          <a:endParaRPr lang="zh-TW" altLang="en-US" dirty="0"/>
        </a:p>
      </dgm:t>
    </dgm:pt>
    <dgm:pt modelId="{9DAF5118-03BC-4AA8-9DA5-B194FE39CDE2}" type="parTrans" cxnId="{5C8687BF-5E34-42B8-8C1C-59F4C0310771}">
      <dgm:prSet/>
      <dgm:spPr/>
      <dgm:t>
        <a:bodyPr/>
        <a:lstStyle/>
        <a:p>
          <a:endParaRPr lang="zh-TW" altLang="en-US"/>
        </a:p>
      </dgm:t>
    </dgm:pt>
    <dgm:pt modelId="{9F3F3B42-7E97-4DD8-A469-645DD2F9D6C7}" type="sibTrans" cxnId="{5C8687BF-5E34-42B8-8C1C-59F4C0310771}">
      <dgm:prSet/>
      <dgm:spPr/>
      <dgm:t>
        <a:bodyPr/>
        <a:lstStyle/>
        <a:p>
          <a:endParaRPr lang="zh-TW" altLang="en-US"/>
        </a:p>
      </dgm:t>
    </dgm:pt>
    <dgm:pt modelId="{A4E07ECF-5B2A-4FA5-9EAD-F45857EDE390}">
      <dgm:prSet phldrT="[文字]" custT="1"/>
      <dgm:spPr/>
      <dgm:t>
        <a:bodyPr/>
        <a:lstStyle/>
        <a:p>
          <a:r>
            <a:rPr lang="zh-TW" altLang="en-US" sz="2400" b="1" spc="600" dirty="0" smtClean="0">
              <a:latin typeface="微軟正黑體" pitchFamily="34" charset="-120"/>
              <a:ea typeface="微軟正黑體" pitchFamily="34" charset="-120"/>
            </a:rPr>
            <a:t>阿杰</a:t>
          </a:r>
          <a:endParaRPr lang="zh-TW" altLang="en-US" sz="2400" b="1" dirty="0">
            <a:latin typeface="微軟正黑體" pitchFamily="34" charset="-120"/>
            <a:ea typeface="微軟正黑體" pitchFamily="34" charset="-120"/>
          </a:endParaRPr>
        </a:p>
      </dgm:t>
    </dgm:pt>
    <dgm:pt modelId="{06E15882-E4BA-4A14-9733-00F629A5E8EE}" type="parTrans" cxnId="{8CC2A6D6-D2C2-4495-9410-FDF3305EC086}">
      <dgm:prSet/>
      <dgm:spPr/>
      <dgm:t>
        <a:bodyPr/>
        <a:lstStyle/>
        <a:p>
          <a:endParaRPr lang="zh-TW" altLang="en-US"/>
        </a:p>
      </dgm:t>
    </dgm:pt>
    <dgm:pt modelId="{03A791E8-88BD-4C29-A76B-6C71EC0B3C06}" type="sibTrans" cxnId="{8CC2A6D6-D2C2-4495-9410-FDF3305EC086}">
      <dgm:prSet/>
      <dgm:spPr/>
      <dgm:t>
        <a:bodyPr/>
        <a:lstStyle/>
        <a:p>
          <a:endParaRPr lang="zh-TW" altLang="en-US"/>
        </a:p>
      </dgm:t>
    </dgm:pt>
    <dgm:pt modelId="{14957AC0-1264-43D7-8934-96B481A60394}">
      <dgm:prSet phldrT="[文字]" custT="1"/>
      <dgm:spPr/>
      <dgm:t>
        <a:bodyPr/>
        <a:lstStyle/>
        <a:p>
          <a:r>
            <a:rPr lang="zh-TW" altLang="en-US" sz="1600" spc="600" dirty="0" smtClean="0">
              <a:latin typeface="微軟正黑體" pitchFamily="34" charset="-120"/>
              <a:ea typeface="微軟正黑體" pitchFamily="34" charset="-120"/>
            </a:rPr>
            <a:t>某市環保局清潔隊員身兼區隊出納業務</a:t>
          </a:r>
          <a:endParaRPr lang="zh-TW" altLang="en-US" sz="1600" dirty="0">
            <a:latin typeface="微軟正黑體" pitchFamily="34" charset="-120"/>
            <a:ea typeface="微軟正黑體" pitchFamily="34" charset="-120"/>
          </a:endParaRPr>
        </a:p>
      </dgm:t>
    </dgm:pt>
    <dgm:pt modelId="{487E3BA8-250C-43D3-A9E9-D4EBCCD55E01}" type="parTrans" cxnId="{3EA3C759-B43A-48FB-BDB4-DD1D26F5531A}">
      <dgm:prSet/>
      <dgm:spPr/>
      <dgm:t>
        <a:bodyPr/>
        <a:lstStyle/>
        <a:p>
          <a:endParaRPr lang="zh-TW" altLang="en-US"/>
        </a:p>
      </dgm:t>
    </dgm:pt>
    <dgm:pt modelId="{FA0590BB-B7A3-4018-ABCD-4447D78AA2E2}" type="sibTrans" cxnId="{3EA3C759-B43A-48FB-BDB4-DD1D26F5531A}">
      <dgm:prSet/>
      <dgm:spPr/>
      <dgm:t>
        <a:bodyPr/>
        <a:lstStyle/>
        <a:p>
          <a:endParaRPr lang="zh-TW" altLang="en-US"/>
        </a:p>
      </dgm:t>
    </dgm:pt>
    <dgm:pt modelId="{7EF30C24-184B-4524-ABA0-EBBD221F09D9}" type="pres">
      <dgm:prSet presAssocID="{564C6A71-097F-4D8A-8462-F45B227AA9B3}" presName="composite" presStyleCnt="0">
        <dgm:presLayoutVars>
          <dgm:chMax val="1"/>
          <dgm:dir/>
          <dgm:resizeHandles val="exact"/>
        </dgm:presLayoutVars>
      </dgm:prSet>
      <dgm:spPr/>
      <dgm:t>
        <a:bodyPr/>
        <a:lstStyle/>
        <a:p>
          <a:endParaRPr lang="zh-TW" altLang="en-US"/>
        </a:p>
      </dgm:t>
    </dgm:pt>
    <dgm:pt modelId="{A4B45F03-E472-4EF6-BD99-9EF2A7234DFB}" type="pres">
      <dgm:prSet presAssocID="{3C036811-7A29-4145-BE58-5404BCA43545}" presName="roof" presStyleLbl="dkBgShp" presStyleIdx="0" presStyleCnt="2"/>
      <dgm:spPr/>
      <dgm:t>
        <a:bodyPr/>
        <a:lstStyle/>
        <a:p>
          <a:endParaRPr lang="zh-TW" altLang="en-US"/>
        </a:p>
      </dgm:t>
    </dgm:pt>
    <dgm:pt modelId="{29933449-7A7E-44B9-A0C2-B97864530C2B}" type="pres">
      <dgm:prSet presAssocID="{3C036811-7A29-4145-BE58-5404BCA43545}" presName="pillars" presStyleCnt="0"/>
      <dgm:spPr/>
      <dgm:t>
        <a:bodyPr/>
        <a:lstStyle/>
        <a:p>
          <a:endParaRPr lang="zh-TW" altLang="en-US"/>
        </a:p>
      </dgm:t>
    </dgm:pt>
    <dgm:pt modelId="{EDEC24B9-29B5-41B8-A726-E646B932345C}" type="pres">
      <dgm:prSet presAssocID="{3C036811-7A29-4145-BE58-5404BCA43545}" presName="pillar1" presStyleLbl="node1" presStyleIdx="0" presStyleCnt="1">
        <dgm:presLayoutVars>
          <dgm:bulletEnabled val="1"/>
        </dgm:presLayoutVars>
      </dgm:prSet>
      <dgm:spPr/>
      <dgm:t>
        <a:bodyPr/>
        <a:lstStyle/>
        <a:p>
          <a:endParaRPr lang="zh-TW" altLang="en-US"/>
        </a:p>
      </dgm:t>
    </dgm:pt>
    <dgm:pt modelId="{13F7101E-F437-452F-BA89-B0A0C588A6AB}" type="pres">
      <dgm:prSet presAssocID="{3C036811-7A29-4145-BE58-5404BCA43545}" presName="base" presStyleLbl="dkBgShp" presStyleIdx="1" presStyleCnt="2" custLinFactY="7211" custLinFactNeighborX="105" custLinFactNeighborY="100000"/>
      <dgm:spPr/>
      <dgm:t>
        <a:bodyPr/>
        <a:lstStyle/>
        <a:p>
          <a:endParaRPr lang="zh-TW" altLang="en-US"/>
        </a:p>
      </dgm:t>
    </dgm:pt>
  </dgm:ptLst>
  <dgm:cxnLst>
    <dgm:cxn modelId="{9E23540A-A9B4-48E6-91F3-154D586CD520}" type="presOf" srcId="{564C6A71-097F-4D8A-8462-F45B227AA9B3}" destId="{7EF30C24-184B-4524-ABA0-EBBD221F09D9}" srcOrd="0" destOrd="0" presId="urn:microsoft.com/office/officeart/2005/8/layout/hList3"/>
    <dgm:cxn modelId="{3EA3C759-B43A-48FB-BDB4-DD1D26F5531A}" srcId="{A4E07ECF-5B2A-4FA5-9EAD-F45857EDE390}" destId="{14957AC0-1264-43D7-8934-96B481A60394}" srcOrd="0" destOrd="0" parTransId="{487E3BA8-250C-43D3-A9E9-D4EBCCD55E01}" sibTransId="{FA0590BB-B7A3-4018-ABCD-4447D78AA2E2}"/>
    <dgm:cxn modelId="{5C8687BF-5E34-42B8-8C1C-59F4C0310771}" srcId="{564C6A71-097F-4D8A-8462-F45B227AA9B3}" destId="{3C036811-7A29-4145-BE58-5404BCA43545}" srcOrd="0" destOrd="0" parTransId="{9DAF5118-03BC-4AA8-9DA5-B194FE39CDE2}" sibTransId="{9F3F3B42-7E97-4DD8-A469-645DD2F9D6C7}"/>
    <dgm:cxn modelId="{62EF8EED-1860-4208-A77C-99B1FBB62E34}" type="presOf" srcId="{14957AC0-1264-43D7-8934-96B481A60394}" destId="{EDEC24B9-29B5-41B8-A726-E646B932345C}" srcOrd="0" destOrd="1" presId="urn:microsoft.com/office/officeart/2005/8/layout/hList3"/>
    <dgm:cxn modelId="{8CC2A6D6-D2C2-4495-9410-FDF3305EC086}" srcId="{3C036811-7A29-4145-BE58-5404BCA43545}" destId="{A4E07ECF-5B2A-4FA5-9EAD-F45857EDE390}" srcOrd="0" destOrd="0" parTransId="{06E15882-E4BA-4A14-9733-00F629A5E8EE}" sibTransId="{03A791E8-88BD-4C29-A76B-6C71EC0B3C06}"/>
    <dgm:cxn modelId="{A22A3E67-C9B0-4BD4-956E-CECCEAC37ABF}" type="presOf" srcId="{A4E07ECF-5B2A-4FA5-9EAD-F45857EDE390}" destId="{EDEC24B9-29B5-41B8-A726-E646B932345C}" srcOrd="0" destOrd="0" presId="urn:microsoft.com/office/officeart/2005/8/layout/hList3"/>
    <dgm:cxn modelId="{8DEBF250-CE83-4334-BC91-8A38B2A3DC15}" type="presOf" srcId="{3C036811-7A29-4145-BE58-5404BCA43545}" destId="{A4B45F03-E472-4EF6-BD99-9EF2A7234DFB}" srcOrd="0" destOrd="0" presId="urn:microsoft.com/office/officeart/2005/8/layout/hList3"/>
    <dgm:cxn modelId="{E4AB4655-F500-461A-B1FA-C88D256D4371}" type="presParOf" srcId="{7EF30C24-184B-4524-ABA0-EBBD221F09D9}" destId="{A4B45F03-E472-4EF6-BD99-9EF2A7234DFB}" srcOrd="0" destOrd="0" presId="urn:microsoft.com/office/officeart/2005/8/layout/hList3"/>
    <dgm:cxn modelId="{BDDB44F9-2FEA-4E79-B1FC-57FF503A8F01}" type="presParOf" srcId="{7EF30C24-184B-4524-ABA0-EBBD221F09D9}" destId="{29933449-7A7E-44B9-A0C2-B97864530C2B}" srcOrd="1" destOrd="0" presId="urn:microsoft.com/office/officeart/2005/8/layout/hList3"/>
    <dgm:cxn modelId="{57B2B41F-ECC4-4DB2-B558-CE4D4BBA99C5}" type="presParOf" srcId="{29933449-7A7E-44B9-A0C2-B97864530C2B}" destId="{EDEC24B9-29B5-41B8-A726-E646B932345C}" srcOrd="0" destOrd="0" presId="urn:microsoft.com/office/officeart/2005/8/layout/hList3"/>
    <dgm:cxn modelId="{C4A70F94-35D5-45CA-9242-33BA29A40465}" type="presParOf" srcId="{7EF30C24-184B-4524-ABA0-EBBD221F09D9}" destId="{13F7101E-F437-452F-BA89-B0A0C588A6AB}"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9CD946F-9E7F-4B15-839E-D6E19B57C786}" type="doc">
      <dgm:prSet loTypeId="urn:microsoft.com/office/officeart/2005/8/layout/process1" loCatId="process" qsTypeId="urn:microsoft.com/office/officeart/2005/8/quickstyle/simple1" qsCatId="simple" csTypeId="urn:microsoft.com/office/officeart/2005/8/colors/accent3_1" csCatId="accent3" phldr="1"/>
      <dgm:spPr/>
      <dgm:t>
        <a:bodyPr/>
        <a:lstStyle/>
        <a:p>
          <a:endParaRPr lang="zh-TW" altLang="en-US"/>
        </a:p>
      </dgm:t>
    </dgm:pt>
    <dgm:pt modelId="{AF1388C1-D029-4763-805E-AE4AA444BF65}">
      <dgm:prSet/>
      <dgm:spPr/>
      <dgm:t>
        <a:bodyPr/>
        <a:lstStyle/>
        <a:p>
          <a:pPr algn="just"/>
          <a:r>
            <a:rPr lang="zh-TW" altLang="en-US" dirty="0" smtClean="0">
              <a:solidFill>
                <a:srgbClr val="C00000"/>
              </a:solidFill>
              <a:latin typeface="微軟正黑體" pitchFamily="34" charset="-120"/>
              <a:ea typeface="微軟正黑體" pitchFamily="34" charset="-120"/>
            </a:rPr>
            <a:t>阿杰變造隊員加班時數</a:t>
          </a:r>
          <a:endParaRPr lang="zh-TW" altLang="en-US" dirty="0">
            <a:solidFill>
              <a:srgbClr val="C00000"/>
            </a:solidFill>
            <a:latin typeface="微軟正黑體" pitchFamily="34" charset="-120"/>
            <a:ea typeface="微軟正黑體" pitchFamily="34" charset="-120"/>
          </a:endParaRPr>
        </a:p>
      </dgm:t>
    </dgm:pt>
    <dgm:pt modelId="{15FB146A-9B5D-47B4-ADD2-0964837D02E7}" type="parTrans" cxnId="{88B78CE3-C74F-4F9D-B644-074E6C842702}">
      <dgm:prSet/>
      <dgm:spPr/>
      <dgm:t>
        <a:bodyPr/>
        <a:lstStyle/>
        <a:p>
          <a:pPr algn="just"/>
          <a:endParaRPr lang="zh-TW" altLang="en-US">
            <a:latin typeface="微軟正黑體" pitchFamily="34" charset="-120"/>
            <a:ea typeface="微軟正黑體" pitchFamily="34" charset="-120"/>
          </a:endParaRPr>
        </a:p>
      </dgm:t>
    </dgm:pt>
    <dgm:pt modelId="{2EB901D4-A31D-41A5-A169-4F5851BE9034}" type="sibTrans" cxnId="{88B78CE3-C74F-4F9D-B644-074E6C842702}">
      <dgm:prSet/>
      <dgm:spPr/>
      <dgm:t>
        <a:bodyPr/>
        <a:lstStyle/>
        <a:p>
          <a:pPr algn="just"/>
          <a:endParaRPr lang="zh-TW" altLang="en-US">
            <a:latin typeface="微軟正黑體" pitchFamily="34" charset="-120"/>
            <a:ea typeface="微軟正黑體" pitchFamily="34" charset="-120"/>
          </a:endParaRPr>
        </a:p>
      </dgm:t>
    </dgm:pt>
    <dgm:pt modelId="{2DB0FBA4-237A-4AF8-B88F-ED5A2D9D8A58}">
      <dgm:prSet/>
      <dgm:spPr/>
      <dgm:t>
        <a:bodyPr/>
        <a:lstStyle/>
        <a:p>
          <a:pPr algn="just"/>
          <a:r>
            <a:rPr lang="zh-TW" altLang="en-US" dirty="0" smtClean="0">
              <a:latin typeface="微軟正黑體" pitchFamily="34" charset="-120"/>
              <a:ea typeface="微軟正黑體" pitchFamily="34" charset="-120"/>
            </a:rPr>
            <a:t>後將該變造影本複印、製作內容不實之印領清冊，並蓋用集中保管各清潔隊員留存之印章進行加班費請領</a:t>
          </a:r>
          <a:endParaRPr lang="zh-TW" altLang="en-US" dirty="0">
            <a:latin typeface="微軟正黑體" pitchFamily="34" charset="-120"/>
            <a:ea typeface="微軟正黑體" pitchFamily="34" charset="-120"/>
          </a:endParaRPr>
        </a:p>
      </dgm:t>
    </dgm:pt>
    <dgm:pt modelId="{71A814D0-2458-47A6-9668-0866D0A446DB}" type="parTrans" cxnId="{EDE032E1-0146-4198-B8FC-77839DE1AF9B}">
      <dgm:prSet/>
      <dgm:spPr/>
      <dgm:t>
        <a:bodyPr/>
        <a:lstStyle/>
        <a:p>
          <a:pPr algn="just"/>
          <a:endParaRPr lang="zh-TW" altLang="en-US">
            <a:latin typeface="微軟正黑體" pitchFamily="34" charset="-120"/>
            <a:ea typeface="微軟正黑體" pitchFamily="34" charset="-120"/>
          </a:endParaRPr>
        </a:p>
      </dgm:t>
    </dgm:pt>
    <dgm:pt modelId="{1A463FDC-2564-48F3-81D1-0FE74350968E}" type="sibTrans" cxnId="{EDE032E1-0146-4198-B8FC-77839DE1AF9B}">
      <dgm:prSet/>
      <dgm:spPr/>
      <dgm:t>
        <a:bodyPr/>
        <a:lstStyle/>
        <a:p>
          <a:pPr algn="just"/>
          <a:endParaRPr lang="zh-TW" altLang="en-US">
            <a:latin typeface="微軟正黑體" pitchFamily="34" charset="-120"/>
            <a:ea typeface="微軟正黑體" pitchFamily="34" charset="-120"/>
          </a:endParaRPr>
        </a:p>
      </dgm:t>
    </dgm:pt>
    <dgm:pt modelId="{FF19A365-F299-4EA6-B4B7-6F45B57DE5FF}">
      <dgm:prSet/>
      <dgm:spPr/>
      <dgm:t>
        <a:bodyPr/>
        <a:lstStyle/>
        <a:p>
          <a:pPr algn="just"/>
          <a:r>
            <a:rPr lang="zh-TW" altLang="en-US" dirty="0" smtClean="0">
              <a:latin typeface="微軟正黑體" pitchFamily="34" charset="-120"/>
              <a:ea typeface="微軟正黑體" pitchFamily="34" charset="-120"/>
            </a:rPr>
            <a:t>匯款帳號則填載阿杰本人銀行帳號，以此方式詐得加班費用共計</a:t>
          </a:r>
          <a:r>
            <a:rPr lang="en-US" altLang="zh-TW" dirty="0" smtClean="0">
              <a:latin typeface="微軟正黑體" pitchFamily="34" charset="-120"/>
              <a:ea typeface="微軟正黑體" pitchFamily="34" charset="-120"/>
            </a:rPr>
            <a:t>1,946</a:t>
          </a:r>
          <a:r>
            <a:rPr lang="zh-TW" altLang="en-US" dirty="0" smtClean="0">
              <a:latin typeface="微軟正黑體" pitchFamily="34" charset="-120"/>
              <a:ea typeface="微軟正黑體" pitchFamily="34" charset="-120"/>
            </a:rPr>
            <a:t>萬</a:t>
          </a:r>
          <a:r>
            <a:rPr lang="en-US" altLang="zh-TW" dirty="0" smtClean="0">
              <a:latin typeface="微軟正黑體" pitchFamily="34" charset="-120"/>
              <a:ea typeface="微軟正黑體" pitchFamily="34" charset="-120"/>
            </a:rPr>
            <a:t>7,518</a:t>
          </a:r>
          <a:r>
            <a:rPr lang="zh-TW" altLang="en-US" dirty="0" smtClean="0">
              <a:latin typeface="微軟正黑體" pitchFamily="34" charset="-120"/>
              <a:ea typeface="微軟正黑體" pitchFamily="34" charset="-120"/>
            </a:rPr>
            <a:t>元</a:t>
          </a:r>
          <a:endParaRPr lang="zh-TW" altLang="en-US" dirty="0">
            <a:latin typeface="微軟正黑體" pitchFamily="34" charset="-120"/>
            <a:ea typeface="微軟正黑體" pitchFamily="34" charset="-120"/>
          </a:endParaRPr>
        </a:p>
      </dgm:t>
    </dgm:pt>
    <dgm:pt modelId="{762D3AD3-5189-4A42-9C99-A9363CE023D0}" type="parTrans" cxnId="{0658E371-BC35-4514-B366-A1D1527CFBA5}">
      <dgm:prSet/>
      <dgm:spPr/>
      <dgm:t>
        <a:bodyPr/>
        <a:lstStyle/>
        <a:p>
          <a:pPr algn="just"/>
          <a:endParaRPr lang="zh-TW" altLang="en-US">
            <a:latin typeface="微軟正黑體" pitchFamily="34" charset="-120"/>
            <a:ea typeface="微軟正黑體" pitchFamily="34" charset="-120"/>
          </a:endParaRPr>
        </a:p>
      </dgm:t>
    </dgm:pt>
    <dgm:pt modelId="{2FB23E9A-A33C-4B36-9251-E9C9EEEA533F}" type="sibTrans" cxnId="{0658E371-BC35-4514-B366-A1D1527CFBA5}">
      <dgm:prSet/>
      <dgm:spPr/>
      <dgm:t>
        <a:bodyPr/>
        <a:lstStyle/>
        <a:p>
          <a:pPr algn="just"/>
          <a:endParaRPr lang="zh-TW" altLang="en-US">
            <a:latin typeface="微軟正黑體" pitchFamily="34" charset="-120"/>
            <a:ea typeface="微軟正黑體" pitchFamily="34" charset="-120"/>
          </a:endParaRPr>
        </a:p>
      </dgm:t>
    </dgm:pt>
    <dgm:pt modelId="{AC3E833B-944C-4C58-B8AE-AB1CFE8E7D10}">
      <dgm:prSet/>
      <dgm:spPr/>
      <dgm:t>
        <a:bodyPr/>
        <a:lstStyle/>
        <a:p>
          <a:pPr algn="just"/>
          <a:r>
            <a:rPr lang="zh-TW" altLang="en-US" dirty="0" smtClean="0">
              <a:latin typeface="微軟正黑體" pitchFamily="34" charset="-120"/>
              <a:ea typeface="微軟正黑體" pitchFamily="34" charset="-120"/>
            </a:rPr>
            <a:t>於加班請示簿、點名單「影本」變造不特定隊員之加班時數</a:t>
          </a:r>
          <a:endParaRPr lang="zh-TW" altLang="en-US" dirty="0">
            <a:latin typeface="微軟正黑體" pitchFamily="34" charset="-120"/>
            <a:ea typeface="微軟正黑體" pitchFamily="34" charset="-120"/>
          </a:endParaRPr>
        </a:p>
      </dgm:t>
    </dgm:pt>
    <dgm:pt modelId="{C34FE5F4-7007-4BA4-A9D6-162C0037B547}" type="parTrans" cxnId="{56630AC8-FC67-4C33-AE4F-ADA3AE3D8E66}">
      <dgm:prSet/>
      <dgm:spPr/>
      <dgm:t>
        <a:bodyPr/>
        <a:lstStyle/>
        <a:p>
          <a:endParaRPr lang="zh-TW" altLang="en-US"/>
        </a:p>
      </dgm:t>
    </dgm:pt>
    <dgm:pt modelId="{5B9B72E1-ED41-4170-A4FA-A60BE8BC9786}" type="sibTrans" cxnId="{56630AC8-FC67-4C33-AE4F-ADA3AE3D8E66}">
      <dgm:prSet/>
      <dgm:spPr/>
      <dgm:t>
        <a:bodyPr/>
        <a:lstStyle/>
        <a:p>
          <a:endParaRPr lang="zh-TW" altLang="en-US"/>
        </a:p>
      </dgm:t>
    </dgm:pt>
    <dgm:pt modelId="{A1F3E0F0-D040-4E0A-9DB1-7B557636992D}">
      <dgm:prSet/>
      <dgm:spPr/>
      <dgm:t>
        <a:bodyPr/>
        <a:lstStyle/>
        <a:p>
          <a:pPr algn="just"/>
          <a:r>
            <a:rPr lang="zh-TW" altLang="en-US" dirty="0" smtClean="0">
              <a:solidFill>
                <a:srgbClr val="C00000"/>
              </a:solidFill>
              <a:latin typeface="微軟正黑體" pitchFamily="34" charset="-120"/>
              <a:ea typeface="微軟正黑體" pitchFamily="34" charset="-120"/>
            </a:rPr>
            <a:t>阿杰利用變造之加班時數詐領加班費</a:t>
          </a:r>
          <a:endParaRPr lang="zh-TW" altLang="en-US" dirty="0">
            <a:solidFill>
              <a:srgbClr val="C00000"/>
            </a:solidFill>
            <a:latin typeface="微軟正黑體" pitchFamily="34" charset="-120"/>
            <a:ea typeface="微軟正黑體" pitchFamily="34" charset="-120"/>
          </a:endParaRPr>
        </a:p>
      </dgm:t>
    </dgm:pt>
    <dgm:pt modelId="{B529951C-B197-46ED-8569-D03CC8571E05}" type="parTrans" cxnId="{F47B3771-F9C3-471D-A002-0E2402335017}">
      <dgm:prSet/>
      <dgm:spPr/>
      <dgm:t>
        <a:bodyPr/>
        <a:lstStyle/>
        <a:p>
          <a:endParaRPr lang="zh-TW" altLang="en-US"/>
        </a:p>
      </dgm:t>
    </dgm:pt>
    <dgm:pt modelId="{25FADE2A-D10B-46A9-AF71-C39F7F3BDB25}" type="sibTrans" cxnId="{F47B3771-F9C3-471D-A002-0E2402335017}">
      <dgm:prSet/>
      <dgm:spPr/>
      <dgm:t>
        <a:bodyPr/>
        <a:lstStyle/>
        <a:p>
          <a:endParaRPr lang="zh-TW" altLang="en-US"/>
        </a:p>
      </dgm:t>
    </dgm:pt>
    <dgm:pt modelId="{AC4B6CB9-F72D-49C1-953C-80F380016F58}">
      <dgm:prSet/>
      <dgm:spPr/>
      <dgm:t>
        <a:bodyPr/>
        <a:lstStyle/>
        <a:p>
          <a:pPr algn="just"/>
          <a:r>
            <a:rPr lang="zh-TW" altLang="en-US" dirty="0" smtClean="0">
              <a:solidFill>
                <a:srgbClr val="C00000"/>
              </a:solidFill>
              <a:latin typeface="微軟正黑體" pitchFamily="34" charset="-120"/>
              <a:ea typeface="微軟正黑體" pitchFamily="34" charset="-120"/>
            </a:rPr>
            <a:t>阿杰之不法所得</a:t>
          </a:r>
          <a:endParaRPr lang="zh-TW" altLang="en-US" dirty="0">
            <a:solidFill>
              <a:srgbClr val="C00000"/>
            </a:solidFill>
            <a:latin typeface="微軟正黑體" pitchFamily="34" charset="-120"/>
            <a:ea typeface="微軟正黑體" pitchFamily="34" charset="-120"/>
          </a:endParaRPr>
        </a:p>
      </dgm:t>
    </dgm:pt>
    <dgm:pt modelId="{3D45E38C-CF94-41C7-A535-2E0E96B48DED}" type="parTrans" cxnId="{3B3EBCF1-BCF5-43CE-80C6-3215863D69E5}">
      <dgm:prSet/>
      <dgm:spPr/>
      <dgm:t>
        <a:bodyPr/>
        <a:lstStyle/>
        <a:p>
          <a:endParaRPr lang="zh-TW" altLang="en-US"/>
        </a:p>
      </dgm:t>
    </dgm:pt>
    <dgm:pt modelId="{C1AAD8FB-64D2-4C32-A663-242BA5822A7F}" type="sibTrans" cxnId="{3B3EBCF1-BCF5-43CE-80C6-3215863D69E5}">
      <dgm:prSet/>
      <dgm:spPr/>
      <dgm:t>
        <a:bodyPr/>
        <a:lstStyle/>
        <a:p>
          <a:endParaRPr lang="zh-TW" altLang="en-US"/>
        </a:p>
      </dgm:t>
    </dgm:pt>
    <dgm:pt modelId="{A9E1740A-A8E7-4F5F-BBFE-829AC9587FDD}" type="pres">
      <dgm:prSet presAssocID="{19CD946F-9E7F-4B15-839E-D6E19B57C786}" presName="Name0" presStyleCnt="0">
        <dgm:presLayoutVars>
          <dgm:dir/>
          <dgm:resizeHandles val="exact"/>
        </dgm:presLayoutVars>
      </dgm:prSet>
      <dgm:spPr/>
      <dgm:t>
        <a:bodyPr/>
        <a:lstStyle/>
        <a:p>
          <a:endParaRPr lang="zh-TW" altLang="en-US"/>
        </a:p>
      </dgm:t>
    </dgm:pt>
    <dgm:pt modelId="{C744FFC4-F82B-42C0-A117-F0F225A6CECA}" type="pres">
      <dgm:prSet presAssocID="{AF1388C1-D029-4763-805E-AE4AA444BF65}" presName="node" presStyleLbl="node1" presStyleIdx="0" presStyleCnt="3">
        <dgm:presLayoutVars>
          <dgm:bulletEnabled val="1"/>
        </dgm:presLayoutVars>
      </dgm:prSet>
      <dgm:spPr/>
      <dgm:t>
        <a:bodyPr/>
        <a:lstStyle/>
        <a:p>
          <a:endParaRPr lang="zh-TW" altLang="en-US"/>
        </a:p>
      </dgm:t>
    </dgm:pt>
    <dgm:pt modelId="{F678FF95-27C2-4A97-8823-F97C1BC3B37E}" type="pres">
      <dgm:prSet presAssocID="{2EB901D4-A31D-41A5-A169-4F5851BE9034}" presName="sibTrans" presStyleLbl="sibTrans2D1" presStyleIdx="0" presStyleCnt="2"/>
      <dgm:spPr/>
      <dgm:t>
        <a:bodyPr/>
        <a:lstStyle/>
        <a:p>
          <a:endParaRPr lang="zh-TW" altLang="en-US"/>
        </a:p>
      </dgm:t>
    </dgm:pt>
    <dgm:pt modelId="{B2087328-23B2-4D09-984F-F687F09800CB}" type="pres">
      <dgm:prSet presAssocID="{2EB901D4-A31D-41A5-A169-4F5851BE9034}" presName="connectorText" presStyleLbl="sibTrans2D1" presStyleIdx="0" presStyleCnt="2"/>
      <dgm:spPr/>
      <dgm:t>
        <a:bodyPr/>
        <a:lstStyle/>
        <a:p>
          <a:endParaRPr lang="zh-TW" altLang="en-US"/>
        </a:p>
      </dgm:t>
    </dgm:pt>
    <dgm:pt modelId="{03905B92-5AEF-4746-B787-732DF4C12857}" type="pres">
      <dgm:prSet presAssocID="{A1F3E0F0-D040-4E0A-9DB1-7B557636992D}" presName="node" presStyleLbl="node1" presStyleIdx="1" presStyleCnt="3">
        <dgm:presLayoutVars>
          <dgm:bulletEnabled val="1"/>
        </dgm:presLayoutVars>
      </dgm:prSet>
      <dgm:spPr/>
      <dgm:t>
        <a:bodyPr/>
        <a:lstStyle/>
        <a:p>
          <a:endParaRPr lang="zh-TW" altLang="en-US"/>
        </a:p>
      </dgm:t>
    </dgm:pt>
    <dgm:pt modelId="{C75C23AB-9E4F-4264-AACF-64F8F61BDE19}" type="pres">
      <dgm:prSet presAssocID="{25FADE2A-D10B-46A9-AF71-C39F7F3BDB25}" presName="sibTrans" presStyleLbl="sibTrans2D1" presStyleIdx="1" presStyleCnt="2"/>
      <dgm:spPr/>
      <dgm:t>
        <a:bodyPr/>
        <a:lstStyle/>
        <a:p>
          <a:endParaRPr lang="zh-TW" altLang="en-US"/>
        </a:p>
      </dgm:t>
    </dgm:pt>
    <dgm:pt modelId="{F5BE418D-A28B-4C46-8236-8BC7F28D4343}" type="pres">
      <dgm:prSet presAssocID="{25FADE2A-D10B-46A9-AF71-C39F7F3BDB25}" presName="connectorText" presStyleLbl="sibTrans2D1" presStyleIdx="1" presStyleCnt="2"/>
      <dgm:spPr/>
      <dgm:t>
        <a:bodyPr/>
        <a:lstStyle/>
        <a:p>
          <a:endParaRPr lang="zh-TW" altLang="en-US"/>
        </a:p>
      </dgm:t>
    </dgm:pt>
    <dgm:pt modelId="{36D29182-2B55-4A02-99F2-7D64878D2692}" type="pres">
      <dgm:prSet presAssocID="{AC4B6CB9-F72D-49C1-953C-80F380016F58}" presName="node" presStyleLbl="node1" presStyleIdx="2" presStyleCnt="3">
        <dgm:presLayoutVars>
          <dgm:bulletEnabled val="1"/>
        </dgm:presLayoutVars>
      </dgm:prSet>
      <dgm:spPr/>
      <dgm:t>
        <a:bodyPr/>
        <a:lstStyle/>
        <a:p>
          <a:endParaRPr lang="zh-TW" altLang="en-US"/>
        </a:p>
      </dgm:t>
    </dgm:pt>
  </dgm:ptLst>
  <dgm:cxnLst>
    <dgm:cxn modelId="{DE706418-4B40-40C2-BC4F-78BA6F865D34}" type="presOf" srcId="{AC4B6CB9-F72D-49C1-953C-80F380016F58}" destId="{36D29182-2B55-4A02-99F2-7D64878D2692}" srcOrd="0" destOrd="0" presId="urn:microsoft.com/office/officeart/2005/8/layout/process1"/>
    <dgm:cxn modelId="{78CA85D0-673A-4E9B-9736-41D7F65CD3E2}" type="presOf" srcId="{19CD946F-9E7F-4B15-839E-D6E19B57C786}" destId="{A9E1740A-A8E7-4F5F-BBFE-829AC9587FDD}" srcOrd="0" destOrd="0" presId="urn:microsoft.com/office/officeart/2005/8/layout/process1"/>
    <dgm:cxn modelId="{6155A6D6-3551-4BCF-9B6F-32D0CD9801BA}" type="presOf" srcId="{25FADE2A-D10B-46A9-AF71-C39F7F3BDB25}" destId="{F5BE418D-A28B-4C46-8236-8BC7F28D4343}" srcOrd="1" destOrd="0" presId="urn:microsoft.com/office/officeart/2005/8/layout/process1"/>
    <dgm:cxn modelId="{F47B3771-F9C3-471D-A002-0E2402335017}" srcId="{19CD946F-9E7F-4B15-839E-D6E19B57C786}" destId="{A1F3E0F0-D040-4E0A-9DB1-7B557636992D}" srcOrd="1" destOrd="0" parTransId="{B529951C-B197-46ED-8569-D03CC8571E05}" sibTransId="{25FADE2A-D10B-46A9-AF71-C39F7F3BDB25}"/>
    <dgm:cxn modelId="{F4FF712D-1575-4D9A-BEF2-F8434058013C}" type="presOf" srcId="{AF1388C1-D029-4763-805E-AE4AA444BF65}" destId="{C744FFC4-F82B-42C0-A117-F0F225A6CECA}" srcOrd="0" destOrd="0" presId="urn:microsoft.com/office/officeart/2005/8/layout/process1"/>
    <dgm:cxn modelId="{0658E371-BC35-4514-B366-A1D1527CFBA5}" srcId="{AC4B6CB9-F72D-49C1-953C-80F380016F58}" destId="{FF19A365-F299-4EA6-B4B7-6F45B57DE5FF}" srcOrd="0" destOrd="0" parTransId="{762D3AD3-5189-4A42-9C99-A9363CE023D0}" sibTransId="{2FB23E9A-A33C-4B36-9251-E9C9EEEA533F}"/>
    <dgm:cxn modelId="{734BEC44-63FC-48BE-9B3D-CB73618BDA5F}" type="presOf" srcId="{AC3E833B-944C-4C58-B8AE-AB1CFE8E7D10}" destId="{C744FFC4-F82B-42C0-A117-F0F225A6CECA}" srcOrd="0" destOrd="1" presId="urn:microsoft.com/office/officeart/2005/8/layout/process1"/>
    <dgm:cxn modelId="{14F85171-DF6B-469F-B4A4-20D60EC51289}" type="presOf" srcId="{FF19A365-F299-4EA6-B4B7-6F45B57DE5FF}" destId="{36D29182-2B55-4A02-99F2-7D64878D2692}" srcOrd="0" destOrd="1" presId="urn:microsoft.com/office/officeart/2005/8/layout/process1"/>
    <dgm:cxn modelId="{32D59343-B871-4663-BC5E-477398DE88EC}" type="presOf" srcId="{2DB0FBA4-237A-4AF8-B88F-ED5A2D9D8A58}" destId="{03905B92-5AEF-4746-B787-732DF4C12857}" srcOrd="0" destOrd="1" presId="urn:microsoft.com/office/officeart/2005/8/layout/process1"/>
    <dgm:cxn modelId="{EF6C77E5-4ADE-48D5-B80B-CCEE55DABB24}" type="presOf" srcId="{2EB901D4-A31D-41A5-A169-4F5851BE9034}" destId="{F678FF95-27C2-4A97-8823-F97C1BC3B37E}" srcOrd="0" destOrd="0" presId="urn:microsoft.com/office/officeart/2005/8/layout/process1"/>
    <dgm:cxn modelId="{56630AC8-FC67-4C33-AE4F-ADA3AE3D8E66}" srcId="{AF1388C1-D029-4763-805E-AE4AA444BF65}" destId="{AC3E833B-944C-4C58-B8AE-AB1CFE8E7D10}" srcOrd="0" destOrd="0" parTransId="{C34FE5F4-7007-4BA4-A9D6-162C0037B547}" sibTransId="{5B9B72E1-ED41-4170-A4FA-A60BE8BC9786}"/>
    <dgm:cxn modelId="{552523E9-A0D2-43FD-9A24-39FDE7AB4D5B}" type="presOf" srcId="{A1F3E0F0-D040-4E0A-9DB1-7B557636992D}" destId="{03905B92-5AEF-4746-B787-732DF4C12857}" srcOrd="0" destOrd="0" presId="urn:microsoft.com/office/officeart/2005/8/layout/process1"/>
    <dgm:cxn modelId="{88B78CE3-C74F-4F9D-B644-074E6C842702}" srcId="{19CD946F-9E7F-4B15-839E-D6E19B57C786}" destId="{AF1388C1-D029-4763-805E-AE4AA444BF65}" srcOrd="0" destOrd="0" parTransId="{15FB146A-9B5D-47B4-ADD2-0964837D02E7}" sibTransId="{2EB901D4-A31D-41A5-A169-4F5851BE9034}"/>
    <dgm:cxn modelId="{3B3EBCF1-BCF5-43CE-80C6-3215863D69E5}" srcId="{19CD946F-9E7F-4B15-839E-D6E19B57C786}" destId="{AC4B6CB9-F72D-49C1-953C-80F380016F58}" srcOrd="2" destOrd="0" parTransId="{3D45E38C-CF94-41C7-A535-2E0E96B48DED}" sibTransId="{C1AAD8FB-64D2-4C32-A663-242BA5822A7F}"/>
    <dgm:cxn modelId="{EDE032E1-0146-4198-B8FC-77839DE1AF9B}" srcId="{A1F3E0F0-D040-4E0A-9DB1-7B557636992D}" destId="{2DB0FBA4-237A-4AF8-B88F-ED5A2D9D8A58}" srcOrd="0" destOrd="0" parTransId="{71A814D0-2458-47A6-9668-0866D0A446DB}" sibTransId="{1A463FDC-2564-48F3-81D1-0FE74350968E}"/>
    <dgm:cxn modelId="{D9930779-8C5D-48CF-AE2E-85BCFEC8D79D}" type="presOf" srcId="{2EB901D4-A31D-41A5-A169-4F5851BE9034}" destId="{B2087328-23B2-4D09-984F-F687F09800CB}" srcOrd="1" destOrd="0" presId="urn:microsoft.com/office/officeart/2005/8/layout/process1"/>
    <dgm:cxn modelId="{5F8C8CDB-FFC0-4DF1-9B25-525553AE10B6}" type="presOf" srcId="{25FADE2A-D10B-46A9-AF71-C39F7F3BDB25}" destId="{C75C23AB-9E4F-4264-AACF-64F8F61BDE19}" srcOrd="0" destOrd="0" presId="urn:microsoft.com/office/officeart/2005/8/layout/process1"/>
    <dgm:cxn modelId="{B30ACC68-2487-474F-8A2E-2E1B384D4FA4}" type="presParOf" srcId="{A9E1740A-A8E7-4F5F-BBFE-829AC9587FDD}" destId="{C744FFC4-F82B-42C0-A117-F0F225A6CECA}" srcOrd="0" destOrd="0" presId="urn:microsoft.com/office/officeart/2005/8/layout/process1"/>
    <dgm:cxn modelId="{BEB8D460-AB26-4D91-AA90-5CB9D906AA0D}" type="presParOf" srcId="{A9E1740A-A8E7-4F5F-BBFE-829AC9587FDD}" destId="{F678FF95-27C2-4A97-8823-F97C1BC3B37E}" srcOrd="1" destOrd="0" presId="urn:microsoft.com/office/officeart/2005/8/layout/process1"/>
    <dgm:cxn modelId="{3F6C6F7B-B0B1-434E-AFD3-26C316D36818}" type="presParOf" srcId="{F678FF95-27C2-4A97-8823-F97C1BC3B37E}" destId="{B2087328-23B2-4D09-984F-F687F09800CB}" srcOrd="0" destOrd="0" presId="urn:microsoft.com/office/officeart/2005/8/layout/process1"/>
    <dgm:cxn modelId="{F5F6A583-BB40-41AF-9F66-5D7647DD66D7}" type="presParOf" srcId="{A9E1740A-A8E7-4F5F-BBFE-829AC9587FDD}" destId="{03905B92-5AEF-4746-B787-732DF4C12857}" srcOrd="2" destOrd="0" presId="urn:microsoft.com/office/officeart/2005/8/layout/process1"/>
    <dgm:cxn modelId="{73FA1DE2-886E-47AB-B301-AB8495AC3804}" type="presParOf" srcId="{A9E1740A-A8E7-4F5F-BBFE-829AC9587FDD}" destId="{C75C23AB-9E4F-4264-AACF-64F8F61BDE19}" srcOrd="3" destOrd="0" presId="urn:microsoft.com/office/officeart/2005/8/layout/process1"/>
    <dgm:cxn modelId="{88D24CEC-F4DD-44E1-9B61-08EA1C3E814E}" type="presParOf" srcId="{C75C23AB-9E4F-4264-AACF-64F8F61BDE19}" destId="{F5BE418D-A28B-4C46-8236-8BC7F28D4343}" srcOrd="0" destOrd="0" presId="urn:microsoft.com/office/officeart/2005/8/layout/process1"/>
    <dgm:cxn modelId="{657DA461-26CB-454B-8BC4-0BE82B6A7A9D}" type="presParOf" srcId="{A9E1740A-A8E7-4F5F-BBFE-829AC9587FDD}" destId="{36D29182-2B55-4A02-99F2-7D64878D2692}"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AA75902-489A-421E-9458-0DAF57CCF147}" type="doc">
      <dgm:prSet loTypeId="urn:microsoft.com/office/officeart/2005/8/layout/lProcess1" loCatId="process" qsTypeId="urn:microsoft.com/office/officeart/2005/8/quickstyle/simple1" qsCatId="simple" csTypeId="urn:microsoft.com/office/officeart/2005/8/colors/accent5_2" csCatId="accent5" phldr="1"/>
      <dgm:spPr/>
      <dgm:t>
        <a:bodyPr/>
        <a:lstStyle/>
        <a:p>
          <a:endParaRPr lang="zh-TW" altLang="en-US"/>
        </a:p>
      </dgm:t>
    </dgm:pt>
    <dgm:pt modelId="{8C8DEDA0-453A-4D49-A779-7F82C6AC7985}">
      <dgm:prSet phldrT="[文字]"/>
      <dgm:spPr/>
      <dgm:t>
        <a:bodyPr/>
        <a:lstStyle/>
        <a:p>
          <a:r>
            <a:rPr lang="zh-TW" altLang="en-US" dirty="0" smtClean="0">
              <a:latin typeface="微軟正黑體" panose="020B0604030504040204" pitchFamily="34" charset="-120"/>
              <a:ea typeface="微軟正黑體" panose="020B0604030504040204" pitchFamily="34" charset="-120"/>
            </a:rPr>
            <a:t>阿杰所違法規</a:t>
          </a:r>
          <a:endParaRPr lang="zh-TW" altLang="en-US" dirty="0">
            <a:latin typeface="微軟正黑體" panose="020B0604030504040204" pitchFamily="34" charset="-120"/>
            <a:ea typeface="微軟正黑體" panose="020B0604030504040204" pitchFamily="34" charset="-120"/>
          </a:endParaRPr>
        </a:p>
      </dgm:t>
    </dgm:pt>
    <dgm:pt modelId="{07987F67-2BFA-451B-BB9D-B0E76B187FAD}" type="parTrans" cxnId="{7A6777C6-1361-4B67-8122-515868900B4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AE7C4EB-3A96-4AED-B525-8E6FAD7099FD}" type="sibTrans" cxnId="{7A6777C6-1361-4B67-8122-515868900B4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A36A450-C393-4695-AB1C-D347E2FF09DD}">
      <dgm:prSet phldrT="[文字]" custT="1"/>
      <dgm:spPr>
        <a:solidFill>
          <a:schemeClr val="accent6">
            <a:lumMod val="60000"/>
            <a:lumOff val="40000"/>
            <a:alpha val="90000"/>
          </a:schemeClr>
        </a:solidFill>
      </dgm:spPr>
      <dgm:t>
        <a:bodyPr/>
        <a:lstStyle/>
        <a:p>
          <a:r>
            <a:rPr lang="zh-TW" altLang="en-US" sz="1600" spc="300" dirty="0" smtClean="0">
              <a:latin typeface="微軟正黑體" pitchFamily="34" charset="-120"/>
              <a:ea typeface="微軟正黑體" pitchFamily="34" charset="-120"/>
              <a:cs typeface="Times New Roman" pitchFamily="18" charset="0"/>
            </a:rPr>
            <a:t>刑法第</a:t>
          </a:r>
          <a:r>
            <a:rPr lang="en-US" altLang="zh-TW" sz="1600" spc="300" dirty="0" smtClean="0">
              <a:latin typeface="微軟正黑體" pitchFamily="34" charset="-120"/>
              <a:ea typeface="微軟正黑體" pitchFamily="34" charset="-120"/>
              <a:cs typeface="Times New Roman" pitchFamily="18" charset="0"/>
            </a:rPr>
            <a:t>216</a:t>
          </a:r>
          <a:r>
            <a:rPr lang="zh-TW" altLang="en-US" sz="1600" spc="300" dirty="0" smtClean="0">
              <a:latin typeface="微軟正黑體" pitchFamily="34" charset="-120"/>
              <a:ea typeface="微軟正黑體" pitchFamily="34" charset="-120"/>
              <a:cs typeface="Times New Roman" pitchFamily="18" charset="0"/>
            </a:rPr>
            <a:t>條、第</a:t>
          </a:r>
          <a:r>
            <a:rPr lang="en-US" altLang="zh-TW" sz="1600" spc="300" dirty="0" smtClean="0">
              <a:latin typeface="微軟正黑體" pitchFamily="34" charset="-120"/>
              <a:ea typeface="微軟正黑體" pitchFamily="34" charset="-120"/>
              <a:cs typeface="Times New Roman" pitchFamily="18" charset="0"/>
            </a:rPr>
            <a:t>211</a:t>
          </a:r>
          <a:r>
            <a:rPr lang="zh-TW" altLang="en-US" sz="1600" spc="300" dirty="0" smtClean="0">
              <a:latin typeface="微軟正黑體" pitchFamily="34" charset="-120"/>
              <a:ea typeface="微軟正黑體" pitchFamily="34" charset="-120"/>
              <a:cs typeface="Times New Roman" pitchFamily="18" charset="0"/>
            </a:rPr>
            <a:t>條</a:t>
          </a:r>
          <a:endParaRPr lang="en-US" altLang="zh-TW" sz="1600" spc="300" dirty="0" smtClean="0">
            <a:latin typeface="微軟正黑體" pitchFamily="34" charset="-120"/>
            <a:ea typeface="微軟正黑體" pitchFamily="34" charset="-120"/>
            <a:cs typeface="Times New Roman" pitchFamily="18" charset="0"/>
          </a:endParaRPr>
        </a:p>
        <a:p>
          <a:r>
            <a:rPr lang="zh-TW" altLang="en-US" sz="1600" spc="300" dirty="0" smtClean="0">
              <a:latin typeface="微軟正黑體" pitchFamily="34" charset="-120"/>
              <a:ea typeface="微軟正黑體" pitchFamily="34" charset="-120"/>
              <a:cs typeface="Times New Roman" pitchFamily="18" charset="0"/>
            </a:rPr>
            <a:t>行使變造公文書罪</a:t>
          </a:r>
          <a:endParaRPr lang="zh-TW" altLang="en-US" sz="1600" dirty="0">
            <a:latin typeface="微軟正黑體" pitchFamily="34" charset="-120"/>
            <a:ea typeface="微軟正黑體" pitchFamily="34" charset="-120"/>
          </a:endParaRPr>
        </a:p>
      </dgm:t>
    </dgm:pt>
    <dgm:pt modelId="{C6FBC1BF-90F4-4A2E-8427-20F23DBADC51}" type="parTrans" cxnId="{2DE2BCB9-289C-40BE-BB1B-5FE518D11A0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811B090-8EA5-4C24-8E58-8214CA769EDF}" type="sibTrans" cxnId="{2DE2BCB9-289C-40BE-BB1B-5FE518D11A0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063A28-91D3-4148-A229-43A434F2B7CB}">
      <dgm:prSet phldrT="[文字]"/>
      <dgm:spPr/>
      <dgm:t>
        <a:bodyPr/>
        <a:lstStyle/>
        <a:p>
          <a:pPr algn="l"/>
          <a:r>
            <a:rPr lang="zh-TW" altLang="en-US" spc="300" dirty="0" smtClean="0">
              <a:latin typeface="微軟正黑體" pitchFamily="34" charset="-120"/>
              <a:ea typeface="微軟正黑體" pitchFamily="34" charset="-120"/>
              <a:cs typeface="Times New Roman" pitchFamily="18" charset="0"/>
            </a:rPr>
            <a:t>地方法院判決有期徒刑</a:t>
          </a:r>
          <a:r>
            <a:rPr lang="en-US" altLang="zh-TW" spc="300" dirty="0" smtClean="0">
              <a:latin typeface="微軟正黑體" pitchFamily="34" charset="-120"/>
              <a:ea typeface="微軟正黑體" pitchFamily="34" charset="-120"/>
              <a:cs typeface="Times New Roman" pitchFamily="18" charset="0"/>
            </a:rPr>
            <a:t>12</a:t>
          </a:r>
          <a:r>
            <a:rPr lang="zh-TW" altLang="en-US" spc="300" dirty="0" smtClean="0">
              <a:latin typeface="微軟正黑體" pitchFamily="34" charset="-120"/>
              <a:ea typeface="微軟正黑體" pitchFamily="34" charset="-120"/>
              <a:cs typeface="Times New Roman" pitchFamily="18" charset="0"/>
            </a:rPr>
            <a:t>年，褫奪公權</a:t>
          </a:r>
          <a:r>
            <a:rPr lang="en-US" altLang="zh-TW" spc="300" dirty="0" smtClean="0">
              <a:latin typeface="微軟正黑體" pitchFamily="34" charset="-120"/>
              <a:ea typeface="微軟正黑體" pitchFamily="34" charset="-120"/>
              <a:cs typeface="Times New Roman" pitchFamily="18" charset="0"/>
            </a:rPr>
            <a:t>5</a:t>
          </a:r>
          <a:r>
            <a:rPr lang="zh-TW" altLang="en-US" spc="300" dirty="0" smtClean="0">
              <a:latin typeface="微軟正黑體" pitchFamily="34" charset="-120"/>
              <a:ea typeface="微軟正黑體" pitchFamily="34" charset="-120"/>
              <a:cs typeface="Times New Roman" pitchFamily="18" charset="0"/>
            </a:rPr>
            <a:t>年。</a:t>
          </a:r>
          <a:endParaRPr lang="zh-TW" altLang="en-US" dirty="0">
            <a:latin typeface="微軟正黑體" panose="020B0604030504040204" pitchFamily="34" charset="-120"/>
            <a:ea typeface="微軟正黑體" panose="020B0604030504040204" pitchFamily="34" charset="-120"/>
          </a:endParaRPr>
        </a:p>
      </dgm:t>
    </dgm:pt>
    <dgm:pt modelId="{BF73AA5B-063B-4E0E-A6B1-8FA6B6C824EB}" type="parTrans" cxnId="{0F533EA2-F911-4576-A2BB-581E33442449}">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0FE491-0427-4EAF-9AE5-98904B1A13F2}" type="sibTrans" cxnId="{0F533EA2-F911-4576-A2BB-581E33442449}">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448B040-FDEF-4E0C-9211-B76B06D1675B}">
      <dgm:prSet phldrT="[文字]"/>
      <dgm:spPr/>
      <dgm:t>
        <a:bodyPr/>
        <a:lstStyle/>
        <a:p>
          <a:r>
            <a:rPr lang="zh-TW" altLang="en-US" dirty="0" smtClean="0">
              <a:latin typeface="微軟正黑體" panose="020B0604030504040204" pitchFamily="34" charset="-120"/>
              <a:ea typeface="微軟正黑體" panose="020B0604030504040204" pitchFamily="34" charset="-120"/>
            </a:rPr>
            <a:t>阿杰之刑責</a:t>
          </a:r>
          <a:endParaRPr lang="zh-TW" altLang="en-US" dirty="0">
            <a:latin typeface="微軟正黑體" panose="020B0604030504040204" pitchFamily="34" charset="-120"/>
            <a:ea typeface="微軟正黑體" panose="020B0604030504040204" pitchFamily="34" charset="-120"/>
          </a:endParaRPr>
        </a:p>
      </dgm:t>
    </dgm:pt>
    <dgm:pt modelId="{1DC537C4-5AE6-45EF-BEA7-2A44BEC1AADE}" type="parTrans" cxnId="{71BF97C9-2762-42BC-BE55-A328C421D5C5}">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AAB3687-3BDA-4CB4-9E59-5D3E3DE0D244}" type="sibTrans" cxnId="{71BF97C9-2762-42BC-BE55-A328C421D5C5}">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C3DE04D-7E06-457C-AE4B-9F64A23B4160}">
      <dgm:prSet phldrT="[文字]"/>
      <dgm:spPr/>
      <dgm:t>
        <a:bodyPr/>
        <a:lstStyle/>
        <a:p>
          <a:pPr algn="l"/>
          <a:r>
            <a:rPr lang="zh-TW" altLang="en-US" spc="300" dirty="0" smtClean="0">
              <a:latin typeface="微軟正黑體" pitchFamily="34" charset="-120"/>
              <a:ea typeface="微軟正黑體" pitchFamily="34" charset="-120"/>
              <a:cs typeface="Times New Roman" pitchFamily="18" charset="0"/>
            </a:rPr>
            <a:t>另未扣案之所得財物共</a:t>
          </a:r>
          <a:r>
            <a:rPr lang="en-US" altLang="zh-TW" spc="300" dirty="0" smtClean="0">
              <a:latin typeface="微軟正黑體" pitchFamily="34" charset="-120"/>
              <a:ea typeface="微軟正黑體" pitchFamily="34" charset="-120"/>
              <a:cs typeface="Times New Roman" pitchFamily="18" charset="0"/>
            </a:rPr>
            <a:t>1,946</a:t>
          </a:r>
          <a:r>
            <a:rPr lang="zh-TW" altLang="en-US" spc="300" dirty="0" smtClean="0">
              <a:latin typeface="微軟正黑體" pitchFamily="34" charset="-120"/>
              <a:ea typeface="微軟正黑體" pitchFamily="34" charset="-120"/>
              <a:cs typeface="Times New Roman" pitchFamily="18" charset="0"/>
            </a:rPr>
            <a:t>萬</a:t>
          </a:r>
          <a:r>
            <a:rPr lang="en-US" altLang="zh-TW" spc="300" dirty="0" smtClean="0">
              <a:latin typeface="微軟正黑體" pitchFamily="34" charset="-120"/>
              <a:ea typeface="微軟正黑體" pitchFamily="34" charset="-120"/>
              <a:cs typeface="Times New Roman" pitchFamily="18" charset="0"/>
            </a:rPr>
            <a:t>7,518</a:t>
          </a:r>
          <a:r>
            <a:rPr lang="zh-TW" altLang="en-US" spc="300" dirty="0" smtClean="0">
              <a:latin typeface="微軟正黑體" pitchFamily="34" charset="-120"/>
              <a:ea typeface="微軟正黑體" pitchFamily="34" charset="-120"/>
              <a:cs typeface="Times New Roman" pitchFamily="18" charset="0"/>
            </a:rPr>
            <a:t>元，應予追繳沒收，如全部或一部無法追繳時，以其財產抵償之</a:t>
          </a:r>
          <a:endParaRPr lang="zh-TW" altLang="en-US" dirty="0">
            <a:latin typeface="微軟正黑體" panose="020B0604030504040204" pitchFamily="34" charset="-120"/>
            <a:ea typeface="微軟正黑體" panose="020B0604030504040204" pitchFamily="34" charset="-120"/>
          </a:endParaRPr>
        </a:p>
      </dgm:t>
    </dgm:pt>
    <dgm:pt modelId="{DA134180-725C-4578-935F-BFD9CE1DF456}" type="parTrans" cxnId="{BFC7CED3-790D-451F-A79D-E28BC3C9BD4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5389E9A-6199-479F-B5A0-52C728947AFD}" type="sibTrans" cxnId="{BFC7CED3-790D-451F-A79D-E28BC3C9BD4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AFC12F9-DF34-4FF4-B1A6-51D9FCB39601}">
      <dgm:prSet phldrT="[文字]" custT="1"/>
      <dgm:spPr>
        <a:solidFill>
          <a:schemeClr val="accent6">
            <a:lumMod val="60000"/>
            <a:lumOff val="40000"/>
            <a:alpha val="90000"/>
          </a:schemeClr>
        </a:solidFill>
      </dgm:spPr>
      <dgm:t>
        <a:bodyPr/>
        <a:lstStyle/>
        <a:p>
          <a:r>
            <a:rPr lang="zh-TW" altLang="en-US" sz="1600" spc="300" dirty="0" smtClean="0">
              <a:latin typeface="微軟正黑體" pitchFamily="34" charset="-120"/>
              <a:ea typeface="微軟正黑體" pitchFamily="34" charset="-120"/>
              <a:cs typeface="Times New Roman" pitchFamily="18" charset="0"/>
            </a:rPr>
            <a:t>刑法第</a:t>
          </a:r>
          <a:r>
            <a:rPr lang="en-US" altLang="zh-TW" sz="1600" spc="300" dirty="0" smtClean="0">
              <a:latin typeface="微軟正黑體" pitchFamily="34" charset="-120"/>
              <a:ea typeface="微軟正黑體" pitchFamily="34" charset="-120"/>
              <a:cs typeface="Times New Roman" pitchFamily="18" charset="0"/>
            </a:rPr>
            <a:t>216</a:t>
          </a:r>
          <a:r>
            <a:rPr lang="zh-TW" altLang="en-US" sz="1600" spc="300" dirty="0" smtClean="0">
              <a:latin typeface="微軟正黑體" pitchFamily="34" charset="-120"/>
              <a:ea typeface="微軟正黑體" pitchFamily="34" charset="-120"/>
              <a:cs typeface="Times New Roman" pitchFamily="18" charset="0"/>
            </a:rPr>
            <a:t>條、第</a:t>
          </a:r>
          <a:r>
            <a:rPr lang="en-US" altLang="zh-TW" sz="1600" spc="300" dirty="0" smtClean="0">
              <a:latin typeface="微軟正黑體" pitchFamily="34" charset="-120"/>
              <a:ea typeface="微軟正黑體" pitchFamily="34" charset="-120"/>
              <a:cs typeface="Times New Roman" pitchFamily="18" charset="0"/>
            </a:rPr>
            <a:t>213</a:t>
          </a:r>
          <a:r>
            <a:rPr lang="zh-TW" altLang="en-US" sz="1600" spc="300" dirty="0" smtClean="0">
              <a:latin typeface="微軟正黑體" pitchFamily="34" charset="-120"/>
              <a:ea typeface="微軟正黑體" pitchFamily="34" charset="-120"/>
              <a:cs typeface="Times New Roman" pitchFamily="18" charset="0"/>
            </a:rPr>
            <a:t>條</a:t>
          </a:r>
          <a:endParaRPr lang="en-US" altLang="zh-TW" sz="1600" spc="300" dirty="0" smtClean="0">
            <a:latin typeface="微軟正黑體" pitchFamily="34" charset="-120"/>
            <a:ea typeface="微軟正黑體" pitchFamily="34" charset="-120"/>
            <a:cs typeface="Times New Roman" pitchFamily="18" charset="0"/>
          </a:endParaRPr>
        </a:p>
        <a:p>
          <a:r>
            <a:rPr lang="zh-TW" altLang="en-US" sz="1600" spc="300" dirty="0" smtClean="0">
              <a:latin typeface="微軟正黑體" pitchFamily="34" charset="-120"/>
              <a:ea typeface="微軟正黑體" pitchFamily="34" charset="-120"/>
              <a:cs typeface="Times New Roman" pitchFamily="18" charset="0"/>
            </a:rPr>
            <a:t>行使公務員登載不實文書罪</a:t>
          </a:r>
          <a:endParaRPr lang="zh-TW" altLang="en-US" sz="1600" dirty="0">
            <a:latin typeface="微軟正黑體" pitchFamily="34" charset="-120"/>
            <a:ea typeface="微軟正黑體" pitchFamily="34" charset="-120"/>
          </a:endParaRPr>
        </a:p>
      </dgm:t>
    </dgm:pt>
    <dgm:pt modelId="{ED18F793-29C4-4496-A10E-581CC9D3BF95}" type="parTrans" cxnId="{FAB22C06-9681-485F-A1BF-FECB4C2642C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B2513E3-573F-4FB6-98F4-474EB8B7A9A4}" type="sibTrans" cxnId="{FAB22C06-9681-485F-A1BF-FECB4C2642C2}">
      <dgm:prSet/>
      <dgm:spPr/>
      <dgm:t>
        <a:bodyPr/>
        <a:lstStyle/>
        <a:p>
          <a:endParaRPr lang="zh-TW" altLang="en-US"/>
        </a:p>
      </dgm:t>
    </dgm:pt>
    <dgm:pt modelId="{3F7D91E5-9945-4F68-B836-A94B47A8BC35}">
      <dgm:prSet phldrT="[文字]" custT="1"/>
      <dgm:spPr>
        <a:solidFill>
          <a:schemeClr val="accent6">
            <a:lumMod val="60000"/>
            <a:lumOff val="40000"/>
            <a:alpha val="90000"/>
          </a:schemeClr>
        </a:solidFill>
      </dgm:spPr>
      <dgm:t>
        <a:bodyPr/>
        <a:lstStyle/>
        <a:p>
          <a:r>
            <a:rPr lang="zh-TW" altLang="en-US" sz="1600" spc="300" dirty="0" smtClean="0">
              <a:latin typeface="微軟正黑體" pitchFamily="34" charset="-120"/>
              <a:ea typeface="微軟正黑體" pitchFamily="34" charset="-120"/>
              <a:cs typeface="Times New Roman" pitchFamily="18" charset="0"/>
            </a:rPr>
            <a:t>貪污治罪條例第</a:t>
          </a:r>
          <a:r>
            <a:rPr lang="en-US" altLang="zh-TW" sz="1600" spc="300" dirty="0" smtClean="0">
              <a:latin typeface="微軟正黑體" pitchFamily="34" charset="-120"/>
              <a:ea typeface="微軟正黑體" pitchFamily="34" charset="-120"/>
              <a:cs typeface="Times New Roman" pitchFamily="18" charset="0"/>
            </a:rPr>
            <a:t>5</a:t>
          </a:r>
          <a:r>
            <a:rPr lang="zh-TW" altLang="en-US" sz="1600" spc="300" dirty="0" smtClean="0">
              <a:latin typeface="微軟正黑體" pitchFamily="34" charset="-120"/>
              <a:ea typeface="微軟正黑體" pitchFamily="34" charset="-120"/>
              <a:cs typeface="Times New Roman" pitchFamily="18" charset="0"/>
            </a:rPr>
            <a:t>條第</a:t>
          </a:r>
          <a:r>
            <a:rPr lang="en-US" altLang="zh-TW" sz="1600" spc="300" dirty="0" smtClean="0">
              <a:latin typeface="微軟正黑體" pitchFamily="34" charset="-120"/>
              <a:ea typeface="微軟正黑體" pitchFamily="34" charset="-120"/>
              <a:cs typeface="Times New Roman" pitchFamily="18" charset="0"/>
            </a:rPr>
            <a:t>1</a:t>
          </a:r>
          <a:r>
            <a:rPr lang="zh-TW" altLang="en-US" sz="1600" spc="300" dirty="0" smtClean="0">
              <a:latin typeface="微軟正黑體" pitchFamily="34" charset="-120"/>
              <a:ea typeface="微軟正黑體" pitchFamily="34" charset="-120"/>
              <a:cs typeface="Times New Roman" pitchFamily="18" charset="0"/>
            </a:rPr>
            <a:t>項第</a:t>
          </a:r>
          <a:r>
            <a:rPr lang="en-US" altLang="zh-TW" sz="1600" spc="300" dirty="0" smtClean="0">
              <a:latin typeface="微軟正黑體" pitchFamily="34" charset="-120"/>
              <a:ea typeface="微軟正黑體" pitchFamily="34" charset="-120"/>
              <a:cs typeface="Times New Roman" pitchFamily="18" charset="0"/>
            </a:rPr>
            <a:t>2</a:t>
          </a:r>
          <a:r>
            <a:rPr lang="zh-TW" altLang="en-US" sz="1600" spc="300" dirty="0" smtClean="0">
              <a:latin typeface="微軟正黑體" pitchFamily="34" charset="-120"/>
              <a:ea typeface="微軟正黑體" pitchFamily="34" charset="-120"/>
              <a:cs typeface="Times New Roman" pitchFamily="18" charset="0"/>
            </a:rPr>
            <a:t>款</a:t>
          </a:r>
          <a:endParaRPr lang="en-US" altLang="zh-TW" sz="1600" spc="300" dirty="0" smtClean="0">
            <a:latin typeface="微軟正黑體" pitchFamily="34" charset="-120"/>
            <a:ea typeface="微軟正黑體" pitchFamily="34" charset="-120"/>
            <a:cs typeface="Times New Roman" pitchFamily="18" charset="0"/>
          </a:endParaRPr>
        </a:p>
        <a:p>
          <a:r>
            <a:rPr lang="zh-TW" altLang="en-US" sz="1600" spc="300" dirty="0" smtClean="0">
              <a:latin typeface="微軟正黑體" pitchFamily="34" charset="-120"/>
              <a:ea typeface="微軟正黑體" pitchFamily="34" charset="-120"/>
              <a:cs typeface="Times New Roman" pitchFamily="18" charset="0"/>
            </a:rPr>
            <a:t>利用職務上機會詐欺財物罪</a:t>
          </a:r>
          <a:endParaRPr lang="zh-TW" altLang="en-US" sz="1600" dirty="0">
            <a:latin typeface="微軟正黑體" pitchFamily="34" charset="-120"/>
            <a:ea typeface="微軟正黑體" pitchFamily="34" charset="-120"/>
          </a:endParaRPr>
        </a:p>
      </dgm:t>
    </dgm:pt>
    <dgm:pt modelId="{39F12216-99C2-4A1C-9F3E-607754C1C0ED}" type="parTrans" cxnId="{9B5504EF-9F08-4E84-BEE3-497A6E1190C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7BCD70E-C74F-465C-ABAE-0CD54881E1AD}" type="sibTrans" cxnId="{9B5504EF-9F08-4E84-BEE3-497A6E1190C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1F9E37-28BC-48BF-B7BD-2CCC00714785}" type="pres">
      <dgm:prSet presAssocID="{FAA75902-489A-421E-9458-0DAF57CCF147}" presName="Name0" presStyleCnt="0">
        <dgm:presLayoutVars>
          <dgm:dir/>
          <dgm:animLvl val="lvl"/>
          <dgm:resizeHandles val="exact"/>
        </dgm:presLayoutVars>
      </dgm:prSet>
      <dgm:spPr/>
      <dgm:t>
        <a:bodyPr/>
        <a:lstStyle/>
        <a:p>
          <a:endParaRPr lang="zh-TW" altLang="en-US"/>
        </a:p>
      </dgm:t>
    </dgm:pt>
    <dgm:pt modelId="{820203A0-374B-4A9D-A00E-D4D306A484D5}" type="pres">
      <dgm:prSet presAssocID="{8C8DEDA0-453A-4D49-A779-7F82C6AC7985}" presName="vertFlow" presStyleCnt="0"/>
      <dgm:spPr/>
      <dgm:t>
        <a:bodyPr/>
        <a:lstStyle/>
        <a:p>
          <a:endParaRPr lang="zh-TW" altLang="en-US"/>
        </a:p>
      </dgm:t>
    </dgm:pt>
    <dgm:pt modelId="{6F6A88A3-3AC2-49FA-95F7-B5D02712D864}" type="pres">
      <dgm:prSet presAssocID="{8C8DEDA0-453A-4D49-A779-7F82C6AC7985}" presName="header" presStyleLbl="node1" presStyleIdx="0" presStyleCnt="2"/>
      <dgm:spPr/>
      <dgm:t>
        <a:bodyPr/>
        <a:lstStyle/>
        <a:p>
          <a:endParaRPr lang="zh-TW" altLang="en-US"/>
        </a:p>
      </dgm:t>
    </dgm:pt>
    <dgm:pt modelId="{5E02F395-9BBC-41F2-A876-D376E9A7EFBC}" type="pres">
      <dgm:prSet presAssocID="{C6FBC1BF-90F4-4A2E-8427-20F23DBADC51}" presName="parTrans" presStyleLbl="sibTrans2D1" presStyleIdx="0" presStyleCnt="5"/>
      <dgm:spPr/>
      <dgm:t>
        <a:bodyPr/>
        <a:lstStyle/>
        <a:p>
          <a:endParaRPr lang="zh-TW" altLang="en-US"/>
        </a:p>
      </dgm:t>
    </dgm:pt>
    <dgm:pt modelId="{B84CD67C-758D-4481-ADA6-72950717A5B3}" type="pres">
      <dgm:prSet presAssocID="{4A36A450-C393-4695-AB1C-D347E2FF09DD}" presName="child" presStyleLbl="alignAccFollowNode1" presStyleIdx="0" presStyleCnt="5">
        <dgm:presLayoutVars>
          <dgm:chMax val="0"/>
          <dgm:bulletEnabled val="1"/>
        </dgm:presLayoutVars>
      </dgm:prSet>
      <dgm:spPr/>
      <dgm:t>
        <a:bodyPr/>
        <a:lstStyle/>
        <a:p>
          <a:endParaRPr lang="zh-TW" altLang="en-US"/>
        </a:p>
      </dgm:t>
    </dgm:pt>
    <dgm:pt modelId="{AE91995B-59BF-4ED2-A5F8-32227EE201F0}" type="pres">
      <dgm:prSet presAssocID="{D811B090-8EA5-4C24-8E58-8214CA769EDF}" presName="sibTrans" presStyleLbl="sibTrans2D1" presStyleIdx="1" presStyleCnt="5"/>
      <dgm:spPr>
        <a:prstGeom prst="mathPlus">
          <a:avLst/>
        </a:prstGeom>
      </dgm:spPr>
      <dgm:t>
        <a:bodyPr/>
        <a:lstStyle/>
        <a:p>
          <a:endParaRPr lang="zh-TW" altLang="en-US"/>
        </a:p>
      </dgm:t>
    </dgm:pt>
    <dgm:pt modelId="{D1103B2D-BD8E-4F57-A9E6-5EEC79C338A8}" type="pres">
      <dgm:prSet presAssocID="{8AFC12F9-DF34-4FF4-B1A6-51D9FCB39601}" presName="child" presStyleLbl="alignAccFollowNode1" presStyleIdx="1" presStyleCnt="5">
        <dgm:presLayoutVars>
          <dgm:chMax val="0"/>
          <dgm:bulletEnabled val="1"/>
        </dgm:presLayoutVars>
      </dgm:prSet>
      <dgm:spPr/>
      <dgm:t>
        <a:bodyPr/>
        <a:lstStyle/>
        <a:p>
          <a:endParaRPr lang="zh-TW" altLang="en-US"/>
        </a:p>
      </dgm:t>
    </dgm:pt>
    <dgm:pt modelId="{E535429E-29B6-48A3-A22E-5647DE90C238}" type="pres">
      <dgm:prSet presAssocID="{1B2513E3-573F-4FB6-98F4-474EB8B7A9A4}" presName="sibTrans" presStyleLbl="sibTrans2D1" presStyleIdx="2" presStyleCnt="5"/>
      <dgm:spPr>
        <a:prstGeom prst="mathPlus">
          <a:avLst/>
        </a:prstGeom>
      </dgm:spPr>
      <dgm:t>
        <a:bodyPr/>
        <a:lstStyle/>
        <a:p>
          <a:endParaRPr lang="zh-TW" altLang="en-US"/>
        </a:p>
      </dgm:t>
    </dgm:pt>
    <dgm:pt modelId="{CD8A9551-A32F-4C11-82A7-BC6DA3636CAA}" type="pres">
      <dgm:prSet presAssocID="{3F7D91E5-9945-4F68-B836-A94B47A8BC35}" presName="child" presStyleLbl="alignAccFollowNode1" presStyleIdx="2" presStyleCnt="5">
        <dgm:presLayoutVars>
          <dgm:chMax val="0"/>
          <dgm:bulletEnabled val="1"/>
        </dgm:presLayoutVars>
      </dgm:prSet>
      <dgm:spPr/>
      <dgm:t>
        <a:bodyPr/>
        <a:lstStyle/>
        <a:p>
          <a:endParaRPr lang="zh-TW" altLang="en-US"/>
        </a:p>
      </dgm:t>
    </dgm:pt>
    <dgm:pt modelId="{E44FE9B6-F002-4FF0-A897-9D73985ED00A}" type="pres">
      <dgm:prSet presAssocID="{8C8DEDA0-453A-4D49-A779-7F82C6AC7985}" presName="hSp" presStyleCnt="0"/>
      <dgm:spPr/>
      <dgm:t>
        <a:bodyPr/>
        <a:lstStyle/>
        <a:p>
          <a:endParaRPr lang="zh-TW" altLang="en-US"/>
        </a:p>
      </dgm:t>
    </dgm:pt>
    <dgm:pt modelId="{2E214C64-8B2F-4D05-A933-698C315839AB}" type="pres">
      <dgm:prSet presAssocID="{0448B040-FDEF-4E0C-9211-B76B06D1675B}" presName="vertFlow" presStyleCnt="0"/>
      <dgm:spPr/>
      <dgm:t>
        <a:bodyPr/>
        <a:lstStyle/>
        <a:p>
          <a:endParaRPr lang="zh-TW" altLang="en-US"/>
        </a:p>
      </dgm:t>
    </dgm:pt>
    <dgm:pt modelId="{D6B52D4C-F5D9-4A0A-A583-C112C8080BD8}" type="pres">
      <dgm:prSet presAssocID="{0448B040-FDEF-4E0C-9211-B76B06D1675B}" presName="header" presStyleLbl="node1" presStyleIdx="1" presStyleCnt="2"/>
      <dgm:spPr/>
      <dgm:t>
        <a:bodyPr/>
        <a:lstStyle/>
        <a:p>
          <a:endParaRPr lang="zh-TW" altLang="en-US"/>
        </a:p>
      </dgm:t>
    </dgm:pt>
    <dgm:pt modelId="{5B84CACD-01C1-4FC7-8EAB-52B62D7D31A1}" type="pres">
      <dgm:prSet presAssocID="{BF73AA5B-063B-4E0E-A6B1-8FA6B6C824EB}" presName="parTrans" presStyleLbl="sibTrans2D1" presStyleIdx="3" presStyleCnt="5"/>
      <dgm:spPr/>
      <dgm:t>
        <a:bodyPr/>
        <a:lstStyle/>
        <a:p>
          <a:endParaRPr lang="zh-TW" altLang="en-US"/>
        </a:p>
      </dgm:t>
    </dgm:pt>
    <dgm:pt modelId="{CECBC275-608C-426D-AF03-5C8112DB6631}" type="pres">
      <dgm:prSet presAssocID="{C6063A28-91D3-4148-A229-43A434F2B7CB}" presName="child" presStyleLbl="alignAccFollowNode1" presStyleIdx="3" presStyleCnt="5">
        <dgm:presLayoutVars>
          <dgm:chMax val="0"/>
          <dgm:bulletEnabled val="1"/>
        </dgm:presLayoutVars>
      </dgm:prSet>
      <dgm:spPr/>
      <dgm:t>
        <a:bodyPr/>
        <a:lstStyle/>
        <a:p>
          <a:endParaRPr lang="zh-TW" altLang="en-US"/>
        </a:p>
      </dgm:t>
    </dgm:pt>
    <dgm:pt modelId="{1333FDD5-B6E3-4465-9A3D-546B77ECE234}" type="pres">
      <dgm:prSet presAssocID="{4C0FE491-0427-4EAF-9AE5-98904B1A13F2}" presName="sibTrans" presStyleLbl="sibTrans2D1" presStyleIdx="4" presStyleCnt="5"/>
      <dgm:spPr/>
      <dgm:t>
        <a:bodyPr/>
        <a:lstStyle/>
        <a:p>
          <a:endParaRPr lang="zh-TW" altLang="en-US"/>
        </a:p>
      </dgm:t>
    </dgm:pt>
    <dgm:pt modelId="{8C2379D8-6463-4EEF-B5DC-A0EB2806021B}" type="pres">
      <dgm:prSet presAssocID="{3C3DE04D-7E06-457C-AE4B-9F64A23B4160}" presName="child" presStyleLbl="alignAccFollowNode1" presStyleIdx="4" presStyleCnt="5">
        <dgm:presLayoutVars>
          <dgm:chMax val="0"/>
          <dgm:bulletEnabled val="1"/>
        </dgm:presLayoutVars>
      </dgm:prSet>
      <dgm:spPr/>
      <dgm:t>
        <a:bodyPr/>
        <a:lstStyle/>
        <a:p>
          <a:endParaRPr lang="zh-TW" altLang="en-US"/>
        </a:p>
      </dgm:t>
    </dgm:pt>
  </dgm:ptLst>
  <dgm:cxnLst>
    <dgm:cxn modelId="{6A92C814-5A83-4092-8E04-716F5749B7C2}" type="presOf" srcId="{4C0FE491-0427-4EAF-9AE5-98904B1A13F2}" destId="{1333FDD5-B6E3-4465-9A3D-546B77ECE234}" srcOrd="0" destOrd="0" presId="urn:microsoft.com/office/officeart/2005/8/layout/lProcess1"/>
    <dgm:cxn modelId="{6B73C3E5-4EEB-46EC-8C6E-CBEB3E893A45}" type="presOf" srcId="{FAA75902-489A-421E-9458-0DAF57CCF147}" destId="{BF1F9E37-28BC-48BF-B7BD-2CCC00714785}" srcOrd="0" destOrd="0" presId="urn:microsoft.com/office/officeart/2005/8/layout/lProcess1"/>
    <dgm:cxn modelId="{FAB22C06-9681-485F-A1BF-FECB4C2642C2}" srcId="{8C8DEDA0-453A-4D49-A779-7F82C6AC7985}" destId="{8AFC12F9-DF34-4FF4-B1A6-51D9FCB39601}" srcOrd="1" destOrd="0" parTransId="{ED18F793-29C4-4496-A10E-581CC9D3BF95}" sibTransId="{1B2513E3-573F-4FB6-98F4-474EB8B7A9A4}"/>
    <dgm:cxn modelId="{394723CE-F08D-4966-BBE5-092D0B470FA5}" type="presOf" srcId="{4A36A450-C393-4695-AB1C-D347E2FF09DD}" destId="{B84CD67C-758D-4481-ADA6-72950717A5B3}" srcOrd="0" destOrd="0" presId="urn:microsoft.com/office/officeart/2005/8/layout/lProcess1"/>
    <dgm:cxn modelId="{2DE2BCB9-289C-40BE-BB1B-5FE518D11A01}" srcId="{8C8DEDA0-453A-4D49-A779-7F82C6AC7985}" destId="{4A36A450-C393-4695-AB1C-D347E2FF09DD}" srcOrd="0" destOrd="0" parTransId="{C6FBC1BF-90F4-4A2E-8427-20F23DBADC51}" sibTransId="{D811B090-8EA5-4C24-8E58-8214CA769EDF}"/>
    <dgm:cxn modelId="{BFC7CED3-790D-451F-A79D-E28BC3C9BD4E}" srcId="{0448B040-FDEF-4E0C-9211-B76B06D1675B}" destId="{3C3DE04D-7E06-457C-AE4B-9F64A23B4160}" srcOrd="1" destOrd="0" parTransId="{DA134180-725C-4578-935F-BFD9CE1DF456}" sibTransId="{95389E9A-6199-479F-B5A0-52C728947AFD}"/>
    <dgm:cxn modelId="{1847FA50-F717-4757-8D8F-6044D4AAEC65}" type="presOf" srcId="{BF73AA5B-063B-4E0E-A6B1-8FA6B6C824EB}" destId="{5B84CACD-01C1-4FC7-8EAB-52B62D7D31A1}" srcOrd="0" destOrd="0" presId="urn:microsoft.com/office/officeart/2005/8/layout/lProcess1"/>
    <dgm:cxn modelId="{9E42FA36-FF54-4C49-BDC0-7C5E55133E61}" type="presOf" srcId="{C6063A28-91D3-4148-A229-43A434F2B7CB}" destId="{CECBC275-608C-426D-AF03-5C8112DB6631}" srcOrd="0" destOrd="0" presId="urn:microsoft.com/office/officeart/2005/8/layout/lProcess1"/>
    <dgm:cxn modelId="{71BF97C9-2762-42BC-BE55-A328C421D5C5}" srcId="{FAA75902-489A-421E-9458-0DAF57CCF147}" destId="{0448B040-FDEF-4E0C-9211-B76B06D1675B}" srcOrd="1" destOrd="0" parTransId="{1DC537C4-5AE6-45EF-BEA7-2A44BEC1AADE}" sibTransId="{9AAB3687-3BDA-4CB4-9E59-5D3E3DE0D244}"/>
    <dgm:cxn modelId="{53C75FA1-CC20-4312-9A80-15DD0DF744C2}" type="presOf" srcId="{C6FBC1BF-90F4-4A2E-8427-20F23DBADC51}" destId="{5E02F395-9BBC-41F2-A876-D376E9A7EFBC}" srcOrd="0" destOrd="0" presId="urn:microsoft.com/office/officeart/2005/8/layout/lProcess1"/>
    <dgm:cxn modelId="{9930A401-A7C9-4F71-AEAB-65B988B16630}" type="presOf" srcId="{3C3DE04D-7E06-457C-AE4B-9F64A23B4160}" destId="{8C2379D8-6463-4EEF-B5DC-A0EB2806021B}" srcOrd="0" destOrd="0" presId="urn:microsoft.com/office/officeart/2005/8/layout/lProcess1"/>
    <dgm:cxn modelId="{9B5504EF-9F08-4E84-BEE3-497A6E1190C0}" srcId="{8C8DEDA0-453A-4D49-A779-7F82C6AC7985}" destId="{3F7D91E5-9945-4F68-B836-A94B47A8BC35}" srcOrd="2" destOrd="0" parTransId="{39F12216-99C2-4A1C-9F3E-607754C1C0ED}" sibTransId="{17BCD70E-C74F-465C-ABAE-0CD54881E1AD}"/>
    <dgm:cxn modelId="{591372C8-6420-4B4B-A12B-2E2A839DFE24}" type="presOf" srcId="{1B2513E3-573F-4FB6-98F4-474EB8B7A9A4}" destId="{E535429E-29B6-48A3-A22E-5647DE90C238}" srcOrd="0" destOrd="0" presId="urn:microsoft.com/office/officeart/2005/8/layout/lProcess1"/>
    <dgm:cxn modelId="{FBAB4CFD-B430-4935-BF28-D4021FC081AC}" type="presOf" srcId="{D811B090-8EA5-4C24-8E58-8214CA769EDF}" destId="{AE91995B-59BF-4ED2-A5F8-32227EE201F0}" srcOrd="0" destOrd="0" presId="urn:microsoft.com/office/officeart/2005/8/layout/lProcess1"/>
    <dgm:cxn modelId="{4B97BC12-F8D9-4E09-854B-776AFA73075F}" type="presOf" srcId="{8C8DEDA0-453A-4D49-A779-7F82C6AC7985}" destId="{6F6A88A3-3AC2-49FA-95F7-B5D02712D864}" srcOrd="0" destOrd="0" presId="urn:microsoft.com/office/officeart/2005/8/layout/lProcess1"/>
    <dgm:cxn modelId="{2AC8E013-9948-403A-8E40-BEE9A2E54B6B}" type="presOf" srcId="{3F7D91E5-9945-4F68-B836-A94B47A8BC35}" destId="{CD8A9551-A32F-4C11-82A7-BC6DA3636CAA}" srcOrd="0" destOrd="0" presId="urn:microsoft.com/office/officeart/2005/8/layout/lProcess1"/>
    <dgm:cxn modelId="{0F533EA2-F911-4576-A2BB-581E33442449}" srcId="{0448B040-FDEF-4E0C-9211-B76B06D1675B}" destId="{C6063A28-91D3-4148-A229-43A434F2B7CB}" srcOrd="0" destOrd="0" parTransId="{BF73AA5B-063B-4E0E-A6B1-8FA6B6C824EB}" sibTransId="{4C0FE491-0427-4EAF-9AE5-98904B1A13F2}"/>
    <dgm:cxn modelId="{A3042D80-6E88-4201-A507-E76E7D33B70F}" type="presOf" srcId="{0448B040-FDEF-4E0C-9211-B76B06D1675B}" destId="{D6B52D4C-F5D9-4A0A-A583-C112C8080BD8}" srcOrd="0" destOrd="0" presId="urn:microsoft.com/office/officeart/2005/8/layout/lProcess1"/>
    <dgm:cxn modelId="{7A6777C6-1361-4B67-8122-515868900B46}" srcId="{FAA75902-489A-421E-9458-0DAF57CCF147}" destId="{8C8DEDA0-453A-4D49-A779-7F82C6AC7985}" srcOrd="0" destOrd="0" parTransId="{07987F67-2BFA-451B-BB9D-B0E76B187FAD}" sibTransId="{1AE7C4EB-3A96-4AED-B525-8E6FAD7099FD}"/>
    <dgm:cxn modelId="{8CC67E6A-0F94-4AED-A666-CF690AEC78D9}" type="presOf" srcId="{8AFC12F9-DF34-4FF4-B1A6-51D9FCB39601}" destId="{D1103B2D-BD8E-4F57-A9E6-5EEC79C338A8}" srcOrd="0" destOrd="0" presId="urn:microsoft.com/office/officeart/2005/8/layout/lProcess1"/>
    <dgm:cxn modelId="{59E961CB-A8A4-4C31-9ECD-F280025943DC}" type="presParOf" srcId="{BF1F9E37-28BC-48BF-B7BD-2CCC00714785}" destId="{820203A0-374B-4A9D-A00E-D4D306A484D5}" srcOrd="0" destOrd="0" presId="urn:microsoft.com/office/officeart/2005/8/layout/lProcess1"/>
    <dgm:cxn modelId="{C074869C-4D36-488E-A89A-A953FB231F5F}" type="presParOf" srcId="{820203A0-374B-4A9D-A00E-D4D306A484D5}" destId="{6F6A88A3-3AC2-49FA-95F7-B5D02712D864}" srcOrd="0" destOrd="0" presId="urn:microsoft.com/office/officeart/2005/8/layout/lProcess1"/>
    <dgm:cxn modelId="{7C5B2929-61AB-4C4B-AE46-CFB66A183005}" type="presParOf" srcId="{820203A0-374B-4A9D-A00E-D4D306A484D5}" destId="{5E02F395-9BBC-41F2-A876-D376E9A7EFBC}" srcOrd="1" destOrd="0" presId="urn:microsoft.com/office/officeart/2005/8/layout/lProcess1"/>
    <dgm:cxn modelId="{BBFE7581-5820-4A7B-8756-B17A2DA725C2}" type="presParOf" srcId="{820203A0-374B-4A9D-A00E-D4D306A484D5}" destId="{B84CD67C-758D-4481-ADA6-72950717A5B3}" srcOrd="2" destOrd="0" presId="urn:microsoft.com/office/officeart/2005/8/layout/lProcess1"/>
    <dgm:cxn modelId="{8EFEA789-CE0A-476B-BFCD-DB71ECC41ED2}" type="presParOf" srcId="{820203A0-374B-4A9D-A00E-D4D306A484D5}" destId="{AE91995B-59BF-4ED2-A5F8-32227EE201F0}" srcOrd="3" destOrd="0" presId="urn:microsoft.com/office/officeart/2005/8/layout/lProcess1"/>
    <dgm:cxn modelId="{90879CD4-E751-4096-BC26-82E8A16FD13A}" type="presParOf" srcId="{820203A0-374B-4A9D-A00E-D4D306A484D5}" destId="{D1103B2D-BD8E-4F57-A9E6-5EEC79C338A8}" srcOrd="4" destOrd="0" presId="urn:microsoft.com/office/officeart/2005/8/layout/lProcess1"/>
    <dgm:cxn modelId="{4CBE9A94-F354-4ED8-A58F-890F50E3C81C}" type="presParOf" srcId="{820203A0-374B-4A9D-A00E-D4D306A484D5}" destId="{E535429E-29B6-48A3-A22E-5647DE90C238}" srcOrd="5" destOrd="0" presId="urn:microsoft.com/office/officeart/2005/8/layout/lProcess1"/>
    <dgm:cxn modelId="{785C8E09-3708-442F-921A-7028DDCF09BF}" type="presParOf" srcId="{820203A0-374B-4A9D-A00E-D4D306A484D5}" destId="{CD8A9551-A32F-4C11-82A7-BC6DA3636CAA}" srcOrd="6" destOrd="0" presId="urn:microsoft.com/office/officeart/2005/8/layout/lProcess1"/>
    <dgm:cxn modelId="{B102A011-59E3-436B-8162-433218791565}" type="presParOf" srcId="{BF1F9E37-28BC-48BF-B7BD-2CCC00714785}" destId="{E44FE9B6-F002-4FF0-A897-9D73985ED00A}" srcOrd="1" destOrd="0" presId="urn:microsoft.com/office/officeart/2005/8/layout/lProcess1"/>
    <dgm:cxn modelId="{FCADA899-A7CA-48ED-8579-43E69D3F7AC2}" type="presParOf" srcId="{BF1F9E37-28BC-48BF-B7BD-2CCC00714785}" destId="{2E214C64-8B2F-4D05-A933-698C315839AB}" srcOrd="2" destOrd="0" presId="urn:microsoft.com/office/officeart/2005/8/layout/lProcess1"/>
    <dgm:cxn modelId="{4E165022-D0A8-4E46-B487-F391267610DE}" type="presParOf" srcId="{2E214C64-8B2F-4D05-A933-698C315839AB}" destId="{D6B52D4C-F5D9-4A0A-A583-C112C8080BD8}" srcOrd="0" destOrd="0" presId="urn:microsoft.com/office/officeart/2005/8/layout/lProcess1"/>
    <dgm:cxn modelId="{73C1E93F-36AB-462B-BD01-DBE5278C1811}" type="presParOf" srcId="{2E214C64-8B2F-4D05-A933-698C315839AB}" destId="{5B84CACD-01C1-4FC7-8EAB-52B62D7D31A1}" srcOrd="1" destOrd="0" presId="urn:microsoft.com/office/officeart/2005/8/layout/lProcess1"/>
    <dgm:cxn modelId="{37B56ED0-8D12-4832-84B8-3BDCF3D8B7E9}" type="presParOf" srcId="{2E214C64-8B2F-4D05-A933-698C315839AB}" destId="{CECBC275-608C-426D-AF03-5C8112DB6631}" srcOrd="2" destOrd="0" presId="urn:microsoft.com/office/officeart/2005/8/layout/lProcess1"/>
    <dgm:cxn modelId="{47803D14-4CFA-4443-A6D9-886D87BAB8BC}" type="presParOf" srcId="{2E214C64-8B2F-4D05-A933-698C315839AB}" destId="{1333FDD5-B6E3-4465-9A3D-546B77ECE234}" srcOrd="3" destOrd="0" presId="urn:microsoft.com/office/officeart/2005/8/layout/lProcess1"/>
    <dgm:cxn modelId="{80EEB5FC-4C30-4443-B7B5-7DDA05EC625E}" type="presParOf" srcId="{2E214C64-8B2F-4D05-A933-698C315839AB}" destId="{8C2379D8-6463-4EEF-B5DC-A0EB2806021B}"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F655383-E8E1-447B-950A-CCF4C53FC2BB}"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zh-TW" altLang="en-US"/>
        </a:p>
      </dgm:t>
    </dgm:pt>
    <dgm:pt modelId="{A13E1FB4-2DB9-4D50-9541-92608DFCD3BB}">
      <dgm:prSet phldrT="[文字]"/>
      <dgm:spPr/>
      <dgm:t>
        <a:bodyPr/>
        <a:lstStyle/>
        <a:p>
          <a:r>
            <a:rPr lang="zh-TW" altLang="en-US" dirty="0" smtClean="0">
              <a:latin typeface="微軟正黑體" pitchFamily="34" charset="-120"/>
              <a:ea typeface="微軟正黑體" pitchFamily="34" charset="-120"/>
            </a:rPr>
            <a:t>刑法第</a:t>
          </a:r>
          <a:r>
            <a:rPr lang="en-US" dirty="0" smtClean="0">
              <a:latin typeface="微軟正黑體" pitchFamily="34" charset="-120"/>
              <a:ea typeface="微軟正黑體" pitchFamily="34" charset="-120"/>
            </a:rPr>
            <a:t>132</a:t>
          </a:r>
          <a:r>
            <a:rPr lang="zh-TW" altLang="en-US" dirty="0" smtClean="0">
              <a:latin typeface="微軟正黑體" pitchFamily="34" charset="-120"/>
              <a:ea typeface="微軟正黑體" pitchFamily="34" charset="-120"/>
            </a:rPr>
            <a:t>條</a:t>
          </a:r>
          <a:endParaRPr lang="zh-TW" altLang="en-US" dirty="0"/>
        </a:p>
      </dgm:t>
    </dgm:pt>
    <dgm:pt modelId="{634FF541-3DA2-43E3-9A8A-D2A336DCEECB}" type="parTrans" cxnId="{9F3DCED9-F905-4E54-AF50-E52D91645B06}">
      <dgm:prSet/>
      <dgm:spPr/>
      <dgm:t>
        <a:bodyPr/>
        <a:lstStyle/>
        <a:p>
          <a:endParaRPr lang="zh-TW" altLang="en-US"/>
        </a:p>
      </dgm:t>
    </dgm:pt>
    <dgm:pt modelId="{6C855157-A466-470B-86F1-52B48AE31672}" type="sibTrans" cxnId="{9F3DCED9-F905-4E54-AF50-E52D91645B06}">
      <dgm:prSet/>
      <dgm:spPr/>
      <dgm:t>
        <a:bodyPr/>
        <a:lstStyle/>
        <a:p>
          <a:endParaRPr lang="zh-TW" altLang="en-US"/>
        </a:p>
      </dgm:t>
    </dgm:pt>
    <dgm:pt modelId="{78921A24-D030-450E-9842-49679F8F775D}">
      <dgm:prSet/>
      <dgm:spPr>
        <a:solidFill>
          <a:schemeClr val="bg1"/>
        </a:solidFill>
      </dgm:spPr>
      <dgm:t>
        <a:bodyPr/>
        <a:lstStyle/>
        <a:p>
          <a:r>
            <a:rPr lang="zh-TW" altLang="en-US" dirty="0" smtClean="0">
              <a:latin typeface="微軟正黑體" pitchFamily="34" charset="-120"/>
              <a:ea typeface="微軟正黑體" pitchFamily="34" charset="-120"/>
            </a:rPr>
            <a:t>「公務員洩漏或</a:t>
          </a:r>
          <a:r>
            <a:rPr lang="zh-TW" altLang="en-US" dirty="0" smtClean="0">
              <a:solidFill>
                <a:schemeClr val="tx1"/>
              </a:solidFill>
              <a:latin typeface="微軟正黑體" pitchFamily="34" charset="-120"/>
              <a:ea typeface="微軟正黑體" pitchFamily="34" charset="-120"/>
            </a:rPr>
            <a:t>交付</a:t>
          </a:r>
          <a:r>
            <a:rPr lang="zh-TW" altLang="en-US" dirty="0" smtClean="0">
              <a:latin typeface="微軟正黑體" pitchFamily="34" charset="-120"/>
              <a:ea typeface="微軟正黑體" pitchFamily="34" charset="-120"/>
            </a:rPr>
            <a:t>關於中華民國國防以外</a:t>
          </a:r>
          <a:r>
            <a:rPr lang="zh-TW" altLang="en-US" dirty="0" smtClean="0">
              <a:solidFill>
                <a:srgbClr val="FF0000"/>
              </a:solidFill>
              <a:latin typeface="微軟正黑體" pitchFamily="34" charset="-120"/>
              <a:ea typeface="微軟正黑體" pitchFamily="34" charset="-120"/>
            </a:rPr>
            <a:t>應秘密之文書、圖畫、消息或物品</a:t>
          </a:r>
          <a:r>
            <a:rPr lang="zh-TW" altLang="en-US" dirty="0" smtClean="0">
              <a:latin typeface="微軟正黑體" pitchFamily="34" charset="-120"/>
              <a:ea typeface="微軟正黑體" pitchFamily="34" charset="-120"/>
            </a:rPr>
            <a:t>者，處</a:t>
          </a:r>
          <a:r>
            <a:rPr lang="en-US" dirty="0" smtClean="0">
              <a:latin typeface="微軟正黑體" pitchFamily="34" charset="-120"/>
              <a:ea typeface="微軟正黑體" pitchFamily="34" charset="-120"/>
            </a:rPr>
            <a:t>3</a:t>
          </a:r>
          <a:r>
            <a:rPr lang="zh-TW" altLang="en-US" dirty="0" smtClean="0">
              <a:latin typeface="微軟正黑體" pitchFamily="34" charset="-120"/>
              <a:ea typeface="微軟正黑體" pitchFamily="34" charset="-120"/>
            </a:rPr>
            <a:t>年以下有期徒刑。」</a:t>
          </a:r>
          <a:endParaRPr lang="zh-TW" altLang="en-US" dirty="0"/>
        </a:p>
      </dgm:t>
    </dgm:pt>
    <dgm:pt modelId="{BEC23364-09E8-4C1B-96AF-F79693FE4501}" type="parTrans" cxnId="{4005A913-B749-487C-9688-4911205F2A7D}">
      <dgm:prSet/>
      <dgm:spPr/>
      <dgm:t>
        <a:bodyPr/>
        <a:lstStyle/>
        <a:p>
          <a:endParaRPr lang="zh-TW" altLang="en-US"/>
        </a:p>
      </dgm:t>
    </dgm:pt>
    <dgm:pt modelId="{8D898DD7-CD2F-4EA1-B1CF-023EFCFAD5B4}" type="sibTrans" cxnId="{4005A913-B749-487C-9688-4911205F2A7D}">
      <dgm:prSet/>
      <dgm:spPr/>
      <dgm:t>
        <a:bodyPr/>
        <a:lstStyle/>
        <a:p>
          <a:endParaRPr lang="zh-TW" altLang="en-US"/>
        </a:p>
      </dgm:t>
    </dgm:pt>
    <dgm:pt modelId="{A8F49166-7E01-4492-84BC-146829D70388}" type="pres">
      <dgm:prSet presAssocID="{AF655383-E8E1-447B-950A-CCF4C53FC2BB}" presName="linear" presStyleCnt="0">
        <dgm:presLayoutVars>
          <dgm:animLvl val="lvl"/>
          <dgm:resizeHandles val="exact"/>
        </dgm:presLayoutVars>
      </dgm:prSet>
      <dgm:spPr/>
      <dgm:t>
        <a:bodyPr/>
        <a:lstStyle/>
        <a:p>
          <a:endParaRPr lang="zh-TW" altLang="en-US"/>
        </a:p>
      </dgm:t>
    </dgm:pt>
    <dgm:pt modelId="{6DA8C6F1-65A6-4DE1-A716-AD4982D22F58}" type="pres">
      <dgm:prSet presAssocID="{A13E1FB4-2DB9-4D50-9541-92608DFCD3BB}" presName="parentText" presStyleLbl="node1" presStyleIdx="0" presStyleCnt="1">
        <dgm:presLayoutVars>
          <dgm:chMax val="0"/>
          <dgm:bulletEnabled val="1"/>
        </dgm:presLayoutVars>
      </dgm:prSet>
      <dgm:spPr/>
      <dgm:t>
        <a:bodyPr/>
        <a:lstStyle/>
        <a:p>
          <a:endParaRPr lang="zh-TW" altLang="en-US"/>
        </a:p>
      </dgm:t>
    </dgm:pt>
    <dgm:pt modelId="{FEA2A7C6-978E-4CD7-8E12-0651C147C368}" type="pres">
      <dgm:prSet presAssocID="{A13E1FB4-2DB9-4D50-9541-92608DFCD3BB}" presName="childText" presStyleLbl="revTx" presStyleIdx="0" presStyleCnt="1">
        <dgm:presLayoutVars>
          <dgm:bulletEnabled val="1"/>
        </dgm:presLayoutVars>
      </dgm:prSet>
      <dgm:spPr/>
      <dgm:t>
        <a:bodyPr/>
        <a:lstStyle/>
        <a:p>
          <a:endParaRPr lang="zh-TW" altLang="en-US"/>
        </a:p>
      </dgm:t>
    </dgm:pt>
  </dgm:ptLst>
  <dgm:cxnLst>
    <dgm:cxn modelId="{E1584962-C7F1-4508-86D4-9CBCE0F7CADF}" type="presOf" srcId="{78921A24-D030-450E-9842-49679F8F775D}" destId="{FEA2A7C6-978E-4CD7-8E12-0651C147C368}" srcOrd="0" destOrd="0" presId="urn:microsoft.com/office/officeart/2005/8/layout/vList2"/>
    <dgm:cxn modelId="{D0F5F278-72F3-4660-A70B-244199A66AD5}" type="presOf" srcId="{A13E1FB4-2DB9-4D50-9541-92608DFCD3BB}" destId="{6DA8C6F1-65A6-4DE1-A716-AD4982D22F58}" srcOrd="0" destOrd="0" presId="urn:microsoft.com/office/officeart/2005/8/layout/vList2"/>
    <dgm:cxn modelId="{3B811E32-E8E0-4251-B7E7-77FC4ADA9A54}" type="presOf" srcId="{AF655383-E8E1-447B-950A-CCF4C53FC2BB}" destId="{A8F49166-7E01-4492-84BC-146829D70388}" srcOrd="0" destOrd="0" presId="urn:microsoft.com/office/officeart/2005/8/layout/vList2"/>
    <dgm:cxn modelId="{9F3DCED9-F905-4E54-AF50-E52D91645B06}" srcId="{AF655383-E8E1-447B-950A-CCF4C53FC2BB}" destId="{A13E1FB4-2DB9-4D50-9541-92608DFCD3BB}" srcOrd="0" destOrd="0" parTransId="{634FF541-3DA2-43E3-9A8A-D2A336DCEECB}" sibTransId="{6C855157-A466-470B-86F1-52B48AE31672}"/>
    <dgm:cxn modelId="{4005A913-B749-487C-9688-4911205F2A7D}" srcId="{A13E1FB4-2DB9-4D50-9541-92608DFCD3BB}" destId="{78921A24-D030-450E-9842-49679F8F775D}" srcOrd="0" destOrd="0" parTransId="{BEC23364-09E8-4C1B-96AF-F79693FE4501}" sibTransId="{8D898DD7-CD2F-4EA1-B1CF-023EFCFAD5B4}"/>
    <dgm:cxn modelId="{56610443-588D-4CF0-91D5-FEF297D6DBDF}" type="presParOf" srcId="{A8F49166-7E01-4492-84BC-146829D70388}" destId="{6DA8C6F1-65A6-4DE1-A716-AD4982D22F58}" srcOrd="0" destOrd="0" presId="urn:microsoft.com/office/officeart/2005/8/layout/vList2"/>
    <dgm:cxn modelId="{769933F0-9E0B-4F22-A928-B9676DA10CBC}" type="presParOf" srcId="{A8F49166-7E01-4492-84BC-146829D70388}" destId="{FEA2A7C6-978E-4CD7-8E12-0651C147C368}"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8E8F0201-3565-42D2-B539-EFE1CCB20621}"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zh-TW" altLang="en-US"/>
        </a:p>
      </dgm:t>
    </dgm:pt>
    <dgm:pt modelId="{EC16D25B-C20C-48F1-B27A-696737836639}">
      <dgm:prSet phldrT="[文字]"/>
      <dgm:spPr/>
      <dgm:t>
        <a:bodyPr/>
        <a:lstStyle/>
        <a:p>
          <a:r>
            <a:rPr lang="zh-TW" altLang="en-US" dirty="0" smtClean="0">
              <a:latin typeface="微軟正黑體" pitchFamily="34" charset="-120"/>
              <a:ea typeface="微軟正黑體" pitchFamily="34" charset="-120"/>
            </a:rPr>
            <a:t>客體係與</a:t>
          </a:r>
          <a:r>
            <a:rPr lang="zh-TW" altLang="en-US" b="1" dirty="0" smtClean="0">
              <a:solidFill>
                <a:srgbClr val="C00000"/>
              </a:solidFill>
              <a:latin typeface="微軟正黑體" pitchFamily="34" charset="-120"/>
              <a:ea typeface="微軟正黑體" pitchFamily="34" charset="-120"/>
            </a:rPr>
            <a:t>國家政務或事務上具有利害影響</a:t>
          </a:r>
          <a:r>
            <a:rPr lang="zh-TW" altLang="en-US" dirty="0" smtClean="0">
              <a:latin typeface="微軟正黑體" pitchFamily="34" charset="-120"/>
              <a:ea typeface="微軟正黑體" pitchFamily="34" charset="-120"/>
            </a:rPr>
            <a:t>者</a:t>
          </a:r>
          <a:endParaRPr lang="zh-TW" altLang="en-US" dirty="0"/>
        </a:p>
      </dgm:t>
    </dgm:pt>
    <dgm:pt modelId="{E6A26552-4180-4C57-86F7-8471339EABFF}" type="parTrans" cxnId="{839676F3-26E0-4E7D-9969-345E0AEE005F}">
      <dgm:prSet/>
      <dgm:spPr/>
      <dgm:t>
        <a:bodyPr/>
        <a:lstStyle/>
        <a:p>
          <a:endParaRPr lang="zh-TW" altLang="en-US"/>
        </a:p>
      </dgm:t>
    </dgm:pt>
    <dgm:pt modelId="{C538030C-8975-4969-9D45-39D603F668EA}" type="sibTrans" cxnId="{839676F3-26E0-4E7D-9969-345E0AEE005F}">
      <dgm:prSet/>
      <dgm:spPr/>
      <dgm:t>
        <a:bodyPr/>
        <a:lstStyle/>
        <a:p>
          <a:endParaRPr lang="zh-TW" altLang="en-US"/>
        </a:p>
      </dgm:t>
    </dgm:pt>
    <dgm:pt modelId="{D58AAE55-D89C-44D0-849F-F1511CBB48DB}">
      <dgm:prSet phldrT="[文字]"/>
      <dgm:spPr/>
      <dgm:t>
        <a:bodyPr/>
        <a:lstStyle/>
        <a:p>
          <a:r>
            <a:rPr lang="zh-TW" altLang="en-US" dirty="0" smtClean="0">
              <a:latin typeface="微軟正黑體" pitchFamily="34" charset="-120"/>
              <a:ea typeface="微軟正黑體" pitchFamily="34" charset="-120"/>
            </a:rPr>
            <a:t>政府機關應保密之民眾車籍、戶籍、保險、金融帳戶、財產交易等資料</a:t>
          </a:r>
          <a:endParaRPr lang="zh-TW" altLang="en-US" dirty="0"/>
        </a:p>
      </dgm:t>
    </dgm:pt>
    <dgm:pt modelId="{2C7135E5-577C-4AE0-8035-96792FCBE25B}" type="parTrans" cxnId="{0499FBA1-3DA0-48E7-A7D4-BD19B18051FE}">
      <dgm:prSet/>
      <dgm:spPr/>
      <dgm:t>
        <a:bodyPr/>
        <a:lstStyle/>
        <a:p>
          <a:endParaRPr lang="zh-TW" altLang="en-US"/>
        </a:p>
      </dgm:t>
    </dgm:pt>
    <dgm:pt modelId="{9595369B-C4C1-43EC-9C67-1BD388E2982B}" type="sibTrans" cxnId="{0499FBA1-3DA0-48E7-A7D4-BD19B18051FE}">
      <dgm:prSet/>
      <dgm:spPr/>
      <dgm:t>
        <a:bodyPr/>
        <a:lstStyle/>
        <a:p>
          <a:endParaRPr lang="zh-TW" altLang="en-US"/>
        </a:p>
      </dgm:t>
    </dgm:pt>
    <dgm:pt modelId="{A52380EC-5745-461A-A134-2F5271A39590}">
      <dgm:prSet phldrT="[文字]"/>
      <dgm:spPr/>
      <dgm:t>
        <a:bodyPr/>
        <a:lstStyle/>
        <a:p>
          <a:r>
            <a:rPr lang="zh-TW" altLang="en-US" dirty="0" smtClean="0">
              <a:latin typeface="微軟正黑體" pitchFamily="34" charset="-120"/>
              <a:ea typeface="微軟正黑體" pitchFamily="34" charset="-120"/>
            </a:rPr>
            <a:t>司法偵查中之犯罪資料</a:t>
          </a:r>
          <a:endParaRPr lang="zh-TW" altLang="en-US" dirty="0"/>
        </a:p>
      </dgm:t>
    </dgm:pt>
    <dgm:pt modelId="{7BA1E69D-AB9D-4FFC-BBEA-D8402D43D4C5}" type="parTrans" cxnId="{7B16377E-4DFF-4DF8-928A-01ABC96F9DA4}">
      <dgm:prSet/>
      <dgm:spPr/>
      <dgm:t>
        <a:bodyPr/>
        <a:lstStyle/>
        <a:p>
          <a:endParaRPr lang="zh-TW" altLang="en-US"/>
        </a:p>
      </dgm:t>
    </dgm:pt>
    <dgm:pt modelId="{FAD585A9-2740-4C04-B572-BB59A5D19730}" type="sibTrans" cxnId="{7B16377E-4DFF-4DF8-928A-01ABC96F9DA4}">
      <dgm:prSet/>
      <dgm:spPr/>
      <dgm:t>
        <a:bodyPr/>
        <a:lstStyle/>
        <a:p>
          <a:endParaRPr lang="zh-TW" altLang="en-US"/>
        </a:p>
      </dgm:t>
    </dgm:pt>
    <dgm:pt modelId="{231987D0-F628-442A-92F8-2F6654B12D15}">
      <dgm:prSet phldrT="[文字]"/>
      <dgm:spPr/>
      <dgm:t>
        <a:bodyPr/>
        <a:lstStyle/>
        <a:p>
          <a:r>
            <a:rPr lang="zh-TW" altLang="en-US" dirty="0" smtClean="0">
              <a:latin typeface="微軟正黑體" pitchFamily="34" charset="-120"/>
              <a:ea typeface="微軟正黑體" pitchFamily="34" charset="-120"/>
            </a:rPr>
            <a:t>考試人員試題內容</a:t>
          </a:r>
          <a:endParaRPr lang="zh-TW" altLang="en-US" dirty="0"/>
        </a:p>
      </dgm:t>
    </dgm:pt>
    <dgm:pt modelId="{BDAB7AE0-A33F-4907-BB43-47BF0F3FC2FB}" type="parTrans" cxnId="{2224155D-622A-4483-B8F6-F1B2BE56E4DF}">
      <dgm:prSet/>
      <dgm:spPr/>
      <dgm:t>
        <a:bodyPr/>
        <a:lstStyle/>
        <a:p>
          <a:endParaRPr lang="zh-TW" altLang="en-US"/>
        </a:p>
      </dgm:t>
    </dgm:pt>
    <dgm:pt modelId="{12CF53B1-2D85-422D-8AD0-9057FAFE194A}" type="sibTrans" cxnId="{2224155D-622A-4483-B8F6-F1B2BE56E4DF}">
      <dgm:prSet/>
      <dgm:spPr/>
      <dgm:t>
        <a:bodyPr/>
        <a:lstStyle/>
        <a:p>
          <a:endParaRPr lang="zh-TW" altLang="en-US"/>
        </a:p>
      </dgm:t>
    </dgm:pt>
    <dgm:pt modelId="{E1E1F511-3E41-41B4-BC83-5092617BDDED}">
      <dgm:prSet phldrT="[文字]"/>
      <dgm:spPr/>
      <dgm:t>
        <a:bodyPr/>
        <a:lstStyle/>
        <a:p>
          <a:r>
            <a:rPr lang="zh-TW" altLang="en-US" dirty="0" smtClean="0">
              <a:latin typeface="微軟正黑體" pitchFamily="34" charset="-120"/>
              <a:ea typeface="微軟正黑體" pitchFamily="34" charset="-120"/>
            </a:rPr>
            <a:t>機關辦理採購案件未決標前應保密之底價</a:t>
          </a:r>
          <a:endParaRPr lang="zh-TW" altLang="en-US" dirty="0"/>
        </a:p>
      </dgm:t>
    </dgm:pt>
    <dgm:pt modelId="{7B573D40-3308-4F57-A40C-0088985FAA6B}" type="parTrans" cxnId="{14EE895D-764F-4EDB-9DFB-886A19301E5E}">
      <dgm:prSet/>
      <dgm:spPr/>
      <dgm:t>
        <a:bodyPr/>
        <a:lstStyle/>
        <a:p>
          <a:endParaRPr lang="zh-TW" altLang="en-US"/>
        </a:p>
      </dgm:t>
    </dgm:pt>
    <dgm:pt modelId="{DFAE37A6-3CD1-4DC1-93A3-61D6CF320AF0}" type="sibTrans" cxnId="{14EE895D-764F-4EDB-9DFB-886A19301E5E}">
      <dgm:prSet/>
      <dgm:spPr/>
      <dgm:t>
        <a:bodyPr/>
        <a:lstStyle/>
        <a:p>
          <a:endParaRPr lang="zh-TW" altLang="en-US"/>
        </a:p>
      </dgm:t>
    </dgm:pt>
    <dgm:pt modelId="{54C01785-AE9A-4E5F-9453-28D4B7356B47}">
      <dgm:prSet phldrT="[文字]"/>
      <dgm:spPr/>
      <dgm:t>
        <a:bodyPr/>
        <a:lstStyle/>
        <a:p>
          <a:r>
            <a:rPr lang="zh-TW" altLang="en-US" dirty="0" smtClean="0">
              <a:latin typeface="微軟正黑體" pitchFamily="34" charset="-120"/>
              <a:ea typeface="微軟正黑體" pitchFamily="34" charset="-120"/>
            </a:rPr>
            <a:t>其他公共政策或事務尚在評估階段而應保密事項</a:t>
          </a:r>
          <a:endParaRPr lang="zh-TW" altLang="en-US" dirty="0"/>
        </a:p>
      </dgm:t>
    </dgm:pt>
    <dgm:pt modelId="{D3C6821D-CDD7-4215-9CF4-A03BF69E8FCD}" type="parTrans" cxnId="{254291C4-BF6F-4DCF-BDFF-779781779CE4}">
      <dgm:prSet/>
      <dgm:spPr/>
      <dgm:t>
        <a:bodyPr/>
        <a:lstStyle/>
        <a:p>
          <a:endParaRPr lang="zh-TW" altLang="en-US"/>
        </a:p>
      </dgm:t>
    </dgm:pt>
    <dgm:pt modelId="{9E02613A-30C6-4690-9AB6-C3E5B6D50449}" type="sibTrans" cxnId="{254291C4-BF6F-4DCF-BDFF-779781779CE4}">
      <dgm:prSet/>
      <dgm:spPr/>
      <dgm:t>
        <a:bodyPr/>
        <a:lstStyle/>
        <a:p>
          <a:endParaRPr lang="zh-TW" altLang="en-US"/>
        </a:p>
      </dgm:t>
    </dgm:pt>
    <dgm:pt modelId="{3B6D552B-7CC9-41C1-9509-3D50B06FEC63}" type="pres">
      <dgm:prSet presAssocID="{8E8F0201-3565-42D2-B539-EFE1CCB20621}" presName="linear" presStyleCnt="0">
        <dgm:presLayoutVars>
          <dgm:dir/>
          <dgm:animLvl val="lvl"/>
          <dgm:resizeHandles val="exact"/>
        </dgm:presLayoutVars>
      </dgm:prSet>
      <dgm:spPr/>
      <dgm:t>
        <a:bodyPr/>
        <a:lstStyle/>
        <a:p>
          <a:endParaRPr lang="zh-TW" altLang="en-US"/>
        </a:p>
      </dgm:t>
    </dgm:pt>
    <dgm:pt modelId="{292D0B99-6156-4380-BF69-41FF3836A05F}" type="pres">
      <dgm:prSet presAssocID="{EC16D25B-C20C-48F1-B27A-696737836639}" presName="parentLin" presStyleCnt="0"/>
      <dgm:spPr/>
    </dgm:pt>
    <dgm:pt modelId="{3378769B-C5C0-428E-9087-D680DC9B4F17}" type="pres">
      <dgm:prSet presAssocID="{EC16D25B-C20C-48F1-B27A-696737836639}" presName="parentLeftMargin" presStyleLbl="node1" presStyleIdx="0" presStyleCnt="1"/>
      <dgm:spPr/>
      <dgm:t>
        <a:bodyPr/>
        <a:lstStyle/>
        <a:p>
          <a:endParaRPr lang="zh-TW" altLang="en-US"/>
        </a:p>
      </dgm:t>
    </dgm:pt>
    <dgm:pt modelId="{6791D510-2823-465E-81A5-9CDC0564DA79}" type="pres">
      <dgm:prSet presAssocID="{EC16D25B-C20C-48F1-B27A-696737836639}" presName="parentText" presStyleLbl="node1" presStyleIdx="0" presStyleCnt="1">
        <dgm:presLayoutVars>
          <dgm:chMax val="0"/>
          <dgm:bulletEnabled val="1"/>
        </dgm:presLayoutVars>
      </dgm:prSet>
      <dgm:spPr/>
      <dgm:t>
        <a:bodyPr/>
        <a:lstStyle/>
        <a:p>
          <a:endParaRPr lang="zh-TW" altLang="en-US"/>
        </a:p>
      </dgm:t>
    </dgm:pt>
    <dgm:pt modelId="{1E97D285-D96E-4CF6-ACC7-097A848B0ADF}" type="pres">
      <dgm:prSet presAssocID="{EC16D25B-C20C-48F1-B27A-696737836639}" presName="negativeSpace" presStyleCnt="0"/>
      <dgm:spPr/>
    </dgm:pt>
    <dgm:pt modelId="{CFD45DD8-0877-4D57-8390-8750FF45DA2C}" type="pres">
      <dgm:prSet presAssocID="{EC16D25B-C20C-48F1-B27A-696737836639}" presName="childText" presStyleLbl="conFgAcc1" presStyleIdx="0" presStyleCnt="1">
        <dgm:presLayoutVars>
          <dgm:bulletEnabled val="1"/>
        </dgm:presLayoutVars>
      </dgm:prSet>
      <dgm:spPr/>
      <dgm:t>
        <a:bodyPr/>
        <a:lstStyle/>
        <a:p>
          <a:endParaRPr lang="zh-TW" altLang="en-US"/>
        </a:p>
      </dgm:t>
    </dgm:pt>
  </dgm:ptLst>
  <dgm:cxnLst>
    <dgm:cxn modelId="{254291C4-BF6F-4DCF-BDFF-779781779CE4}" srcId="{EC16D25B-C20C-48F1-B27A-696737836639}" destId="{54C01785-AE9A-4E5F-9453-28D4B7356B47}" srcOrd="4" destOrd="0" parTransId="{D3C6821D-CDD7-4215-9CF4-A03BF69E8FCD}" sibTransId="{9E02613A-30C6-4690-9AB6-C3E5B6D50449}"/>
    <dgm:cxn modelId="{C1AD5E38-46F7-4A72-BFCF-610C6460E5EF}" type="presOf" srcId="{8E8F0201-3565-42D2-B539-EFE1CCB20621}" destId="{3B6D552B-7CC9-41C1-9509-3D50B06FEC63}" srcOrd="0" destOrd="0" presId="urn:microsoft.com/office/officeart/2005/8/layout/list1"/>
    <dgm:cxn modelId="{26EC5C19-CBB3-4D7B-8DE0-2EA904943BCE}" type="presOf" srcId="{EC16D25B-C20C-48F1-B27A-696737836639}" destId="{6791D510-2823-465E-81A5-9CDC0564DA79}" srcOrd="1" destOrd="0" presId="urn:microsoft.com/office/officeart/2005/8/layout/list1"/>
    <dgm:cxn modelId="{C84708B3-C979-4EC7-9617-6236E91CB605}" type="presOf" srcId="{231987D0-F628-442A-92F8-2F6654B12D15}" destId="{CFD45DD8-0877-4D57-8390-8750FF45DA2C}" srcOrd="0" destOrd="2" presId="urn:microsoft.com/office/officeart/2005/8/layout/list1"/>
    <dgm:cxn modelId="{2224155D-622A-4483-B8F6-F1B2BE56E4DF}" srcId="{EC16D25B-C20C-48F1-B27A-696737836639}" destId="{231987D0-F628-442A-92F8-2F6654B12D15}" srcOrd="2" destOrd="0" parTransId="{BDAB7AE0-A33F-4907-BB43-47BF0F3FC2FB}" sibTransId="{12CF53B1-2D85-422D-8AD0-9057FAFE194A}"/>
    <dgm:cxn modelId="{14EE895D-764F-4EDB-9DFB-886A19301E5E}" srcId="{EC16D25B-C20C-48F1-B27A-696737836639}" destId="{E1E1F511-3E41-41B4-BC83-5092617BDDED}" srcOrd="3" destOrd="0" parTransId="{7B573D40-3308-4F57-A40C-0088985FAA6B}" sibTransId="{DFAE37A6-3CD1-4DC1-93A3-61D6CF320AF0}"/>
    <dgm:cxn modelId="{8B85CDBF-E326-427E-903E-EFAB403D1BC8}" type="presOf" srcId="{D58AAE55-D89C-44D0-849F-F1511CBB48DB}" destId="{CFD45DD8-0877-4D57-8390-8750FF45DA2C}" srcOrd="0" destOrd="0" presId="urn:microsoft.com/office/officeart/2005/8/layout/list1"/>
    <dgm:cxn modelId="{7B16377E-4DFF-4DF8-928A-01ABC96F9DA4}" srcId="{EC16D25B-C20C-48F1-B27A-696737836639}" destId="{A52380EC-5745-461A-A134-2F5271A39590}" srcOrd="1" destOrd="0" parTransId="{7BA1E69D-AB9D-4FFC-BBEA-D8402D43D4C5}" sibTransId="{FAD585A9-2740-4C04-B572-BB59A5D19730}"/>
    <dgm:cxn modelId="{BC97693B-A59E-41C1-91E0-CB4128318825}" type="presOf" srcId="{A52380EC-5745-461A-A134-2F5271A39590}" destId="{CFD45DD8-0877-4D57-8390-8750FF45DA2C}" srcOrd="0" destOrd="1" presId="urn:microsoft.com/office/officeart/2005/8/layout/list1"/>
    <dgm:cxn modelId="{0499FBA1-3DA0-48E7-A7D4-BD19B18051FE}" srcId="{EC16D25B-C20C-48F1-B27A-696737836639}" destId="{D58AAE55-D89C-44D0-849F-F1511CBB48DB}" srcOrd="0" destOrd="0" parTransId="{2C7135E5-577C-4AE0-8035-96792FCBE25B}" sibTransId="{9595369B-C4C1-43EC-9C67-1BD388E2982B}"/>
    <dgm:cxn modelId="{839676F3-26E0-4E7D-9969-345E0AEE005F}" srcId="{8E8F0201-3565-42D2-B539-EFE1CCB20621}" destId="{EC16D25B-C20C-48F1-B27A-696737836639}" srcOrd="0" destOrd="0" parTransId="{E6A26552-4180-4C57-86F7-8471339EABFF}" sibTransId="{C538030C-8975-4969-9D45-39D603F668EA}"/>
    <dgm:cxn modelId="{A3CFC90A-126A-4325-8ABF-3EB23B41BC35}" type="presOf" srcId="{E1E1F511-3E41-41B4-BC83-5092617BDDED}" destId="{CFD45DD8-0877-4D57-8390-8750FF45DA2C}" srcOrd="0" destOrd="3" presId="urn:microsoft.com/office/officeart/2005/8/layout/list1"/>
    <dgm:cxn modelId="{45BDBA76-C5F4-49FC-A593-34D2139B795A}" type="presOf" srcId="{EC16D25B-C20C-48F1-B27A-696737836639}" destId="{3378769B-C5C0-428E-9087-D680DC9B4F17}" srcOrd="0" destOrd="0" presId="urn:microsoft.com/office/officeart/2005/8/layout/list1"/>
    <dgm:cxn modelId="{B7815D35-5ACA-4CC4-B671-0377ACF65B77}" type="presOf" srcId="{54C01785-AE9A-4E5F-9453-28D4B7356B47}" destId="{CFD45DD8-0877-4D57-8390-8750FF45DA2C}" srcOrd="0" destOrd="4" presId="urn:microsoft.com/office/officeart/2005/8/layout/list1"/>
    <dgm:cxn modelId="{758C0ED4-2287-4F21-AEC2-6635730D9F95}" type="presParOf" srcId="{3B6D552B-7CC9-41C1-9509-3D50B06FEC63}" destId="{292D0B99-6156-4380-BF69-41FF3836A05F}" srcOrd="0" destOrd="0" presId="urn:microsoft.com/office/officeart/2005/8/layout/list1"/>
    <dgm:cxn modelId="{ECF37DE1-2AD4-402F-BA72-2740DA6C3D6E}" type="presParOf" srcId="{292D0B99-6156-4380-BF69-41FF3836A05F}" destId="{3378769B-C5C0-428E-9087-D680DC9B4F17}" srcOrd="0" destOrd="0" presId="urn:microsoft.com/office/officeart/2005/8/layout/list1"/>
    <dgm:cxn modelId="{8F8B9E4B-0927-4350-A3DA-08FB88BCFCA3}" type="presParOf" srcId="{292D0B99-6156-4380-BF69-41FF3836A05F}" destId="{6791D510-2823-465E-81A5-9CDC0564DA79}" srcOrd="1" destOrd="0" presId="urn:microsoft.com/office/officeart/2005/8/layout/list1"/>
    <dgm:cxn modelId="{2F22A2A9-7AA0-4295-AA64-F38011996734}" type="presParOf" srcId="{3B6D552B-7CC9-41C1-9509-3D50B06FEC63}" destId="{1E97D285-D96E-4CF6-ACC7-097A848B0ADF}" srcOrd="1" destOrd="0" presId="urn:microsoft.com/office/officeart/2005/8/layout/list1"/>
    <dgm:cxn modelId="{8BA6F3EF-7734-4DCA-9AA5-8CC737803CA0}" type="presParOf" srcId="{3B6D552B-7CC9-41C1-9509-3D50B06FEC63}" destId="{CFD45DD8-0877-4D57-8390-8750FF45DA2C}" srcOrd="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9CD946F-9E7F-4B15-839E-D6E19B57C786}" type="doc">
      <dgm:prSet loTypeId="urn:microsoft.com/office/officeart/2005/8/layout/vList2" loCatId="list" qsTypeId="urn:microsoft.com/office/officeart/2005/8/quickstyle/simple1" qsCatId="simple" csTypeId="urn:microsoft.com/office/officeart/2005/8/colors/accent5_1" csCatId="accent5" phldr="1"/>
      <dgm:spPr/>
      <dgm:t>
        <a:bodyPr/>
        <a:lstStyle/>
        <a:p>
          <a:endParaRPr lang="zh-TW" altLang="en-US"/>
        </a:p>
      </dgm:t>
    </dgm:pt>
    <dgm:pt modelId="{033D8C28-426D-4EF6-92AC-EF0C43549E2D}">
      <dgm:prSet/>
      <dgm:spPr/>
      <dgm:t>
        <a:bodyPr/>
        <a:lstStyle/>
        <a:p>
          <a:r>
            <a:rPr lang="zh-TW" altLang="en-US" b="1" dirty="0" smtClean="0">
              <a:solidFill>
                <a:srgbClr val="C00000"/>
              </a:solidFill>
              <a:latin typeface="微軟正黑體" pitchFamily="34" charset="-120"/>
              <a:ea typeface="微軟正黑體" pitchFamily="34" charset="-120"/>
            </a:rPr>
            <a:t>小李</a:t>
          </a:r>
          <a:r>
            <a:rPr lang="zh-TW" altLang="en-US" dirty="0" smtClean="0">
              <a:latin typeface="微軟正黑體" pitchFamily="34" charset="-120"/>
              <a:ea typeface="微軟正黑體" pitchFamily="34" charset="-120"/>
            </a:rPr>
            <a:t>竟</a:t>
          </a:r>
          <a:r>
            <a:rPr lang="zh-TW" altLang="en-US" b="1" dirty="0" smtClean="0">
              <a:latin typeface="微軟正黑體" pitchFamily="34" charset="-120"/>
              <a:ea typeface="微軟正黑體" pitchFamily="34" charset="-120"/>
            </a:rPr>
            <a:t>利用職務上有查詢戶籍資料權限之機會</a:t>
          </a:r>
          <a:r>
            <a:rPr lang="zh-TW" altLang="en-US" dirty="0" smtClean="0">
              <a:latin typeface="微軟正黑體" pitchFamily="34" charset="-120"/>
              <a:ea typeface="微軟正黑體" pitchFamily="34" charset="-120"/>
            </a:rPr>
            <a:t>，以公務電腦及密碼私下查詢</a:t>
          </a:r>
          <a:r>
            <a:rPr lang="zh-TW" altLang="en-US" dirty="0" smtClean="0">
              <a:solidFill>
                <a:srgbClr val="00B050"/>
              </a:solidFill>
              <a:latin typeface="微軟正黑體" pitchFamily="34" charset="-120"/>
              <a:ea typeface="微軟正黑體" pitchFamily="34" charset="-120"/>
            </a:rPr>
            <a:t>小王</a:t>
          </a:r>
          <a:r>
            <a:rPr lang="zh-TW" altLang="en-US" dirty="0" smtClean="0">
              <a:latin typeface="微軟正黑體" pitchFamily="34" charset="-120"/>
              <a:ea typeface="微軟正黑體" pitchFamily="34" charset="-120"/>
            </a:rPr>
            <a:t>之戶籍資料後，將渠戶籍地址告知親友，以向</a:t>
          </a:r>
          <a:r>
            <a:rPr lang="zh-TW" altLang="en-US" dirty="0" smtClean="0">
              <a:solidFill>
                <a:srgbClr val="00B050"/>
              </a:solidFill>
              <a:latin typeface="微軟正黑體" pitchFamily="34" charset="-120"/>
              <a:ea typeface="微軟正黑體" pitchFamily="34" charset="-120"/>
            </a:rPr>
            <a:t>小王</a:t>
          </a:r>
          <a:r>
            <a:rPr lang="zh-TW" altLang="en-US" dirty="0" smtClean="0">
              <a:latin typeface="微軟正黑體" pitchFamily="34" charset="-120"/>
              <a:ea typeface="微軟正黑體" pitchFamily="34" charset="-120"/>
            </a:rPr>
            <a:t>追討債務</a:t>
          </a:r>
          <a:endParaRPr lang="zh-TW" altLang="en-US" dirty="0">
            <a:latin typeface="微軟正黑體" pitchFamily="34" charset="-120"/>
            <a:ea typeface="微軟正黑體" pitchFamily="34" charset="-120"/>
          </a:endParaRPr>
        </a:p>
      </dgm:t>
    </dgm:pt>
    <dgm:pt modelId="{E573BB32-7DEE-4F46-BB16-6174A224A50D}" type="parTrans" cxnId="{FE0A31A0-AC5A-4104-8E83-3190AD01B73A}">
      <dgm:prSet/>
      <dgm:spPr/>
      <dgm:t>
        <a:bodyPr/>
        <a:lstStyle/>
        <a:p>
          <a:endParaRPr lang="zh-TW" altLang="en-US"/>
        </a:p>
      </dgm:t>
    </dgm:pt>
    <dgm:pt modelId="{50938244-2369-4939-9B20-EFC06CDA58D8}" type="sibTrans" cxnId="{FE0A31A0-AC5A-4104-8E83-3190AD01B73A}">
      <dgm:prSet/>
      <dgm:spPr/>
      <dgm:t>
        <a:bodyPr/>
        <a:lstStyle/>
        <a:p>
          <a:endParaRPr lang="zh-TW" altLang="en-US"/>
        </a:p>
      </dgm:t>
    </dgm:pt>
    <dgm:pt modelId="{2C66877D-5C61-440A-A180-A1A92739C781}">
      <dgm:prSet phldrT="[文字]" custT="1"/>
      <dgm:spPr/>
      <dgm:t>
        <a:bodyPr/>
        <a:lstStyle/>
        <a:p>
          <a:r>
            <a:rPr lang="zh-TW" altLang="en-US" sz="2000" b="1" dirty="0" smtClean="0">
              <a:solidFill>
                <a:srgbClr val="C00000"/>
              </a:solidFill>
              <a:latin typeface="微軟正黑體" pitchFamily="34" charset="-120"/>
              <a:ea typeface="微軟正黑體" pitchFamily="34" charset="-120"/>
            </a:rPr>
            <a:t>小李</a:t>
          </a:r>
          <a:r>
            <a:rPr lang="zh-TW" altLang="en-US" sz="1800" dirty="0" smtClean="0">
              <a:latin typeface="微軟正黑體" pitchFamily="34" charset="-120"/>
              <a:ea typeface="微軟正黑體" pitchFamily="34" charset="-120"/>
            </a:rPr>
            <a:t>明知自然人之戶籍地址、前科資料，屬戶政機關基於戶政業務保有之個人資料檔案，非依法令，不得洩漏</a:t>
          </a:r>
          <a:endParaRPr lang="zh-TW" altLang="en-US" sz="1800" dirty="0">
            <a:latin typeface="微軟正黑體" pitchFamily="34" charset="-120"/>
            <a:ea typeface="微軟正黑體" pitchFamily="34" charset="-120"/>
          </a:endParaRPr>
        </a:p>
      </dgm:t>
    </dgm:pt>
    <dgm:pt modelId="{A22A7C57-939D-4B97-AA3A-45AFE7CEA280}" type="parTrans" cxnId="{3F3AE6E6-793A-42FC-8BB4-01BE1454436A}">
      <dgm:prSet/>
      <dgm:spPr/>
      <dgm:t>
        <a:bodyPr/>
        <a:lstStyle/>
        <a:p>
          <a:endParaRPr lang="zh-TW" altLang="en-US"/>
        </a:p>
      </dgm:t>
    </dgm:pt>
    <dgm:pt modelId="{727D9FEB-4203-4624-810E-E3C077CD62CB}" type="sibTrans" cxnId="{3F3AE6E6-793A-42FC-8BB4-01BE1454436A}">
      <dgm:prSet/>
      <dgm:spPr/>
      <dgm:t>
        <a:bodyPr/>
        <a:lstStyle/>
        <a:p>
          <a:endParaRPr lang="zh-TW" altLang="en-US"/>
        </a:p>
      </dgm:t>
    </dgm:pt>
    <dgm:pt modelId="{ED6F2BA7-1163-498A-A5F3-658429A00405}" type="pres">
      <dgm:prSet presAssocID="{19CD946F-9E7F-4B15-839E-D6E19B57C786}" presName="linear" presStyleCnt="0">
        <dgm:presLayoutVars>
          <dgm:animLvl val="lvl"/>
          <dgm:resizeHandles val="exact"/>
        </dgm:presLayoutVars>
      </dgm:prSet>
      <dgm:spPr/>
      <dgm:t>
        <a:bodyPr/>
        <a:lstStyle/>
        <a:p>
          <a:endParaRPr lang="zh-TW" altLang="en-US"/>
        </a:p>
      </dgm:t>
    </dgm:pt>
    <dgm:pt modelId="{5932F00C-80DF-486D-B951-1DD5A086BEC9}" type="pres">
      <dgm:prSet presAssocID="{2C66877D-5C61-440A-A180-A1A92739C781}" presName="parentText" presStyleLbl="node1" presStyleIdx="0" presStyleCnt="2">
        <dgm:presLayoutVars>
          <dgm:chMax val="0"/>
          <dgm:bulletEnabled val="1"/>
        </dgm:presLayoutVars>
      </dgm:prSet>
      <dgm:spPr/>
      <dgm:t>
        <a:bodyPr/>
        <a:lstStyle/>
        <a:p>
          <a:endParaRPr lang="zh-TW" altLang="en-US"/>
        </a:p>
      </dgm:t>
    </dgm:pt>
    <dgm:pt modelId="{B8B0F6A4-4A85-4DEE-8AFE-0A12B85AE1E6}" type="pres">
      <dgm:prSet presAssocID="{727D9FEB-4203-4624-810E-E3C077CD62CB}" presName="spacer" presStyleCnt="0"/>
      <dgm:spPr/>
      <dgm:t>
        <a:bodyPr/>
        <a:lstStyle/>
        <a:p>
          <a:endParaRPr lang="zh-TW" altLang="en-US"/>
        </a:p>
      </dgm:t>
    </dgm:pt>
    <dgm:pt modelId="{F619AE9D-BA83-4481-B787-66437FC8BF04}" type="pres">
      <dgm:prSet presAssocID="{033D8C28-426D-4EF6-92AC-EF0C43549E2D}" presName="parentText" presStyleLbl="node1" presStyleIdx="1" presStyleCnt="2">
        <dgm:presLayoutVars>
          <dgm:chMax val="0"/>
          <dgm:bulletEnabled val="1"/>
        </dgm:presLayoutVars>
      </dgm:prSet>
      <dgm:spPr/>
      <dgm:t>
        <a:bodyPr/>
        <a:lstStyle/>
        <a:p>
          <a:endParaRPr lang="zh-TW" altLang="en-US"/>
        </a:p>
      </dgm:t>
    </dgm:pt>
  </dgm:ptLst>
  <dgm:cxnLst>
    <dgm:cxn modelId="{FE0A31A0-AC5A-4104-8E83-3190AD01B73A}" srcId="{19CD946F-9E7F-4B15-839E-D6E19B57C786}" destId="{033D8C28-426D-4EF6-92AC-EF0C43549E2D}" srcOrd="1" destOrd="0" parTransId="{E573BB32-7DEE-4F46-BB16-6174A224A50D}" sibTransId="{50938244-2369-4939-9B20-EFC06CDA58D8}"/>
    <dgm:cxn modelId="{5FE00B95-1551-4162-8587-917F50B27092}" type="presOf" srcId="{2C66877D-5C61-440A-A180-A1A92739C781}" destId="{5932F00C-80DF-486D-B951-1DD5A086BEC9}" srcOrd="0" destOrd="0" presId="urn:microsoft.com/office/officeart/2005/8/layout/vList2"/>
    <dgm:cxn modelId="{120ECD59-2BE5-4CFB-B0DF-70AFBFA466F5}" type="presOf" srcId="{19CD946F-9E7F-4B15-839E-D6E19B57C786}" destId="{ED6F2BA7-1163-498A-A5F3-658429A00405}" srcOrd="0" destOrd="0" presId="urn:microsoft.com/office/officeart/2005/8/layout/vList2"/>
    <dgm:cxn modelId="{5CE0AF65-97E2-4779-93E8-60FB34048262}" type="presOf" srcId="{033D8C28-426D-4EF6-92AC-EF0C43549E2D}" destId="{F619AE9D-BA83-4481-B787-66437FC8BF04}" srcOrd="0" destOrd="0" presId="urn:microsoft.com/office/officeart/2005/8/layout/vList2"/>
    <dgm:cxn modelId="{3F3AE6E6-793A-42FC-8BB4-01BE1454436A}" srcId="{19CD946F-9E7F-4B15-839E-D6E19B57C786}" destId="{2C66877D-5C61-440A-A180-A1A92739C781}" srcOrd="0" destOrd="0" parTransId="{A22A7C57-939D-4B97-AA3A-45AFE7CEA280}" sibTransId="{727D9FEB-4203-4624-810E-E3C077CD62CB}"/>
    <dgm:cxn modelId="{C039909D-7325-4269-9465-A59AF40F0522}" type="presParOf" srcId="{ED6F2BA7-1163-498A-A5F3-658429A00405}" destId="{5932F00C-80DF-486D-B951-1DD5A086BEC9}" srcOrd="0" destOrd="0" presId="urn:microsoft.com/office/officeart/2005/8/layout/vList2"/>
    <dgm:cxn modelId="{93A8EC3D-5E8C-4F90-B62A-A2C92EBC0B87}" type="presParOf" srcId="{ED6F2BA7-1163-498A-A5F3-658429A00405}" destId="{B8B0F6A4-4A85-4DEE-8AFE-0A12B85AE1E6}" srcOrd="1" destOrd="0" presId="urn:microsoft.com/office/officeart/2005/8/layout/vList2"/>
    <dgm:cxn modelId="{D087479F-33CB-471E-8EE1-0A8F502D1317}" type="presParOf" srcId="{ED6F2BA7-1163-498A-A5F3-658429A00405}" destId="{F619AE9D-BA83-4481-B787-66437FC8BF0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F00EE19-776F-4762-89B1-F2747BEB98A7}" type="doc">
      <dgm:prSet loTypeId="urn:microsoft.com/office/officeart/2005/8/layout/hList1" loCatId="list" qsTypeId="urn:microsoft.com/office/officeart/2005/8/quickstyle/simple1" qsCatId="simple" csTypeId="urn:microsoft.com/office/officeart/2005/8/colors/colorful1#1" csCatId="colorful" phldr="1"/>
      <dgm:spPr/>
      <dgm:t>
        <a:bodyPr/>
        <a:lstStyle/>
        <a:p>
          <a:endParaRPr lang="zh-TW" altLang="en-US"/>
        </a:p>
      </dgm:t>
    </dgm:pt>
    <dgm:pt modelId="{CC1B7A6A-E20A-4553-8105-43C7592AC77F}">
      <dgm:prSet phldrT="[文字]"/>
      <dgm:spPr/>
      <dgm:t>
        <a:bodyPr/>
        <a:lstStyle/>
        <a:p>
          <a:r>
            <a:rPr lang="zh-TW" altLang="en-US" dirty="0" smtClean="0">
              <a:latin typeface="微軟正黑體" pitchFamily="34" charset="-120"/>
              <a:ea typeface="微軟正黑體" pitchFamily="34" charset="-120"/>
            </a:rPr>
            <a:t>小李</a:t>
          </a:r>
          <a:endParaRPr lang="zh-TW" altLang="en-US" dirty="0">
            <a:latin typeface="微軟正黑體" panose="020B0604030504040204" pitchFamily="34" charset="-120"/>
            <a:ea typeface="微軟正黑體" panose="020B0604030504040204" pitchFamily="34" charset="-120"/>
          </a:endParaRPr>
        </a:p>
      </dgm:t>
    </dgm:pt>
    <dgm:pt modelId="{66F04005-DC22-4460-B4EA-E7B24D58E729}" type="parTrans" cxnId="{9AAF6ED4-ADE0-4EF5-96C8-281EBEEDD5AA}">
      <dgm:prSet/>
      <dgm:spPr/>
      <dgm:t>
        <a:bodyPr/>
        <a:lstStyle/>
        <a:p>
          <a:endParaRPr lang="zh-TW" altLang="en-US"/>
        </a:p>
      </dgm:t>
    </dgm:pt>
    <dgm:pt modelId="{6DCC0246-8461-4D97-AC5C-475E6F1887A3}" type="sibTrans" cxnId="{9AAF6ED4-ADE0-4EF5-96C8-281EBEEDD5AA}">
      <dgm:prSet/>
      <dgm:spPr/>
      <dgm:t>
        <a:bodyPr/>
        <a:lstStyle/>
        <a:p>
          <a:endParaRPr lang="zh-TW" altLang="en-US"/>
        </a:p>
      </dgm:t>
    </dgm:pt>
    <dgm:pt modelId="{71ED1130-6B0D-4FAC-8E4E-8DC748D263A7}">
      <dgm:prSet phldrT="[文字]"/>
      <dgm:spPr/>
      <dgm:t>
        <a:bodyPr/>
        <a:lstStyle/>
        <a:p>
          <a:r>
            <a:rPr lang="zh-TW" altLang="en-US" dirty="0" smtClean="0">
              <a:latin typeface="微軟正黑體" pitchFamily="34" charset="-120"/>
              <a:ea typeface="微軟正黑體" pitchFamily="34" charset="-120"/>
            </a:rPr>
            <a:t>戶政事務所戶籍員</a:t>
          </a:r>
          <a:endParaRPr lang="zh-TW" altLang="en-US" dirty="0">
            <a:latin typeface="微軟正黑體" panose="020B0604030504040204" pitchFamily="34" charset="-120"/>
            <a:ea typeface="微軟正黑體" panose="020B0604030504040204" pitchFamily="34" charset="-120"/>
          </a:endParaRPr>
        </a:p>
      </dgm:t>
    </dgm:pt>
    <dgm:pt modelId="{87275065-C888-403A-8B4F-86F5BD409232}" type="parTrans" cxnId="{21D0E758-0869-421D-B031-8808080C5D34}">
      <dgm:prSet/>
      <dgm:spPr/>
      <dgm:t>
        <a:bodyPr/>
        <a:lstStyle/>
        <a:p>
          <a:endParaRPr lang="zh-TW" altLang="en-US"/>
        </a:p>
      </dgm:t>
    </dgm:pt>
    <dgm:pt modelId="{B96692D8-C826-494D-AE25-BDAB1650B85D}" type="sibTrans" cxnId="{21D0E758-0869-421D-B031-8808080C5D34}">
      <dgm:prSet/>
      <dgm:spPr/>
      <dgm:t>
        <a:bodyPr/>
        <a:lstStyle/>
        <a:p>
          <a:endParaRPr lang="zh-TW" altLang="en-US"/>
        </a:p>
      </dgm:t>
    </dgm:pt>
    <dgm:pt modelId="{29B797AF-8978-48C0-A2BE-F917D135C75C}">
      <dgm:prSet phldrT="[文字]"/>
      <dgm:spPr/>
      <dgm:t>
        <a:bodyPr/>
        <a:lstStyle/>
        <a:p>
          <a:r>
            <a:rPr lang="zh-TW" altLang="en-US" dirty="0" smtClean="0">
              <a:latin typeface="微軟正黑體" panose="020B0604030504040204" pitchFamily="34" charset="-120"/>
              <a:ea typeface="微軟正黑體" panose="020B0604030504040204" pitchFamily="34" charset="-120"/>
            </a:rPr>
            <a:t>小王</a:t>
          </a:r>
          <a:endParaRPr lang="zh-TW" altLang="en-US" dirty="0">
            <a:latin typeface="微軟正黑體" panose="020B0604030504040204" pitchFamily="34" charset="-120"/>
            <a:ea typeface="微軟正黑體" panose="020B0604030504040204" pitchFamily="34" charset="-120"/>
          </a:endParaRPr>
        </a:p>
      </dgm:t>
    </dgm:pt>
    <dgm:pt modelId="{D2D40F76-3E3B-4F3C-8DEA-D6CBC0370CD1}" type="parTrans" cxnId="{2A8097A9-7DA6-4D8D-85BB-7F1D9EF28993}">
      <dgm:prSet/>
      <dgm:spPr/>
      <dgm:t>
        <a:bodyPr/>
        <a:lstStyle/>
        <a:p>
          <a:endParaRPr lang="zh-TW" altLang="en-US"/>
        </a:p>
      </dgm:t>
    </dgm:pt>
    <dgm:pt modelId="{3E4C47C3-E721-4E13-8CE6-390F0DD556EB}" type="sibTrans" cxnId="{2A8097A9-7DA6-4D8D-85BB-7F1D9EF28993}">
      <dgm:prSet/>
      <dgm:spPr/>
      <dgm:t>
        <a:bodyPr/>
        <a:lstStyle/>
        <a:p>
          <a:endParaRPr lang="zh-TW" altLang="en-US"/>
        </a:p>
      </dgm:t>
    </dgm:pt>
    <dgm:pt modelId="{A4B7CD21-6882-4B61-9BB9-526FAC02A8D0}">
      <dgm:prSet phldrT="[文字]"/>
      <dgm:spPr/>
      <dgm:t>
        <a:bodyPr/>
        <a:lstStyle/>
        <a:p>
          <a:r>
            <a:rPr lang="zh-TW" altLang="en-US" dirty="0" smtClean="0">
              <a:latin typeface="微軟正黑體" panose="020B0604030504040204" pitchFamily="34" charset="-120"/>
              <a:ea typeface="微軟正黑體" panose="020B0604030504040204" pitchFamily="34" charset="-120"/>
            </a:rPr>
            <a:t>積欠小李親友債務</a:t>
          </a:r>
          <a:endParaRPr lang="zh-TW" altLang="en-US" dirty="0">
            <a:latin typeface="微軟正黑體" panose="020B0604030504040204" pitchFamily="34" charset="-120"/>
            <a:ea typeface="微軟正黑體" panose="020B0604030504040204" pitchFamily="34" charset="-120"/>
          </a:endParaRPr>
        </a:p>
      </dgm:t>
    </dgm:pt>
    <dgm:pt modelId="{E6A225F9-D3F1-454F-889E-AF5BA6A01088}" type="parTrans" cxnId="{0F79EBB4-749C-469C-8FC1-75690070D091}">
      <dgm:prSet/>
      <dgm:spPr/>
      <dgm:t>
        <a:bodyPr/>
        <a:lstStyle/>
        <a:p>
          <a:endParaRPr lang="zh-TW" altLang="en-US"/>
        </a:p>
      </dgm:t>
    </dgm:pt>
    <dgm:pt modelId="{712D3280-79DA-469C-8EF3-DA04EF3562B0}" type="sibTrans" cxnId="{0F79EBB4-749C-469C-8FC1-75690070D091}">
      <dgm:prSet/>
      <dgm:spPr/>
      <dgm:t>
        <a:bodyPr/>
        <a:lstStyle/>
        <a:p>
          <a:endParaRPr lang="zh-TW" altLang="en-US"/>
        </a:p>
      </dgm:t>
    </dgm:pt>
    <dgm:pt modelId="{B6A15BE0-AFD6-49F5-90EE-EE81EBDAE3D7}" type="pres">
      <dgm:prSet presAssocID="{AF00EE19-776F-4762-89B1-F2747BEB98A7}" presName="Name0" presStyleCnt="0">
        <dgm:presLayoutVars>
          <dgm:dir/>
          <dgm:animLvl val="lvl"/>
          <dgm:resizeHandles val="exact"/>
        </dgm:presLayoutVars>
      </dgm:prSet>
      <dgm:spPr/>
      <dgm:t>
        <a:bodyPr/>
        <a:lstStyle/>
        <a:p>
          <a:endParaRPr lang="zh-TW" altLang="en-US"/>
        </a:p>
      </dgm:t>
    </dgm:pt>
    <dgm:pt modelId="{07A54029-87C2-4000-AEE6-1D909B6A2E22}" type="pres">
      <dgm:prSet presAssocID="{CC1B7A6A-E20A-4553-8105-43C7592AC77F}" presName="composite" presStyleCnt="0"/>
      <dgm:spPr/>
      <dgm:t>
        <a:bodyPr/>
        <a:lstStyle/>
        <a:p>
          <a:endParaRPr lang="zh-TW" altLang="en-US"/>
        </a:p>
      </dgm:t>
    </dgm:pt>
    <dgm:pt modelId="{94D05B0E-E657-4B8A-8B5E-F10195D29363}" type="pres">
      <dgm:prSet presAssocID="{CC1B7A6A-E20A-4553-8105-43C7592AC77F}" presName="parTx" presStyleLbl="alignNode1" presStyleIdx="0" presStyleCnt="2">
        <dgm:presLayoutVars>
          <dgm:chMax val="0"/>
          <dgm:chPref val="0"/>
          <dgm:bulletEnabled val="1"/>
        </dgm:presLayoutVars>
      </dgm:prSet>
      <dgm:spPr/>
      <dgm:t>
        <a:bodyPr/>
        <a:lstStyle/>
        <a:p>
          <a:endParaRPr lang="zh-TW" altLang="en-US"/>
        </a:p>
      </dgm:t>
    </dgm:pt>
    <dgm:pt modelId="{32F4804B-52E2-4241-BB6A-F341637F8BB9}" type="pres">
      <dgm:prSet presAssocID="{CC1B7A6A-E20A-4553-8105-43C7592AC77F}" presName="desTx" presStyleLbl="alignAccFollowNode1" presStyleIdx="0" presStyleCnt="2">
        <dgm:presLayoutVars>
          <dgm:bulletEnabled val="1"/>
        </dgm:presLayoutVars>
      </dgm:prSet>
      <dgm:spPr/>
      <dgm:t>
        <a:bodyPr/>
        <a:lstStyle/>
        <a:p>
          <a:endParaRPr lang="zh-TW" altLang="en-US"/>
        </a:p>
      </dgm:t>
    </dgm:pt>
    <dgm:pt modelId="{99323E55-9379-478B-BAE4-71BEC9AEECAB}" type="pres">
      <dgm:prSet presAssocID="{6DCC0246-8461-4D97-AC5C-475E6F1887A3}" presName="space" presStyleCnt="0"/>
      <dgm:spPr/>
      <dgm:t>
        <a:bodyPr/>
        <a:lstStyle/>
        <a:p>
          <a:endParaRPr lang="zh-TW" altLang="en-US"/>
        </a:p>
      </dgm:t>
    </dgm:pt>
    <dgm:pt modelId="{229CA226-17F3-4139-A295-96C705426A18}" type="pres">
      <dgm:prSet presAssocID="{29B797AF-8978-48C0-A2BE-F917D135C75C}" presName="composite" presStyleCnt="0"/>
      <dgm:spPr/>
      <dgm:t>
        <a:bodyPr/>
        <a:lstStyle/>
        <a:p>
          <a:endParaRPr lang="zh-TW" altLang="en-US"/>
        </a:p>
      </dgm:t>
    </dgm:pt>
    <dgm:pt modelId="{D685421A-EA3D-400A-9198-3DF4F7E9A6FA}" type="pres">
      <dgm:prSet presAssocID="{29B797AF-8978-48C0-A2BE-F917D135C75C}" presName="parTx" presStyleLbl="alignNode1" presStyleIdx="1" presStyleCnt="2">
        <dgm:presLayoutVars>
          <dgm:chMax val="0"/>
          <dgm:chPref val="0"/>
          <dgm:bulletEnabled val="1"/>
        </dgm:presLayoutVars>
      </dgm:prSet>
      <dgm:spPr/>
      <dgm:t>
        <a:bodyPr/>
        <a:lstStyle/>
        <a:p>
          <a:endParaRPr lang="zh-TW" altLang="en-US"/>
        </a:p>
      </dgm:t>
    </dgm:pt>
    <dgm:pt modelId="{0007A8D4-A033-4F00-BFF2-811E2F096409}" type="pres">
      <dgm:prSet presAssocID="{29B797AF-8978-48C0-A2BE-F917D135C75C}" presName="desTx" presStyleLbl="alignAccFollowNode1" presStyleIdx="1" presStyleCnt="2">
        <dgm:presLayoutVars>
          <dgm:bulletEnabled val="1"/>
        </dgm:presLayoutVars>
      </dgm:prSet>
      <dgm:spPr/>
      <dgm:t>
        <a:bodyPr/>
        <a:lstStyle/>
        <a:p>
          <a:endParaRPr lang="zh-TW" altLang="en-US"/>
        </a:p>
      </dgm:t>
    </dgm:pt>
  </dgm:ptLst>
  <dgm:cxnLst>
    <dgm:cxn modelId="{80D0BE24-18BC-4298-A670-37A481118FDB}" type="presOf" srcId="{A4B7CD21-6882-4B61-9BB9-526FAC02A8D0}" destId="{0007A8D4-A033-4F00-BFF2-811E2F096409}" srcOrd="0" destOrd="0" presId="urn:microsoft.com/office/officeart/2005/8/layout/hList1"/>
    <dgm:cxn modelId="{2A8097A9-7DA6-4D8D-85BB-7F1D9EF28993}" srcId="{AF00EE19-776F-4762-89B1-F2747BEB98A7}" destId="{29B797AF-8978-48C0-A2BE-F917D135C75C}" srcOrd="1" destOrd="0" parTransId="{D2D40F76-3E3B-4F3C-8DEA-D6CBC0370CD1}" sibTransId="{3E4C47C3-E721-4E13-8CE6-390F0DD556EB}"/>
    <dgm:cxn modelId="{B69B7A03-7070-49F1-8612-3A62238DBFE7}" type="presOf" srcId="{AF00EE19-776F-4762-89B1-F2747BEB98A7}" destId="{B6A15BE0-AFD6-49F5-90EE-EE81EBDAE3D7}" srcOrd="0" destOrd="0" presId="urn:microsoft.com/office/officeart/2005/8/layout/hList1"/>
    <dgm:cxn modelId="{21D0E758-0869-421D-B031-8808080C5D34}" srcId="{CC1B7A6A-E20A-4553-8105-43C7592AC77F}" destId="{71ED1130-6B0D-4FAC-8E4E-8DC748D263A7}" srcOrd="0" destOrd="0" parTransId="{87275065-C888-403A-8B4F-86F5BD409232}" sibTransId="{B96692D8-C826-494D-AE25-BDAB1650B85D}"/>
    <dgm:cxn modelId="{0F79EBB4-749C-469C-8FC1-75690070D091}" srcId="{29B797AF-8978-48C0-A2BE-F917D135C75C}" destId="{A4B7CD21-6882-4B61-9BB9-526FAC02A8D0}" srcOrd="0" destOrd="0" parTransId="{E6A225F9-D3F1-454F-889E-AF5BA6A01088}" sibTransId="{712D3280-79DA-469C-8EF3-DA04EF3562B0}"/>
    <dgm:cxn modelId="{9AAF6ED4-ADE0-4EF5-96C8-281EBEEDD5AA}" srcId="{AF00EE19-776F-4762-89B1-F2747BEB98A7}" destId="{CC1B7A6A-E20A-4553-8105-43C7592AC77F}" srcOrd="0" destOrd="0" parTransId="{66F04005-DC22-4460-B4EA-E7B24D58E729}" sibTransId="{6DCC0246-8461-4D97-AC5C-475E6F1887A3}"/>
    <dgm:cxn modelId="{FC543685-C3B1-4673-B486-195572DC1E15}" type="presOf" srcId="{29B797AF-8978-48C0-A2BE-F917D135C75C}" destId="{D685421A-EA3D-400A-9198-3DF4F7E9A6FA}" srcOrd="0" destOrd="0" presId="urn:microsoft.com/office/officeart/2005/8/layout/hList1"/>
    <dgm:cxn modelId="{A3A18F98-A11D-4609-81D7-F78946C4A84F}" type="presOf" srcId="{CC1B7A6A-E20A-4553-8105-43C7592AC77F}" destId="{94D05B0E-E657-4B8A-8B5E-F10195D29363}" srcOrd="0" destOrd="0" presId="urn:microsoft.com/office/officeart/2005/8/layout/hList1"/>
    <dgm:cxn modelId="{21F0AE07-5B0F-42C1-B9A7-4F987CC9FF9A}" type="presOf" srcId="{71ED1130-6B0D-4FAC-8E4E-8DC748D263A7}" destId="{32F4804B-52E2-4241-BB6A-F341637F8BB9}" srcOrd="0" destOrd="0" presId="urn:microsoft.com/office/officeart/2005/8/layout/hList1"/>
    <dgm:cxn modelId="{995C1213-D1F7-4573-9367-16524DB1C8D2}" type="presParOf" srcId="{B6A15BE0-AFD6-49F5-90EE-EE81EBDAE3D7}" destId="{07A54029-87C2-4000-AEE6-1D909B6A2E22}" srcOrd="0" destOrd="0" presId="urn:microsoft.com/office/officeart/2005/8/layout/hList1"/>
    <dgm:cxn modelId="{9EE50193-B0CC-485A-825E-0994EEF5BEE4}" type="presParOf" srcId="{07A54029-87C2-4000-AEE6-1D909B6A2E22}" destId="{94D05B0E-E657-4B8A-8B5E-F10195D29363}" srcOrd="0" destOrd="0" presId="urn:microsoft.com/office/officeart/2005/8/layout/hList1"/>
    <dgm:cxn modelId="{8A382720-F4A0-4480-B66C-1975CE1261D8}" type="presParOf" srcId="{07A54029-87C2-4000-AEE6-1D909B6A2E22}" destId="{32F4804B-52E2-4241-BB6A-F341637F8BB9}" srcOrd="1" destOrd="0" presId="urn:microsoft.com/office/officeart/2005/8/layout/hList1"/>
    <dgm:cxn modelId="{F29DD54C-4C62-41A1-87D6-0BEADCEDB0BF}" type="presParOf" srcId="{B6A15BE0-AFD6-49F5-90EE-EE81EBDAE3D7}" destId="{99323E55-9379-478B-BAE4-71BEC9AEECAB}" srcOrd="1" destOrd="0" presId="urn:microsoft.com/office/officeart/2005/8/layout/hList1"/>
    <dgm:cxn modelId="{6364F7D1-A3E1-4554-BF59-92A45E590A5D}" type="presParOf" srcId="{B6A15BE0-AFD6-49F5-90EE-EE81EBDAE3D7}" destId="{229CA226-17F3-4139-A295-96C705426A18}" srcOrd="2" destOrd="0" presId="urn:microsoft.com/office/officeart/2005/8/layout/hList1"/>
    <dgm:cxn modelId="{EAC1653F-EEC2-45A1-A247-C124350B6F1E}" type="presParOf" srcId="{229CA226-17F3-4139-A295-96C705426A18}" destId="{D685421A-EA3D-400A-9198-3DF4F7E9A6FA}" srcOrd="0" destOrd="0" presId="urn:microsoft.com/office/officeart/2005/8/layout/hList1"/>
    <dgm:cxn modelId="{E11A14A6-366F-4AF0-A69F-9059A7E07FFB}" type="presParOf" srcId="{229CA226-17F3-4139-A295-96C705426A18}" destId="{0007A8D4-A033-4F00-BFF2-811E2F096409}"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68A92AC-9B9A-40D3-BCCE-C43C985C2835}" type="doc">
      <dgm:prSet loTypeId="urn:microsoft.com/office/officeart/2005/8/layout/lProcess1" loCatId="process" qsTypeId="urn:microsoft.com/office/officeart/2005/8/quickstyle/simple1" qsCatId="simple" csTypeId="urn:microsoft.com/office/officeart/2005/8/colors/accent5_2" csCatId="accent5" phldr="1"/>
      <dgm:spPr/>
      <dgm:t>
        <a:bodyPr/>
        <a:lstStyle/>
        <a:p>
          <a:endParaRPr lang="zh-TW" altLang="en-US"/>
        </a:p>
      </dgm:t>
    </dgm:pt>
    <dgm:pt modelId="{39AD2043-1D97-470E-8627-A986D0791E90}">
      <dgm:prSet/>
      <dgm:spPr/>
      <dgm:t>
        <a:bodyPr/>
        <a:lstStyle/>
        <a:p>
          <a:r>
            <a:rPr lang="zh-TW" altLang="en-US" dirty="0" smtClean="0">
              <a:latin typeface="微軟正黑體" pitchFamily="34" charset="-120"/>
              <a:ea typeface="微軟正黑體" pitchFamily="34" charset="-120"/>
            </a:rPr>
            <a:t>小李之刑責</a:t>
          </a:r>
          <a:endParaRPr lang="zh-TW" altLang="en-US" dirty="0">
            <a:latin typeface="微軟正黑體" pitchFamily="34" charset="-120"/>
            <a:ea typeface="微軟正黑體" pitchFamily="34" charset="-120"/>
          </a:endParaRPr>
        </a:p>
      </dgm:t>
    </dgm:pt>
    <dgm:pt modelId="{8D4472A0-60A4-471E-8261-518F8053CC86}" type="parTrans" cxnId="{9F341F7D-BD6A-4B85-981C-A28CAC9901B8}">
      <dgm:prSet/>
      <dgm:spPr/>
      <dgm:t>
        <a:bodyPr/>
        <a:lstStyle/>
        <a:p>
          <a:endParaRPr lang="zh-TW" altLang="en-US"/>
        </a:p>
      </dgm:t>
    </dgm:pt>
    <dgm:pt modelId="{C8618696-6780-4288-980A-1FF6D9A3FCF1}" type="sibTrans" cxnId="{9F341F7D-BD6A-4B85-981C-A28CAC9901B8}">
      <dgm:prSet/>
      <dgm:spPr/>
      <dgm:t>
        <a:bodyPr/>
        <a:lstStyle/>
        <a:p>
          <a:endParaRPr lang="zh-TW" altLang="en-US"/>
        </a:p>
      </dgm:t>
    </dgm:pt>
    <dgm:pt modelId="{43C6CDFA-9F0F-41B9-BAD4-14892D0740D2}">
      <dgm:prSet phldrT="[文字]"/>
      <dgm:spPr/>
      <dgm:t>
        <a:bodyPr/>
        <a:lstStyle/>
        <a:p>
          <a:r>
            <a:rPr lang="zh-TW" altLang="en-US" dirty="0" smtClean="0">
              <a:latin typeface="微軟正黑體" panose="020B0604030504040204" pitchFamily="34" charset="-120"/>
              <a:ea typeface="微軟正黑體" panose="020B0604030504040204" pitchFamily="34" charset="-120"/>
            </a:rPr>
            <a:t>小李所違法規</a:t>
          </a:r>
          <a:endParaRPr lang="zh-TW" altLang="en-US" dirty="0">
            <a:latin typeface="微軟正黑體" panose="020B0604030504040204" pitchFamily="34" charset="-120"/>
            <a:ea typeface="微軟正黑體" panose="020B0604030504040204" pitchFamily="34" charset="-120"/>
          </a:endParaRPr>
        </a:p>
      </dgm:t>
    </dgm:pt>
    <dgm:pt modelId="{4BA58CD5-1FE8-4C7A-9E02-E7AFF83266C3}" type="parTrans" cxnId="{5221CF7C-B993-4E8C-8946-41EFB53D4445}">
      <dgm:prSet/>
      <dgm:spPr/>
      <dgm:t>
        <a:bodyPr/>
        <a:lstStyle/>
        <a:p>
          <a:endParaRPr lang="zh-TW" altLang="en-US"/>
        </a:p>
      </dgm:t>
    </dgm:pt>
    <dgm:pt modelId="{E4BDB3C6-6011-49DF-98DE-681B2B5D00B3}" type="sibTrans" cxnId="{5221CF7C-B993-4E8C-8946-41EFB53D4445}">
      <dgm:prSet/>
      <dgm:spPr/>
      <dgm:t>
        <a:bodyPr/>
        <a:lstStyle/>
        <a:p>
          <a:endParaRPr lang="zh-TW" altLang="en-US"/>
        </a:p>
      </dgm:t>
    </dgm:pt>
    <dgm:pt modelId="{DE24DB8C-A479-41EC-A2CC-87F7C34756B6}">
      <dgm:prSet custT="1"/>
      <dgm:spPr/>
      <dgm:t>
        <a:bodyPr/>
        <a:lstStyle/>
        <a:p>
          <a:pPr algn="l"/>
          <a:r>
            <a:rPr lang="zh-TW" altLang="en-US" sz="1800" dirty="0" smtClean="0">
              <a:latin typeface="微軟正黑體" pitchFamily="34" charset="-120"/>
              <a:ea typeface="微軟正黑體" pitchFamily="34" charset="-120"/>
            </a:rPr>
            <a:t>案經檢察官偵查起訴，法院判決小李應執行有期徒刑</a:t>
          </a:r>
          <a:r>
            <a:rPr lang="en-US" sz="1800" dirty="0" smtClean="0">
              <a:latin typeface="微軟正黑體" pitchFamily="34" charset="-120"/>
              <a:ea typeface="微軟正黑體" pitchFamily="34" charset="-120"/>
            </a:rPr>
            <a:t>6</a:t>
          </a:r>
          <a:r>
            <a:rPr lang="zh-TW" altLang="en-US" sz="1800" dirty="0" smtClean="0">
              <a:latin typeface="微軟正黑體" pitchFamily="34" charset="-120"/>
              <a:ea typeface="微軟正黑體" pitchFamily="34" charset="-120"/>
            </a:rPr>
            <a:t>月，如易科罰金，以</a:t>
          </a:r>
          <a:r>
            <a:rPr lang="en-US" sz="1800" dirty="0" smtClean="0">
              <a:latin typeface="微軟正黑體" pitchFamily="34" charset="-120"/>
              <a:ea typeface="微軟正黑體" pitchFamily="34" charset="-120"/>
            </a:rPr>
            <a:t>1,000</a:t>
          </a:r>
          <a:r>
            <a:rPr lang="zh-TW" altLang="en-US" sz="1800" dirty="0" smtClean="0">
              <a:latin typeface="微軟正黑體" pitchFamily="34" charset="-120"/>
              <a:ea typeface="微軟正黑體" pitchFamily="34" charset="-120"/>
            </a:rPr>
            <a:t>元折算</a:t>
          </a:r>
          <a:r>
            <a:rPr lang="en-US" sz="1800" dirty="0" smtClean="0">
              <a:latin typeface="微軟正黑體" pitchFamily="34" charset="-120"/>
              <a:ea typeface="微軟正黑體" pitchFamily="34" charset="-120"/>
            </a:rPr>
            <a:t>1</a:t>
          </a:r>
          <a:r>
            <a:rPr lang="zh-TW" altLang="en-US" sz="1800" dirty="0" smtClean="0">
              <a:latin typeface="微軟正黑體" pitchFamily="34" charset="-120"/>
              <a:ea typeface="微軟正黑體" pitchFamily="34" charset="-120"/>
            </a:rPr>
            <a:t>日，緩刑</a:t>
          </a:r>
          <a:r>
            <a:rPr lang="en-US" sz="1800" dirty="0" smtClean="0">
              <a:latin typeface="微軟正黑體" pitchFamily="34" charset="-120"/>
              <a:ea typeface="微軟正黑體" pitchFamily="34" charset="-120"/>
            </a:rPr>
            <a:t>2</a:t>
          </a:r>
          <a:r>
            <a:rPr lang="zh-TW" altLang="en-US" sz="1800" dirty="0" smtClean="0">
              <a:latin typeface="微軟正黑體" pitchFamily="34" charset="-120"/>
              <a:ea typeface="微軟正黑體" pitchFamily="34" charset="-120"/>
            </a:rPr>
            <a:t>年。</a:t>
          </a:r>
          <a:endParaRPr lang="zh-TW" altLang="en-US" sz="1800" dirty="0">
            <a:latin typeface="微軟正黑體" pitchFamily="34" charset="-120"/>
            <a:ea typeface="微軟正黑體" pitchFamily="34" charset="-120"/>
          </a:endParaRPr>
        </a:p>
      </dgm:t>
    </dgm:pt>
    <dgm:pt modelId="{D1A495BD-DB9C-46D5-8E7B-579C4353145A}" type="parTrans" cxnId="{C9C914B0-F8B7-486A-9D35-AD150C5A8FCB}">
      <dgm:prSet/>
      <dgm:spPr/>
      <dgm:t>
        <a:bodyPr/>
        <a:lstStyle/>
        <a:p>
          <a:endParaRPr lang="zh-TW" altLang="en-US"/>
        </a:p>
      </dgm:t>
    </dgm:pt>
    <dgm:pt modelId="{8F175DCC-BB86-4B95-B21D-222F1AE3F89D}" type="sibTrans" cxnId="{C9C914B0-F8B7-486A-9D35-AD150C5A8FCB}">
      <dgm:prSet/>
      <dgm:spPr/>
      <dgm:t>
        <a:bodyPr/>
        <a:lstStyle/>
        <a:p>
          <a:endParaRPr lang="zh-TW" altLang="en-US"/>
        </a:p>
      </dgm:t>
    </dgm:pt>
    <dgm:pt modelId="{F99AAD2A-CB46-482F-B44A-B35B49E99875}">
      <dgm:prSet phldrT="[文字]" custT="1"/>
      <dgm:spPr/>
      <dgm:t>
        <a:bodyPr/>
        <a:lstStyle/>
        <a:p>
          <a:pPr algn="l"/>
          <a:r>
            <a:rPr lang="zh-TW" altLang="en-US" sz="1800" dirty="0" smtClean="0">
              <a:latin typeface="微軟正黑體" pitchFamily="34" charset="-120"/>
              <a:ea typeface="微軟正黑體" pitchFamily="34" charset="-120"/>
            </a:rPr>
            <a:t>小李利用職務上取得資訊之便利，不法取得應保密之民眾個人資訊後，加以洩漏予他人知悉。</a:t>
          </a:r>
          <a:endParaRPr lang="zh-TW" altLang="en-US" sz="1800" dirty="0">
            <a:latin typeface="微軟正黑體" pitchFamily="34" charset="-120"/>
            <a:ea typeface="微軟正黑體" pitchFamily="34" charset="-120"/>
          </a:endParaRPr>
        </a:p>
      </dgm:t>
    </dgm:pt>
    <dgm:pt modelId="{8BA24AAA-4999-4368-B9B1-1ED3572E458B}">
      <dgm:prSet phldrT="[文字]" custT="1"/>
      <dgm:spPr>
        <a:solidFill>
          <a:schemeClr val="accent6">
            <a:lumMod val="60000"/>
            <a:lumOff val="40000"/>
            <a:alpha val="90000"/>
          </a:schemeClr>
        </a:solidFill>
      </dgm:spPr>
      <dgm:t>
        <a:bodyPr/>
        <a:lstStyle/>
        <a:p>
          <a:r>
            <a:rPr lang="zh-TW" altLang="en-US" sz="2300" dirty="0" smtClean="0">
              <a:latin typeface="微軟正黑體" pitchFamily="34" charset="-120"/>
              <a:ea typeface="微軟正黑體" pitchFamily="34" charset="-120"/>
            </a:rPr>
            <a:t>刑法第</a:t>
          </a:r>
          <a:r>
            <a:rPr lang="en-US" sz="2300" dirty="0" smtClean="0">
              <a:latin typeface="微軟正黑體" pitchFamily="34" charset="-120"/>
              <a:ea typeface="微軟正黑體" pitchFamily="34" charset="-120"/>
            </a:rPr>
            <a:t>132</a:t>
          </a:r>
          <a:r>
            <a:rPr lang="zh-TW" altLang="en-US" sz="2300" dirty="0" smtClean="0">
              <a:latin typeface="微軟正黑體" pitchFamily="34" charset="-120"/>
              <a:ea typeface="微軟正黑體" pitchFamily="34" charset="-120"/>
            </a:rPr>
            <a:t>條</a:t>
          </a:r>
          <a:endParaRPr lang="en-US" altLang="zh-TW" sz="2300" dirty="0" smtClean="0">
            <a:latin typeface="微軟正黑體" pitchFamily="34" charset="-120"/>
            <a:ea typeface="微軟正黑體" pitchFamily="34" charset="-120"/>
          </a:endParaRPr>
        </a:p>
        <a:p>
          <a:r>
            <a:rPr lang="zh-TW" altLang="en-US" sz="2300" dirty="0" smtClean="0">
              <a:latin typeface="微軟正黑體" pitchFamily="34" charset="-120"/>
              <a:ea typeface="微軟正黑體" pitchFamily="34" charset="-120"/>
            </a:rPr>
            <a:t>洩漏國防以外秘密罪</a:t>
          </a:r>
          <a:endParaRPr lang="zh-TW" altLang="en-US" sz="2300" dirty="0">
            <a:latin typeface="微軟正黑體" pitchFamily="34" charset="-120"/>
            <a:ea typeface="微軟正黑體" pitchFamily="34" charset="-120"/>
          </a:endParaRPr>
        </a:p>
      </dgm:t>
    </dgm:pt>
    <dgm:pt modelId="{3952E32B-8E0E-477B-88F6-06DE529F57F0}" type="sibTrans" cxnId="{1094B530-734D-4B9B-9CCA-86B88338BABA}">
      <dgm:prSet/>
      <dgm:spPr/>
      <dgm:t>
        <a:bodyPr/>
        <a:lstStyle/>
        <a:p>
          <a:endParaRPr lang="zh-TW" altLang="en-US"/>
        </a:p>
      </dgm:t>
    </dgm:pt>
    <dgm:pt modelId="{9872353E-B7BF-4201-BE8E-A7D10A852D34}" type="parTrans" cxnId="{1094B530-734D-4B9B-9CCA-86B88338BABA}">
      <dgm:prSet/>
      <dgm:spPr/>
      <dgm:t>
        <a:bodyPr/>
        <a:lstStyle/>
        <a:p>
          <a:endParaRPr lang="zh-TW" altLang="en-US"/>
        </a:p>
      </dgm:t>
    </dgm:pt>
    <dgm:pt modelId="{1FDEA171-450F-4641-A4B6-5CF758F7C740}" type="sibTrans" cxnId="{035060BC-570D-4E8A-9558-FB1CA9B679E5}">
      <dgm:prSet/>
      <dgm:spPr/>
      <dgm:t>
        <a:bodyPr/>
        <a:lstStyle/>
        <a:p>
          <a:endParaRPr lang="zh-TW" altLang="en-US"/>
        </a:p>
      </dgm:t>
    </dgm:pt>
    <dgm:pt modelId="{E26FA669-9D61-4A81-A4F7-37DBD6D9B1DF}" type="parTrans" cxnId="{035060BC-570D-4E8A-9558-FB1CA9B679E5}">
      <dgm:prSet/>
      <dgm:spPr/>
      <dgm:t>
        <a:bodyPr/>
        <a:lstStyle/>
        <a:p>
          <a:endParaRPr lang="zh-TW" altLang="en-US"/>
        </a:p>
      </dgm:t>
    </dgm:pt>
    <dgm:pt modelId="{81D6F72B-AFC3-4314-AB1C-8F63B918E901}" type="pres">
      <dgm:prSet presAssocID="{068A92AC-9B9A-40D3-BCCE-C43C985C2835}" presName="Name0" presStyleCnt="0">
        <dgm:presLayoutVars>
          <dgm:dir/>
          <dgm:animLvl val="lvl"/>
          <dgm:resizeHandles val="exact"/>
        </dgm:presLayoutVars>
      </dgm:prSet>
      <dgm:spPr/>
      <dgm:t>
        <a:bodyPr/>
        <a:lstStyle/>
        <a:p>
          <a:endParaRPr lang="zh-TW" altLang="en-US"/>
        </a:p>
      </dgm:t>
    </dgm:pt>
    <dgm:pt modelId="{AE95BBCC-F203-4EC4-BC20-8601196B2426}" type="pres">
      <dgm:prSet presAssocID="{43C6CDFA-9F0F-41B9-BAD4-14892D0740D2}" presName="vertFlow" presStyleCnt="0"/>
      <dgm:spPr/>
    </dgm:pt>
    <dgm:pt modelId="{218CFA25-C617-4AEC-82F8-9DE2AC60D4DA}" type="pres">
      <dgm:prSet presAssocID="{43C6CDFA-9F0F-41B9-BAD4-14892D0740D2}" presName="header" presStyleLbl="node1" presStyleIdx="0" presStyleCnt="2"/>
      <dgm:spPr/>
      <dgm:t>
        <a:bodyPr/>
        <a:lstStyle/>
        <a:p>
          <a:endParaRPr lang="zh-TW" altLang="en-US"/>
        </a:p>
      </dgm:t>
    </dgm:pt>
    <dgm:pt modelId="{99F1FCC5-5AF9-4262-B1DB-94F39A900CE5}" type="pres">
      <dgm:prSet presAssocID="{9872353E-B7BF-4201-BE8E-A7D10A852D34}" presName="parTrans" presStyleLbl="sibTrans2D1" presStyleIdx="0" presStyleCnt="3"/>
      <dgm:spPr/>
      <dgm:t>
        <a:bodyPr/>
        <a:lstStyle/>
        <a:p>
          <a:endParaRPr lang="zh-TW" altLang="en-US"/>
        </a:p>
      </dgm:t>
    </dgm:pt>
    <dgm:pt modelId="{4FC26434-CCF2-4EFF-B0DD-10497CCF9CAE}" type="pres">
      <dgm:prSet presAssocID="{8BA24AAA-4999-4368-B9B1-1ED3572E458B}" presName="child" presStyleLbl="alignAccFollowNode1" presStyleIdx="0" presStyleCnt="3">
        <dgm:presLayoutVars>
          <dgm:chMax val="0"/>
          <dgm:bulletEnabled val="1"/>
        </dgm:presLayoutVars>
      </dgm:prSet>
      <dgm:spPr/>
      <dgm:t>
        <a:bodyPr/>
        <a:lstStyle/>
        <a:p>
          <a:endParaRPr lang="zh-TW" altLang="en-US"/>
        </a:p>
      </dgm:t>
    </dgm:pt>
    <dgm:pt modelId="{1302CBCF-4DAF-4BED-A1F0-9CE555A202E8}" type="pres">
      <dgm:prSet presAssocID="{3952E32B-8E0E-477B-88F6-06DE529F57F0}" presName="sibTrans" presStyleLbl="sibTrans2D1" presStyleIdx="1" presStyleCnt="3"/>
      <dgm:spPr/>
      <dgm:t>
        <a:bodyPr/>
        <a:lstStyle/>
        <a:p>
          <a:endParaRPr lang="zh-TW" altLang="en-US"/>
        </a:p>
      </dgm:t>
    </dgm:pt>
    <dgm:pt modelId="{2CBAB843-FE84-4970-97BF-4937A986A245}" type="pres">
      <dgm:prSet presAssocID="{F99AAD2A-CB46-482F-B44A-B35B49E99875}" presName="child" presStyleLbl="alignAccFollowNode1" presStyleIdx="1" presStyleCnt="3" custScaleX="98338" custScaleY="126778">
        <dgm:presLayoutVars>
          <dgm:chMax val="0"/>
          <dgm:bulletEnabled val="1"/>
        </dgm:presLayoutVars>
      </dgm:prSet>
      <dgm:spPr/>
      <dgm:t>
        <a:bodyPr/>
        <a:lstStyle/>
        <a:p>
          <a:endParaRPr lang="zh-TW" altLang="en-US"/>
        </a:p>
      </dgm:t>
    </dgm:pt>
    <dgm:pt modelId="{102C5E80-A9FB-4685-B3C2-6AAB223ED9E5}" type="pres">
      <dgm:prSet presAssocID="{43C6CDFA-9F0F-41B9-BAD4-14892D0740D2}" presName="hSp" presStyleCnt="0"/>
      <dgm:spPr/>
    </dgm:pt>
    <dgm:pt modelId="{DFD57314-D596-433B-ADF5-A5ED6C70C420}" type="pres">
      <dgm:prSet presAssocID="{39AD2043-1D97-470E-8627-A986D0791E90}" presName="vertFlow" presStyleCnt="0"/>
      <dgm:spPr/>
    </dgm:pt>
    <dgm:pt modelId="{B3B8E1BC-5ED3-44CA-98E8-0A9F933ECF81}" type="pres">
      <dgm:prSet presAssocID="{39AD2043-1D97-470E-8627-A986D0791E90}" presName="header" presStyleLbl="node1" presStyleIdx="1" presStyleCnt="2"/>
      <dgm:spPr/>
      <dgm:t>
        <a:bodyPr/>
        <a:lstStyle/>
        <a:p>
          <a:endParaRPr lang="zh-TW" altLang="en-US"/>
        </a:p>
      </dgm:t>
    </dgm:pt>
    <dgm:pt modelId="{1DFE9043-FF07-4E38-A539-35282DF4A46B}" type="pres">
      <dgm:prSet presAssocID="{D1A495BD-DB9C-46D5-8E7B-579C4353145A}" presName="parTrans" presStyleLbl="sibTrans2D1" presStyleIdx="2" presStyleCnt="3"/>
      <dgm:spPr/>
      <dgm:t>
        <a:bodyPr/>
        <a:lstStyle/>
        <a:p>
          <a:endParaRPr lang="zh-TW" altLang="en-US"/>
        </a:p>
      </dgm:t>
    </dgm:pt>
    <dgm:pt modelId="{D4831640-B38C-4770-B113-AA4C0BB6DF9F}" type="pres">
      <dgm:prSet presAssocID="{DE24DB8C-A479-41EC-A2CC-87F7C34756B6}" presName="child" presStyleLbl="alignAccFollowNode1" presStyleIdx="2" presStyleCnt="3" custScaleX="97375" custScaleY="154116">
        <dgm:presLayoutVars>
          <dgm:chMax val="0"/>
          <dgm:bulletEnabled val="1"/>
        </dgm:presLayoutVars>
      </dgm:prSet>
      <dgm:spPr/>
      <dgm:t>
        <a:bodyPr/>
        <a:lstStyle/>
        <a:p>
          <a:endParaRPr lang="zh-TW" altLang="en-US"/>
        </a:p>
      </dgm:t>
    </dgm:pt>
  </dgm:ptLst>
  <dgm:cxnLst>
    <dgm:cxn modelId="{AC52B5D1-9BBE-4939-BAB5-3A9FA3A767BC}" type="presOf" srcId="{9872353E-B7BF-4201-BE8E-A7D10A852D34}" destId="{99F1FCC5-5AF9-4262-B1DB-94F39A900CE5}" srcOrd="0" destOrd="0" presId="urn:microsoft.com/office/officeart/2005/8/layout/lProcess1"/>
    <dgm:cxn modelId="{CD6BF1C0-585C-43DD-AD40-6499908E5FD9}" type="presOf" srcId="{D1A495BD-DB9C-46D5-8E7B-579C4353145A}" destId="{1DFE9043-FF07-4E38-A539-35282DF4A46B}" srcOrd="0" destOrd="0" presId="urn:microsoft.com/office/officeart/2005/8/layout/lProcess1"/>
    <dgm:cxn modelId="{5221CF7C-B993-4E8C-8946-41EFB53D4445}" srcId="{068A92AC-9B9A-40D3-BCCE-C43C985C2835}" destId="{43C6CDFA-9F0F-41B9-BAD4-14892D0740D2}" srcOrd="0" destOrd="0" parTransId="{4BA58CD5-1FE8-4C7A-9E02-E7AFF83266C3}" sibTransId="{E4BDB3C6-6011-49DF-98DE-681B2B5D00B3}"/>
    <dgm:cxn modelId="{3A186740-BB27-4B77-9BDE-D313CB4276A1}" type="presOf" srcId="{DE24DB8C-A479-41EC-A2CC-87F7C34756B6}" destId="{D4831640-B38C-4770-B113-AA4C0BB6DF9F}" srcOrd="0" destOrd="0" presId="urn:microsoft.com/office/officeart/2005/8/layout/lProcess1"/>
    <dgm:cxn modelId="{1A0D5A2F-07F1-431C-AD2F-9F2E9B647FEC}" type="presOf" srcId="{068A92AC-9B9A-40D3-BCCE-C43C985C2835}" destId="{81D6F72B-AFC3-4314-AB1C-8F63B918E901}" srcOrd="0" destOrd="0" presId="urn:microsoft.com/office/officeart/2005/8/layout/lProcess1"/>
    <dgm:cxn modelId="{C9C914B0-F8B7-486A-9D35-AD150C5A8FCB}" srcId="{39AD2043-1D97-470E-8627-A986D0791E90}" destId="{DE24DB8C-A479-41EC-A2CC-87F7C34756B6}" srcOrd="0" destOrd="0" parTransId="{D1A495BD-DB9C-46D5-8E7B-579C4353145A}" sibTransId="{8F175DCC-BB86-4B95-B21D-222F1AE3F89D}"/>
    <dgm:cxn modelId="{1094B530-734D-4B9B-9CCA-86B88338BABA}" srcId="{43C6CDFA-9F0F-41B9-BAD4-14892D0740D2}" destId="{8BA24AAA-4999-4368-B9B1-1ED3572E458B}" srcOrd="0" destOrd="0" parTransId="{9872353E-B7BF-4201-BE8E-A7D10A852D34}" sibTransId="{3952E32B-8E0E-477B-88F6-06DE529F57F0}"/>
    <dgm:cxn modelId="{267A4F55-8F97-433C-86C8-14C69DFBB664}" type="presOf" srcId="{3952E32B-8E0E-477B-88F6-06DE529F57F0}" destId="{1302CBCF-4DAF-4BED-A1F0-9CE555A202E8}" srcOrd="0" destOrd="0" presId="urn:microsoft.com/office/officeart/2005/8/layout/lProcess1"/>
    <dgm:cxn modelId="{9FC06E6A-A66B-4D28-8588-DD739EA27938}" type="presOf" srcId="{F99AAD2A-CB46-482F-B44A-B35B49E99875}" destId="{2CBAB843-FE84-4970-97BF-4937A986A245}" srcOrd="0" destOrd="0" presId="urn:microsoft.com/office/officeart/2005/8/layout/lProcess1"/>
    <dgm:cxn modelId="{9F341F7D-BD6A-4B85-981C-A28CAC9901B8}" srcId="{068A92AC-9B9A-40D3-BCCE-C43C985C2835}" destId="{39AD2043-1D97-470E-8627-A986D0791E90}" srcOrd="1" destOrd="0" parTransId="{8D4472A0-60A4-471E-8261-518F8053CC86}" sibTransId="{C8618696-6780-4288-980A-1FF6D9A3FCF1}"/>
    <dgm:cxn modelId="{476CCC10-5425-4212-9A9B-EEEAD0FAA934}" type="presOf" srcId="{8BA24AAA-4999-4368-B9B1-1ED3572E458B}" destId="{4FC26434-CCF2-4EFF-B0DD-10497CCF9CAE}" srcOrd="0" destOrd="0" presId="urn:microsoft.com/office/officeart/2005/8/layout/lProcess1"/>
    <dgm:cxn modelId="{035060BC-570D-4E8A-9558-FB1CA9B679E5}" srcId="{43C6CDFA-9F0F-41B9-BAD4-14892D0740D2}" destId="{F99AAD2A-CB46-482F-B44A-B35B49E99875}" srcOrd="1" destOrd="0" parTransId="{E26FA669-9D61-4A81-A4F7-37DBD6D9B1DF}" sibTransId="{1FDEA171-450F-4641-A4B6-5CF758F7C740}"/>
    <dgm:cxn modelId="{01A77529-4DD8-44DD-B786-D1F4B5751A9A}" type="presOf" srcId="{39AD2043-1D97-470E-8627-A986D0791E90}" destId="{B3B8E1BC-5ED3-44CA-98E8-0A9F933ECF81}" srcOrd="0" destOrd="0" presId="urn:microsoft.com/office/officeart/2005/8/layout/lProcess1"/>
    <dgm:cxn modelId="{4EE1F62A-94B2-4574-8214-E24076AC9759}" type="presOf" srcId="{43C6CDFA-9F0F-41B9-BAD4-14892D0740D2}" destId="{218CFA25-C617-4AEC-82F8-9DE2AC60D4DA}" srcOrd="0" destOrd="0" presId="urn:microsoft.com/office/officeart/2005/8/layout/lProcess1"/>
    <dgm:cxn modelId="{8C3CC7D7-8D1B-4D59-B17E-DFC96CF0270F}" type="presParOf" srcId="{81D6F72B-AFC3-4314-AB1C-8F63B918E901}" destId="{AE95BBCC-F203-4EC4-BC20-8601196B2426}" srcOrd="0" destOrd="0" presId="urn:microsoft.com/office/officeart/2005/8/layout/lProcess1"/>
    <dgm:cxn modelId="{94944FC9-43AB-42FD-AF19-B272F9404936}" type="presParOf" srcId="{AE95BBCC-F203-4EC4-BC20-8601196B2426}" destId="{218CFA25-C617-4AEC-82F8-9DE2AC60D4DA}" srcOrd="0" destOrd="0" presId="urn:microsoft.com/office/officeart/2005/8/layout/lProcess1"/>
    <dgm:cxn modelId="{472C7FEA-258E-41C9-88C3-D6FF5E64F2A1}" type="presParOf" srcId="{AE95BBCC-F203-4EC4-BC20-8601196B2426}" destId="{99F1FCC5-5AF9-4262-B1DB-94F39A900CE5}" srcOrd="1" destOrd="0" presId="urn:microsoft.com/office/officeart/2005/8/layout/lProcess1"/>
    <dgm:cxn modelId="{5A8B0BBB-1A82-4F56-906A-2313CA2BE85F}" type="presParOf" srcId="{AE95BBCC-F203-4EC4-BC20-8601196B2426}" destId="{4FC26434-CCF2-4EFF-B0DD-10497CCF9CAE}" srcOrd="2" destOrd="0" presId="urn:microsoft.com/office/officeart/2005/8/layout/lProcess1"/>
    <dgm:cxn modelId="{9156C07E-DE3B-4655-A8AA-C9BA7425829B}" type="presParOf" srcId="{AE95BBCC-F203-4EC4-BC20-8601196B2426}" destId="{1302CBCF-4DAF-4BED-A1F0-9CE555A202E8}" srcOrd="3" destOrd="0" presId="urn:microsoft.com/office/officeart/2005/8/layout/lProcess1"/>
    <dgm:cxn modelId="{65E06552-A822-4A97-9392-C5198F6F06A8}" type="presParOf" srcId="{AE95BBCC-F203-4EC4-BC20-8601196B2426}" destId="{2CBAB843-FE84-4970-97BF-4937A986A245}" srcOrd="4" destOrd="0" presId="urn:microsoft.com/office/officeart/2005/8/layout/lProcess1"/>
    <dgm:cxn modelId="{4475CD8C-38A8-4C8D-B285-385D0459555A}" type="presParOf" srcId="{81D6F72B-AFC3-4314-AB1C-8F63B918E901}" destId="{102C5E80-A9FB-4685-B3C2-6AAB223ED9E5}" srcOrd="1" destOrd="0" presId="urn:microsoft.com/office/officeart/2005/8/layout/lProcess1"/>
    <dgm:cxn modelId="{3ED5082B-10FC-45D2-BC19-F6E143AE3C80}" type="presParOf" srcId="{81D6F72B-AFC3-4314-AB1C-8F63B918E901}" destId="{DFD57314-D596-433B-ADF5-A5ED6C70C420}" srcOrd="2" destOrd="0" presId="urn:microsoft.com/office/officeart/2005/8/layout/lProcess1"/>
    <dgm:cxn modelId="{E99E86BF-622F-4C4C-96B4-59588A0EC284}" type="presParOf" srcId="{DFD57314-D596-433B-ADF5-A5ED6C70C420}" destId="{B3B8E1BC-5ED3-44CA-98E8-0A9F933ECF81}" srcOrd="0" destOrd="0" presId="urn:microsoft.com/office/officeart/2005/8/layout/lProcess1"/>
    <dgm:cxn modelId="{CDD129EC-52C6-45BF-A8DC-E3EA8F990117}" type="presParOf" srcId="{DFD57314-D596-433B-ADF5-A5ED6C70C420}" destId="{1DFE9043-FF07-4E38-A539-35282DF4A46B}" srcOrd="1" destOrd="0" presId="urn:microsoft.com/office/officeart/2005/8/layout/lProcess1"/>
    <dgm:cxn modelId="{391CB568-2657-419E-AAAB-5588DC832AF1}" type="presParOf" srcId="{DFD57314-D596-433B-ADF5-A5ED6C70C420}" destId="{D4831640-B38C-4770-B113-AA4C0BB6DF9F}" srcOrd="2"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4243F82-BE23-49B5-858C-76801D573C98}" type="doc">
      <dgm:prSet loTypeId="urn:microsoft.com/office/officeart/2005/8/layout/process3" loCatId="process" qsTypeId="urn:microsoft.com/office/officeart/2005/8/quickstyle/simple1" qsCatId="simple" csTypeId="urn:microsoft.com/office/officeart/2005/8/colors/accent3_2" csCatId="accent3" phldr="1"/>
      <dgm:spPr/>
      <dgm:t>
        <a:bodyPr/>
        <a:lstStyle/>
        <a:p>
          <a:endParaRPr lang="zh-TW" altLang="en-US"/>
        </a:p>
      </dgm:t>
    </dgm:pt>
    <dgm:pt modelId="{04641D25-92F4-4F67-AFC7-BE940E4EA2DE}">
      <dgm:prSet phldrT="[文字]"/>
      <dgm:spPr/>
      <dgm:t>
        <a:bodyPr/>
        <a:lstStyle/>
        <a:p>
          <a:r>
            <a:rPr kumimoji="1" lang="zh-TW" altLang="en-US" b="0" i="0" u="none" strike="noStrike" cap="none" normalizeH="0" baseline="0" dirty="0" smtClean="0">
              <a:ln/>
              <a:effectLst/>
              <a:latin typeface="微軟正黑體" pitchFamily="34" charset="-120"/>
              <a:ea typeface="微軟正黑體" pitchFamily="34" charset="-120"/>
              <a:cs typeface="Times New Roman" pitchFamily="18" charset="0"/>
            </a:rPr>
            <a:t>所為行為</a:t>
          </a:r>
          <a:endParaRPr lang="zh-TW" altLang="en-US" dirty="0">
            <a:latin typeface="微軟正黑體" panose="020B0604030504040204" pitchFamily="34" charset="-120"/>
            <a:ea typeface="微軟正黑體" panose="020B0604030504040204" pitchFamily="34" charset="-120"/>
          </a:endParaRPr>
        </a:p>
      </dgm:t>
    </dgm:pt>
    <dgm:pt modelId="{AE923E4F-E1ED-46EE-AD8B-8A02D60A6646}" type="parTrans" cxnId="{B77965D0-AA28-4364-AA92-9A4026404D0C}">
      <dgm:prSet/>
      <dgm:spPr/>
      <dgm:t>
        <a:bodyPr/>
        <a:lstStyle/>
        <a:p>
          <a:endParaRPr lang="zh-TW" altLang="en-US"/>
        </a:p>
      </dgm:t>
    </dgm:pt>
    <dgm:pt modelId="{E87F3D2D-1F7F-48D8-A6BC-BCA594E68A79}" type="sibTrans" cxnId="{B77965D0-AA28-4364-AA92-9A4026404D0C}">
      <dgm:prSet/>
      <dgm:spPr/>
      <dgm:t>
        <a:bodyPr/>
        <a:lstStyle/>
        <a:p>
          <a:endParaRPr lang="zh-TW" altLang="en-US"/>
        </a:p>
      </dgm:t>
    </dgm:pt>
    <dgm:pt modelId="{2C5D5DC4-77A9-4D7F-A127-FDE330015151}">
      <dgm:prSet phldrT="[文字]"/>
      <dgm:spPr/>
      <dgm:t>
        <a:bodyPr/>
        <a:lstStyle/>
        <a:p>
          <a:r>
            <a:rPr kumimoji="1" lang="zh-TW" altLang="en-US" b="0" i="0" u="none" strike="noStrike" cap="none" normalizeH="0" baseline="0" dirty="0" smtClean="0">
              <a:ln/>
              <a:effectLst/>
              <a:latin typeface="微軟正黑體" pitchFamily="34" charset="-120"/>
              <a:ea typeface="微軟正黑體" pitchFamily="34" charset="-120"/>
              <a:cs typeface="Times New Roman" pitchFamily="18" charset="0"/>
            </a:rPr>
            <a:t>以職務上收售門票費之機會，藉機以不開立統一發票方式販售園區門票</a:t>
          </a:r>
          <a:endParaRPr lang="zh-TW" altLang="en-US" dirty="0">
            <a:latin typeface="微軟正黑體" panose="020B0604030504040204" pitchFamily="34" charset="-120"/>
            <a:ea typeface="微軟正黑體" panose="020B0604030504040204" pitchFamily="34" charset="-120"/>
          </a:endParaRPr>
        </a:p>
      </dgm:t>
    </dgm:pt>
    <dgm:pt modelId="{4C0E6D7E-754E-4A89-8AB8-F1CA9DD89765}" type="parTrans" cxnId="{6022544E-8533-4F22-9D33-DC9B57638303}">
      <dgm:prSet/>
      <dgm:spPr/>
      <dgm:t>
        <a:bodyPr/>
        <a:lstStyle/>
        <a:p>
          <a:endParaRPr lang="zh-TW" altLang="en-US"/>
        </a:p>
      </dgm:t>
    </dgm:pt>
    <dgm:pt modelId="{714623CC-BBCF-457D-BA98-2F55F51597EB}" type="sibTrans" cxnId="{6022544E-8533-4F22-9D33-DC9B57638303}">
      <dgm:prSet/>
      <dgm:spPr/>
      <dgm:t>
        <a:bodyPr/>
        <a:lstStyle/>
        <a:p>
          <a:endParaRPr lang="zh-TW" altLang="en-US"/>
        </a:p>
      </dgm:t>
    </dgm:pt>
    <dgm:pt modelId="{694D5D15-A847-4D3A-A637-A2E97B404B87}">
      <dgm:prSet phldrT="[文字]"/>
      <dgm:spPr/>
      <dgm:t>
        <a:bodyPr/>
        <a:lstStyle/>
        <a:p>
          <a:r>
            <a:rPr kumimoji="1" lang="zh-TW" altLang="en-US" b="0" i="0" u="none" strike="noStrike" cap="none" normalizeH="0" baseline="0" dirty="0" smtClean="0">
              <a:ln/>
              <a:effectLst/>
              <a:latin typeface="微軟正黑體" pitchFamily="34" charset="-120"/>
              <a:ea typeface="微軟正黑體" pitchFamily="34" charset="-120"/>
              <a:cs typeface="Times New Roman" pitchFamily="18" charset="0"/>
            </a:rPr>
            <a:t>不法所得</a:t>
          </a:r>
          <a:endParaRPr lang="zh-TW" altLang="en-US" dirty="0">
            <a:latin typeface="微軟正黑體" panose="020B0604030504040204" pitchFamily="34" charset="-120"/>
            <a:ea typeface="微軟正黑體" panose="020B0604030504040204" pitchFamily="34" charset="-120"/>
          </a:endParaRPr>
        </a:p>
      </dgm:t>
    </dgm:pt>
    <dgm:pt modelId="{7191D41D-7069-47F2-8DAB-427B6A7D97A7}" type="parTrans" cxnId="{A571EE3B-6D16-4F9E-B82B-F04D2FC244C4}">
      <dgm:prSet/>
      <dgm:spPr/>
      <dgm:t>
        <a:bodyPr/>
        <a:lstStyle/>
        <a:p>
          <a:endParaRPr lang="zh-TW" altLang="en-US"/>
        </a:p>
      </dgm:t>
    </dgm:pt>
    <dgm:pt modelId="{EF70FC8E-966D-4C7E-AFFB-1F9183EF3D1D}" type="sibTrans" cxnId="{A571EE3B-6D16-4F9E-B82B-F04D2FC244C4}">
      <dgm:prSet/>
      <dgm:spPr/>
      <dgm:t>
        <a:bodyPr/>
        <a:lstStyle/>
        <a:p>
          <a:endParaRPr lang="zh-TW" altLang="en-US"/>
        </a:p>
      </dgm:t>
    </dgm:pt>
    <dgm:pt modelId="{B6E4F828-B2CD-47E8-A6DE-6D12DD8798B7}">
      <dgm:prSet phldrT="[文字]"/>
      <dgm:spPr/>
      <dgm:t>
        <a:bodyPr/>
        <a:lstStyle/>
        <a:p>
          <a:r>
            <a:rPr kumimoji="1" lang="zh-TW" altLang="en-US" b="0" i="0" u="none" strike="noStrike" cap="none" normalizeH="0" baseline="0" dirty="0" smtClean="0">
              <a:ln/>
              <a:effectLst/>
              <a:latin typeface="微軟正黑體" pitchFamily="34" charset="-120"/>
              <a:ea typeface="微軟正黑體" pitchFamily="34" charset="-120"/>
              <a:cs typeface="Times New Roman" pitchFamily="18" charset="0"/>
            </a:rPr>
            <a:t>私自侵占前開收取款項而未依規定繳回公庫，侵占金額共計</a:t>
          </a:r>
          <a:r>
            <a:rPr kumimoji="1" lang="en-US" altLang="zh-TW" b="0" i="0" u="none" strike="noStrike" cap="none" normalizeH="0" baseline="0" dirty="0" smtClean="0">
              <a:ln/>
              <a:effectLst/>
              <a:latin typeface="微軟正黑體" panose="020B0604030504040204" pitchFamily="34" charset="-120"/>
              <a:ea typeface="微軟正黑體" panose="020B0604030504040204" pitchFamily="34" charset="-120"/>
              <a:cs typeface="Times New Roman" pitchFamily="18" charset="0"/>
            </a:rPr>
            <a:t>1,140</a:t>
          </a:r>
          <a:r>
            <a:rPr kumimoji="1" lang="zh-TW" altLang="en-US" b="0" i="0" u="none" strike="noStrike" cap="none" normalizeH="0" baseline="0" dirty="0" smtClean="0">
              <a:ln/>
              <a:effectLst/>
              <a:latin typeface="微軟正黑體" pitchFamily="34" charset="-120"/>
              <a:ea typeface="微軟正黑體" pitchFamily="34" charset="-120"/>
              <a:cs typeface="Times New Roman" pitchFamily="18" charset="0"/>
            </a:rPr>
            <a:t>元</a:t>
          </a:r>
          <a:endParaRPr lang="zh-TW" altLang="en-US" dirty="0">
            <a:latin typeface="微軟正黑體" panose="020B0604030504040204" pitchFamily="34" charset="-120"/>
            <a:ea typeface="微軟正黑體" panose="020B0604030504040204" pitchFamily="34" charset="-120"/>
          </a:endParaRPr>
        </a:p>
      </dgm:t>
    </dgm:pt>
    <dgm:pt modelId="{F278380C-CF9D-4605-98D2-842176241756}" type="parTrans" cxnId="{B72FA4F0-27BE-42F7-9958-9748CADA582E}">
      <dgm:prSet/>
      <dgm:spPr/>
      <dgm:t>
        <a:bodyPr/>
        <a:lstStyle/>
        <a:p>
          <a:endParaRPr lang="zh-TW" altLang="en-US"/>
        </a:p>
      </dgm:t>
    </dgm:pt>
    <dgm:pt modelId="{B8CCE58F-F36A-46BF-9BE4-B25C53489B48}" type="sibTrans" cxnId="{B72FA4F0-27BE-42F7-9958-9748CADA582E}">
      <dgm:prSet/>
      <dgm:spPr/>
      <dgm:t>
        <a:bodyPr/>
        <a:lstStyle/>
        <a:p>
          <a:endParaRPr lang="zh-TW" altLang="en-US"/>
        </a:p>
      </dgm:t>
    </dgm:pt>
    <dgm:pt modelId="{E7D25970-A225-47A1-8CCC-455F2E6C74EC}" type="pres">
      <dgm:prSet presAssocID="{74243F82-BE23-49B5-858C-76801D573C98}" presName="linearFlow" presStyleCnt="0">
        <dgm:presLayoutVars>
          <dgm:dir/>
          <dgm:animLvl val="lvl"/>
          <dgm:resizeHandles val="exact"/>
        </dgm:presLayoutVars>
      </dgm:prSet>
      <dgm:spPr/>
      <dgm:t>
        <a:bodyPr/>
        <a:lstStyle/>
        <a:p>
          <a:endParaRPr lang="zh-TW" altLang="en-US"/>
        </a:p>
      </dgm:t>
    </dgm:pt>
    <dgm:pt modelId="{735C9972-64E3-44F2-975C-FBF67F9DCE6A}" type="pres">
      <dgm:prSet presAssocID="{04641D25-92F4-4F67-AFC7-BE940E4EA2DE}" presName="composite" presStyleCnt="0"/>
      <dgm:spPr/>
    </dgm:pt>
    <dgm:pt modelId="{098F13B4-CB93-49BB-B839-79F68887F112}" type="pres">
      <dgm:prSet presAssocID="{04641D25-92F4-4F67-AFC7-BE940E4EA2DE}" presName="parTx" presStyleLbl="node1" presStyleIdx="0" presStyleCnt="2">
        <dgm:presLayoutVars>
          <dgm:chMax val="0"/>
          <dgm:chPref val="0"/>
          <dgm:bulletEnabled val="1"/>
        </dgm:presLayoutVars>
      </dgm:prSet>
      <dgm:spPr/>
      <dgm:t>
        <a:bodyPr/>
        <a:lstStyle/>
        <a:p>
          <a:endParaRPr lang="zh-TW" altLang="en-US"/>
        </a:p>
      </dgm:t>
    </dgm:pt>
    <dgm:pt modelId="{77508D9E-FA48-4254-A414-606CEC647CC3}" type="pres">
      <dgm:prSet presAssocID="{04641D25-92F4-4F67-AFC7-BE940E4EA2DE}" presName="parSh" presStyleLbl="node1" presStyleIdx="0" presStyleCnt="2"/>
      <dgm:spPr/>
      <dgm:t>
        <a:bodyPr/>
        <a:lstStyle/>
        <a:p>
          <a:endParaRPr lang="zh-TW" altLang="en-US"/>
        </a:p>
      </dgm:t>
    </dgm:pt>
    <dgm:pt modelId="{98E8180F-108D-4EAF-9C3E-8362B184F332}" type="pres">
      <dgm:prSet presAssocID="{04641D25-92F4-4F67-AFC7-BE940E4EA2DE}" presName="desTx" presStyleLbl="fgAcc1" presStyleIdx="0" presStyleCnt="2">
        <dgm:presLayoutVars>
          <dgm:bulletEnabled val="1"/>
        </dgm:presLayoutVars>
      </dgm:prSet>
      <dgm:spPr/>
      <dgm:t>
        <a:bodyPr/>
        <a:lstStyle/>
        <a:p>
          <a:endParaRPr lang="zh-TW" altLang="en-US"/>
        </a:p>
      </dgm:t>
    </dgm:pt>
    <dgm:pt modelId="{15672959-EB9B-4626-A862-657F8FE6D9A6}" type="pres">
      <dgm:prSet presAssocID="{E87F3D2D-1F7F-48D8-A6BC-BCA594E68A79}" presName="sibTrans" presStyleLbl="sibTrans2D1" presStyleIdx="0" presStyleCnt="1"/>
      <dgm:spPr/>
      <dgm:t>
        <a:bodyPr/>
        <a:lstStyle/>
        <a:p>
          <a:endParaRPr lang="zh-TW" altLang="en-US"/>
        </a:p>
      </dgm:t>
    </dgm:pt>
    <dgm:pt modelId="{507BA7D0-F42B-4A36-A045-502198BCBDF0}" type="pres">
      <dgm:prSet presAssocID="{E87F3D2D-1F7F-48D8-A6BC-BCA594E68A79}" presName="connTx" presStyleLbl="sibTrans2D1" presStyleIdx="0" presStyleCnt="1"/>
      <dgm:spPr/>
      <dgm:t>
        <a:bodyPr/>
        <a:lstStyle/>
        <a:p>
          <a:endParaRPr lang="zh-TW" altLang="en-US"/>
        </a:p>
      </dgm:t>
    </dgm:pt>
    <dgm:pt modelId="{4B94A1FC-50EB-441F-BCE7-63747F0178C3}" type="pres">
      <dgm:prSet presAssocID="{694D5D15-A847-4D3A-A637-A2E97B404B87}" presName="composite" presStyleCnt="0"/>
      <dgm:spPr/>
    </dgm:pt>
    <dgm:pt modelId="{B98AF6A8-33E6-4832-A7C9-752AB72489B9}" type="pres">
      <dgm:prSet presAssocID="{694D5D15-A847-4D3A-A637-A2E97B404B87}" presName="parTx" presStyleLbl="node1" presStyleIdx="0" presStyleCnt="2">
        <dgm:presLayoutVars>
          <dgm:chMax val="0"/>
          <dgm:chPref val="0"/>
          <dgm:bulletEnabled val="1"/>
        </dgm:presLayoutVars>
      </dgm:prSet>
      <dgm:spPr/>
      <dgm:t>
        <a:bodyPr/>
        <a:lstStyle/>
        <a:p>
          <a:endParaRPr lang="zh-TW" altLang="en-US"/>
        </a:p>
      </dgm:t>
    </dgm:pt>
    <dgm:pt modelId="{2688D3C2-5482-45B9-9799-395B0254C7AC}" type="pres">
      <dgm:prSet presAssocID="{694D5D15-A847-4D3A-A637-A2E97B404B87}" presName="parSh" presStyleLbl="node1" presStyleIdx="1" presStyleCnt="2"/>
      <dgm:spPr/>
      <dgm:t>
        <a:bodyPr/>
        <a:lstStyle/>
        <a:p>
          <a:endParaRPr lang="zh-TW" altLang="en-US"/>
        </a:p>
      </dgm:t>
    </dgm:pt>
    <dgm:pt modelId="{788E51E9-6155-41A2-8079-EC2C06ECCDCD}" type="pres">
      <dgm:prSet presAssocID="{694D5D15-A847-4D3A-A637-A2E97B404B87}" presName="desTx" presStyleLbl="fgAcc1" presStyleIdx="1" presStyleCnt="2">
        <dgm:presLayoutVars>
          <dgm:bulletEnabled val="1"/>
        </dgm:presLayoutVars>
      </dgm:prSet>
      <dgm:spPr/>
      <dgm:t>
        <a:bodyPr/>
        <a:lstStyle/>
        <a:p>
          <a:endParaRPr lang="zh-TW" altLang="en-US"/>
        </a:p>
      </dgm:t>
    </dgm:pt>
  </dgm:ptLst>
  <dgm:cxnLst>
    <dgm:cxn modelId="{3A20A6EE-32FA-46E2-9557-6A57E46F8C96}" type="presOf" srcId="{74243F82-BE23-49B5-858C-76801D573C98}" destId="{E7D25970-A225-47A1-8CCC-455F2E6C74EC}" srcOrd="0" destOrd="0" presId="urn:microsoft.com/office/officeart/2005/8/layout/process3"/>
    <dgm:cxn modelId="{26F94BEB-8AFE-4ED4-AA5C-D52609676811}" type="presOf" srcId="{E87F3D2D-1F7F-48D8-A6BC-BCA594E68A79}" destId="{15672959-EB9B-4626-A862-657F8FE6D9A6}" srcOrd="0" destOrd="0" presId="urn:microsoft.com/office/officeart/2005/8/layout/process3"/>
    <dgm:cxn modelId="{A571EE3B-6D16-4F9E-B82B-F04D2FC244C4}" srcId="{74243F82-BE23-49B5-858C-76801D573C98}" destId="{694D5D15-A847-4D3A-A637-A2E97B404B87}" srcOrd="1" destOrd="0" parTransId="{7191D41D-7069-47F2-8DAB-427B6A7D97A7}" sibTransId="{EF70FC8E-966D-4C7E-AFFB-1F9183EF3D1D}"/>
    <dgm:cxn modelId="{6022544E-8533-4F22-9D33-DC9B57638303}" srcId="{04641D25-92F4-4F67-AFC7-BE940E4EA2DE}" destId="{2C5D5DC4-77A9-4D7F-A127-FDE330015151}" srcOrd="0" destOrd="0" parTransId="{4C0E6D7E-754E-4A89-8AB8-F1CA9DD89765}" sibTransId="{714623CC-BBCF-457D-BA98-2F55F51597EB}"/>
    <dgm:cxn modelId="{7002C126-21A0-4B15-8D72-C6ADA9E6034A}" type="presOf" srcId="{B6E4F828-B2CD-47E8-A6DE-6D12DD8798B7}" destId="{788E51E9-6155-41A2-8079-EC2C06ECCDCD}" srcOrd="0" destOrd="0" presId="urn:microsoft.com/office/officeart/2005/8/layout/process3"/>
    <dgm:cxn modelId="{B72FA4F0-27BE-42F7-9958-9748CADA582E}" srcId="{694D5D15-A847-4D3A-A637-A2E97B404B87}" destId="{B6E4F828-B2CD-47E8-A6DE-6D12DD8798B7}" srcOrd="0" destOrd="0" parTransId="{F278380C-CF9D-4605-98D2-842176241756}" sibTransId="{B8CCE58F-F36A-46BF-9BE4-B25C53489B48}"/>
    <dgm:cxn modelId="{B77965D0-AA28-4364-AA92-9A4026404D0C}" srcId="{74243F82-BE23-49B5-858C-76801D573C98}" destId="{04641D25-92F4-4F67-AFC7-BE940E4EA2DE}" srcOrd="0" destOrd="0" parTransId="{AE923E4F-E1ED-46EE-AD8B-8A02D60A6646}" sibTransId="{E87F3D2D-1F7F-48D8-A6BC-BCA594E68A79}"/>
    <dgm:cxn modelId="{80C696FD-CA05-4E97-88C6-98C87D75B5B3}" type="presOf" srcId="{04641D25-92F4-4F67-AFC7-BE940E4EA2DE}" destId="{77508D9E-FA48-4254-A414-606CEC647CC3}" srcOrd="1" destOrd="0" presId="urn:microsoft.com/office/officeart/2005/8/layout/process3"/>
    <dgm:cxn modelId="{1220CE15-A776-458A-9A83-260063A9DE09}" type="presOf" srcId="{E87F3D2D-1F7F-48D8-A6BC-BCA594E68A79}" destId="{507BA7D0-F42B-4A36-A045-502198BCBDF0}" srcOrd="1" destOrd="0" presId="urn:microsoft.com/office/officeart/2005/8/layout/process3"/>
    <dgm:cxn modelId="{8C96FCE8-02F9-430A-B309-97922BA6B30B}" type="presOf" srcId="{2C5D5DC4-77A9-4D7F-A127-FDE330015151}" destId="{98E8180F-108D-4EAF-9C3E-8362B184F332}" srcOrd="0" destOrd="0" presId="urn:microsoft.com/office/officeart/2005/8/layout/process3"/>
    <dgm:cxn modelId="{5BFC9150-F3C2-46BA-9BD5-6A9DF7F0C965}" type="presOf" srcId="{694D5D15-A847-4D3A-A637-A2E97B404B87}" destId="{B98AF6A8-33E6-4832-A7C9-752AB72489B9}" srcOrd="0" destOrd="0" presId="urn:microsoft.com/office/officeart/2005/8/layout/process3"/>
    <dgm:cxn modelId="{F528FAE5-98D6-4ED0-8797-10458AE96716}" type="presOf" srcId="{694D5D15-A847-4D3A-A637-A2E97B404B87}" destId="{2688D3C2-5482-45B9-9799-395B0254C7AC}" srcOrd="1" destOrd="0" presId="urn:microsoft.com/office/officeart/2005/8/layout/process3"/>
    <dgm:cxn modelId="{68A840EF-9F52-420B-AE62-A0A3A90FF64C}" type="presOf" srcId="{04641D25-92F4-4F67-AFC7-BE940E4EA2DE}" destId="{098F13B4-CB93-49BB-B839-79F68887F112}" srcOrd="0" destOrd="0" presId="urn:microsoft.com/office/officeart/2005/8/layout/process3"/>
    <dgm:cxn modelId="{C35AE255-3417-467F-8F02-230800120A13}" type="presParOf" srcId="{E7D25970-A225-47A1-8CCC-455F2E6C74EC}" destId="{735C9972-64E3-44F2-975C-FBF67F9DCE6A}" srcOrd="0" destOrd="0" presId="urn:microsoft.com/office/officeart/2005/8/layout/process3"/>
    <dgm:cxn modelId="{CC7DF029-5FB8-4D28-B53C-2F5732B4A50A}" type="presParOf" srcId="{735C9972-64E3-44F2-975C-FBF67F9DCE6A}" destId="{098F13B4-CB93-49BB-B839-79F68887F112}" srcOrd="0" destOrd="0" presId="urn:microsoft.com/office/officeart/2005/8/layout/process3"/>
    <dgm:cxn modelId="{193FC3AA-0215-4789-8C70-0443577128B4}" type="presParOf" srcId="{735C9972-64E3-44F2-975C-FBF67F9DCE6A}" destId="{77508D9E-FA48-4254-A414-606CEC647CC3}" srcOrd="1" destOrd="0" presId="urn:microsoft.com/office/officeart/2005/8/layout/process3"/>
    <dgm:cxn modelId="{24178F0C-0957-4A21-B6AA-32476BAC527B}" type="presParOf" srcId="{735C9972-64E3-44F2-975C-FBF67F9DCE6A}" destId="{98E8180F-108D-4EAF-9C3E-8362B184F332}" srcOrd="2" destOrd="0" presId="urn:microsoft.com/office/officeart/2005/8/layout/process3"/>
    <dgm:cxn modelId="{F9049253-8A99-43C0-BAC5-BB0D540F10FF}" type="presParOf" srcId="{E7D25970-A225-47A1-8CCC-455F2E6C74EC}" destId="{15672959-EB9B-4626-A862-657F8FE6D9A6}" srcOrd="1" destOrd="0" presId="urn:microsoft.com/office/officeart/2005/8/layout/process3"/>
    <dgm:cxn modelId="{5AEF0390-5EAB-459F-8038-93A0BD48E07E}" type="presParOf" srcId="{15672959-EB9B-4626-A862-657F8FE6D9A6}" destId="{507BA7D0-F42B-4A36-A045-502198BCBDF0}" srcOrd="0" destOrd="0" presId="urn:microsoft.com/office/officeart/2005/8/layout/process3"/>
    <dgm:cxn modelId="{C24D7449-4599-4022-83D5-CC9072F33B57}" type="presParOf" srcId="{E7D25970-A225-47A1-8CCC-455F2E6C74EC}" destId="{4B94A1FC-50EB-441F-BCE7-63747F0178C3}" srcOrd="2" destOrd="0" presId="urn:microsoft.com/office/officeart/2005/8/layout/process3"/>
    <dgm:cxn modelId="{4A58103F-2B7C-4CCD-B897-A7F7782FBC6A}" type="presParOf" srcId="{4B94A1FC-50EB-441F-BCE7-63747F0178C3}" destId="{B98AF6A8-33E6-4832-A7C9-752AB72489B9}" srcOrd="0" destOrd="0" presId="urn:microsoft.com/office/officeart/2005/8/layout/process3"/>
    <dgm:cxn modelId="{00691B8B-884C-4591-847E-DDADF1EE5E44}" type="presParOf" srcId="{4B94A1FC-50EB-441F-BCE7-63747F0178C3}" destId="{2688D3C2-5482-45B9-9799-395B0254C7AC}" srcOrd="1" destOrd="0" presId="urn:microsoft.com/office/officeart/2005/8/layout/process3"/>
    <dgm:cxn modelId="{D8AA7BC2-9280-4E39-94EF-05D8E120E448}" type="presParOf" srcId="{4B94A1FC-50EB-441F-BCE7-63747F0178C3}" destId="{788E51E9-6155-41A2-8079-EC2C06ECCDCD}"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2FE898A-2D59-403C-B1DA-65B504CE7617}"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zh-TW" altLang="en-US"/>
        </a:p>
      </dgm:t>
    </dgm:pt>
    <dgm:pt modelId="{0F9CE0D5-3D7B-482C-839D-329724A0FEBE}">
      <dgm:prSet phldrT="[文字]"/>
      <dgm:spPr/>
      <dgm:t>
        <a:bodyPr/>
        <a:lstStyle/>
        <a:p>
          <a:r>
            <a:rPr lang="zh-TW" altLang="en-US" smtClean="0">
              <a:latin typeface="微軟正黑體" panose="020B0604030504040204" pitchFamily="34" charset="-120"/>
              <a:ea typeface="微軟正黑體" panose="020B0604030504040204" pitchFamily="34" charset="-120"/>
            </a:rPr>
            <a:t>案例人物</a:t>
          </a:r>
          <a:endParaRPr lang="zh-TW" altLang="en-US"/>
        </a:p>
      </dgm:t>
    </dgm:pt>
    <dgm:pt modelId="{A4A5DC64-D958-4CA9-A9F1-EF9E53970BF2}" type="parTrans" cxnId="{A09E52CB-864C-4000-A993-44B9CCC723BD}">
      <dgm:prSet/>
      <dgm:spPr/>
      <dgm:t>
        <a:bodyPr/>
        <a:lstStyle/>
        <a:p>
          <a:endParaRPr lang="zh-TW" altLang="en-US"/>
        </a:p>
      </dgm:t>
    </dgm:pt>
    <dgm:pt modelId="{506F5EA5-7E2A-497C-957B-9E43BDE0CD8D}" type="sibTrans" cxnId="{A09E52CB-864C-4000-A993-44B9CCC723BD}">
      <dgm:prSet/>
      <dgm:spPr/>
      <dgm:t>
        <a:bodyPr/>
        <a:lstStyle/>
        <a:p>
          <a:endParaRPr lang="zh-TW" altLang="en-US"/>
        </a:p>
      </dgm:t>
    </dgm:pt>
    <dgm:pt modelId="{C2BDD3A5-0DDF-4401-86A3-6D2EB6368C59}">
      <dgm:prSet phldrT="[文字]" custT="1"/>
      <dgm:spPr/>
      <dgm:t>
        <a:bodyPr/>
        <a:lstStyle/>
        <a:p>
          <a:r>
            <a:rPr kumimoji="1" lang="zh-TW" altLang="en-US" sz="2800" b="1" i="0" u="none" strike="noStrike" cap="none" normalizeH="0" baseline="0" dirty="0" smtClean="0">
              <a:ln/>
              <a:effectLst/>
              <a:latin typeface="微軟正黑體" pitchFamily="34" charset="-120"/>
              <a:ea typeface="微軟正黑體" pitchFamily="34" charset="-120"/>
              <a:cs typeface="Times New Roman" pitchFamily="18" charset="0"/>
            </a:rPr>
            <a:t>老皮</a:t>
          </a:r>
          <a:endParaRPr lang="zh-TW" altLang="en-US" sz="2800" b="1" u="none" dirty="0">
            <a:latin typeface="微軟正黑體" pitchFamily="34" charset="-120"/>
            <a:ea typeface="微軟正黑體" pitchFamily="34" charset="-120"/>
          </a:endParaRPr>
        </a:p>
      </dgm:t>
    </dgm:pt>
    <dgm:pt modelId="{8F428E1C-E6DD-431A-A08A-9FC27C63C891}" type="parTrans" cxnId="{EB97B558-3E87-45FC-A7B1-EEA81BD343CD}">
      <dgm:prSet/>
      <dgm:spPr/>
      <dgm:t>
        <a:bodyPr/>
        <a:lstStyle/>
        <a:p>
          <a:endParaRPr lang="zh-TW" altLang="en-US"/>
        </a:p>
      </dgm:t>
    </dgm:pt>
    <dgm:pt modelId="{E93C142E-6916-4EC3-BCB2-D82D8FFBC978}" type="sibTrans" cxnId="{EB97B558-3E87-45FC-A7B1-EEA81BD343CD}">
      <dgm:prSet/>
      <dgm:spPr/>
      <dgm:t>
        <a:bodyPr/>
        <a:lstStyle/>
        <a:p>
          <a:endParaRPr lang="zh-TW" altLang="en-US"/>
        </a:p>
      </dgm:t>
    </dgm:pt>
    <dgm:pt modelId="{1FE7B62A-6C74-47DF-A688-9423DB903D9C}">
      <dgm:prSet phldrT="[文字]" custT="1"/>
      <dgm:spPr/>
      <dgm:t>
        <a:bodyPr/>
        <a:lstStyle/>
        <a:p>
          <a:r>
            <a:rPr kumimoji="1" lang="zh-TW" altLang="en-US" sz="1500" b="0" i="0" u="none" strike="noStrike" cap="none" normalizeH="0" baseline="0" dirty="0" smtClean="0">
              <a:ln/>
              <a:effectLst/>
              <a:latin typeface="微軟正黑體" pitchFamily="34" charset="-120"/>
              <a:ea typeface="微軟正黑體" pitchFamily="34" charset="-120"/>
              <a:cs typeface="Times New Roman" pitchFamily="18" charset="0"/>
            </a:rPr>
            <a:t>技士，調派某森林遊樂區收費站</a:t>
          </a:r>
          <a:endParaRPr lang="zh-TW" altLang="en-US" sz="1500" dirty="0">
            <a:latin typeface="微軟正黑體" pitchFamily="34" charset="-120"/>
            <a:ea typeface="微軟正黑體" pitchFamily="34" charset="-120"/>
          </a:endParaRPr>
        </a:p>
      </dgm:t>
    </dgm:pt>
    <dgm:pt modelId="{3A8D5144-681A-4367-8FBE-62C1A38661A2}" type="parTrans" cxnId="{82129958-A072-4022-9CD5-8E596800DB6A}">
      <dgm:prSet/>
      <dgm:spPr/>
      <dgm:t>
        <a:bodyPr/>
        <a:lstStyle/>
        <a:p>
          <a:endParaRPr lang="zh-TW" altLang="en-US"/>
        </a:p>
      </dgm:t>
    </dgm:pt>
    <dgm:pt modelId="{0DB41F38-7711-4860-8522-76D7B9B5047E}" type="sibTrans" cxnId="{82129958-A072-4022-9CD5-8E596800DB6A}">
      <dgm:prSet/>
      <dgm:spPr/>
      <dgm:t>
        <a:bodyPr/>
        <a:lstStyle/>
        <a:p>
          <a:endParaRPr lang="zh-TW" altLang="en-US"/>
        </a:p>
      </dgm:t>
    </dgm:pt>
    <dgm:pt modelId="{2FC01580-A34E-4907-A53D-613AE8A76A74}" type="pres">
      <dgm:prSet presAssocID="{02FE898A-2D59-403C-B1DA-65B504CE7617}" presName="Name0" presStyleCnt="0">
        <dgm:presLayoutVars>
          <dgm:dir/>
          <dgm:animLvl val="lvl"/>
          <dgm:resizeHandles val="exact"/>
        </dgm:presLayoutVars>
      </dgm:prSet>
      <dgm:spPr/>
      <dgm:t>
        <a:bodyPr/>
        <a:lstStyle/>
        <a:p>
          <a:endParaRPr lang="zh-TW" altLang="en-US"/>
        </a:p>
      </dgm:t>
    </dgm:pt>
    <dgm:pt modelId="{62763928-9500-4B58-BBC5-0EEC09C92221}" type="pres">
      <dgm:prSet presAssocID="{0F9CE0D5-3D7B-482C-839D-329724A0FEBE}" presName="composite" presStyleCnt="0"/>
      <dgm:spPr/>
    </dgm:pt>
    <dgm:pt modelId="{ACF6E8F4-E616-4085-850B-2050EA7B5DAB}" type="pres">
      <dgm:prSet presAssocID="{0F9CE0D5-3D7B-482C-839D-329724A0FEBE}" presName="parTx" presStyleLbl="alignNode1" presStyleIdx="0" presStyleCnt="1">
        <dgm:presLayoutVars>
          <dgm:chMax val="0"/>
          <dgm:chPref val="0"/>
          <dgm:bulletEnabled val="1"/>
        </dgm:presLayoutVars>
      </dgm:prSet>
      <dgm:spPr/>
      <dgm:t>
        <a:bodyPr/>
        <a:lstStyle/>
        <a:p>
          <a:endParaRPr lang="zh-TW" altLang="en-US"/>
        </a:p>
      </dgm:t>
    </dgm:pt>
    <dgm:pt modelId="{024A5B7C-3241-40C1-990C-FCE7D2D71900}" type="pres">
      <dgm:prSet presAssocID="{0F9CE0D5-3D7B-482C-839D-329724A0FEBE}" presName="desTx" presStyleLbl="alignAccFollowNode1" presStyleIdx="0" presStyleCnt="1">
        <dgm:presLayoutVars>
          <dgm:bulletEnabled val="1"/>
        </dgm:presLayoutVars>
      </dgm:prSet>
      <dgm:spPr/>
      <dgm:t>
        <a:bodyPr/>
        <a:lstStyle/>
        <a:p>
          <a:endParaRPr lang="zh-TW" altLang="en-US"/>
        </a:p>
      </dgm:t>
    </dgm:pt>
  </dgm:ptLst>
  <dgm:cxnLst>
    <dgm:cxn modelId="{74ABE7DD-3AB5-4487-945F-E3A297996E4D}" type="presOf" srcId="{C2BDD3A5-0DDF-4401-86A3-6D2EB6368C59}" destId="{024A5B7C-3241-40C1-990C-FCE7D2D71900}" srcOrd="0" destOrd="0" presId="urn:microsoft.com/office/officeart/2005/8/layout/hList1"/>
    <dgm:cxn modelId="{109109FD-A2AC-43D2-A9F5-249F35D16736}" type="presOf" srcId="{02FE898A-2D59-403C-B1DA-65B504CE7617}" destId="{2FC01580-A34E-4907-A53D-613AE8A76A74}" srcOrd="0" destOrd="0" presId="urn:microsoft.com/office/officeart/2005/8/layout/hList1"/>
    <dgm:cxn modelId="{CE2A532C-CDE0-4A1E-A5DB-EE1AC6B1E54B}" type="presOf" srcId="{0F9CE0D5-3D7B-482C-839D-329724A0FEBE}" destId="{ACF6E8F4-E616-4085-850B-2050EA7B5DAB}" srcOrd="0" destOrd="0" presId="urn:microsoft.com/office/officeart/2005/8/layout/hList1"/>
    <dgm:cxn modelId="{EB97B558-3E87-45FC-A7B1-EEA81BD343CD}" srcId="{0F9CE0D5-3D7B-482C-839D-329724A0FEBE}" destId="{C2BDD3A5-0DDF-4401-86A3-6D2EB6368C59}" srcOrd="0" destOrd="0" parTransId="{8F428E1C-E6DD-431A-A08A-9FC27C63C891}" sibTransId="{E93C142E-6916-4EC3-BCB2-D82D8FFBC978}"/>
    <dgm:cxn modelId="{82129958-A072-4022-9CD5-8E596800DB6A}" srcId="{0F9CE0D5-3D7B-482C-839D-329724A0FEBE}" destId="{1FE7B62A-6C74-47DF-A688-9423DB903D9C}" srcOrd="1" destOrd="0" parTransId="{3A8D5144-681A-4367-8FBE-62C1A38661A2}" sibTransId="{0DB41F38-7711-4860-8522-76D7B9B5047E}"/>
    <dgm:cxn modelId="{A09E52CB-864C-4000-A993-44B9CCC723BD}" srcId="{02FE898A-2D59-403C-B1DA-65B504CE7617}" destId="{0F9CE0D5-3D7B-482C-839D-329724A0FEBE}" srcOrd="0" destOrd="0" parTransId="{A4A5DC64-D958-4CA9-A9F1-EF9E53970BF2}" sibTransId="{506F5EA5-7E2A-497C-957B-9E43BDE0CD8D}"/>
    <dgm:cxn modelId="{E1662CC7-81CD-44EC-809A-C4810AB0A271}" type="presOf" srcId="{1FE7B62A-6C74-47DF-A688-9423DB903D9C}" destId="{024A5B7C-3241-40C1-990C-FCE7D2D71900}" srcOrd="0" destOrd="1" presId="urn:microsoft.com/office/officeart/2005/8/layout/hList1"/>
    <dgm:cxn modelId="{E06ABA94-37DE-4A9C-A8CC-A36A9E01EF7E}" type="presParOf" srcId="{2FC01580-A34E-4907-A53D-613AE8A76A74}" destId="{62763928-9500-4B58-BBC5-0EEC09C92221}" srcOrd="0" destOrd="0" presId="urn:microsoft.com/office/officeart/2005/8/layout/hList1"/>
    <dgm:cxn modelId="{7FF01D97-0BBF-4282-BB29-2822FF97CD77}" type="presParOf" srcId="{62763928-9500-4B58-BBC5-0EEC09C92221}" destId="{ACF6E8F4-E616-4085-850B-2050EA7B5DAB}" srcOrd="0" destOrd="0" presId="urn:microsoft.com/office/officeart/2005/8/layout/hList1"/>
    <dgm:cxn modelId="{8DDBAE2B-3FF7-4358-8363-D25E493C6445}" type="presParOf" srcId="{62763928-9500-4B58-BBC5-0EEC09C92221}" destId="{024A5B7C-3241-40C1-990C-FCE7D2D71900}"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D1CE88-712E-0C4F-B261-06093B653D90}" type="doc">
      <dgm:prSet loTypeId="urn:microsoft.com/office/officeart/2005/8/layout/hierarchy2" loCatId="" qsTypeId="urn:microsoft.com/office/officeart/2005/8/quickstyle/simple4" qsCatId="simple" csTypeId="urn:microsoft.com/office/officeart/2005/8/colors/colorful2" csCatId="colorful" phldr="1"/>
      <dgm:spPr/>
      <dgm:t>
        <a:bodyPr/>
        <a:lstStyle/>
        <a:p>
          <a:endParaRPr lang="zh-TW" altLang="en-US"/>
        </a:p>
      </dgm:t>
    </dgm:pt>
    <dgm:pt modelId="{9F2F9A3F-E0EC-784B-B336-D34985862E53}">
      <dgm:prSet phldrT="[文字]" custT="1"/>
      <dgm:spPr/>
      <dgm:t>
        <a:bodyPr/>
        <a:lstStyle/>
        <a:p>
          <a:r>
            <a:rPr lang="zh-TW" altLang="en-US" sz="2000" b="1" dirty="0" smtClean="0">
              <a:solidFill>
                <a:schemeClr val="tx1"/>
              </a:solidFill>
              <a:latin typeface="BiauKai"/>
              <a:ea typeface="BiauKai"/>
              <a:cs typeface="BiauKai"/>
            </a:rPr>
            <a:t>一般</a:t>
          </a:r>
          <a:endParaRPr lang="en-US" altLang="zh-TW" sz="2000" b="1" dirty="0" smtClean="0">
            <a:solidFill>
              <a:schemeClr val="tx1"/>
            </a:solidFill>
            <a:latin typeface="BiauKai"/>
            <a:ea typeface="BiauKai"/>
            <a:cs typeface="BiauKai"/>
          </a:endParaRPr>
        </a:p>
        <a:p>
          <a:r>
            <a:rPr lang="zh-TW" altLang="en-US" sz="2000" b="1" dirty="0" smtClean="0">
              <a:solidFill>
                <a:schemeClr val="tx1"/>
              </a:solidFill>
              <a:latin typeface="BiauKai"/>
              <a:ea typeface="BiauKai"/>
              <a:cs typeface="BiauKai"/>
            </a:rPr>
            <a:t>主觀構成要件要素</a:t>
          </a:r>
          <a:endParaRPr lang="zh-TW" altLang="en-US" sz="2000" b="1" dirty="0">
            <a:solidFill>
              <a:schemeClr val="tx1"/>
            </a:solidFill>
            <a:latin typeface="BiauKai"/>
            <a:ea typeface="BiauKai"/>
            <a:cs typeface="BiauKai"/>
          </a:endParaRPr>
        </a:p>
      </dgm:t>
    </dgm:pt>
    <dgm:pt modelId="{F818D705-C81E-814C-AD8F-8D104047513B}" type="parTrans" cxnId="{3B80A71A-EFF6-1841-BA25-E60948DA263F}">
      <dgm:prSet/>
      <dgm:spPr/>
      <dgm:t>
        <a:bodyPr/>
        <a:lstStyle/>
        <a:p>
          <a:endParaRPr lang="zh-TW" altLang="en-US" b="1">
            <a:solidFill>
              <a:schemeClr val="tx1"/>
            </a:solidFill>
            <a:latin typeface="BiauKai"/>
            <a:ea typeface="BiauKai"/>
            <a:cs typeface="BiauKai"/>
          </a:endParaRPr>
        </a:p>
      </dgm:t>
    </dgm:pt>
    <dgm:pt modelId="{3CF2C2F7-9522-8E4D-A513-B35046612229}" type="sibTrans" cxnId="{3B80A71A-EFF6-1841-BA25-E60948DA263F}">
      <dgm:prSet/>
      <dgm:spPr/>
      <dgm:t>
        <a:bodyPr/>
        <a:lstStyle/>
        <a:p>
          <a:endParaRPr lang="zh-TW" altLang="en-US" b="1">
            <a:solidFill>
              <a:schemeClr val="tx1"/>
            </a:solidFill>
            <a:latin typeface="BiauKai"/>
            <a:ea typeface="BiauKai"/>
            <a:cs typeface="BiauKai"/>
          </a:endParaRPr>
        </a:p>
      </dgm:t>
    </dgm:pt>
    <dgm:pt modelId="{D9C205E4-0143-064F-B33D-A3B884394297}">
      <dgm:prSet phldrT="[文字]" custT="1"/>
      <dgm:spPr/>
      <dgm:t>
        <a:bodyPr/>
        <a:lstStyle/>
        <a:p>
          <a:r>
            <a:rPr lang="zh-TW" altLang="en-US" sz="3200" b="1" dirty="0" smtClean="0">
              <a:solidFill>
                <a:schemeClr val="bg1"/>
              </a:solidFill>
              <a:latin typeface="BiauKai"/>
              <a:ea typeface="BiauKai"/>
              <a:cs typeface="BiauKai"/>
            </a:rPr>
            <a:t>故意</a:t>
          </a:r>
          <a:endParaRPr lang="zh-TW" altLang="en-US" sz="3200" b="1" dirty="0">
            <a:solidFill>
              <a:schemeClr val="bg1"/>
            </a:solidFill>
            <a:latin typeface="BiauKai"/>
            <a:ea typeface="BiauKai"/>
            <a:cs typeface="BiauKai"/>
          </a:endParaRPr>
        </a:p>
      </dgm:t>
    </dgm:pt>
    <dgm:pt modelId="{D34A8127-D1DA-2B46-9590-7F02E328C896}" type="parTrans" cxnId="{7E81C6F0-261B-B644-9C8C-0132FC114922}">
      <dgm:prSet/>
      <dgm:spPr/>
      <dgm:t>
        <a:bodyPr/>
        <a:lstStyle/>
        <a:p>
          <a:endParaRPr lang="zh-TW" altLang="en-US" b="1">
            <a:solidFill>
              <a:schemeClr val="tx1"/>
            </a:solidFill>
            <a:latin typeface="BiauKai"/>
            <a:ea typeface="BiauKai"/>
            <a:cs typeface="BiauKai"/>
          </a:endParaRPr>
        </a:p>
      </dgm:t>
    </dgm:pt>
    <dgm:pt modelId="{C226C97C-D37F-F34D-9FF8-ACEE7F0D10F4}" type="sibTrans" cxnId="{7E81C6F0-261B-B644-9C8C-0132FC114922}">
      <dgm:prSet/>
      <dgm:spPr/>
      <dgm:t>
        <a:bodyPr/>
        <a:lstStyle/>
        <a:p>
          <a:endParaRPr lang="zh-TW" altLang="en-US" b="1">
            <a:solidFill>
              <a:schemeClr val="tx1"/>
            </a:solidFill>
            <a:latin typeface="BiauKai"/>
            <a:ea typeface="BiauKai"/>
            <a:cs typeface="BiauKai"/>
          </a:endParaRPr>
        </a:p>
      </dgm:t>
    </dgm:pt>
    <dgm:pt modelId="{A3763FE3-BE38-F44C-B9C1-329F905EB1EB}">
      <dgm:prSet phldrT="[文字]" custT="1"/>
      <dgm:spPr/>
      <dgm:t>
        <a:bodyPr/>
        <a:lstStyle/>
        <a:p>
          <a:r>
            <a:rPr lang="zh-TW" altLang="en-US" sz="2000" b="1" dirty="0" smtClean="0">
              <a:solidFill>
                <a:schemeClr val="tx1"/>
              </a:solidFill>
              <a:latin typeface="BiauKai"/>
              <a:ea typeface="BiauKai"/>
              <a:cs typeface="BiauKai"/>
            </a:rPr>
            <a:t>直接故意</a:t>
          </a:r>
          <a:r>
            <a:rPr lang="en-US" altLang="zh-TW" sz="2000" b="1" dirty="0" smtClean="0">
              <a:solidFill>
                <a:schemeClr val="tx1"/>
              </a:solidFill>
              <a:latin typeface="標楷體" pitchFamily="65" charset="-120"/>
              <a:ea typeface="標楷體" pitchFamily="65" charset="-120"/>
            </a:rPr>
            <a:t>§13Ⅰ</a:t>
          </a:r>
        </a:p>
        <a:p>
          <a:r>
            <a:rPr lang="zh-TW" altLang="en-US" sz="1900" b="1" dirty="0" smtClean="0">
              <a:solidFill>
                <a:srgbClr val="FFFF00"/>
              </a:solidFill>
              <a:latin typeface="BiauKai"/>
              <a:ea typeface="BiauKai"/>
              <a:cs typeface="BiauKai"/>
            </a:rPr>
            <a:t>知</a:t>
          </a:r>
          <a:r>
            <a:rPr lang="zh-TW" altLang="en-US" sz="1900" b="1" dirty="0" smtClean="0">
              <a:solidFill>
                <a:srgbClr val="FFFF00"/>
              </a:solidFill>
              <a:latin typeface="BiauKai"/>
            </a:rPr>
            <a:t>＋欲＝有意為之</a:t>
          </a:r>
          <a:endParaRPr lang="zh-TW" altLang="en-US" sz="1900" b="1" dirty="0">
            <a:solidFill>
              <a:srgbClr val="FFFF00"/>
            </a:solidFill>
            <a:latin typeface="BiauKai"/>
            <a:ea typeface="BiauKai"/>
            <a:cs typeface="BiauKai"/>
          </a:endParaRPr>
        </a:p>
      </dgm:t>
    </dgm:pt>
    <dgm:pt modelId="{048A4BA2-B1D8-4F45-B82B-C4432696DE19}" type="parTrans" cxnId="{D7F119E8-7D79-EC40-83F8-63D193614C52}">
      <dgm:prSet/>
      <dgm:spPr/>
      <dgm:t>
        <a:bodyPr/>
        <a:lstStyle/>
        <a:p>
          <a:endParaRPr lang="zh-TW" altLang="en-US" b="1">
            <a:solidFill>
              <a:schemeClr val="tx1"/>
            </a:solidFill>
            <a:latin typeface="BiauKai"/>
            <a:ea typeface="BiauKai"/>
            <a:cs typeface="BiauKai"/>
          </a:endParaRPr>
        </a:p>
      </dgm:t>
    </dgm:pt>
    <dgm:pt modelId="{38338F1B-393E-BF42-8BAB-62B6CA68A646}" type="sibTrans" cxnId="{D7F119E8-7D79-EC40-83F8-63D193614C52}">
      <dgm:prSet/>
      <dgm:spPr/>
      <dgm:t>
        <a:bodyPr/>
        <a:lstStyle/>
        <a:p>
          <a:endParaRPr lang="zh-TW" altLang="en-US" b="1">
            <a:solidFill>
              <a:schemeClr val="tx1"/>
            </a:solidFill>
            <a:latin typeface="BiauKai"/>
            <a:ea typeface="BiauKai"/>
            <a:cs typeface="BiauKai"/>
          </a:endParaRPr>
        </a:p>
      </dgm:t>
    </dgm:pt>
    <dgm:pt modelId="{085EF0CE-BAFD-7347-A6CA-B67BAB995866}">
      <dgm:prSet phldrT="[文字]" custT="1"/>
      <dgm:spPr/>
      <dgm:t>
        <a:bodyPr/>
        <a:lstStyle/>
        <a:p>
          <a:r>
            <a:rPr lang="zh-TW" altLang="en-US" sz="2000" b="1" dirty="0" smtClean="0">
              <a:solidFill>
                <a:schemeClr val="tx1"/>
              </a:solidFill>
              <a:latin typeface="BiauKai"/>
              <a:ea typeface="BiauKai"/>
              <a:cs typeface="BiauKai"/>
            </a:rPr>
            <a:t>間接故意</a:t>
          </a:r>
          <a:r>
            <a:rPr lang="en-US" altLang="zh-TW" sz="2000" dirty="0" smtClean="0">
              <a:solidFill>
                <a:schemeClr val="tx1"/>
              </a:solidFill>
              <a:latin typeface="標楷體" pitchFamily="65" charset="-120"/>
              <a:ea typeface="標楷體" pitchFamily="65" charset="-120"/>
            </a:rPr>
            <a:t>§13Ⅱ</a:t>
          </a:r>
        </a:p>
        <a:p>
          <a:r>
            <a:rPr lang="zh-TW" altLang="en-US" sz="1800" b="1" dirty="0" smtClean="0">
              <a:solidFill>
                <a:srgbClr val="FFFF00"/>
              </a:solidFill>
              <a:latin typeface="標楷體" pitchFamily="65" charset="-120"/>
              <a:ea typeface="標楷體" pitchFamily="65" charset="-120"/>
              <a:cs typeface="BiauKai"/>
            </a:rPr>
            <a:t>知</a:t>
          </a:r>
          <a:r>
            <a:rPr lang="zh-TW" altLang="en-US" sz="1800" b="1" dirty="0" smtClean="0">
              <a:solidFill>
                <a:srgbClr val="FFFF00"/>
              </a:solidFill>
              <a:latin typeface="標楷體" pitchFamily="65" charset="-120"/>
              <a:ea typeface="標楷體" pitchFamily="65" charset="-120"/>
            </a:rPr>
            <a:t>＋容認發生、不違本意</a:t>
          </a:r>
          <a:endParaRPr lang="zh-TW" altLang="en-US" sz="1800" b="1" dirty="0">
            <a:solidFill>
              <a:srgbClr val="FFFF00"/>
            </a:solidFill>
            <a:latin typeface="BiauKai"/>
            <a:ea typeface="BiauKai"/>
            <a:cs typeface="BiauKai"/>
          </a:endParaRPr>
        </a:p>
      </dgm:t>
    </dgm:pt>
    <dgm:pt modelId="{FA6B6967-0B6E-5846-B7FE-00542E50AC81}" type="parTrans" cxnId="{BF874358-D8A0-C343-85CD-8C0E7A7C91C8}">
      <dgm:prSet/>
      <dgm:spPr/>
      <dgm:t>
        <a:bodyPr/>
        <a:lstStyle/>
        <a:p>
          <a:endParaRPr lang="zh-TW" altLang="en-US" b="1">
            <a:solidFill>
              <a:schemeClr val="tx1"/>
            </a:solidFill>
            <a:latin typeface="BiauKai"/>
            <a:ea typeface="BiauKai"/>
            <a:cs typeface="BiauKai"/>
          </a:endParaRPr>
        </a:p>
      </dgm:t>
    </dgm:pt>
    <dgm:pt modelId="{8C0827D1-8233-194B-BD9F-22924202C5C3}" type="sibTrans" cxnId="{BF874358-D8A0-C343-85CD-8C0E7A7C91C8}">
      <dgm:prSet/>
      <dgm:spPr/>
      <dgm:t>
        <a:bodyPr/>
        <a:lstStyle/>
        <a:p>
          <a:endParaRPr lang="zh-TW" altLang="en-US" b="1">
            <a:solidFill>
              <a:schemeClr val="tx1"/>
            </a:solidFill>
            <a:latin typeface="BiauKai"/>
            <a:ea typeface="BiauKai"/>
            <a:cs typeface="BiauKai"/>
          </a:endParaRPr>
        </a:p>
      </dgm:t>
    </dgm:pt>
    <dgm:pt modelId="{B555FC14-E70C-E341-908E-3BE852F4C253}">
      <dgm:prSet phldrT="[文字]" custT="1"/>
      <dgm:spPr/>
      <dgm:t>
        <a:bodyPr/>
        <a:lstStyle/>
        <a:p>
          <a:r>
            <a:rPr lang="zh-TW" altLang="en-US" sz="3200" b="1" dirty="0" smtClean="0">
              <a:solidFill>
                <a:schemeClr val="bg1"/>
              </a:solidFill>
              <a:latin typeface="BiauKai"/>
              <a:ea typeface="BiauKai"/>
              <a:cs typeface="BiauKai"/>
            </a:rPr>
            <a:t>過失</a:t>
          </a:r>
          <a:endParaRPr lang="en-US" altLang="zh-TW" sz="3200" b="1" dirty="0" smtClean="0">
            <a:solidFill>
              <a:schemeClr val="bg1"/>
            </a:solidFill>
            <a:latin typeface="BiauKai"/>
            <a:ea typeface="BiauKai"/>
            <a:cs typeface="BiauKai"/>
          </a:endParaRPr>
        </a:p>
        <a:p>
          <a:r>
            <a:rPr lang="zh-TW" altLang="en-US" sz="2000" b="1" dirty="0" smtClean="0">
              <a:solidFill>
                <a:srgbClr val="FFFF00"/>
              </a:solidFill>
              <a:latin typeface="BiauKai"/>
              <a:ea typeface="BiauKai"/>
              <a:cs typeface="BiauKai"/>
            </a:rPr>
            <a:t>應注意</a:t>
          </a:r>
          <a:r>
            <a:rPr lang="zh-TW" altLang="en-US" sz="2000" b="1" dirty="0" smtClean="0">
              <a:solidFill>
                <a:srgbClr val="FFFF00"/>
              </a:solidFill>
              <a:latin typeface="BiauKai"/>
            </a:rPr>
            <a:t>、</a:t>
          </a:r>
          <a:r>
            <a:rPr lang="zh-TW" altLang="en-US" sz="2000" b="1" dirty="0" smtClean="0">
              <a:solidFill>
                <a:srgbClr val="FFFF00"/>
              </a:solidFill>
              <a:latin typeface="BiauKai"/>
              <a:ea typeface="BiauKai"/>
              <a:cs typeface="BiauKai"/>
            </a:rPr>
            <a:t>能注意</a:t>
          </a:r>
          <a:endParaRPr lang="en-US" altLang="zh-TW" sz="2000" b="1" dirty="0" smtClean="0">
            <a:solidFill>
              <a:srgbClr val="FFFF00"/>
            </a:solidFill>
            <a:latin typeface="BiauKai"/>
            <a:ea typeface="BiauKai"/>
            <a:cs typeface="BiauKai"/>
          </a:endParaRPr>
        </a:p>
        <a:p>
          <a:r>
            <a:rPr lang="zh-TW" altLang="en-US" sz="2000" b="1" dirty="0" smtClean="0">
              <a:solidFill>
                <a:srgbClr val="FFFF00"/>
              </a:solidFill>
              <a:latin typeface="BiauKai"/>
              <a:ea typeface="BiauKai"/>
              <a:cs typeface="BiauKai"/>
            </a:rPr>
            <a:t>而不注意</a:t>
          </a:r>
          <a:endParaRPr lang="zh-TW" altLang="en-US" sz="2000" b="1" dirty="0">
            <a:solidFill>
              <a:srgbClr val="FFFF00"/>
            </a:solidFill>
            <a:latin typeface="BiauKai"/>
            <a:ea typeface="BiauKai"/>
            <a:cs typeface="BiauKai"/>
          </a:endParaRPr>
        </a:p>
      </dgm:t>
    </dgm:pt>
    <dgm:pt modelId="{CED2B556-3904-7F46-B3A5-788CAA9B1238}" type="parTrans" cxnId="{CF7AD0DA-9EC7-614C-886C-8C0B993C5AD4}">
      <dgm:prSet/>
      <dgm:spPr/>
      <dgm:t>
        <a:bodyPr/>
        <a:lstStyle/>
        <a:p>
          <a:endParaRPr lang="zh-TW" altLang="en-US" b="1">
            <a:solidFill>
              <a:schemeClr val="tx1"/>
            </a:solidFill>
            <a:latin typeface="BiauKai"/>
            <a:ea typeface="BiauKai"/>
            <a:cs typeface="BiauKai"/>
          </a:endParaRPr>
        </a:p>
      </dgm:t>
    </dgm:pt>
    <dgm:pt modelId="{9E241DCC-6000-4D4D-B250-81216C09078C}" type="sibTrans" cxnId="{CF7AD0DA-9EC7-614C-886C-8C0B993C5AD4}">
      <dgm:prSet/>
      <dgm:spPr/>
      <dgm:t>
        <a:bodyPr/>
        <a:lstStyle/>
        <a:p>
          <a:endParaRPr lang="zh-TW" altLang="en-US" b="1">
            <a:solidFill>
              <a:schemeClr val="tx1"/>
            </a:solidFill>
            <a:latin typeface="BiauKai"/>
            <a:ea typeface="BiauKai"/>
            <a:cs typeface="BiauKai"/>
          </a:endParaRPr>
        </a:p>
      </dgm:t>
    </dgm:pt>
    <dgm:pt modelId="{417D5C45-238F-2E4C-8B4B-ADF23EDB9325}">
      <dgm:prSet phldrT="[文字]" custT="1"/>
      <dgm:spPr/>
      <dgm:t>
        <a:bodyPr/>
        <a:lstStyle/>
        <a:p>
          <a:r>
            <a:rPr lang="zh-TW" altLang="en-US" sz="2000" b="1" dirty="0" smtClean="0">
              <a:solidFill>
                <a:schemeClr val="tx1"/>
              </a:solidFill>
              <a:latin typeface="BiauKai"/>
              <a:ea typeface="BiauKai"/>
              <a:cs typeface="BiauKai"/>
            </a:rPr>
            <a:t>無認識過失</a:t>
          </a:r>
          <a:r>
            <a:rPr lang="en-US" altLang="zh-TW" sz="2000" b="1" dirty="0" smtClean="0">
              <a:solidFill>
                <a:srgbClr val="FFFF00"/>
              </a:solidFill>
              <a:latin typeface="標楷體" pitchFamily="65" charset="-120"/>
              <a:ea typeface="標楷體" pitchFamily="65" charset="-120"/>
            </a:rPr>
            <a:t>§14Ⅰ</a:t>
          </a:r>
          <a:endParaRPr lang="zh-TW" altLang="en-US" sz="2000" b="1" dirty="0">
            <a:solidFill>
              <a:schemeClr val="tx1"/>
            </a:solidFill>
            <a:latin typeface="BiauKai"/>
            <a:ea typeface="BiauKai"/>
            <a:cs typeface="BiauKai"/>
          </a:endParaRPr>
        </a:p>
      </dgm:t>
    </dgm:pt>
    <dgm:pt modelId="{C808540C-2015-5644-A047-7BB4267BFB44}" type="parTrans" cxnId="{EF0D37E4-730B-A340-B1E2-61B460386941}">
      <dgm:prSet/>
      <dgm:spPr/>
      <dgm:t>
        <a:bodyPr/>
        <a:lstStyle/>
        <a:p>
          <a:endParaRPr lang="zh-TW" altLang="en-US" b="1">
            <a:solidFill>
              <a:schemeClr val="tx1"/>
            </a:solidFill>
            <a:latin typeface="BiauKai"/>
            <a:ea typeface="BiauKai"/>
            <a:cs typeface="BiauKai"/>
          </a:endParaRPr>
        </a:p>
      </dgm:t>
    </dgm:pt>
    <dgm:pt modelId="{1281E08D-AE33-C345-877C-33DDB1FFB0BC}" type="sibTrans" cxnId="{EF0D37E4-730B-A340-B1E2-61B460386941}">
      <dgm:prSet/>
      <dgm:spPr/>
      <dgm:t>
        <a:bodyPr/>
        <a:lstStyle/>
        <a:p>
          <a:endParaRPr lang="zh-TW" altLang="en-US" b="1">
            <a:solidFill>
              <a:schemeClr val="tx1"/>
            </a:solidFill>
            <a:latin typeface="BiauKai"/>
            <a:ea typeface="BiauKai"/>
            <a:cs typeface="BiauKai"/>
          </a:endParaRPr>
        </a:p>
      </dgm:t>
    </dgm:pt>
    <dgm:pt modelId="{36BE219F-C4B7-5F4D-8196-7BDB59E3099F}">
      <dgm:prSet custT="1"/>
      <dgm:spPr/>
      <dgm:t>
        <a:bodyPr/>
        <a:lstStyle/>
        <a:p>
          <a:r>
            <a:rPr lang="zh-TW" altLang="en-US" sz="2000" b="1" dirty="0" smtClean="0">
              <a:solidFill>
                <a:schemeClr val="tx1"/>
              </a:solidFill>
              <a:latin typeface="BiauKai"/>
              <a:ea typeface="BiauKai"/>
              <a:cs typeface="BiauKai"/>
            </a:rPr>
            <a:t>有認識過失</a:t>
          </a:r>
          <a:r>
            <a:rPr lang="en-US" altLang="zh-TW" sz="2000" b="1" dirty="0" smtClean="0">
              <a:solidFill>
                <a:srgbClr val="FFFF00"/>
              </a:solidFill>
              <a:latin typeface="標楷體" pitchFamily="65" charset="-120"/>
              <a:ea typeface="標楷體" pitchFamily="65" charset="-120"/>
            </a:rPr>
            <a:t>§14Ⅱ</a:t>
          </a:r>
          <a:endParaRPr lang="zh-TW" altLang="en-US" sz="2000" b="1" dirty="0">
            <a:solidFill>
              <a:srgbClr val="FFFF00"/>
            </a:solidFill>
            <a:latin typeface="BiauKai"/>
            <a:ea typeface="BiauKai"/>
            <a:cs typeface="BiauKai"/>
          </a:endParaRPr>
        </a:p>
      </dgm:t>
    </dgm:pt>
    <dgm:pt modelId="{27E34D1A-BAD3-FA42-939B-1C3BEDA0EC6D}" type="parTrans" cxnId="{93E428BA-54CC-A148-BDB0-5A1A2754FF87}">
      <dgm:prSet/>
      <dgm:spPr/>
      <dgm:t>
        <a:bodyPr/>
        <a:lstStyle/>
        <a:p>
          <a:endParaRPr lang="zh-TW" altLang="en-US" b="1">
            <a:solidFill>
              <a:schemeClr val="tx1"/>
            </a:solidFill>
            <a:latin typeface="BiauKai"/>
            <a:ea typeface="BiauKai"/>
            <a:cs typeface="BiauKai"/>
          </a:endParaRPr>
        </a:p>
      </dgm:t>
    </dgm:pt>
    <dgm:pt modelId="{D662A73D-CAEA-814E-8C0C-94914E2F3D9A}" type="sibTrans" cxnId="{93E428BA-54CC-A148-BDB0-5A1A2754FF87}">
      <dgm:prSet/>
      <dgm:spPr/>
      <dgm:t>
        <a:bodyPr/>
        <a:lstStyle/>
        <a:p>
          <a:endParaRPr lang="zh-TW" altLang="en-US" b="1">
            <a:solidFill>
              <a:schemeClr val="tx1"/>
            </a:solidFill>
            <a:latin typeface="BiauKai"/>
            <a:ea typeface="BiauKai"/>
            <a:cs typeface="BiauKai"/>
          </a:endParaRPr>
        </a:p>
      </dgm:t>
    </dgm:pt>
    <dgm:pt modelId="{722C053F-7428-4EE2-A330-99448FF217E0}">
      <dgm:prSet phldrT="[文字]" custT="1"/>
      <dgm:spPr>
        <a:ln>
          <a:solidFill>
            <a:schemeClr val="accent1"/>
          </a:solidFill>
        </a:ln>
      </dgm:spPr>
      <dgm:t>
        <a:bodyPr/>
        <a:lstStyle/>
        <a:p>
          <a:r>
            <a:rPr lang="zh-TW" altLang="en-US" sz="2000" b="1" dirty="0" smtClean="0">
              <a:solidFill>
                <a:schemeClr val="tx1"/>
              </a:solidFill>
              <a:latin typeface="BiauKai"/>
              <a:ea typeface="BiauKai"/>
              <a:cs typeface="BiauKai"/>
            </a:rPr>
            <a:t>特別</a:t>
          </a:r>
          <a:endParaRPr lang="en-US" altLang="zh-TW" sz="2000" b="1" dirty="0" smtClean="0">
            <a:solidFill>
              <a:schemeClr val="tx1"/>
            </a:solidFill>
            <a:latin typeface="BiauKai"/>
            <a:ea typeface="BiauKai"/>
            <a:cs typeface="BiauKai"/>
          </a:endParaRPr>
        </a:p>
        <a:p>
          <a:r>
            <a:rPr lang="zh-TW" altLang="en-US" sz="2000" b="1" dirty="0" smtClean="0">
              <a:solidFill>
                <a:schemeClr val="tx1"/>
              </a:solidFill>
              <a:latin typeface="BiauKai"/>
              <a:ea typeface="BiauKai"/>
              <a:cs typeface="BiauKai"/>
            </a:rPr>
            <a:t>主觀構成要件要素</a:t>
          </a:r>
          <a:endParaRPr lang="zh-TW" altLang="en-US" sz="2000" b="1" dirty="0">
            <a:solidFill>
              <a:schemeClr val="tx1"/>
            </a:solidFill>
            <a:latin typeface="BiauKai"/>
            <a:ea typeface="BiauKai"/>
            <a:cs typeface="BiauKai"/>
          </a:endParaRPr>
        </a:p>
      </dgm:t>
    </dgm:pt>
    <dgm:pt modelId="{43F15922-3AD2-4190-9E54-7D04217369B0}" type="parTrans" cxnId="{361E34F9-B4C2-4D0E-B49E-2B6401557F5B}">
      <dgm:prSet/>
      <dgm:spPr/>
      <dgm:t>
        <a:bodyPr/>
        <a:lstStyle/>
        <a:p>
          <a:endParaRPr lang="zh-TW" altLang="en-US"/>
        </a:p>
      </dgm:t>
    </dgm:pt>
    <dgm:pt modelId="{35B82015-04FE-4F7A-980A-1BF775B1CD85}" type="sibTrans" cxnId="{361E34F9-B4C2-4D0E-B49E-2B6401557F5B}">
      <dgm:prSet/>
      <dgm:spPr/>
      <dgm:t>
        <a:bodyPr/>
        <a:lstStyle/>
        <a:p>
          <a:endParaRPr lang="zh-TW" altLang="en-US"/>
        </a:p>
      </dgm:t>
    </dgm:pt>
    <dgm:pt modelId="{429D6609-2F65-CE4E-989A-E23DC6860CAE}" type="pres">
      <dgm:prSet presAssocID="{1AD1CE88-712E-0C4F-B261-06093B653D90}" presName="diagram" presStyleCnt="0">
        <dgm:presLayoutVars>
          <dgm:chPref val="1"/>
          <dgm:dir/>
          <dgm:animOne val="branch"/>
          <dgm:animLvl val="lvl"/>
          <dgm:resizeHandles val="exact"/>
        </dgm:presLayoutVars>
      </dgm:prSet>
      <dgm:spPr/>
      <dgm:t>
        <a:bodyPr/>
        <a:lstStyle/>
        <a:p>
          <a:endParaRPr lang="zh-TW" altLang="en-US"/>
        </a:p>
      </dgm:t>
    </dgm:pt>
    <dgm:pt modelId="{02E7F77E-37BE-FA4C-A811-F88D6EA37B67}" type="pres">
      <dgm:prSet presAssocID="{9F2F9A3F-E0EC-784B-B336-D34985862E53}" presName="root1" presStyleCnt="0"/>
      <dgm:spPr/>
    </dgm:pt>
    <dgm:pt modelId="{5E414304-1B19-F34A-A967-1D5C8B00EED3}" type="pres">
      <dgm:prSet presAssocID="{9F2F9A3F-E0EC-784B-B336-D34985862E53}" presName="LevelOneTextNode" presStyleLbl="node0" presStyleIdx="0" presStyleCnt="2" custScaleX="114818" custScaleY="104425" custLinFactY="-41939" custLinFactNeighborX="-238" custLinFactNeighborY="-100000">
        <dgm:presLayoutVars>
          <dgm:chPref val="3"/>
        </dgm:presLayoutVars>
      </dgm:prSet>
      <dgm:spPr/>
      <dgm:t>
        <a:bodyPr/>
        <a:lstStyle/>
        <a:p>
          <a:endParaRPr lang="zh-TW" altLang="en-US"/>
        </a:p>
      </dgm:t>
    </dgm:pt>
    <dgm:pt modelId="{A6A122A8-8179-2945-A6D7-17562770DB5A}" type="pres">
      <dgm:prSet presAssocID="{9F2F9A3F-E0EC-784B-B336-D34985862E53}" presName="level2hierChild" presStyleCnt="0"/>
      <dgm:spPr/>
    </dgm:pt>
    <dgm:pt modelId="{B93AB934-2E2C-FA4C-8F75-22E2E68B5899}" type="pres">
      <dgm:prSet presAssocID="{D34A8127-D1DA-2B46-9590-7F02E328C896}" presName="conn2-1" presStyleLbl="parChTrans1D2" presStyleIdx="0" presStyleCnt="2"/>
      <dgm:spPr/>
      <dgm:t>
        <a:bodyPr/>
        <a:lstStyle/>
        <a:p>
          <a:endParaRPr lang="zh-TW" altLang="en-US"/>
        </a:p>
      </dgm:t>
    </dgm:pt>
    <dgm:pt modelId="{2123B836-48F1-634E-A2F2-D70F74C2F2C2}" type="pres">
      <dgm:prSet presAssocID="{D34A8127-D1DA-2B46-9590-7F02E328C896}" presName="connTx" presStyleLbl="parChTrans1D2" presStyleIdx="0" presStyleCnt="2"/>
      <dgm:spPr/>
      <dgm:t>
        <a:bodyPr/>
        <a:lstStyle/>
        <a:p>
          <a:endParaRPr lang="zh-TW" altLang="en-US"/>
        </a:p>
      </dgm:t>
    </dgm:pt>
    <dgm:pt modelId="{AC86F936-CF95-4643-A0CB-3360686C8B0C}" type="pres">
      <dgm:prSet presAssocID="{D9C205E4-0143-064F-B33D-A3B884394297}" presName="root2" presStyleCnt="0"/>
      <dgm:spPr/>
    </dgm:pt>
    <dgm:pt modelId="{918F9D0F-E35E-6349-B719-86FDC123B17D}" type="pres">
      <dgm:prSet presAssocID="{D9C205E4-0143-064F-B33D-A3B884394297}" presName="LevelTwoTextNode" presStyleLbl="node2" presStyleIdx="0" presStyleCnt="2">
        <dgm:presLayoutVars>
          <dgm:chPref val="3"/>
        </dgm:presLayoutVars>
      </dgm:prSet>
      <dgm:spPr/>
      <dgm:t>
        <a:bodyPr/>
        <a:lstStyle/>
        <a:p>
          <a:endParaRPr lang="zh-TW" altLang="en-US"/>
        </a:p>
      </dgm:t>
    </dgm:pt>
    <dgm:pt modelId="{FCA14C2F-447F-AA47-8B80-F3A2E050EDAF}" type="pres">
      <dgm:prSet presAssocID="{D9C205E4-0143-064F-B33D-A3B884394297}" presName="level3hierChild" presStyleCnt="0"/>
      <dgm:spPr/>
    </dgm:pt>
    <dgm:pt modelId="{31D269E5-58D5-9B47-9730-05AB5A661B69}" type="pres">
      <dgm:prSet presAssocID="{048A4BA2-B1D8-4F45-B82B-C4432696DE19}" presName="conn2-1" presStyleLbl="parChTrans1D3" presStyleIdx="0" presStyleCnt="4"/>
      <dgm:spPr/>
      <dgm:t>
        <a:bodyPr/>
        <a:lstStyle/>
        <a:p>
          <a:endParaRPr lang="zh-TW" altLang="en-US"/>
        </a:p>
      </dgm:t>
    </dgm:pt>
    <dgm:pt modelId="{9EFEDFE9-AC28-B440-911D-411D5ECE112D}" type="pres">
      <dgm:prSet presAssocID="{048A4BA2-B1D8-4F45-B82B-C4432696DE19}" presName="connTx" presStyleLbl="parChTrans1D3" presStyleIdx="0" presStyleCnt="4"/>
      <dgm:spPr/>
      <dgm:t>
        <a:bodyPr/>
        <a:lstStyle/>
        <a:p>
          <a:endParaRPr lang="zh-TW" altLang="en-US"/>
        </a:p>
      </dgm:t>
    </dgm:pt>
    <dgm:pt modelId="{68352D7E-3166-AB40-B75E-0BBFFBAA921C}" type="pres">
      <dgm:prSet presAssocID="{A3763FE3-BE38-F44C-B9C1-329F905EB1EB}" presName="root2" presStyleCnt="0"/>
      <dgm:spPr/>
    </dgm:pt>
    <dgm:pt modelId="{833B8F8B-5AE5-1B49-A4ED-6D75FAE8FC8D}" type="pres">
      <dgm:prSet presAssocID="{A3763FE3-BE38-F44C-B9C1-329F905EB1EB}" presName="LevelTwoTextNode" presStyleLbl="node3" presStyleIdx="0" presStyleCnt="4" custScaleX="133423" custScaleY="91186">
        <dgm:presLayoutVars>
          <dgm:chPref val="3"/>
        </dgm:presLayoutVars>
      </dgm:prSet>
      <dgm:spPr/>
      <dgm:t>
        <a:bodyPr/>
        <a:lstStyle/>
        <a:p>
          <a:endParaRPr lang="zh-TW" altLang="en-US"/>
        </a:p>
      </dgm:t>
    </dgm:pt>
    <dgm:pt modelId="{1DFD5A3D-28D8-F647-A74E-02B0D020B345}" type="pres">
      <dgm:prSet presAssocID="{A3763FE3-BE38-F44C-B9C1-329F905EB1EB}" presName="level3hierChild" presStyleCnt="0"/>
      <dgm:spPr/>
    </dgm:pt>
    <dgm:pt modelId="{54AA16D6-5CD1-6A46-8CB8-6C4D75549133}" type="pres">
      <dgm:prSet presAssocID="{FA6B6967-0B6E-5846-B7FE-00542E50AC81}" presName="conn2-1" presStyleLbl="parChTrans1D3" presStyleIdx="1" presStyleCnt="4"/>
      <dgm:spPr/>
      <dgm:t>
        <a:bodyPr/>
        <a:lstStyle/>
        <a:p>
          <a:endParaRPr lang="zh-TW" altLang="en-US"/>
        </a:p>
      </dgm:t>
    </dgm:pt>
    <dgm:pt modelId="{7DC58FE4-B1EC-3343-885E-F4950507F7E0}" type="pres">
      <dgm:prSet presAssocID="{FA6B6967-0B6E-5846-B7FE-00542E50AC81}" presName="connTx" presStyleLbl="parChTrans1D3" presStyleIdx="1" presStyleCnt="4"/>
      <dgm:spPr/>
      <dgm:t>
        <a:bodyPr/>
        <a:lstStyle/>
        <a:p>
          <a:endParaRPr lang="zh-TW" altLang="en-US"/>
        </a:p>
      </dgm:t>
    </dgm:pt>
    <dgm:pt modelId="{3C2535DE-C499-D84A-BFCA-85021B02C329}" type="pres">
      <dgm:prSet presAssocID="{085EF0CE-BAFD-7347-A6CA-B67BAB995866}" presName="root2" presStyleCnt="0"/>
      <dgm:spPr/>
    </dgm:pt>
    <dgm:pt modelId="{EB9125D4-6FB3-E249-B1AA-A2274066995B}" type="pres">
      <dgm:prSet presAssocID="{085EF0CE-BAFD-7347-A6CA-B67BAB995866}" presName="LevelTwoTextNode" presStyleLbl="node3" presStyleIdx="1" presStyleCnt="4" custScaleX="134274">
        <dgm:presLayoutVars>
          <dgm:chPref val="3"/>
        </dgm:presLayoutVars>
      </dgm:prSet>
      <dgm:spPr/>
      <dgm:t>
        <a:bodyPr/>
        <a:lstStyle/>
        <a:p>
          <a:endParaRPr lang="zh-TW" altLang="en-US"/>
        </a:p>
      </dgm:t>
    </dgm:pt>
    <dgm:pt modelId="{9E377863-4722-7849-B3E1-4DF791C7A648}" type="pres">
      <dgm:prSet presAssocID="{085EF0CE-BAFD-7347-A6CA-B67BAB995866}" presName="level3hierChild" presStyleCnt="0"/>
      <dgm:spPr/>
    </dgm:pt>
    <dgm:pt modelId="{17DAF8F1-6F05-534A-AF15-F3F865959D8C}" type="pres">
      <dgm:prSet presAssocID="{CED2B556-3904-7F46-B3A5-788CAA9B1238}" presName="conn2-1" presStyleLbl="parChTrans1D2" presStyleIdx="1" presStyleCnt="2"/>
      <dgm:spPr/>
      <dgm:t>
        <a:bodyPr/>
        <a:lstStyle/>
        <a:p>
          <a:endParaRPr lang="zh-TW" altLang="en-US"/>
        </a:p>
      </dgm:t>
    </dgm:pt>
    <dgm:pt modelId="{7018B12B-58C5-F846-A564-7B72882C8488}" type="pres">
      <dgm:prSet presAssocID="{CED2B556-3904-7F46-B3A5-788CAA9B1238}" presName="connTx" presStyleLbl="parChTrans1D2" presStyleIdx="1" presStyleCnt="2"/>
      <dgm:spPr/>
      <dgm:t>
        <a:bodyPr/>
        <a:lstStyle/>
        <a:p>
          <a:endParaRPr lang="zh-TW" altLang="en-US"/>
        </a:p>
      </dgm:t>
    </dgm:pt>
    <dgm:pt modelId="{604BFC82-8B26-ED48-B0B1-AEAE86A71CE9}" type="pres">
      <dgm:prSet presAssocID="{B555FC14-E70C-E341-908E-3BE852F4C253}" presName="root2" presStyleCnt="0"/>
      <dgm:spPr/>
    </dgm:pt>
    <dgm:pt modelId="{4B763179-D06D-C24B-9AB8-39EB72DE7140}" type="pres">
      <dgm:prSet presAssocID="{B555FC14-E70C-E341-908E-3BE852F4C253}" presName="LevelTwoTextNode" presStyleLbl="node2" presStyleIdx="1" presStyleCnt="2" custScaleY="205494" custLinFactNeighborX="-832" custLinFactNeighborY="1663">
        <dgm:presLayoutVars>
          <dgm:chPref val="3"/>
        </dgm:presLayoutVars>
      </dgm:prSet>
      <dgm:spPr/>
      <dgm:t>
        <a:bodyPr/>
        <a:lstStyle/>
        <a:p>
          <a:endParaRPr lang="zh-TW" altLang="en-US"/>
        </a:p>
      </dgm:t>
    </dgm:pt>
    <dgm:pt modelId="{88FAD94D-737C-FE42-8854-4BE6B360C9F0}" type="pres">
      <dgm:prSet presAssocID="{B555FC14-E70C-E341-908E-3BE852F4C253}" presName="level3hierChild" presStyleCnt="0"/>
      <dgm:spPr/>
    </dgm:pt>
    <dgm:pt modelId="{08C65A8F-48A3-A040-B92E-1B9A5CD9FD7B}" type="pres">
      <dgm:prSet presAssocID="{C808540C-2015-5644-A047-7BB4267BFB44}" presName="conn2-1" presStyleLbl="parChTrans1D3" presStyleIdx="2" presStyleCnt="4"/>
      <dgm:spPr/>
      <dgm:t>
        <a:bodyPr/>
        <a:lstStyle/>
        <a:p>
          <a:endParaRPr lang="zh-TW" altLang="en-US"/>
        </a:p>
      </dgm:t>
    </dgm:pt>
    <dgm:pt modelId="{7CCA8608-9DE7-1D4B-AAE5-A6A2085C583B}" type="pres">
      <dgm:prSet presAssocID="{C808540C-2015-5644-A047-7BB4267BFB44}" presName="connTx" presStyleLbl="parChTrans1D3" presStyleIdx="2" presStyleCnt="4"/>
      <dgm:spPr/>
      <dgm:t>
        <a:bodyPr/>
        <a:lstStyle/>
        <a:p>
          <a:endParaRPr lang="zh-TW" altLang="en-US"/>
        </a:p>
      </dgm:t>
    </dgm:pt>
    <dgm:pt modelId="{8C45E70A-45FB-5149-82A0-FC025A8E0FBF}" type="pres">
      <dgm:prSet presAssocID="{417D5C45-238F-2E4C-8B4B-ADF23EDB9325}" presName="root2" presStyleCnt="0"/>
      <dgm:spPr/>
    </dgm:pt>
    <dgm:pt modelId="{4EC46FED-3A0C-3348-858E-AD5048EBFD64}" type="pres">
      <dgm:prSet presAssocID="{417D5C45-238F-2E4C-8B4B-ADF23EDB9325}" presName="LevelTwoTextNode" presStyleLbl="node3" presStyleIdx="2" presStyleCnt="4" custScaleX="138661">
        <dgm:presLayoutVars>
          <dgm:chPref val="3"/>
        </dgm:presLayoutVars>
      </dgm:prSet>
      <dgm:spPr/>
      <dgm:t>
        <a:bodyPr/>
        <a:lstStyle/>
        <a:p>
          <a:endParaRPr lang="zh-TW" altLang="en-US"/>
        </a:p>
      </dgm:t>
    </dgm:pt>
    <dgm:pt modelId="{2D018336-B0C8-4D4B-AF9B-19F9DBB2E007}" type="pres">
      <dgm:prSet presAssocID="{417D5C45-238F-2E4C-8B4B-ADF23EDB9325}" presName="level3hierChild" presStyleCnt="0"/>
      <dgm:spPr/>
    </dgm:pt>
    <dgm:pt modelId="{D0234E47-043F-5A4D-8CA3-3CA60822224C}" type="pres">
      <dgm:prSet presAssocID="{27E34D1A-BAD3-FA42-939B-1C3BEDA0EC6D}" presName="conn2-1" presStyleLbl="parChTrans1D3" presStyleIdx="3" presStyleCnt="4"/>
      <dgm:spPr/>
      <dgm:t>
        <a:bodyPr/>
        <a:lstStyle/>
        <a:p>
          <a:endParaRPr lang="zh-TW" altLang="en-US"/>
        </a:p>
      </dgm:t>
    </dgm:pt>
    <dgm:pt modelId="{49706ED3-139A-1A49-8579-E2B43C7F0FD7}" type="pres">
      <dgm:prSet presAssocID="{27E34D1A-BAD3-FA42-939B-1C3BEDA0EC6D}" presName="connTx" presStyleLbl="parChTrans1D3" presStyleIdx="3" presStyleCnt="4"/>
      <dgm:spPr/>
      <dgm:t>
        <a:bodyPr/>
        <a:lstStyle/>
        <a:p>
          <a:endParaRPr lang="zh-TW" altLang="en-US"/>
        </a:p>
      </dgm:t>
    </dgm:pt>
    <dgm:pt modelId="{9C21D9AE-BF01-1D4C-8F06-DA39472154C2}" type="pres">
      <dgm:prSet presAssocID="{36BE219F-C4B7-5F4D-8196-7BDB59E3099F}" presName="root2" presStyleCnt="0"/>
      <dgm:spPr/>
    </dgm:pt>
    <dgm:pt modelId="{EFF8CCFF-54EF-CC4A-986C-045C57324F78}" type="pres">
      <dgm:prSet presAssocID="{36BE219F-C4B7-5F4D-8196-7BDB59E3099F}" presName="LevelTwoTextNode" presStyleLbl="node3" presStyleIdx="3" presStyleCnt="4" custScaleX="140156">
        <dgm:presLayoutVars>
          <dgm:chPref val="3"/>
        </dgm:presLayoutVars>
      </dgm:prSet>
      <dgm:spPr/>
      <dgm:t>
        <a:bodyPr/>
        <a:lstStyle/>
        <a:p>
          <a:endParaRPr lang="zh-TW" altLang="en-US"/>
        </a:p>
      </dgm:t>
    </dgm:pt>
    <dgm:pt modelId="{5618CBF3-17E1-4E41-928B-691E637DAA08}" type="pres">
      <dgm:prSet presAssocID="{36BE219F-C4B7-5F4D-8196-7BDB59E3099F}" presName="level3hierChild" presStyleCnt="0"/>
      <dgm:spPr/>
    </dgm:pt>
    <dgm:pt modelId="{C73CFDBB-3BAA-4334-9B02-84593EAEC545}" type="pres">
      <dgm:prSet presAssocID="{722C053F-7428-4EE2-A330-99448FF217E0}" presName="root1" presStyleCnt="0"/>
      <dgm:spPr/>
    </dgm:pt>
    <dgm:pt modelId="{C7C1BCB8-6E7A-4B74-B172-269F3F627965}" type="pres">
      <dgm:prSet presAssocID="{722C053F-7428-4EE2-A330-99448FF217E0}" presName="LevelOneTextNode" presStyleLbl="node0" presStyleIdx="1" presStyleCnt="2" custScaleX="118337" custScaleY="94311" custLinFactNeighborX="-238" custLinFactNeighborY="-98740">
        <dgm:presLayoutVars>
          <dgm:chPref val="3"/>
        </dgm:presLayoutVars>
      </dgm:prSet>
      <dgm:spPr/>
      <dgm:t>
        <a:bodyPr/>
        <a:lstStyle/>
        <a:p>
          <a:endParaRPr lang="zh-TW" altLang="en-US"/>
        </a:p>
      </dgm:t>
    </dgm:pt>
    <dgm:pt modelId="{65EB0114-FC1A-461D-8D49-DC2E778AC769}" type="pres">
      <dgm:prSet presAssocID="{722C053F-7428-4EE2-A330-99448FF217E0}" presName="level2hierChild" presStyleCnt="0"/>
      <dgm:spPr/>
    </dgm:pt>
  </dgm:ptLst>
  <dgm:cxnLst>
    <dgm:cxn modelId="{BBEB6F4D-C98B-47EC-84E3-5C200DB5EBD7}" type="presOf" srcId="{417D5C45-238F-2E4C-8B4B-ADF23EDB9325}" destId="{4EC46FED-3A0C-3348-858E-AD5048EBFD64}" srcOrd="0" destOrd="0" presId="urn:microsoft.com/office/officeart/2005/8/layout/hierarchy2"/>
    <dgm:cxn modelId="{3B80A71A-EFF6-1841-BA25-E60948DA263F}" srcId="{1AD1CE88-712E-0C4F-B261-06093B653D90}" destId="{9F2F9A3F-E0EC-784B-B336-D34985862E53}" srcOrd="0" destOrd="0" parTransId="{F818D705-C81E-814C-AD8F-8D104047513B}" sibTransId="{3CF2C2F7-9522-8E4D-A513-B35046612229}"/>
    <dgm:cxn modelId="{DEC089BF-5EB3-490F-AC4C-9565F1FA5AA6}" type="presOf" srcId="{C808540C-2015-5644-A047-7BB4267BFB44}" destId="{7CCA8608-9DE7-1D4B-AAE5-A6A2085C583B}" srcOrd="1" destOrd="0" presId="urn:microsoft.com/office/officeart/2005/8/layout/hierarchy2"/>
    <dgm:cxn modelId="{D894853F-DF91-48C7-9C2B-B9F2A8A32397}" type="presOf" srcId="{D34A8127-D1DA-2B46-9590-7F02E328C896}" destId="{B93AB934-2E2C-FA4C-8F75-22E2E68B5899}" srcOrd="0" destOrd="0" presId="urn:microsoft.com/office/officeart/2005/8/layout/hierarchy2"/>
    <dgm:cxn modelId="{610E33AF-97AB-4F67-AD8A-D42A2B140FF7}" type="presOf" srcId="{D34A8127-D1DA-2B46-9590-7F02E328C896}" destId="{2123B836-48F1-634E-A2F2-D70F74C2F2C2}" srcOrd="1" destOrd="0" presId="urn:microsoft.com/office/officeart/2005/8/layout/hierarchy2"/>
    <dgm:cxn modelId="{11A8798B-52A5-45F8-B0D9-496D0533859A}" type="presOf" srcId="{1AD1CE88-712E-0C4F-B261-06093B653D90}" destId="{429D6609-2F65-CE4E-989A-E23DC6860CAE}" srcOrd="0" destOrd="0" presId="urn:microsoft.com/office/officeart/2005/8/layout/hierarchy2"/>
    <dgm:cxn modelId="{D7F119E8-7D79-EC40-83F8-63D193614C52}" srcId="{D9C205E4-0143-064F-B33D-A3B884394297}" destId="{A3763FE3-BE38-F44C-B9C1-329F905EB1EB}" srcOrd="0" destOrd="0" parTransId="{048A4BA2-B1D8-4F45-B82B-C4432696DE19}" sibTransId="{38338F1B-393E-BF42-8BAB-62B6CA68A646}"/>
    <dgm:cxn modelId="{FADA91D6-8713-4D92-9825-0ECBCF1C894B}" type="presOf" srcId="{36BE219F-C4B7-5F4D-8196-7BDB59E3099F}" destId="{EFF8CCFF-54EF-CC4A-986C-045C57324F78}" srcOrd="0" destOrd="0" presId="urn:microsoft.com/office/officeart/2005/8/layout/hierarchy2"/>
    <dgm:cxn modelId="{13CDAC88-1C71-4944-9736-3377D41F0599}" type="presOf" srcId="{CED2B556-3904-7F46-B3A5-788CAA9B1238}" destId="{17DAF8F1-6F05-534A-AF15-F3F865959D8C}" srcOrd="0" destOrd="0" presId="urn:microsoft.com/office/officeart/2005/8/layout/hierarchy2"/>
    <dgm:cxn modelId="{CF7AD0DA-9EC7-614C-886C-8C0B993C5AD4}" srcId="{9F2F9A3F-E0EC-784B-B336-D34985862E53}" destId="{B555FC14-E70C-E341-908E-3BE852F4C253}" srcOrd="1" destOrd="0" parTransId="{CED2B556-3904-7F46-B3A5-788CAA9B1238}" sibTransId="{9E241DCC-6000-4D4D-B250-81216C09078C}"/>
    <dgm:cxn modelId="{EF0D37E4-730B-A340-B1E2-61B460386941}" srcId="{B555FC14-E70C-E341-908E-3BE852F4C253}" destId="{417D5C45-238F-2E4C-8B4B-ADF23EDB9325}" srcOrd="0" destOrd="0" parTransId="{C808540C-2015-5644-A047-7BB4267BFB44}" sibTransId="{1281E08D-AE33-C345-877C-33DDB1FFB0BC}"/>
    <dgm:cxn modelId="{EF1A64AD-96E9-444D-B6B5-13BED067EB96}" type="presOf" srcId="{048A4BA2-B1D8-4F45-B82B-C4432696DE19}" destId="{9EFEDFE9-AC28-B440-911D-411D5ECE112D}" srcOrd="1" destOrd="0" presId="urn:microsoft.com/office/officeart/2005/8/layout/hierarchy2"/>
    <dgm:cxn modelId="{361E34F9-B4C2-4D0E-B49E-2B6401557F5B}" srcId="{1AD1CE88-712E-0C4F-B261-06093B653D90}" destId="{722C053F-7428-4EE2-A330-99448FF217E0}" srcOrd="1" destOrd="0" parTransId="{43F15922-3AD2-4190-9E54-7D04217369B0}" sibTransId="{35B82015-04FE-4F7A-980A-1BF775B1CD85}"/>
    <dgm:cxn modelId="{78D1F1B7-0AFD-46F3-A97B-F174495BA0B2}" type="presOf" srcId="{CED2B556-3904-7F46-B3A5-788CAA9B1238}" destId="{7018B12B-58C5-F846-A564-7B72882C8488}" srcOrd="1" destOrd="0" presId="urn:microsoft.com/office/officeart/2005/8/layout/hierarchy2"/>
    <dgm:cxn modelId="{E12712D8-CBFD-4AE8-A889-71D3FB2C17E1}" type="presOf" srcId="{27E34D1A-BAD3-FA42-939B-1C3BEDA0EC6D}" destId="{49706ED3-139A-1A49-8579-E2B43C7F0FD7}" srcOrd="1" destOrd="0" presId="urn:microsoft.com/office/officeart/2005/8/layout/hierarchy2"/>
    <dgm:cxn modelId="{9F8E23A5-9783-4C14-A181-5EE4DE4CDE75}" type="presOf" srcId="{722C053F-7428-4EE2-A330-99448FF217E0}" destId="{C7C1BCB8-6E7A-4B74-B172-269F3F627965}" srcOrd="0" destOrd="0" presId="urn:microsoft.com/office/officeart/2005/8/layout/hierarchy2"/>
    <dgm:cxn modelId="{0ADC622C-D0F9-443A-BF6D-048CE7550601}" type="presOf" srcId="{085EF0CE-BAFD-7347-A6CA-B67BAB995866}" destId="{EB9125D4-6FB3-E249-B1AA-A2274066995B}" srcOrd="0" destOrd="0" presId="urn:microsoft.com/office/officeart/2005/8/layout/hierarchy2"/>
    <dgm:cxn modelId="{FBC82455-B369-4008-8E50-4D16E1112EE7}" type="presOf" srcId="{C808540C-2015-5644-A047-7BB4267BFB44}" destId="{08C65A8F-48A3-A040-B92E-1B9A5CD9FD7B}" srcOrd="0" destOrd="0" presId="urn:microsoft.com/office/officeart/2005/8/layout/hierarchy2"/>
    <dgm:cxn modelId="{64D20160-49D4-4D33-8E52-0E8E2735F093}" type="presOf" srcId="{27E34D1A-BAD3-FA42-939B-1C3BEDA0EC6D}" destId="{D0234E47-043F-5A4D-8CA3-3CA60822224C}" srcOrd="0" destOrd="0" presId="urn:microsoft.com/office/officeart/2005/8/layout/hierarchy2"/>
    <dgm:cxn modelId="{D22A9BA6-27CD-4EBA-A2DF-ACBA8C8E24DD}" type="presOf" srcId="{D9C205E4-0143-064F-B33D-A3B884394297}" destId="{918F9D0F-E35E-6349-B719-86FDC123B17D}" srcOrd="0" destOrd="0" presId="urn:microsoft.com/office/officeart/2005/8/layout/hierarchy2"/>
    <dgm:cxn modelId="{BF874358-D8A0-C343-85CD-8C0E7A7C91C8}" srcId="{D9C205E4-0143-064F-B33D-A3B884394297}" destId="{085EF0CE-BAFD-7347-A6CA-B67BAB995866}" srcOrd="1" destOrd="0" parTransId="{FA6B6967-0B6E-5846-B7FE-00542E50AC81}" sibTransId="{8C0827D1-8233-194B-BD9F-22924202C5C3}"/>
    <dgm:cxn modelId="{93E428BA-54CC-A148-BDB0-5A1A2754FF87}" srcId="{B555FC14-E70C-E341-908E-3BE852F4C253}" destId="{36BE219F-C4B7-5F4D-8196-7BDB59E3099F}" srcOrd="1" destOrd="0" parTransId="{27E34D1A-BAD3-FA42-939B-1C3BEDA0EC6D}" sibTransId="{D662A73D-CAEA-814E-8C0C-94914E2F3D9A}"/>
    <dgm:cxn modelId="{DD5B53D1-E1E0-4324-A553-6F97891D38A3}" type="presOf" srcId="{FA6B6967-0B6E-5846-B7FE-00542E50AC81}" destId="{7DC58FE4-B1EC-3343-885E-F4950507F7E0}" srcOrd="1" destOrd="0" presId="urn:microsoft.com/office/officeart/2005/8/layout/hierarchy2"/>
    <dgm:cxn modelId="{3D6C09C4-51FE-4A9A-BFB8-721970C8CBC9}" type="presOf" srcId="{9F2F9A3F-E0EC-784B-B336-D34985862E53}" destId="{5E414304-1B19-F34A-A967-1D5C8B00EED3}" srcOrd="0" destOrd="0" presId="urn:microsoft.com/office/officeart/2005/8/layout/hierarchy2"/>
    <dgm:cxn modelId="{7E81C6F0-261B-B644-9C8C-0132FC114922}" srcId="{9F2F9A3F-E0EC-784B-B336-D34985862E53}" destId="{D9C205E4-0143-064F-B33D-A3B884394297}" srcOrd="0" destOrd="0" parTransId="{D34A8127-D1DA-2B46-9590-7F02E328C896}" sibTransId="{C226C97C-D37F-F34D-9FF8-ACEE7F0D10F4}"/>
    <dgm:cxn modelId="{63158E8D-7807-45B1-9906-B543BD7E484A}" type="presOf" srcId="{048A4BA2-B1D8-4F45-B82B-C4432696DE19}" destId="{31D269E5-58D5-9B47-9730-05AB5A661B69}" srcOrd="0" destOrd="0" presId="urn:microsoft.com/office/officeart/2005/8/layout/hierarchy2"/>
    <dgm:cxn modelId="{BE020374-5AE4-4742-97D2-9AD39CE08175}" type="presOf" srcId="{A3763FE3-BE38-F44C-B9C1-329F905EB1EB}" destId="{833B8F8B-5AE5-1B49-A4ED-6D75FAE8FC8D}" srcOrd="0" destOrd="0" presId="urn:microsoft.com/office/officeart/2005/8/layout/hierarchy2"/>
    <dgm:cxn modelId="{033DCB80-925E-441E-AFCE-B86F789D0ED3}" type="presOf" srcId="{B555FC14-E70C-E341-908E-3BE852F4C253}" destId="{4B763179-D06D-C24B-9AB8-39EB72DE7140}" srcOrd="0" destOrd="0" presId="urn:microsoft.com/office/officeart/2005/8/layout/hierarchy2"/>
    <dgm:cxn modelId="{4EDDF560-6DBF-4BCD-A1A6-CD89BE6008FC}" type="presOf" srcId="{FA6B6967-0B6E-5846-B7FE-00542E50AC81}" destId="{54AA16D6-5CD1-6A46-8CB8-6C4D75549133}" srcOrd="0" destOrd="0" presId="urn:microsoft.com/office/officeart/2005/8/layout/hierarchy2"/>
    <dgm:cxn modelId="{E24A18FA-4901-458D-A8D7-1B39DBA0EB70}" type="presParOf" srcId="{429D6609-2F65-CE4E-989A-E23DC6860CAE}" destId="{02E7F77E-37BE-FA4C-A811-F88D6EA37B67}" srcOrd="0" destOrd="0" presId="urn:microsoft.com/office/officeart/2005/8/layout/hierarchy2"/>
    <dgm:cxn modelId="{D9917053-8F7F-4274-9173-E759339EE135}" type="presParOf" srcId="{02E7F77E-37BE-FA4C-A811-F88D6EA37B67}" destId="{5E414304-1B19-F34A-A967-1D5C8B00EED3}" srcOrd="0" destOrd="0" presId="urn:microsoft.com/office/officeart/2005/8/layout/hierarchy2"/>
    <dgm:cxn modelId="{79E8FA8F-0201-4B55-8E5E-342A61B4DC8E}" type="presParOf" srcId="{02E7F77E-37BE-FA4C-A811-F88D6EA37B67}" destId="{A6A122A8-8179-2945-A6D7-17562770DB5A}" srcOrd="1" destOrd="0" presId="urn:microsoft.com/office/officeart/2005/8/layout/hierarchy2"/>
    <dgm:cxn modelId="{F6040828-EC25-4871-99C3-845882E126D4}" type="presParOf" srcId="{A6A122A8-8179-2945-A6D7-17562770DB5A}" destId="{B93AB934-2E2C-FA4C-8F75-22E2E68B5899}" srcOrd="0" destOrd="0" presId="urn:microsoft.com/office/officeart/2005/8/layout/hierarchy2"/>
    <dgm:cxn modelId="{58D3578D-D6B7-41AE-941E-46ECDD21C287}" type="presParOf" srcId="{B93AB934-2E2C-FA4C-8F75-22E2E68B5899}" destId="{2123B836-48F1-634E-A2F2-D70F74C2F2C2}" srcOrd="0" destOrd="0" presId="urn:microsoft.com/office/officeart/2005/8/layout/hierarchy2"/>
    <dgm:cxn modelId="{0F519F66-5A31-48DD-ADC1-5B4994D41670}" type="presParOf" srcId="{A6A122A8-8179-2945-A6D7-17562770DB5A}" destId="{AC86F936-CF95-4643-A0CB-3360686C8B0C}" srcOrd="1" destOrd="0" presId="urn:microsoft.com/office/officeart/2005/8/layout/hierarchy2"/>
    <dgm:cxn modelId="{9998005C-5250-47D6-9CA6-7A383FF6FE05}" type="presParOf" srcId="{AC86F936-CF95-4643-A0CB-3360686C8B0C}" destId="{918F9D0F-E35E-6349-B719-86FDC123B17D}" srcOrd="0" destOrd="0" presId="urn:microsoft.com/office/officeart/2005/8/layout/hierarchy2"/>
    <dgm:cxn modelId="{C89683BA-FCB1-40E5-A189-EF29C5C7D95B}" type="presParOf" srcId="{AC86F936-CF95-4643-A0CB-3360686C8B0C}" destId="{FCA14C2F-447F-AA47-8B80-F3A2E050EDAF}" srcOrd="1" destOrd="0" presId="urn:microsoft.com/office/officeart/2005/8/layout/hierarchy2"/>
    <dgm:cxn modelId="{27EE0D32-DAB6-4768-9B3F-B9D9CB16C31E}" type="presParOf" srcId="{FCA14C2F-447F-AA47-8B80-F3A2E050EDAF}" destId="{31D269E5-58D5-9B47-9730-05AB5A661B69}" srcOrd="0" destOrd="0" presId="urn:microsoft.com/office/officeart/2005/8/layout/hierarchy2"/>
    <dgm:cxn modelId="{96B56518-C2BB-4999-BF0D-960AA7A88206}" type="presParOf" srcId="{31D269E5-58D5-9B47-9730-05AB5A661B69}" destId="{9EFEDFE9-AC28-B440-911D-411D5ECE112D}" srcOrd="0" destOrd="0" presId="urn:microsoft.com/office/officeart/2005/8/layout/hierarchy2"/>
    <dgm:cxn modelId="{F0292592-DFCD-4F3F-B687-10B29186B0B6}" type="presParOf" srcId="{FCA14C2F-447F-AA47-8B80-F3A2E050EDAF}" destId="{68352D7E-3166-AB40-B75E-0BBFFBAA921C}" srcOrd="1" destOrd="0" presId="urn:microsoft.com/office/officeart/2005/8/layout/hierarchy2"/>
    <dgm:cxn modelId="{89962DE6-4BE5-4005-89BB-330571AEEBCA}" type="presParOf" srcId="{68352D7E-3166-AB40-B75E-0BBFFBAA921C}" destId="{833B8F8B-5AE5-1B49-A4ED-6D75FAE8FC8D}" srcOrd="0" destOrd="0" presId="urn:microsoft.com/office/officeart/2005/8/layout/hierarchy2"/>
    <dgm:cxn modelId="{3F45655B-771A-42F7-85E0-D282ADF9C487}" type="presParOf" srcId="{68352D7E-3166-AB40-B75E-0BBFFBAA921C}" destId="{1DFD5A3D-28D8-F647-A74E-02B0D020B345}" srcOrd="1" destOrd="0" presId="urn:microsoft.com/office/officeart/2005/8/layout/hierarchy2"/>
    <dgm:cxn modelId="{B6BDE92F-5CB5-46A6-B872-38DD00DD1FBE}" type="presParOf" srcId="{FCA14C2F-447F-AA47-8B80-F3A2E050EDAF}" destId="{54AA16D6-5CD1-6A46-8CB8-6C4D75549133}" srcOrd="2" destOrd="0" presId="urn:microsoft.com/office/officeart/2005/8/layout/hierarchy2"/>
    <dgm:cxn modelId="{4CB52668-22F9-4AB8-A7B1-AB8F04FDC0BB}" type="presParOf" srcId="{54AA16D6-5CD1-6A46-8CB8-6C4D75549133}" destId="{7DC58FE4-B1EC-3343-885E-F4950507F7E0}" srcOrd="0" destOrd="0" presId="urn:microsoft.com/office/officeart/2005/8/layout/hierarchy2"/>
    <dgm:cxn modelId="{F5CE8AD3-120A-454B-86C4-0915B0A091C8}" type="presParOf" srcId="{FCA14C2F-447F-AA47-8B80-F3A2E050EDAF}" destId="{3C2535DE-C499-D84A-BFCA-85021B02C329}" srcOrd="3" destOrd="0" presId="urn:microsoft.com/office/officeart/2005/8/layout/hierarchy2"/>
    <dgm:cxn modelId="{BAFDE80E-02C3-439F-A457-4CC546D7AA6E}" type="presParOf" srcId="{3C2535DE-C499-D84A-BFCA-85021B02C329}" destId="{EB9125D4-6FB3-E249-B1AA-A2274066995B}" srcOrd="0" destOrd="0" presId="urn:microsoft.com/office/officeart/2005/8/layout/hierarchy2"/>
    <dgm:cxn modelId="{98BE7890-DF6B-4484-8DDE-49EA0002954F}" type="presParOf" srcId="{3C2535DE-C499-D84A-BFCA-85021B02C329}" destId="{9E377863-4722-7849-B3E1-4DF791C7A648}" srcOrd="1" destOrd="0" presId="urn:microsoft.com/office/officeart/2005/8/layout/hierarchy2"/>
    <dgm:cxn modelId="{3E5F704C-2A91-48F0-815D-64100AE98BC7}" type="presParOf" srcId="{A6A122A8-8179-2945-A6D7-17562770DB5A}" destId="{17DAF8F1-6F05-534A-AF15-F3F865959D8C}" srcOrd="2" destOrd="0" presId="urn:microsoft.com/office/officeart/2005/8/layout/hierarchy2"/>
    <dgm:cxn modelId="{52A39484-E1DE-4DB3-9904-82E4682F484C}" type="presParOf" srcId="{17DAF8F1-6F05-534A-AF15-F3F865959D8C}" destId="{7018B12B-58C5-F846-A564-7B72882C8488}" srcOrd="0" destOrd="0" presId="urn:microsoft.com/office/officeart/2005/8/layout/hierarchy2"/>
    <dgm:cxn modelId="{A186892A-FB80-4D97-86EB-F85AF4250AB0}" type="presParOf" srcId="{A6A122A8-8179-2945-A6D7-17562770DB5A}" destId="{604BFC82-8B26-ED48-B0B1-AEAE86A71CE9}" srcOrd="3" destOrd="0" presId="urn:microsoft.com/office/officeart/2005/8/layout/hierarchy2"/>
    <dgm:cxn modelId="{1F90EFD6-2C6B-4E29-A2C1-A3B53527EE46}" type="presParOf" srcId="{604BFC82-8B26-ED48-B0B1-AEAE86A71CE9}" destId="{4B763179-D06D-C24B-9AB8-39EB72DE7140}" srcOrd="0" destOrd="0" presId="urn:microsoft.com/office/officeart/2005/8/layout/hierarchy2"/>
    <dgm:cxn modelId="{F4BC5875-C98B-4A3A-A5DB-331C9FD62F92}" type="presParOf" srcId="{604BFC82-8B26-ED48-B0B1-AEAE86A71CE9}" destId="{88FAD94D-737C-FE42-8854-4BE6B360C9F0}" srcOrd="1" destOrd="0" presId="urn:microsoft.com/office/officeart/2005/8/layout/hierarchy2"/>
    <dgm:cxn modelId="{7ECE78E5-869E-4CC5-B3D3-80599218D45B}" type="presParOf" srcId="{88FAD94D-737C-FE42-8854-4BE6B360C9F0}" destId="{08C65A8F-48A3-A040-B92E-1B9A5CD9FD7B}" srcOrd="0" destOrd="0" presId="urn:microsoft.com/office/officeart/2005/8/layout/hierarchy2"/>
    <dgm:cxn modelId="{28671FD2-C226-46F1-8CD3-66434C02B4FC}" type="presParOf" srcId="{08C65A8F-48A3-A040-B92E-1B9A5CD9FD7B}" destId="{7CCA8608-9DE7-1D4B-AAE5-A6A2085C583B}" srcOrd="0" destOrd="0" presId="urn:microsoft.com/office/officeart/2005/8/layout/hierarchy2"/>
    <dgm:cxn modelId="{E514A655-5FAF-4350-B72A-67C35DAF26E6}" type="presParOf" srcId="{88FAD94D-737C-FE42-8854-4BE6B360C9F0}" destId="{8C45E70A-45FB-5149-82A0-FC025A8E0FBF}" srcOrd="1" destOrd="0" presId="urn:microsoft.com/office/officeart/2005/8/layout/hierarchy2"/>
    <dgm:cxn modelId="{22E19F83-C135-432D-9283-CF0309BD23AC}" type="presParOf" srcId="{8C45E70A-45FB-5149-82A0-FC025A8E0FBF}" destId="{4EC46FED-3A0C-3348-858E-AD5048EBFD64}" srcOrd="0" destOrd="0" presId="urn:microsoft.com/office/officeart/2005/8/layout/hierarchy2"/>
    <dgm:cxn modelId="{FF15244E-FD36-4DBD-B4BE-37A680E5E994}" type="presParOf" srcId="{8C45E70A-45FB-5149-82A0-FC025A8E0FBF}" destId="{2D018336-B0C8-4D4B-AF9B-19F9DBB2E007}" srcOrd="1" destOrd="0" presId="urn:microsoft.com/office/officeart/2005/8/layout/hierarchy2"/>
    <dgm:cxn modelId="{2B423C22-1A3E-4CBF-B9C9-C4DBBAA925DF}" type="presParOf" srcId="{88FAD94D-737C-FE42-8854-4BE6B360C9F0}" destId="{D0234E47-043F-5A4D-8CA3-3CA60822224C}" srcOrd="2" destOrd="0" presId="urn:microsoft.com/office/officeart/2005/8/layout/hierarchy2"/>
    <dgm:cxn modelId="{18C89E87-20EC-49F9-A8A4-327EC3BCAF66}" type="presParOf" srcId="{D0234E47-043F-5A4D-8CA3-3CA60822224C}" destId="{49706ED3-139A-1A49-8579-E2B43C7F0FD7}" srcOrd="0" destOrd="0" presId="urn:microsoft.com/office/officeart/2005/8/layout/hierarchy2"/>
    <dgm:cxn modelId="{96AAA4BE-F282-434D-98D8-631FE5D23357}" type="presParOf" srcId="{88FAD94D-737C-FE42-8854-4BE6B360C9F0}" destId="{9C21D9AE-BF01-1D4C-8F06-DA39472154C2}" srcOrd="3" destOrd="0" presId="urn:microsoft.com/office/officeart/2005/8/layout/hierarchy2"/>
    <dgm:cxn modelId="{1CFBAFC6-4798-4F99-9C7F-6B9E40E21D45}" type="presParOf" srcId="{9C21D9AE-BF01-1D4C-8F06-DA39472154C2}" destId="{EFF8CCFF-54EF-CC4A-986C-045C57324F78}" srcOrd="0" destOrd="0" presId="urn:microsoft.com/office/officeart/2005/8/layout/hierarchy2"/>
    <dgm:cxn modelId="{D195B64B-4822-41F2-A407-E213E1792152}" type="presParOf" srcId="{9C21D9AE-BF01-1D4C-8F06-DA39472154C2}" destId="{5618CBF3-17E1-4E41-928B-691E637DAA08}" srcOrd="1" destOrd="0" presId="urn:microsoft.com/office/officeart/2005/8/layout/hierarchy2"/>
    <dgm:cxn modelId="{3EDA2692-8B21-4409-8BCC-9F9CD3395408}" type="presParOf" srcId="{429D6609-2F65-CE4E-989A-E23DC6860CAE}" destId="{C73CFDBB-3BAA-4334-9B02-84593EAEC545}" srcOrd="1" destOrd="0" presId="urn:microsoft.com/office/officeart/2005/8/layout/hierarchy2"/>
    <dgm:cxn modelId="{1D6CC4C4-5944-4995-9A67-D669C15D0961}" type="presParOf" srcId="{C73CFDBB-3BAA-4334-9B02-84593EAEC545}" destId="{C7C1BCB8-6E7A-4B74-B172-269F3F627965}" srcOrd="0" destOrd="0" presId="urn:microsoft.com/office/officeart/2005/8/layout/hierarchy2"/>
    <dgm:cxn modelId="{E812D351-1BBC-4764-8447-7284A033056E}" type="presParOf" srcId="{C73CFDBB-3BAA-4334-9B02-84593EAEC545}" destId="{65EB0114-FC1A-461D-8D49-DC2E778AC769}"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9AA1CF1-3367-4BC5-B3E1-D8F011937CA0}" type="doc">
      <dgm:prSet loTypeId="urn:microsoft.com/office/officeart/2005/8/layout/lProcess1" loCatId="process" qsTypeId="urn:microsoft.com/office/officeart/2005/8/quickstyle/simple1" qsCatId="simple" csTypeId="urn:microsoft.com/office/officeart/2005/8/colors/accent5_2" csCatId="accent5" phldr="1"/>
      <dgm:spPr/>
      <dgm:t>
        <a:bodyPr/>
        <a:lstStyle/>
        <a:p>
          <a:endParaRPr lang="zh-TW" altLang="en-US"/>
        </a:p>
      </dgm:t>
    </dgm:pt>
    <dgm:pt modelId="{D2EF771C-EAF4-4F54-9D26-35AF265B35C2}">
      <dgm:prSet phldrT="[文字]" custT="1"/>
      <dgm:spPr/>
      <dgm:t>
        <a:bodyPr/>
        <a:lstStyle/>
        <a:p>
          <a:pPr algn="l" rtl="0"/>
          <a:r>
            <a:rPr kumimoji="1" lang="zh-TW" altLang="en-US" sz="1800" b="0" i="0" u="none" strike="noStrike" cap="none" normalizeH="0" baseline="0" dirty="0" smtClean="0">
              <a:ln/>
              <a:effectLst/>
              <a:latin typeface="微軟正黑體" pitchFamily="34" charset="-120"/>
              <a:ea typeface="微軟正黑體" pitchFamily="34" charset="-120"/>
              <a:cs typeface="Times New Roman" pitchFamily="18" charset="0"/>
            </a:rPr>
            <a:t>案經法務部廉政署移送地方檢察署檢察官偵查起訴，地方法院判決老皮定應執行有期徒刑</a:t>
          </a:r>
          <a:r>
            <a:rPr kumimoji="1" lang="en-US" altLang="zh-TW" sz="1800" b="0" i="0" u="none" strike="noStrike" cap="none" normalizeH="0" baseline="0" dirty="0" smtClean="0">
              <a:ln/>
              <a:effectLst/>
              <a:latin typeface="微軟正黑體" pitchFamily="34" charset="-120"/>
              <a:ea typeface="微軟正黑體" pitchFamily="34" charset="-120"/>
              <a:cs typeface="Times New Roman" pitchFamily="18" charset="0"/>
            </a:rPr>
            <a:t>2</a:t>
          </a:r>
          <a:r>
            <a:rPr kumimoji="1" lang="zh-TW" altLang="en-US" sz="1800" b="0" i="0" u="none" strike="noStrike" cap="none" normalizeH="0" baseline="0" dirty="0" smtClean="0">
              <a:ln/>
              <a:effectLst/>
              <a:latin typeface="微軟正黑體" pitchFamily="34" charset="-120"/>
              <a:ea typeface="微軟正黑體" pitchFamily="34" charset="-120"/>
              <a:cs typeface="Times New Roman" pitchFamily="18" charset="0"/>
            </a:rPr>
            <a:t>年，緩刑</a:t>
          </a:r>
          <a:r>
            <a:rPr kumimoji="1" lang="en-US" altLang="zh-TW" sz="1800" b="0" i="0" u="none" strike="noStrike" cap="none" normalizeH="0" baseline="0" dirty="0" smtClean="0">
              <a:ln/>
              <a:effectLst/>
              <a:latin typeface="微軟正黑體" pitchFamily="34" charset="-120"/>
              <a:ea typeface="微軟正黑體" pitchFamily="34" charset="-120"/>
              <a:cs typeface="Times New Roman" pitchFamily="18" charset="0"/>
            </a:rPr>
            <a:t>4</a:t>
          </a:r>
          <a:r>
            <a:rPr kumimoji="1" lang="zh-TW" altLang="en-US" sz="1800" b="0" i="0" u="none" strike="noStrike" cap="none" normalizeH="0" baseline="0" dirty="0" smtClean="0">
              <a:ln/>
              <a:effectLst/>
              <a:latin typeface="微軟正黑體" pitchFamily="34" charset="-120"/>
              <a:ea typeface="微軟正黑體" pitchFamily="34" charset="-120"/>
              <a:cs typeface="Times New Roman" pitchFamily="18" charset="0"/>
            </a:rPr>
            <a:t>年，褫奪公權</a:t>
          </a:r>
          <a:r>
            <a:rPr kumimoji="1" lang="en-US" altLang="zh-TW" sz="1800" b="0" i="0" u="none" strike="noStrike" cap="none" normalizeH="0" baseline="0" dirty="0" smtClean="0">
              <a:ln/>
              <a:effectLst/>
              <a:latin typeface="微軟正黑體" pitchFamily="34" charset="-120"/>
              <a:ea typeface="微軟正黑體" pitchFamily="34" charset="-120"/>
              <a:cs typeface="Times New Roman" pitchFamily="18" charset="0"/>
            </a:rPr>
            <a:t>1</a:t>
          </a:r>
          <a:r>
            <a:rPr kumimoji="1" lang="zh-TW" altLang="en-US" sz="1800" b="0" i="0" u="none" strike="noStrike" cap="none" normalizeH="0" baseline="0" dirty="0" smtClean="0">
              <a:ln/>
              <a:effectLst/>
              <a:latin typeface="微軟正黑體" pitchFamily="34" charset="-120"/>
              <a:ea typeface="微軟正黑體" pitchFamily="34" charset="-120"/>
              <a:cs typeface="Times New Roman" pitchFamily="18" charset="0"/>
            </a:rPr>
            <a:t>年。</a:t>
          </a:r>
          <a:endParaRPr lang="zh-TW" altLang="en-US" sz="1800" dirty="0">
            <a:latin typeface="微軟正黑體" pitchFamily="34" charset="-120"/>
            <a:ea typeface="微軟正黑體" pitchFamily="34" charset="-120"/>
          </a:endParaRPr>
        </a:p>
      </dgm:t>
    </dgm:pt>
    <dgm:pt modelId="{D82F59BB-DEA9-4214-83AF-70CC5D281373}" type="parTrans" cxnId="{8BBA4420-3AF9-42A9-9935-33CA4C87CEFA}">
      <dgm:prSet/>
      <dgm:spPr/>
      <dgm:t>
        <a:bodyPr/>
        <a:lstStyle/>
        <a:p>
          <a:endParaRPr lang="zh-TW" altLang="en-US"/>
        </a:p>
      </dgm:t>
    </dgm:pt>
    <dgm:pt modelId="{5A515D97-2B70-42CB-A82F-A8ABDA567473}" type="sibTrans" cxnId="{8BBA4420-3AF9-42A9-9935-33CA4C87CEFA}">
      <dgm:prSet/>
      <dgm:spPr/>
      <dgm:t>
        <a:bodyPr/>
        <a:lstStyle/>
        <a:p>
          <a:endParaRPr lang="zh-TW" altLang="en-US"/>
        </a:p>
      </dgm:t>
    </dgm:pt>
    <dgm:pt modelId="{06E63E59-F215-42C8-A809-74E019D949FE}">
      <dgm:prSet phldrT="[文字]"/>
      <dgm:spPr/>
      <dgm:t>
        <a:bodyPr/>
        <a:lstStyle/>
        <a:p>
          <a:pPr rtl="0"/>
          <a:r>
            <a:rPr lang="zh-TW" altLang="en-US" dirty="0" smtClean="0">
              <a:latin typeface="微軟正黑體" panose="020B0604030504040204" pitchFamily="34" charset="-120"/>
              <a:ea typeface="微軟正黑體" panose="020B0604030504040204" pitchFamily="34" charset="-120"/>
            </a:rPr>
            <a:t>案例研析</a:t>
          </a:r>
          <a:endParaRPr lang="zh-TW" altLang="en-US" dirty="0">
            <a:latin typeface="微軟正黑體" panose="020B0604030504040204" pitchFamily="34" charset="-120"/>
            <a:ea typeface="微軟正黑體" panose="020B0604030504040204" pitchFamily="34" charset="-120"/>
          </a:endParaRPr>
        </a:p>
      </dgm:t>
    </dgm:pt>
    <dgm:pt modelId="{61FD1DF1-334E-4562-A10C-37D1FC1F0A8E}" type="parTrans" cxnId="{CF26F3E0-5B8E-4A3D-ACBC-9B525630E0CB}">
      <dgm:prSet/>
      <dgm:spPr/>
      <dgm:t>
        <a:bodyPr/>
        <a:lstStyle/>
        <a:p>
          <a:endParaRPr lang="zh-TW" altLang="en-US"/>
        </a:p>
      </dgm:t>
    </dgm:pt>
    <dgm:pt modelId="{4580F3DA-ADFA-4B16-B0BA-511B5743CE6A}" type="sibTrans" cxnId="{CF26F3E0-5B8E-4A3D-ACBC-9B525630E0CB}">
      <dgm:prSet/>
      <dgm:spPr/>
      <dgm:t>
        <a:bodyPr/>
        <a:lstStyle/>
        <a:p>
          <a:endParaRPr lang="zh-TW" altLang="en-US"/>
        </a:p>
      </dgm:t>
    </dgm:pt>
    <dgm:pt modelId="{6463A63E-CD53-4CFF-A5B4-EB733864BE7E}">
      <dgm:prSet phldrT="[文字]"/>
      <dgm:spPr/>
      <dgm:t>
        <a:bodyPr/>
        <a:lstStyle/>
        <a:p>
          <a:pPr rtl="0"/>
          <a:r>
            <a:rPr lang="zh-TW" altLang="en-US" dirty="0" smtClean="0">
              <a:latin typeface="微軟正黑體" panose="020B0604030504040204" pitchFamily="34" charset="-120"/>
              <a:ea typeface="微軟正黑體" panose="020B0604030504040204" pitchFamily="34" charset="-120"/>
            </a:rPr>
            <a:t>法條依據</a:t>
          </a:r>
          <a:endParaRPr lang="zh-TW" altLang="en-US" dirty="0">
            <a:latin typeface="微軟正黑體" panose="020B0604030504040204" pitchFamily="34" charset="-120"/>
            <a:ea typeface="微軟正黑體" panose="020B0604030504040204" pitchFamily="34" charset="-120"/>
          </a:endParaRPr>
        </a:p>
      </dgm:t>
    </dgm:pt>
    <dgm:pt modelId="{B9F77D04-3B8F-4A89-95F3-D8AD88F3D70B}" type="parTrans" cxnId="{6409A766-2DD3-4D32-ADCC-D236F710378B}">
      <dgm:prSet/>
      <dgm:spPr/>
      <dgm:t>
        <a:bodyPr/>
        <a:lstStyle/>
        <a:p>
          <a:endParaRPr lang="zh-TW" altLang="en-US"/>
        </a:p>
      </dgm:t>
    </dgm:pt>
    <dgm:pt modelId="{D8527235-DA6B-452D-AD57-C5439CFF704D}" type="sibTrans" cxnId="{6409A766-2DD3-4D32-ADCC-D236F710378B}">
      <dgm:prSet/>
      <dgm:spPr/>
      <dgm:t>
        <a:bodyPr/>
        <a:lstStyle/>
        <a:p>
          <a:endParaRPr lang="zh-TW" altLang="en-US"/>
        </a:p>
      </dgm:t>
    </dgm:pt>
    <dgm:pt modelId="{EA01B00B-AD4F-47B7-B44C-492E5A59210A}">
      <dgm:prSet phldrT="[文字]" custT="1"/>
      <dgm:spPr/>
      <dgm:t>
        <a:bodyPr/>
        <a:lstStyle/>
        <a:p>
          <a:pPr algn="l" rtl="0"/>
          <a:r>
            <a:rPr kumimoji="1" lang="zh-TW" altLang="en-US" sz="1800" b="0" i="0" u="none" strike="noStrike" cap="none" normalizeH="0" baseline="0" dirty="0" smtClean="0">
              <a:ln/>
              <a:effectLst/>
              <a:latin typeface="微軟正黑體" pitchFamily="34" charset="-120"/>
              <a:ea typeface="微軟正黑體" pitchFamily="34" charset="-120"/>
              <a:cs typeface="Times New Roman" pitchFamily="18" charset="0"/>
            </a:rPr>
            <a:t>利用職務上之機會，竊取或侵占公用或公有器材、財物者，處</a:t>
          </a:r>
          <a:r>
            <a:rPr kumimoji="1" lang="zh-TW" altLang="en-US" sz="1800" b="1" i="0" u="none" strike="noStrike" cap="none" normalizeH="0" baseline="0" dirty="0" smtClean="0">
              <a:ln/>
              <a:solidFill>
                <a:srgbClr val="00B050"/>
              </a:solidFill>
              <a:effectLst/>
              <a:latin typeface="微軟正黑體" pitchFamily="34" charset="-120"/>
              <a:ea typeface="微軟正黑體" pitchFamily="34" charset="-120"/>
              <a:cs typeface="Times New Roman" pitchFamily="18" charset="0"/>
            </a:rPr>
            <a:t>無期徒刑或</a:t>
          </a:r>
          <a:r>
            <a:rPr kumimoji="1" lang="en-US" altLang="zh-TW" sz="1800" b="1" i="0" u="none" strike="noStrike" cap="none" normalizeH="0" baseline="0" dirty="0" smtClean="0">
              <a:ln/>
              <a:solidFill>
                <a:srgbClr val="00B050"/>
              </a:solidFill>
              <a:effectLst/>
              <a:latin typeface="微軟正黑體" pitchFamily="34" charset="-120"/>
              <a:ea typeface="微軟正黑體" pitchFamily="34" charset="-120"/>
              <a:cs typeface="Times New Roman" pitchFamily="18" charset="0"/>
            </a:rPr>
            <a:t>10</a:t>
          </a:r>
          <a:r>
            <a:rPr kumimoji="1" lang="zh-TW" altLang="en-US" sz="1800" b="1" i="0" u="none" strike="noStrike" cap="none" normalizeH="0" baseline="0" dirty="0" smtClean="0">
              <a:ln/>
              <a:solidFill>
                <a:srgbClr val="00B050"/>
              </a:solidFill>
              <a:effectLst/>
              <a:latin typeface="微軟正黑體" pitchFamily="34" charset="-120"/>
              <a:ea typeface="微軟正黑體" pitchFamily="34" charset="-120"/>
              <a:cs typeface="Times New Roman" pitchFamily="18" charset="0"/>
            </a:rPr>
            <a:t>年以上有期徒刑</a:t>
          </a:r>
          <a:r>
            <a:rPr kumimoji="1" lang="zh-TW" altLang="en-US" sz="1800" b="0" i="0" u="none" strike="noStrike" cap="none" normalizeH="0" baseline="0" dirty="0" smtClean="0">
              <a:ln/>
              <a:effectLst/>
              <a:latin typeface="微軟正黑體" pitchFamily="34" charset="-120"/>
              <a:ea typeface="微軟正黑體" pitchFamily="34" charset="-120"/>
              <a:cs typeface="Times New Roman" pitchFamily="18" charset="0"/>
            </a:rPr>
            <a:t>，得併科新臺幣</a:t>
          </a:r>
          <a:r>
            <a:rPr kumimoji="1" lang="en-US" altLang="zh-TW" sz="1800" b="0" i="0" u="none" strike="noStrike" cap="none" normalizeH="0" baseline="0" dirty="0" smtClean="0">
              <a:ln/>
              <a:effectLst/>
              <a:latin typeface="微軟正黑體" pitchFamily="34" charset="-120"/>
              <a:ea typeface="微軟正黑體" pitchFamily="34" charset="-120"/>
              <a:cs typeface="Times New Roman" pitchFamily="18" charset="0"/>
            </a:rPr>
            <a:t>1</a:t>
          </a:r>
          <a:r>
            <a:rPr kumimoji="1" lang="zh-TW" altLang="en-US" sz="1800" b="0" i="0" u="none" strike="noStrike" cap="none" normalizeH="0" baseline="0" dirty="0" smtClean="0">
              <a:ln/>
              <a:effectLst/>
              <a:latin typeface="微軟正黑體" pitchFamily="34" charset="-120"/>
              <a:ea typeface="微軟正黑體" pitchFamily="34" charset="-120"/>
              <a:cs typeface="Times New Roman" pitchFamily="18" charset="0"/>
            </a:rPr>
            <a:t>億元以下罰金。</a:t>
          </a:r>
          <a:endParaRPr lang="zh-TW" altLang="en-US" sz="1800" dirty="0">
            <a:latin typeface="微軟正黑體" pitchFamily="34" charset="-120"/>
            <a:ea typeface="微軟正黑體" pitchFamily="34" charset="-120"/>
          </a:endParaRPr>
        </a:p>
      </dgm:t>
    </dgm:pt>
    <dgm:pt modelId="{2766C3C1-6D59-4803-8696-4A46AE96B6AB}" type="parTrans" cxnId="{CDBAF903-110B-470C-9BA9-6E0AE786AF52}">
      <dgm:prSet/>
      <dgm:spPr/>
      <dgm:t>
        <a:bodyPr/>
        <a:lstStyle/>
        <a:p>
          <a:endParaRPr lang="zh-TW" altLang="en-US"/>
        </a:p>
      </dgm:t>
    </dgm:pt>
    <dgm:pt modelId="{71B6151F-6EC9-4902-B357-6BD38053D90D}" type="sibTrans" cxnId="{CDBAF903-110B-470C-9BA9-6E0AE786AF52}">
      <dgm:prSet/>
      <dgm:spPr/>
      <dgm:t>
        <a:bodyPr/>
        <a:lstStyle/>
        <a:p>
          <a:endParaRPr lang="zh-TW" altLang="en-US"/>
        </a:p>
      </dgm:t>
    </dgm:pt>
    <dgm:pt modelId="{1F26CF91-CAB4-4E6E-B5A6-5FED72E5090A}">
      <dgm:prSet phldrT="[文字]" custT="1"/>
      <dgm:spPr>
        <a:solidFill>
          <a:schemeClr val="accent6">
            <a:lumMod val="60000"/>
            <a:lumOff val="40000"/>
            <a:alpha val="90000"/>
          </a:schemeClr>
        </a:solidFill>
      </dgm:spPr>
      <dgm:t>
        <a:bodyPr/>
        <a:lstStyle/>
        <a:p>
          <a:pPr rtl="0"/>
          <a:r>
            <a:rPr kumimoji="1" lang="zh-TW" altLang="en-US" sz="2000" b="0" i="0" u="none" strike="noStrike" cap="none" normalizeH="0" baseline="0" dirty="0" smtClean="0">
              <a:ln/>
              <a:effectLst/>
              <a:latin typeface="微軟正黑體" pitchFamily="34" charset="-120"/>
              <a:ea typeface="微軟正黑體" pitchFamily="34" charset="-120"/>
              <a:cs typeface="Times New Roman" pitchFamily="18" charset="0"/>
            </a:rPr>
            <a:t>貪污治罪條例第</a:t>
          </a:r>
          <a:r>
            <a:rPr kumimoji="1" lang="en-US" altLang="zh-TW" sz="2000" b="0" i="0" u="none" strike="noStrike" cap="none" normalizeH="0" baseline="0" dirty="0" smtClean="0">
              <a:ln/>
              <a:effectLst/>
              <a:latin typeface="微軟正黑體" pitchFamily="34" charset="-120"/>
              <a:ea typeface="微軟正黑體" pitchFamily="34" charset="-120"/>
              <a:cs typeface="Times New Roman" pitchFamily="18" charset="0"/>
            </a:rPr>
            <a:t>4</a:t>
          </a:r>
          <a:r>
            <a:rPr kumimoji="1" lang="zh-TW" altLang="en-US" sz="2000" b="0" i="0" u="none" strike="noStrike" cap="none" normalizeH="0" baseline="0" dirty="0" smtClean="0">
              <a:ln/>
              <a:effectLst/>
              <a:latin typeface="微軟正黑體" pitchFamily="34" charset="-120"/>
              <a:ea typeface="微軟正黑體" pitchFamily="34" charset="-120"/>
              <a:cs typeface="Times New Roman" pitchFamily="18" charset="0"/>
            </a:rPr>
            <a:t>條第</a:t>
          </a:r>
          <a:r>
            <a:rPr kumimoji="1" lang="en-US" altLang="zh-TW" sz="2000" b="0" i="0" u="none" strike="noStrike" cap="none" normalizeH="0" baseline="0" dirty="0" smtClean="0">
              <a:ln/>
              <a:effectLst/>
              <a:latin typeface="微軟正黑體" pitchFamily="34" charset="-120"/>
              <a:ea typeface="微軟正黑體" pitchFamily="34" charset="-120"/>
              <a:cs typeface="Times New Roman" pitchFamily="18" charset="0"/>
            </a:rPr>
            <a:t>1</a:t>
          </a:r>
          <a:r>
            <a:rPr kumimoji="1" lang="zh-TW" altLang="en-US" sz="2000" b="0" i="0" u="none" strike="noStrike" cap="none" normalizeH="0" baseline="0" dirty="0" smtClean="0">
              <a:ln/>
              <a:effectLst/>
              <a:latin typeface="微軟正黑體" pitchFamily="34" charset="-120"/>
              <a:ea typeface="微軟正黑體" pitchFamily="34" charset="-120"/>
              <a:cs typeface="Times New Roman" pitchFamily="18" charset="0"/>
            </a:rPr>
            <a:t>項第</a:t>
          </a:r>
          <a:r>
            <a:rPr kumimoji="1" lang="en-US" altLang="zh-TW" sz="2000" b="0" i="0" u="none" strike="noStrike" cap="none" normalizeH="0" baseline="0" dirty="0" smtClean="0">
              <a:ln/>
              <a:effectLst/>
              <a:latin typeface="微軟正黑體" pitchFamily="34" charset="-120"/>
              <a:ea typeface="微軟正黑體" pitchFamily="34" charset="-120"/>
              <a:cs typeface="Times New Roman" pitchFamily="18" charset="0"/>
            </a:rPr>
            <a:t>1</a:t>
          </a:r>
          <a:r>
            <a:rPr kumimoji="1" lang="zh-TW" altLang="en-US" sz="2000" b="0" i="0" u="none" strike="noStrike" cap="none" normalizeH="0" baseline="0" dirty="0" smtClean="0">
              <a:ln/>
              <a:effectLst/>
              <a:latin typeface="微軟正黑體" pitchFamily="34" charset="-120"/>
              <a:ea typeface="微軟正黑體" pitchFamily="34" charset="-120"/>
              <a:cs typeface="Times New Roman" pitchFamily="18" charset="0"/>
            </a:rPr>
            <a:t>款</a:t>
          </a:r>
          <a:endParaRPr lang="zh-TW" altLang="en-US" sz="2000" dirty="0">
            <a:latin typeface="微軟正黑體" pitchFamily="34" charset="-120"/>
            <a:ea typeface="微軟正黑體" pitchFamily="34" charset="-120"/>
          </a:endParaRPr>
        </a:p>
      </dgm:t>
    </dgm:pt>
    <dgm:pt modelId="{90BBE195-BD52-4E34-86F4-B9BB8E7BD148}" type="sibTrans" cxnId="{EB859677-BC20-4A8E-9BB7-091B9DF1D854}">
      <dgm:prSet/>
      <dgm:spPr/>
      <dgm:t>
        <a:bodyPr/>
        <a:lstStyle/>
        <a:p>
          <a:endParaRPr lang="zh-TW" altLang="en-US"/>
        </a:p>
      </dgm:t>
    </dgm:pt>
    <dgm:pt modelId="{6525D5BD-8E0F-44B1-8A0F-A3CF2BD0E258}" type="parTrans" cxnId="{EB859677-BC20-4A8E-9BB7-091B9DF1D854}">
      <dgm:prSet/>
      <dgm:spPr/>
      <dgm:t>
        <a:bodyPr/>
        <a:lstStyle/>
        <a:p>
          <a:endParaRPr lang="zh-TW" altLang="en-US"/>
        </a:p>
      </dgm:t>
    </dgm:pt>
    <dgm:pt modelId="{407966DD-B9FE-400B-8697-28F86745DC1F}" type="pres">
      <dgm:prSet presAssocID="{99AA1CF1-3367-4BC5-B3E1-D8F011937CA0}" presName="Name0" presStyleCnt="0">
        <dgm:presLayoutVars>
          <dgm:dir/>
          <dgm:animLvl val="lvl"/>
          <dgm:resizeHandles val="exact"/>
        </dgm:presLayoutVars>
      </dgm:prSet>
      <dgm:spPr/>
      <dgm:t>
        <a:bodyPr/>
        <a:lstStyle/>
        <a:p>
          <a:endParaRPr lang="zh-TW" altLang="en-US"/>
        </a:p>
      </dgm:t>
    </dgm:pt>
    <dgm:pt modelId="{857703F5-AF17-418C-8560-0B138A34459D}" type="pres">
      <dgm:prSet presAssocID="{6463A63E-CD53-4CFF-A5B4-EB733864BE7E}" presName="vertFlow" presStyleCnt="0"/>
      <dgm:spPr/>
    </dgm:pt>
    <dgm:pt modelId="{0B1B44A5-7766-48BB-AE88-EEDA3EA17D00}" type="pres">
      <dgm:prSet presAssocID="{6463A63E-CD53-4CFF-A5B4-EB733864BE7E}" presName="header" presStyleLbl="node1" presStyleIdx="0" presStyleCnt="2"/>
      <dgm:spPr/>
      <dgm:t>
        <a:bodyPr/>
        <a:lstStyle/>
        <a:p>
          <a:endParaRPr lang="zh-TW" altLang="en-US"/>
        </a:p>
      </dgm:t>
    </dgm:pt>
    <dgm:pt modelId="{97A4042B-87E0-46C6-A0C8-7F752FCCD355}" type="pres">
      <dgm:prSet presAssocID="{6525D5BD-8E0F-44B1-8A0F-A3CF2BD0E258}" presName="parTrans" presStyleLbl="sibTrans2D1" presStyleIdx="0" presStyleCnt="3"/>
      <dgm:spPr/>
      <dgm:t>
        <a:bodyPr/>
        <a:lstStyle/>
        <a:p>
          <a:endParaRPr lang="zh-TW" altLang="en-US"/>
        </a:p>
      </dgm:t>
    </dgm:pt>
    <dgm:pt modelId="{22996B08-E4F0-4D6B-928D-4B6B359B56DE}" type="pres">
      <dgm:prSet presAssocID="{1F26CF91-CAB4-4E6E-B5A6-5FED72E5090A}" presName="child" presStyleLbl="alignAccFollowNode1" presStyleIdx="0" presStyleCnt="3">
        <dgm:presLayoutVars>
          <dgm:chMax val="0"/>
          <dgm:bulletEnabled val="1"/>
        </dgm:presLayoutVars>
      </dgm:prSet>
      <dgm:spPr/>
      <dgm:t>
        <a:bodyPr/>
        <a:lstStyle/>
        <a:p>
          <a:endParaRPr lang="zh-TW" altLang="en-US"/>
        </a:p>
      </dgm:t>
    </dgm:pt>
    <dgm:pt modelId="{26C336D1-C424-468E-914D-76A2D96B61A8}" type="pres">
      <dgm:prSet presAssocID="{90BBE195-BD52-4E34-86F4-B9BB8E7BD148}" presName="sibTrans" presStyleLbl="sibTrans2D1" presStyleIdx="1" presStyleCnt="3"/>
      <dgm:spPr/>
      <dgm:t>
        <a:bodyPr/>
        <a:lstStyle/>
        <a:p>
          <a:endParaRPr lang="zh-TW" altLang="en-US"/>
        </a:p>
      </dgm:t>
    </dgm:pt>
    <dgm:pt modelId="{3EDB5B09-DA5C-42B0-AD57-C045DA39904E}" type="pres">
      <dgm:prSet presAssocID="{EA01B00B-AD4F-47B7-B44C-492E5A59210A}" presName="child" presStyleLbl="alignAccFollowNode1" presStyleIdx="1" presStyleCnt="3" custScaleY="168635">
        <dgm:presLayoutVars>
          <dgm:chMax val="0"/>
          <dgm:bulletEnabled val="1"/>
        </dgm:presLayoutVars>
      </dgm:prSet>
      <dgm:spPr/>
      <dgm:t>
        <a:bodyPr/>
        <a:lstStyle/>
        <a:p>
          <a:endParaRPr lang="zh-TW" altLang="en-US"/>
        </a:p>
      </dgm:t>
    </dgm:pt>
    <dgm:pt modelId="{C71B9395-9FE4-43AB-8D25-6CECFA97A330}" type="pres">
      <dgm:prSet presAssocID="{6463A63E-CD53-4CFF-A5B4-EB733864BE7E}" presName="hSp" presStyleCnt="0"/>
      <dgm:spPr/>
    </dgm:pt>
    <dgm:pt modelId="{89232627-CFC6-4C84-97D2-0B4603A47B4E}" type="pres">
      <dgm:prSet presAssocID="{06E63E59-F215-42C8-A809-74E019D949FE}" presName="vertFlow" presStyleCnt="0"/>
      <dgm:spPr/>
    </dgm:pt>
    <dgm:pt modelId="{3A313EA9-8D7C-4E35-A80E-F5846400B569}" type="pres">
      <dgm:prSet presAssocID="{06E63E59-F215-42C8-A809-74E019D949FE}" presName="header" presStyleLbl="node1" presStyleIdx="1" presStyleCnt="2"/>
      <dgm:spPr/>
      <dgm:t>
        <a:bodyPr/>
        <a:lstStyle/>
        <a:p>
          <a:endParaRPr lang="zh-TW" altLang="en-US"/>
        </a:p>
      </dgm:t>
    </dgm:pt>
    <dgm:pt modelId="{4A1801D6-C788-4E75-B5B6-C7E2EB7987EE}" type="pres">
      <dgm:prSet presAssocID="{D82F59BB-DEA9-4214-83AF-70CC5D281373}" presName="parTrans" presStyleLbl="sibTrans2D1" presStyleIdx="2" presStyleCnt="3"/>
      <dgm:spPr/>
      <dgm:t>
        <a:bodyPr/>
        <a:lstStyle/>
        <a:p>
          <a:endParaRPr lang="zh-TW" altLang="en-US"/>
        </a:p>
      </dgm:t>
    </dgm:pt>
    <dgm:pt modelId="{4EC7B7CD-5A34-4954-A144-D1DC826D34F9}" type="pres">
      <dgm:prSet presAssocID="{D2EF771C-EAF4-4F54-9D26-35AF265B35C2}" presName="child" presStyleLbl="alignAccFollowNode1" presStyleIdx="2" presStyleCnt="3" custScaleY="248313">
        <dgm:presLayoutVars>
          <dgm:chMax val="0"/>
          <dgm:bulletEnabled val="1"/>
        </dgm:presLayoutVars>
      </dgm:prSet>
      <dgm:spPr/>
      <dgm:t>
        <a:bodyPr/>
        <a:lstStyle/>
        <a:p>
          <a:endParaRPr lang="zh-TW" altLang="en-US"/>
        </a:p>
      </dgm:t>
    </dgm:pt>
  </dgm:ptLst>
  <dgm:cxnLst>
    <dgm:cxn modelId="{8BBA4420-3AF9-42A9-9935-33CA4C87CEFA}" srcId="{06E63E59-F215-42C8-A809-74E019D949FE}" destId="{D2EF771C-EAF4-4F54-9D26-35AF265B35C2}" srcOrd="0" destOrd="0" parTransId="{D82F59BB-DEA9-4214-83AF-70CC5D281373}" sibTransId="{5A515D97-2B70-42CB-A82F-A8ABDA567473}"/>
    <dgm:cxn modelId="{C419D335-CB28-4397-ABA2-FBADE34D5C81}" type="presOf" srcId="{EA01B00B-AD4F-47B7-B44C-492E5A59210A}" destId="{3EDB5B09-DA5C-42B0-AD57-C045DA39904E}" srcOrd="0" destOrd="0" presId="urn:microsoft.com/office/officeart/2005/8/layout/lProcess1"/>
    <dgm:cxn modelId="{EB859677-BC20-4A8E-9BB7-091B9DF1D854}" srcId="{6463A63E-CD53-4CFF-A5B4-EB733864BE7E}" destId="{1F26CF91-CAB4-4E6E-B5A6-5FED72E5090A}" srcOrd="0" destOrd="0" parTransId="{6525D5BD-8E0F-44B1-8A0F-A3CF2BD0E258}" sibTransId="{90BBE195-BD52-4E34-86F4-B9BB8E7BD148}"/>
    <dgm:cxn modelId="{B2C74309-5A28-4878-B525-E7445663C819}" type="presOf" srcId="{06E63E59-F215-42C8-A809-74E019D949FE}" destId="{3A313EA9-8D7C-4E35-A80E-F5846400B569}" srcOrd="0" destOrd="0" presId="urn:microsoft.com/office/officeart/2005/8/layout/lProcess1"/>
    <dgm:cxn modelId="{7B5301D0-185D-49AA-986B-81E1B89BCC53}" type="presOf" srcId="{99AA1CF1-3367-4BC5-B3E1-D8F011937CA0}" destId="{407966DD-B9FE-400B-8697-28F86745DC1F}" srcOrd="0" destOrd="0" presId="urn:microsoft.com/office/officeart/2005/8/layout/lProcess1"/>
    <dgm:cxn modelId="{9D123BA8-811D-4CB4-B0AB-C8FF3F13D9BA}" type="presOf" srcId="{D2EF771C-EAF4-4F54-9D26-35AF265B35C2}" destId="{4EC7B7CD-5A34-4954-A144-D1DC826D34F9}" srcOrd="0" destOrd="0" presId="urn:microsoft.com/office/officeart/2005/8/layout/lProcess1"/>
    <dgm:cxn modelId="{CDBAF903-110B-470C-9BA9-6E0AE786AF52}" srcId="{6463A63E-CD53-4CFF-A5B4-EB733864BE7E}" destId="{EA01B00B-AD4F-47B7-B44C-492E5A59210A}" srcOrd="1" destOrd="0" parTransId="{2766C3C1-6D59-4803-8696-4A46AE96B6AB}" sibTransId="{71B6151F-6EC9-4902-B357-6BD38053D90D}"/>
    <dgm:cxn modelId="{282D147B-7831-460D-A7AF-9F41A349970B}" type="presOf" srcId="{6525D5BD-8E0F-44B1-8A0F-A3CF2BD0E258}" destId="{97A4042B-87E0-46C6-A0C8-7F752FCCD355}" srcOrd="0" destOrd="0" presId="urn:microsoft.com/office/officeart/2005/8/layout/lProcess1"/>
    <dgm:cxn modelId="{7FE46B07-99C0-4B40-9FD0-28FF2C4A48F9}" type="presOf" srcId="{90BBE195-BD52-4E34-86F4-B9BB8E7BD148}" destId="{26C336D1-C424-468E-914D-76A2D96B61A8}" srcOrd="0" destOrd="0" presId="urn:microsoft.com/office/officeart/2005/8/layout/lProcess1"/>
    <dgm:cxn modelId="{6409A766-2DD3-4D32-ADCC-D236F710378B}" srcId="{99AA1CF1-3367-4BC5-B3E1-D8F011937CA0}" destId="{6463A63E-CD53-4CFF-A5B4-EB733864BE7E}" srcOrd="0" destOrd="0" parTransId="{B9F77D04-3B8F-4A89-95F3-D8AD88F3D70B}" sibTransId="{D8527235-DA6B-452D-AD57-C5439CFF704D}"/>
    <dgm:cxn modelId="{57FBF2D4-6A37-4891-96B1-DAA1E6B65F7B}" type="presOf" srcId="{6463A63E-CD53-4CFF-A5B4-EB733864BE7E}" destId="{0B1B44A5-7766-48BB-AE88-EEDA3EA17D00}" srcOrd="0" destOrd="0" presId="urn:microsoft.com/office/officeart/2005/8/layout/lProcess1"/>
    <dgm:cxn modelId="{2D5EC9CF-1FBC-4080-983B-688715D985E0}" type="presOf" srcId="{1F26CF91-CAB4-4E6E-B5A6-5FED72E5090A}" destId="{22996B08-E4F0-4D6B-928D-4B6B359B56DE}" srcOrd="0" destOrd="0" presId="urn:microsoft.com/office/officeart/2005/8/layout/lProcess1"/>
    <dgm:cxn modelId="{FDB98322-8A1B-434F-8B2E-8712CC5D4A19}" type="presOf" srcId="{D82F59BB-DEA9-4214-83AF-70CC5D281373}" destId="{4A1801D6-C788-4E75-B5B6-C7E2EB7987EE}" srcOrd="0" destOrd="0" presId="urn:microsoft.com/office/officeart/2005/8/layout/lProcess1"/>
    <dgm:cxn modelId="{CF26F3E0-5B8E-4A3D-ACBC-9B525630E0CB}" srcId="{99AA1CF1-3367-4BC5-B3E1-D8F011937CA0}" destId="{06E63E59-F215-42C8-A809-74E019D949FE}" srcOrd="1" destOrd="0" parTransId="{61FD1DF1-334E-4562-A10C-37D1FC1F0A8E}" sibTransId="{4580F3DA-ADFA-4B16-B0BA-511B5743CE6A}"/>
    <dgm:cxn modelId="{EF437118-97E4-46D8-816F-2024B869EE97}" type="presParOf" srcId="{407966DD-B9FE-400B-8697-28F86745DC1F}" destId="{857703F5-AF17-418C-8560-0B138A34459D}" srcOrd="0" destOrd="0" presId="urn:microsoft.com/office/officeart/2005/8/layout/lProcess1"/>
    <dgm:cxn modelId="{D1AE2F88-A246-474C-8149-142AD3CD35E1}" type="presParOf" srcId="{857703F5-AF17-418C-8560-0B138A34459D}" destId="{0B1B44A5-7766-48BB-AE88-EEDA3EA17D00}" srcOrd="0" destOrd="0" presId="urn:microsoft.com/office/officeart/2005/8/layout/lProcess1"/>
    <dgm:cxn modelId="{22BB9076-8DDB-4F7C-9112-DF48C9F8C709}" type="presParOf" srcId="{857703F5-AF17-418C-8560-0B138A34459D}" destId="{97A4042B-87E0-46C6-A0C8-7F752FCCD355}" srcOrd="1" destOrd="0" presId="urn:microsoft.com/office/officeart/2005/8/layout/lProcess1"/>
    <dgm:cxn modelId="{AF35E934-A074-4757-A47E-80E7F0BBED10}" type="presParOf" srcId="{857703F5-AF17-418C-8560-0B138A34459D}" destId="{22996B08-E4F0-4D6B-928D-4B6B359B56DE}" srcOrd="2" destOrd="0" presId="urn:microsoft.com/office/officeart/2005/8/layout/lProcess1"/>
    <dgm:cxn modelId="{C9CA6190-A2FA-4747-A0C4-0CCBE469BCEA}" type="presParOf" srcId="{857703F5-AF17-418C-8560-0B138A34459D}" destId="{26C336D1-C424-468E-914D-76A2D96B61A8}" srcOrd="3" destOrd="0" presId="urn:microsoft.com/office/officeart/2005/8/layout/lProcess1"/>
    <dgm:cxn modelId="{7AD2D6B1-2779-4455-A286-5911F8074E9F}" type="presParOf" srcId="{857703F5-AF17-418C-8560-0B138A34459D}" destId="{3EDB5B09-DA5C-42B0-AD57-C045DA39904E}" srcOrd="4" destOrd="0" presId="urn:microsoft.com/office/officeart/2005/8/layout/lProcess1"/>
    <dgm:cxn modelId="{F1BE3A98-4420-4D31-BB84-10D4978DC9E9}" type="presParOf" srcId="{407966DD-B9FE-400B-8697-28F86745DC1F}" destId="{C71B9395-9FE4-43AB-8D25-6CECFA97A330}" srcOrd="1" destOrd="0" presId="urn:microsoft.com/office/officeart/2005/8/layout/lProcess1"/>
    <dgm:cxn modelId="{C32EB4AC-3091-4113-B9B3-9CC8A26D56B5}" type="presParOf" srcId="{407966DD-B9FE-400B-8697-28F86745DC1F}" destId="{89232627-CFC6-4C84-97D2-0B4603A47B4E}" srcOrd="2" destOrd="0" presId="urn:microsoft.com/office/officeart/2005/8/layout/lProcess1"/>
    <dgm:cxn modelId="{9085CF4B-1BC5-4B64-8B3C-87E4457C2BB1}" type="presParOf" srcId="{89232627-CFC6-4C84-97D2-0B4603A47B4E}" destId="{3A313EA9-8D7C-4E35-A80E-F5846400B569}" srcOrd="0" destOrd="0" presId="urn:microsoft.com/office/officeart/2005/8/layout/lProcess1"/>
    <dgm:cxn modelId="{9079B18D-6643-499D-AE9E-BF162E3049A9}" type="presParOf" srcId="{89232627-CFC6-4C84-97D2-0B4603A47B4E}" destId="{4A1801D6-C788-4E75-B5B6-C7E2EB7987EE}" srcOrd="1" destOrd="0" presId="urn:microsoft.com/office/officeart/2005/8/layout/lProcess1"/>
    <dgm:cxn modelId="{CD70FF57-602C-4910-9ED2-6C29423BD1BB}" type="presParOf" srcId="{89232627-CFC6-4C84-97D2-0B4603A47B4E}" destId="{4EC7B7CD-5A34-4954-A144-D1DC826D34F9}" srcOrd="2"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6471CA-74CE-4AF5-B2BD-B1C492A41C48}" type="doc">
      <dgm:prSet loTypeId="urn:microsoft.com/office/officeart/2005/8/layout/venn2" loCatId="relationship" qsTypeId="urn:microsoft.com/office/officeart/2005/8/quickstyle/3d4" qsCatId="3D" csTypeId="urn:microsoft.com/office/officeart/2005/8/colors/accent4_3" csCatId="accent4" phldr="1"/>
      <dgm:spPr/>
      <dgm:t>
        <a:bodyPr/>
        <a:lstStyle/>
        <a:p>
          <a:endParaRPr lang="zh-TW" altLang="en-US"/>
        </a:p>
      </dgm:t>
    </dgm:pt>
    <dgm:pt modelId="{AFC06082-DAD7-44D0-886F-0CF2B159908F}">
      <dgm:prSet phldrT="[文字]" custT="1"/>
      <dgm:spPr/>
      <dgm:t>
        <a:bodyPr/>
        <a:lstStyle/>
        <a:p>
          <a:r>
            <a:rPr lang="zh-TW" altLang="en-US" sz="2400" dirty="0" smtClean="0">
              <a:solidFill>
                <a:srgbClr val="7030A0"/>
              </a:solidFill>
            </a:rPr>
            <a:t>行政裁量</a:t>
          </a:r>
          <a:endParaRPr lang="zh-TW" altLang="en-US" sz="2400" dirty="0">
            <a:solidFill>
              <a:srgbClr val="7030A0"/>
            </a:solidFill>
          </a:endParaRPr>
        </a:p>
      </dgm:t>
    </dgm:pt>
    <dgm:pt modelId="{D94D77E0-911C-44FC-9043-D6131E00D105}" type="parTrans" cxnId="{968712B4-16E5-4648-9E8C-C22B019B8476}">
      <dgm:prSet/>
      <dgm:spPr/>
      <dgm:t>
        <a:bodyPr/>
        <a:lstStyle/>
        <a:p>
          <a:endParaRPr lang="zh-TW" altLang="en-US"/>
        </a:p>
      </dgm:t>
    </dgm:pt>
    <dgm:pt modelId="{ABE63792-2817-4D59-A8EF-D75A34553042}" type="sibTrans" cxnId="{968712B4-16E5-4648-9E8C-C22B019B8476}">
      <dgm:prSet/>
      <dgm:spPr/>
      <dgm:t>
        <a:bodyPr/>
        <a:lstStyle/>
        <a:p>
          <a:endParaRPr lang="zh-TW" altLang="en-US"/>
        </a:p>
      </dgm:t>
    </dgm:pt>
    <dgm:pt modelId="{AF84F042-4073-45FF-8BE0-CD4776665D8F}">
      <dgm:prSet phldrT="[文字]"/>
      <dgm:spPr/>
      <dgm:t>
        <a:bodyPr/>
        <a:lstStyle/>
        <a:p>
          <a:r>
            <a:rPr lang="zh-TW" altLang="en-US" dirty="0" smtClean="0">
              <a:solidFill>
                <a:srgbClr val="7030A0"/>
              </a:solidFill>
            </a:rPr>
            <a:t>裁量不當</a:t>
          </a:r>
          <a:endParaRPr lang="zh-TW" altLang="en-US" dirty="0">
            <a:solidFill>
              <a:srgbClr val="7030A0"/>
            </a:solidFill>
          </a:endParaRPr>
        </a:p>
      </dgm:t>
    </dgm:pt>
    <dgm:pt modelId="{6534E646-C599-4BD4-9F3A-3DE39117A370}" type="parTrans" cxnId="{041AF555-CA6F-401B-B141-EFFB7A7A51DB}">
      <dgm:prSet/>
      <dgm:spPr/>
      <dgm:t>
        <a:bodyPr/>
        <a:lstStyle/>
        <a:p>
          <a:endParaRPr lang="zh-TW" altLang="en-US"/>
        </a:p>
      </dgm:t>
    </dgm:pt>
    <dgm:pt modelId="{3F9EEBAD-7313-4643-8B47-6F13243D69C4}" type="sibTrans" cxnId="{041AF555-CA6F-401B-B141-EFFB7A7A51DB}">
      <dgm:prSet/>
      <dgm:spPr/>
      <dgm:t>
        <a:bodyPr/>
        <a:lstStyle/>
        <a:p>
          <a:endParaRPr lang="zh-TW" altLang="en-US"/>
        </a:p>
      </dgm:t>
    </dgm:pt>
    <dgm:pt modelId="{E1CA0B5A-F57F-46B2-AC7D-EBB9954C0DB1}">
      <dgm:prSet phldrT="[文字]"/>
      <dgm:spPr/>
      <dgm:t>
        <a:bodyPr/>
        <a:lstStyle/>
        <a:p>
          <a:r>
            <a:rPr lang="zh-TW" altLang="en-US" dirty="0" smtClean="0">
              <a:solidFill>
                <a:srgbClr val="7030A0"/>
              </a:solidFill>
            </a:rPr>
            <a:t>裁量違法</a:t>
          </a:r>
          <a:endParaRPr lang="zh-TW" altLang="en-US" dirty="0">
            <a:solidFill>
              <a:srgbClr val="7030A0"/>
            </a:solidFill>
          </a:endParaRPr>
        </a:p>
      </dgm:t>
    </dgm:pt>
    <dgm:pt modelId="{2D226824-56EF-4895-BD32-D1FC80AA4C87}" type="parTrans" cxnId="{9B336F60-67E3-4196-833A-CCAE91FA2443}">
      <dgm:prSet/>
      <dgm:spPr/>
      <dgm:t>
        <a:bodyPr/>
        <a:lstStyle/>
        <a:p>
          <a:endParaRPr lang="zh-TW" altLang="en-US"/>
        </a:p>
      </dgm:t>
    </dgm:pt>
    <dgm:pt modelId="{28F6A9EF-2305-4A4A-BDED-CE28945EAE33}" type="sibTrans" cxnId="{9B336F60-67E3-4196-833A-CCAE91FA2443}">
      <dgm:prSet/>
      <dgm:spPr/>
      <dgm:t>
        <a:bodyPr/>
        <a:lstStyle/>
        <a:p>
          <a:endParaRPr lang="zh-TW" altLang="en-US"/>
        </a:p>
      </dgm:t>
    </dgm:pt>
    <dgm:pt modelId="{1921D833-8610-4ED6-9C9C-7DD6B6BAD9F0}" type="pres">
      <dgm:prSet presAssocID="{126471CA-74CE-4AF5-B2BD-B1C492A41C48}" presName="Name0" presStyleCnt="0">
        <dgm:presLayoutVars>
          <dgm:chMax val="7"/>
          <dgm:resizeHandles val="exact"/>
        </dgm:presLayoutVars>
      </dgm:prSet>
      <dgm:spPr/>
      <dgm:t>
        <a:bodyPr/>
        <a:lstStyle/>
        <a:p>
          <a:endParaRPr lang="zh-TW" altLang="en-US"/>
        </a:p>
      </dgm:t>
    </dgm:pt>
    <dgm:pt modelId="{30E6E84E-2071-461D-B22E-283B7719954E}" type="pres">
      <dgm:prSet presAssocID="{126471CA-74CE-4AF5-B2BD-B1C492A41C48}" presName="comp1" presStyleCnt="0"/>
      <dgm:spPr/>
    </dgm:pt>
    <dgm:pt modelId="{B8B1E380-337D-49D4-BAE7-B0BDEB2085C2}" type="pres">
      <dgm:prSet presAssocID="{126471CA-74CE-4AF5-B2BD-B1C492A41C48}" presName="circle1" presStyleLbl="node1" presStyleIdx="0" presStyleCnt="3"/>
      <dgm:spPr/>
      <dgm:t>
        <a:bodyPr/>
        <a:lstStyle/>
        <a:p>
          <a:endParaRPr lang="zh-TW" altLang="en-US"/>
        </a:p>
      </dgm:t>
    </dgm:pt>
    <dgm:pt modelId="{D54C21A7-6D0B-41B1-BC48-F614B9AC50F4}" type="pres">
      <dgm:prSet presAssocID="{126471CA-74CE-4AF5-B2BD-B1C492A41C48}" presName="c1text" presStyleLbl="node1" presStyleIdx="0" presStyleCnt="3">
        <dgm:presLayoutVars>
          <dgm:bulletEnabled val="1"/>
        </dgm:presLayoutVars>
      </dgm:prSet>
      <dgm:spPr/>
      <dgm:t>
        <a:bodyPr/>
        <a:lstStyle/>
        <a:p>
          <a:endParaRPr lang="zh-TW" altLang="en-US"/>
        </a:p>
      </dgm:t>
    </dgm:pt>
    <dgm:pt modelId="{F0778B94-D17B-44E4-A399-107C49C7F088}" type="pres">
      <dgm:prSet presAssocID="{126471CA-74CE-4AF5-B2BD-B1C492A41C48}" presName="comp2" presStyleCnt="0"/>
      <dgm:spPr/>
    </dgm:pt>
    <dgm:pt modelId="{9CFA39C3-FC68-49B5-9F37-9B6DF812FE5D}" type="pres">
      <dgm:prSet presAssocID="{126471CA-74CE-4AF5-B2BD-B1C492A41C48}" presName="circle2" presStyleLbl="node1" presStyleIdx="1" presStyleCnt="3"/>
      <dgm:spPr/>
      <dgm:t>
        <a:bodyPr/>
        <a:lstStyle/>
        <a:p>
          <a:endParaRPr lang="zh-TW" altLang="en-US"/>
        </a:p>
      </dgm:t>
    </dgm:pt>
    <dgm:pt modelId="{6C4BE237-4833-4012-AD74-8297ACCFCDEF}" type="pres">
      <dgm:prSet presAssocID="{126471CA-74CE-4AF5-B2BD-B1C492A41C48}" presName="c2text" presStyleLbl="node1" presStyleIdx="1" presStyleCnt="3">
        <dgm:presLayoutVars>
          <dgm:bulletEnabled val="1"/>
        </dgm:presLayoutVars>
      </dgm:prSet>
      <dgm:spPr/>
      <dgm:t>
        <a:bodyPr/>
        <a:lstStyle/>
        <a:p>
          <a:endParaRPr lang="zh-TW" altLang="en-US"/>
        </a:p>
      </dgm:t>
    </dgm:pt>
    <dgm:pt modelId="{E66D6BFB-19CA-44B0-BA4E-FDDFC90E6780}" type="pres">
      <dgm:prSet presAssocID="{126471CA-74CE-4AF5-B2BD-B1C492A41C48}" presName="comp3" presStyleCnt="0"/>
      <dgm:spPr/>
    </dgm:pt>
    <dgm:pt modelId="{1C144E1E-3DDC-46EF-B65A-8E895B66FE24}" type="pres">
      <dgm:prSet presAssocID="{126471CA-74CE-4AF5-B2BD-B1C492A41C48}" presName="circle3" presStyleLbl="node1" presStyleIdx="2" presStyleCnt="3"/>
      <dgm:spPr/>
      <dgm:t>
        <a:bodyPr/>
        <a:lstStyle/>
        <a:p>
          <a:endParaRPr lang="zh-TW" altLang="en-US"/>
        </a:p>
      </dgm:t>
    </dgm:pt>
    <dgm:pt modelId="{EBA483B9-3E70-4A7F-9B9F-6F6758A04F3F}" type="pres">
      <dgm:prSet presAssocID="{126471CA-74CE-4AF5-B2BD-B1C492A41C48}" presName="c3text" presStyleLbl="node1" presStyleIdx="2" presStyleCnt="3">
        <dgm:presLayoutVars>
          <dgm:bulletEnabled val="1"/>
        </dgm:presLayoutVars>
      </dgm:prSet>
      <dgm:spPr/>
      <dgm:t>
        <a:bodyPr/>
        <a:lstStyle/>
        <a:p>
          <a:endParaRPr lang="zh-TW" altLang="en-US"/>
        </a:p>
      </dgm:t>
    </dgm:pt>
  </dgm:ptLst>
  <dgm:cxnLst>
    <dgm:cxn modelId="{FFC8A0B8-E4C7-46BA-A5F0-B3E8CB090404}" type="presOf" srcId="{AFC06082-DAD7-44D0-886F-0CF2B159908F}" destId="{B8B1E380-337D-49D4-BAE7-B0BDEB2085C2}" srcOrd="0" destOrd="0" presId="urn:microsoft.com/office/officeart/2005/8/layout/venn2"/>
    <dgm:cxn modelId="{968712B4-16E5-4648-9E8C-C22B019B8476}" srcId="{126471CA-74CE-4AF5-B2BD-B1C492A41C48}" destId="{AFC06082-DAD7-44D0-886F-0CF2B159908F}" srcOrd="0" destOrd="0" parTransId="{D94D77E0-911C-44FC-9043-D6131E00D105}" sibTransId="{ABE63792-2817-4D59-A8EF-D75A34553042}"/>
    <dgm:cxn modelId="{D3040C13-C87D-4FAC-82C8-B82943125FA4}" type="presOf" srcId="{E1CA0B5A-F57F-46B2-AC7D-EBB9954C0DB1}" destId="{EBA483B9-3E70-4A7F-9B9F-6F6758A04F3F}" srcOrd="1" destOrd="0" presId="urn:microsoft.com/office/officeart/2005/8/layout/venn2"/>
    <dgm:cxn modelId="{D34C8D27-5E23-4F33-B3E7-BCC4BC4C7EE9}" type="presOf" srcId="{AF84F042-4073-45FF-8BE0-CD4776665D8F}" destId="{6C4BE237-4833-4012-AD74-8297ACCFCDEF}" srcOrd="1" destOrd="0" presId="urn:microsoft.com/office/officeart/2005/8/layout/venn2"/>
    <dgm:cxn modelId="{041AF555-CA6F-401B-B141-EFFB7A7A51DB}" srcId="{126471CA-74CE-4AF5-B2BD-B1C492A41C48}" destId="{AF84F042-4073-45FF-8BE0-CD4776665D8F}" srcOrd="1" destOrd="0" parTransId="{6534E646-C599-4BD4-9F3A-3DE39117A370}" sibTransId="{3F9EEBAD-7313-4643-8B47-6F13243D69C4}"/>
    <dgm:cxn modelId="{9EDF5D3A-3C6C-4DC8-B9B5-CE6152C1CC37}" type="presOf" srcId="{AFC06082-DAD7-44D0-886F-0CF2B159908F}" destId="{D54C21A7-6D0B-41B1-BC48-F614B9AC50F4}" srcOrd="1" destOrd="0" presId="urn:microsoft.com/office/officeart/2005/8/layout/venn2"/>
    <dgm:cxn modelId="{470BB90A-B291-4E78-BBB6-04BBBB6B2303}" type="presOf" srcId="{E1CA0B5A-F57F-46B2-AC7D-EBB9954C0DB1}" destId="{1C144E1E-3DDC-46EF-B65A-8E895B66FE24}" srcOrd="0" destOrd="0" presId="urn:microsoft.com/office/officeart/2005/8/layout/venn2"/>
    <dgm:cxn modelId="{ACA8B777-8858-462D-9DE4-F54EE5B13D2E}" type="presOf" srcId="{126471CA-74CE-4AF5-B2BD-B1C492A41C48}" destId="{1921D833-8610-4ED6-9C9C-7DD6B6BAD9F0}" srcOrd="0" destOrd="0" presId="urn:microsoft.com/office/officeart/2005/8/layout/venn2"/>
    <dgm:cxn modelId="{B153B1BA-515F-4FF3-A4B8-22B73851D643}" type="presOf" srcId="{AF84F042-4073-45FF-8BE0-CD4776665D8F}" destId="{9CFA39C3-FC68-49B5-9F37-9B6DF812FE5D}" srcOrd="0" destOrd="0" presId="urn:microsoft.com/office/officeart/2005/8/layout/venn2"/>
    <dgm:cxn modelId="{9B336F60-67E3-4196-833A-CCAE91FA2443}" srcId="{126471CA-74CE-4AF5-B2BD-B1C492A41C48}" destId="{E1CA0B5A-F57F-46B2-AC7D-EBB9954C0DB1}" srcOrd="2" destOrd="0" parTransId="{2D226824-56EF-4895-BD32-D1FC80AA4C87}" sibTransId="{28F6A9EF-2305-4A4A-BDED-CE28945EAE33}"/>
    <dgm:cxn modelId="{C126296C-749E-49A5-9C63-51C15B58AD86}" type="presParOf" srcId="{1921D833-8610-4ED6-9C9C-7DD6B6BAD9F0}" destId="{30E6E84E-2071-461D-B22E-283B7719954E}" srcOrd="0" destOrd="0" presId="urn:microsoft.com/office/officeart/2005/8/layout/venn2"/>
    <dgm:cxn modelId="{F078037A-CD8C-450C-85BD-2C3EE13B0777}" type="presParOf" srcId="{30E6E84E-2071-461D-B22E-283B7719954E}" destId="{B8B1E380-337D-49D4-BAE7-B0BDEB2085C2}" srcOrd="0" destOrd="0" presId="urn:microsoft.com/office/officeart/2005/8/layout/venn2"/>
    <dgm:cxn modelId="{29E667FE-F98C-4154-BF86-87EA609D4496}" type="presParOf" srcId="{30E6E84E-2071-461D-B22E-283B7719954E}" destId="{D54C21A7-6D0B-41B1-BC48-F614B9AC50F4}" srcOrd="1" destOrd="0" presId="urn:microsoft.com/office/officeart/2005/8/layout/venn2"/>
    <dgm:cxn modelId="{DCDEFEC9-C103-4104-9A90-FA67E9006D79}" type="presParOf" srcId="{1921D833-8610-4ED6-9C9C-7DD6B6BAD9F0}" destId="{F0778B94-D17B-44E4-A399-107C49C7F088}" srcOrd="1" destOrd="0" presId="urn:microsoft.com/office/officeart/2005/8/layout/venn2"/>
    <dgm:cxn modelId="{00C1F069-0307-46E1-9EEC-4476804B1570}" type="presParOf" srcId="{F0778B94-D17B-44E4-A399-107C49C7F088}" destId="{9CFA39C3-FC68-49B5-9F37-9B6DF812FE5D}" srcOrd="0" destOrd="0" presId="urn:microsoft.com/office/officeart/2005/8/layout/venn2"/>
    <dgm:cxn modelId="{ABA4E825-72FA-4996-9764-41B3A109E09D}" type="presParOf" srcId="{F0778B94-D17B-44E4-A399-107C49C7F088}" destId="{6C4BE237-4833-4012-AD74-8297ACCFCDEF}" srcOrd="1" destOrd="0" presId="urn:microsoft.com/office/officeart/2005/8/layout/venn2"/>
    <dgm:cxn modelId="{40F7871C-1D8E-4980-8F27-1502F152FE47}" type="presParOf" srcId="{1921D833-8610-4ED6-9C9C-7DD6B6BAD9F0}" destId="{E66D6BFB-19CA-44B0-BA4E-FDDFC90E6780}" srcOrd="2" destOrd="0" presId="urn:microsoft.com/office/officeart/2005/8/layout/venn2"/>
    <dgm:cxn modelId="{08C4CD2C-544A-4BB5-A728-80113CB47CAB}" type="presParOf" srcId="{E66D6BFB-19CA-44B0-BA4E-FDDFC90E6780}" destId="{1C144E1E-3DDC-46EF-B65A-8E895B66FE24}" srcOrd="0" destOrd="0" presId="urn:microsoft.com/office/officeart/2005/8/layout/venn2"/>
    <dgm:cxn modelId="{D3270A32-F8B5-4E17-92F2-4E85A101444B}" type="presParOf" srcId="{E66D6BFB-19CA-44B0-BA4E-FDDFC90E6780}" destId="{EBA483B9-3E70-4A7F-9B9F-6F6758A04F3F}"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F059EE-8F88-4D89-B46D-87E53896D316}" type="doc">
      <dgm:prSet loTypeId="urn:microsoft.com/office/officeart/2005/8/layout/process1" loCatId="process" qsTypeId="urn:microsoft.com/office/officeart/2005/8/quickstyle/simple1" qsCatId="simple" csTypeId="urn:microsoft.com/office/officeart/2005/8/colors/accent3_1" csCatId="accent3" phldr="1"/>
      <dgm:spPr/>
      <dgm:t>
        <a:bodyPr/>
        <a:lstStyle/>
        <a:p>
          <a:endParaRPr lang="zh-TW" altLang="en-US"/>
        </a:p>
      </dgm:t>
    </dgm:pt>
    <dgm:pt modelId="{C86F1FC5-1DA9-4A18-84AE-83EE8BD5ABB1}">
      <dgm:prSet phldrT="[文字]" custT="1"/>
      <dgm:spPr/>
      <dgm:t>
        <a:bodyPr/>
        <a:lstStyle/>
        <a:p>
          <a:r>
            <a:rPr lang="zh-TW" altLang="en-US" sz="1500" dirty="0" smtClean="0">
              <a:latin typeface="微軟正黑體" pitchFamily="34" charset="-120"/>
              <a:ea typeface="微軟正黑體" pitchFamily="34" charset="-120"/>
            </a:rPr>
            <a:t>王</a:t>
          </a:r>
          <a:r>
            <a:rPr lang="zh-TW" altLang="en-US" sz="1500" b="1" dirty="0" smtClean="0">
              <a:solidFill>
                <a:srgbClr val="C00000"/>
              </a:solidFill>
              <a:latin typeface="微軟正黑體" pitchFamily="34" charset="-120"/>
              <a:ea typeface="微軟正黑體" pitchFamily="34" charset="-120"/>
            </a:rPr>
            <a:t>○○</a:t>
          </a:r>
          <a:r>
            <a:rPr lang="zh-TW" altLang="en-US" sz="1500" dirty="0" smtClean="0">
              <a:latin typeface="微軟正黑體" pitchFamily="34" charset="-120"/>
              <a:ea typeface="微軟正黑體" pitchFamily="34" charset="-120"/>
            </a:rPr>
            <a:t>明知對於配偶申報之綜合所得稅案件審核，依行政程序法之規定（第</a:t>
          </a:r>
          <a:r>
            <a:rPr lang="en-US" altLang="zh-TW" sz="1500" dirty="0" smtClean="0">
              <a:latin typeface="微軟正黑體" pitchFamily="34" charset="-120"/>
              <a:ea typeface="微軟正黑體" pitchFamily="34" charset="-120"/>
            </a:rPr>
            <a:t>32</a:t>
          </a:r>
          <a:r>
            <a:rPr lang="zh-TW" altLang="en-US" sz="1500" dirty="0" smtClean="0">
              <a:latin typeface="微軟正黑體" pitchFamily="34" charset="-120"/>
              <a:ea typeface="微軟正黑體" pitchFamily="34" charset="-120"/>
            </a:rPr>
            <a:t>條：本人或其配偶為事件之當事人時）應自行迴避，詎其為圖其配偶之不法利益，竟違背法令，並將不實事項，登載於職務上所掌之公文書。</a:t>
          </a:r>
          <a:endParaRPr lang="zh-TW" altLang="en-US" sz="1500" dirty="0">
            <a:latin typeface="微軟正黑體" pitchFamily="34" charset="-120"/>
            <a:ea typeface="微軟正黑體" pitchFamily="34" charset="-120"/>
          </a:endParaRPr>
        </a:p>
      </dgm:t>
    </dgm:pt>
    <dgm:pt modelId="{FD4C5C5D-00D0-4F36-A2E8-15C728AD3B5D}" type="parTrans" cxnId="{BD684CD9-E0EF-4962-8013-6CF939C6FD2A}">
      <dgm:prSet/>
      <dgm:spPr/>
      <dgm:t>
        <a:bodyPr/>
        <a:lstStyle/>
        <a:p>
          <a:endParaRPr lang="zh-TW" altLang="en-US">
            <a:latin typeface="微軟正黑體" pitchFamily="34" charset="-120"/>
            <a:ea typeface="微軟正黑體" pitchFamily="34" charset="-120"/>
          </a:endParaRPr>
        </a:p>
      </dgm:t>
    </dgm:pt>
    <dgm:pt modelId="{626A1FF0-D8CD-4E82-8AB9-E30F00A45499}" type="sibTrans" cxnId="{BD684CD9-E0EF-4962-8013-6CF939C6FD2A}">
      <dgm:prSet/>
      <dgm:spPr/>
      <dgm:t>
        <a:bodyPr/>
        <a:lstStyle/>
        <a:p>
          <a:endParaRPr lang="zh-TW" altLang="en-US">
            <a:latin typeface="微軟正黑體" pitchFamily="34" charset="-120"/>
            <a:ea typeface="微軟正黑體" pitchFamily="34" charset="-120"/>
          </a:endParaRPr>
        </a:p>
      </dgm:t>
    </dgm:pt>
    <dgm:pt modelId="{5A1A45BE-B5D4-4D5D-8C1F-A7CD0587D1FE}">
      <dgm:prSet phldrT="[文字]" custT="1"/>
      <dgm:spPr/>
      <dgm:t>
        <a:bodyPr/>
        <a:lstStyle/>
        <a:p>
          <a:r>
            <a:rPr lang="zh-TW" altLang="en-US" sz="2500" b="1" dirty="0" smtClean="0">
              <a:solidFill>
                <a:srgbClr val="C00000"/>
              </a:solidFill>
              <a:latin typeface="微軟正黑體" pitchFamily="34" charset="-120"/>
              <a:ea typeface="微軟正黑體" pitchFamily="34" charset="-120"/>
            </a:rPr>
            <a:t>王○○未迴避配偶綜所稅案件審核</a:t>
          </a:r>
          <a:endParaRPr lang="zh-TW" altLang="en-US" sz="2500" b="1" dirty="0">
            <a:solidFill>
              <a:srgbClr val="C00000"/>
            </a:solidFill>
            <a:latin typeface="微軟正黑體" pitchFamily="34" charset="-120"/>
            <a:ea typeface="微軟正黑體" pitchFamily="34" charset="-120"/>
          </a:endParaRPr>
        </a:p>
      </dgm:t>
    </dgm:pt>
    <dgm:pt modelId="{881D8374-2F27-4FF9-8C91-62FA61FCB7AC}" type="parTrans" cxnId="{5F2BAAC9-E749-4177-8A3F-B53F23A71C9C}">
      <dgm:prSet/>
      <dgm:spPr/>
      <dgm:t>
        <a:bodyPr/>
        <a:lstStyle/>
        <a:p>
          <a:endParaRPr lang="zh-TW" altLang="en-US">
            <a:latin typeface="微軟正黑體" pitchFamily="34" charset="-120"/>
            <a:ea typeface="微軟正黑體" pitchFamily="34" charset="-120"/>
          </a:endParaRPr>
        </a:p>
      </dgm:t>
    </dgm:pt>
    <dgm:pt modelId="{441776E7-D47E-49C0-8A43-183032FDD69E}" type="sibTrans" cxnId="{5F2BAAC9-E749-4177-8A3F-B53F23A71C9C}">
      <dgm:prSet/>
      <dgm:spPr/>
      <dgm:t>
        <a:bodyPr/>
        <a:lstStyle/>
        <a:p>
          <a:endParaRPr lang="zh-TW" altLang="en-US">
            <a:latin typeface="微軟正黑體" pitchFamily="34" charset="-120"/>
            <a:ea typeface="微軟正黑體" pitchFamily="34" charset="-120"/>
          </a:endParaRPr>
        </a:p>
      </dgm:t>
    </dgm:pt>
    <dgm:pt modelId="{8C404362-0C4C-4CEF-8DF3-44D7D6B653D0}">
      <dgm:prSet phldrT="[文字]" custT="1"/>
      <dgm:spPr/>
      <dgm:t>
        <a:bodyPr/>
        <a:lstStyle/>
        <a:p>
          <a:pPr algn="l"/>
          <a:r>
            <a:rPr lang="zh-TW" altLang="en-US" sz="2500" b="1" dirty="0" smtClean="0">
              <a:solidFill>
                <a:srgbClr val="C00000"/>
              </a:solidFill>
              <a:latin typeface="微軟正黑體" pitchFamily="34" charset="-120"/>
              <a:ea typeface="微軟正黑體" pitchFamily="34" charset="-120"/>
            </a:rPr>
            <a:t>獲得不法利益</a:t>
          </a:r>
          <a:endParaRPr lang="zh-TW" altLang="en-US" sz="2500" b="1" dirty="0">
            <a:solidFill>
              <a:srgbClr val="C00000"/>
            </a:solidFill>
            <a:latin typeface="微軟正黑體" pitchFamily="34" charset="-120"/>
            <a:ea typeface="微軟正黑體" pitchFamily="34" charset="-120"/>
          </a:endParaRPr>
        </a:p>
      </dgm:t>
    </dgm:pt>
    <dgm:pt modelId="{84EB1ADB-0255-4A89-9AD8-8B86F19EDD10}" type="parTrans" cxnId="{69AFBF02-2AC3-4D1D-B18E-AF9CBAA89071}">
      <dgm:prSet/>
      <dgm:spPr/>
      <dgm:t>
        <a:bodyPr/>
        <a:lstStyle/>
        <a:p>
          <a:endParaRPr lang="zh-TW" altLang="en-US">
            <a:latin typeface="微軟正黑體" pitchFamily="34" charset="-120"/>
            <a:ea typeface="微軟正黑體" pitchFamily="34" charset="-120"/>
          </a:endParaRPr>
        </a:p>
      </dgm:t>
    </dgm:pt>
    <dgm:pt modelId="{D76661A0-832C-4B6F-8128-D88BF9C5CB08}" type="sibTrans" cxnId="{69AFBF02-2AC3-4D1D-B18E-AF9CBAA89071}">
      <dgm:prSet/>
      <dgm:spPr/>
      <dgm:t>
        <a:bodyPr/>
        <a:lstStyle/>
        <a:p>
          <a:endParaRPr lang="zh-TW" altLang="en-US">
            <a:latin typeface="微軟正黑體" pitchFamily="34" charset="-120"/>
            <a:ea typeface="微軟正黑體" pitchFamily="34" charset="-120"/>
          </a:endParaRPr>
        </a:p>
      </dgm:t>
    </dgm:pt>
    <dgm:pt modelId="{8C4DCEE1-1EB5-430A-9BB7-C729C0AB42E9}">
      <dgm:prSet phldrT="[文字]" custT="1"/>
      <dgm:spPr/>
      <dgm:t>
        <a:bodyPr/>
        <a:lstStyle/>
        <a:p>
          <a:pPr algn="just"/>
          <a:r>
            <a:rPr lang="zh-TW" altLang="en-US" sz="1500" dirty="0" smtClean="0">
              <a:latin typeface="微軟正黑體" pitchFamily="34" charset="-120"/>
              <a:ea typeface="微軟正黑體" pitchFamily="34" charset="-120"/>
            </a:rPr>
            <a:t>王</a:t>
          </a:r>
          <a:r>
            <a:rPr lang="zh-TW" altLang="en-US" sz="1500" b="1" dirty="0" smtClean="0">
              <a:solidFill>
                <a:srgbClr val="C00000"/>
              </a:solidFill>
              <a:latin typeface="微軟正黑體" pitchFamily="34" charset="-120"/>
              <a:ea typeface="微軟正黑體" pitchFamily="34" charset="-120"/>
            </a:rPr>
            <a:t>○○</a:t>
          </a:r>
          <a:r>
            <a:rPr lang="zh-TW" altLang="en-US" sz="1500" dirty="0" smtClean="0">
              <a:latin typeface="微軟正黑體" pitchFamily="34" charset="-120"/>
              <a:ea typeface="微軟正黑體" pitchFamily="34" charset="-120"/>
            </a:rPr>
            <a:t>明知其配偶受有租賃所得及財產交易所得，竟利用職務上審核之機會，將電腦系統所載之租賃所得額</a:t>
          </a:r>
          <a:r>
            <a:rPr lang="en-US" altLang="zh-TW" sz="1500" dirty="0" smtClean="0">
              <a:latin typeface="微軟正黑體" pitchFamily="34" charset="-120"/>
              <a:ea typeface="微軟正黑體" pitchFamily="34" charset="-120"/>
            </a:rPr>
            <a:t>6</a:t>
          </a:r>
          <a:r>
            <a:rPr lang="zh-TW" altLang="en-US" sz="1500" dirty="0" smtClean="0">
              <a:latin typeface="微軟正黑體" pitchFamily="34" charset="-120"/>
              <a:ea typeface="微軟正黑體" pitchFamily="34" charset="-120"/>
            </a:rPr>
            <a:t>萬</a:t>
          </a:r>
          <a:r>
            <a:rPr lang="en-US" altLang="zh-TW" sz="1500" dirty="0" smtClean="0">
              <a:latin typeface="微軟正黑體" pitchFamily="34" charset="-120"/>
              <a:ea typeface="微軟正黑體" pitchFamily="34" charset="-120"/>
            </a:rPr>
            <a:t>1,558</a:t>
          </a:r>
          <a:r>
            <a:rPr lang="zh-TW" altLang="en-US" sz="1500" dirty="0" smtClean="0">
              <a:latin typeface="微軟正黑體" pitchFamily="34" charset="-120"/>
              <a:ea typeface="微軟正黑體" pitchFamily="34" charset="-120"/>
            </a:rPr>
            <a:t>元及財產交易所得</a:t>
          </a:r>
          <a:r>
            <a:rPr lang="en-US" altLang="zh-TW" sz="1500" dirty="0" smtClean="0">
              <a:latin typeface="微軟正黑體" pitchFamily="34" charset="-120"/>
              <a:ea typeface="微軟正黑體" pitchFamily="34" charset="-120"/>
            </a:rPr>
            <a:t>10</a:t>
          </a:r>
          <a:r>
            <a:rPr lang="zh-TW" altLang="en-US" sz="1500" dirty="0" smtClean="0">
              <a:latin typeface="微軟正黑體" pitchFamily="34" charset="-120"/>
              <a:ea typeface="微軟正黑體" pitchFamily="34" charset="-120"/>
            </a:rPr>
            <a:t>萬</a:t>
          </a:r>
          <a:r>
            <a:rPr lang="en-US" altLang="zh-TW" sz="1500" dirty="0" smtClean="0">
              <a:latin typeface="微軟正黑體" pitchFamily="34" charset="-120"/>
              <a:ea typeface="微軟正黑體" pitchFamily="34" charset="-120"/>
            </a:rPr>
            <a:t>1,160</a:t>
          </a:r>
          <a:r>
            <a:rPr lang="zh-TW" altLang="en-US" sz="1500" dirty="0" smtClean="0">
              <a:latin typeface="微軟正黑體" pitchFamily="34" charset="-120"/>
              <a:ea typeface="微軟正黑體" pitchFamily="34" charset="-120"/>
            </a:rPr>
            <a:t>元，皆不實登載為「</a:t>
          </a:r>
          <a:r>
            <a:rPr lang="en-US" altLang="zh-TW" sz="1500" dirty="0" smtClean="0">
              <a:latin typeface="微軟正黑體" pitchFamily="34" charset="-120"/>
              <a:ea typeface="微軟正黑體" pitchFamily="34" charset="-120"/>
            </a:rPr>
            <a:t>0</a:t>
          </a:r>
          <a:r>
            <a:rPr lang="zh-TW" altLang="en-US" sz="1500" dirty="0" smtClean="0">
              <a:latin typeface="微軟正黑體" pitchFamily="34" charset="-120"/>
              <a:ea typeface="微軟正黑體" pitchFamily="34" charset="-120"/>
            </a:rPr>
            <a:t>」，使其配偶因而獲得減繳所得稅</a:t>
          </a:r>
          <a:r>
            <a:rPr lang="en-US" altLang="zh-TW" sz="1500" dirty="0" smtClean="0">
              <a:latin typeface="微軟正黑體" pitchFamily="34" charset="-120"/>
              <a:ea typeface="微軟正黑體" pitchFamily="34" charset="-120"/>
            </a:rPr>
            <a:t>8,136</a:t>
          </a:r>
          <a:r>
            <a:rPr lang="zh-TW" altLang="en-US" sz="1500" dirty="0" smtClean="0">
              <a:latin typeface="微軟正黑體" pitchFamily="34" charset="-120"/>
              <a:ea typeface="微軟正黑體" pitchFamily="34" charset="-120"/>
            </a:rPr>
            <a:t>元之不法利益。</a:t>
          </a:r>
          <a:endParaRPr lang="zh-TW" altLang="en-US" sz="1500" dirty="0">
            <a:latin typeface="微軟正黑體" pitchFamily="34" charset="-120"/>
            <a:ea typeface="微軟正黑體" pitchFamily="34" charset="-120"/>
          </a:endParaRPr>
        </a:p>
      </dgm:t>
    </dgm:pt>
    <dgm:pt modelId="{51BCCEB9-0723-450D-8F51-C39EEEAD8F70}" type="parTrans" cxnId="{B36CCD56-EBCB-400F-B9D5-8274894CD9CC}">
      <dgm:prSet/>
      <dgm:spPr/>
      <dgm:t>
        <a:bodyPr/>
        <a:lstStyle/>
        <a:p>
          <a:endParaRPr lang="zh-TW" altLang="en-US">
            <a:latin typeface="微軟正黑體" pitchFamily="34" charset="-120"/>
            <a:ea typeface="微軟正黑體" pitchFamily="34" charset="-120"/>
          </a:endParaRPr>
        </a:p>
      </dgm:t>
    </dgm:pt>
    <dgm:pt modelId="{D442FD63-ED65-4CB3-AE9E-B4CC8023C9CD}" type="sibTrans" cxnId="{B36CCD56-EBCB-400F-B9D5-8274894CD9CC}">
      <dgm:prSet/>
      <dgm:spPr/>
      <dgm:t>
        <a:bodyPr/>
        <a:lstStyle/>
        <a:p>
          <a:endParaRPr lang="zh-TW" altLang="en-US">
            <a:latin typeface="微軟正黑體" pitchFamily="34" charset="-120"/>
            <a:ea typeface="微軟正黑體" pitchFamily="34" charset="-120"/>
          </a:endParaRPr>
        </a:p>
      </dgm:t>
    </dgm:pt>
    <dgm:pt modelId="{9CFAE095-1A7F-41E0-AED9-38C9F0FE540E}" type="pres">
      <dgm:prSet presAssocID="{29F059EE-8F88-4D89-B46D-87E53896D316}" presName="Name0" presStyleCnt="0">
        <dgm:presLayoutVars>
          <dgm:dir/>
          <dgm:resizeHandles val="exact"/>
        </dgm:presLayoutVars>
      </dgm:prSet>
      <dgm:spPr/>
      <dgm:t>
        <a:bodyPr/>
        <a:lstStyle/>
        <a:p>
          <a:endParaRPr lang="zh-TW" altLang="en-US"/>
        </a:p>
      </dgm:t>
    </dgm:pt>
    <dgm:pt modelId="{4FB7A1D2-E5C3-4319-BE75-B4E5F62C50A0}" type="pres">
      <dgm:prSet presAssocID="{5A1A45BE-B5D4-4D5D-8C1F-A7CD0587D1FE}" presName="node" presStyleLbl="node1" presStyleIdx="0" presStyleCnt="2">
        <dgm:presLayoutVars>
          <dgm:bulletEnabled val="1"/>
        </dgm:presLayoutVars>
      </dgm:prSet>
      <dgm:spPr/>
      <dgm:t>
        <a:bodyPr/>
        <a:lstStyle/>
        <a:p>
          <a:endParaRPr lang="zh-TW" altLang="en-US"/>
        </a:p>
      </dgm:t>
    </dgm:pt>
    <dgm:pt modelId="{9CE6017B-F102-4508-805D-8567A13EDA6E}" type="pres">
      <dgm:prSet presAssocID="{441776E7-D47E-49C0-8A43-183032FDD69E}" presName="sibTrans" presStyleLbl="sibTrans2D1" presStyleIdx="0" presStyleCnt="1"/>
      <dgm:spPr/>
      <dgm:t>
        <a:bodyPr/>
        <a:lstStyle/>
        <a:p>
          <a:endParaRPr lang="zh-TW" altLang="en-US"/>
        </a:p>
      </dgm:t>
    </dgm:pt>
    <dgm:pt modelId="{D93565D0-898F-4050-95C4-A8E9891FAA3A}" type="pres">
      <dgm:prSet presAssocID="{441776E7-D47E-49C0-8A43-183032FDD69E}" presName="connectorText" presStyleLbl="sibTrans2D1" presStyleIdx="0" presStyleCnt="1"/>
      <dgm:spPr/>
      <dgm:t>
        <a:bodyPr/>
        <a:lstStyle/>
        <a:p>
          <a:endParaRPr lang="zh-TW" altLang="en-US"/>
        </a:p>
      </dgm:t>
    </dgm:pt>
    <dgm:pt modelId="{F3309ED9-0AE4-40D0-9EFB-8DE7EBD9D757}" type="pres">
      <dgm:prSet presAssocID="{8C404362-0C4C-4CEF-8DF3-44D7D6B653D0}" presName="node" presStyleLbl="node1" presStyleIdx="1" presStyleCnt="2" custLinFactNeighborX="-15616">
        <dgm:presLayoutVars>
          <dgm:bulletEnabled val="1"/>
        </dgm:presLayoutVars>
      </dgm:prSet>
      <dgm:spPr/>
      <dgm:t>
        <a:bodyPr/>
        <a:lstStyle/>
        <a:p>
          <a:endParaRPr lang="zh-TW" altLang="en-US"/>
        </a:p>
      </dgm:t>
    </dgm:pt>
  </dgm:ptLst>
  <dgm:cxnLst>
    <dgm:cxn modelId="{E202DF1A-B986-4259-9ED8-5B91522E324E}" type="presOf" srcId="{441776E7-D47E-49C0-8A43-183032FDD69E}" destId="{D93565D0-898F-4050-95C4-A8E9891FAA3A}" srcOrd="1" destOrd="0" presId="urn:microsoft.com/office/officeart/2005/8/layout/process1"/>
    <dgm:cxn modelId="{6370E6E7-1489-43D4-BE74-D1EACB09E796}" type="presOf" srcId="{C86F1FC5-1DA9-4A18-84AE-83EE8BD5ABB1}" destId="{4FB7A1D2-E5C3-4319-BE75-B4E5F62C50A0}" srcOrd="0" destOrd="1" presId="urn:microsoft.com/office/officeart/2005/8/layout/process1"/>
    <dgm:cxn modelId="{B36CCD56-EBCB-400F-B9D5-8274894CD9CC}" srcId="{8C404362-0C4C-4CEF-8DF3-44D7D6B653D0}" destId="{8C4DCEE1-1EB5-430A-9BB7-C729C0AB42E9}" srcOrd="0" destOrd="0" parTransId="{51BCCEB9-0723-450D-8F51-C39EEEAD8F70}" sibTransId="{D442FD63-ED65-4CB3-AE9E-B4CC8023C9CD}"/>
    <dgm:cxn modelId="{5F2BAAC9-E749-4177-8A3F-B53F23A71C9C}" srcId="{29F059EE-8F88-4D89-B46D-87E53896D316}" destId="{5A1A45BE-B5D4-4D5D-8C1F-A7CD0587D1FE}" srcOrd="0" destOrd="0" parTransId="{881D8374-2F27-4FF9-8C91-62FA61FCB7AC}" sibTransId="{441776E7-D47E-49C0-8A43-183032FDD69E}"/>
    <dgm:cxn modelId="{967EE4A3-932D-4145-8262-2A2CF9FC04CB}" type="presOf" srcId="{8C4DCEE1-1EB5-430A-9BB7-C729C0AB42E9}" destId="{F3309ED9-0AE4-40D0-9EFB-8DE7EBD9D757}" srcOrd="0" destOrd="1" presId="urn:microsoft.com/office/officeart/2005/8/layout/process1"/>
    <dgm:cxn modelId="{BD684CD9-E0EF-4962-8013-6CF939C6FD2A}" srcId="{5A1A45BE-B5D4-4D5D-8C1F-A7CD0587D1FE}" destId="{C86F1FC5-1DA9-4A18-84AE-83EE8BD5ABB1}" srcOrd="0" destOrd="0" parTransId="{FD4C5C5D-00D0-4F36-A2E8-15C728AD3B5D}" sibTransId="{626A1FF0-D8CD-4E82-8AB9-E30F00A45499}"/>
    <dgm:cxn modelId="{93B364AD-706D-4B2D-BA2E-994F292FBAE4}" type="presOf" srcId="{8C404362-0C4C-4CEF-8DF3-44D7D6B653D0}" destId="{F3309ED9-0AE4-40D0-9EFB-8DE7EBD9D757}" srcOrd="0" destOrd="0" presId="urn:microsoft.com/office/officeart/2005/8/layout/process1"/>
    <dgm:cxn modelId="{69AFBF02-2AC3-4D1D-B18E-AF9CBAA89071}" srcId="{29F059EE-8F88-4D89-B46D-87E53896D316}" destId="{8C404362-0C4C-4CEF-8DF3-44D7D6B653D0}" srcOrd="1" destOrd="0" parTransId="{84EB1ADB-0255-4A89-9AD8-8B86F19EDD10}" sibTransId="{D76661A0-832C-4B6F-8128-D88BF9C5CB08}"/>
    <dgm:cxn modelId="{9AE8DC3F-05E5-4C2D-B3B8-9EC921525DD0}" type="presOf" srcId="{5A1A45BE-B5D4-4D5D-8C1F-A7CD0587D1FE}" destId="{4FB7A1D2-E5C3-4319-BE75-B4E5F62C50A0}" srcOrd="0" destOrd="0" presId="urn:microsoft.com/office/officeart/2005/8/layout/process1"/>
    <dgm:cxn modelId="{6C1B9115-7CDF-4498-81F8-4DD346614C2C}" type="presOf" srcId="{441776E7-D47E-49C0-8A43-183032FDD69E}" destId="{9CE6017B-F102-4508-805D-8567A13EDA6E}" srcOrd="0" destOrd="0" presId="urn:microsoft.com/office/officeart/2005/8/layout/process1"/>
    <dgm:cxn modelId="{5BDE0357-4718-44E6-92DE-6D27AC8F5EC1}" type="presOf" srcId="{29F059EE-8F88-4D89-B46D-87E53896D316}" destId="{9CFAE095-1A7F-41E0-AED9-38C9F0FE540E}" srcOrd="0" destOrd="0" presId="urn:microsoft.com/office/officeart/2005/8/layout/process1"/>
    <dgm:cxn modelId="{55B14CC8-230C-43BA-8190-30DA9BAE6718}" type="presParOf" srcId="{9CFAE095-1A7F-41E0-AED9-38C9F0FE540E}" destId="{4FB7A1D2-E5C3-4319-BE75-B4E5F62C50A0}" srcOrd="0" destOrd="0" presId="urn:microsoft.com/office/officeart/2005/8/layout/process1"/>
    <dgm:cxn modelId="{D1B73419-6F64-47F1-A507-AE4FF24BD03B}" type="presParOf" srcId="{9CFAE095-1A7F-41E0-AED9-38C9F0FE540E}" destId="{9CE6017B-F102-4508-805D-8567A13EDA6E}" srcOrd="1" destOrd="0" presId="urn:microsoft.com/office/officeart/2005/8/layout/process1"/>
    <dgm:cxn modelId="{7BAD5DD1-3EE3-4A9C-8A97-33EFB82462E4}" type="presParOf" srcId="{9CE6017B-F102-4508-805D-8567A13EDA6E}" destId="{D93565D0-898F-4050-95C4-A8E9891FAA3A}" srcOrd="0" destOrd="0" presId="urn:microsoft.com/office/officeart/2005/8/layout/process1"/>
    <dgm:cxn modelId="{1B196D39-C11C-4564-8F1F-1CB50D271CD2}" type="presParOf" srcId="{9CFAE095-1A7F-41E0-AED9-38C9F0FE540E}" destId="{F3309ED9-0AE4-40D0-9EFB-8DE7EBD9D757}"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D594F3C-0BBF-4FB6-A999-4E1266AFEC36}"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zh-TW" altLang="en-US"/>
        </a:p>
      </dgm:t>
    </dgm:pt>
    <dgm:pt modelId="{9F56C274-94F7-480F-8359-5FA27F3192F1}">
      <dgm:prSet phldrT="[文字]" custT="1"/>
      <dgm:spPr/>
      <dgm:t>
        <a:bodyPr/>
        <a:lstStyle/>
        <a:p>
          <a:r>
            <a:rPr kumimoji="1" lang="zh-TW" altLang="en-US" sz="1500" b="0" i="0" u="none" strike="noStrike" cap="none" normalizeH="0" baseline="0" dirty="0" smtClean="0">
              <a:ln/>
              <a:effectLst/>
              <a:latin typeface="微軟正黑體" pitchFamily="34" charset="-120"/>
              <a:ea typeface="微軟正黑體" pitchFamily="34" charset="-120"/>
              <a:cs typeface="Times New Roman" pitchFamily="18" charset="0"/>
            </a:rPr>
            <a:t>案例人物</a:t>
          </a:r>
          <a:endParaRPr lang="zh-TW" altLang="en-US" sz="2000" b="1" dirty="0"/>
        </a:p>
      </dgm:t>
    </dgm:pt>
    <dgm:pt modelId="{5D672AC1-4B49-4C65-BD12-BCC319E36AF4}" type="parTrans" cxnId="{6BA8B1DC-35A8-4A93-9105-B69144E6EDDA}">
      <dgm:prSet/>
      <dgm:spPr/>
      <dgm:t>
        <a:bodyPr/>
        <a:lstStyle/>
        <a:p>
          <a:endParaRPr lang="zh-TW" altLang="en-US"/>
        </a:p>
      </dgm:t>
    </dgm:pt>
    <dgm:pt modelId="{00EB97FA-8A4F-4368-9E48-105147DC30F2}" type="sibTrans" cxnId="{6BA8B1DC-35A8-4A93-9105-B69144E6EDDA}">
      <dgm:prSet/>
      <dgm:spPr/>
      <dgm:t>
        <a:bodyPr/>
        <a:lstStyle/>
        <a:p>
          <a:endParaRPr lang="zh-TW" altLang="en-US"/>
        </a:p>
      </dgm:t>
    </dgm:pt>
    <dgm:pt modelId="{54D16C3B-BE3A-47CF-BD4C-3E8133166492}">
      <dgm:prSet phldrT="[文字]" custT="1"/>
      <dgm:spPr/>
      <dgm:t>
        <a:bodyPr/>
        <a:lstStyle/>
        <a:p>
          <a:r>
            <a:rPr kumimoji="1" lang="zh-TW" altLang="en-US" sz="1500" b="0" i="0" u="none" strike="noStrike" cap="none" normalizeH="0" baseline="0" dirty="0" smtClean="0">
              <a:ln/>
              <a:effectLst/>
              <a:latin typeface="微軟正黑體" pitchFamily="34" charset="-120"/>
              <a:ea typeface="微軟正黑體" pitchFamily="34" charset="-120"/>
              <a:cs typeface="Times New Roman" pitchFamily="18" charset="0"/>
            </a:rPr>
            <a:t>國稅局稅務員，負責綜合所得稅開徵、審核等業務</a:t>
          </a:r>
          <a:endParaRPr lang="zh-TW" altLang="en-US" sz="1500" dirty="0">
            <a:latin typeface="微軟正黑體" pitchFamily="34" charset="-120"/>
            <a:ea typeface="微軟正黑體" pitchFamily="34" charset="-120"/>
          </a:endParaRPr>
        </a:p>
      </dgm:t>
    </dgm:pt>
    <dgm:pt modelId="{D831A75F-7206-45B4-BE72-8D606A73A8C3}" type="parTrans" cxnId="{3131BDD7-030E-4D19-8381-CC62BD634DDE}">
      <dgm:prSet/>
      <dgm:spPr/>
      <dgm:t>
        <a:bodyPr/>
        <a:lstStyle/>
        <a:p>
          <a:endParaRPr lang="zh-TW" altLang="en-US"/>
        </a:p>
      </dgm:t>
    </dgm:pt>
    <dgm:pt modelId="{A9C1CFFC-6BF3-4A70-8E7A-36B0BDED4871}" type="sibTrans" cxnId="{3131BDD7-030E-4D19-8381-CC62BD634DDE}">
      <dgm:prSet/>
      <dgm:spPr/>
      <dgm:t>
        <a:bodyPr/>
        <a:lstStyle/>
        <a:p>
          <a:endParaRPr lang="zh-TW" altLang="en-US"/>
        </a:p>
      </dgm:t>
    </dgm:pt>
    <dgm:pt modelId="{31E34475-3810-4F8B-8998-5783B5552491}">
      <dgm:prSet phldrT="[文字]" custT="1"/>
      <dgm:spPr/>
      <dgm:t>
        <a:bodyPr/>
        <a:lstStyle/>
        <a:p>
          <a:r>
            <a:rPr kumimoji="1" lang="zh-TW" altLang="en-US" sz="1500" b="0" i="0" u="none" strike="noStrike" cap="none" normalizeH="0" baseline="0" dirty="0" smtClean="0">
              <a:ln/>
              <a:effectLst/>
              <a:latin typeface="微軟正黑體" pitchFamily="34" charset="-120"/>
              <a:ea typeface="微軟正黑體" pitchFamily="34" charset="-120"/>
              <a:cs typeface="Times New Roman" pitchFamily="18" charset="0"/>
            </a:rPr>
            <a:t>依法令服務於國家所屬機關而具有法定職務權限之人</a:t>
          </a:r>
          <a:endParaRPr lang="zh-TW" altLang="en-US" sz="1500" dirty="0">
            <a:latin typeface="微軟正黑體" pitchFamily="34" charset="-120"/>
            <a:ea typeface="微軟正黑體" pitchFamily="34" charset="-120"/>
          </a:endParaRPr>
        </a:p>
      </dgm:t>
    </dgm:pt>
    <dgm:pt modelId="{9456CBDE-A45F-4C34-B1E6-37F8FAAE451F}" type="parTrans" cxnId="{0E9393A1-62CF-4909-BE40-7D5FF71D9B4A}">
      <dgm:prSet/>
      <dgm:spPr/>
      <dgm:t>
        <a:bodyPr/>
        <a:lstStyle/>
        <a:p>
          <a:endParaRPr lang="zh-TW" altLang="en-US"/>
        </a:p>
      </dgm:t>
    </dgm:pt>
    <dgm:pt modelId="{3A92051A-2A05-4F0F-9CAE-98A87EF9A0CA}" type="sibTrans" cxnId="{0E9393A1-62CF-4909-BE40-7D5FF71D9B4A}">
      <dgm:prSet/>
      <dgm:spPr/>
      <dgm:t>
        <a:bodyPr/>
        <a:lstStyle/>
        <a:p>
          <a:endParaRPr lang="zh-TW" altLang="en-US"/>
        </a:p>
      </dgm:t>
    </dgm:pt>
    <dgm:pt modelId="{2ADBF96C-E531-4069-981B-E23F43AF89AC}">
      <dgm:prSet phldrT="[文字]" custT="1"/>
      <dgm:spPr/>
      <dgm:t>
        <a:bodyPr/>
        <a:lstStyle/>
        <a:p>
          <a:r>
            <a:rPr kumimoji="1" lang="zh-TW" altLang="en-US" sz="2000" b="1" i="0" u="none" strike="noStrike" cap="none" normalizeH="0" baseline="0" dirty="0" smtClean="0">
              <a:ln/>
              <a:effectLst/>
              <a:latin typeface="微軟正黑體" pitchFamily="34" charset="-120"/>
              <a:ea typeface="微軟正黑體" pitchFamily="34" charset="-120"/>
              <a:cs typeface="Times New Roman" pitchFamily="18" charset="0"/>
            </a:rPr>
            <a:t>王○○</a:t>
          </a:r>
          <a:endParaRPr lang="zh-TW" altLang="en-US" sz="2000" b="1" dirty="0"/>
        </a:p>
      </dgm:t>
    </dgm:pt>
    <dgm:pt modelId="{9F265991-E179-4BE0-B9C5-E4478343949F}" type="parTrans" cxnId="{FF30374D-55AB-4FD9-AB46-D0CDD027256A}">
      <dgm:prSet/>
      <dgm:spPr/>
      <dgm:t>
        <a:bodyPr/>
        <a:lstStyle/>
        <a:p>
          <a:endParaRPr lang="zh-TW" altLang="en-US"/>
        </a:p>
      </dgm:t>
    </dgm:pt>
    <dgm:pt modelId="{7FA15D2F-C70B-47C7-8250-A10A879D358C}" type="sibTrans" cxnId="{FF30374D-55AB-4FD9-AB46-D0CDD027256A}">
      <dgm:prSet/>
      <dgm:spPr/>
      <dgm:t>
        <a:bodyPr/>
        <a:lstStyle/>
        <a:p>
          <a:endParaRPr lang="zh-TW" altLang="en-US"/>
        </a:p>
      </dgm:t>
    </dgm:pt>
    <dgm:pt modelId="{E9DFCDF9-B839-42CD-BA63-038DC639E9FE}" type="pres">
      <dgm:prSet presAssocID="{1D594F3C-0BBF-4FB6-A999-4E1266AFEC36}" presName="Name0" presStyleCnt="0">
        <dgm:presLayoutVars>
          <dgm:dir/>
          <dgm:animLvl val="lvl"/>
          <dgm:resizeHandles val="exact"/>
        </dgm:presLayoutVars>
      </dgm:prSet>
      <dgm:spPr/>
      <dgm:t>
        <a:bodyPr/>
        <a:lstStyle/>
        <a:p>
          <a:endParaRPr lang="zh-TW" altLang="en-US"/>
        </a:p>
      </dgm:t>
    </dgm:pt>
    <dgm:pt modelId="{8D3139A9-3A69-4BDF-A6B5-096CB9EEC368}" type="pres">
      <dgm:prSet presAssocID="{9F56C274-94F7-480F-8359-5FA27F3192F1}" presName="composite" presStyleCnt="0"/>
      <dgm:spPr/>
    </dgm:pt>
    <dgm:pt modelId="{38AEF0C7-F8C0-4694-9AB8-A47FD1680B7D}" type="pres">
      <dgm:prSet presAssocID="{9F56C274-94F7-480F-8359-5FA27F3192F1}" presName="parTx" presStyleLbl="alignNode1" presStyleIdx="0" presStyleCnt="1">
        <dgm:presLayoutVars>
          <dgm:chMax val="0"/>
          <dgm:chPref val="0"/>
          <dgm:bulletEnabled val="1"/>
        </dgm:presLayoutVars>
      </dgm:prSet>
      <dgm:spPr/>
      <dgm:t>
        <a:bodyPr/>
        <a:lstStyle/>
        <a:p>
          <a:endParaRPr lang="zh-TW" altLang="en-US"/>
        </a:p>
      </dgm:t>
    </dgm:pt>
    <dgm:pt modelId="{18234DD0-5050-4AD6-A85E-D0C8517BD509}" type="pres">
      <dgm:prSet presAssocID="{9F56C274-94F7-480F-8359-5FA27F3192F1}" presName="desTx" presStyleLbl="alignAccFollowNode1" presStyleIdx="0" presStyleCnt="1">
        <dgm:presLayoutVars>
          <dgm:bulletEnabled val="1"/>
        </dgm:presLayoutVars>
      </dgm:prSet>
      <dgm:spPr/>
      <dgm:t>
        <a:bodyPr/>
        <a:lstStyle/>
        <a:p>
          <a:endParaRPr lang="zh-TW" altLang="en-US"/>
        </a:p>
      </dgm:t>
    </dgm:pt>
  </dgm:ptLst>
  <dgm:cxnLst>
    <dgm:cxn modelId="{3F47ED2E-81DB-4B26-AF8E-B1146FF45A70}" type="presOf" srcId="{31E34475-3810-4F8B-8998-5783B5552491}" destId="{18234DD0-5050-4AD6-A85E-D0C8517BD509}" srcOrd="0" destOrd="2" presId="urn:microsoft.com/office/officeart/2005/8/layout/hList1"/>
    <dgm:cxn modelId="{FF30374D-55AB-4FD9-AB46-D0CDD027256A}" srcId="{9F56C274-94F7-480F-8359-5FA27F3192F1}" destId="{2ADBF96C-E531-4069-981B-E23F43AF89AC}" srcOrd="0" destOrd="0" parTransId="{9F265991-E179-4BE0-B9C5-E4478343949F}" sibTransId="{7FA15D2F-C70B-47C7-8250-A10A879D358C}"/>
    <dgm:cxn modelId="{7DFF3909-AE1D-462D-8DAD-1DEE752F4C2E}" type="presOf" srcId="{2ADBF96C-E531-4069-981B-E23F43AF89AC}" destId="{18234DD0-5050-4AD6-A85E-D0C8517BD509}" srcOrd="0" destOrd="0" presId="urn:microsoft.com/office/officeart/2005/8/layout/hList1"/>
    <dgm:cxn modelId="{0E9393A1-62CF-4909-BE40-7D5FF71D9B4A}" srcId="{9F56C274-94F7-480F-8359-5FA27F3192F1}" destId="{31E34475-3810-4F8B-8998-5783B5552491}" srcOrd="2" destOrd="0" parTransId="{9456CBDE-A45F-4C34-B1E6-37F8FAAE451F}" sibTransId="{3A92051A-2A05-4F0F-9CAE-98A87EF9A0CA}"/>
    <dgm:cxn modelId="{B4D68B72-832C-457D-B60A-E40F5CDC05E4}" type="presOf" srcId="{54D16C3B-BE3A-47CF-BD4C-3E8133166492}" destId="{18234DD0-5050-4AD6-A85E-D0C8517BD509}" srcOrd="0" destOrd="1" presId="urn:microsoft.com/office/officeart/2005/8/layout/hList1"/>
    <dgm:cxn modelId="{A0FBE527-6E3D-4750-AEB8-4764B106CE72}" type="presOf" srcId="{9F56C274-94F7-480F-8359-5FA27F3192F1}" destId="{38AEF0C7-F8C0-4694-9AB8-A47FD1680B7D}" srcOrd="0" destOrd="0" presId="urn:microsoft.com/office/officeart/2005/8/layout/hList1"/>
    <dgm:cxn modelId="{6BA8B1DC-35A8-4A93-9105-B69144E6EDDA}" srcId="{1D594F3C-0BBF-4FB6-A999-4E1266AFEC36}" destId="{9F56C274-94F7-480F-8359-5FA27F3192F1}" srcOrd="0" destOrd="0" parTransId="{5D672AC1-4B49-4C65-BD12-BCC319E36AF4}" sibTransId="{00EB97FA-8A4F-4368-9E48-105147DC30F2}"/>
    <dgm:cxn modelId="{032377AF-887D-466D-9370-B7CC92D8BC67}" type="presOf" srcId="{1D594F3C-0BBF-4FB6-A999-4E1266AFEC36}" destId="{E9DFCDF9-B839-42CD-BA63-038DC639E9FE}" srcOrd="0" destOrd="0" presId="urn:microsoft.com/office/officeart/2005/8/layout/hList1"/>
    <dgm:cxn modelId="{3131BDD7-030E-4D19-8381-CC62BD634DDE}" srcId="{9F56C274-94F7-480F-8359-5FA27F3192F1}" destId="{54D16C3B-BE3A-47CF-BD4C-3E8133166492}" srcOrd="1" destOrd="0" parTransId="{D831A75F-7206-45B4-BE72-8D606A73A8C3}" sibTransId="{A9C1CFFC-6BF3-4A70-8E7A-36B0BDED4871}"/>
    <dgm:cxn modelId="{FEE4E07B-0842-4343-A4DC-2C19BF67F7AB}" type="presParOf" srcId="{E9DFCDF9-B839-42CD-BA63-038DC639E9FE}" destId="{8D3139A9-3A69-4BDF-A6B5-096CB9EEC368}" srcOrd="0" destOrd="0" presId="urn:microsoft.com/office/officeart/2005/8/layout/hList1"/>
    <dgm:cxn modelId="{3A1A2647-0815-4F8D-B288-D912D38DDCA3}" type="presParOf" srcId="{8D3139A9-3A69-4BDF-A6B5-096CB9EEC368}" destId="{38AEF0C7-F8C0-4694-9AB8-A47FD1680B7D}" srcOrd="0" destOrd="0" presId="urn:microsoft.com/office/officeart/2005/8/layout/hList1"/>
    <dgm:cxn modelId="{87024F44-63BB-4CD3-924C-6DE3C10EE5B6}" type="presParOf" srcId="{8D3139A9-3A69-4BDF-A6B5-096CB9EEC368}" destId="{18234DD0-5050-4AD6-A85E-D0C8517BD509}"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D8D83A-0E87-422B-BE2B-5D74FD14A4D8}" type="doc">
      <dgm:prSet loTypeId="urn:microsoft.com/office/officeart/2005/8/layout/lProcess1" loCatId="process" qsTypeId="urn:microsoft.com/office/officeart/2005/8/quickstyle/simple1" qsCatId="simple" csTypeId="urn:microsoft.com/office/officeart/2005/8/colors/accent5_2" csCatId="accent5" phldr="1"/>
      <dgm:spPr/>
      <dgm:t>
        <a:bodyPr/>
        <a:lstStyle/>
        <a:p>
          <a:endParaRPr lang="zh-TW" altLang="en-US"/>
        </a:p>
      </dgm:t>
    </dgm:pt>
    <dgm:pt modelId="{F24AA159-7F8A-463E-BB66-A272881522B9}">
      <dgm:prSet phldrT="[文字]"/>
      <dgm:spPr/>
      <dgm:t>
        <a:bodyPr/>
        <a:lstStyle/>
        <a:p>
          <a:r>
            <a:rPr lang="zh-TW" altLang="en-US" dirty="0" smtClean="0">
              <a:latin typeface="微軟正黑體" panose="020B0604030504040204" pitchFamily="34" charset="-120"/>
              <a:ea typeface="微軟正黑體" panose="020B0604030504040204" pitchFamily="34" charset="-120"/>
            </a:rPr>
            <a:t>王○○違反法規</a:t>
          </a:r>
          <a:endParaRPr lang="zh-TW" altLang="en-US" dirty="0">
            <a:latin typeface="微軟正黑體" panose="020B0604030504040204" pitchFamily="34" charset="-120"/>
            <a:ea typeface="微軟正黑體" panose="020B0604030504040204" pitchFamily="34" charset="-120"/>
          </a:endParaRPr>
        </a:p>
      </dgm:t>
    </dgm:pt>
    <dgm:pt modelId="{E072381C-923D-4C99-A937-640F5F0A6D5A}" type="parTrans" cxnId="{0185D7F8-DE12-4472-9421-2BF09D05C973}">
      <dgm:prSet/>
      <dgm:spPr/>
      <dgm:t>
        <a:bodyPr/>
        <a:lstStyle/>
        <a:p>
          <a:endParaRPr lang="zh-TW" altLang="en-US"/>
        </a:p>
      </dgm:t>
    </dgm:pt>
    <dgm:pt modelId="{47352F52-20F8-4100-90E7-73758CD1B88D}" type="sibTrans" cxnId="{0185D7F8-DE12-4472-9421-2BF09D05C973}">
      <dgm:prSet/>
      <dgm:spPr/>
      <dgm:t>
        <a:bodyPr/>
        <a:lstStyle/>
        <a:p>
          <a:endParaRPr lang="zh-TW" altLang="en-US"/>
        </a:p>
      </dgm:t>
    </dgm:pt>
    <dgm:pt modelId="{B8700C9C-3D56-4310-9E70-16EDCB7B621A}">
      <dgm:prSet phldrT="[文字]"/>
      <dgm:spPr/>
      <dgm:t>
        <a:bodyPr/>
        <a:lstStyle/>
        <a:p>
          <a:pPr rtl="0"/>
          <a:r>
            <a:rPr kumimoji="1" lang="zh-TW" altLang="en-US" b="0" i="0" u="none" strike="noStrike" cap="none" normalizeH="0" baseline="0" dirty="0" smtClean="0">
              <a:ln/>
              <a:effectLst/>
              <a:latin typeface="微軟正黑體" pitchFamily="34" charset="-120"/>
              <a:ea typeface="微軟正黑體" pitchFamily="34" charset="-120"/>
              <a:cs typeface="Times New Roman" pitchFamily="18" charset="0"/>
            </a:rPr>
            <a:t>王</a:t>
          </a:r>
          <a:r>
            <a:rPr lang="zh-TW" altLang="en-US" dirty="0" smtClean="0">
              <a:latin typeface="微軟正黑體" panose="020B0604030504040204" pitchFamily="34" charset="-120"/>
              <a:ea typeface="微軟正黑體" panose="020B0604030504040204" pitchFamily="34" charset="-120"/>
            </a:rPr>
            <a:t>○○</a:t>
          </a:r>
          <a:r>
            <a:rPr kumimoji="1" lang="zh-TW" altLang="en-US" b="0" i="0" u="none" strike="noStrike" cap="none" normalizeH="0" baseline="0" dirty="0" smtClean="0">
              <a:ln/>
              <a:effectLst/>
              <a:latin typeface="微軟正黑體" pitchFamily="34" charset="-120"/>
              <a:ea typeface="微軟正黑體" pitchFamily="34" charset="-120"/>
              <a:cs typeface="Times New Roman" pitchFamily="18" charset="0"/>
            </a:rPr>
            <a:t>之刑責</a:t>
          </a:r>
          <a:endParaRPr lang="zh-TW" altLang="en-US" dirty="0">
            <a:latin typeface="微軟正黑體" panose="020B0604030504040204" pitchFamily="34" charset="-120"/>
            <a:ea typeface="微軟正黑體" panose="020B0604030504040204" pitchFamily="34" charset="-120"/>
          </a:endParaRPr>
        </a:p>
      </dgm:t>
    </dgm:pt>
    <dgm:pt modelId="{B7C5AF64-44DB-4959-9D57-3CB3C63B2CAA}" type="parTrans" cxnId="{692EE8B5-583D-468D-9196-8DEE77186E34}">
      <dgm:prSet/>
      <dgm:spPr/>
      <dgm:t>
        <a:bodyPr/>
        <a:lstStyle/>
        <a:p>
          <a:endParaRPr lang="zh-TW" altLang="en-US"/>
        </a:p>
      </dgm:t>
    </dgm:pt>
    <dgm:pt modelId="{F7169606-1CB6-44B1-B39D-CD1391C5A0BD}" type="sibTrans" cxnId="{692EE8B5-583D-468D-9196-8DEE77186E34}">
      <dgm:prSet/>
      <dgm:spPr/>
      <dgm:t>
        <a:bodyPr/>
        <a:lstStyle/>
        <a:p>
          <a:endParaRPr lang="zh-TW" altLang="en-US"/>
        </a:p>
      </dgm:t>
    </dgm:pt>
    <dgm:pt modelId="{8956672E-8B43-4873-BAE6-59A05384D9E0}">
      <dgm:prSet phldrT="[文字]" custT="1"/>
      <dgm:spPr>
        <a:solidFill>
          <a:schemeClr val="accent6">
            <a:lumMod val="40000"/>
            <a:lumOff val="60000"/>
            <a:alpha val="90000"/>
          </a:schemeClr>
        </a:solidFill>
      </dgm:spPr>
      <dgm:t>
        <a:bodyPr/>
        <a:lstStyle/>
        <a:p>
          <a:pPr rtl="0"/>
          <a:r>
            <a:rPr kumimoji="1" lang="zh-TW" altLang="en-US" sz="2100" b="0" i="0" u="none" strike="noStrike" cap="none" normalizeH="0" baseline="0" dirty="0" smtClean="0">
              <a:ln/>
              <a:effectLst/>
              <a:latin typeface="微軟正黑體" pitchFamily="34" charset="-120"/>
              <a:ea typeface="微軟正黑體" pitchFamily="34" charset="-120"/>
              <a:cs typeface="Times New Roman" pitchFamily="18" charset="0"/>
            </a:rPr>
            <a:t>貪污治罪條例第</a:t>
          </a:r>
          <a:r>
            <a:rPr kumimoji="1" lang="en-US" altLang="zh-TW" sz="2100" b="0" i="0" u="none" strike="noStrike" cap="none" normalizeH="0" baseline="0" dirty="0" smtClean="0">
              <a:ln/>
              <a:effectLst/>
              <a:latin typeface="微軟正黑體" pitchFamily="34" charset="-120"/>
              <a:ea typeface="微軟正黑體" pitchFamily="34" charset="-120"/>
              <a:cs typeface="Times New Roman" pitchFamily="18" charset="0"/>
            </a:rPr>
            <a:t>6</a:t>
          </a:r>
          <a:r>
            <a:rPr kumimoji="1" lang="zh-TW" altLang="en-US" sz="2100" b="0" i="0" u="none" strike="noStrike" cap="none" normalizeH="0" baseline="0" dirty="0" smtClean="0">
              <a:ln/>
              <a:effectLst/>
              <a:latin typeface="微軟正黑體" pitchFamily="34" charset="-120"/>
              <a:ea typeface="微軟正黑體" pitchFamily="34" charset="-120"/>
              <a:cs typeface="Times New Roman" pitchFamily="18" charset="0"/>
            </a:rPr>
            <a:t>條第</a:t>
          </a:r>
          <a:r>
            <a:rPr kumimoji="1" lang="en-US" altLang="zh-TW" sz="2100" b="0" i="0" u="none" strike="noStrike" cap="none" normalizeH="0" baseline="0" dirty="0" smtClean="0">
              <a:ln/>
              <a:effectLst/>
              <a:latin typeface="微軟正黑體" pitchFamily="34" charset="-120"/>
              <a:ea typeface="微軟正黑體" pitchFamily="34" charset="-120"/>
              <a:cs typeface="Times New Roman" pitchFamily="18" charset="0"/>
            </a:rPr>
            <a:t>1</a:t>
          </a:r>
          <a:r>
            <a:rPr kumimoji="1" lang="zh-TW" altLang="en-US" sz="2100" b="0" i="0" u="none" strike="noStrike" cap="none" normalizeH="0" baseline="0" dirty="0" smtClean="0">
              <a:ln/>
              <a:effectLst/>
              <a:latin typeface="微軟正黑體" pitchFamily="34" charset="-120"/>
              <a:ea typeface="微軟正黑體" pitchFamily="34" charset="-120"/>
              <a:cs typeface="Times New Roman" pitchFamily="18" charset="0"/>
            </a:rPr>
            <a:t>項第</a:t>
          </a:r>
          <a:r>
            <a:rPr kumimoji="1" lang="en-US" altLang="zh-TW" sz="2100" b="0" i="0" u="none" strike="noStrike" cap="none" normalizeH="0" baseline="0" dirty="0" smtClean="0">
              <a:ln/>
              <a:effectLst/>
              <a:latin typeface="微軟正黑體" pitchFamily="34" charset="-120"/>
              <a:ea typeface="微軟正黑體" pitchFamily="34" charset="-120"/>
              <a:cs typeface="Times New Roman" pitchFamily="18" charset="0"/>
            </a:rPr>
            <a:t>4</a:t>
          </a:r>
          <a:r>
            <a:rPr kumimoji="1" lang="zh-TW" altLang="en-US" sz="2100" b="0" i="0" u="none" strike="noStrike" cap="none" normalizeH="0" baseline="0" dirty="0" smtClean="0">
              <a:ln/>
              <a:effectLst/>
              <a:latin typeface="微軟正黑體" pitchFamily="34" charset="-120"/>
              <a:ea typeface="微軟正黑體" pitchFamily="34" charset="-120"/>
              <a:cs typeface="Times New Roman" pitchFamily="18" charset="0"/>
            </a:rPr>
            <a:t>款對主管事務圖利罪</a:t>
          </a:r>
          <a:endParaRPr lang="zh-TW" altLang="en-US" sz="2100" dirty="0">
            <a:latin typeface="微軟正黑體" pitchFamily="34" charset="-120"/>
            <a:ea typeface="微軟正黑體" pitchFamily="34" charset="-120"/>
          </a:endParaRPr>
        </a:p>
      </dgm:t>
    </dgm:pt>
    <dgm:pt modelId="{AFC6685B-4822-4235-B44E-1D814F156ECE}" type="parTrans" cxnId="{F71C0DEE-00F3-46F3-B2C7-A11FFC780AFE}">
      <dgm:prSet/>
      <dgm:spPr/>
      <dgm:t>
        <a:bodyPr/>
        <a:lstStyle/>
        <a:p>
          <a:endParaRPr lang="zh-TW" altLang="en-US"/>
        </a:p>
      </dgm:t>
    </dgm:pt>
    <dgm:pt modelId="{1414375B-92EB-4FB7-BCAD-C347826D5BAE}" type="sibTrans" cxnId="{F71C0DEE-00F3-46F3-B2C7-A11FFC780AFE}">
      <dgm:prSet/>
      <dgm:spPr/>
      <dgm:t>
        <a:bodyPr/>
        <a:lstStyle/>
        <a:p>
          <a:endParaRPr lang="zh-TW" altLang="en-US"/>
        </a:p>
      </dgm:t>
    </dgm:pt>
    <dgm:pt modelId="{A8B562DA-1AFF-45FA-ABFB-91DC46E2392A}">
      <dgm:prSet phldrT="[文字]" custT="1"/>
      <dgm:spPr>
        <a:solidFill>
          <a:schemeClr val="accent6">
            <a:lumMod val="40000"/>
            <a:lumOff val="60000"/>
            <a:alpha val="90000"/>
          </a:schemeClr>
        </a:solidFill>
      </dgm:spPr>
      <dgm:t>
        <a:bodyPr/>
        <a:lstStyle/>
        <a:p>
          <a:pPr rtl="0"/>
          <a:r>
            <a:rPr kumimoji="1" lang="zh-TW" altLang="en-US" sz="2100" b="0" i="0" u="none" strike="noStrike" cap="none" normalizeH="0" baseline="0" dirty="0" smtClean="0">
              <a:ln/>
              <a:effectLst/>
              <a:latin typeface="微軟正黑體" pitchFamily="34" charset="-120"/>
              <a:ea typeface="微軟正黑體" pitchFamily="34" charset="-120"/>
              <a:cs typeface="Times New Roman" pitchFamily="18" charset="0"/>
            </a:rPr>
            <a:t>刑法第</a:t>
          </a:r>
          <a:r>
            <a:rPr kumimoji="1" lang="en-US" altLang="zh-TW" sz="2100" b="0" i="0" u="none" strike="noStrike" cap="none" normalizeH="0" baseline="0" dirty="0" smtClean="0">
              <a:ln/>
              <a:effectLst/>
              <a:latin typeface="微軟正黑體" pitchFamily="34" charset="-120"/>
              <a:ea typeface="微軟正黑體" pitchFamily="34" charset="-120"/>
              <a:cs typeface="Times New Roman" pitchFamily="18" charset="0"/>
            </a:rPr>
            <a:t>213</a:t>
          </a:r>
          <a:r>
            <a:rPr kumimoji="1" lang="zh-TW" altLang="en-US" sz="2100" b="0" i="0" u="none" strike="noStrike" cap="none" normalizeH="0" baseline="0" dirty="0" smtClean="0">
              <a:ln/>
              <a:effectLst/>
              <a:latin typeface="微軟正黑體" pitchFamily="34" charset="-120"/>
              <a:ea typeface="微軟正黑體" pitchFamily="34" charset="-120"/>
              <a:cs typeface="Times New Roman" pitchFamily="18" charset="0"/>
            </a:rPr>
            <a:t>條</a:t>
          </a:r>
          <a:endParaRPr kumimoji="1" lang="en-US" altLang="zh-TW" sz="2100" b="0" i="0" u="none" strike="noStrike" cap="none" normalizeH="0" baseline="0" dirty="0" smtClean="0">
            <a:ln/>
            <a:effectLst/>
            <a:latin typeface="微軟正黑體" pitchFamily="34" charset="-120"/>
            <a:ea typeface="微軟正黑體" pitchFamily="34" charset="-120"/>
            <a:cs typeface="Times New Roman" pitchFamily="18" charset="0"/>
          </a:endParaRPr>
        </a:p>
        <a:p>
          <a:pPr rtl="0"/>
          <a:r>
            <a:rPr kumimoji="1" lang="zh-TW" altLang="en-US" sz="2100" b="0" i="0" u="none" strike="noStrike" cap="none" normalizeH="0" baseline="0" dirty="0" smtClean="0">
              <a:ln/>
              <a:effectLst/>
              <a:latin typeface="微軟正黑體" pitchFamily="34" charset="-120"/>
              <a:ea typeface="微軟正黑體" pitchFamily="34" charset="-120"/>
              <a:cs typeface="Times New Roman" pitchFamily="18" charset="0"/>
            </a:rPr>
            <a:t>公務員登載不實罪</a:t>
          </a:r>
          <a:endParaRPr lang="zh-TW" altLang="en-US" sz="2100" dirty="0">
            <a:latin typeface="微軟正黑體" pitchFamily="34" charset="-120"/>
            <a:ea typeface="微軟正黑體" pitchFamily="34" charset="-120"/>
          </a:endParaRPr>
        </a:p>
      </dgm:t>
    </dgm:pt>
    <dgm:pt modelId="{4E6CBFA5-2739-4D98-915D-9AD614AF5E88}" type="parTrans" cxnId="{83E2E47D-80A2-4CDD-8557-7FB15D03F908}">
      <dgm:prSet/>
      <dgm:spPr/>
      <dgm:t>
        <a:bodyPr/>
        <a:lstStyle/>
        <a:p>
          <a:endParaRPr lang="zh-TW" altLang="en-US"/>
        </a:p>
      </dgm:t>
    </dgm:pt>
    <dgm:pt modelId="{179B96E7-6BD3-49B7-89B2-276478D4A4CC}" type="sibTrans" cxnId="{83E2E47D-80A2-4CDD-8557-7FB15D03F908}">
      <dgm:prSet/>
      <dgm:spPr/>
      <dgm:t>
        <a:bodyPr/>
        <a:lstStyle/>
        <a:p>
          <a:endParaRPr lang="zh-TW" altLang="en-US"/>
        </a:p>
      </dgm:t>
    </dgm:pt>
    <dgm:pt modelId="{D6646248-85CD-48C9-BB23-5E2869720314}">
      <dgm:prSet phldrT="[文字]"/>
      <dgm:spPr/>
      <dgm:t>
        <a:bodyPr/>
        <a:lstStyle/>
        <a:p>
          <a:pPr algn="l" rtl="0"/>
          <a:r>
            <a:rPr kumimoji="1" lang="zh-TW" altLang="en-US" b="0" i="0" u="none" strike="noStrike" cap="none" normalizeH="0" baseline="0" dirty="0" smtClean="0">
              <a:ln/>
              <a:effectLst/>
              <a:latin typeface="微軟正黑體" pitchFamily="34" charset="-120"/>
              <a:ea typeface="微軟正黑體" pitchFamily="34" charset="-120"/>
              <a:cs typeface="Times New Roman" pitchFamily="18" charset="0"/>
            </a:rPr>
            <a:t>本案經法院審酌，被告王</a:t>
          </a:r>
          <a:r>
            <a:rPr lang="zh-TW" altLang="en-US" dirty="0" smtClean="0">
              <a:latin typeface="微軟正黑體" panose="020B0604030504040204" pitchFamily="34" charset="-120"/>
              <a:ea typeface="微軟正黑體" panose="020B0604030504040204" pitchFamily="34" charset="-120"/>
            </a:rPr>
            <a:t>○○</a:t>
          </a:r>
          <a:r>
            <a:rPr kumimoji="1" lang="zh-TW" altLang="en-US" b="0" i="0" u="none" strike="noStrike" cap="none" normalizeH="0" baseline="0" dirty="0" smtClean="0">
              <a:ln/>
              <a:effectLst/>
              <a:latin typeface="微軟正黑體" pitchFamily="34" charset="-120"/>
              <a:ea typeface="微軟正黑體" pitchFamily="34" charset="-120"/>
              <a:cs typeface="Times New Roman" pitchFamily="18" charset="0"/>
            </a:rPr>
            <a:t>身為行使國家核課稅捐權柄之稅務員，應戮力從公不得循私，詎其竟圖配偶之不法利益，復於偵審期間仍無悛悔真意。</a:t>
          </a:r>
          <a:endParaRPr lang="zh-TW" altLang="en-US" dirty="0">
            <a:latin typeface="微軟正黑體" panose="020B0604030504040204" pitchFamily="34" charset="-120"/>
            <a:ea typeface="微軟正黑體" panose="020B0604030504040204" pitchFamily="34" charset="-120"/>
          </a:endParaRPr>
        </a:p>
      </dgm:t>
    </dgm:pt>
    <dgm:pt modelId="{CD0B5BE5-9828-4275-AD5F-C2231B29889F}" type="parTrans" cxnId="{EA5E3FDE-146B-4A83-BCB2-AD604550535D}">
      <dgm:prSet/>
      <dgm:spPr/>
      <dgm:t>
        <a:bodyPr/>
        <a:lstStyle/>
        <a:p>
          <a:endParaRPr lang="zh-TW" altLang="en-US"/>
        </a:p>
      </dgm:t>
    </dgm:pt>
    <dgm:pt modelId="{40F903D5-1B6D-4C61-98F8-A2A7C9CD0C2B}" type="sibTrans" cxnId="{EA5E3FDE-146B-4A83-BCB2-AD604550535D}">
      <dgm:prSet/>
      <dgm:spPr/>
      <dgm:t>
        <a:bodyPr/>
        <a:lstStyle/>
        <a:p>
          <a:endParaRPr lang="zh-TW" altLang="en-US"/>
        </a:p>
      </dgm:t>
    </dgm:pt>
    <dgm:pt modelId="{F66DB88F-816E-4C15-B7EC-108261C270A3}">
      <dgm:prSet phldrT="[文字]"/>
      <dgm:spPr/>
      <dgm:t>
        <a:bodyPr/>
        <a:lstStyle/>
        <a:p>
          <a:pPr algn="l" rtl="0"/>
          <a:r>
            <a:rPr kumimoji="1" lang="zh-TW" altLang="en-US" b="0" i="0" u="none" strike="noStrike" cap="none" normalizeH="0" baseline="0" dirty="0" smtClean="0">
              <a:ln/>
              <a:effectLst/>
              <a:latin typeface="微軟正黑體" pitchFamily="34" charset="-120"/>
              <a:ea typeface="微軟正黑體" pitchFamily="34" charset="-120"/>
              <a:cs typeface="Times New Roman" pitchFamily="18" charset="0"/>
            </a:rPr>
            <a:t>惟考量其所圖不法利益非鉅，判處王</a:t>
          </a:r>
          <a:r>
            <a:rPr lang="zh-TW" altLang="en-US" dirty="0" smtClean="0">
              <a:latin typeface="微軟正黑體" panose="020B0604030504040204" pitchFamily="34" charset="-120"/>
              <a:ea typeface="微軟正黑體" panose="020B0604030504040204" pitchFamily="34" charset="-120"/>
            </a:rPr>
            <a:t>○○</a:t>
          </a:r>
          <a:r>
            <a:rPr kumimoji="1" lang="zh-TW" altLang="en-US" b="0" i="0" u="none" strike="noStrike" cap="none" normalizeH="0" baseline="0" dirty="0" smtClean="0">
              <a:ln/>
              <a:effectLst/>
              <a:latin typeface="微軟正黑體" pitchFamily="34" charset="-120"/>
              <a:ea typeface="微軟正黑體" pitchFamily="34" charset="-120"/>
              <a:cs typeface="Times New Roman" pitchFamily="18" charset="0"/>
            </a:rPr>
            <a:t>有期徒刑</a:t>
          </a:r>
          <a:r>
            <a:rPr kumimoji="1" lang="en-US" altLang="zh-TW" b="0" i="0" u="none" strike="noStrike" cap="none" normalizeH="0" baseline="0" dirty="0" smtClean="0">
              <a:ln/>
              <a:effectLst/>
              <a:latin typeface="微軟正黑體" pitchFamily="34" charset="-120"/>
              <a:ea typeface="微軟正黑體" pitchFamily="34" charset="-120"/>
              <a:cs typeface="Times New Roman" pitchFamily="18" charset="0"/>
            </a:rPr>
            <a:t>3</a:t>
          </a:r>
          <a:r>
            <a:rPr kumimoji="1" lang="zh-TW" altLang="en-US" b="0" i="0" u="none" strike="noStrike" cap="none" normalizeH="0" baseline="0" dirty="0" smtClean="0">
              <a:ln/>
              <a:effectLst/>
              <a:latin typeface="微軟正黑體" pitchFamily="34" charset="-120"/>
              <a:ea typeface="微軟正黑體" pitchFamily="34" charset="-120"/>
              <a:cs typeface="Times New Roman" pitchFamily="18" charset="0"/>
            </a:rPr>
            <a:t>年。</a:t>
          </a:r>
          <a:endParaRPr lang="zh-TW" altLang="en-US" dirty="0">
            <a:latin typeface="微軟正黑體" panose="020B0604030504040204" pitchFamily="34" charset="-120"/>
            <a:ea typeface="微軟正黑體" panose="020B0604030504040204" pitchFamily="34" charset="-120"/>
          </a:endParaRPr>
        </a:p>
      </dgm:t>
    </dgm:pt>
    <dgm:pt modelId="{33FBC0C1-0742-4F1E-B3D7-2B1570C72014}" type="parTrans" cxnId="{1EDB5723-0D52-4113-8D3F-018A9E74073F}">
      <dgm:prSet/>
      <dgm:spPr/>
      <dgm:t>
        <a:bodyPr/>
        <a:lstStyle/>
        <a:p>
          <a:endParaRPr lang="zh-TW" altLang="en-US"/>
        </a:p>
      </dgm:t>
    </dgm:pt>
    <dgm:pt modelId="{BEBBA32F-1A30-4162-8405-B6BAEF232179}" type="sibTrans" cxnId="{1EDB5723-0D52-4113-8D3F-018A9E74073F}">
      <dgm:prSet/>
      <dgm:spPr/>
      <dgm:t>
        <a:bodyPr/>
        <a:lstStyle/>
        <a:p>
          <a:endParaRPr lang="zh-TW" altLang="en-US"/>
        </a:p>
      </dgm:t>
    </dgm:pt>
    <dgm:pt modelId="{A8302D64-F855-46C1-9FCB-D03025DFAE1C}" type="pres">
      <dgm:prSet presAssocID="{5AD8D83A-0E87-422B-BE2B-5D74FD14A4D8}" presName="Name0" presStyleCnt="0">
        <dgm:presLayoutVars>
          <dgm:dir/>
          <dgm:animLvl val="lvl"/>
          <dgm:resizeHandles val="exact"/>
        </dgm:presLayoutVars>
      </dgm:prSet>
      <dgm:spPr/>
      <dgm:t>
        <a:bodyPr/>
        <a:lstStyle/>
        <a:p>
          <a:endParaRPr lang="zh-TW" altLang="en-US"/>
        </a:p>
      </dgm:t>
    </dgm:pt>
    <dgm:pt modelId="{1CBC305E-CE7A-4595-A72A-0D1CAEBC2B43}" type="pres">
      <dgm:prSet presAssocID="{F24AA159-7F8A-463E-BB66-A272881522B9}" presName="vertFlow" presStyleCnt="0"/>
      <dgm:spPr/>
    </dgm:pt>
    <dgm:pt modelId="{36682A81-3012-4703-A2B6-0078E7D0421B}" type="pres">
      <dgm:prSet presAssocID="{F24AA159-7F8A-463E-BB66-A272881522B9}" presName="header" presStyleLbl="node1" presStyleIdx="0" presStyleCnt="2"/>
      <dgm:spPr/>
      <dgm:t>
        <a:bodyPr/>
        <a:lstStyle/>
        <a:p>
          <a:endParaRPr lang="zh-TW" altLang="en-US"/>
        </a:p>
      </dgm:t>
    </dgm:pt>
    <dgm:pt modelId="{D41FC35E-13D2-4DC4-A255-0C87735454B5}" type="pres">
      <dgm:prSet presAssocID="{AFC6685B-4822-4235-B44E-1D814F156ECE}" presName="parTrans" presStyleLbl="sibTrans2D1" presStyleIdx="0" presStyleCnt="4"/>
      <dgm:spPr/>
      <dgm:t>
        <a:bodyPr/>
        <a:lstStyle/>
        <a:p>
          <a:endParaRPr lang="zh-TW" altLang="en-US"/>
        </a:p>
      </dgm:t>
    </dgm:pt>
    <dgm:pt modelId="{0AFA374F-3789-403D-8894-77821AA63F71}" type="pres">
      <dgm:prSet presAssocID="{8956672E-8B43-4873-BAE6-59A05384D9E0}" presName="child" presStyleLbl="alignAccFollowNode1" presStyleIdx="0" presStyleCnt="4">
        <dgm:presLayoutVars>
          <dgm:chMax val="0"/>
          <dgm:bulletEnabled val="1"/>
        </dgm:presLayoutVars>
      </dgm:prSet>
      <dgm:spPr/>
      <dgm:t>
        <a:bodyPr/>
        <a:lstStyle/>
        <a:p>
          <a:endParaRPr lang="zh-TW" altLang="en-US"/>
        </a:p>
      </dgm:t>
    </dgm:pt>
    <dgm:pt modelId="{C3636A71-3DF5-4784-AC91-FCB9CF54BD94}" type="pres">
      <dgm:prSet presAssocID="{1414375B-92EB-4FB7-BCAD-C347826D5BAE}" presName="sibTrans" presStyleLbl="sibTrans2D1" presStyleIdx="1" presStyleCnt="4"/>
      <dgm:spPr>
        <a:prstGeom prst="mathPlus">
          <a:avLst/>
        </a:prstGeom>
      </dgm:spPr>
      <dgm:t>
        <a:bodyPr/>
        <a:lstStyle/>
        <a:p>
          <a:endParaRPr lang="zh-TW" altLang="en-US"/>
        </a:p>
      </dgm:t>
    </dgm:pt>
    <dgm:pt modelId="{2770EAC0-2B06-407A-BEE3-EC35DAFD66DD}" type="pres">
      <dgm:prSet presAssocID="{A8B562DA-1AFF-45FA-ABFB-91DC46E2392A}" presName="child" presStyleLbl="alignAccFollowNode1" presStyleIdx="1" presStyleCnt="4">
        <dgm:presLayoutVars>
          <dgm:chMax val="0"/>
          <dgm:bulletEnabled val="1"/>
        </dgm:presLayoutVars>
      </dgm:prSet>
      <dgm:spPr/>
      <dgm:t>
        <a:bodyPr/>
        <a:lstStyle/>
        <a:p>
          <a:endParaRPr lang="zh-TW" altLang="en-US"/>
        </a:p>
      </dgm:t>
    </dgm:pt>
    <dgm:pt modelId="{451EBB60-F14F-435D-9A2A-66958CFE7E16}" type="pres">
      <dgm:prSet presAssocID="{F24AA159-7F8A-463E-BB66-A272881522B9}" presName="hSp" presStyleCnt="0"/>
      <dgm:spPr/>
    </dgm:pt>
    <dgm:pt modelId="{9F706DCD-6F4C-4379-BB36-E5A67B9CDBB0}" type="pres">
      <dgm:prSet presAssocID="{B8700C9C-3D56-4310-9E70-16EDCB7B621A}" presName="vertFlow" presStyleCnt="0"/>
      <dgm:spPr/>
    </dgm:pt>
    <dgm:pt modelId="{D8334830-BBA8-44B1-B92F-7BDC0C61776F}" type="pres">
      <dgm:prSet presAssocID="{B8700C9C-3D56-4310-9E70-16EDCB7B621A}" presName="header" presStyleLbl="node1" presStyleIdx="1" presStyleCnt="2"/>
      <dgm:spPr/>
      <dgm:t>
        <a:bodyPr/>
        <a:lstStyle/>
        <a:p>
          <a:endParaRPr lang="zh-TW" altLang="en-US"/>
        </a:p>
      </dgm:t>
    </dgm:pt>
    <dgm:pt modelId="{58010E66-E7B3-4BB6-8131-5A03B9A6E410}" type="pres">
      <dgm:prSet presAssocID="{CD0B5BE5-9828-4275-AD5F-C2231B29889F}" presName="parTrans" presStyleLbl="sibTrans2D1" presStyleIdx="2" presStyleCnt="4"/>
      <dgm:spPr/>
      <dgm:t>
        <a:bodyPr/>
        <a:lstStyle/>
        <a:p>
          <a:endParaRPr lang="zh-TW" altLang="en-US"/>
        </a:p>
      </dgm:t>
    </dgm:pt>
    <dgm:pt modelId="{FD3B42ED-4458-4C8E-BAF4-12F50991A398}" type="pres">
      <dgm:prSet presAssocID="{D6646248-85CD-48C9-BB23-5E2869720314}" presName="child" presStyleLbl="alignAccFollowNode1" presStyleIdx="2" presStyleCnt="4" custScaleY="137637">
        <dgm:presLayoutVars>
          <dgm:chMax val="0"/>
          <dgm:bulletEnabled val="1"/>
        </dgm:presLayoutVars>
      </dgm:prSet>
      <dgm:spPr/>
      <dgm:t>
        <a:bodyPr/>
        <a:lstStyle/>
        <a:p>
          <a:endParaRPr lang="zh-TW" altLang="en-US"/>
        </a:p>
      </dgm:t>
    </dgm:pt>
    <dgm:pt modelId="{6133F704-6BAA-420B-965C-0888F6752A12}" type="pres">
      <dgm:prSet presAssocID="{40F903D5-1B6D-4C61-98F8-A2A7C9CD0C2B}" presName="sibTrans" presStyleLbl="sibTrans2D1" presStyleIdx="3" presStyleCnt="4"/>
      <dgm:spPr/>
      <dgm:t>
        <a:bodyPr/>
        <a:lstStyle/>
        <a:p>
          <a:endParaRPr lang="zh-TW" altLang="en-US"/>
        </a:p>
      </dgm:t>
    </dgm:pt>
    <dgm:pt modelId="{A6CD6C50-2453-4D64-9373-CAC15E1C6F38}" type="pres">
      <dgm:prSet presAssocID="{F66DB88F-816E-4C15-B7EC-108261C270A3}" presName="child" presStyleLbl="alignAccFollowNode1" presStyleIdx="3" presStyleCnt="4">
        <dgm:presLayoutVars>
          <dgm:chMax val="0"/>
          <dgm:bulletEnabled val="1"/>
        </dgm:presLayoutVars>
      </dgm:prSet>
      <dgm:spPr/>
      <dgm:t>
        <a:bodyPr/>
        <a:lstStyle/>
        <a:p>
          <a:endParaRPr lang="zh-TW" altLang="en-US"/>
        </a:p>
      </dgm:t>
    </dgm:pt>
  </dgm:ptLst>
  <dgm:cxnLst>
    <dgm:cxn modelId="{692EE8B5-583D-468D-9196-8DEE77186E34}" srcId="{5AD8D83A-0E87-422B-BE2B-5D74FD14A4D8}" destId="{B8700C9C-3D56-4310-9E70-16EDCB7B621A}" srcOrd="1" destOrd="0" parTransId="{B7C5AF64-44DB-4959-9D57-3CB3C63B2CAA}" sibTransId="{F7169606-1CB6-44B1-B39D-CD1391C5A0BD}"/>
    <dgm:cxn modelId="{23FADA49-CF74-47AA-A31C-21375155C8A9}" type="presOf" srcId="{F24AA159-7F8A-463E-BB66-A272881522B9}" destId="{36682A81-3012-4703-A2B6-0078E7D0421B}" srcOrd="0" destOrd="0" presId="urn:microsoft.com/office/officeart/2005/8/layout/lProcess1"/>
    <dgm:cxn modelId="{73849CCB-45E2-467B-BF25-64D076DBBC57}" type="presOf" srcId="{5AD8D83A-0E87-422B-BE2B-5D74FD14A4D8}" destId="{A8302D64-F855-46C1-9FCB-D03025DFAE1C}" srcOrd="0" destOrd="0" presId="urn:microsoft.com/office/officeart/2005/8/layout/lProcess1"/>
    <dgm:cxn modelId="{EB32F274-9218-4D14-BC1B-F9BA7BE03815}" type="presOf" srcId="{F66DB88F-816E-4C15-B7EC-108261C270A3}" destId="{A6CD6C50-2453-4D64-9373-CAC15E1C6F38}" srcOrd="0" destOrd="0" presId="urn:microsoft.com/office/officeart/2005/8/layout/lProcess1"/>
    <dgm:cxn modelId="{8AAA2B60-51A3-4F2A-ADB0-9F28C5FAE4EA}" type="presOf" srcId="{B8700C9C-3D56-4310-9E70-16EDCB7B621A}" destId="{D8334830-BBA8-44B1-B92F-7BDC0C61776F}" srcOrd="0" destOrd="0" presId="urn:microsoft.com/office/officeart/2005/8/layout/lProcess1"/>
    <dgm:cxn modelId="{EA5E3FDE-146B-4A83-BCB2-AD604550535D}" srcId="{B8700C9C-3D56-4310-9E70-16EDCB7B621A}" destId="{D6646248-85CD-48C9-BB23-5E2869720314}" srcOrd="0" destOrd="0" parTransId="{CD0B5BE5-9828-4275-AD5F-C2231B29889F}" sibTransId="{40F903D5-1B6D-4C61-98F8-A2A7C9CD0C2B}"/>
    <dgm:cxn modelId="{0CF1A3FB-8CBB-4A8C-B755-65A353B58BA6}" type="presOf" srcId="{AFC6685B-4822-4235-B44E-1D814F156ECE}" destId="{D41FC35E-13D2-4DC4-A255-0C87735454B5}" srcOrd="0" destOrd="0" presId="urn:microsoft.com/office/officeart/2005/8/layout/lProcess1"/>
    <dgm:cxn modelId="{800F30B2-9AF6-4D66-B76D-D943564B424F}" type="presOf" srcId="{D6646248-85CD-48C9-BB23-5E2869720314}" destId="{FD3B42ED-4458-4C8E-BAF4-12F50991A398}" srcOrd="0" destOrd="0" presId="urn:microsoft.com/office/officeart/2005/8/layout/lProcess1"/>
    <dgm:cxn modelId="{1EDB5723-0D52-4113-8D3F-018A9E74073F}" srcId="{B8700C9C-3D56-4310-9E70-16EDCB7B621A}" destId="{F66DB88F-816E-4C15-B7EC-108261C270A3}" srcOrd="1" destOrd="0" parTransId="{33FBC0C1-0742-4F1E-B3D7-2B1570C72014}" sibTransId="{BEBBA32F-1A30-4162-8405-B6BAEF232179}"/>
    <dgm:cxn modelId="{F71C0DEE-00F3-46F3-B2C7-A11FFC780AFE}" srcId="{F24AA159-7F8A-463E-BB66-A272881522B9}" destId="{8956672E-8B43-4873-BAE6-59A05384D9E0}" srcOrd="0" destOrd="0" parTransId="{AFC6685B-4822-4235-B44E-1D814F156ECE}" sibTransId="{1414375B-92EB-4FB7-BCAD-C347826D5BAE}"/>
    <dgm:cxn modelId="{78F18E32-E9A1-4DC6-998F-3B2CB4A5BAD4}" type="presOf" srcId="{1414375B-92EB-4FB7-BCAD-C347826D5BAE}" destId="{C3636A71-3DF5-4784-AC91-FCB9CF54BD94}" srcOrd="0" destOrd="0" presId="urn:microsoft.com/office/officeart/2005/8/layout/lProcess1"/>
    <dgm:cxn modelId="{5BF5E91C-A34D-42CA-99F2-B8792F5BE9F0}" type="presOf" srcId="{40F903D5-1B6D-4C61-98F8-A2A7C9CD0C2B}" destId="{6133F704-6BAA-420B-965C-0888F6752A12}" srcOrd="0" destOrd="0" presId="urn:microsoft.com/office/officeart/2005/8/layout/lProcess1"/>
    <dgm:cxn modelId="{45AC97C5-260E-46C6-8926-DCAE754986AF}" type="presOf" srcId="{A8B562DA-1AFF-45FA-ABFB-91DC46E2392A}" destId="{2770EAC0-2B06-407A-BEE3-EC35DAFD66DD}" srcOrd="0" destOrd="0" presId="urn:microsoft.com/office/officeart/2005/8/layout/lProcess1"/>
    <dgm:cxn modelId="{D992D7C6-C8DC-4D33-93F1-E5908E6EF5DD}" type="presOf" srcId="{8956672E-8B43-4873-BAE6-59A05384D9E0}" destId="{0AFA374F-3789-403D-8894-77821AA63F71}" srcOrd="0" destOrd="0" presId="urn:microsoft.com/office/officeart/2005/8/layout/lProcess1"/>
    <dgm:cxn modelId="{E2DDF015-C3A8-4D78-AB6B-48839FDC5D02}" type="presOf" srcId="{CD0B5BE5-9828-4275-AD5F-C2231B29889F}" destId="{58010E66-E7B3-4BB6-8131-5A03B9A6E410}" srcOrd="0" destOrd="0" presId="urn:microsoft.com/office/officeart/2005/8/layout/lProcess1"/>
    <dgm:cxn modelId="{83E2E47D-80A2-4CDD-8557-7FB15D03F908}" srcId="{F24AA159-7F8A-463E-BB66-A272881522B9}" destId="{A8B562DA-1AFF-45FA-ABFB-91DC46E2392A}" srcOrd="1" destOrd="0" parTransId="{4E6CBFA5-2739-4D98-915D-9AD614AF5E88}" sibTransId="{179B96E7-6BD3-49B7-89B2-276478D4A4CC}"/>
    <dgm:cxn modelId="{0185D7F8-DE12-4472-9421-2BF09D05C973}" srcId="{5AD8D83A-0E87-422B-BE2B-5D74FD14A4D8}" destId="{F24AA159-7F8A-463E-BB66-A272881522B9}" srcOrd="0" destOrd="0" parTransId="{E072381C-923D-4C99-A937-640F5F0A6D5A}" sibTransId="{47352F52-20F8-4100-90E7-73758CD1B88D}"/>
    <dgm:cxn modelId="{D02B0789-8BC0-4AE9-8DF9-44482C01EC4A}" type="presParOf" srcId="{A8302D64-F855-46C1-9FCB-D03025DFAE1C}" destId="{1CBC305E-CE7A-4595-A72A-0D1CAEBC2B43}" srcOrd="0" destOrd="0" presId="urn:microsoft.com/office/officeart/2005/8/layout/lProcess1"/>
    <dgm:cxn modelId="{91BA4042-9DDA-4A1B-B328-7508906497F0}" type="presParOf" srcId="{1CBC305E-CE7A-4595-A72A-0D1CAEBC2B43}" destId="{36682A81-3012-4703-A2B6-0078E7D0421B}" srcOrd="0" destOrd="0" presId="urn:microsoft.com/office/officeart/2005/8/layout/lProcess1"/>
    <dgm:cxn modelId="{1A072A4D-7956-4337-83F0-0BE5AF57E4A0}" type="presParOf" srcId="{1CBC305E-CE7A-4595-A72A-0D1CAEBC2B43}" destId="{D41FC35E-13D2-4DC4-A255-0C87735454B5}" srcOrd="1" destOrd="0" presId="urn:microsoft.com/office/officeart/2005/8/layout/lProcess1"/>
    <dgm:cxn modelId="{0D13D774-7E7D-4AE8-8ABA-7476E49892BB}" type="presParOf" srcId="{1CBC305E-CE7A-4595-A72A-0D1CAEBC2B43}" destId="{0AFA374F-3789-403D-8894-77821AA63F71}" srcOrd="2" destOrd="0" presId="urn:microsoft.com/office/officeart/2005/8/layout/lProcess1"/>
    <dgm:cxn modelId="{0C15F58F-C952-4818-A066-B65ED86D4490}" type="presParOf" srcId="{1CBC305E-CE7A-4595-A72A-0D1CAEBC2B43}" destId="{C3636A71-3DF5-4784-AC91-FCB9CF54BD94}" srcOrd="3" destOrd="0" presId="urn:microsoft.com/office/officeart/2005/8/layout/lProcess1"/>
    <dgm:cxn modelId="{6F10E111-6BDC-420C-919F-3E7E25325B86}" type="presParOf" srcId="{1CBC305E-CE7A-4595-A72A-0D1CAEBC2B43}" destId="{2770EAC0-2B06-407A-BEE3-EC35DAFD66DD}" srcOrd="4" destOrd="0" presId="urn:microsoft.com/office/officeart/2005/8/layout/lProcess1"/>
    <dgm:cxn modelId="{0BD6E226-A150-45C5-B9C4-40E1BC829C88}" type="presParOf" srcId="{A8302D64-F855-46C1-9FCB-D03025DFAE1C}" destId="{451EBB60-F14F-435D-9A2A-66958CFE7E16}" srcOrd="1" destOrd="0" presId="urn:microsoft.com/office/officeart/2005/8/layout/lProcess1"/>
    <dgm:cxn modelId="{6991DBE5-8152-4DF7-B7A9-57974A2082DA}" type="presParOf" srcId="{A8302D64-F855-46C1-9FCB-D03025DFAE1C}" destId="{9F706DCD-6F4C-4379-BB36-E5A67B9CDBB0}" srcOrd="2" destOrd="0" presId="urn:microsoft.com/office/officeart/2005/8/layout/lProcess1"/>
    <dgm:cxn modelId="{72E80679-B1C5-4682-9576-92E361D279F9}" type="presParOf" srcId="{9F706DCD-6F4C-4379-BB36-E5A67B9CDBB0}" destId="{D8334830-BBA8-44B1-B92F-7BDC0C61776F}" srcOrd="0" destOrd="0" presId="urn:microsoft.com/office/officeart/2005/8/layout/lProcess1"/>
    <dgm:cxn modelId="{D0485F4A-3F2A-4BE5-B2A9-FBDC2D2987FE}" type="presParOf" srcId="{9F706DCD-6F4C-4379-BB36-E5A67B9CDBB0}" destId="{58010E66-E7B3-4BB6-8131-5A03B9A6E410}" srcOrd="1" destOrd="0" presId="urn:microsoft.com/office/officeart/2005/8/layout/lProcess1"/>
    <dgm:cxn modelId="{32EBB804-E85A-4EDC-AC44-75A4D005B311}" type="presParOf" srcId="{9F706DCD-6F4C-4379-BB36-E5A67B9CDBB0}" destId="{FD3B42ED-4458-4C8E-BAF4-12F50991A398}" srcOrd="2" destOrd="0" presId="urn:microsoft.com/office/officeart/2005/8/layout/lProcess1"/>
    <dgm:cxn modelId="{27BBBB31-679E-4391-93CC-DDF1D87D3F06}" type="presParOf" srcId="{9F706DCD-6F4C-4379-BB36-E5A67B9CDBB0}" destId="{6133F704-6BAA-420B-965C-0888F6752A12}" srcOrd="3" destOrd="0" presId="urn:microsoft.com/office/officeart/2005/8/layout/lProcess1"/>
    <dgm:cxn modelId="{B768A0D2-F0E5-4BAC-9557-4B57D2907C0B}" type="presParOf" srcId="{9F706DCD-6F4C-4379-BB36-E5A67B9CDBB0}" destId="{A6CD6C50-2453-4D64-9373-CAC15E1C6F38}"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3A9958D-423A-4666-91AE-F620F6858BF0}"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zh-TW" altLang="en-US"/>
        </a:p>
      </dgm:t>
    </dgm:pt>
    <dgm:pt modelId="{CC077F7B-166B-4D72-984B-A068B3BEF3F1}">
      <dgm:prSet phldrT="[文字]"/>
      <dgm:spPr/>
      <dgm:t>
        <a:bodyPr/>
        <a:lstStyle/>
        <a:p>
          <a:r>
            <a:rPr lang="zh-TW" altLang="en-US" dirty="0" smtClean="0">
              <a:latin typeface="微軟正黑體" pitchFamily="34" charset="-120"/>
              <a:ea typeface="微軟正黑體" pitchFamily="34" charset="-120"/>
              <a:cs typeface="Times New Roman" pitchFamily="18" charset="0"/>
            </a:rPr>
            <a:t>刑法第</a:t>
          </a:r>
          <a:r>
            <a:rPr lang="en-US" altLang="zh-TW" dirty="0" smtClean="0">
              <a:latin typeface="微軟正黑體" pitchFamily="34" charset="-120"/>
              <a:ea typeface="微軟正黑體" pitchFamily="34" charset="-120"/>
              <a:cs typeface="Times New Roman" pitchFamily="18" charset="0"/>
            </a:rPr>
            <a:t>211</a:t>
          </a:r>
          <a:r>
            <a:rPr lang="zh-TW" altLang="en-US" dirty="0" smtClean="0">
              <a:latin typeface="微軟正黑體" pitchFamily="34" charset="-120"/>
              <a:ea typeface="微軟正黑體" pitchFamily="34" charset="-120"/>
              <a:cs typeface="Times New Roman" pitchFamily="18" charset="0"/>
            </a:rPr>
            <a:t>條</a:t>
          </a:r>
          <a:endParaRPr lang="zh-TW" altLang="en-US" dirty="0"/>
        </a:p>
      </dgm:t>
    </dgm:pt>
    <dgm:pt modelId="{25CB7833-83B7-44F5-9F00-32587E4CD58A}" type="parTrans" cxnId="{8E578896-1B2F-443C-98DF-C7C54E2D3431}">
      <dgm:prSet/>
      <dgm:spPr/>
      <dgm:t>
        <a:bodyPr/>
        <a:lstStyle/>
        <a:p>
          <a:endParaRPr lang="zh-TW" altLang="en-US"/>
        </a:p>
      </dgm:t>
    </dgm:pt>
    <dgm:pt modelId="{B211E567-71A2-4551-891E-15CB6AA281D6}" type="sibTrans" cxnId="{8E578896-1B2F-443C-98DF-C7C54E2D3431}">
      <dgm:prSet/>
      <dgm:spPr/>
      <dgm:t>
        <a:bodyPr/>
        <a:lstStyle/>
        <a:p>
          <a:endParaRPr lang="zh-TW" altLang="en-US"/>
        </a:p>
      </dgm:t>
    </dgm:pt>
    <dgm:pt modelId="{30F16CFA-5FCB-465B-8BE4-335627D20FEE}">
      <dgm:prSet/>
      <dgm:spPr/>
      <dgm:t>
        <a:bodyPr/>
        <a:lstStyle/>
        <a:p>
          <a:r>
            <a:rPr lang="zh-TW" altLang="en-US" dirty="0" smtClean="0">
              <a:latin typeface="微軟正黑體" pitchFamily="34" charset="-120"/>
              <a:ea typeface="微軟正黑體" pitchFamily="34" charset="-120"/>
              <a:cs typeface="Times New Roman" pitchFamily="18" charset="0"/>
            </a:rPr>
            <a:t>「偽造、變造</a:t>
          </a:r>
          <a:r>
            <a:rPr lang="zh-TW" altLang="en-US" dirty="0" smtClean="0">
              <a:solidFill>
                <a:srgbClr val="FF0000"/>
              </a:solidFill>
              <a:latin typeface="微軟正黑體" pitchFamily="34" charset="-120"/>
              <a:ea typeface="微軟正黑體" pitchFamily="34" charset="-120"/>
              <a:cs typeface="Times New Roman" pitchFamily="18" charset="0"/>
            </a:rPr>
            <a:t>公文書</a:t>
          </a:r>
          <a:r>
            <a:rPr lang="zh-TW" altLang="en-US" dirty="0" smtClean="0">
              <a:latin typeface="微軟正黑體" pitchFamily="34" charset="-120"/>
              <a:ea typeface="微軟正黑體" pitchFamily="34" charset="-120"/>
              <a:cs typeface="Times New Roman" pitchFamily="18" charset="0"/>
            </a:rPr>
            <a:t>，足以生損害於公眾或他人者，處</a:t>
          </a:r>
          <a:r>
            <a:rPr lang="en-US" altLang="zh-TW" dirty="0" smtClean="0">
              <a:latin typeface="微軟正黑體" pitchFamily="34" charset="-120"/>
              <a:ea typeface="微軟正黑體" pitchFamily="34" charset="-120"/>
              <a:cs typeface="Times New Roman" pitchFamily="18" charset="0"/>
            </a:rPr>
            <a:t>1</a:t>
          </a:r>
          <a:r>
            <a:rPr lang="zh-TW" altLang="en-US" dirty="0" smtClean="0">
              <a:latin typeface="微軟正黑體" pitchFamily="34" charset="-120"/>
              <a:ea typeface="微軟正黑體" pitchFamily="34" charset="-120"/>
              <a:cs typeface="Times New Roman" pitchFamily="18" charset="0"/>
            </a:rPr>
            <a:t>年以上</a:t>
          </a:r>
          <a:r>
            <a:rPr lang="en-US" altLang="zh-TW" dirty="0" smtClean="0">
              <a:latin typeface="微軟正黑體" pitchFamily="34" charset="-120"/>
              <a:ea typeface="微軟正黑體" pitchFamily="34" charset="-120"/>
              <a:cs typeface="Times New Roman" pitchFamily="18" charset="0"/>
            </a:rPr>
            <a:t>7</a:t>
          </a:r>
          <a:r>
            <a:rPr lang="zh-TW" altLang="en-US" dirty="0" smtClean="0">
              <a:latin typeface="微軟正黑體" pitchFamily="34" charset="-120"/>
              <a:ea typeface="微軟正黑體" pitchFamily="34" charset="-120"/>
              <a:cs typeface="Times New Roman" pitchFamily="18" charset="0"/>
            </a:rPr>
            <a:t>年以下有期徒刑。」。</a:t>
          </a:r>
          <a:endParaRPr lang="en-US" altLang="zh-TW" dirty="0" smtClean="0">
            <a:latin typeface="微軟正黑體" pitchFamily="34" charset="-120"/>
            <a:ea typeface="微軟正黑體" pitchFamily="34" charset="-120"/>
            <a:cs typeface="Times New Roman" pitchFamily="18" charset="0"/>
          </a:endParaRPr>
        </a:p>
      </dgm:t>
    </dgm:pt>
    <dgm:pt modelId="{C4B1180D-55C1-480F-B299-2E45435896A7}" type="parTrans" cxnId="{39CAA4E9-3EAC-4135-864B-7749FDD02C39}">
      <dgm:prSet/>
      <dgm:spPr/>
      <dgm:t>
        <a:bodyPr/>
        <a:lstStyle/>
        <a:p>
          <a:endParaRPr lang="zh-TW" altLang="en-US"/>
        </a:p>
      </dgm:t>
    </dgm:pt>
    <dgm:pt modelId="{BA9B3862-6174-4FD7-96D9-7FC56B413AC9}" type="sibTrans" cxnId="{39CAA4E9-3EAC-4135-864B-7749FDD02C39}">
      <dgm:prSet/>
      <dgm:spPr/>
      <dgm:t>
        <a:bodyPr/>
        <a:lstStyle/>
        <a:p>
          <a:endParaRPr lang="zh-TW" altLang="en-US"/>
        </a:p>
      </dgm:t>
    </dgm:pt>
    <dgm:pt modelId="{83B3B8BD-C995-41AB-B92A-128341A84E2D}" type="pres">
      <dgm:prSet presAssocID="{73A9958D-423A-4666-91AE-F620F6858BF0}" presName="linear" presStyleCnt="0">
        <dgm:presLayoutVars>
          <dgm:animLvl val="lvl"/>
          <dgm:resizeHandles val="exact"/>
        </dgm:presLayoutVars>
      </dgm:prSet>
      <dgm:spPr/>
      <dgm:t>
        <a:bodyPr/>
        <a:lstStyle/>
        <a:p>
          <a:endParaRPr lang="zh-TW" altLang="en-US"/>
        </a:p>
      </dgm:t>
    </dgm:pt>
    <dgm:pt modelId="{AD0F5BF0-9DBE-4578-A867-4407F21574A1}" type="pres">
      <dgm:prSet presAssocID="{CC077F7B-166B-4D72-984B-A068B3BEF3F1}" presName="parentText" presStyleLbl="node1" presStyleIdx="0" presStyleCnt="1">
        <dgm:presLayoutVars>
          <dgm:chMax val="0"/>
          <dgm:bulletEnabled val="1"/>
        </dgm:presLayoutVars>
      </dgm:prSet>
      <dgm:spPr/>
      <dgm:t>
        <a:bodyPr/>
        <a:lstStyle/>
        <a:p>
          <a:endParaRPr lang="zh-TW" altLang="en-US"/>
        </a:p>
      </dgm:t>
    </dgm:pt>
    <dgm:pt modelId="{0F5EAD04-C439-4F7A-896D-E81728338C84}" type="pres">
      <dgm:prSet presAssocID="{CC077F7B-166B-4D72-984B-A068B3BEF3F1}" presName="childText" presStyleLbl="revTx" presStyleIdx="0" presStyleCnt="1">
        <dgm:presLayoutVars>
          <dgm:bulletEnabled val="1"/>
        </dgm:presLayoutVars>
      </dgm:prSet>
      <dgm:spPr/>
      <dgm:t>
        <a:bodyPr/>
        <a:lstStyle/>
        <a:p>
          <a:endParaRPr lang="zh-TW" altLang="en-US"/>
        </a:p>
      </dgm:t>
    </dgm:pt>
  </dgm:ptLst>
  <dgm:cxnLst>
    <dgm:cxn modelId="{8E578896-1B2F-443C-98DF-C7C54E2D3431}" srcId="{73A9958D-423A-4666-91AE-F620F6858BF0}" destId="{CC077F7B-166B-4D72-984B-A068B3BEF3F1}" srcOrd="0" destOrd="0" parTransId="{25CB7833-83B7-44F5-9F00-32587E4CD58A}" sibTransId="{B211E567-71A2-4551-891E-15CB6AA281D6}"/>
    <dgm:cxn modelId="{35D2FD55-5E1C-4F2B-9C13-6179251B9B39}" type="presOf" srcId="{30F16CFA-5FCB-465B-8BE4-335627D20FEE}" destId="{0F5EAD04-C439-4F7A-896D-E81728338C84}" srcOrd="0" destOrd="0" presId="urn:microsoft.com/office/officeart/2005/8/layout/vList2"/>
    <dgm:cxn modelId="{2602058B-3CAE-4F02-8430-4FA37ACEAC30}" type="presOf" srcId="{CC077F7B-166B-4D72-984B-A068B3BEF3F1}" destId="{AD0F5BF0-9DBE-4578-A867-4407F21574A1}" srcOrd="0" destOrd="0" presId="urn:microsoft.com/office/officeart/2005/8/layout/vList2"/>
    <dgm:cxn modelId="{1F3CA8E8-6A27-4CEA-A89F-7E7EA59CEFC7}" type="presOf" srcId="{73A9958D-423A-4666-91AE-F620F6858BF0}" destId="{83B3B8BD-C995-41AB-B92A-128341A84E2D}" srcOrd="0" destOrd="0" presId="urn:microsoft.com/office/officeart/2005/8/layout/vList2"/>
    <dgm:cxn modelId="{39CAA4E9-3EAC-4135-864B-7749FDD02C39}" srcId="{CC077F7B-166B-4D72-984B-A068B3BEF3F1}" destId="{30F16CFA-5FCB-465B-8BE4-335627D20FEE}" srcOrd="0" destOrd="0" parTransId="{C4B1180D-55C1-480F-B299-2E45435896A7}" sibTransId="{BA9B3862-6174-4FD7-96D9-7FC56B413AC9}"/>
    <dgm:cxn modelId="{7A706927-4F8A-4846-806B-42D8DA00B535}" type="presParOf" srcId="{83B3B8BD-C995-41AB-B92A-128341A84E2D}" destId="{AD0F5BF0-9DBE-4578-A867-4407F21574A1}" srcOrd="0" destOrd="0" presId="urn:microsoft.com/office/officeart/2005/8/layout/vList2"/>
    <dgm:cxn modelId="{D75BC290-55AB-4C07-BBAC-7783111FFC69}" type="presParOf" srcId="{83B3B8BD-C995-41AB-B92A-128341A84E2D}" destId="{0F5EAD04-C439-4F7A-896D-E81728338C84}"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3C0C20-60AC-43B0-9E92-A3B7D3655280}"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zh-TW" altLang="en-US"/>
        </a:p>
      </dgm:t>
    </dgm:pt>
    <dgm:pt modelId="{2CB6A4FB-1C18-4CC9-AE84-B6D858A6ECC1}">
      <dgm:prSet phldrT="[文字]"/>
      <dgm:spPr/>
      <dgm:t>
        <a:bodyPr/>
        <a:lstStyle/>
        <a:p>
          <a:r>
            <a:rPr lang="zh-TW" altLang="en-US" dirty="0" smtClean="0">
              <a:latin typeface="微軟正黑體" pitchFamily="34" charset="-120"/>
              <a:ea typeface="微軟正黑體" pitchFamily="34" charset="-120"/>
              <a:cs typeface="Times New Roman" pitchFamily="18" charset="0"/>
            </a:rPr>
            <a:t>「公文書」，係指公務員職務上製作之文書</a:t>
          </a:r>
          <a:endParaRPr lang="zh-TW" altLang="en-US" dirty="0"/>
        </a:p>
      </dgm:t>
    </dgm:pt>
    <dgm:pt modelId="{AC595585-5F78-4996-90CA-CCB1A20C450C}" type="parTrans" cxnId="{5D8FFB6C-44BC-4AE9-B9FD-8442C1D573AC}">
      <dgm:prSet/>
      <dgm:spPr/>
      <dgm:t>
        <a:bodyPr/>
        <a:lstStyle/>
        <a:p>
          <a:endParaRPr lang="zh-TW" altLang="en-US"/>
        </a:p>
      </dgm:t>
    </dgm:pt>
    <dgm:pt modelId="{9755F14A-FB5B-438C-B278-5CD2176D9C4C}" type="sibTrans" cxnId="{5D8FFB6C-44BC-4AE9-B9FD-8442C1D573AC}">
      <dgm:prSet/>
      <dgm:spPr/>
      <dgm:t>
        <a:bodyPr/>
        <a:lstStyle/>
        <a:p>
          <a:endParaRPr lang="zh-TW" altLang="en-US"/>
        </a:p>
      </dgm:t>
    </dgm:pt>
    <dgm:pt modelId="{67301921-2929-45F0-A77B-810AE8B84B3D}">
      <dgm:prSet phldrT="[文字]"/>
      <dgm:spPr/>
      <dgm:t>
        <a:bodyPr/>
        <a:lstStyle/>
        <a:p>
          <a:r>
            <a:rPr lang="zh-TW" altLang="en-US" dirty="0" smtClean="0">
              <a:latin typeface="微軟正黑體" pitchFamily="34" charset="-120"/>
              <a:ea typeface="微軟正黑體" pitchFamily="34" charset="-120"/>
              <a:cs typeface="Times New Roman" pitchFamily="18" charset="0"/>
            </a:rPr>
            <a:t>刑法第</a:t>
          </a:r>
          <a:r>
            <a:rPr lang="en-US" altLang="zh-TW" dirty="0" smtClean="0">
              <a:latin typeface="微軟正黑體" pitchFamily="34" charset="-120"/>
              <a:ea typeface="微軟正黑體" pitchFamily="34" charset="-120"/>
              <a:cs typeface="Times New Roman" pitchFamily="18" charset="0"/>
            </a:rPr>
            <a:t>10</a:t>
          </a:r>
          <a:r>
            <a:rPr lang="zh-TW" altLang="en-US" dirty="0" smtClean="0">
              <a:latin typeface="微軟正黑體" pitchFamily="34" charset="-120"/>
              <a:ea typeface="微軟正黑體" pitchFamily="34" charset="-120"/>
              <a:cs typeface="Times New Roman" pitchFamily="18" charset="0"/>
            </a:rPr>
            <a:t>條第</a:t>
          </a:r>
          <a:r>
            <a:rPr lang="en-US" altLang="zh-TW" dirty="0" smtClean="0">
              <a:latin typeface="微軟正黑體" pitchFamily="34" charset="-120"/>
              <a:ea typeface="微軟正黑體" pitchFamily="34" charset="-120"/>
              <a:cs typeface="Times New Roman" pitchFamily="18" charset="0"/>
            </a:rPr>
            <a:t>3</a:t>
          </a:r>
          <a:r>
            <a:rPr lang="zh-TW" altLang="en-US" dirty="0" smtClean="0">
              <a:latin typeface="微軟正黑體" pitchFamily="34" charset="-120"/>
              <a:ea typeface="微軟正黑體" pitchFamily="34" charset="-120"/>
              <a:cs typeface="Times New Roman" pitchFamily="18" charset="0"/>
            </a:rPr>
            <a:t>項</a:t>
          </a:r>
          <a:endParaRPr lang="zh-TW" altLang="en-US" dirty="0"/>
        </a:p>
      </dgm:t>
    </dgm:pt>
    <dgm:pt modelId="{8CBD9159-5DC4-4C29-BA41-DB3D64318D69}" type="parTrans" cxnId="{1747D8F8-7462-4F33-86DE-CA5E417CD89E}">
      <dgm:prSet/>
      <dgm:spPr/>
      <dgm:t>
        <a:bodyPr/>
        <a:lstStyle/>
        <a:p>
          <a:endParaRPr lang="zh-TW" altLang="en-US"/>
        </a:p>
      </dgm:t>
    </dgm:pt>
    <dgm:pt modelId="{148EA94E-993B-47D9-9079-CEE6EF273A03}" type="sibTrans" cxnId="{1747D8F8-7462-4F33-86DE-CA5E417CD89E}">
      <dgm:prSet/>
      <dgm:spPr/>
      <dgm:t>
        <a:bodyPr/>
        <a:lstStyle/>
        <a:p>
          <a:endParaRPr lang="zh-TW" altLang="en-US"/>
        </a:p>
      </dgm:t>
    </dgm:pt>
    <dgm:pt modelId="{3903DB5F-C1A3-4218-8817-034489538C00}" type="pres">
      <dgm:prSet presAssocID="{DD3C0C20-60AC-43B0-9E92-A3B7D3655280}" presName="linear" presStyleCnt="0">
        <dgm:presLayoutVars>
          <dgm:dir/>
          <dgm:animLvl val="lvl"/>
          <dgm:resizeHandles val="exact"/>
        </dgm:presLayoutVars>
      </dgm:prSet>
      <dgm:spPr/>
      <dgm:t>
        <a:bodyPr/>
        <a:lstStyle/>
        <a:p>
          <a:endParaRPr lang="zh-TW" altLang="en-US"/>
        </a:p>
      </dgm:t>
    </dgm:pt>
    <dgm:pt modelId="{FC1D0888-099C-4D6A-97D9-09BF15C82EBF}" type="pres">
      <dgm:prSet presAssocID="{67301921-2929-45F0-A77B-810AE8B84B3D}" presName="parentLin" presStyleCnt="0"/>
      <dgm:spPr/>
    </dgm:pt>
    <dgm:pt modelId="{FBB84471-0B9E-4D95-BB35-08C260F2043F}" type="pres">
      <dgm:prSet presAssocID="{67301921-2929-45F0-A77B-810AE8B84B3D}" presName="parentLeftMargin" presStyleLbl="node1" presStyleIdx="0" presStyleCnt="1"/>
      <dgm:spPr/>
      <dgm:t>
        <a:bodyPr/>
        <a:lstStyle/>
        <a:p>
          <a:endParaRPr lang="zh-TW" altLang="en-US"/>
        </a:p>
      </dgm:t>
    </dgm:pt>
    <dgm:pt modelId="{BA2D6E4C-F490-4648-8617-676F3BA1DBE9}" type="pres">
      <dgm:prSet presAssocID="{67301921-2929-45F0-A77B-810AE8B84B3D}" presName="parentText" presStyleLbl="node1" presStyleIdx="0" presStyleCnt="1">
        <dgm:presLayoutVars>
          <dgm:chMax val="0"/>
          <dgm:bulletEnabled val="1"/>
        </dgm:presLayoutVars>
      </dgm:prSet>
      <dgm:spPr/>
      <dgm:t>
        <a:bodyPr/>
        <a:lstStyle/>
        <a:p>
          <a:endParaRPr lang="zh-TW" altLang="en-US"/>
        </a:p>
      </dgm:t>
    </dgm:pt>
    <dgm:pt modelId="{AD750ED2-FC87-4154-8BCB-8D9ED1A9EAE6}" type="pres">
      <dgm:prSet presAssocID="{67301921-2929-45F0-A77B-810AE8B84B3D}" presName="negativeSpace" presStyleCnt="0"/>
      <dgm:spPr/>
    </dgm:pt>
    <dgm:pt modelId="{BAC23976-D8AC-467C-A673-8636273F001F}" type="pres">
      <dgm:prSet presAssocID="{67301921-2929-45F0-A77B-810AE8B84B3D}" presName="childText" presStyleLbl="conFgAcc1" presStyleIdx="0" presStyleCnt="1">
        <dgm:presLayoutVars>
          <dgm:bulletEnabled val="1"/>
        </dgm:presLayoutVars>
      </dgm:prSet>
      <dgm:spPr/>
      <dgm:t>
        <a:bodyPr/>
        <a:lstStyle/>
        <a:p>
          <a:endParaRPr lang="zh-TW" altLang="en-US"/>
        </a:p>
      </dgm:t>
    </dgm:pt>
  </dgm:ptLst>
  <dgm:cxnLst>
    <dgm:cxn modelId="{744E56A3-52E1-4003-BDC5-9BB2ADBF7EF0}" type="presOf" srcId="{67301921-2929-45F0-A77B-810AE8B84B3D}" destId="{FBB84471-0B9E-4D95-BB35-08C260F2043F}" srcOrd="0" destOrd="0" presId="urn:microsoft.com/office/officeart/2005/8/layout/list1"/>
    <dgm:cxn modelId="{79E95481-5F48-4245-B093-56DD3E000C68}" type="presOf" srcId="{DD3C0C20-60AC-43B0-9E92-A3B7D3655280}" destId="{3903DB5F-C1A3-4218-8817-034489538C00}" srcOrd="0" destOrd="0" presId="urn:microsoft.com/office/officeart/2005/8/layout/list1"/>
    <dgm:cxn modelId="{1747D8F8-7462-4F33-86DE-CA5E417CD89E}" srcId="{DD3C0C20-60AC-43B0-9E92-A3B7D3655280}" destId="{67301921-2929-45F0-A77B-810AE8B84B3D}" srcOrd="0" destOrd="0" parTransId="{8CBD9159-5DC4-4C29-BA41-DB3D64318D69}" sibTransId="{148EA94E-993B-47D9-9079-CEE6EF273A03}"/>
    <dgm:cxn modelId="{62949B5C-0E82-42E9-B6AC-228035815A5E}" type="presOf" srcId="{2CB6A4FB-1C18-4CC9-AE84-B6D858A6ECC1}" destId="{BAC23976-D8AC-467C-A673-8636273F001F}" srcOrd="0" destOrd="0" presId="urn:microsoft.com/office/officeart/2005/8/layout/list1"/>
    <dgm:cxn modelId="{5D8FFB6C-44BC-4AE9-B9FD-8442C1D573AC}" srcId="{67301921-2929-45F0-A77B-810AE8B84B3D}" destId="{2CB6A4FB-1C18-4CC9-AE84-B6D858A6ECC1}" srcOrd="0" destOrd="0" parTransId="{AC595585-5F78-4996-90CA-CCB1A20C450C}" sibTransId="{9755F14A-FB5B-438C-B278-5CD2176D9C4C}"/>
    <dgm:cxn modelId="{C466796A-4130-4850-BE6C-102C0AD2246D}" type="presOf" srcId="{67301921-2929-45F0-A77B-810AE8B84B3D}" destId="{BA2D6E4C-F490-4648-8617-676F3BA1DBE9}" srcOrd="1" destOrd="0" presId="urn:microsoft.com/office/officeart/2005/8/layout/list1"/>
    <dgm:cxn modelId="{9BFE1004-99B2-45A6-98D0-3157B395C685}" type="presParOf" srcId="{3903DB5F-C1A3-4218-8817-034489538C00}" destId="{FC1D0888-099C-4D6A-97D9-09BF15C82EBF}" srcOrd="0" destOrd="0" presId="urn:microsoft.com/office/officeart/2005/8/layout/list1"/>
    <dgm:cxn modelId="{619C11ED-3EB3-4E1F-96AC-F60AE7225AE8}" type="presParOf" srcId="{FC1D0888-099C-4D6A-97D9-09BF15C82EBF}" destId="{FBB84471-0B9E-4D95-BB35-08C260F2043F}" srcOrd="0" destOrd="0" presId="urn:microsoft.com/office/officeart/2005/8/layout/list1"/>
    <dgm:cxn modelId="{5675A400-72D1-40CB-847A-4F22C1B1FCEE}" type="presParOf" srcId="{FC1D0888-099C-4D6A-97D9-09BF15C82EBF}" destId="{BA2D6E4C-F490-4648-8617-676F3BA1DBE9}" srcOrd="1" destOrd="0" presId="urn:microsoft.com/office/officeart/2005/8/layout/list1"/>
    <dgm:cxn modelId="{6996CA2E-E7D5-4A0D-9576-8BD1A01E2F19}" type="presParOf" srcId="{3903DB5F-C1A3-4218-8817-034489538C00}" destId="{AD750ED2-FC87-4154-8BCB-8D9ED1A9EAE6}" srcOrd="1" destOrd="0" presId="urn:microsoft.com/office/officeart/2005/8/layout/list1"/>
    <dgm:cxn modelId="{783F7645-DA4F-4A35-BE20-7630D92A19CF}" type="presParOf" srcId="{3903DB5F-C1A3-4218-8817-034489538C00}" destId="{BAC23976-D8AC-467C-A673-8636273F001F}" srcOrd="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A93B67-3FAA-4698-BEF4-689777B35065}" type="doc">
      <dgm:prSet loTypeId="urn:microsoft.com/office/officeart/2005/8/layout/list1" loCatId="list" qsTypeId="urn:microsoft.com/office/officeart/2005/8/quickstyle/simple1" qsCatId="simple" csTypeId="urn:microsoft.com/office/officeart/2005/8/colors/accent6_1" csCatId="accent6" phldr="1"/>
      <dgm:spPr/>
      <dgm:t>
        <a:bodyPr/>
        <a:lstStyle/>
        <a:p>
          <a:endParaRPr lang="zh-TW" altLang="en-US"/>
        </a:p>
      </dgm:t>
    </dgm:pt>
    <dgm:pt modelId="{BFE09A0E-C651-4EEE-A6D2-B231FE3C7E6C}">
      <dgm:prSet phldrT="[文字]"/>
      <dgm:spPr/>
      <dgm:t>
        <a:bodyPr/>
        <a:lstStyle/>
        <a:p>
          <a:r>
            <a:rPr lang="zh-TW" altLang="en-US" dirty="0" smtClean="0">
              <a:latin typeface="微軟正黑體" pitchFamily="34" charset="-120"/>
              <a:ea typeface="微軟正黑體" pitchFamily="34" charset="-120"/>
              <a:cs typeface="Times New Roman" pitchFamily="18" charset="0"/>
            </a:rPr>
            <a:t>刑法第</a:t>
          </a:r>
          <a:r>
            <a:rPr lang="en-US" altLang="zh-TW" dirty="0" smtClean="0">
              <a:latin typeface="微軟正黑體" pitchFamily="34" charset="-120"/>
              <a:ea typeface="微軟正黑體" pitchFamily="34" charset="-120"/>
              <a:cs typeface="Times New Roman" pitchFamily="18" charset="0"/>
            </a:rPr>
            <a:t>211</a:t>
          </a:r>
          <a:r>
            <a:rPr lang="zh-TW" altLang="en-US" dirty="0" smtClean="0">
              <a:latin typeface="微軟正黑體" pitchFamily="34" charset="-120"/>
              <a:ea typeface="微軟正黑體" pitchFamily="34" charset="-120"/>
              <a:cs typeface="Times New Roman" pitchFamily="18" charset="0"/>
            </a:rPr>
            <a:t>條偽造變造公文書</a:t>
          </a:r>
          <a:endParaRPr lang="zh-TW" altLang="en-US" dirty="0"/>
        </a:p>
      </dgm:t>
    </dgm:pt>
    <dgm:pt modelId="{6C0F9AAC-BA36-45FC-BD3B-CEA359142E5D}" type="parTrans" cxnId="{0CCC3B35-A36F-4B61-A996-3D0E6846B719}">
      <dgm:prSet/>
      <dgm:spPr/>
      <dgm:t>
        <a:bodyPr/>
        <a:lstStyle/>
        <a:p>
          <a:endParaRPr lang="zh-TW" altLang="en-US"/>
        </a:p>
      </dgm:t>
    </dgm:pt>
    <dgm:pt modelId="{A464A368-EEF1-47CB-A4AB-DAC1C72F7630}" type="sibTrans" cxnId="{0CCC3B35-A36F-4B61-A996-3D0E6846B719}">
      <dgm:prSet/>
      <dgm:spPr/>
      <dgm:t>
        <a:bodyPr/>
        <a:lstStyle/>
        <a:p>
          <a:endParaRPr lang="zh-TW" altLang="en-US"/>
        </a:p>
      </dgm:t>
    </dgm:pt>
    <dgm:pt modelId="{4794398C-1A41-4A49-B49E-088055B6C449}">
      <dgm:prSet phldrT="[文字]"/>
      <dgm:spPr/>
      <dgm:t>
        <a:bodyPr/>
        <a:lstStyle/>
        <a:p>
          <a:r>
            <a:rPr lang="zh-TW" dirty="0" smtClean="0">
              <a:latin typeface="微軟正黑體" panose="020B0604030504040204" pitchFamily="34" charset="-120"/>
              <a:ea typeface="微軟正黑體" panose="020B0604030504040204" pitchFamily="34" charset="-120"/>
            </a:rPr>
            <a:t>「</a:t>
          </a:r>
          <a:r>
            <a:rPr lang="zh-TW" b="1" dirty="0" smtClean="0">
              <a:solidFill>
                <a:srgbClr val="00B050"/>
              </a:solidFill>
              <a:latin typeface="微軟正黑體" panose="020B0604030504040204" pitchFamily="34" charset="-120"/>
              <a:ea typeface="微軟正黑體" panose="020B0604030504040204" pitchFamily="34" charset="-120"/>
            </a:rPr>
            <a:t>偽造</a:t>
          </a:r>
          <a:r>
            <a:rPr lang="zh-TW" dirty="0" smtClean="0">
              <a:latin typeface="微軟正黑體" panose="020B0604030504040204" pitchFamily="34" charset="-120"/>
              <a:ea typeface="微軟正黑體" panose="020B0604030504040204" pitchFamily="34" charset="-120"/>
            </a:rPr>
            <a:t>」，係指無製作權之人冒用他人名義而製作內容不實之文書；「</a:t>
          </a:r>
          <a:r>
            <a:rPr lang="zh-TW" b="1" dirty="0" smtClean="0">
              <a:solidFill>
                <a:srgbClr val="00B050"/>
              </a:solidFill>
              <a:latin typeface="微軟正黑體" panose="020B0604030504040204" pitchFamily="34" charset="-120"/>
              <a:ea typeface="微軟正黑體" panose="020B0604030504040204" pitchFamily="34" charset="-120"/>
            </a:rPr>
            <a:t>變造</a:t>
          </a:r>
          <a:r>
            <a:rPr lang="zh-TW" dirty="0" smtClean="0">
              <a:latin typeface="微軟正黑體" panose="020B0604030504040204" pitchFamily="34" charset="-120"/>
              <a:ea typeface="微軟正黑體" panose="020B0604030504040204" pitchFamily="34" charset="-120"/>
            </a:rPr>
            <a:t>」，則為無變更權限之人，就他人所製作之原有文書，不法予以變更者而言</a:t>
          </a:r>
          <a:endParaRPr lang="zh-TW" altLang="en-US" dirty="0">
            <a:latin typeface="微軟正黑體" panose="020B0604030504040204" pitchFamily="34" charset="-120"/>
            <a:ea typeface="微軟正黑體" panose="020B0604030504040204" pitchFamily="34" charset="-120"/>
          </a:endParaRPr>
        </a:p>
      </dgm:t>
    </dgm:pt>
    <dgm:pt modelId="{32FD623D-0C3C-49C9-ABFA-9AE7308E3D57}" type="parTrans" cxnId="{905807AC-7DAB-4EBE-83EC-08FD72C19C31}">
      <dgm:prSet/>
      <dgm:spPr/>
      <dgm:t>
        <a:bodyPr/>
        <a:lstStyle/>
        <a:p>
          <a:endParaRPr lang="zh-TW" altLang="en-US"/>
        </a:p>
      </dgm:t>
    </dgm:pt>
    <dgm:pt modelId="{80023567-9E68-486A-97A6-07E8BF66FAF4}" type="sibTrans" cxnId="{905807AC-7DAB-4EBE-83EC-08FD72C19C31}">
      <dgm:prSet/>
      <dgm:spPr/>
      <dgm:t>
        <a:bodyPr/>
        <a:lstStyle/>
        <a:p>
          <a:endParaRPr lang="zh-TW" altLang="en-US"/>
        </a:p>
      </dgm:t>
    </dgm:pt>
    <dgm:pt modelId="{FE3177FE-6999-4E2E-9774-03F4D99989CF}" type="pres">
      <dgm:prSet presAssocID="{DDA93B67-3FAA-4698-BEF4-689777B35065}" presName="linear" presStyleCnt="0">
        <dgm:presLayoutVars>
          <dgm:dir/>
          <dgm:animLvl val="lvl"/>
          <dgm:resizeHandles val="exact"/>
        </dgm:presLayoutVars>
      </dgm:prSet>
      <dgm:spPr/>
      <dgm:t>
        <a:bodyPr/>
        <a:lstStyle/>
        <a:p>
          <a:endParaRPr lang="zh-TW" altLang="en-US"/>
        </a:p>
      </dgm:t>
    </dgm:pt>
    <dgm:pt modelId="{92EF2211-B061-4834-AA30-0AC06D63C711}" type="pres">
      <dgm:prSet presAssocID="{BFE09A0E-C651-4EEE-A6D2-B231FE3C7E6C}" presName="parentLin" presStyleCnt="0"/>
      <dgm:spPr/>
    </dgm:pt>
    <dgm:pt modelId="{A837646B-75C1-4114-88A1-526762BFCF6B}" type="pres">
      <dgm:prSet presAssocID="{BFE09A0E-C651-4EEE-A6D2-B231FE3C7E6C}" presName="parentLeftMargin" presStyleLbl="node1" presStyleIdx="0" presStyleCnt="1"/>
      <dgm:spPr/>
      <dgm:t>
        <a:bodyPr/>
        <a:lstStyle/>
        <a:p>
          <a:endParaRPr lang="zh-TW" altLang="en-US"/>
        </a:p>
      </dgm:t>
    </dgm:pt>
    <dgm:pt modelId="{6A0DA5BE-6646-4E46-8B03-5857D3674D64}" type="pres">
      <dgm:prSet presAssocID="{BFE09A0E-C651-4EEE-A6D2-B231FE3C7E6C}" presName="parentText" presStyleLbl="node1" presStyleIdx="0" presStyleCnt="1">
        <dgm:presLayoutVars>
          <dgm:chMax val="0"/>
          <dgm:bulletEnabled val="1"/>
        </dgm:presLayoutVars>
      </dgm:prSet>
      <dgm:spPr/>
      <dgm:t>
        <a:bodyPr/>
        <a:lstStyle/>
        <a:p>
          <a:endParaRPr lang="zh-TW" altLang="en-US"/>
        </a:p>
      </dgm:t>
    </dgm:pt>
    <dgm:pt modelId="{272404EA-0467-4DC0-8666-36D6402F5352}" type="pres">
      <dgm:prSet presAssocID="{BFE09A0E-C651-4EEE-A6D2-B231FE3C7E6C}" presName="negativeSpace" presStyleCnt="0"/>
      <dgm:spPr/>
    </dgm:pt>
    <dgm:pt modelId="{A6869F41-FD21-49AE-A0DF-EE182BD27FA0}" type="pres">
      <dgm:prSet presAssocID="{BFE09A0E-C651-4EEE-A6D2-B231FE3C7E6C}" presName="childText" presStyleLbl="conFgAcc1" presStyleIdx="0" presStyleCnt="1">
        <dgm:presLayoutVars>
          <dgm:bulletEnabled val="1"/>
        </dgm:presLayoutVars>
      </dgm:prSet>
      <dgm:spPr/>
      <dgm:t>
        <a:bodyPr/>
        <a:lstStyle/>
        <a:p>
          <a:endParaRPr lang="zh-TW" altLang="en-US"/>
        </a:p>
      </dgm:t>
    </dgm:pt>
  </dgm:ptLst>
  <dgm:cxnLst>
    <dgm:cxn modelId="{D59B0FF8-0C61-419A-9A2A-989A658D9FD6}" type="presOf" srcId="{BFE09A0E-C651-4EEE-A6D2-B231FE3C7E6C}" destId="{6A0DA5BE-6646-4E46-8B03-5857D3674D64}" srcOrd="1" destOrd="0" presId="urn:microsoft.com/office/officeart/2005/8/layout/list1"/>
    <dgm:cxn modelId="{617FD4FD-4330-4AF5-8750-71AE3147F59B}" type="presOf" srcId="{BFE09A0E-C651-4EEE-A6D2-B231FE3C7E6C}" destId="{A837646B-75C1-4114-88A1-526762BFCF6B}" srcOrd="0" destOrd="0" presId="urn:microsoft.com/office/officeart/2005/8/layout/list1"/>
    <dgm:cxn modelId="{16A48FC7-E0A6-4264-9C5D-96B488D92077}" type="presOf" srcId="{4794398C-1A41-4A49-B49E-088055B6C449}" destId="{A6869F41-FD21-49AE-A0DF-EE182BD27FA0}" srcOrd="0" destOrd="0" presId="urn:microsoft.com/office/officeart/2005/8/layout/list1"/>
    <dgm:cxn modelId="{0CCC3B35-A36F-4B61-A996-3D0E6846B719}" srcId="{DDA93B67-3FAA-4698-BEF4-689777B35065}" destId="{BFE09A0E-C651-4EEE-A6D2-B231FE3C7E6C}" srcOrd="0" destOrd="0" parTransId="{6C0F9AAC-BA36-45FC-BD3B-CEA359142E5D}" sibTransId="{A464A368-EEF1-47CB-A4AB-DAC1C72F7630}"/>
    <dgm:cxn modelId="{905807AC-7DAB-4EBE-83EC-08FD72C19C31}" srcId="{BFE09A0E-C651-4EEE-A6D2-B231FE3C7E6C}" destId="{4794398C-1A41-4A49-B49E-088055B6C449}" srcOrd="0" destOrd="0" parTransId="{32FD623D-0C3C-49C9-ABFA-9AE7308E3D57}" sibTransId="{80023567-9E68-486A-97A6-07E8BF66FAF4}"/>
    <dgm:cxn modelId="{8A0D1522-FB46-4810-803C-DD14BE777547}" type="presOf" srcId="{DDA93B67-3FAA-4698-BEF4-689777B35065}" destId="{FE3177FE-6999-4E2E-9774-03F4D99989CF}" srcOrd="0" destOrd="0" presId="urn:microsoft.com/office/officeart/2005/8/layout/list1"/>
    <dgm:cxn modelId="{97AC9328-9D30-4B2A-94A7-84CC4A5A4031}" type="presParOf" srcId="{FE3177FE-6999-4E2E-9774-03F4D99989CF}" destId="{92EF2211-B061-4834-AA30-0AC06D63C711}" srcOrd="0" destOrd="0" presId="urn:microsoft.com/office/officeart/2005/8/layout/list1"/>
    <dgm:cxn modelId="{FA14BD13-D48D-46CB-A813-634EF46E9F61}" type="presParOf" srcId="{92EF2211-B061-4834-AA30-0AC06D63C711}" destId="{A837646B-75C1-4114-88A1-526762BFCF6B}" srcOrd="0" destOrd="0" presId="urn:microsoft.com/office/officeart/2005/8/layout/list1"/>
    <dgm:cxn modelId="{1EABFD85-31FB-4FDA-994A-08E881159519}" type="presParOf" srcId="{92EF2211-B061-4834-AA30-0AC06D63C711}" destId="{6A0DA5BE-6646-4E46-8B03-5857D3674D64}" srcOrd="1" destOrd="0" presId="urn:microsoft.com/office/officeart/2005/8/layout/list1"/>
    <dgm:cxn modelId="{E28D73C8-9FAE-48DF-93E9-9BEA6249FD73}" type="presParOf" srcId="{FE3177FE-6999-4E2E-9774-03F4D99989CF}" destId="{272404EA-0467-4DC0-8666-36D6402F5352}" srcOrd="1" destOrd="0" presId="urn:microsoft.com/office/officeart/2005/8/layout/list1"/>
    <dgm:cxn modelId="{30E3B14A-A6D8-42DB-8F1F-928072AB9682}" type="presParOf" srcId="{FE3177FE-6999-4E2E-9774-03F4D99989CF}" destId="{A6869F41-FD21-49AE-A0DF-EE182BD27FA0}" srcOrd="2" destOrd="0" presId="urn:microsoft.com/office/officeart/2005/8/layout/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A8823-A53E-4E1E-864D-F64C5E8ABF49}">
      <dsp:nvSpPr>
        <dsp:cNvPr id="0" name=""/>
        <dsp:cNvSpPr/>
      </dsp:nvSpPr>
      <dsp:spPr>
        <a:xfrm>
          <a:off x="39" y="20354"/>
          <a:ext cx="3817008" cy="518400"/>
        </a:xfrm>
        <a:prstGeom prst="rect">
          <a:avLst/>
        </a:prstGeom>
        <a:solidFill>
          <a:schemeClr val="accent5">
            <a:hueOff val="0"/>
            <a:satOff val="0"/>
            <a:lumOff val="0"/>
            <a:alphaOff val="0"/>
          </a:schemeClr>
        </a:solidFill>
        <a:ln w="400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kumimoji="1" lang="zh-TW" altLang="en-US" sz="1800" b="0" i="0" u="none" strike="noStrike" kern="1200" cap="none" normalizeH="0" baseline="0" dirty="0" smtClean="0">
              <a:ln/>
              <a:effectLst/>
              <a:latin typeface="微軟正黑體" pitchFamily="34" charset="-120"/>
              <a:ea typeface="微軟正黑體" pitchFamily="34" charset="-120"/>
              <a:cs typeface="Times New Roman" pitchFamily="18" charset="0"/>
            </a:rPr>
            <a:t>貪污治罪條例第</a:t>
          </a:r>
          <a:r>
            <a:rPr kumimoji="1" lang="en-US" altLang="zh-TW" sz="1800" b="0" i="0" u="none" strike="noStrike" kern="1200" cap="none" normalizeH="0" baseline="0" dirty="0" smtClean="0">
              <a:ln/>
              <a:effectLst/>
              <a:latin typeface="微軟正黑體" pitchFamily="34" charset="-120"/>
              <a:ea typeface="微軟正黑體" pitchFamily="34" charset="-120"/>
              <a:cs typeface="Times New Roman" pitchFamily="18" charset="0"/>
            </a:rPr>
            <a:t>6</a:t>
          </a:r>
          <a:r>
            <a:rPr kumimoji="1" lang="zh-TW" altLang="en-US" sz="1800" b="0" i="0" u="none" strike="noStrike" kern="1200" cap="none" normalizeH="0" baseline="0" dirty="0" smtClean="0">
              <a:ln/>
              <a:effectLst/>
              <a:latin typeface="微軟正黑體" pitchFamily="34" charset="-120"/>
              <a:ea typeface="微軟正黑體" pitchFamily="34" charset="-120"/>
              <a:cs typeface="Times New Roman" pitchFamily="18" charset="0"/>
            </a:rPr>
            <a:t>條第</a:t>
          </a:r>
          <a:r>
            <a:rPr kumimoji="1" lang="en-US" altLang="zh-TW" sz="1800" b="0" i="0" u="none" strike="noStrike" kern="1200" cap="none" normalizeH="0" baseline="0" dirty="0" smtClean="0">
              <a:ln/>
              <a:effectLst/>
              <a:latin typeface="微軟正黑體" pitchFamily="34" charset="-120"/>
              <a:ea typeface="微軟正黑體" pitchFamily="34" charset="-120"/>
              <a:cs typeface="Times New Roman" pitchFamily="18" charset="0"/>
            </a:rPr>
            <a:t>1</a:t>
          </a:r>
          <a:r>
            <a:rPr kumimoji="1" lang="zh-TW" altLang="en-US" sz="1800" b="0" i="0" u="none" strike="noStrike" kern="1200" cap="none" normalizeH="0" baseline="0" dirty="0" smtClean="0">
              <a:ln/>
              <a:effectLst/>
              <a:latin typeface="微軟正黑體" pitchFamily="34" charset="-120"/>
              <a:ea typeface="微軟正黑體" pitchFamily="34" charset="-120"/>
              <a:cs typeface="Times New Roman" pitchFamily="18" charset="0"/>
            </a:rPr>
            <a:t>項第</a:t>
          </a:r>
          <a:r>
            <a:rPr kumimoji="1" lang="en-US" altLang="zh-TW" sz="1800" b="0" i="0" u="none" strike="noStrike" kern="1200" cap="none" normalizeH="0" baseline="0" dirty="0" smtClean="0">
              <a:ln/>
              <a:effectLst/>
              <a:latin typeface="微軟正黑體" pitchFamily="34" charset="-120"/>
              <a:ea typeface="微軟正黑體" pitchFamily="34" charset="-120"/>
              <a:cs typeface="Times New Roman" pitchFamily="18" charset="0"/>
            </a:rPr>
            <a:t>4</a:t>
          </a:r>
          <a:r>
            <a:rPr kumimoji="1" lang="zh-TW" altLang="en-US" sz="1800" b="0" i="0" u="none" strike="noStrike" kern="1200" cap="none" normalizeH="0" baseline="0" dirty="0" smtClean="0">
              <a:ln/>
              <a:effectLst/>
              <a:latin typeface="微軟正黑體" pitchFamily="34" charset="-120"/>
              <a:ea typeface="微軟正黑體" pitchFamily="34" charset="-120"/>
              <a:cs typeface="Times New Roman" pitchFamily="18" charset="0"/>
            </a:rPr>
            <a:t>款</a:t>
          </a:r>
          <a:endParaRPr lang="zh-TW" altLang="en-US" sz="1800" kern="1200" dirty="0">
            <a:latin typeface="微軟正黑體" pitchFamily="34" charset="-120"/>
            <a:ea typeface="微軟正黑體" pitchFamily="34" charset="-120"/>
          </a:endParaRPr>
        </a:p>
      </dsp:txBody>
      <dsp:txXfrm>
        <a:off x="39" y="20354"/>
        <a:ext cx="3817008" cy="518400"/>
      </dsp:txXfrm>
    </dsp:sp>
    <dsp:sp modelId="{2506BB85-1B0A-427C-8C33-F16487878FE8}">
      <dsp:nvSpPr>
        <dsp:cNvPr id="0" name=""/>
        <dsp:cNvSpPr/>
      </dsp:nvSpPr>
      <dsp:spPr>
        <a:xfrm>
          <a:off x="39" y="538754"/>
          <a:ext cx="3817008" cy="3112830"/>
        </a:xfrm>
        <a:prstGeom prst="rect">
          <a:avLst/>
        </a:prstGeom>
        <a:solidFill>
          <a:schemeClr val="accent5">
            <a:alpha val="90000"/>
            <a:tint val="40000"/>
            <a:hueOff val="0"/>
            <a:satOff val="0"/>
            <a:lumOff val="0"/>
            <a:alphaOff val="0"/>
          </a:schemeClr>
        </a:solidFill>
        <a:ln w="400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TW" sz="1800" kern="1200" dirty="0" smtClean="0">
              <a:latin typeface="微軟正黑體" pitchFamily="34" charset="-120"/>
              <a:ea typeface="微軟正黑體" pitchFamily="34" charset="-120"/>
            </a:rPr>
            <a:t>「對於主管或監督之事務，</a:t>
          </a:r>
          <a:r>
            <a:rPr lang="zh-TW" sz="1800" b="1" kern="1200" dirty="0" smtClean="0">
              <a:solidFill>
                <a:srgbClr val="0000FF"/>
              </a:solidFill>
              <a:latin typeface="微軟正黑體" pitchFamily="34" charset="-120"/>
              <a:ea typeface="微軟正黑體" pitchFamily="34" charset="-120"/>
            </a:rPr>
            <a:t>明知</a:t>
          </a:r>
          <a:r>
            <a:rPr lang="zh-TW" sz="1800" kern="1200" dirty="0" smtClean="0">
              <a:latin typeface="微軟正黑體" pitchFamily="34" charset="-120"/>
              <a:ea typeface="微軟正黑體" pitchFamily="34" charset="-120"/>
            </a:rPr>
            <a:t>違背法律、法律授權之法規命令、職權命令、自治條例、自治規則、委辦規則或其他對多數不特定人民就一般事項所作對外發生法律效果之規定，直接或間接圖自己或其他私人不法利益，因而獲得利益者。」</a:t>
          </a:r>
          <a:endParaRPr lang="zh-TW" altLang="en-US" sz="1800" kern="1200" dirty="0">
            <a:latin typeface="微軟正黑體" pitchFamily="34" charset="-120"/>
            <a:ea typeface="微軟正黑體" pitchFamily="34" charset="-120"/>
          </a:endParaRPr>
        </a:p>
      </dsp:txBody>
      <dsp:txXfrm>
        <a:off x="39" y="538754"/>
        <a:ext cx="3817008" cy="3112830"/>
      </dsp:txXfrm>
    </dsp:sp>
    <dsp:sp modelId="{84973E61-0B2E-4786-B9C4-AB24AC02FEA6}">
      <dsp:nvSpPr>
        <dsp:cNvPr id="0" name=""/>
        <dsp:cNvSpPr/>
      </dsp:nvSpPr>
      <dsp:spPr>
        <a:xfrm>
          <a:off x="4351429" y="20354"/>
          <a:ext cx="3817008" cy="518400"/>
        </a:xfrm>
        <a:prstGeom prst="rect">
          <a:avLst/>
        </a:prstGeom>
        <a:solidFill>
          <a:schemeClr val="accent5">
            <a:hueOff val="0"/>
            <a:satOff val="0"/>
            <a:lumOff val="0"/>
            <a:alphaOff val="0"/>
          </a:schemeClr>
        </a:solidFill>
        <a:ln w="400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kumimoji="1" lang="zh-TW" altLang="en-US" sz="1800" b="0" i="0" u="none" strike="noStrike" kern="1200" cap="none" normalizeH="0" baseline="0" smtClean="0">
              <a:ln/>
              <a:effectLst/>
              <a:latin typeface="微軟正黑體" pitchFamily="34" charset="-120"/>
              <a:ea typeface="微軟正黑體" pitchFamily="34" charset="-120"/>
              <a:cs typeface="Times New Roman" pitchFamily="18" charset="0"/>
            </a:rPr>
            <a:t>貪污治罪條例第</a:t>
          </a:r>
          <a:r>
            <a:rPr kumimoji="1" lang="en-US" altLang="zh-TW" sz="1800" b="0" i="0" u="none" strike="noStrike" kern="1200" cap="none" normalizeH="0" baseline="0" smtClean="0">
              <a:ln/>
              <a:effectLst/>
              <a:latin typeface="微軟正黑體" pitchFamily="34" charset="-120"/>
              <a:ea typeface="微軟正黑體" pitchFamily="34" charset="-120"/>
              <a:cs typeface="Times New Roman" pitchFamily="18" charset="0"/>
            </a:rPr>
            <a:t>6</a:t>
          </a:r>
          <a:r>
            <a:rPr kumimoji="1" lang="zh-TW" altLang="en-US" sz="1800" b="0" i="0" u="none" strike="noStrike" kern="1200" cap="none" normalizeH="0" baseline="0" smtClean="0">
              <a:ln/>
              <a:effectLst/>
              <a:latin typeface="微軟正黑體" pitchFamily="34" charset="-120"/>
              <a:ea typeface="微軟正黑體" pitchFamily="34" charset="-120"/>
              <a:cs typeface="Times New Roman" pitchFamily="18" charset="0"/>
            </a:rPr>
            <a:t>條第</a:t>
          </a:r>
          <a:r>
            <a:rPr kumimoji="1" lang="en-US" altLang="zh-TW" sz="1800" b="0" i="0" u="none" strike="noStrike" kern="1200" cap="none" normalizeH="0" baseline="0" smtClean="0">
              <a:ln/>
              <a:effectLst/>
              <a:latin typeface="微軟正黑體" pitchFamily="34" charset="-120"/>
              <a:ea typeface="微軟正黑體" pitchFamily="34" charset="-120"/>
              <a:cs typeface="Times New Roman" pitchFamily="18" charset="0"/>
            </a:rPr>
            <a:t>1</a:t>
          </a:r>
          <a:r>
            <a:rPr kumimoji="1" lang="zh-TW" altLang="en-US" sz="1800" b="0" i="0" u="none" strike="noStrike" kern="1200" cap="none" normalizeH="0" baseline="0" smtClean="0">
              <a:ln/>
              <a:effectLst/>
              <a:latin typeface="微軟正黑體" pitchFamily="34" charset="-120"/>
              <a:ea typeface="微軟正黑體" pitchFamily="34" charset="-120"/>
              <a:cs typeface="Times New Roman" pitchFamily="18" charset="0"/>
            </a:rPr>
            <a:t>項第</a:t>
          </a:r>
          <a:r>
            <a:rPr kumimoji="1" lang="en-US" altLang="zh-TW" sz="1800" b="0" i="0" u="none" strike="noStrike" kern="1200" cap="none" normalizeH="0" baseline="0" smtClean="0">
              <a:ln/>
              <a:effectLst/>
              <a:latin typeface="微軟正黑體" pitchFamily="34" charset="-120"/>
              <a:ea typeface="微軟正黑體" pitchFamily="34" charset="-120"/>
              <a:cs typeface="Times New Roman" pitchFamily="18" charset="0"/>
            </a:rPr>
            <a:t>5</a:t>
          </a:r>
          <a:r>
            <a:rPr kumimoji="1" lang="zh-TW" altLang="en-US" sz="1800" b="0" i="0" u="none" strike="noStrike" kern="1200" cap="none" normalizeH="0" baseline="0" smtClean="0">
              <a:ln/>
              <a:effectLst/>
              <a:latin typeface="微軟正黑體" pitchFamily="34" charset="-120"/>
              <a:ea typeface="微軟正黑體" pitchFamily="34" charset="-120"/>
              <a:cs typeface="Times New Roman" pitchFamily="18" charset="0"/>
            </a:rPr>
            <a:t>款</a:t>
          </a:r>
          <a:endParaRPr lang="zh-TW" altLang="en-US" sz="1800" kern="1200" dirty="0">
            <a:latin typeface="微軟正黑體" pitchFamily="34" charset="-120"/>
            <a:ea typeface="微軟正黑體" pitchFamily="34" charset="-120"/>
          </a:endParaRPr>
        </a:p>
      </dsp:txBody>
      <dsp:txXfrm>
        <a:off x="4351429" y="20354"/>
        <a:ext cx="3817008" cy="518400"/>
      </dsp:txXfrm>
    </dsp:sp>
    <dsp:sp modelId="{6CCD8F87-4819-4400-9C29-CA16C2933814}">
      <dsp:nvSpPr>
        <dsp:cNvPr id="0" name=""/>
        <dsp:cNvSpPr/>
      </dsp:nvSpPr>
      <dsp:spPr>
        <a:xfrm>
          <a:off x="4351429" y="538754"/>
          <a:ext cx="3817008" cy="3112830"/>
        </a:xfrm>
        <a:prstGeom prst="rect">
          <a:avLst/>
        </a:prstGeom>
        <a:solidFill>
          <a:schemeClr val="accent5">
            <a:alpha val="90000"/>
            <a:tint val="40000"/>
            <a:hueOff val="0"/>
            <a:satOff val="0"/>
            <a:lumOff val="0"/>
            <a:alphaOff val="0"/>
          </a:schemeClr>
        </a:solidFill>
        <a:ln w="400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TW" sz="1800" kern="1200" dirty="0" smtClean="0">
              <a:latin typeface="微軟正黑體" pitchFamily="34" charset="-120"/>
              <a:ea typeface="微軟正黑體" pitchFamily="34" charset="-120"/>
            </a:rPr>
            <a:t>「</a:t>
          </a:r>
          <a:r>
            <a:rPr lang="zh-TW" altLang="en-US" sz="1800" b="0" i="0" kern="1200" dirty="0" smtClean="0">
              <a:latin typeface="微軟正黑體" pitchFamily="34" charset="-120"/>
              <a:ea typeface="微軟正黑體" pitchFamily="34" charset="-120"/>
            </a:rPr>
            <a:t>對於</a:t>
          </a:r>
          <a:r>
            <a:rPr lang="zh-TW" altLang="en-US" sz="1800" b="1" i="0" kern="1200" dirty="0" smtClean="0">
              <a:solidFill>
                <a:srgbClr val="FF0000"/>
              </a:solidFill>
              <a:latin typeface="微軟正黑體" pitchFamily="34" charset="-120"/>
              <a:ea typeface="微軟正黑體" pitchFamily="34" charset="-120"/>
            </a:rPr>
            <a:t>非</a:t>
          </a:r>
          <a:r>
            <a:rPr lang="zh-TW" altLang="en-US" sz="1800" b="0" i="0" kern="1200" dirty="0" smtClean="0">
              <a:latin typeface="微軟正黑體" pitchFamily="34" charset="-120"/>
              <a:ea typeface="微軟正黑體" pitchFamily="34" charset="-120"/>
            </a:rPr>
            <a:t>主管或監督之事務，</a:t>
          </a:r>
          <a:r>
            <a:rPr lang="zh-TW" altLang="en-US" sz="1800" b="1" i="0" kern="1200" dirty="0" smtClean="0">
              <a:solidFill>
                <a:srgbClr val="0000FF"/>
              </a:solidFill>
              <a:latin typeface="微軟正黑體" pitchFamily="34" charset="-120"/>
              <a:ea typeface="微軟正黑體" pitchFamily="34" charset="-120"/>
            </a:rPr>
            <a:t>明知</a:t>
          </a:r>
          <a:r>
            <a:rPr lang="zh-TW" altLang="en-US" sz="1800" b="0" i="0" kern="1200" dirty="0" smtClean="0">
              <a:latin typeface="微軟正黑體" pitchFamily="34" charset="-120"/>
              <a:ea typeface="微軟正黑體" pitchFamily="34" charset="-120"/>
            </a:rPr>
            <a:t>違背法律、法律授權之法規命令、職權命令、自治條例、自治規則、委辦規則或其他對多數不特定人民就一般事項所作對外發生法律效果之規定，利用職權機會或身分圖自己或其他私人不法利益，因而獲得利益者。</a:t>
          </a:r>
          <a:r>
            <a:rPr lang="zh-TW" sz="1800" kern="1200" dirty="0" smtClean="0">
              <a:latin typeface="微軟正黑體" pitchFamily="34" charset="-120"/>
              <a:ea typeface="微軟正黑體" pitchFamily="34" charset="-120"/>
            </a:rPr>
            <a:t>」</a:t>
          </a:r>
          <a:endParaRPr lang="zh-TW" altLang="en-US" sz="1800" kern="1200" dirty="0">
            <a:latin typeface="微軟正黑體" pitchFamily="34" charset="-120"/>
            <a:ea typeface="微軟正黑體" pitchFamily="34" charset="-120"/>
          </a:endParaRPr>
        </a:p>
      </dsp:txBody>
      <dsp:txXfrm>
        <a:off x="4351429" y="538754"/>
        <a:ext cx="3817008" cy="31128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45F03-E472-4EF6-BD99-9EF2A7234DFB}">
      <dsp:nvSpPr>
        <dsp:cNvPr id="0" name=""/>
        <dsp:cNvSpPr/>
      </dsp:nvSpPr>
      <dsp:spPr>
        <a:xfrm>
          <a:off x="0" y="0"/>
          <a:ext cx="5357818" cy="557216"/>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kern="1200" dirty="0" smtClean="0">
              <a:latin typeface="微軟正黑體" panose="020B0604030504040204" pitchFamily="34" charset="-120"/>
              <a:ea typeface="微軟正黑體" panose="020B0604030504040204" pitchFamily="34" charset="-120"/>
            </a:rPr>
            <a:t>案例人物</a:t>
          </a:r>
          <a:endParaRPr lang="zh-TW" altLang="en-US" sz="1900" kern="1200" dirty="0"/>
        </a:p>
      </dsp:txBody>
      <dsp:txXfrm>
        <a:off x="0" y="0"/>
        <a:ext cx="5357818" cy="557216"/>
      </dsp:txXfrm>
    </dsp:sp>
    <dsp:sp modelId="{EDEC24B9-29B5-41B8-A726-E646B932345C}">
      <dsp:nvSpPr>
        <dsp:cNvPr id="0" name=""/>
        <dsp:cNvSpPr/>
      </dsp:nvSpPr>
      <dsp:spPr>
        <a:xfrm>
          <a:off x="0" y="557216"/>
          <a:ext cx="5357818" cy="1170154"/>
        </a:xfrm>
        <a:prstGeom prst="rect">
          <a:avLst/>
        </a:prstGeom>
        <a:solidFill>
          <a:schemeClr val="lt1">
            <a:hueOff val="0"/>
            <a:satOff val="0"/>
            <a:lumOff val="0"/>
            <a:alphaOff val="0"/>
          </a:schemeClr>
        </a:solidFill>
        <a:ln w="400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en-US" sz="2400" b="1" kern="1200" spc="600" dirty="0" smtClean="0">
              <a:latin typeface="微軟正黑體" pitchFamily="34" charset="-120"/>
              <a:ea typeface="微軟正黑體" pitchFamily="34" charset="-120"/>
            </a:rPr>
            <a:t>阿杰</a:t>
          </a:r>
          <a:endParaRPr lang="zh-TW" altLang="en-US" sz="2400" b="1" kern="1200" dirty="0">
            <a:latin typeface="微軟正黑體" pitchFamily="34" charset="-120"/>
            <a:ea typeface="微軟正黑體" pitchFamily="34" charset="-120"/>
          </a:endParaRPr>
        </a:p>
        <a:p>
          <a:pPr marL="171450" lvl="1" indent="-171450" algn="l" defTabSz="711200">
            <a:lnSpc>
              <a:spcPct val="90000"/>
            </a:lnSpc>
            <a:spcBef>
              <a:spcPct val="0"/>
            </a:spcBef>
            <a:spcAft>
              <a:spcPct val="15000"/>
            </a:spcAft>
            <a:buChar char="••"/>
          </a:pPr>
          <a:r>
            <a:rPr lang="zh-TW" altLang="en-US" sz="1600" kern="1200" spc="600" dirty="0" smtClean="0">
              <a:latin typeface="微軟正黑體" pitchFamily="34" charset="-120"/>
              <a:ea typeface="微軟正黑體" pitchFamily="34" charset="-120"/>
            </a:rPr>
            <a:t>某市環保局清潔隊員身兼區隊出納業務</a:t>
          </a:r>
          <a:endParaRPr lang="zh-TW" altLang="en-US" sz="1600" kern="1200" dirty="0">
            <a:latin typeface="微軟正黑體" pitchFamily="34" charset="-120"/>
            <a:ea typeface="微軟正黑體" pitchFamily="34" charset="-120"/>
          </a:endParaRPr>
        </a:p>
      </dsp:txBody>
      <dsp:txXfrm>
        <a:off x="0" y="557216"/>
        <a:ext cx="5357818" cy="1170154"/>
      </dsp:txXfrm>
    </dsp:sp>
    <dsp:sp modelId="{13F7101E-F437-452F-BA89-B0A0C588A6AB}">
      <dsp:nvSpPr>
        <dsp:cNvPr id="0" name=""/>
        <dsp:cNvSpPr/>
      </dsp:nvSpPr>
      <dsp:spPr>
        <a:xfrm>
          <a:off x="0" y="1727370"/>
          <a:ext cx="5357818" cy="13001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4FFC4-F82B-42C0-A117-F0F225A6CECA}">
      <dsp:nvSpPr>
        <dsp:cNvPr id="0" name=""/>
        <dsp:cNvSpPr/>
      </dsp:nvSpPr>
      <dsp:spPr>
        <a:xfrm>
          <a:off x="7094" y="380980"/>
          <a:ext cx="2120606" cy="2509936"/>
        </a:xfrm>
        <a:prstGeom prst="roundRect">
          <a:avLst>
            <a:gd name="adj" fmla="val 10000"/>
          </a:avLst>
        </a:prstGeom>
        <a:solidFill>
          <a:schemeClr val="lt1">
            <a:hueOff val="0"/>
            <a:satOff val="0"/>
            <a:lumOff val="0"/>
            <a:alphaOff val="0"/>
          </a:schemeClr>
        </a:solidFill>
        <a:ln w="400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just" defTabSz="800100">
            <a:lnSpc>
              <a:spcPct val="90000"/>
            </a:lnSpc>
            <a:spcBef>
              <a:spcPct val="0"/>
            </a:spcBef>
            <a:spcAft>
              <a:spcPct val="35000"/>
            </a:spcAft>
          </a:pPr>
          <a:r>
            <a:rPr lang="zh-TW" altLang="en-US" sz="1800" kern="1200" dirty="0" smtClean="0">
              <a:solidFill>
                <a:srgbClr val="C00000"/>
              </a:solidFill>
              <a:latin typeface="微軟正黑體" pitchFamily="34" charset="-120"/>
              <a:ea typeface="微軟正黑體" pitchFamily="34" charset="-120"/>
            </a:rPr>
            <a:t>阿杰變造隊員加班時數</a:t>
          </a:r>
          <a:endParaRPr lang="zh-TW" altLang="en-US" sz="1800" kern="1200" dirty="0">
            <a:solidFill>
              <a:srgbClr val="C00000"/>
            </a:solidFill>
            <a:latin typeface="微軟正黑體" pitchFamily="34" charset="-120"/>
            <a:ea typeface="微軟正黑體" pitchFamily="34" charset="-120"/>
          </a:endParaRPr>
        </a:p>
        <a:p>
          <a:pPr marL="114300" lvl="1" indent="-114300" algn="just" defTabSz="622300">
            <a:lnSpc>
              <a:spcPct val="90000"/>
            </a:lnSpc>
            <a:spcBef>
              <a:spcPct val="0"/>
            </a:spcBef>
            <a:spcAft>
              <a:spcPct val="15000"/>
            </a:spcAft>
            <a:buChar char="••"/>
          </a:pPr>
          <a:r>
            <a:rPr lang="zh-TW" altLang="en-US" sz="1400" kern="1200" dirty="0" smtClean="0">
              <a:latin typeface="微軟正黑體" pitchFamily="34" charset="-120"/>
              <a:ea typeface="微軟正黑體" pitchFamily="34" charset="-120"/>
            </a:rPr>
            <a:t>於加班請示簿、點名單「影本」變造不特定隊員之加班時數</a:t>
          </a:r>
          <a:endParaRPr lang="zh-TW" altLang="en-US" sz="1400" kern="1200" dirty="0">
            <a:latin typeface="微軟正黑體" pitchFamily="34" charset="-120"/>
            <a:ea typeface="微軟正黑體" pitchFamily="34" charset="-120"/>
          </a:endParaRPr>
        </a:p>
      </dsp:txBody>
      <dsp:txXfrm>
        <a:off x="69204" y="443090"/>
        <a:ext cx="1996386" cy="2385716"/>
      </dsp:txXfrm>
    </dsp:sp>
    <dsp:sp modelId="{F678FF95-27C2-4A97-8823-F97C1BC3B37E}">
      <dsp:nvSpPr>
        <dsp:cNvPr id="0" name=""/>
        <dsp:cNvSpPr/>
      </dsp:nvSpPr>
      <dsp:spPr>
        <a:xfrm>
          <a:off x="2339761" y="1372993"/>
          <a:ext cx="449568" cy="525910"/>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just" defTabSz="622300">
            <a:lnSpc>
              <a:spcPct val="90000"/>
            </a:lnSpc>
            <a:spcBef>
              <a:spcPct val="0"/>
            </a:spcBef>
            <a:spcAft>
              <a:spcPct val="35000"/>
            </a:spcAft>
          </a:pPr>
          <a:endParaRPr lang="zh-TW" altLang="en-US" sz="1400" kern="1200">
            <a:latin typeface="微軟正黑體" pitchFamily="34" charset="-120"/>
            <a:ea typeface="微軟正黑體" pitchFamily="34" charset="-120"/>
          </a:endParaRPr>
        </a:p>
      </dsp:txBody>
      <dsp:txXfrm>
        <a:off x="2339761" y="1478175"/>
        <a:ext cx="314698" cy="315546"/>
      </dsp:txXfrm>
    </dsp:sp>
    <dsp:sp modelId="{03905B92-5AEF-4746-B787-732DF4C12857}">
      <dsp:nvSpPr>
        <dsp:cNvPr id="0" name=""/>
        <dsp:cNvSpPr/>
      </dsp:nvSpPr>
      <dsp:spPr>
        <a:xfrm>
          <a:off x="2975943" y="380980"/>
          <a:ext cx="2120606" cy="2509936"/>
        </a:xfrm>
        <a:prstGeom prst="roundRect">
          <a:avLst>
            <a:gd name="adj" fmla="val 10000"/>
          </a:avLst>
        </a:prstGeom>
        <a:solidFill>
          <a:schemeClr val="lt1">
            <a:hueOff val="0"/>
            <a:satOff val="0"/>
            <a:lumOff val="0"/>
            <a:alphaOff val="0"/>
          </a:schemeClr>
        </a:solidFill>
        <a:ln w="400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just" defTabSz="800100">
            <a:lnSpc>
              <a:spcPct val="90000"/>
            </a:lnSpc>
            <a:spcBef>
              <a:spcPct val="0"/>
            </a:spcBef>
            <a:spcAft>
              <a:spcPct val="35000"/>
            </a:spcAft>
          </a:pPr>
          <a:r>
            <a:rPr lang="zh-TW" altLang="en-US" sz="1800" kern="1200" dirty="0" smtClean="0">
              <a:solidFill>
                <a:srgbClr val="C00000"/>
              </a:solidFill>
              <a:latin typeface="微軟正黑體" pitchFamily="34" charset="-120"/>
              <a:ea typeface="微軟正黑體" pitchFamily="34" charset="-120"/>
            </a:rPr>
            <a:t>阿杰利用變造之加班時數詐領加班費</a:t>
          </a:r>
          <a:endParaRPr lang="zh-TW" altLang="en-US" sz="1800" kern="1200" dirty="0">
            <a:solidFill>
              <a:srgbClr val="C00000"/>
            </a:solidFill>
            <a:latin typeface="微軟正黑體" pitchFamily="34" charset="-120"/>
            <a:ea typeface="微軟正黑體" pitchFamily="34" charset="-120"/>
          </a:endParaRPr>
        </a:p>
        <a:p>
          <a:pPr marL="114300" lvl="1" indent="-114300" algn="just" defTabSz="622300">
            <a:lnSpc>
              <a:spcPct val="90000"/>
            </a:lnSpc>
            <a:spcBef>
              <a:spcPct val="0"/>
            </a:spcBef>
            <a:spcAft>
              <a:spcPct val="15000"/>
            </a:spcAft>
            <a:buChar char="••"/>
          </a:pPr>
          <a:r>
            <a:rPr lang="zh-TW" altLang="en-US" sz="1400" kern="1200" dirty="0" smtClean="0">
              <a:latin typeface="微軟正黑體" pitchFamily="34" charset="-120"/>
              <a:ea typeface="微軟正黑體" pitchFamily="34" charset="-120"/>
            </a:rPr>
            <a:t>後將該變造影本複印、製作內容不實之印領清冊，並蓋用集中保管各清潔隊員留存之印章進行加班費請領</a:t>
          </a:r>
          <a:endParaRPr lang="zh-TW" altLang="en-US" sz="1400" kern="1200" dirty="0">
            <a:latin typeface="微軟正黑體" pitchFamily="34" charset="-120"/>
            <a:ea typeface="微軟正黑體" pitchFamily="34" charset="-120"/>
          </a:endParaRPr>
        </a:p>
      </dsp:txBody>
      <dsp:txXfrm>
        <a:off x="3038053" y="443090"/>
        <a:ext cx="1996386" cy="2385716"/>
      </dsp:txXfrm>
    </dsp:sp>
    <dsp:sp modelId="{C75C23AB-9E4F-4264-AACF-64F8F61BDE19}">
      <dsp:nvSpPr>
        <dsp:cNvPr id="0" name=""/>
        <dsp:cNvSpPr/>
      </dsp:nvSpPr>
      <dsp:spPr>
        <a:xfrm>
          <a:off x="5308610" y="1372993"/>
          <a:ext cx="449568" cy="525910"/>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p>
      </dsp:txBody>
      <dsp:txXfrm>
        <a:off x="5308610" y="1478175"/>
        <a:ext cx="314698" cy="315546"/>
      </dsp:txXfrm>
    </dsp:sp>
    <dsp:sp modelId="{36D29182-2B55-4A02-99F2-7D64878D2692}">
      <dsp:nvSpPr>
        <dsp:cNvPr id="0" name=""/>
        <dsp:cNvSpPr/>
      </dsp:nvSpPr>
      <dsp:spPr>
        <a:xfrm>
          <a:off x="5944792" y="380980"/>
          <a:ext cx="2120606" cy="2509936"/>
        </a:xfrm>
        <a:prstGeom prst="roundRect">
          <a:avLst>
            <a:gd name="adj" fmla="val 10000"/>
          </a:avLst>
        </a:prstGeom>
        <a:solidFill>
          <a:schemeClr val="lt1">
            <a:hueOff val="0"/>
            <a:satOff val="0"/>
            <a:lumOff val="0"/>
            <a:alphaOff val="0"/>
          </a:schemeClr>
        </a:solidFill>
        <a:ln w="400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just" defTabSz="800100">
            <a:lnSpc>
              <a:spcPct val="90000"/>
            </a:lnSpc>
            <a:spcBef>
              <a:spcPct val="0"/>
            </a:spcBef>
            <a:spcAft>
              <a:spcPct val="35000"/>
            </a:spcAft>
          </a:pPr>
          <a:r>
            <a:rPr lang="zh-TW" altLang="en-US" sz="1800" kern="1200" dirty="0" smtClean="0">
              <a:solidFill>
                <a:srgbClr val="C00000"/>
              </a:solidFill>
              <a:latin typeface="微軟正黑體" pitchFamily="34" charset="-120"/>
              <a:ea typeface="微軟正黑體" pitchFamily="34" charset="-120"/>
            </a:rPr>
            <a:t>阿杰之不法所得</a:t>
          </a:r>
          <a:endParaRPr lang="zh-TW" altLang="en-US" sz="1800" kern="1200" dirty="0">
            <a:solidFill>
              <a:srgbClr val="C00000"/>
            </a:solidFill>
            <a:latin typeface="微軟正黑體" pitchFamily="34" charset="-120"/>
            <a:ea typeface="微軟正黑體" pitchFamily="34" charset="-120"/>
          </a:endParaRPr>
        </a:p>
        <a:p>
          <a:pPr marL="114300" lvl="1" indent="-114300" algn="just" defTabSz="622300">
            <a:lnSpc>
              <a:spcPct val="90000"/>
            </a:lnSpc>
            <a:spcBef>
              <a:spcPct val="0"/>
            </a:spcBef>
            <a:spcAft>
              <a:spcPct val="15000"/>
            </a:spcAft>
            <a:buChar char="••"/>
          </a:pPr>
          <a:r>
            <a:rPr lang="zh-TW" altLang="en-US" sz="1400" kern="1200" dirty="0" smtClean="0">
              <a:latin typeface="微軟正黑體" pitchFamily="34" charset="-120"/>
              <a:ea typeface="微軟正黑體" pitchFamily="34" charset="-120"/>
            </a:rPr>
            <a:t>匯款帳號則填載阿杰本人銀行帳號，以此方式詐得加班費用共計</a:t>
          </a:r>
          <a:r>
            <a:rPr lang="en-US" altLang="zh-TW" sz="1400" kern="1200" dirty="0" smtClean="0">
              <a:latin typeface="微軟正黑體" pitchFamily="34" charset="-120"/>
              <a:ea typeface="微軟正黑體" pitchFamily="34" charset="-120"/>
            </a:rPr>
            <a:t>1,946</a:t>
          </a:r>
          <a:r>
            <a:rPr lang="zh-TW" altLang="en-US" sz="1400" kern="1200" dirty="0" smtClean="0">
              <a:latin typeface="微軟正黑體" pitchFamily="34" charset="-120"/>
              <a:ea typeface="微軟正黑體" pitchFamily="34" charset="-120"/>
            </a:rPr>
            <a:t>萬</a:t>
          </a:r>
          <a:r>
            <a:rPr lang="en-US" altLang="zh-TW" sz="1400" kern="1200" dirty="0" smtClean="0">
              <a:latin typeface="微軟正黑體" pitchFamily="34" charset="-120"/>
              <a:ea typeface="微軟正黑體" pitchFamily="34" charset="-120"/>
            </a:rPr>
            <a:t>7,518</a:t>
          </a:r>
          <a:r>
            <a:rPr lang="zh-TW" altLang="en-US" sz="1400" kern="1200" dirty="0" smtClean="0">
              <a:latin typeface="微軟正黑體" pitchFamily="34" charset="-120"/>
              <a:ea typeface="微軟正黑體" pitchFamily="34" charset="-120"/>
            </a:rPr>
            <a:t>元</a:t>
          </a:r>
          <a:endParaRPr lang="zh-TW" altLang="en-US" sz="1400" kern="1200" dirty="0">
            <a:latin typeface="微軟正黑體" pitchFamily="34" charset="-120"/>
            <a:ea typeface="微軟正黑體" pitchFamily="34" charset="-120"/>
          </a:endParaRPr>
        </a:p>
      </dsp:txBody>
      <dsp:txXfrm>
        <a:off x="6006902" y="443090"/>
        <a:ext cx="1996386" cy="23857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A88A3-3AC2-49FA-95F7-B5D02712D864}">
      <dsp:nvSpPr>
        <dsp:cNvPr id="0" name=""/>
        <dsp:cNvSpPr/>
      </dsp:nvSpPr>
      <dsp:spPr>
        <a:xfrm>
          <a:off x="4706" y="195295"/>
          <a:ext cx="3937321" cy="984330"/>
        </a:xfrm>
        <a:prstGeom prst="roundRect">
          <a:avLst>
            <a:gd name="adj" fmla="val 10000"/>
          </a:avLst>
        </a:prstGeom>
        <a:solidFill>
          <a:schemeClr val="accent5">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zh-TW" altLang="en-US" sz="4000" kern="1200" dirty="0" smtClean="0">
              <a:latin typeface="微軟正黑體" panose="020B0604030504040204" pitchFamily="34" charset="-120"/>
              <a:ea typeface="微軟正黑體" panose="020B0604030504040204" pitchFamily="34" charset="-120"/>
            </a:rPr>
            <a:t>阿杰所違法規</a:t>
          </a:r>
          <a:endParaRPr lang="zh-TW" altLang="en-US" sz="4000" kern="1200" dirty="0">
            <a:latin typeface="微軟正黑體" panose="020B0604030504040204" pitchFamily="34" charset="-120"/>
            <a:ea typeface="微軟正黑體" panose="020B0604030504040204" pitchFamily="34" charset="-120"/>
          </a:endParaRPr>
        </a:p>
      </dsp:txBody>
      <dsp:txXfrm>
        <a:off x="33536" y="224125"/>
        <a:ext cx="3879661" cy="926670"/>
      </dsp:txXfrm>
    </dsp:sp>
    <dsp:sp modelId="{5E02F395-9BBC-41F2-A876-D376E9A7EFBC}">
      <dsp:nvSpPr>
        <dsp:cNvPr id="0" name=""/>
        <dsp:cNvSpPr/>
      </dsp:nvSpPr>
      <dsp:spPr>
        <a:xfrm rot="5400000">
          <a:off x="1887237" y="1265754"/>
          <a:ext cx="172257" cy="172257"/>
        </a:xfrm>
        <a:prstGeom prst="rightArrow">
          <a:avLst>
            <a:gd name="adj1" fmla="val 667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4CD67C-758D-4481-ADA6-72950717A5B3}">
      <dsp:nvSpPr>
        <dsp:cNvPr id="0" name=""/>
        <dsp:cNvSpPr/>
      </dsp:nvSpPr>
      <dsp:spPr>
        <a:xfrm>
          <a:off x="4706" y="1524141"/>
          <a:ext cx="3937321" cy="984330"/>
        </a:xfrm>
        <a:prstGeom prst="roundRect">
          <a:avLst>
            <a:gd name="adj" fmla="val 10000"/>
          </a:avLst>
        </a:prstGeom>
        <a:solidFill>
          <a:schemeClr val="accent6">
            <a:lumMod val="60000"/>
            <a:lumOff val="40000"/>
            <a:alpha val="90000"/>
          </a:schemeClr>
        </a:solidFill>
        <a:ln w="400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TW" altLang="en-US" sz="1600" kern="1200" spc="300" dirty="0" smtClean="0">
              <a:latin typeface="微軟正黑體" pitchFamily="34" charset="-120"/>
              <a:ea typeface="微軟正黑體" pitchFamily="34" charset="-120"/>
              <a:cs typeface="Times New Roman" pitchFamily="18" charset="0"/>
            </a:rPr>
            <a:t>刑法第</a:t>
          </a:r>
          <a:r>
            <a:rPr lang="en-US" altLang="zh-TW" sz="1600" kern="1200" spc="300" dirty="0" smtClean="0">
              <a:latin typeface="微軟正黑體" pitchFamily="34" charset="-120"/>
              <a:ea typeface="微軟正黑體" pitchFamily="34" charset="-120"/>
              <a:cs typeface="Times New Roman" pitchFamily="18" charset="0"/>
            </a:rPr>
            <a:t>216</a:t>
          </a:r>
          <a:r>
            <a:rPr lang="zh-TW" altLang="en-US" sz="1600" kern="1200" spc="300" dirty="0" smtClean="0">
              <a:latin typeface="微軟正黑體" pitchFamily="34" charset="-120"/>
              <a:ea typeface="微軟正黑體" pitchFamily="34" charset="-120"/>
              <a:cs typeface="Times New Roman" pitchFamily="18" charset="0"/>
            </a:rPr>
            <a:t>條、第</a:t>
          </a:r>
          <a:r>
            <a:rPr lang="en-US" altLang="zh-TW" sz="1600" kern="1200" spc="300" dirty="0" smtClean="0">
              <a:latin typeface="微軟正黑體" pitchFamily="34" charset="-120"/>
              <a:ea typeface="微軟正黑體" pitchFamily="34" charset="-120"/>
              <a:cs typeface="Times New Roman" pitchFamily="18" charset="0"/>
            </a:rPr>
            <a:t>211</a:t>
          </a:r>
          <a:r>
            <a:rPr lang="zh-TW" altLang="en-US" sz="1600" kern="1200" spc="300" dirty="0" smtClean="0">
              <a:latin typeface="微軟正黑體" pitchFamily="34" charset="-120"/>
              <a:ea typeface="微軟正黑體" pitchFamily="34" charset="-120"/>
              <a:cs typeface="Times New Roman" pitchFamily="18" charset="0"/>
            </a:rPr>
            <a:t>條</a:t>
          </a:r>
          <a:endParaRPr lang="en-US" altLang="zh-TW" sz="1600" kern="1200" spc="300" dirty="0" smtClean="0">
            <a:latin typeface="微軟正黑體" pitchFamily="34" charset="-120"/>
            <a:ea typeface="微軟正黑體" pitchFamily="34" charset="-120"/>
            <a:cs typeface="Times New Roman" pitchFamily="18" charset="0"/>
          </a:endParaRPr>
        </a:p>
        <a:p>
          <a:pPr lvl="0" algn="ctr" defTabSz="711200">
            <a:lnSpc>
              <a:spcPct val="90000"/>
            </a:lnSpc>
            <a:spcBef>
              <a:spcPct val="0"/>
            </a:spcBef>
            <a:spcAft>
              <a:spcPct val="35000"/>
            </a:spcAft>
          </a:pPr>
          <a:r>
            <a:rPr lang="zh-TW" altLang="en-US" sz="1600" kern="1200" spc="300" dirty="0" smtClean="0">
              <a:latin typeface="微軟正黑體" pitchFamily="34" charset="-120"/>
              <a:ea typeface="微軟正黑體" pitchFamily="34" charset="-120"/>
              <a:cs typeface="Times New Roman" pitchFamily="18" charset="0"/>
            </a:rPr>
            <a:t>行使變造公文書罪</a:t>
          </a:r>
          <a:endParaRPr lang="zh-TW" altLang="en-US" sz="1600" kern="1200" dirty="0">
            <a:latin typeface="微軟正黑體" pitchFamily="34" charset="-120"/>
            <a:ea typeface="微軟正黑體" pitchFamily="34" charset="-120"/>
          </a:endParaRPr>
        </a:p>
      </dsp:txBody>
      <dsp:txXfrm>
        <a:off x="33536" y="1552971"/>
        <a:ext cx="3879661" cy="926670"/>
      </dsp:txXfrm>
    </dsp:sp>
    <dsp:sp modelId="{AE91995B-59BF-4ED2-A5F8-32227EE201F0}">
      <dsp:nvSpPr>
        <dsp:cNvPr id="0" name=""/>
        <dsp:cNvSpPr/>
      </dsp:nvSpPr>
      <dsp:spPr>
        <a:xfrm rot="5400000">
          <a:off x="1887237" y="2594600"/>
          <a:ext cx="172257" cy="172257"/>
        </a:xfrm>
        <a:prstGeom prst="mathPlus">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103B2D-BD8E-4F57-A9E6-5EEC79C338A8}">
      <dsp:nvSpPr>
        <dsp:cNvPr id="0" name=""/>
        <dsp:cNvSpPr/>
      </dsp:nvSpPr>
      <dsp:spPr>
        <a:xfrm>
          <a:off x="4706" y="2852987"/>
          <a:ext cx="3937321" cy="984330"/>
        </a:xfrm>
        <a:prstGeom prst="roundRect">
          <a:avLst>
            <a:gd name="adj" fmla="val 10000"/>
          </a:avLst>
        </a:prstGeom>
        <a:solidFill>
          <a:schemeClr val="accent6">
            <a:lumMod val="60000"/>
            <a:lumOff val="40000"/>
            <a:alpha val="90000"/>
          </a:schemeClr>
        </a:solidFill>
        <a:ln w="400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TW" altLang="en-US" sz="1600" kern="1200" spc="300" dirty="0" smtClean="0">
              <a:latin typeface="微軟正黑體" pitchFamily="34" charset="-120"/>
              <a:ea typeface="微軟正黑體" pitchFamily="34" charset="-120"/>
              <a:cs typeface="Times New Roman" pitchFamily="18" charset="0"/>
            </a:rPr>
            <a:t>刑法第</a:t>
          </a:r>
          <a:r>
            <a:rPr lang="en-US" altLang="zh-TW" sz="1600" kern="1200" spc="300" dirty="0" smtClean="0">
              <a:latin typeface="微軟正黑體" pitchFamily="34" charset="-120"/>
              <a:ea typeface="微軟正黑體" pitchFamily="34" charset="-120"/>
              <a:cs typeface="Times New Roman" pitchFamily="18" charset="0"/>
            </a:rPr>
            <a:t>216</a:t>
          </a:r>
          <a:r>
            <a:rPr lang="zh-TW" altLang="en-US" sz="1600" kern="1200" spc="300" dirty="0" smtClean="0">
              <a:latin typeface="微軟正黑體" pitchFamily="34" charset="-120"/>
              <a:ea typeface="微軟正黑體" pitchFamily="34" charset="-120"/>
              <a:cs typeface="Times New Roman" pitchFamily="18" charset="0"/>
            </a:rPr>
            <a:t>條、第</a:t>
          </a:r>
          <a:r>
            <a:rPr lang="en-US" altLang="zh-TW" sz="1600" kern="1200" spc="300" dirty="0" smtClean="0">
              <a:latin typeface="微軟正黑體" pitchFamily="34" charset="-120"/>
              <a:ea typeface="微軟正黑體" pitchFamily="34" charset="-120"/>
              <a:cs typeface="Times New Roman" pitchFamily="18" charset="0"/>
            </a:rPr>
            <a:t>213</a:t>
          </a:r>
          <a:r>
            <a:rPr lang="zh-TW" altLang="en-US" sz="1600" kern="1200" spc="300" dirty="0" smtClean="0">
              <a:latin typeface="微軟正黑體" pitchFamily="34" charset="-120"/>
              <a:ea typeface="微軟正黑體" pitchFamily="34" charset="-120"/>
              <a:cs typeface="Times New Roman" pitchFamily="18" charset="0"/>
            </a:rPr>
            <a:t>條</a:t>
          </a:r>
          <a:endParaRPr lang="en-US" altLang="zh-TW" sz="1600" kern="1200" spc="300" dirty="0" smtClean="0">
            <a:latin typeface="微軟正黑體" pitchFamily="34" charset="-120"/>
            <a:ea typeface="微軟正黑體" pitchFamily="34" charset="-120"/>
            <a:cs typeface="Times New Roman" pitchFamily="18" charset="0"/>
          </a:endParaRPr>
        </a:p>
        <a:p>
          <a:pPr lvl="0" algn="ctr" defTabSz="711200">
            <a:lnSpc>
              <a:spcPct val="90000"/>
            </a:lnSpc>
            <a:spcBef>
              <a:spcPct val="0"/>
            </a:spcBef>
            <a:spcAft>
              <a:spcPct val="35000"/>
            </a:spcAft>
          </a:pPr>
          <a:r>
            <a:rPr lang="zh-TW" altLang="en-US" sz="1600" kern="1200" spc="300" dirty="0" smtClean="0">
              <a:latin typeface="微軟正黑體" pitchFamily="34" charset="-120"/>
              <a:ea typeface="微軟正黑體" pitchFamily="34" charset="-120"/>
              <a:cs typeface="Times New Roman" pitchFamily="18" charset="0"/>
            </a:rPr>
            <a:t>行使公務員登載不實文書罪</a:t>
          </a:r>
          <a:endParaRPr lang="zh-TW" altLang="en-US" sz="1600" kern="1200" dirty="0">
            <a:latin typeface="微軟正黑體" pitchFamily="34" charset="-120"/>
            <a:ea typeface="微軟正黑體" pitchFamily="34" charset="-120"/>
          </a:endParaRPr>
        </a:p>
      </dsp:txBody>
      <dsp:txXfrm>
        <a:off x="33536" y="2881817"/>
        <a:ext cx="3879661" cy="926670"/>
      </dsp:txXfrm>
    </dsp:sp>
    <dsp:sp modelId="{E535429E-29B6-48A3-A22E-5647DE90C238}">
      <dsp:nvSpPr>
        <dsp:cNvPr id="0" name=""/>
        <dsp:cNvSpPr/>
      </dsp:nvSpPr>
      <dsp:spPr>
        <a:xfrm rot="5400000">
          <a:off x="1887237" y="3923446"/>
          <a:ext cx="172257" cy="172257"/>
        </a:xfrm>
        <a:prstGeom prst="mathPlus">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8A9551-A32F-4C11-82A7-BC6DA3636CAA}">
      <dsp:nvSpPr>
        <dsp:cNvPr id="0" name=""/>
        <dsp:cNvSpPr/>
      </dsp:nvSpPr>
      <dsp:spPr>
        <a:xfrm>
          <a:off x="4706" y="4181833"/>
          <a:ext cx="3937321" cy="984330"/>
        </a:xfrm>
        <a:prstGeom prst="roundRect">
          <a:avLst>
            <a:gd name="adj" fmla="val 10000"/>
          </a:avLst>
        </a:prstGeom>
        <a:solidFill>
          <a:schemeClr val="accent6">
            <a:lumMod val="60000"/>
            <a:lumOff val="40000"/>
            <a:alpha val="90000"/>
          </a:schemeClr>
        </a:solidFill>
        <a:ln w="400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TW" altLang="en-US" sz="1600" kern="1200" spc="300" dirty="0" smtClean="0">
              <a:latin typeface="微軟正黑體" pitchFamily="34" charset="-120"/>
              <a:ea typeface="微軟正黑體" pitchFamily="34" charset="-120"/>
              <a:cs typeface="Times New Roman" pitchFamily="18" charset="0"/>
            </a:rPr>
            <a:t>貪污治罪條例第</a:t>
          </a:r>
          <a:r>
            <a:rPr lang="en-US" altLang="zh-TW" sz="1600" kern="1200" spc="300" dirty="0" smtClean="0">
              <a:latin typeface="微軟正黑體" pitchFamily="34" charset="-120"/>
              <a:ea typeface="微軟正黑體" pitchFamily="34" charset="-120"/>
              <a:cs typeface="Times New Roman" pitchFamily="18" charset="0"/>
            </a:rPr>
            <a:t>5</a:t>
          </a:r>
          <a:r>
            <a:rPr lang="zh-TW" altLang="en-US" sz="1600" kern="1200" spc="300" dirty="0" smtClean="0">
              <a:latin typeface="微軟正黑體" pitchFamily="34" charset="-120"/>
              <a:ea typeface="微軟正黑體" pitchFamily="34" charset="-120"/>
              <a:cs typeface="Times New Roman" pitchFamily="18" charset="0"/>
            </a:rPr>
            <a:t>條第</a:t>
          </a:r>
          <a:r>
            <a:rPr lang="en-US" altLang="zh-TW" sz="1600" kern="1200" spc="300" dirty="0" smtClean="0">
              <a:latin typeface="微軟正黑體" pitchFamily="34" charset="-120"/>
              <a:ea typeface="微軟正黑體" pitchFamily="34" charset="-120"/>
              <a:cs typeface="Times New Roman" pitchFamily="18" charset="0"/>
            </a:rPr>
            <a:t>1</a:t>
          </a:r>
          <a:r>
            <a:rPr lang="zh-TW" altLang="en-US" sz="1600" kern="1200" spc="300" dirty="0" smtClean="0">
              <a:latin typeface="微軟正黑體" pitchFamily="34" charset="-120"/>
              <a:ea typeface="微軟正黑體" pitchFamily="34" charset="-120"/>
              <a:cs typeface="Times New Roman" pitchFamily="18" charset="0"/>
            </a:rPr>
            <a:t>項第</a:t>
          </a:r>
          <a:r>
            <a:rPr lang="en-US" altLang="zh-TW" sz="1600" kern="1200" spc="300" dirty="0" smtClean="0">
              <a:latin typeface="微軟正黑體" pitchFamily="34" charset="-120"/>
              <a:ea typeface="微軟正黑體" pitchFamily="34" charset="-120"/>
              <a:cs typeface="Times New Roman" pitchFamily="18" charset="0"/>
            </a:rPr>
            <a:t>2</a:t>
          </a:r>
          <a:r>
            <a:rPr lang="zh-TW" altLang="en-US" sz="1600" kern="1200" spc="300" dirty="0" smtClean="0">
              <a:latin typeface="微軟正黑體" pitchFamily="34" charset="-120"/>
              <a:ea typeface="微軟正黑體" pitchFamily="34" charset="-120"/>
              <a:cs typeface="Times New Roman" pitchFamily="18" charset="0"/>
            </a:rPr>
            <a:t>款</a:t>
          </a:r>
          <a:endParaRPr lang="en-US" altLang="zh-TW" sz="1600" kern="1200" spc="300" dirty="0" smtClean="0">
            <a:latin typeface="微軟正黑體" pitchFamily="34" charset="-120"/>
            <a:ea typeface="微軟正黑體" pitchFamily="34" charset="-120"/>
            <a:cs typeface="Times New Roman" pitchFamily="18" charset="0"/>
          </a:endParaRPr>
        </a:p>
        <a:p>
          <a:pPr lvl="0" algn="ctr" defTabSz="711200">
            <a:lnSpc>
              <a:spcPct val="90000"/>
            </a:lnSpc>
            <a:spcBef>
              <a:spcPct val="0"/>
            </a:spcBef>
            <a:spcAft>
              <a:spcPct val="35000"/>
            </a:spcAft>
          </a:pPr>
          <a:r>
            <a:rPr lang="zh-TW" altLang="en-US" sz="1600" kern="1200" spc="300" dirty="0" smtClean="0">
              <a:latin typeface="微軟正黑體" pitchFamily="34" charset="-120"/>
              <a:ea typeface="微軟正黑體" pitchFamily="34" charset="-120"/>
              <a:cs typeface="Times New Roman" pitchFamily="18" charset="0"/>
            </a:rPr>
            <a:t>利用職務上機會詐欺財物罪</a:t>
          </a:r>
          <a:endParaRPr lang="zh-TW" altLang="en-US" sz="1600" kern="1200" dirty="0">
            <a:latin typeface="微軟正黑體" pitchFamily="34" charset="-120"/>
            <a:ea typeface="微軟正黑體" pitchFamily="34" charset="-120"/>
          </a:endParaRPr>
        </a:p>
      </dsp:txBody>
      <dsp:txXfrm>
        <a:off x="33536" y="4210663"/>
        <a:ext cx="3879661" cy="926670"/>
      </dsp:txXfrm>
    </dsp:sp>
    <dsp:sp modelId="{D6B52D4C-F5D9-4A0A-A583-C112C8080BD8}">
      <dsp:nvSpPr>
        <dsp:cNvPr id="0" name=""/>
        <dsp:cNvSpPr/>
      </dsp:nvSpPr>
      <dsp:spPr>
        <a:xfrm>
          <a:off x="4493252" y="195295"/>
          <a:ext cx="3937321" cy="984330"/>
        </a:xfrm>
        <a:prstGeom prst="roundRect">
          <a:avLst>
            <a:gd name="adj" fmla="val 10000"/>
          </a:avLst>
        </a:prstGeom>
        <a:solidFill>
          <a:schemeClr val="accent5">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zh-TW" altLang="en-US" sz="4000" kern="1200" dirty="0" smtClean="0">
              <a:latin typeface="微軟正黑體" panose="020B0604030504040204" pitchFamily="34" charset="-120"/>
              <a:ea typeface="微軟正黑體" panose="020B0604030504040204" pitchFamily="34" charset="-120"/>
            </a:rPr>
            <a:t>阿杰之刑責</a:t>
          </a:r>
          <a:endParaRPr lang="zh-TW" altLang="en-US" sz="4000" kern="1200" dirty="0">
            <a:latin typeface="微軟正黑體" panose="020B0604030504040204" pitchFamily="34" charset="-120"/>
            <a:ea typeface="微軟正黑體" panose="020B0604030504040204" pitchFamily="34" charset="-120"/>
          </a:endParaRPr>
        </a:p>
      </dsp:txBody>
      <dsp:txXfrm>
        <a:off x="4522082" y="224125"/>
        <a:ext cx="3879661" cy="926670"/>
      </dsp:txXfrm>
    </dsp:sp>
    <dsp:sp modelId="{5B84CACD-01C1-4FC7-8EAB-52B62D7D31A1}">
      <dsp:nvSpPr>
        <dsp:cNvPr id="0" name=""/>
        <dsp:cNvSpPr/>
      </dsp:nvSpPr>
      <dsp:spPr>
        <a:xfrm rot="5400000">
          <a:off x="6375784" y="1265754"/>
          <a:ext cx="172257" cy="172257"/>
        </a:xfrm>
        <a:prstGeom prst="rightArrow">
          <a:avLst>
            <a:gd name="adj1" fmla="val 667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CBC275-608C-426D-AF03-5C8112DB6631}">
      <dsp:nvSpPr>
        <dsp:cNvPr id="0" name=""/>
        <dsp:cNvSpPr/>
      </dsp:nvSpPr>
      <dsp:spPr>
        <a:xfrm>
          <a:off x="4493252" y="1524141"/>
          <a:ext cx="3937321" cy="984330"/>
        </a:xfrm>
        <a:prstGeom prst="roundRect">
          <a:avLst>
            <a:gd name="adj" fmla="val 10000"/>
          </a:avLst>
        </a:prstGeom>
        <a:solidFill>
          <a:schemeClr val="accent5">
            <a:alpha val="90000"/>
            <a:tint val="40000"/>
            <a:hueOff val="0"/>
            <a:satOff val="0"/>
            <a:lumOff val="0"/>
            <a:alphaOff val="0"/>
          </a:schemeClr>
        </a:solidFill>
        <a:ln w="400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zh-TW" altLang="en-US" sz="1400" kern="1200" spc="300" dirty="0" smtClean="0">
              <a:latin typeface="微軟正黑體" pitchFamily="34" charset="-120"/>
              <a:ea typeface="微軟正黑體" pitchFamily="34" charset="-120"/>
              <a:cs typeface="Times New Roman" pitchFamily="18" charset="0"/>
            </a:rPr>
            <a:t>地方法院判決有期徒刑</a:t>
          </a:r>
          <a:r>
            <a:rPr lang="en-US" altLang="zh-TW" sz="1400" kern="1200" spc="300" dirty="0" smtClean="0">
              <a:latin typeface="微軟正黑體" pitchFamily="34" charset="-120"/>
              <a:ea typeface="微軟正黑體" pitchFamily="34" charset="-120"/>
              <a:cs typeface="Times New Roman" pitchFamily="18" charset="0"/>
            </a:rPr>
            <a:t>12</a:t>
          </a:r>
          <a:r>
            <a:rPr lang="zh-TW" altLang="en-US" sz="1400" kern="1200" spc="300" dirty="0" smtClean="0">
              <a:latin typeface="微軟正黑體" pitchFamily="34" charset="-120"/>
              <a:ea typeface="微軟正黑體" pitchFamily="34" charset="-120"/>
              <a:cs typeface="Times New Roman" pitchFamily="18" charset="0"/>
            </a:rPr>
            <a:t>年，褫奪公權</a:t>
          </a:r>
          <a:r>
            <a:rPr lang="en-US" altLang="zh-TW" sz="1400" kern="1200" spc="300" dirty="0" smtClean="0">
              <a:latin typeface="微軟正黑體" pitchFamily="34" charset="-120"/>
              <a:ea typeface="微軟正黑體" pitchFamily="34" charset="-120"/>
              <a:cs typeface="Times New Roman" pitchFamily="18" charset="0"/>
            </a:rPr>
            <a:t>5</a:t>
          </a:r>
          <a:r>
            <a:rPr lang="zh-TW" altLang="en-US" sz="1400" kern="1200" spc="300" dirty="0" smtClean="0">
              <a:latin typeface="微軟正黑體" pitchFamily="34" charset="-120"/>
              <a:ea typeface="微軟正黑體" pitchFamily="34" charset="-120"/>
              <a:cs typeface="Times New Roman" pitchFamily="18" charset="0"/>
            </a:rPr>
            <a:t>年。</a:t>
          </a:r>
          <a:endParaRPr lang="zh-TW" altLang="en-US" sz="1400" kern="1200" dirty="0">
            <a:latin typeface="微軟正黑體" panose="020B0604030504040204" pitchFamily="34" charset="-120"/>
            <a:ea typeface="微軟正黑體" panose="020B0604030504040204" pitchFamily="34" charset="-120"/>
          </a:endParaRPr>
        </a:p>
      </dsp:txBody>
      <dsp:txXfrm>
        <a:off x="4522082" y="1552971"/>
        <a:ext cx="3879661" cy="926670"/>
      </dsp:txXfrm>
    </dsp:sp>
    <dsp:sp modelId="{1333FDD5-B6E3-4465-9A3D-546B77ECE234}">
      <dsp:nvSpPr>
        <dsp:cNvPr id="0" name=""/>
        <dsp:cNvSpPr/>
      </dsp:nvSpPr>
      <dsp:spPr>
        <a:xfrm rot="5400000">
          <a:off x="6375784" y="2594600"/>
          <a:ext cx="172257" cy="172257"/>
        </a:xfrm>
        <a:prstGeom prst="rightArrow">
          <a:avLst>
            <a:gd name="adj1" fmla="val 667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2379D8-6463-4EEF-B5DC-A0EB2806021B}">
      <dsp:nvSpPr>
        <dsp:cNvPr id="0" name=""/>
        <dsp:cNvSpPr/>
      </dsp:nvSpPr>
      <dsp:spPr>
        <a:xfrm>
          <a:off x="4493252" y="2852987"/>
          <a:ext cx="3937321" cy="984330"/>
        </a:xfrm>
        <a:prstGeom prst="roundRect">
          <a:avLst>
            <a:gd name="adj" fmla="val 10000"/>
          </a:avLst>
        </a:prstGeom>
        <a:solidFill>
          <a:schemeClr val="accent5">
            <a:alpha val="90000"/>
            <a:tint val="40000"/>
            <a:hueOff val="0"/>
            <a:satOff val="0"/>
            <a:lumOff val="0"/>
            <a:alphaOff val="0"/>
          </a:schemeClr>
        </a:solidFill>
        <a:ln w="400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zh-TW" altLang="en-US" sz="1400" kern="1200" spc="300" dirty="0" smtClean="0">
              <a:latin typeface="微軟正黑體" pitchFamily="34" charset="-120"/>
              <a:ea typeface="微軟正黑體" pitchFamily="34" charset="-120"/>
              <a:cs typeface="Times New Roman" pitchFamily="18" charset="0"/>
            </a:rPr>
            <a:t>另未扣案之所得財物共</a:t>
          </a:r>
          <a:r>
            <a:rPr lang="en-US" altLang="zh-TW" sz="1400" kern="1200" spc="300" dirty="0" smtClean="0">
              <a:latin typeface="微軟正黑體" pitchFamily="34" charset="-120"/>
              <a:ea typeface="微軟正黑體" pitchFamily="34" charset="-120"/>
              <a:cs typeface="Times New Roman" pitchFamily="18" charset="0"/>
            </a:rPr>
            <a:t>1,946</a:t>
          </a:r>
          <a:r>
            <a:rPr lang="zh-TW" altLang="en-US" sz="1400" kern="1200" spc="300" dirty="0" smtClean="0">
              <a:latin typeface="微軟正黑體" pitchFamily="34" charset="-120"/>
              <a:ea typeface="微軟正黑體" pitchFamily="34" charset="-120"/>
              <a:cs typeface="Times New Roman" pitchFamily="18" charset="0"/>
            </a:rPr>
            <a:t>萬</a:t>
          </a:r>
          <a:r>
            <a:rPr lang="en-US" altLang="zh-TW" sz="1400" kern="1200" spc="300" dirty="0" smtClean="0">
              <a:latin typeface="微軟正黑體" pitchFamily="34" charset="-120"/>
              <a:ea typeface="微軟正黑體" pitchFamily="34" charset="-120"/>
              <a:cs typeface="Times New Roman" pitchFamily="18" charset="0"/>
            </a:rPr>
            <a:t>7,518</a:t>
          </a:r>
          <a:r>
            <a:rPr lang="zh-TW" altLang="en-US" sz="1400" kern="1200" spc="300" dirty="0" smtClean="0">
              <a:latin typeface="微軟正黑體" pitchFamily="34" charset="-120"/>
              <a:ea typeface="微軟正黑體" pitchFamily="34" charset="-120"/>
              <a:cs typeface="Times New Roman" pitchFamily="18" charset="0"/>
            </a:rPr>
            <a:t>元，應予追繳沒收，如全部或一部無法追繳時，以其財產抵償之</a:t>
          </a:r>
          <a:endParaRPr lang="zh-TW" altLang="en-US" sz="1400" kern="1200" dirty="0">
            <a:latin typeface="微軟正黑體" panose="020B0604030504040204" pitchFamily="34" charset="-120"/>
            <a:ea typeface="微軟正黑體" panose="020B0604030504040204" pitchFamily="34" charset="-120"/>
          </a:endParaRPr>
        </a:p>
      </dsp:txBody>
      <dsp:txXfrm>
        <a:off x="4522082" y="2881817"/>
        <a:ext cx="3879661" cy="92667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A8C6F1-65A6-4DE1-A716-AD4982D22F58}">
      <dsp:nvSpPr>
        <dsp:cNvPr id="0" name=""/>
        <dsp:cNvSpPr/>
      </dsp:nvSpPr>
      <dsp:spPr>
        <a:xfrm>
          <a:off x="0" y="29393"/>
          <a:ext cx="8568952" cy="699660"/>
        </a:xfrm>
        <a:prstGeom prst="roundRect">
          <a:avLst/>
        </a:prstGeom>
        <a:solidFill>
          <a:schemeClr val="accent3">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zh-TW" altLang="en-US" sz="2300" kern="1200" dirty="0" smtClean="0">
              <a:latin typeface="微軟正黑體" pitchFamily="34" charset="-120"/>
              <a:ea typeface="微軟正黑體" pitchFamily="34" charset="-120"/>
            </a:rPr>
            <a:t>刑法第</a:t>
          </a:r>
          <a:r>
            <a:rPr lang="en-US" sz="2300" kern="1200" dirty="0" smtClean="0">
              <a:latin typeface="微軟正黑體" pitchFamily="34" charset="-120"/>
              <a:ea typeface="微軟正黑體" pitchFamily="34" charset="-120"/>
            </a:rPr>
            <a:t>132</a:t>
          </a:r>
          <a:r>
            <a:rPr lang="zh-TW" altLang="en-US" sz="2300" kern="1200" dirty="0" smtClean="0">
              <a:latin typeface="微軟正黑體" pitchFamily="34" charset="-120"/>
              <a:ea typeface="微軟正黑體" pitchFamily="34" charset="-120"/>
            </a:rPr>
            <a:t>條</a:t>
          </a:r>
          <a:endParaRPr lang="zh-TW" altLang="en-US" sz="2300" kern="1200" dirty="0"/>
        </a:p>
      </dsp:txBody>
      <dsp:txXfrm>
        <a:off x="34155" y="63548"/>
        <a:ext cx="8500642" cy="631350"/>
      </dsp:txXfrm>
    </dsp:sp>
    <dsp:sp modelId="{FEA2A7C6-978E-4CD7-8E12-0651C147C368}">
      <dsp:nvSpPr>
        <dsp:cNvPr id="0" name=""/>
        <dsp:cNvSpPr/>
      </dsp:nvSpPr>
      <dsp:spPr>
        <a:xfrm>
          <a:off x="0" y="729053"/>
          <a:ext cx="8568952" cy="785565"/>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272064"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zh-TW" altLang="en-US" sz="1800" kern="1200" dirty="0" smtClean="0">
              <a:latin typeface="微軟正黑體" pitchFamily="34" charset="-120"/>
              <a:ea typeface="微軟正黑體" pitchFamily="34" charset="-120"/>
            </a:rPr>
            <a:t>「公務員洩漏或</a:t>
          </a:r>
          <a:r>
            <a:rPr lang="zh-TW" altLang="en-US" sz="1800" kern="1200" dirty="0" smtClean="0">
              <a:solidFill>
                <a:schemeClr val="tx1"/>
              </a:solidFill>
              <a:latin typeface="微軟正黑體" pitchFamily="34" charset="-120"/>
              <a:ea typeface="微軟正黑體" pitchFamily="34" charset="-120"/>
            </a:rPr>
            <a:t>交付</a:t>
          </a:r>
          <a:r>
            <a:rPr lang="zh-TW" altLang="en-US" sz="1800" kern="1200" dirty="0" smtClean="0">
              <a:latin typeface="微軟正黑體" pitchFamily="34" charset="-120"/>
              <a:ea typeface="微軟正黑體" pitchFamily="34" charset="-120"/>
            </a:rPr>
            <a:t>關於中華民國國防以外</a:t>
          </a:r>
          <a:r>
            <a:rPr lang="zh-TW" altLang="en-US" sz="1800" kern="1200" dirty="0" smtClean="0">
              <a:solidFill>
                <a:srgbClr val="FF0000"/>
              </a:solidFill>
              <a:latin typeface="微軟正黑體" pitchFamily="34" charset="-120"/>
              <a:ea typeface="微軟正黑體" pitchFamily="34" charset="-120"/>
            </a:rPr>
            <a:t>應秘密之文書、圖畫、消息或物品</a:t>
          </a:r>
          <a:r>
            <a:rPr lang="zh-TW" altLang="en-US" sz="1800" kern="1200" dirty="0" smtClean="0">
              <a:latin typeface="微軟正黑體" pitchFamily="34" charset="-120"/>
              <a:ea typeface="微軟正黑體" pitchFamily="34" charset="-120"/>
            </a:rPr>
            <a:t>者，處</a:t>
          </a:r>
          <a:r>
            <a:rPr lang="en-US" sz="1800" kern="1200" dirty="0" smtClean="0">
              <a:latin typeface="微軟正黑體" pitchFamily="34" charset="-120"/>
              <a:ea typeface="微軟正黑體" pitchFamily="34" charset="-120"/>
            </a:rPr>
            <a:t>3</a:t>
          </a:r>
          <a:r>
            <a:rPr lang="zh-TW" altLang="en-US" sz="1800" kern="1200" dirty="0" smtClean="0">
              <a:latin typeface="微軟正黑體" pitchFamily="34" charset="-120"/>
              <a:ea typeface="微軟正黑體" pitchFamily="34" charset="-120"/>
            </a:rPr>
            <a:t>年以下有期徒刑。」</a:t>
          </a:r>
          <a:endParaRPr lang="zh-TW" altLang="en-US" sz="1800" kern="1200" dirty="0"/>
        </a:p>
      </dsp:txBody>
      <dsp:txXfrm>
        <a:off x="0" y="729053"/>
        <a:ext cx="8568952" cy="78556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45DD8-0877-4D57-8390-8750FF45DA2C}">
      <dsp:nvSpPr>
        <dsp:cNvPr id="0" name=""/>
        <dsp:cNvSpPr/>
      </dsp:nvSpPr>
      <dsp:spPr>
        <a:xfrm>
          <a:off x="0" y="228760"/>
          <a:ext cx="5688632" cy="2409750"/>
        </a:xfrm>
        <a:prstGeom prst="rect">
          <a:avLst/>
        </a:prstGeom>
        <a:solidFill>
          <a:schemeClr val="accent2">
            <a:alpha val="90000"/>
            <a:tint val="40000"/>
            <a:hueOff val="0"/>
            <a:satOff val="0"/>
            <a:lumOff val="0"/>
            <a:alphaOff val="0"/>
          </a:schemeClr>
        </a:solidFill>
        <a:ln w="400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1501" tIns="312420" rIns="441501" bIns="106680" numCol="1" spcCol="1270" anchor="t" anchorCtr="0">
          <a:noAutofit/>
        </a:bodyPr>
        <a:lstStyle/>
        <a:p>
          <a:pPr marL="114300" lvl="1" indent="-114300" algn="l" defTabSz="666750">
            <a:lnSpc>
              <a:spcPct val="90000"/>
            </a:lnSpc>
            <a:spcBef>
              <a:spcPct val="0"/>
            </a:spcBef>
            <a:spcAft>
              <a:spcPct val="15000"/>
            </a:spcAft>
            <a:buChar char="••"/>
          </a:pPr>
          <a:r>
            <a:rPr lang="zh-TW" altLang="en-US" sz="1500" kern="1200" dirty="0" smtClean="0">
              <a:latin typeface="微軟正黑體" pitchFamily="34" charset="-120"/>
              <a:ea typeface="微軟正黑體" pitchFamily="34" charset="-120"/>
            </a:rPr>
            <a:t>政府機關應保密之民眾車籍、戶籍、保險、金融帳戶、財產交易等資料</a:t>
          </a:r>
          <a:endParaRPr lang="zh-TW" altLang="en-US" sz="1500" kern="1200" dirty="0"/>
        </a:p>
        <a:p>
          <a:pPr marL="114300" lvl="1" indent="-114300" algn="l" defTabSz="666750">
            <a:lnSpc>
              <a:spcPct val="90000"/>
            </a:lnSpc>
            <a:spcBef>
              <a:spcPct val="0"/>
            </a:spcBef>
            <a:spcAft>
              <a:spcPct val="15000"/>
            </a:spcAft>
            <a:buChar char="••"/>
          </a:pPr>
          <a:r>
            <a:rPr lang="zh-TW" altLang="en-US" sz="1500" kern="1200" dirty="0" smtClean="0">
              <a:latin typeface="微軟正黑體" pitchFamily="34" charset="-120"/>
              <a:ea typeface="微軟正黑體" pitchFamily="34" charset="-120"/>
            </a:rPr>
            <a:t>司法偵查中之犯罪資料</a:t>
          </a:r>
          <a:endParaRPr lang="zh-TW" altLang="en-US" sz="1500" kern="1200" dirty="0"/>
        </a:p>
        <a:p>
          <a:pPr marL="114300" lvl="1" indent="-114300" algn="l" defTabSz="666750">
            <a:lnSpc>
              <a:spcPct val="90000"/>
            </a:lnSpc>
            <a:spcBef>
              <a:spcPct val="0"/>
            </a:spcBef>
            <a:spcAft>
              <a:spcPct val="15000"/>
            </a:spcAft>
            <a:buChar char="••"/>
          </a:pPr>
          <a:r>
            <a:rPr lang="zh-TW" altLang="en-US" sz="1500" kern="1200" dirty="0" smtClean="0">
              <a:latin typeface="微軟正黑體" pitchFamily="34" charset="-120"/>
              <a:ea typeface="微軟正黑體" pitchFamily="34" charset="-120"/>
            </a:rPr>
            <a:t>考試人員試題內容</a:t>
          </a:r>
          <a:endParaRPr lang="zh-TW" altLang="en-US" sz="1500" kern="1200" dirty="0"/>
        </a:p>
        <a:p>
          <a:pPr marL="114300" lvl="1" indent="-114300" algn="l" defTabSz="666750">
            <a:lnSpc>
              <a:spcPct val="90000"/>
            </a:lnSpc>
            <a:spcBef>
              <a:spcPct val="0"/>
            </a:spcBef>
            <a:spcAft>
              <a:spcPct val="15000"/>
            </a:spcAft>
            <a:buChar char="••"/>
          </a:pPr>
          <a:r>
            <a:rPr lang="zh-TW" altLang="en-US" sz="1500" kern="1200" dirty="0" smtClean="0">
              <a:latin typeface="微軟正黑體" pitchFamily="34" charset="-120"/>
              <a:ea typeface="微軟正黑體" pitchFamily="34" charset="-120"/>
            </a:rPr>
            <a:t>機關辦理採購案件未決標前應保密之底價</a:t>
          </a:r>
          <a:endParaRPr lang="zh-TW" altLang="en-US" sz="1500" kern="1200" dirty="0"/>
        </a:p>
        <a:p>
          <a:pPr marL="114300" lvl="1" indent="-114300" algn="l" defTabSz="666750">
            <a:lnSpc>
              <a:spcPct val="90000"/>
            </a:lnSpc>
            <a:spcBef>
              <a:spcPct val="0"/>
            </a:spcBef>
            <a:spcAft>
              <a:spcPct val="15000"/>
            </a:spcAft>
            <a:buChar char="••"/>
          </a:pPr>
          <a:r>
            <a:rPr lang="zh-TW" altLang="en-US" sz="1500" kern="1200" dirty="0" smtClean="0">
              <a:latin typeface="微軟正黑體" pitchFamily="34" charset="-120"/>
              <a:ea typeface="微軟正黑體" pitchFamily="34" charset="-120"/>
            </a:rPr>
            <a:t>其他公共政策或事務尚在評估階段而應保密事項</a:t>
          </a:r>
          <a:endParaRPr lang="zh-TW" altLang="en-US" sz="1500" kern="1200" dirty="0"/>
        </a:p>
      </dsp:txBody>
      <dsp:txXfrm>
        <a:off x="0" y="228760"/>
        <a:ext cx="5688632" cy="2409750"/>
      </dsp:txXfrm>
    </dsp:sp>
    <dsp:sp modelId="{6791D510-2823-465E-81A5-9CDC0564DA79}">
      <dsp:nvSpPr>
        <dsp:cNvPr id="0" name=""/>
        <dsp:cNvSpPr/>
      </dsp:nvSpPr>
      <dsp:spPr>
        <a:xfrm>
          <a:off x="284431" y="7360"/>
          <a:ext cx="3982042" cy="442800"/>
        </a:xfrm>
        <a:prstGeom prst="roundRect">
          <a:avLst/>
        </a:prstGeom>
        <a:solidFill>
          <a:schemeClr val="lt1">
            <a:hueOff val="0"/>
            <a:satOff val="0"/>
            <a:lumOff val="0"/>
            <a:alphaOff val="0"/>
          </a:schemeClr>
        </a:solidFill>
        <a:ln w="400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512" tIns="0" rIns="150512" bIns="0" numCol="1" spcCol="1270" anchor="ctr" anchorCtr="0">
          <a:noAutofit/>
        </a:bodyPr>
        <a:lstStyle/>
        <a:p>
          <a:pPr lvl="0" algn="l" defTabSz="666750">
            <a:lnSpc>
              <a:spcPct val="90000"/>
            </a:lnSpc>
            <a:spcBef>
              <a:spcPct val="0"/>
            </a:spcBef>
            <a:spcAft>
              <a:spcPct val="35000"/>
            </a:spcAft>
          </a:pPr>
          <a:r>
            <a:rPr lang="zh-TW" altLang="en-US" sz="1500" kern="1200" dirty="0" smtClean="0">
              <a:latin typeface="微軟正黑體" pitchFamily="34" charset="-120"/>
              <a:ea typeface="微軟正黑體" pitchFamily="34" charset="-120"/>
            </a:rPr>
            <a:t>客體係與</a:t>
          </a:r>
          <a:r>
            <a:rPr lang="zh-TW" altLang="en-US" sz="1500" b="1" kern="1200" dirty="0" smtClean="0">
              <a:solidFill>
                <a:srgbClr val="C00000"/>
              </a:solidFill>
              <a:latin typeface="微軟正黑體" pitchFamily="34" charset="-120"/>
              <a:ea typeface="微軟正黑體" pitchFamily="34" charset="-120"/>
            </a:rPr>
            <a:t>國家政務或事務上具有利害影響</a:t>
          </a:r>
          <a:r>
            <a:rPr lang="zh-TW" altLang="en-US" sz="1500" kern="1200" dirty="0" smtClean="0">
              <a:latin typeface="微軟正黑體" pitchFamily="34" charset="-120"/>
              <a:ea typeface="微軟正黑體" pitchFamily="34" charset="-120"/>
            </a:rPr>
            <a:t>者</a:t>
          </a:r>
          <a:endParaRPr lang="zh-TW" altLang="en-US" sz="1500" kern="1200" dirty="0"/>
        </a:p>
      </dsp:txBody>
      <dsp:txXfrm>
        <a:off x="306047" y="28976"/>
        <a:ext cx="3938810" cy="39956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2F00C-80DF-486D-B951-1DD5A086BEC9}">
      <dsp:nvSpPr>
        <dsp:cNvPr id="0" name=""/>
        <dsp:cNvSpPr/>
      </dsp:nvSpPr>
      <dsp:spPr>
        <a:xfrm>
          <a:off x="0" y="331352"/>
          <a:ext cx="7668344" cy="1010880"/>
        </a:xfrm>
        <a:prstGeom prst="roundRect">
          <a:avLst/>
        </a:prstGeom>
        <a:solidFill>
          <a:schemeClr val="lt1">
            <a:hueOff val="0"/>
            <a:satOff val="0"/>
            <a:lumOff val="0"/>
            <a:alphaOff val="0"/>
          </a:schemeClr>
        </a:solidFill>
        <a:ln w="400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zh-TW" altLang="en-US" sz="2000" b="1" kern="1200" dirty="0" smtClean="0">
              <a:solidFill>
                <a:srgbClr val="C00000"/>
              </a:solidFill>
              <a:latin typeface="微軟正黑體" pitchFamily="34" charset="-120"/>
              <a:ea typeface="微軟正黑體" pitchFamily="34" charset="-120"/>
            </a:rPr>
            <a:t>小李</a:t>
          </a:r>
          <a:r>
            <a:rPr lang="zh-TW" altLang="en-US" sz="1800" kern="1200" dirty="0" smtClean="0">
              <a:latin typeface="微軟正黑體" pitchFamily="34" charset="-120"/>
              <a:ea typeface="微軟正黑體" pitchFamily="34" charset="-120"/>
            </a:rPr>
            <a:t>明知自然人之戶籍地址、前科資料，屬戶政機關基於戶政業務保有之個人資料檔案，非依法令，不得洩漏</a:t>
          </a:r>
          <a:endParaRPr lang="zh-TW" altLang="en-US" sz="1800" kern="1200" dirty="0">
            <a:latin typeface="微軟正黑體" pitchFamily="34" charset="-120"/>
            <a:ea typeface="微軟正黑體" pitchFamily="34" charset="-120"/>
          </a:endParaRPr>
        </a:p>
      </dsp:txBody>
      <dsp:txXfrm>
        <a:off x="49347" y="380699"/>
        <a:ext cx="7569650" cy="912186"/>
      </dsp:txXfrm>
    </dsp:sp>
    <dsp:sp modelId="{F619AE9D-BA83-4481-B787-66437FC8BF04}">
      <dsp:nvSpPr>
        <dsp:cNvPr id="0" name=""/>
        <dsp:cNvSpPr/>
      </dsp:nvSpPr>
      <dsp:spPr>
        <a:xfrm>
          <a:off x="0" y="1394072"/>
          <a:ext cx="7668344" cy="1010880"/>
        </a:xfrm>
        <a:prstGeom prst="roundRect">
          <a:avLst/>
        </a:prstGeom>
        <a:solidFill>
          <a:schemeClr val="lt1">
            <a:hueOff val="0"/>
            <a:satOff val="0"/>
            <a:lumOff val="0"/>
            <a:alphaOff val="0"/>
          </a:schemeClr>
        </a:solidFill>
        <a:ln w="400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zh-TW" altLang="en-US" sz="1800" b="1" kern="1200" dirty="0" smtClean="0">
              <a:solidFill>
                <a:srgbClr val="C00000"/>
              </a:solidFill>
              <a:latin typeface="微軟正黑體" pitchFamily="34" charset="-120"/>
              <a:ea typeface="微軟正黑體" pitchFamily="34" charset="-120"/>
            </a:rPr>
            <a:t>小李</a:t>
          </a:r>
          <a:r>
            <a:rPr lang="zh-TW" altLang="en-US" sz="1800" kern="1200" dirty="0" smtClean="0">
              <a:latin typeface="微軟正黑體" pitchFamily="34" charset="-120"/>
              <a:ea typeface="微軟正黑體" pitchFamily="34" charset="-120"/>
            </a:rPr>
            <a:t>竟</a:t>
          </a:r>
          <a:r>
            <a:rPr lang="zh-TW" altLang="en-US" sz="1800" b="1" kern="1200" dirty="0" smtClean="0">
              <a:latin typeface="微軟正黑體" pitchFamily="34" charset="-120"/>
              <a:ea typeface="微軟正黑體" pitchFamily="34" charset="-120"/>
            </a:rPr>
            <a:t>利用職務上有查詢戶籍資料權限之機會</a:t>
          </a:r>
          <a:r>
            <a:rPr lang="zh-TW" altLang="en-US" sz="1800" kern="1200" dirty="0" smtClean="0">
              <a:latin typeface="微軟正黑體" pitchFamily="34" charset="-120"/>
              <a:ea typeface="微軟正黑體" pitchFamily="34" charset="-120"/>
            </a:rPr>
            <a:t>，以公務電腦及密碼私下查詢</a:t>
          </a:r>
          <a:r>
            <a:rPr lang="zh-TW" altLang="en-US" sz="1800" kern="1200" dirty="0" smtClean="0">
              <a:solidFill>
                <a:srgbClr val="00B050"/>
              </a:solidFill>
              <a:latin typeface="微軟正黑體" pitchFamily="34" charset="-120"/>
              <a:ea typeface="微軟正黑體" pitchFamily="34" charset="-120"/>
            </a:rPr>
            <a:t>小王</a:t>
          </a:r>
          <a:r>
            <a:rPr lang="zh-TW" altLang="en-US" sz="1800" kern="1200" dirty="0" smtClean="0">
              <a:latin typeface="微軟正黑體" pitchFamily="34" charset="-120"/>
              <a:ea typeface="微軟正黑體" pitchFamily="34" charset="-120"/>
            </a:rPr>
            <a:t>之戶籍資料後，將渠戶籍地址告知親友，以向</a:t>
          </a:r>
          <a:r>
            <a:rPr lang="zh-TW" altLang="en-US" sz="1800" kern="1200" dirty="0" smtClean="0">
              <a:solidFill>
                <a:srgbClr val="00B050"/>
              </a:solidFill>
              <a:latin typeface="微軟正黑體" pitchFamily="34" charset="-120"/>
              <a:ea typeface="微軟正黑體" pitchFamily="34" charset="-120"/>
            </a:rPr>
            <a:t>小王</a:t>
          </a:r>
          <a:r>
            <a:rPr lang="zh-TW" altLang="en-US" sz="1800" kern="1200" dirty="0" smtClean="0">
              <a:latin typeface="微軟正黑體" pitchFamily="34" charset="-120"/>
              <a:ea typeface="微軟正黑體" pitchFamily="34" charset="-120"/>
            </a:rPr>
            <a:t>追討債務</a:t>
          </a:r>
          <a:endParaRPr lang="zh-TW" altLang="en-US" sz="1800" kern="1200" dirty="0">
            <a:latin typeface="微軟正黑體" pitchFamily="34" charset="-120"/>
            <a:ea typeface="微軟正黑體" pitchFamily="34" charset="-120"/>
          </a:endParaRPr>
        </a:p>
      </dsp:txBody>
      <dsp:txXfrm>
        <a:off x="49347" y="1443419"/>
        <a:ext cx="7569650" cy="91218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D05B0E-E657-4B8A-8B5E-F10195D29363}">
      <dsp:nvSpPr>
        <dsp:cNvPr id="0" name=""/>
        <dsp:cNvSpPr/>
      </dsp:nvSpPr>
      <dsp:spPr>
        <a:xfrm>
          <a:off x="30" y="35703"/>
          <a:ext cx="2871160" cy="662400"/>
        </a:xfrm>
        <a:prstGeom prst="rect">
          <a:avLst/>
        </a:prstGeom>
        <a:solidFill>
          <a:schemeClr val="accent2">
            <a:hueOff val="0"/>
            <a:satOff val="0"/>
            <a:lumOff val="0"/>
            <a:alphaOff val="0"/>
          </a:schemeClr>
        </a:solidFill>
        <a:ln w="400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zh-TW" altLang="en-US" sz="2300" kern="1200" dirty="0" smtClean="0">
              <a:latin typeface="微軟正黑體" pitchFamily="34" charset="-120"/>
              <a:ea typeface="微軟正黑體" pitchFamily="34" charset="-120"/>
            </a:rPr>
            <a:t>小李</a:t>
          </a:r>
          <a:endParaRPr lang="zh-TW" altLang="en-US" sz="2300" kern="1200" dirty="0">
            <a:latin typeface="微軟正黑體" panose="020B0604030504040204" pitchFamily="34" charset="-120"/>
            <a:ea typeface="微軟正黑體" panose="020B0604030504040204" pitchFamily="34" charset="-120"/>
          </a:endParaRPr>
        </a:p>
      </dsp:txBody>
      <dsp:txXfrm>
        <a:off x="30" y="35703"/>
        <a:ext cx="2871160" cy="662400"/>
      </dsp:txXfrm>
    </dsp:sp>
    <dsp:sp modelId="{32F4804B-52E2-4241-BB6A-F341637F8BB9}">
      <dsp:nvSpPr>
        <dsp:cNvPr id="0" name=""/>
        <dsp:cNvSpPr/>
      </dsp:nvSpPr>
      <dsp:spPr>
        <a:xfrm>
          <a:off x="30" y="698104"/>
          <a:ext cx="2871160" cy="1010160"/>
        </a:xfrm>
        <a:prstGeom prst="rect">
          <a:avLst/>
        </a:prstGeom>
        <a:solidFill>
          <a:schemeClr val="accent2">
            <a:tint val="40000"/>
            <a:alpha val="90000"/>
            <a:hueOff val="0"/>
            <a:satOff val="0"/>
            <a:lumOff val="0"/>
            <a:alphaOff val="0"/>
          </a:schemeClr>
        </a:solidFill>
        <a:ln w="400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zh-TW" altLang="en-US" sz="2300" kern="1200" dirty="0" smtClean="0">
              <a:latin typeface="微軟正黑體" pitchFamily="34" charset="-120"/>
              <a:ea typeface="微軟正黑體" pitchFamily="34" charset="-120"/>
            </a:rPr>
            <a:t>戶政事務所戶籍員</a:t>
          </a:r>
          <a:endParaRPr lang="zh-TW" altLang="en-US" sz="2300" kern="1200" dirty="0">
            <a:latin typeface="微軟正黑體" panose="020B0604030504040204" pitchFamily="34" charset="-120"/>
            <a:ea typeface="微軟正黑體" panose="020B0604030504040204" pitchFamily="34" charset="-120"/>
          </a:endParaRPr>
        </a:p>
      </dsp:txBody>
      <dsp:txXfrm>
        <a:off x="30" y="698104"/>
        <a:ext cx="2871160" cy="1010160"/>
      </dsp:txXfrm>
    </dsp:sp>
    <dsp:sp modelId="{D685421A-EA3D-400A-9198-3DF4F7E9A6FA}">
      <dsp:nvSpPr>
        <dsp:cNvPr id="0" name=""/>
        <dsp:cNvSpPr/>
      </dsp:nvSpPr>
      <dsp:spPr>
        <a:xfrm>
          <a:off x="3273153" y="35703"/>
          <a:ext cx="2871160" cy="662400"/>
        </a:xfrm>
        <a:prstGeom prst="rect">
          <a:avLst/>
        </a:prstGeom>
        <a:solidFill>
          <a:schemeClr val="accent3">
            <a:hueOff val="0"/>
            <a:satOff val="0"/>
            <a:lumOff val="0"/>
            <a:alphaOff val="0"/>
          </a:schemeClr>
        </a:solidFill>
        <a:ln w="400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zh-TW" altLang="en-US" sz="2300" kern="1200" dirty="0" smtClean="0">
              <a:latin typeface="微軟正黑體" panose="020B0604030504040204" pitchFamily="34" charset="-120"/>
              <a:ea typeface="微軟正黑體" panose="020B0604030504040204" pitchFamily="34" charset="-120"/>
            </a:rPr>
            <a:t>小王</a:t>
          </a:r>
          <a:endParaRPr lang="zh-TW" altLang="en-US" sz="2300" kern="1200" dirty="0">
            <a:latin typeface="微軟正黑體" panose="020B0604030504040204" pitchFamily="34" charset="-120"/>
            <a:ea typeface="微軟正黑體" panose="020B0604030504040204" pitchFamily="34" charset="-120"/>
          </a:endParaRPr>
        </a:p>
      </dsp:txBody>
      <dsp:txXfrm>
        <a:off x="3273153" y="35703"/>
        <a:ext cx="2871160" cy="662400"/>
      </dsp:txXfrm>
    </dsp:sp>
    <dsp:sp modelId="{0007A8D4-A033-4F00-BFF2-811E2F096409}">
      <dsp:nvSpPr>
        <dsp:cNvPr id="0" name=""/>
        <dsp:cNvSpPr/>
      </dsp:nvSpPr>
      <dsp:spPr>
        <a:xfrm>
          <a:off x="3273153" y="698104"/>
          <a:ext cx="2871160" cy="1010160"/>
        </a:xfrm>
        <a:prstGeom prst="rect">
          <a:avLst/>
        </a:prstGeom>
        <a:solidFill>
          <a:schemeClr val="accent3">
            <a:tint val="40000"/>
            <a:alpha val="90000"/>
            <a:hueOff val="0"/>
            <a:satOff val="0"/>
            <a:lumOff val="0"/>
            <a:alphaOff val="0"/>
          </a:schemeClr>
        </a:solidFill>
        <a:ln w="400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zh-TW" altLang="en-US" sz="2300" kern="1200" dirty="0" smtClean="0">
              <a:latin typeface="微軟正黑體" panose="020B0604030504040204" pitchFamily="34" charset="-120"/>
              <a:ea typeface="微軟正黑體" panose="020B0604030504040204" pitchFamily="34" charset="-120"/>
            </a:rPr>
            <a:t>積欠小李親友債務</a:t>
          </a:r>
          <a:endParaRPr lang="zh-TW" altLang="en-US" sz="2300" kern="1200" dirty="0">
            <a:latin typeface="微軟正黑體" panose="020B0604030504040204" pitchFamily="34" charset="-120"/>
            <a:ea typeface="微軟正黑體" panose="020B0604030504040204" pitchFamily="34" charset="-120"/>
          </a:endParaRPr>
        </a:p>
      </dsp:txBody>
      <dsp:txXfrm>
        <a:off x="3273153" y="698104"/>
        <a:ext cx="2871160" cy="10101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CFA25-C617-4AEC-82F8-9DE2AC60D4DA}">
      <dsp:nvSpPr>
        <dsp:cNvPr id="0" name=""/>
        <dsp:cNvSpPr/>
      </dsp:nvSpPr>
      <dsp:spPr>
        <a:xfrm>
          <a:off x="1050" y="214313"/>
          <a:ext cx="4105033" cy="1026258"/>
        </a:xfrm>
        <a:prstGeom prst="roundRect">
          <a:avLst>
            <a:gd name="adj" fmla="val 10000"/>
          </a:avLst>
        </a:prstGeom>
        <a:solidFill>
          <a:schemeClr val="accent5">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866900">
            <a:lnSpc>
              <a:spcPct val="90000"/>
            </a:lnSpc>
            <a:spcBef>
              <a:spcPct val="0"/>
            </a:spcBef>
            <a:spcAft>
              <a:spcPct val="35000"/>
            </a:spcAft>
          </a:pPr>
          <a:r>
            <a:rPr lang="zh-TW" altLang="en-US" sz="4200" kern="1200" dirty="0" smtClean="0">
              <a:latin typeface="微軟正黑體" panose="020B0604030504040204" pitchFamily="34" charset="-120"/>
              <a:ea typeface="微軟正黑體" panose="020B0604030504040204" pitchFamily="34" charset="-120"/>
            </a:rPr>
            <a:t>小李所違法規</a:t>
          </a:r>
          <a:endParaRPr lang="zh-TW" altLang="en-US" sz="4200" kern="1200" dirty="0">
            <a:latin typeface="微軟正黑體" panose="020B0604030504040204" pitchFamily="34" charset="-120"/>
            <a:ea typeface="微軟正黑體" panose="020B0604030504040204" pitchFamily="34" charset="-120"/>
          </a:endParaRPr>
        </a:p>
      </dsp:txBody>
      <dsp:txXfrm>
        <a:off x="31108" y="244371"/>
        <a:ext cx="4044917" cy="966142"/>
      </dsp:txXfrm>
    </dsp:sp>
    <dsp:sp modelId="{99F1FCC5-5AF9-4262-B1DB-94F39A900CE5}">
      <dsp:nvSpPr>
        <dsp:cNvPr id="0" name=""/>
        <dsp:cNvSpPr/>
      </dsp:nvSpPr>
      <dsp:spPr>
        <a:xfrm rot="5400000">
          <a:off x="1963770" y="1330369"/>
          <a:ext cx="179595" cy="179595"/>
        </a:xfrm>
        <a:prstGeom prst="rightArrow">
          <a:avLst>
            <a:gd name="adj1" fmla="val 667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C26434-CCF2-4EFF-B0DD-10497CCF9CAE}">
      <dsp:nvSpPr>
        <dsp:cNvPr id="0" name=""/>
        <dsp:cNvSpPr/>
      </dsp:nvSpPr>
      <dsp:spPr>
        <a:xfrm>
          <a:off x="1050" y="1599762"/>
          <a:ext cx="4105033" cy="1026258"/>
        </a:xfrm>
        <a:prstGeom prst="roundRect">
          <a:avLst>
            <a:gd name="adj" fmla="val 10000"/>
          </a:avLst>
        </a:prstGeom>
        <a:solidFill>
          <a:schemeClr val="accent6">
            <a:lumMod val="60000"/>
            <a:lumOff val="40000"/>
            <a:alpha val="90000"/>
          </a:schemeClr>
        </a:solidFill>
        <a:ln w="400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zh-TW" altLang="en-US" sz="2300" kern="1200" dirty="0" smtClean="0">
              <a:latin typeface="微軟正黑體" pitchFamily="34" charset="-120"/>
              <a:ea typeface="微軟正黑體" pitchFamily="34" charset="-120"/>
            </a:rPr>
            <a:t>刑法第</a:t>
          </a:r>
          <a:r>
            <a:rPr lang="en-US" sz="2300" kern="1200" dirty="0" smtClean="0">
              <a:latin typeface="微軟正黑體" pitchFamily="34" charset="-120"/>
              <a:ea typeface="微軟正黑體" pitchFamily="34" charset="-120"/>
            </a:rPr>
            <a:t>132</a:t>
          </a:r>
          <a:r>
            <a:rPr lang="zh-TW" altLang="en-US" sz="2300" kern="1200" dirty="0" smtClean="0">
              <a:latin typeface="微軟正黑體" pitchFamily="34" charset="-120"/>
              <a:ea typeface="微軟正黑體" pitchFamily="34" charset="-120"/>
            </a:rPr>
            <a:t>條</a:t>
          </a:r>
          <a:endParaRPr lang="en-US" altLang="zh-TW" sz="2300" kern="1200" dirty="0" smtClean="0">
            <a:latin typeface="微軟正黑體" pitchFamily="34" charset="-120"/>
            <a:ea typeface="微軟正黑體" pitchFamily="34" charset="-120"/>
          </a:endParaRPr>
        </a:p>
        <a:p>
          <a:pPr lvl="0" algn="ctr" defTabSz="1022350">
            <a:lnSpc>
              <a:spcPct val="90000"/>
            </a:lnSpc>
            <a:spcBef>
              <a:spcPct val="0"/>
            </a:spcBef>
            <a:spcAft>
              <a:spcPct val="35000"/>
            </a:spcAft>
          </a:pPr>
          <a:r>
            <a:rPr lang="zh-TW" altLang="en-US" sz="2300" kern="1200" dirty="0" smtClean="0">
              <a:latin typeface="微軟正黑體" pitchFamily="34" charset="-120"/>
              <a:ea typeface="微軟正黑體" pitchFamily="34" charset="-120"/>
            </a:rPr>
            <a:t>洩漏國防以外秘密罪</a:t>
          </a:r>
          <a:endParaRPr lang="zh-TW" altLang="en-US" sz="2300" kern="1200" dirty="0">
            <a:latin typeface="微軟正黑體" pitchFamily="34" charset="-120"/>
            <a:ea typeface="微軟正黑體" pitchFamily="34" charset="-120"/>
          </a:endParaRPr>
        </a:p>
      </dsp:txBody>
      <dsp:txXfrm>
        <a:off x="31108" y="1629820"/>
        <a:ext cx="4044917" cy="966142"/>
      </dsp:txXfrm>
    </dsp:sp>
    <dsp:sp modelId="{1302CBCF-4DAF-4BED-A1F0-9CE555A202E8}">
      <dsp:nvSpPr>
        <dsp:cNvPr id="0" name=""/>
        <dsp:cNvSpPr/>
      </dsp:nvSpPr>
      <dsp:spPr>
        <a:xfrm rot="5400000">
          <a:off x="1963770" y="2715818"/>
          <a:ext cx="179595" cy="179595"/>
        </a:xfrm>
        <a:prstGeom prst="rightArrow">
          <a:avLst>
            <a:gd name="adj1" fmla="val 667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BAB843-FE84-4970-97BF-4937A986A245}">
      <dsp:nvSpPr>
        <dsp:cNvPr id="0" name=""/>
        <dsp:cNvSpPr/>
      </dsp:nvSpPr>
      <dsp:spPr>
        <a:xfrm>
          <a:off x="35163" y="2985210"/>
          <a:ext cx="4036808" cy="1301069"/>
        </a:xfrm>
        <a:prstGeom prst="roundRect">
          <a:avLst>
            <a:gd name="adj" fmla="val 10000"/>
          </a:avLst>
        </a:prstGeom>
        <a:solidFill>
          <a:schemeClr val="accent5">
            <a:alpha val="90000"/>
            <a:tint val="40000"/>
            <a:hueOff val="0"/>
            <a:satOff val="0"/>
            <a:lumOff val="0"/>
            <a:alphaOff val="0"/>
          </a:schemeClr>
        </a:solidFill>
        <a:ln w="400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l" defTabSz="800100">
            <a:lnSpc>
              <a:spcPct val="90000"/>
            </a:lnSpc>
            <a:spcBef>
              <a:spcPct val="0"/>
            </a:spcBef>
            <a:spcAft>
              <a:spcPct val="35000"/>
            </a:spcAft>
          </a:pPr>
          <a:r>
            <a:rPr lang="zh-TW" altLang="en-US" sz="1800" kern="1200" dirty="0" smtClean="0">
              <a:latin typeface="微軟正黑體" pitchFamily="34" charset="-120"/>
              <a:ea typeface="微軟正黑體" pitchFamily="34" charset="-120"/>
            </a:rPr>
            <a:t>小李利用職務上取得資訊之便利，不法取得應保密之民眾個人資訊後，加以洩漏予他人知悉。</a:t>
          </a:r>
          <a:endParaRPr lang="zh-TW" altLang="en-US" sz="1800" kern="1200" dirty="0">
            <a:latin typeface="微軟正黑體" pitchFamily="34" charset="-120"/>
            <a:ea typeface="微軟正黑體" pitchFamily="34" charset="-120"/>
          </a:endParaRPr>
        </a:p>
      </dsp:txBody>
      <dsp:txXfrm>
        <a:off x="73270" y="3023317"/>
        <a:ext cx="3960594" cy="1224855"/>
      </dsp:txXfrm>
    </dsp:sp>
    <dsp:sp modelId="{B3B8E1BC-5ED3-44CA-98E8-0A9F933ECF81}">
      <dsp:nvSpPr>
        <dsp:cNvPr id="0" name=""/>
        <dsp:cNvSpPr/>
      </dsp:nvSpPr>
      <dsp:spPr>
        <a:xfrm>
          <a:off x="4680789" y="214313"/>
          <a:ext cx="4105033" cy="1026258"/>
        </a:xfrm>
        <a:prstGeom prst="roundRect">
          <a:avLst>
            <a:gd name="adj" fmla="val 10000"/>
          </a:avLst>
        </a:prstGeom>
        <a:solidFill>
          <a:schemeClr val="accent5">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866900">
            <a:lnSpc>
              <a:spcPct val="90000"/>
            </a:lnSpc>
            <a:spcBef>
              <a:spcPct val="0"/>
            </a:spcBef>
            <a:spcAft>
              <a:spcPct val="35000"/>
            </a:spcAft>
          </a:pPr>
          <a:r>
            <a:rPr lang="zh-TW" altLang="en-US" sz="4200" kern="1200" dirty="0" smtClean="0">
              <a:latin typeface="微軟正黑體" pitchFamily="34" charset="-120"/>
              <a:ea typeface="微軟正黑體" pitchFamily="34" charset="-120"/>
            </a:rPr>
            <a:t>小李之刑責</a:t>
          </a:r>
          <a:endParaRPr lang="zh-TW" altLang="en-US" sz="4200" kern="1200" dirty="0">
            <a:latin typeface="微軟正黑體" pitchFamily="34" charset="-120"/>
            <a:ea typeface="微軟正黑體" pitchFamily="34" charset="-120"/>
          </a:endParaRPr>
        </a:p>
      </dsp:txBody>
      <dsp:txXfrm>
        <a:off x="4710847" y="244371"/>
        <a:ext cx="4044917" cy="966142"/>
      </dsp:txXfrm>
    </dsp:sp>
    <dsp:sp modelId="{1DFE9043-FF07-4E38-A539-35282DF4A46B}">
      <dsp:nvSpPr>
        <dsp:cNvPr id="0" name=""/>
        <dsp:cNvSpPr/>
      </dsp:nvSpPr>
      <dsp:spPr>
        <a:xfrm rot="5400000">
          <a:off x="6643508" y="1330369"/>
          <a:ext cx="179595" cy="179595"/>
        </a:xfrm>
        <a:prstGeom prst="rightArrow">
          <a:avLst>
            <a:gd name="adj1" fmla="val 667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831640-B38C-4770-B113-AA4C0BB6DF9F}">
      <dsp:nvSpPr>
        <dsp:cNvPr id="0" name=""/>
        <dsp:cNvSpPr/>
      </dsp:nvSpPr>
      <dsp:spPr>
        <a:xfrm>
          <a:off x="4734667" y="1599762"/>
          <a:ext cx="3997276" cy="1581628"/>
        </a:xfrm>
        <a:prstGeom prst="roundRect">
          <a:avLst>
            <a:gd name="adj" fmla="val 10000"/>
          </a:avLst>
        </a:prstGeom>
        <a:solidFill>
          <a:schemeClr val="accent5">
            <a:alpha val="90000"/>
            <a:tint val="40000"/>
            <a:hueOff val="0"/>
            <a:satOff val="0"/>
            <a:lumOff val="0"/>
            <a:alphaOff val="0"/>
          </a:schemeClr>
        </a:solidFill>
        <a:ln w="400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l" defTabSz="800100">
            <a:lnSpc>
              <a:spcPct val="90000"/>
            </a:lnSpc>
            <a:spcBef>
              <a:spcPct val="0"/>
            </a:spcBef>
            <a:spcAft>
              <a:spcPct val="35000"/>
            </a:spcAft>
          </a:pPr>
          <a:r>
            <a:rPr lang="zh-TW" altLang="en-US" sz="1800" kern="1200" dirty="0" smtClean="0">
              <a:latin typeface="微軟正黑體" pitchFamily="34" charset="-120"/>
              <a:ea typeface="微軟正黑體" pitchFamily="34" charset="-120"/>
            </a:rPr>
            <a:t>案經檢察官偵查起訴，法院判決小李應執行有期徒刑</a:t>
          </a:r>
          <a:r>
            <a:rPr lang="en-US" sz="1800" kern="1200" dirty="0" smtClean="0">
              <a:latin typeface="微軟正黑體" pitchFamily="34" charset="-120"/>
              <a:ea typeface="微軟正黑體" pitchFamily="34" charset="-120"/>
            </a:rPr>
            <a:t>6</a:t>
          </a:r>
          <a:r>
            <a:rPr lang="zh-TW" altLang="en-US" sz="1800" kern="1200" dirty="0" smtClean="0">
              <a:latin typeface="微軟正黑體" pitchFamily="34" charset="-120"/>
              <a:ea typeface="微軟正黑體" pitchFamily="34" charset="-120"/>
            </a:rPr>
            <a:t>月，如易科罰金，以</a:t>
          </a:r>
          <a:r>
            <a:rPr lang="en-US" sz="1800" kern="1200" dirty="0" smtClean="0">
              <a:latin typeface="微軟正黑體" pitchFamily="34" charset="-120"/>
              <a:ea typeface="微軟正黑體" pitchFamily="34" charset="-120"/>
            </a:rPr>
            <a:t>1,000</a:t>
          </a:r>
          <a:r>
            <a:rPr lang="zh-TW" altLang="en-US" sz="1800" kern="1200" dirty="0" smtClean="0">
              <a:latin typeface="微軟正黑體" pitchFamily="34" charset="-120"/>
              <a:ea typeface="微軟正黑體" pitchFamily="34" charset="-120"/>
            </a:rPr>
            <a:t>元折算</a:t>
          </a:r>
          <a:r>
            <a:rPr lang="en-US" sz="1800" kern="1200" dirty="0" smtClean="0">
              <a:latin typeface="微軟正黑體" pitchFamily="34" charset="-120"/>
              <a:ea typeface="微軟正黑體" pitchFamily="34" charset="-120"/>
            </a:rPr>
            <a:t>1</a:t>
          </a:r>
          <a:r>
            <a:rPr lang="zh-TW" altLang="en-US" sz="1800" kern="1200" dirty="0" smtClean="0">
              <a:latin typeface="微軟正黑體" pitchFamily="34" charset="-120"/>
              <a:ea typeface="微軟正黑體" pitchFamily="34" charset="-120"/>
            </a:rPr>
            <a:t>日，緩刑</a:t>
          </a:r>
          <a:r>
            <a:rPr lang="en-US" sz="1800" kern="1200" dirty="0" smtClean="0">
              <a:latin typeface="微軟正黑體" pitchFamily="34" charset="-120"/>
              <a:ea typeface="微軟正黑體" pitchFamily="34" charset="-120"/>
            </a:rPr>
            <a:t>2</a:t>
          </a:r>
          <a:r>
            <a:rPr lang="zh-TW" altLang="en-US" sz="1800" kern="1200" dirty="0" smtClean="0">
              <a:latin typeface="微軟正黑體" pitchFamily="34" charset="-120"/>
              <a:ea typeface="微軟正黑體" pitchFamily="34" charset="-120"/>
            </a:rPr>
            <a:t>年。</a:t>
          </a:r>
          <a:endParaRPr lang="zh-TW" altLang="en-US" sz="1800" kern="1200" dirty="0">
            <a:latin typeface="微軟正黑體" pitchFamily="34" charset="-120"/>
            <a:ea typeface="微軟正黑體" pitchFamily="34" charset="-120"/>
          </a:endParaRPr>
        </a:p>
      </dsp:txBody>
      <dsp:txXfrm>
        <a:off x="4780991" y="1646086"/>
        <a:ext cx="3904628" cy="148898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508D9E-FA48-4254-A414-606CEC647CC3}">
      <dsp:nvSpPr>
        <dsp:cNvPr id="0" name=""/>
        <dsp:cNvSpPr/>
      </dsp:nvSpPr>
      <dsp:spPr>
        <a:xfrm>
          <a:off x="3371" y="184913"/>
          <a:ext cx="2894555" cy="984968"/>
        </a:xfrm>
        <a:prstGeom prst="roundRect">
          <a:avLst>
            <a:gd name="adj" fmla="val 10000"/>
          </a:avLst>
        </a:prstGeom>
        <a:solidFill>
          <a:schemeClr val="accent3">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80010" numCol="1" spcCol="1270" anchor="t" anchorCtr="0">
          <a:noAutofit/>
        </a:bodyPr>
        <a:lstStyle/>
        <a:p>
          <a:pPr lvl="0" algn="l" defTabSz="933450">
            <a:lnSpc>
              <a:spcPct val="90000"/>
            </a:lnSpc>
            <a:spcBef>
              <a:spcPct val="0"/>
            </a:spcBef>
            <a:spcAft>
              <a:spcPct val="35000"/>
            </a:spcAft>
          </a:pPr>
          <a:r>
            <a:rPr kumimoji="1" lang="zh-TW" altLang="en-US" sz="2100" b="0" i="0" u="none" strike="noStrike" kern="1200" cap="none" normalizeH="0" baseline="0" dirty="0" smtClean="0">
              <a:ln/>
              <a:effectLst/>
              <a:latin typeface="微軟正黑體" pitchFamily="34" charset="-120"/>
              <a:ea typeface="微軟正黑體" pitchFamily="34" charset="-120"/>
              <a:cs typeface="Times New Roman" pitchFamily="18" charset="0"/>
            </a:rPr>
            <a:t>所為行為</a:t>
          </a:r>
          <a:endParaRPr lang="zh-TW" altLang="en-US" sz="2100" kern="1200" dirty="0">
            <a:latin typeface="微軟正黑體" panose="020B0604030504040204" pitchFamily="34" charset="-120"/>
            <a:ea typeface="微軟正黑體" panose="020B0604030504040204" pitchFamily="34" charset="-120"/>
          </a:endParaRPr>
        </a:p>
      </dsp:txBody>
      <dsp:txXfrm>
        <a:off x="3371" y="184913"/>
        <a:ext cx="2894555" cy="656645"/>
      </dsp:txXfrm>
    </dsp:sp>
    <dsp:sp modelId="{98E8180F-108D-4EAF-9C3E-8362B184F332}">
      <dsp:nvSpPr>
        <dsp:cNvPr id="0" name=""/>
        <dsp:cNvSpPr/>
      </dsp:nvSpPr>
      <dsp:spPr>
        <a:xfrm>
          <a:off x="596232" y="841558"/>
          <a:ext cx="2894555" cy="2116800"/>
        </a:xfrm>
        <a:prstGeom prst="roundRect">
          <a:avLst>
            <a:gd name="adj" fmla="val 10000"/>
          </a:avLst>
        </a:prstGeom>
        <a:solidFill>
          <a:schemeClr val="lt1">
            <a:alpha val="90000"/>
            <a:hueOff val="0"/>
            <a:satOff val="0"/>
            <a:lumOff val="0"/>
            <a:alphaOff val="0"/>
          </a:schemeClr>
        </a:solidFill>
        <a:ln w="400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kumimoji="1" lang="zh-TW" altLang="en-US" sz="2100" b="0" i="0" u="none" strike="noStrike" kern="1200" cap="none" normalizeH="0" baseline="0" dirty="0" smtClean="0">
              <a:ln/>
              <a:effectLst/>
              <a:latin typeface="微軟正黑體" pitchFamily="34" charset="-120"/>
              <a:ea typeface="微軟正黑體" pitchFamily="34" charset="-120"/>
              <a:cs typeface="Times New Roman" pitchFamily="18" charset="0"/>
            </a:rPr>
            <a:t>以職務上收售門票費之機會，藉機以不開立統一發票方式販售園區門票</a:t>
          </a:r>
          <a:endParaRPr lang="zh-TW" altLang="en-US" sz="2100" kern="1200" dirty="0">
            <a:latin typeface="微軟正黑體" panose="020B0604030504040204" pitchFamily="34" charset="-120"/>
            <a:ea typeface="微軟正黑體" panose="020B0604030504040204" pitchFamily="34" charset="-120"/>
          </a:endParaRPr>
        </a:p>
      </dsp:txBody>
      <dsp:txXfrm>
        <a:off x="658231" y="903557"/>
        <a:ext cx="2770557" cy="1992802"/>
      </dsp:txXfrm>
    </dsp:sp>
    <dsp:sp modelId="{15672959-EB9B-4626-A862-657F8FE6D9A6}">
      <dsp:nvSpPr>
        <dsp:cNvPr id="0" name=""/>
        <dsp:cNvSpPr/>
      </dsp:nvSpPr>
      <dsp:spPr>
        <a:xfrm>
          <a:off x="3336731" y="152905"/>
          <a:ext cx="930264" cy="720660"/>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TW" altLang="en-US" sz="1700" kern="1200"/>
        </a:p>
      </dsp:txBody>
      <dsp:txXfrm>
        <a:off x="3336731" y="297037"/>
        <a:ext cx="714066" cy="432396"/>
      </dsp:txXfrm>
    </dsp:sp>
    <dsp:sp modelId="{2688D3C2-5482-45B9-9799-395B0254C7AC}">
      <dsp:nvSpPr>
        <dsp:cNvPr id="0" name=""/>
        <dsp:cNvSpPr/>
      </dsp:nvSpPr>
      <dsp:spPr>
        <a:xfrm>
          <a:off x="4653143" y="184913"/>
          <a:ext cx="2894555" cy="984968"/>
        </a:xfrm>
        <a:prstGeom prst="roundRect">
          <a:avLst>
            <a:gd name="adj" fmla="val 10000"/>
          </a:avLst>
        </a:prstGeom>
        <a:solidFill>
          <a:schemeClr val="accent3">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80010" numCol="1" spcCol="1270" anchor="t" anchorCtr="0">
          <a:noAutofit/>
        </a:bodyPr>
        <a:lstStyle/>
        <a:p>
          <a:pPr lvl="0" algn="l" defTabSz="933450">
            <a:lnSpc>
              <a:spcPct val="90000"/>
            </a:lnSpc>
            <a:spcBef>
              <a:spcPct val="0"/>
            </a:spcBef>
            <a:spcAft>
              <a:spcPct val="35000"/>
            </a:spcAft>
          </a:pPr>
          <a:r>
            <a:rPr kumimoji="1" lang="zh-TW" altLang="en-US" sz="2100" b="0" i="0" u="none" strike="noStrike" kern="1200" cap="none" normalizeH="0" baseline="0" dirty="0" smtClean="0">
              <a:ln/>
              <a:effectLst/>
              <a:latin typeface="微軟正黑體" pitchFamily="34" charset="-120"/>
              <a:ea typeface="微軟正黑體" pitchFamily="34" charset="-120"/>
              <a:cs typeface="Times New Roman" pitchFamily="18" charset="0"/>
            </a:rPr>
            <a:t>不法所得</a:t>
          </a:r>
          <a:endParaRPr lang="zh-TW" altLang="en-US" sz="2100" kern="1200" dirty="0">
            <a:latin typeface="微軟正黑體" panose="020B0604030504040204" pitchFamily="34" charset="-120"/>
            <a:ea typeface="微軟正黑體" panose="020B0604030504040204" pitchFamily="34" charset="-120"/>
          </a:endParaRPr>
        </a:p>
      </dsp:txBody>
      <dsp:txXfrm>
        <a:off x="4653143" y="184913"/>
        <a:ext cx="2894555" cy="656645"/>
      </dsp:txXfrm>
    </dsp:sp>
    <dsp:sp modelId="{788E51E9-6155-41A2-8079-EC2C06ECCDCD}">
      <dsp:nvSpPr>
        <dsp:cNvPr id="0" name=""/>
        <dsp:cNvSpPr/>
      </dsp:nvSpPr>
      <dsp:spPr>
        <a:xfrm>
          <a:off x="5246004" y="841558"/>
          <a:ext cx="2894555" cy="2116800"/>
        </a:xfrm>
        <a:prstGeom prst="roundRect">
          <a:avLst>
            <a:gd name="adj" fmla="val 10000"/>
          </a:avLst>
        </a:prstGeom>
        <a:solidFill>
          <a:schemeClr val="lt1">
            <a:alpha val="90000"/>
            <a:hueOff val="0"/>
            <a:satOff val="0"/>
            <a:lumOff val="0"/>
            <a:alphaOff val="0"/>
          </a:schemeClr>
        </a:solidFill>
        <a:ln w="400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kumimoji="1" lang="zh-TW" altLang="en-US" sz="2100" b="0" i="0" u="none" strike="noStrike" kern="1200" cap="none" normalizeH="0" baseline="0" dirty="0" smtClean="0">
              <a:ln/>
              <a:effectLst/>
              <a:latin typeface="微軟正黑體" pitchFamily="34" charset="-120"/>
              <a:ea typeface="微軟正黑體" pitchFamily="34" charset="-120"/>
              <a:cs typeface="Times New Roman" pitchFamily="18" charset="0"/>
            </a:rPr>
            <a:t>私自侵占前開收取款項而未依規定繳回公庫，侵占金額共計</a:t>
          </a:r>
          <a:r>
            <a:rPr kumimoji="1" lang="en-US" altLang="zh-TW" sz="2100" b="0" i="0" u="none" strike="noStrike" kern="1200" cap="none" normalizeH="0" baseline="0" dirty="0" smtClean="0">
              <a:ln/>
              <a:effectLst/>
              <a:latin typeface="微軟正黑體" panose="020B0604030504040204" pitchFamily="34" charset="-120"/>
              <a:ea typeface="微軟正黑體" panose="020B0604030504040204" pitchFamily="34" charset="-120"/>
              <a:cs typeface="Times New Roman" pitchFamily="18" charset="0"/>
            </a:rPr>
            <a:t>1,140</a:t>
          </a:r>
          <a:r>
            <a:rPr kumimoji="1" lang="zh-TW" altLang="en-US" sz="2100" b="0" i="0" u="none" strike="noStrike" kern="1200" cap="none" normalizeH="0" baseline="0" dirty="0" smtClean="0">
              <a:ln/>
              <a:effectLst/>
              <a:latin typeface="微軟正黑體" pitchFamily="34" charset="-120"/>
              <a:ea typeface="微軟正黑體" pitchFamily="34" charset="-120"/>
              <a:cs typeface="Times New Roman" pitchFamily="18" charset="0"/>
            </a:rPr>
            <a:t>元</a:t>
          </a:r>
          <a:endParaRPr lang="zh-TW" altLang="en-US" sz="2100" kern="1200" dirty="0">
            <a:latin typeface="微軟正黑體" panose="020B0604030504040204" pitchFamily="34" charset="-120"/>
            <a:ea typeface="微軟正黑體" panose="020B0604030504040204" pitchFamily="34" charset="-120"/>
          </a:endParaRPr>
        </a:p>
      </dsp:txBody>
      <dsp:txXfrm>
        <a:off x="5308003" y="903557"/>
        <a:ext cx="2770557" cy="199280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6E8F4-E616-4085-850B-2050EA7B5DAB}">
      <dsp:nvSpPr>
        <dsp:cNvPr id="0" name=""/>
        <dsp:cNvSpPr/>
      </dsp:nvSpPr>
      <dsp:spPr>
        <a:xfrm>
          <a:off x="0" y="9883"/>
          <a:ext cx="4286280" cy="374400"/>
        </a:xfrm>
        <a:prstGeom prst="rect">
          <a:avLst/>
        </a:prstGeom>
        <a:solidFill>
          <a:schemeClr val="accent5">
            <a:hueOff val="0"/>
            <a:satOff val="0"/>
            <a:lumOff val="0"/>
            <a:alphaOff val="0"/>
          </a:schemeClr>
        </a:solidFill>
        <a:ln w="400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zh-TW" altLang="en-US" sz="1300" kern="1200" smtClean="0">
              <a:latin typeface="微軟正黑體" panose="020B0604030504040204" pitchFamily="34" charset="-120"/>
              <a:ea typeface="微軟正黑體" panose="020B0604030504040204" pitchFamily="34" charset="-120"/>
            </a:rPr>
            <a:t>案例人物</a:t>
          </a:r>
          <a:endParaRPr lang="zh-TW" altLang="en-US" sz="1300" kern="1200"/>
        </a:p>
      </dsp:txBody>
      <dsp:txXfrm>
        <a:off x="0" y="9883"/>
        <a:ext cx="4286280" cy="374400"/>
      </dsp:txXfrm>
    </dsp:sp>
    <dsp:sp modelId="{024A5B7C-3241-40C1-990C-FCE7D2D71900}">
      <dsp:nvSpPr>
        <dsp:cNvPr id="0" name=""/>
        <dsp:cNvSpPr/>
      </dsp:nvSpPr>
      <dsp:spPr>
        <a:xfrm>
          <a:off x="0" y="384283"/>
          <a:ext cx="4286280" cy="1320345"/>
        </a:xfrm>
        <a:prstGeom prst="rect">
          <a:avLst/>
        </a:prstGeom>
        <a:solidFill>
          <a:schemeClr val="accent5">
            <a:alpha val="90000"/>
            <a:tint val="40000"/>
            <a:hueOff val="0"/>
            <a:satOff val="0"/>
            <a:lumOff val="0"/>
            <a:alphaOff val="0"/>
          </a:schemeClr>
        </a:solidFill>
        <a:ln w="400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kumimoji="1" lang="zh-TW" altLang="en-US" sz="2800" b="1" i="0" u="none" strike="noStrike" kern="1200" cap="none" normalizeH="0" baseline="0" dirty="0" smtClean="0">
              <a:ln/>
              <a:effectLst/>
              <a:latin typeface="微軟正黑體" pitchFamily="34" charset="-120"/>
              <a:ea typeface="微軟正黑體" pitchFamily="34" charset="-120"/>
              <a:cs typeface="Times New Roman" pitchFamily="18" charset="0"/>
            </a:rPr>
            <a:t>老皮</a:t>
          </a:r>
          <a:endParaRPr lang="zh-TW" altLang="en-US" sz="2800" b="1" u="none" kern="1200" dirty="0">
            <a:latin typeface="微軟正黑體" pitchFamily="34" charset="-120"/>
            <a:ea typeface="微軟正黑體" pitchFamily="34" charset="-120"/>
          </a:endParaRPr>
        </a:p>
        <a:p>
          <a:pPr marL="114300" lvl="1" indent="-114300" algn="l" defTabSz="666750">
            <a:lnSpc>
              <a:spcPct val="90000"/>
            </a:lnSpc>
            <a:spcBef>
              <a:spcPct val="0"/>
            </a:spcBef>
            <a:spcAft>
              <a:spcPct val="15000"/>
            </a:spcAft>
            <a:buChar char="••"/>
          </a:pPr>
          <a:r>
            <a:rPr kumimoji="1" lang="zh-TW" altLang="en-US" sz="1500" b="0" i="0" u="none" strike="noStrike" kern="1200" cap="none" normalizeH="0" baseline="0" dirty="0" smtClean="0">
              <a:ln/>
              <a:effectLst/>
              <a:latin typeface="微軟正黑體" pitchFamily="34" charset="-120"/>
              <a:ea typeface="微軟正黑體" pitchFamily="34" charset="-120"/>
              <a:cs typeface="Times New Roman" pitchFamily="18" charset="0"/>
            </a:rPr>
            <a:t>技士，調派某森林遊樂區收費站</a:t>
          </a:r>
          <a:endParaRPr lang="zh-TW" altLang="en-US" sz="1500" kern="1200" dirty="0">
            <a:latin typeface="微軟正黑體" pitchFamily="34" charset="-120"/>
            <a:ea typeface="微軟正黑體" pitchFamily="34" charset="-120"/>
          </a:endParaRPr>
        </a:p>
      </dsp:txBody>
      <dsp:txXfrm>
        <a:off x="0" y="384283"/>
        <a:ext cx="4286280" cy="13203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14304-1B19-F34A-A967-1D5C8B00EED3}">
      <dsp:nvSpPr>
        <dsp:cNvPr id="0" name=""/>
        <dsp:cNvSpPr/>
      </dsp:nvSpPr>
      <dsp:spPr>
        <a:xfrm>
          <a:off x="0" y="641125"/>
          <a:ext cx="2347762" cy="1067624"/>
        </a:xfrm>
        <a:prstGeom prst="roundRect">
          <a:avLst>
            <a:gd name="adj" fmla="val 10000"/>
          </a:avLst>
        </a:prstGeom>
        <a:gradFill rotWithShape="0">
          <a:gsLst>
            <a:gs pos="0">
              <a:schemeClr val="accent1">
                <a:hueOff val="0"/>
                <a:satOff val="0"/>
                <a:lumOff val="0"/>
                <a:alphaOff val="0"/>
                <a:tint val="74000"/>
              </a:schemeClr>
            </a:gs>
            <a:gs pos="49000">
              <a:schemeClr val="accent1">
                <a:hueOff val="0"/>
                <a:satOff val="0"/>
                <a:lumOff val="0"/>
                <a:alphaOff val="0"/>
                <a:tint val="96000"/>
                <a:shade val="84000"/>
                <a:satMod val="110000"/>
              </a:schemeClr>
            </a:gs>
            <a:gs pos="49100">
              <a:schemeClr val="accent1">
                <a:hueOff val="0"/>
                <a:satOff val="0"/>
                <a:lumOff val="0"/>
                <a:alphaOff val="0"/>
                <a:shade val="55000"/>
                <a:satMod val="150000"/>
              </a:schemeClr>
            </a:gs>
            <a:gs pos="92000">
              <a:schemeClr val="accent1">
                <a:hueOff val="0"/>
                <a:satOff val="0"/>
                <a:lumOff val="0"/>
                <a:alphaOff val="0"/>
                <a:tint val="98000"/>
                <a:shade val="90000"/>
                <a:satMod val="128000"/>
              </a:schemeClr>
            </a:gs>
            <a:gs pos="100000">
              <a:schemeClr val="accent1">
                <a:hueOff val="0"/>
                <a:satOff val="0"/>
                <a:lumOff val="0"/>
                <a:alphaOff val="0"/>
                <a:tint val="90000"/>
                <a:shade val="97000"/>
                <a:satMod val="128000"/>
              </a:schemeClr>
            </a:gs>
          </a:gsLst>
          <a:lin ang="5400000" scaled="1"/>
        </a:gradFill>
        <a:ln>
          <a:noFill/>
        </a:ln>
        <a:effectLst>
          <a:outerShdw blurRad="39000" dist="25400" dir="5400000" rotWithShape="0">
            <a:schemeClr val="accent1">
              <a:hueOff val="0"/>
              <a:satOff val="0"/>
              <a:lumOff val="0"/>
              <a:alphaOff val="0"/>
              <a:shade val="33000"/>
              <a:alpha val="83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1"/>
              </a:solidFill>
              <a:latin typeface="BiauKai"/>
              <a:ea typeface="BiauKai"/>
              <a:cs typeface="BiauKai"/>
            </a:rPr>
            <a:t>一般</a:t>
          </a:r>
          <a:endParaRPr lang="en-US" altLang="zh-TW" sz="2000" b="1" kern="1200" dirty="0" smtClean="0">
            <a:solidFill>
              <a:schemeClr val="tx1"/>
            </a:solidFill>
            <a:latin typeface="BiauKai"/>
            <a:ea typeface="BiauKai"/>
            <a:cs typeface="BiauKai"/>
          </a:endParaRPr>
        </a:p>
        <a:p>
          <a:pPr lvl="0" algn="ctr" defTabSz="889000">
            <a:lnSpc>
              <a:spcPct val="90000"/>
            </a:lnSpc>
            <a:spcBef>
              <a:spcPct val="0"/>
            </a:spcBef>
            <a:spcAft>
              <a:spcPct val="35000"/>
            </a:spcAft>
          </a:pPr>
          <a:r>
            <a:rPr lang="zh-TW" altLang="en-US" sz="2000" b="1" kern="1200" dirty="0" smtClean="0">
              <a:solidFill>
                <a:schemeClr val="tx1"/>
              </a:solidFill>
              <a:latin typeface="BiauKai"/>
              <a:ea typeface="BiauKai"/>
              <a:cs typeface="BiauKai"/>
            </a:rPr>
            <a:t>主觀構成要件要素</a:t>
          </a:r>
          <a:endParaRPr lang="zh-TW" altLang="en-US" sz="2000" b="1" kern="1200" dirty="0">
            <a:solidFill>
              <a:schemeClr val="tx1"/>
            </a:solidFill>
            <a:latin typeface="BiauKai"/>
            <a:ea typeface="BiauKai"/>
            <a:cs typeface="BiauKai"/>
          </a:endParaRPr>
        </a:p>
      </dsp:txBody>
      <dsp:txXfrm>
        <a:off x="31270" y="672395"/>
        <a:ext cx="2285222" cy="1005084"/>
      </dsp:txXfrm>
    </dsp:sp>
    <dsp:sp modelId="{B93AB934-2E2C-FA4C-8F75-22E2E68B5899}">
      <dsp:nvSpPr>
        <dsp:cNvPr id="0" name=""/>
        <dsp:cNvSpPr/>
      </dsp:nvSpPr>
      <dsp:spPr>
        <a:xfrm rot="118263">
          <a:off x="2347519" y="1169753"/>
          <a:ext cx="823091" cy="38678"/>
        </a:xfrm>
        <a:custGeom>
          <a:avLst/>
          <a:gdLst/>
          <a:ahLst/>
          <a:cxnLst/>
          <a:rect l="0" t="0" r="0" b="0"/>
          <a:pathLst>
            <a:path>
              <a:moveTo>
                <a:pt x="0" y="19339"/>
              </a:moveTo>
              <a:lnTo>
                <a:pt x="823091" y="19339"/>
              </a:lnTo>
            </a:path>
          </a:pathLst>
        </a:custGeom>
        <a:noFill/>
        <a:ln w="1143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b="1" kern="1200">
            <a:solidFill>
              <a:schemeClr val="tx1"/>
            </a:solidFill>
            <a:latin typeface="BiauKai"/>
            <a:ea typeface="BiauKai"/>
            <a:cs typeface="BiauKai"/>
          </a:endParaRPr>
        </a:p>
      </dsp:txBody>
      <dsp:txXfrm>
        <a:off x="2738487" y="1168515"/>
        <a:ext cx="41154" cy="41154"/>
      </dsp:txXfrm>
    </dsp:sp>
    <dsp:sp modelId="{918F9D0F-E35E-6349-B719-86FDC123B17D}">
      <dsp:nvSpPr>
        <dsp:cNvPr id="0" name=""/>
        <dsp:cNvSpPr/>
      </dsp:nvSpPr>
      <dsp:spPr>
        <a:xfrm>
          <a:off x="3170367" y="692055"/>
          <a:ext cx="2044768" cy="1022384"/>
        </a:xfrm>
        <a:prstGeom prst="roundRect">
          <a:avLst>
            <a:gd name="adj" fmla="val 10000"/>
          </a:avLst>
        </a:prstGeom>
        <a:gradFill rotWithShape="0">
          <a:gsLst>
            <a:gs pos="0">
              <a:schemeClr val="accent3">
                <a:hueOff val="0"/>
                <a:satOff val="0"/>
                <a:lumOff val="0"/>
                <a:alphaOff val="0"/>
                <a:tint val="74000"/>
              </a:schemeClr>
            </a:gs>
            <a:gs pos="49000">
              <a:schemeClr val="accent3">
                <a:hueOff val="0"/>
                <a:satOff val="0"/>
                <a:lumOff val="0"/>
                <a:alphaOff val="0"/>
                <a:tint val="96000"/>
                <a:shade val="84000"/>
                <a:satMod val="110000"/>
              </a:schemeClr>
            </a:gs>
            <a:gs pos="49100">
              <a:schemeClr val="accent3">
                <a:hueOff val="0"/>
                <a:satOff val="0"/>
                <a:lumOff val="0"/>
                <a:alphaOff val="0"/>
                <a:shade val="55000"/>
                <a:satMod val="150000"/>
              </a:schemeClr>
            </a:gs>
            <a:gs pos="92000">
              <a:schemeClr val="accent3">
                <a:hueOff val="0"/>
                <a:satOff val="0"/>
                <a:lumOff val="0"/>
                <a:alphaOff val="0"/>
                <a:tint val="98000"/>
                <a:shade val="90000"/>
                <a:satMod val="128000"/>
              </a:schemeClr>
            </a:gs>
            <a:gs pos="100000">
              <a:schemeClr val="accent3">
                <a:hueOff val="0"/>
                <a:satOff val="0"/>
                <a:lumOff val="0"/>
                <a:alphaOff val="0"/>
                <a:tint val="90000"/>
                <a:shade val="97000"/>
                <a:satMod val="128000"/>
              </a:schemeClr>
            </a:gs>
          </a:gsLst>
          <a:lin ang="5400000" scaled="1"/>
        </a:gradFill>
        <a:ln>
          <a:noFill/>
        </a:ln>
        <a:effectLst>
          <a:outerShdw blurRad="39000" dist="25400" dir="5400000" rotWithShape="0">
            <a:schemeClr val="accent3">
              <a:hueOff val="0"/>
              <a:satOff val="0"/>
              <a:lumOff val="0"/>
              <a:alphaOff val="0"/>
              <a:shade val="33000"/>
              <a:alpha val="83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smtClean="0">
              <a:solidFill>
                <a:schemeClr val="bg1"/>
              </a:solidFill>
              <a:latin typeface="BiauKai"/>
              <a:ea typeface="BiauKai"/>
              <a:cs typeface="BiauKai"/>
            </a:rPr>
            <a:t>故意</a:t>
          </a:r>
          <a:endParaRPr lang="zh-TW" altLang="en-US" sz="3200" b="1" kern="1200" dirty="0">
            <a:solidFill>
              <a:schemeClr val="bg1"/>
            </a:solidFill>
            <a:latin typeface="BiauKai"/>
            <a:ea typeface="BiauKai"/>
            <a:cs typeface="BiauKai"/>
          </a:endParaRPr>
        </a:p>
      </dsp:txBody>
      <dsp:txXfrm>
        <a:off x="3200312" y="722000"/>
        <a:ext cx="1984878" cy="962494"/>
      </dsp:txXfrm>
    </dsp:sp>
    <dsp:sp modelId="{31D269E5-58D5-9B47-9730-05AB5A661B69}">
      <dsp:nvSpPr>
        <dsp:cNvPr id="0" name=""/>
        <dsp:cNvSpPr/>
      </dsp:nvSpPr>
      <dsp:spPr>
        <a:xfrm rot="19457599">
          <a:off x="5120462" y="889973"/>
          <a:ext cx="1007256" cy="38678"/>
        </a:xfrm>
        <a:custGeom>
          <a:avLst/>
          <a:gdLst/>
          <a:ahLst/>
          <a:cxnLst/>
          <a:rect l="0" t="0" r="0" b="0"/>
          <a:pathLst>
            <a:path>
              <a:moveTo>
                <a:pt x="0" y="19339"/>
              </a:moveTo>
              <a:lnTo>
                <a:pt x="1007256" y="19339"/>
              </a:lnTo>
            </a:path>
          </a:pathLst>
        </a:custGeom>
        <a:noFill/>
        <a:ln w="1143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b="1" kern="1200">
            <a:solidFill>
              <a:schemeClr val="tx1"/>
            </a:solidFill>
            <a:latin typeface="BiauKai"/>
            <a:ea typeface="BiauKai"/>
            <a:cs typeface="BiauKai"/>
          </a:endParaRPr>
        </a:p>
      </dsp:txBody>
      <dsp:txXfrm>
        <a:off x="5598909" y="884130"/>
        <a:ext cx="50362" cy="50362"/>
      </dsp:txXfrm>
    </dsp:sp>
    <dsp:sp modelId="{833B8F8B-5AE5-1B49-A4ED-6D75FAE8FC8D}">
      <dsp:nvSpPr>
        <dsp:cNvPr id="0" name=""/>
        <dsp:cNvSpPr/>
      </dsp:nvSpPr>
      <dsp:spPr>
        <a:xfrm>
          <a:off x="6033044" y="149241"/>
          <a:ext cx="2728192" cy="932271"/>
        </a:xfrm>
        <a:prstGeom prst="roundRect">
          <a:avLst>
            <a:gd name="adj" fmla="val 10000"/>
          </a:avLst>
        </a:prstGeom>
        <a:gradFill rotWithShape="0">
          <a:gsLst>
            <a:gs pos="0">
              <a:schemeClr val="accent4">
                <a:hueOff val="0"/>
                <a:satOff val="0"/>
                <a:lumOff val="0"/>
                <a:alphaOff val="0"/>
                <a:tint val="74000"/>
              </a:schemeClr>
            </a:gs>
            <a:gs pos="49000">
              <a:schemeClr val="accent4">
                <a:hueOff val="0"/>
                <a:satOff val="0"/>
                <a:lumOff val="0"/>
                <a:alphaOff val="0"/>
                <a:tint val="96000"/>
                <a:shade val="84000"/>
                <a:satMod val="110000"/>
              </a:schemeClr>
            </a:gs>
            <a:gs pos="49100">
              <a:schemeClr val="accent4">
                <a:hueOff val="0"/>
                <a:satOff val="0"/>
                <a:lumOff val="0"/>
                <a:alphaOff val="0"/>
                <a:shade val="55000"/>
                <a:satMod val="150000"/>
              </a:schemeClr>
            </a:gs>
            <a:gs pos="92000">
              <a:schemeClr val="accent4">
                <a:hueOff val="0"/>
                <a:satOff val="0"/>
                <a:lumOff val="0"/>
                <a:alphaOff val="0"/>
                <a:tint val="98000"/>
                <a:shade val="90000"/>
                <a:satMod val="128000"/>
              </a:schemeClr>
            </a:gs>
            <a:gs pos="100000">
              <a:schemeClr val="accent4">
                <a:hueOff val="0"/>
                <a:satOff val="0"/>
                <a:lumOff val="0"/>
                <a:alphaOff val="0"/>
                <a:tint val="90000"/>
                <a:shade val="97000"/>
                <a:satMod val="128000"/>
              </a:schemeClr>
            </a:gs>
          </a:gsLst>
          <a:lin ang="5400000" scaled="1"/>
        </a:gradFill>
        <a:ln>
          <a:noFill/>
        </a:ln>
        <a:effectLst>
          <a:outerShdw blurRad="39000" dist="25400" dir="5400000" rotWithShape="0">
            <a:schemeClr val="accent4">
              <a:hueOff val="0"/>
              <a:satOff val="0"/>
              <a:lumOff val="0"/>
              <a:alphaOff val="0"/>
              <a:shade val="33000"/>
              <a:alpha val="83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1"/>
              </a:solidFill>
              <a:latin typeface="BiauKai"/>
              <a:ea typeface="BiauKai"/>
              <a:cs typeface="BiauKai"/>
            </a:rPr>
            <a:t>直接故意</a:t>
          </a:r>
          <a:r>
            <a:rPr lang="en-US" altLang="zh-TW" sz="2000" b="1" kern="1200" dirty="0" smtClean="0">
              <a:solidFill>
                <a:schemeClr val="tx1"/>
              </a:solidFill>
              <a:latin typeface="標楷體" pitchFamily="65" charset="-120"/>
              <a:ea typeface="標楷體" pitchFamily="65" charset="-120"/>
            </a:rPr>
            <a:t>§13Ⅰ</a:t>
          </a:r>
        </a:p>
        <a:p>
          <a:pPr lvl="0" algn="ctr" defTabSz="889000">
            <a:lnSpc>
              <a:spcPct val="90000"/>
            </a:lnSpc>
            <a:spcBef>
              <a:spcPct val="0"/>
            </a:spcBef>
            <a:spcAft>
              <a:spcPct val="35000"/>
            </a:spcAft>
          </a:pPr>
          <a:r>
            <a:rPr lang="zh-TW" altLang="en-US" sz="1900" b="1" kern="1200" dirty="0" smtClean="0">
              <a:solidFill>
                <a:srgbClr val="FFFF00"/>
              </a:solidFill>
              <a:latin typeface="BiauKai"/>
              <a:ea typeface="BiauKai"/>
              <a:cs typeface="BiauKai"/>
            </a:rPr>
            <a:t>知</a:t>
          </a:r>
          <a:r>
            <a:rPr lang="zh-TW" altLang="en-US" sz="1900" b="1" kern="1200" dirty="0" smtClean="0">
              <a:solidFill>
                <a:srgbClr val="FFFF00"/>
              </a:solidFill>
              <a:latin typeface="BiauKai"/>
            </a:rPr>
            <a:t>＋欲＝有意為之</a:t>
          </a:r>
          <a:endParaRPr lang="zh-TW" altLang="en-US" sz="1900" b="1" kern="1200" dirty="0">
            <a:solidFill>
              <a:srgbClr val="FFFF00"/>
            </a:solidFill>
            <a:latin typeface="BiauKai"/>
            <a:ea typeface="BiauKai"/>
            <a:cs typeface="BiauKai"/>
          </a:endParaRPr>
        </a:p>
      </dsp:txBody>
      <dsp:txXfrm>
        <a:off x="6060349" y="176546"/>
        <a:ext cx="2673582" cy="877661"/>
      </dsp:txXfrm>
    </dsp:sp>
    <dsp:sp modelId="{54AA16D6-5CD1-6A46-8CB8-6C4D75549133}">
      <dsp:nvSpPr>
        <dsp:cNvPr id="0" name=""/>
        <dsp:cNvSpPr/>
      </dsp:nvSpPr>
      <dsp:spPr>
        <a:xfrm rot="2014244">
          <a:off x="5133269" y="1455316"/>
          <a:ext cx="981641" cy="38678"/>
        </a:xfrm>
        <a:custGeom>
          <a:avLst/>
          <a:gdLst/>
          <a:ahLst/>
          <a:cxnLst/>
          <a:rect l="0" t="0" r="0" b="0"/>
          <a:pathLst>
            <a:path>
              <a:moveTo>
                <a:pt x="0" y="19339"/>
              </a:moveTo>
              <a:lnTo>
                <a:pt x="981641" y="19339"/>
              </a:lnTo>
            </a:path>
          </a:pathLst>
        </a:custGeom>
        <a:noFill/>
        <a:ln w="1143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b="1" kern="1200">
            <a:solidFill>
              <a:schemeClr val="tx1"/>
            </a:solidFill>
            <a:latin typeface="BiauKai"/>
            <a:ea typeface="BiauKai"/>
            <a:cs typeface="BiauKai"/>
          </a:endParaRPr>
        </a:p>
      </dsp:txBody>
      <dsp:txXfrm>
        <a:off x="5599549" y="1450114"/>
        <a:ext cx="49082" cy="49082"/>
      </dsp:txXfrm>
    </dsp:sp>
    <dsp:sp modelId="{EB9125D4-6FB3-E249-B1AA-A2274066995B}">
      <dsp:nvSpPr>
        <dsp:cNvPr id="0" name=""/>
        <dsp:cNvSpPr/>
      </dsp:nvSpPr>
      <dsp:spPr>
        <a:xfrm>
          <a:off x="6033044" y="1234870"/>
          <a:ext cx="2745593" cy="1022384"/>
        </a:xfrm>
        <a:prstGeom prst="roundRect">
          <a:avLst>
            <a:gd name="adj" fmla="val 10000"/>
          </a:avLst>
        </a:prstGeom>
        <a:gradFill rotWithShape="0">
          <a:gsLst>
            <a:gs pos="0">
              <a:schemeClr val="accent4">
                <a:hueOff val="0"/>
                <a:satOff val="0"/>
                <a:lumOff val="0"/>
                <a:alphaOff val="0"/>
                <a:tint val="74000"/>
              </a:schemeClr>
            </a:gs>
            <a:gs pos="49000">
              <a:schemeClr val="accent4">
                <a:hueOff val="0"/>
                <a:satOff val="0"/>
                <a:lumOff val="0"/>
                <a:alphaOff val="0"/>
                <a:tint val="96000"/>
                <a:shade val="84000"/>
                <a:satMod val="110000"/>
              </a:schemeClr>
            </a:gs>
            <a:gs pos="49100">
              <a:schemeClr val="accent4">
                <a:hueOff val="0"/>
                <a:satOff val="0"/>
                <a:lumOff val="0"/>
                <a:alphaOff val="0"/>
                <a:shade val="55000"/>
                <a:satMod val="150000"/>
              </a:schemeClr>
            </a:gs>
            <a:gs pos="92000">
              <a:schemeClr val="accent4">
                <a:hueOff val="0"/>
                <a:satOff val="0"/>
                <a:lumOff val="0"/>
                <a:alphaOff val="0"/>
                <a:tint val="98000"/>
                <a:shade val="90000"/>
                <a:satMod val="128000"/>
              </a:schemeClr>
            </a:gs>
            <a:gs pos="100000">
              <a:schemeClr val="accent4">
                <a:hueOff val="0"/>
                <a:satOff val="0"/>
                <a:lumOff val="0"/>
                <a:alphaOff val="0"/>
                <a:tint val="90000"/>
                <a:shade val="97000"/>
                <a:satMod val="128000"/>
              </a:schemeClr>
            </a:gs>
          </a:gsLst>
          <a:lin ang="5400000" scaled="1"/>
        </a:gradFill>
        <a:ln>
          <a:noFill/>
        </a:ln>
        <a:effectLst>
          <a:outerShdw blurRad="39000" dist="25400" dir="5400000" rotWithShape="0">
            <a:schemeClr val="accent4">
              <a:hueOff val="0"/>
              <a:satOff val="0"/>
              <a:lumOff val="0"/>
              <a:alphaOff val="0"/>
              <a:shade val="33000"/>
              <a:alpha val="83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1"/>
              </a:solidFill>
              <a:latin typeface="BiauKai"/>
              <a:ea typeface="BiauKai"/>
              <a:cs typeface="BiauKai"/>
            </a:rPr>
            <a:t>間接故意</a:t>
          </a:r>
          <a:r>
            <a:rPr lang="en-US" altLang="zh-TW" sz="2000" kern="1200" dirty="0" smtClean="0">
              <a:solidFill>
                <a:schemeClr val="tx1"/>
              </a:solidFill>
              <a:latin typeface="標楷體" pitchFamily="65" charset="-120"/>
              <a:ea typeface="標楷體" pitchFamily="65" charset="-120"/>
            </a:rPr>
            <a:t>§13Ⅱ</a:t>
          </a:r>
        </a:p>
        <a:p>
          <a:pPr lvl="0" algn="ctr" defTabSz="889000">
            <a:lnSpc>
              <a:spcPct val="90000"/>
            </a:lnSpc>
            <a:spcBef>
              <a:spcPct val="0"/>
            </a:spcBef>
            <a:spcAft>
              <a:spcPct val="35000"/>
            </a:spcAft>
          </a:pPr>
          <a:r>
            <a:rPr lang="zh-TW" altLang="en-US" sz="1800" b="1" kern="1200" dirty="0" smtClean="0">
              <a:solidFill>
                <a:srgbClr val="FFFF00"/>
              </a:solidFill>
              <a:latin typeface="標楷體" pitchFamily="65" charset="-120"/>
              <a:ea typeface="標楷體" pitchFamily="65" charset="-120"/>
              <a:cs typeface="BiauKai"/>
            </a:rPr>
            <a:t>知</a:t>
          </a:r>
          <a:r>
            <a:rPr lang="zh-TW" altLang="en-US" sz="1800" b="1" kern="1200" dirty="0" smtClean="0">
              <a:solidFill>
                <a:srgbClr val="FFFF00"/>
              </a:solidFill>
              <a:latin typeface="標楷體" pitchFamily="65" charset="-120"/>
              <a:ea typeface="標楷體" pitchFamily="65" charset="-120"/>
            </a:rPr>
            <a:t>＋容認發生、不違本意</a:t>
          </a:r>
          <a:endParaRPr lang="zh-TW" altLang="en-US" sz="1800" b="1" kern="1200" dirty="0">
            <a:solidFill>
              <a:srgbClr val="FFFF00"/>
            </a:solidFill>
            <a:latin typeface="BiauKai"/>
            <a:ea typeface="BiauKai"/>
            <a:cs typeface="BiauKai"/>
          </a:endParaRPr>
        </a:p>
      </dsp:txBody>
      <dsp:txXfrm>
        <a:off x="6062989" y="1264815"/>
        <a:ext cx="2685703" cy="962494"/>
      </dsp:txXfrm>
    </dsp:sp>
    <dsp:sp modelId="{17DAF8F1-6F05-534A-AF15-F3F865959D8C}">
      <dsp:nvSpPr>
        <dsp:cNvPr id="0" name=""/>
        <dsp:cNvSpPr/>
      </dsp:nvSpPr>
      <dsp:spPr>
        <a:xfrm rot="4265461">
          <a:off x="1507612" y="2331468"/>
          <a:ext cx="2485892" cy="38678"/>
        </a:xfrm>
        <a:custGeom>
          <a:avLst/>
          <a:gdLst/>
          <a:ahLst/>
          <a:cxnLst/>
          <a:rect l="0" t="0" r="0" b="0"/>
          <a:pathLst>
            <a:path>
              <a:moveTo>
                <a:pt x="0" y="19339"/>
              </a:moveTo>
              <a:lnTo>
                <a:pt x="2485892" y="19339"/>
              </a:lnTo>
            </a:path>
          </a:pathLst>
        </a:custGeom>
        <a:noFill/>
        <a:ln w="1143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TW" altLang="en-US" sz="800" b="1" kern="1200">
            <a:solidFill>
              <a:schemeClr val="tx1"/>
            </a:solidFill>
            <a:latin typeface="BiauKai"/>
            <a:ea typeface="BiauKai"/>
            <a:cs typeface="BiauKai"/>
          </a:endParaRPr>
        </a:p>
      </dsp:txBody>
      <dsp:txXfrm>
        <a:off x="2688411" y="2288660"/>
        <a:ext cx="124294" cy="124294"/>
      </dsp:txXfrm>
    </dsp:sp>
    <dsp:sp modelId="{4B763179-D06D-C24B-9AB8-39EB72DE7140}">
      <dsp:nvSpPr>
        <dsp:cNvPr id="0" name=""/>
        <dsp:cNvSpPr/>
      </dsp:nvSpPr>
      <dsp:spPr>
        <a:xfrm>
          <a:off x="3153355" y="2476208"/>
          <a:ext cx="2044768" cy="2100938"/>
        </a:xfrm>
        <a:prstGeom prst="roundRect">
          <a:avLst>
            <a:gd name="adj" fmla="val 10000"/>
          </a:avLst>
        </a:prstGeom>
        <a:gradFill rotWithShape="0">
          <a:gsLst>
            <a:gs pos="0">
              <a:schemeClr val="accent3">
                <a:hueOff val="0"/>
                <a:satOff val="0"/>
                <a:lumOff val="0"/>
                <a:alphaOff val="0"/>
                <a:tint val="74000"/>
              </a:schemeClr>
            </a:gs>
            <a:gs pos="49000">
              <a:schemeClr val="accent3">
                <a:hueOff val="0"/>
                <a:satOff val="0"/>
                <a:lumOff val="0"/>
                <a:alphaOff val="0"/>
                <a:tint val="96000"/>
                <a:shade val="84000"/>
                <a:satMod val="110000"/>
              </a:schemeClr>
            </a:gs>
            <a:gs pos="49100">
              <a:schemeClr val="accent3">
                <a:hueOff val="0"/>
                <a:satOff val="0"/>
                <a:lumOff val="0"/>
                <a:alphaOff val="0"/>
                <a:shade val="55000"/>
                <a:satMod val="150000"/>
              </a:schemeClr>
            </a:gs>
            <a:gs pos="92000">
              <a:schemeClr val="accent3">
                <a:hueOff val="0"/>
                <a:satOff val="0"/>
                <a:lumOff val="0"/>
                <a:alphaOff val="0"/>
                <a:tint val="98000"/>
                <a:shade val="90000"/>
                <a:satMod val="128000"/>
              </a:schemeClr>
            </a:gs>
            <a:gs pos="100000">
              <a:schemeClr val="accent3">
                <a:hueOff val="0"/>
                <a:satOff val="0"/>
                <a:lumOff val="0"/>
                <a:alphaOff val="0"/>
                <a:tint val="90000"/>
                <a:shade val="97000"/>
                <a:satMod val="128000"/>
              </a:schemeClr>
            </a:gs>
          </a:gsLst>
          <a:lin ang="5400000" scaled="1"/>
        </a:gradFill>
        <a:ln>
          <a:noFill/>
        </a:ln>
        <a:effectLst>
          <a:outerShdw blurRad="39000" dist="25400" dir="5400000" rotWithShape="0">
            <a:schemeClr val="accent3">
              <a:hueOff val="0"/>
              <a:satOff val="0"/>
              <a:lumOff val="0"/>
              <a:alphaOff val="0"/>
              <a:shade val="33000"/>
              <a:alpha val="83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smtClean="0">
              <a:solidFill>
                <a:schemeClr val="bg1"/>
              </a:solidFill>
              <a:latin typeface="BiauKai"/>
              <a:ea typeface="BiauKai"/>
              <a:cs typeface="BiauKai"/>
            </a:rPr>
            <a:t>過失</a:t>
          </a:r>
          <a:endParaRPr lang="en-US" altLang="zh-TW" sz="3200" b="1" kern="1200" dirty="0" smtClean="0">
            <a:solidFill>
              <a:schemeClr val="bg1"/>
            </a:solidFill>
            <a:latin typeface="BiauKai"/>
            <a:ea typeface="BiauKai"/>
            <a:cs typeface="BiauKai"/>
          </a:endParaRPr>
        </a:p>
        <a:p>
          <a:pPr lvl="0" algn="ctr" defTabSz="1422400">
            <a:lnSpc>
              <a:spcPct val="90000"/>
            </a:lnSpc>
            <a:spcBef>
              <a:spcPct val="0"/>
            </a:spcBef>
            <a:spcAft>
              <a:spcPct val="35000"/>
            </a:spcAft>
          </a:pPr>
          <a:r>
            <a:rPr lang="zh-TW" altLang="en-US" sz="2000" b="1" kern="1200" dirty="0" smtClean="0">
              <a:solidFill>
                <a:srgbClr val="FFFF00"/>
              </a:solidFill>
              <a:latin typeface="BiauKai"/>
              <a:ea typeface="BiauKai"/>
              <a:cs typeface="BiauKai"/>
            </a:rPr>
            <a:t>應注意</a:t>
          </a:r>
          <a:r>
            <a:rPr lang="zh-TW" altLang="en-US" sz="2000" b="1" kern="1200" dirty="0" smtClean="0">
              <a:solidFill>
                <a:srgbClr val="FFFF00"/>
              </a:solidFill>
              <a:latin typeface="BiauKai"/>
            </a:rPr>
            <a:t>、</a:t>
          </a:r>
          <a:r>
            <a:rPr lang="zh-TW" altLang="en-US" sz="2000" b="1" kern="1200" dirty="0" smtClean="0">
              <a:solidFill>
                <a:srgbClr val="FFFF00"/>
              </a:solidFill>
              <a:latin typeface="BiauKai"/>
              <a:ea typeface="BiauKai"/>
              <a:cs typeface="BiauKai"/>
            </a:rPr>
            <a:t>能注意</a:t>
          </a:r>
          <a:endParaRPr lang="en-US" altLang="zh-TW" sz="2000" b="1" kern="1200" dirty="0" smtClean="0">
            <a:solidFill>
              <a:srgbClr val="FFFF00"/>
            </a:solidFill>
            <a:latin typeface="BiauKai"/>
            <a:ea typeface="BiauKai"/>
            <a:cs typeface="BiauKai"/>
          </a:endParaRPr>
        </a:p>
        <a:p>
          <a:pPr lvl="0" algn="ctr" defTabSz="1422400">
            <a:lnSpc>
              <a:spcPct val="90000"/>
            </a:lnSpc>
            <a:spcBef>
              <a:spcPct val="0"/>
            </a:spcBef>
            <a:spcAft>
              <a:spcPct val="35000"/>
            </a:spcAft>
          </a:pPr>
          <a:r>
            <a:rPr lang="zh-TW" altLang="en-US" sz="2000" b="1" kern="1200" dirty="0" smtClean="0">
              <a:solidFill>
                <a:srgbClr val="FFFF00"/>
              </a:solidFill>
              <a:latin typeface="BiauKai"/>
              <a:ea typeface="BiauKai"/>
              <a:cs typeface="BiauKai"/>
            </a:rPr>
            <a:t>而不注意</a:t>
          </a:r>
          <a:endParaRPr lang="zh-TW" altLang="en-US" sz="2000" b="1" kern="1200" dirty="0">
            <a:solidFill>
              <a:srgbClr val="FFFF00"/>
            </a:solidFill>
            <a:latin typeface="BiauKai"/>
            <a:ea typeface="BiauKai"/>
            <a:cs typeface="BiauKai"/>
          </a:endParaRPr>
        </a:p>
      </dsp:txBody>
      <dsp:txXfrm>
        <a:off x="3213244" y="2536097"/>
        <a:ext cx="1924990" cy="1981160"/>
      </dsp:txXfrm>
    </dsp:sp>
    <dsp:sp modelId="{08C65A8F-48A3-A040-B92E-1B9A5CD9FD7B}">
      <dsp:nvSpPr>
        <dsp:cNvPr id="0" name=""/>
        <dsp:cNvSpPr/>
      </dsp:nvSpPr>
      <dsp:spPr>
        <a:xfrm rot="19444671">
          <a:off x="5100083" y="3204902"/>
          <a:ext cx="1031001" cy="38678"/>
        </a:xfrm>
        <a:custGeom>
          <a:avLst/>
          <a:gdLst/>
          <a:ahLst/>
          <a:cxnLst/>
          <a:rect l="0" t="0" r="0" b="0"/>
          <a:pathLst>
            <a:path>
              <a:moveTo>
                <a:pt x="0" y="19339"/>
              </a:moveTo>
              <a:lnTo>
                <a:pt x="1031001" y="19339"/>
              </a:lnTo>
            </a:path>
          </a:pathLst>
        </a:custGeom>
        <a:noFill/>
        <a:ln w="1143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b="1" kern="1200">
            <a:solidFill>
              <a:schemeClr val="tx1"/>
            </a:solidFill>
            <a:latin typeface="BiauKai"/>
            <a:ea typeface="BiauKai"/>
            <a:cs typeface="BiauKai"/>
          </a:endParaRPr>
        </a:p>
      </dsp:txBody>
      <dsp:txXfrm>
        <a:off x="5589809" y="3198466"/>
        <a:ext cx="51550" cy="51550"/>
      </dsp:txXfrm>
    </dsp:sp>
    <dsp:sp modelId="{4EC46FED-3A0C-3348-858E-AD5048EBFD64}">
      <dsp:nvSpPr>
        <dsp:cNvPr id="0" name=""/>
        <dsp:cNvSpPr/>
      </dsp:nvSpPr>
      <dsp:spPr>
        <a:xfrm>
          <a:off x="6033044" y="2410612"/>
          <a:ext cx="2835297" cy="1022384"/>
        </a:xfrm>
        <a:prstGeom prst="roundRect">
          <a:avLst>
            <a:gd name="adj" fmla="val 10000"/>
          </a:avLst>
        </a:prstGeom>
        <a:gradFill rotWithShape="0">
          <a:gsLst>
            <a:gs pos="0">
              <a:schemeClr val="accent4">
                <a:hueOff val="0"/>
                <a:satOff val="0"/>
                <a:lumOff val="0"/>
                <a:alphaOff val="0"/>
                <a:tint val="74000"/>
              </a:schemeClr>
            </a:gs>
            <a:gs pos="49000">
              <a:schemeClr val="accent4">
                <a:hueOff val="0"/>
                <a:satOff val="0"/>
                <a:lumOff val="0"/>
                <a:alphaOff val="0"/>
                <a:tint val="96000"/>
                <a:shade val="84000"/>
                <a:satMod val="110000"/>
              </a:schemeClr>
            </a:gs>
            <a:gs pos="49100">
              <a:schemeClr val="accent4">
                <a:hueOff val="0"/>
                <a:satOff val="0"/>
                <a:lumOff val="0"/>
                <a:alphaOff val="0"/>
                <a:shade val="55000"/>
                <a:satMod val="150000"/>
              </a:schemeClr>
            </a:gs>
            <a:gs pos="92000">
              <a:schemeClr val="accent4">
                <a:hueOff val="0"/>
                <a:satOff val="0"/>
                <a:lumOff val="0"/>
                <a:alphaOff val="0"/>
                <a:tint val="98000"/>
                <a:shade val="90000"/>
                <a:satMod val="128000"/>
              </a:schemeClr>
            </a:gs>
            <a:gs pos="100000">
              <a:schemeClr val="accent4">
                <a:hueOff val="0"/>
                <a:satOff val="0"/>
                <a:lumOff val="0"/>
                <a:alphaOff val="0"/>
                <a:tint val="90000"/>
                <a:shade val="97000"/>
                <a:satMod val="128000"/>
              </a:schemeClr>
            </a:gs>
          </a:gsLst>
          <a:lin ang="5400000" scaled="1"/>
        </a:gradFill>
        <a:ln>
          <a:noFill/>
        </a:ln>
        <a:effectLst>
          <a:outerShdw blurRad="39000" dist="25400" dir="5400000" rotWithShape="0">
            <a:schemeClr val="accent4">
              <a:hueOff val="0"/>
              <a:satOff val="0"/>
              <a:lumOff val="0"/>
              <a:alphaOff val="0"/>
              <a:shade val="33000"/>
              <a:alpha val="83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1"/>
              </a:solidFill>
              <a:latin typeface="BiauKai"/>
              <a:ea typeface="BiauKai"/>
              <a:cs typeface="BiauKai"/>
            </a:rPr>
            <a:t>無認識過失</a:t>
          </a:r>
          <a:r>
            <a:rPr lang="en-US" altLang="zh-TW" sz="2000" b="1" kern="1200" dirty="0" smtClean="0">
              <a:solidFill>
                <a:srgbClr val="FFFF00"/>
              </a:solidFill>
              <a:latin typeface="標楷體" pitchFamily="65" charset="-120"/>
              <a:ea typeface="標楷體" pitchFamily="65" charset="-120"/>
            </a:rPr>
            <a:t>§14Ⅰ</a:t>
          </a:r>
          <a:endParaRPr lang="zh-TW" altLang="en-US" sz="2000" b="1" kern="1200" dirty="0">
            <a:solidFill>
              <a:schemeClr val="tx1"/>
            </a:solidFill>
            <a:latin typeface="BiauKai"/>
            <a:ea typeface="BiauKai"/>
            <a:cs typeface="BiauKai"/>
          </a:endParaRPr>
        </a:p>
      </dsp:txBody>
      <dsp:txXfrm>
        <a:off x="6062989" y="2440557"/>
        <a:ext cx="2775407" cy="962494"/>
      </dsp:txXfrm>
    </dsp:sp>
    <dsp:sp modelId="{D0234E47-043F-5A4D-8CA3-3CA60822224C}">
      <dsp:nvSpPr>
        <dsp:cNvPr id="0" name=""/>
        <dsp:cNvSpPr/>
      </dsp:nvSpPr>
      <dsp:spPr>
        <a:xfrm rot="2061720">
          <a:off x="5109871" y="3792773"/>
          <a:ext cx="1011426" cy="38678"/>
        </a:xfrm>
        <a:custGeom>
          <a:avLst/>
          <a:gdLst/>
          <a:ahLst/>
          <a:cxnLst/>
          <a:rect l="0" t="0" r="0" b="0"/>
          <a:pathLst>
            <a:path>
              <a:moveTo>
                <a:pt x="0" y="19339"/>
              </a:moveTo>
              <a:lnTo>
                <a:pt x="1011426" y="19339"/>
              </a:lnTo>
            </a:path>
          </a:pathLst>
        </a:custGeom>
        <a:noFill/>
        <a:ln w="1143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b="1" kern="1200">
            <a:solidFill>
              <a:schemeClr val="tx1"/>
            </a:solidFill>
            <a:latin typeface="BiauKai"/>
            <a:ea typeface="BiauKai"/>
            <a:cs typeface="BiauKai"/>
          </a:endParaRPr>
        </a:p>
      </dsp:txBody>
      <dsp:txXfrm>
        <a:off x="5590298" y="3786826"/>
        <a:ext cx="50571" cy="50571"/>
      </dsp:txXfrm>
    </dsp:sp>
    <dsp:sp modelId="{EFF8CCFF-54EF-CC4A-986C-045C57324F78}">
      <dsp:nvSpPr>
        <dsp:cNvPr id="0" name=""/>
        <dsp:cNvSpPr/>
      </dsp:nvSpPr>
      <dsp:spPr>
        <a:xfrm>
          <a:off x="6033044" y="3586354"/>
          <a:ext cx="2865866" cy="1022384"/>
        </a:xfrm>
        <a:prstGeom prst="roundRect">
          <a:avLst>
            <a:gd name="adj" fmla="val 10000"/>
          </a:avLst>
        </a:prstGeom>
        <a:gradFill rotWithShape="0">
          <a:gsLst>
            <a:gs pos="0">
              <a:schemeClr val="accent4">
                <a:hueOff val="0"/>
                <a:satOff val="0"/>
                <a:lumOff val="0"/>
                <a:alphaOff val="0"/>
                <a:tint val="74000"/>
              </a:schemeClr>
            </a:gs>
            <a:gs pos="49000">
              <a:schemeClr val="accent4">
                <a:hueOff val="0"/>
                <a:satOff val="0"/>
                <a:lumOff val="0"/>
                <a:alphaOff val="0"/>
                <a:tint val="96000"/>
                <a:shade val="84000"/>
                <a:satMod val="110000"/>
              </a:schemeClr>
            </a:gs>
            <a:gs pos="49100">
              <a:schemeClr val="accent4">
                <a:hueOff val="0"/>
                <a:satOff val="0"/>
                <a:lumOff val="0"/>
                <a:alphaOff val="0"/>
                <a:shade val="55000"/>
                <a:satMod val="150000"/>
              </a:schemeClr>
            </a:gs>
            <a:gs pos="92000">
              <a:schemeClr val="accent4">
                <a:hueOff val="0"/>
                <a:satOff val="0"/>
                <a:lumOff val="0"/>
                <a:alphaOff val="0"/>
                <a:tint val="98000"/>
                <a:shade val="90000"/>
                <a:satMod val="128000"/>
              </a:schemeClr>
            </a:gs>
            <a:gs pos="100000">
              <a:schemeClr val="accent4">
                <a:hueOff val="0"/>
                <a:satOff val="0"/>
                <a:lumOff val="0"/>
                <a:alphaOff val="0"/>
                <a:tint val="90000"/>
                <a:shade val="97000"/>
                <a:satMod val="128000"/>
              </a:schemeClr>
            </a:gs>
          </a:gsLst>
          <a:lin ang="5400000" scaled="1"/>
        </a:gradFill>
        <a:ln>
          <a:noFill/>
        </a:ln>
        <a:effectLst>
          <a:outerShdw blurRad="39000" dist="25400" dir="5400000" rotWithShape="0">
            <a:schemeClr val="accent4">
              <a:hueOff val="0"/>
              <a:satOff val="0"/>
              <a:lumOff val="0"/>
              <a:alphaOff val="0"/>
              <a:shade val="33000"/>
              <a:alpha val="83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1"/>
              </a:solidFill>
              <a:latin typeface="BiauKai"/>
              <a:ea typeface="BiauKai"/>
              <a:cs typeface="BiauKai"/>
            </a:rPr>
            <a:t>有認識過失</a:t>
          </a:r>
          <a:r>
            <a:rPr lang="en-US" altLang="zh-TW" sz="2000" b="1" kern="1200" dirty="0" smtClean="0">
              <a:solidFill>
                <a:srgbClr val="FFFF00"/>
              </a:solidFill>
              <a:latin typeface="標楷體" pitchFamily="65" charset="-120"/>
              <a:ea typeface="標楷體" pitchFamily="65" charset="-120"/>
            </a:rPr>
            <a:t>§14Ⅱ</a:t>
          </a:r>
          <a:endParaRPr lang="zh-TW" altLang="en-US" sz="2000" b="1" kern="1200" dirty="0">
            <a:solidFill>
              <a:srgbClr val="FFFF00"/>
            </a:solidFill>
            <a:latin typeface="BiauKai"/>
            <a:ea typeface="BiauKai"/>
            <a:cs typeface="BiauKai"/>
          </a:endParaRPr>
        </a:p>
      </dsp:txBody>
      <dsp:txXfrm>
        <a:off x="6062989" y="3616299"/>
        <a:ext cx="2805976" cy="962494"/>
      </dsp:txXfrm>
    </dsp:sp>
    <dsp:sp modelId="{C7C1BCB8-6E7A-4B74-B172-269F3F627965}">
      <dsp:nvSpPr>
        <dsp:cNvPr id="0" name=""/>
        <dsp:cNvSpPr/>
      </dsp:nvSpPr>
      <dsp:spPr>
        <a:xfrm>
          <a:off x="0" y="2303768"/>
          <a:ext cx="2419718" cy="964221"/>
        </a:xfrm>
        <a:prstGeom prst="roundRect">
          <a:avLst>
            <a:gd name="adj" fmla="val 10000"/>
          </a:avLst>
        </a:prstGeom>
        <a:gradFill rotWithShape="0">
          <a:gsLst>
            <a:gs pos="0">
              <a:schemeClr val="accent1">
                <a:hueOff val="0"/>
                <a:satOff val="0"/>
                <a:lumOff val="0"/>
                <a:alphaOff val="0"/>
                <a:tint val="74000"/>
              </a:schemeClr>
            </a:gs>
            <a:gs pos="49000">
              <a:schemeClr val="accent1">
                <a:hueOff val="0"/>
                <a:satOff val="0"/>
                <a:lumOff val="0"/>
                <a:alphaOff val="0"/>
                <a:tint val="96000"/>
                <a:shade val="84000"/>
                <a:satMod val="110000"/>
              </a:schemeClr>
            </a:gs>
            <a:gs pos="49100">
              <a:schemeClr val="accent1">
                <a:hueOff val="0"/>
                <a:satOff val="0"/>
                <a:lumOff val="0"/>
                <a:alphaOff val="0"/>
                <a:shade val="55000"/>
                <a:satMod val="150000"/>
              </a:schemeClr>
            </a:gs>
            <a:gs pos="92000">
              <a:schemeClr val="accent1">
                <a:hueOff val="0"/>
                <a:satOff val="0"/>
                <a:lumOff val="0"/>
                <a:alphaOff val="0"/>
                <a:tint val="98000"/>
                <a:shade val="90000"/>
                <a:satMod val="128000"/>
              </a:schemeClr>
            </a:gs>
            <a:gs pos="100000">
              <a:schemeClr val="accent1">
                <a:hueOff val="0"/>
                <a:satOff val="0"/>
                <a:lumOff val="0"/>
                <a:alphaOff val="0"/>
                <a:tint val="90000"/>
                <a:shade val="97000"/>
                <a:satMod val="128000"/>
              </a:schemeClr>
            </a:gs>
          </a:gsLst>
          <a:lin ang="5400000" scaled="1"/>
        </a:gradFill>
        <a:ln>
          <a:solidFill>
            <a:schemeClr val="accent1"/>
          </a:solidFill>
        </a:ln>
        <a:effectLst>
          <a:outerShdw blurRad="39000" dist="25400" dir="5400000" rotWithShape="0">
            <a:schemeClr val="accent1">
              <a:hueOff val="0"/>
              <a:satOff val="0"/>
              <a:lumOff val="0"/>
              <a:alphaOff val="0"/>
              <a:shade val="33000"/>
              <a:alpha val="83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1"/>
              </a:solidFill>
              <a:latin typeface="BiauKai"/>
              <a:ea typeface="BiauKai"/>
              <a:cs typeface="BiauKai"/>
            </a:rPr>
            <a:t>特別</a:t>
          </a:r>
          <a:endParaRPr lang="en-US" altLang="zh-TW" sz="2000" b="1" kern="1200" dirty="0" smtClean="0">
            <a:solidFill>
              <a:schemeClr val="tx1"/>
            </a:solidFill>
            <a:latin typeface="BiauKai"/>
            <a:ea typeface="BiauKai"/>
            <a:cs typeface="BiauKai"/>
          </a:endParaRPr>
        </a:p>
        <a:p>
          <a:pPr lvl="0" algn="ctr" defTabSz="889000">
            <a:lnSpc>
              <a:spcPct val="90000"/>
            </a:lnSpc>
            <a:spcBef>
              <a:spcPct val="0"/>
            </a:spcBef>
            <a:spcAft>
              <a:spcPct val="35000"/>
            </a:spcAft>
          </a:pPr>
          <a:r>
            <a:rPr lang="zh-TW" altLang="en-US" sz="2000" b="1" kern="1200" dirty="0" smtClean="0">
              <a:solidFill>
                <a:schemeClr val="tx1"/>
              </a:solidFill>
              <a:latin typeface="BiauKai"/>
              <a:ea typeface="BiauKai"/>
              <a:cs typeface="BiauKai"/>
            </a:rPr>
            <a:t>主觀構成要件要素</a:t>
          </a:r>
          <a:endParaRPr lang="zh-TW" altLang="en-US" sz="2000" b="1" kern="1200" dirty="0">
            <a:solidFill>
              <a:schemeClr val="tx1"/>
            </a:solidFill>
            <a:latin typeface="BiauKai"/>
            <a:ea typeface="BiauKai"/>
            <a:cs typeface="BiauKai"/>
          </a:endParaRPr>
        </a:p>
      </dsp:txBody>
      <dsp:txXfrm>
        <a:off x="28241" y="2332009"/>
        <a:ext cx="2363236" cy="90773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B44A5-7766-48BB-AE88-EEDA3EA17D00}">
      <dsp:nvSpPr>
        <dsp:cNvPr id="0" name=""/>
        <dsp:cNvSpPr/>
      </dsp:nvSpPr>
      <dsp:spPr>
        <a:xfrm>
          <a:off x="4607" y="371256"/>
          <a:ext cx="3781738" cy="945434"/>
        </a:xfrm>
        <a:prstGeom prst="roundRect">
          <a:avLst>
            <a:gd name="adj" fmla="val 10000"/>
          </a:avLst>
        </a:prstGeom>
        <a:solidFill>
          <a:schemeClr val="accent5">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rtl="0">
            <a:lnSpc>
              <a:spcPct val="90000"/>
            </a:lnSpc>
            <a:spcBef>
              <a:spcPct val="0"/>
            </a:spcBef>
            <a:spcAft>
              <a:spcPct val="35000"/>
            </a:spcAft>
          </a:pPr>
          <a:r>
            <a:rPr lang="zh-TW" altLang="en-US" sz="3800" kern="1200" dirty="0" smtClean="0">
              <a:latin typeface="微軟正黑體" panose="020B0604030504040204" pitchFamily="34" charset="-120"/>
              <a:ea typeface="微軟正黑體" panose="020B0604030504040204" pitchFamily="34" charset="-120"/>
            </a:rPr>
            <a:t>法條依據</a:t>
          </a:r>
          <a:endParaRPr lang="zh-TW" altLang="en-US" sz="3800" kern="1200" dirty="0">
            <a:latin typeface="微軟正黑體" panose="020B0604030504040204" pitchFamily="34" charset="-120"/>
            <a:ea typeface="微軟正黑體" panose="020B0604030504040204" pitchFamily="34" charset="-120"/>
          </a:endParaRPr>
        </a:p>
      </dsp:txBody>
      <dsp:txXfrm>
        <a:off x="32298" y="398947"/>
        <a:ext cx="3726356" cy="890052"/>
      </dsp:txXfrm>
    </dsp:sp>
    <dsp:sp modelId="{97A4042B-87E0-46C6-A0C8-7F752FCCD355}">
      <dsp:nvSpPr>
        <dsp:cNvPr id="0" name=""/>
        <dsp:cNvSpPr/>
      </dsp:nvSpPr>
      <dsp:spPr>
        <a:xfrm rot="5400000">
          <a:off x="1812750" y="1399416"/>
          <a:ext cx="165451" cy="165451"/>
        </a:xfrm>
        <a:prstGeom prst="rightArrow">
          <a:avLst>
            <a:gd name="adj1" fmla="val 667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996B08-E4F0-4D6B-928D-4B6B359B56DE}">
      <dsp:nvSpPr>
        <dsp:cNvPr id="0" name=""/>
        <dsp:cNvSpPr/>
      </dsp:nvSpPr>
      <dsp:spPr>
        <a:xfrm>
          <a:off x="4607" y="1647593"/>
          <a:ext cx="3781738" cy="945434"/>
        </a:xfrm>
        <a:prstGeom prst="roundRect">
          <a:avLst>
            <a:gd name="adj" fmla="val 10000"/>
          </a:avLst>
        </a:prstGeom>
        <a:solidFill>
          <a:schemeClr val="accent6">
            <a:lumMod val="60000"/>
            <a:lumOff val="40000"/>
            <a:alpha val="90000"/>
          </a:schemeClr>
        </a:solidFill>
        <a:ln w="400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kumimoji="1" lang="zh-TW" altLang="en-US" sz="2000" b="0" i="0" u="none" strike="noStrike" kern="1200" cap="none" normalizeH="0" baseline="0" dirty="0" smtClean="0">
              <a:ln/>
              <a:effectLst/>
              <a:latin typeface="微軟正黑體" pitchFamily="34" charset="-120"/>
              <a:ea typeface="微軟正黑體" pitchFamily="34" charset="-120"/>
              <a:cs typeface="Times New Roman" pitchFamily="18" charset="0"/>
            </a:rPr>
            <a:t>貪污治罪條例第</a:t>
          </a:r>
          <a:r>
            <a:rPr kumimoji="1" lang="en-US" altLang="zh-TW" sz="2000" b="0" i="0" u="none" strike="noStrike" kern="1200" cap="none" normalizeH="0" baseline="0" dirty="0" smtClean="0">
              <a:ln/>
              <a:effectLst/>
              <a:latin typeface="微軟正黑體" pitchFamily="34" charset="-120"/>
              <a:ea typeface="微軟正黑體" pitchFamily="34" charset="-120"/>
              <a:cs typeface="Times New Roman" pitchFamily="18" charset="0"/>
            </a:rPr>
            <a:t>4</a:t>
          </a:r>
          <a:r>
            <a:rPr kumimoji="1" lang="zh-TW" altLang="en-US" sz="2000" b="0" i="0" u="none" strike="noStrike" kern="1200" cap="none" normalizeH="0" baseline="0" dirty="0" smtClean="0">
              <a:ln/>
              <a:effectLst/>
              <a:latin typeface="微軟正黑體" pitchFamily="34" charset="-120"/>
              <a:ea typeface="微軟正黑體" pitchFamily="34" charset="-120"/>
              <a:cs typeface="Times New Roman" pitchFamily="18" charset="0"/>
            </a:rPr>
            <a:t>條第</a:t>
          </a:r>
          <a:r>
            <a:rPr kumimoji="1" lang="en-US" altLang="zh-TW" sz="2000" b="0" i="0" u="none" strike="noStrike" kern="1200" cap="none" normalizeH="0" baseline="0" dirty="0" smtClean="0">
              <a:ln/>
              <a:effectLst/>
              <a:latin typeface="微軟正黑體" pitchFamily="34" charset="-120"/>
              <a:ea typeface="微軟正黑體" pitchFamily="34" charset="-120"/>
              <a:cs typeface="Times New Roman" pitchFamily="18" charset="0"/>
            </a:rPr>
            <a:t>1</a:t>
          </a:r>
          <a:r>
            <a:rPr kumimoji="1" lang="zh-TW" altLang="en-US" sz="2000" b="0" i="0" u="none" strike="noStrike" kern="1200" cap="none" normalizeH="0" baseline="0" dirty="0" smtClean="0">
              <a:ln/>
              <a:effectLst/>
              <a:latin typeface="微軟正黑體" pitchFamily="34" charset="-120"/>
              <a:ea typeface="微軟正黑體" pitchFamily="34" charset="-120"/>
              <a:cs typeface="Times New Roman" pitchFamily="18" charset="0"/>
            </a:rPr>
            <a:t>項第</a:t>
          </a:r>
          <a:r>
            <a:rPr kumimoji="1" lang="en-US" altLang="zh-TW" sz="2000" b="0" i="0" u="none" strike="noStrike" kern="1200" cap="none" normalizeH="0" baseline="0" dirty="0" smtClean="0">
              <a:ln/>
              <a:effectLst/>
              <a:latin typeface="微軟正黑體" pitchFamily="34" charset="-120"/>
              <a:ea typeface="微軟正黑體" pitchFamily="34" charset="-120"/>
              <a:cs typeface="Times New Roman" pitchFamily="18" charset="0"/>
            </a:rPr>
            <a:t>1</a:t>
          </a:r>
          <a:r>
            <a:rPr kumimoji="1" lang="zh-TW" altLang="en-US" sz="2000" b="0" i="0" u="none" strike="noStrike" kern="1200" cap="none" normalizeH="0" baseline="0" dirty="0" smtClean="0">
              <a:ln/>
              <a:effectLst/>
              <a:latin typeface="微軟正黑體" pitchFamily="34" charset="-120"/>
              <a:ea typeface="微軟正黑體" pitchFamily="34" charset="-120"/>
              <a:cs typeface="Times New Roman" pitchFamily="18" charset="0"/>
            </a:rPr>
            <a:t>款</a:t>
          </a:r>
          <a:endParaRPr lang="zh-TW" altLang="en-US" sz="2000" kern="1200" dirty="0">
            <a:latin typeface="微軟正黑體" pitchFamily="34" charset="-120"/>
            <a:ea typeface="微軟正黑體" pitchFamily="34" charset="-120"/>
          </a:endParaRPr>
        </a:p>
      </dsp:txBody>
      <dsp:txXfrm>
        <a:off x="32298" y="1675284"/>
        <a:ext cx="3726356" cy="890052"/>
      </dsp:txXfrm>
    </dsp:sp>
    <dsp:sp modelId="{26C336D1-C424-468E-914D-76A2D96B61A8}">
      <dsp:nvSpPr>
        <dsp:cNvPr id="0" name=""/>
        <dsp:cNvSpPr/>
      </dsp:nvSpPr>
      <dsp:spPr>
        <a:xfrm rot="5400000">
          <a:off x="1812750" y="2675753"/>
          <a:ext cx="165451" cy="165451"/>
        </a:xfrm>
        <a:prstGeom prst="rightArrow">
          <a:avLst>
            <a:gd name="adj1" fmla="val 667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DB5B09-DA5C-42B0-AD57-C045DA39904E}">
      <dsp:nvSpPr>
        <dsp:cNvPr id="0" name=""/>
        <dsp:cNvSpPr/>
      </dsp:nvSpPr>
      <dsp:spPr>
        <a:xfrm>
          <a:off x="4607" y="2923929"/>
          <a:ext cx="3781738" cy="1594333"/>
        </a:xfrm>
        <a:prstGeom prst="roundRect">
          <a:avLst>
            <a:gd name="adj" fmla="val 10000"/>
          </a:avLst>
        </a:prstGeom>
        <a:solidFill>
          <a:schemeClr val="accent5">
            <a:alpha val="90000"/>
            <a:tint val="40000"/>
            <a:hueOff val="0"/>
            <a:satOff val="0"/>
            <a:lumOff val="0"/>
            <a:alphaOff val="0"/>
          </a:schemeClr>
        </a:solidFill>
        <a:ln w="400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l" defTabSz="800100" rtl="0">
            <a:lnSpc>
              <a:spcPct val="90000"/>
            </a:lnSpc>
            <a:spcBef>
              <a:spcPct val="0"/>
            </a:spcBef>
            <a:spcAft>
              <a:spcPct val="35000"/>
            </a:spcAft>
          </a:pPr>
          <a:r>
            <a:rPr kumimoji="1" lang="zh-TW" altLang="en-US" sz="1800" b="0" i="0" u="none" strike="noStrike" kern="1200" cap="none" normalizeH="0" baseline="0" dirty="0" smtClean="0">
              <a:ln/>
              <a:effectLst/>
              <a:latin typeface="微軟正黑體" pitchFamily="34" charset="-120"/>
              <a:ea typeface="微軟正黑體" pitchFamily="34" charset="-120"/>
              <a:cs typeface="Times New Roman" pitchFamily="18" charset="0"/>
            </a:rPr>
            <a:t>利用職務上之機會，竊取或侵占公用或公有器材、財物者，處</a:t>
          </a:r>
          <a:r>
            <a:rPr kumimoji="1" lang="zh-TW" altLang="en-US" sz="1800" b="1" i="0" u="none" strike="noStrike" kern="1200" cap="none" normalizeH="0" baseline="0" dirty="0" smtClean="0">
              <a:ln/>
              <a:solidFill>
                <a:srgbClr val="00B050"/>
              </a:solidFill>
              <a:effectLst/>
              <a:latin typeface="微軟正黑體" pitchFamily="34" charset="-120"/>
              <a:ea typeface="微軟正黑體" pitchFamily="34" charset="-120"/>
              <a:cs typeface="Times New Roman" pitchFamily="18" charset="0"/>
            </a:rPr>
            <a:t>無期徒刑或</a:t>
          </a:r>
          <a:r>
            <a:rPr kumimoji="1" lang="en-US" altLang="zh-TW" sz="1800" b="1" i="0" u="none" strike="noStrike" kern="1200" cap="none" normalizeH="0" baseline="0" dirty="0" smtClean="0">
              <a:ln/>
              <a:solidFill>
                <a:srgbClr val="00B050"/>
              </a:solidFill>
              <a:effectLst/>
              <a:latin typeface="微軟正黑體" pitchFamily="34" charset="-120"/>
              <a:ea typeface="微軟正黑體" pitchFamily="34" charset="-120"/>
              <a:cs typeface="Times New Roman" pitchFamily="18" charset="0"/>
            </a:rPr>
            <a:t>10</a:t>
          </a:r>
          <a:r>
            <a:rPr kumimoji="1" lang="zh-TW" altLang="en-US" sz="1800" b="1" i="0" u="none" strike="noStrike" kern="1200" cap="none" normalizeH="0" baseline="0" dirty="0" smtClean="0">
              <a:ln/>
              <a:solidFill>
                <a:srgbClr val="00B050"/>
              </a:solidFill>
              <a:effectLst/>
              <a:latin typeface="微軟正黑體" pitchFamily="34" charset="-120"/>
              <a:ea typeface="微軟正黑體" pitchFamily="34" charset="-120"/>
              <a:cs typeface="Times New Roman" pitchFamily="18" charset="0"/>
            </a:rPr>
            <a:t>年以上有期徒刑</a:t>
          </a:r>
          <a:r>
            <a:rPr kumimoji="1" lang="zh-TW" altLang="en-US" sz="1800" b="0" i="0" u="none" strike="noStrike" kern="1200" cap="none" normalizeH="0" baseline="0" dirty="0" smtClean="0">
              <a:ln/>
              <a:effectLst/>
              <a:latin typeface="微軟正黑體" pitchFamily="34" charset="-120"/>
              <a:ea typeface="微軟正黑體" pitchFamily="34" charset="-120"/>
              <a:cs typeface="Times New Roman" pitchFamily="18" charset="0"/>
            </a:rPr>
            <a:t>，得併科新臺幣</a:t>
          </a:r>
          <a:r>
            <a:rPr kumimoji="1" lang="en-US" altLang="zh-TW" sz="1800" b="0" i="0" u="none" strike="noStrike" kern="1200" cap="none" normalizeH="0" baseline="0" dirty="0" smtClean="0">
              <a:ln/>
              <a:effectLst/>
              <a:latin typeface="微軟正黑體" pitchFamily="34" charset="-120"/>
              <a:ea typeface="微軟正黑體" pitchFamily="34" charset="-120"/>
              <a:cs typeface="Times New Roman" pitchFamily="18" charset="0"/>
            </a:rPr>
            <a:t>1</a:t>
          </a:r>
          <a:r>
            <a:rPr kumimoji="1" lang="zh-TW" altLang="en-US" sz="1800" b="0" i="0" u="none" strike="noStrike" kern="1200" cap="none" normalizeH="0" baseline="0" dirty="0" smtClean="0">
              <a:ln/>
              <a:effectLst/>
              <a:latin typeface="微軟正黑體" pitchFamily="34" charset="-120"/>
              <a:ea typeface="微軟正黑體" pitchFamily="34" charset="-120"/>
              <a:cs typeface="Times New Roman" pitchFamily="18" charset="0"/>
            </a:rPr>
            <a:t>億元以下罰金。</a:t>
          </a:r>
          <a:endParaRPr lang="zh-TW" altLang="en-US" sz="1800" kern="1200" dirty="0">
            <a:latin typeface="微軟正黑體" pitchFamily="34" charset="-120"/>
            <a:ea typeface="微軟正黑體" pitchFamily="34" charset="-120"/>
          </a:endParaRPr>
        </a:p>
      </dsp:txBody>
      <dsp:txXfrm>
        <a:off x="51303" y="2970625"/>
        <a:ext cx="3688346" cy="1500941"/>
      </dsp:txXfrm>
    </dsp:sp>
    <dsp:sp modelId="{3A313EA9-8D7C-4E35-A80E-F5846400B569}">
      <dsp:nvSpPr>
        <dsp:cNvPr id="0" name=""/>
        <dsp:cNvSpPr/>
      </dsp:nvSpPr>
      <dsp:spPr>
        <a:xfrm>
          <a:off x="4315788" y="371256"/>
          <a:ext cx="3781738" cy="945434"/>
        </a:xfrm>
        <a:prstGeom prst="roundRect">
          <a:avLst>
            <a:gd name="adj" fmla="val 10000"/>
          </a:avLst>
        </a:prstGeom>
        <a:solidFill>
          <a:schemeClr val="accent5">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rtl="0">
            <a:lnSpc>
              <a:spcPct val="90000"/>
            </a:lnSpc>
            <a:spcBef>
              <a:spcPct val="0"/>
            </a:spcBef>
            <a:spcAft>
              <a:spcPct val="35000"/>
            </a:spcAft>
          </a:pPr>
          <a:r>
            <a:rPr lang="zh-TW" altLang="en-US" sz="3800" kern="1200" dirty="0" smtClean="0">
              <a:latin typeface="微軟正黑體" panose="020B0604030504040204" pitchFamily="34" charset="-120"/>
              <a:ea typeface="微軟正黑體" panose="020B0604030504040204" pitchFamily="34" charset="-120"/>
            </a:rPr>
            <a:t>案例研析</a:t>
          </a:r>
          <a:endParaRPr lang="zh-TW" altLang="en-US" sz="3800" kern="1200" dirty="0">
            <a:latin typeface="微軟正黑體" panose="020B0604030504040204" pitchFamily="34" charset="-120"/>
            <a:ea typeface="微軟正黑體" panose="020B0604030504040204" pitchFamily="34" charset="-120"/>
          </a:endParaRPr>
        </a:p>
      </dsp:txBody>
      <dsp:txXfrm>
        <a:off x="4343479" y="398947"/>
        <a:ext cx="3726356" cy="890052"/>
      </dsp:txXfrm>
    </dsp:sp>
    <dsp:sp modelId="{4A1801D6-C788-4E75-B5B6-C7E2EB7987EE}">
      <dsp:nvSpPr>
        <dsp:cNvPr id="0" name=""/>
        <dsp:cNvSpPr/>
      </dsp:nvSpPr>
      <dsp:spPr>
        <a:xfrm rot="5400000">
          <a:off x="6123932" y="1399416"/>
          <a:ext cx="165451" cy="165451"/>
        </a:xfrm>
        <a:prstGeom prst="rightArrow">
          <a:avLst>
            <a:gd name="adj1" fmla="val 667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C7B7CD-5A34-4954-A144-D1DC826D34F9}">
      <dsp:nvSpPr>
        <dsp:cNvPr id="0" name=""/>
        <dsp:cNvSpPr/>
      </dsp:nvSpPr>
      <dsp:spPr>
        <a:xfrm>
          <a:off x="4315788" y="1647593"/>
          <a:ext cx="3781738" cy="2347636"/>
        </a:xfrm>
        <a:prstGeom prst="roundRect">
          <a:avLst>
            <a:gd name="adj" fmla="val 10000"/>
          </a:avLst>
        </a:prstGeom>
        <a:solidFill>
          <a:schemeClr val="accent5">
            <a:alpha val="90000"/>
            <a:tint val="40000"/>
            <a:hueOff val="0"/>
            <a:satOff val="0"/>
            <a:lumOff val="0"/>
            <a:alphaOff val="0"/>
          </a:schemeClr>
        </a:solidFill>
        <a:ln w="400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l" defTabSz="800100" rtl="0">
            <a:lnSpc>
              <a:spcPct val="90000"/>
            </a:lnSpc>
            <a:spcBef>
              <a:spcPct val="0"/>
            </a:spcBef>
            <a:spcAft>
              <a:spcPct val="35000"/>
            </a:spcAft>
          </a:pPr>
          <a:r>
            <a:rPr kumimoji="1" lang="zh-TW" altLang="en-US" sz="1800" b="0" i="0" u="none" strike="noStrike" kern="1200" cap="none" normalizeH="0" baseline="0" dirty="0" smtClean="0">
              <a:ln/>
              <a:effectLst/>
              <a:latin typeface="微軟正黑體" pitchFamily="34" charset="-120"/>
              <a:ea typeface="微軟正黑體" pitchFamily="34" charset="-120"/>
              <a:cs typeface="Times New Roman" pitchFamily="18" charset="0"/>
            </a:rPr>
            <a:t>案經法務部廉政署移送地方檢察署檢察官偵查起訴，地方法院判決老皮定應執行有期徒刑</a:t>
          </a:r>
          <a:r>
            <a:rPr kumimoji="1" lang="en-US" altLang="zh-TW" sz="1800" b="0" i="0" u="none" strike="noStrike" kern="1200" cap="none" normalizeH="0" baseline="0" dirty="0" smtClean="0">
              <a:ln/>
              <a:effectLst/>
              <a:latin typeface="微軟正黑體" pitchFamily="34" charset="-120"/>
              <a:ea typeface="微軟正黑體" pitchFamily="34" charset="-120"/>
              <a:cs typeface="Times New Roman" pitchFamily="18" charset="0"/>
            </a:rPr>
            <a:t>2</a:t>
          </a:r>
          <a:r>
            <a:rPr kumimoji="1" lang="zh-TW" altLang="en-US" sz="1800" b="0" i="0" u="none" strike="noStrike" kern="1200" cap="none" normalizeH="0" baseline="0" dirty="0" smtClean="0">
              <a:ln/>
              <a:effectLst/>
              <a:latin typeface="微軟正黑體" pitchFamily="34" charset="-120"/>
              <a:ea typeface="微軟正黑體" pitchFamily="34" charset="-120"/>
              <a:cs typeface="Times New Roman" pitchFamily="18" charset="0"/>
            </a:rPr>
            <a:t>年，緩刑</a:t>
          </a:r>
          <a:r>
            <a:rPr kumimoji="1" lang="en-US" altLang="zh-TW" sz="1800" b="0" i="0" u="none" strike="noStrike" kern="1200" cap="none" normalizeH="0" baseline="0" dirty="0" smtClean="0">
              <a:ln/>
              <a:effectLst/>
              <a:latin typeface="微軟正黑體" pitchFamily="34" charset="-120"/>
              <a:ea typeface="微軟正黑體" pitchFamily="34" charset="-120"/>
              <a:cs typeface="Times New Roman" pitchFamily="18" charset="0"/>
            </a:rPr>
            <a:t>4</a:t>
          </a:r>
          <a:r>
            <a:rPr kumimoji="1" lang="zh-TW" altLang="en-US" sz="1800" b="0" i="0" u="none" strike="noStrike" kern="1200" cap="none" normalizeH="0" baseline="0" dirty="0" smtClean="0">
              <a:ln/>
              <a:effectLst/>
              <a:latin typeface="微軟正黑體" pitchFamily="34" charset="-120"/>
              <a:ea typeface="微軟正黑體" pitchFamily="34" charset="-120"/>
              <a:cs typeface="Times New Roman" pitchFamily="18" charset="0"/>
            </a:rPr>
            <a:t>年，褫奪公權</a:t>
          </a:r>
          <a:r>
            <a:rPr kumimoji="1" lang="en-US" altLang="zh-TW" sz="1800" b="0" i="0" u="none" strike="noStrike" kern="1200" cap="none" normalizeH="0" baseline="0" dirty="0" smtClean="0">
              <a:ln/>
              <a:effectLst/>
              <a:latin typeface="微軟正黑體" pitchFamily="34" charset="-120"/>
              <a:ea typeface="微軟正黑體" pitchFamily="34" charset="-120"/>
              <a:cs typeface="Times New Roman" pitchFamily="18" charset="0"/>
            </a:rPr>
            <a:t>1</a:t>
          </a:r>
          <a:r>
            <a:rPr kumimoji="1" lang="zh-TW" altLang="en-US" sz="1800" b="0" i="0" u="none" strike="noStrike" kern="1200" cap="none" normalizeH="0" baseline="0" dirty="0" smtClean="0">
              <a:ln/>
              <a:effectLst/>
              <a:latin typeface="微軟正黑體" pitchFamily="34" charset="-120"/>
              <a:ea typeface="微軟正黑體" pitchFamily="34" charset="-120"/>
              <a:cs typeface="Times New Roman" pitchFamily="18" charset="0"/>
            </a:rPr>
            <a:t>年。</a:t>
          </a:r>
          <a:endParaRPr lang="zh-TW" altLang="en-US" sz="1800" kern="1200" dirty="0">
            <a:latin typeface="微軟正黑體" pitchFamily="34" charset="-120"/>
            <a:ea typeface="微軟正黑體" pitchFamily="34" charset="-120"/>
          </a:endParaRPr>
        </a:p>
      </dsp:txBody>
      <dsp:txXfrm>
        <a:off x="4384548" y="1716353"/>
        <a:ext cx="3644218" cy="22101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1E380-337D-49D4-BAE7-B0BDEB2085C2}">
      <dsp:nvSpPr>
        <dsp:cNvPr id="0" name=""/>
        <dsp:cNvSpPr/>
      </dsp:nvSpPr>
      <dsp:spPr>
        <a:xfrm>
          <a:off x="1828800" y="0"/>
          <a:ext cx="4572000" cy="4572000"/>
        </a:xfrm>
        <a:prstGeom prst="ellipse">
          <a:avLst/>
        </a:prstGeom>
        <a:solidFill>
          <a:schemeClr val="accent4">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zh-TW" altLang="en-US" sz="2400" kern="1200" dirty="0" smtClean="0">
              <a:solidFill>
                <a:srgbClr val="7030A0"/>
              </a:solidFill>
            </a:rPr>
            <a:t>行政裁量</a:t>
          </a:r>
          <a:endParaRPr lang="zh-TW" altLang="en-US" sz="2400" kern="1200" dirty="0">
            <a:solidFill>
              <a:srgbClr val="7030A0"/>
            </a:solidFill>
          </a:endParaRPr>
        </a:p>
      </dsp:txBody>
      <dsp:txXfrm>
        <a:off x="3315842" y="228599"/>
        <a:ext cx="1597914" cy="685800"/>
      </dsp:txXfrm>
    </dsp:sp>
    <dsp:sp modelId="{9CFA39C3-FC68-49B5-9F37-9B6DF812FE5D}">
      <dsp:nvSpPr>
        <dsp:cNvPr id="0" name=""/>
        <dsp:cNvSpPr/>
      </dsp:nvSpPr>
      <dsp:spPr>
        <a:xfrm>
          <a:off x="2400299" y="1142999"/>
          <a:ext cx="3429000" cy="3429000"/>
        </a:xfrm>
        <a:prstGeom prst="ellipse">
          <a:avLst/>
        </a:prstGeom>
        <a:solidFill>
          <a:schemeClr val="accent4">
            <a:shade val="80000"/>
            <a:hueOff val="-186923"/>
            <a:satOff val="8544"/>
            <a:lumOff val="1271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zh-TW" altLang="en-US" sz="1800" kern="1200" dirty="0" smtClean="0">
              <a:solidFill>
                <a:srgbClr val="7030A0"/>
              </a:solidFill>
            </a:rPr>
            <a:t>裁量不當</a:t>
          </a:r>
          <a:endParaRPr lang="zh-TW" altLang="en-US" sz="1800" kern="1200" dirty="0">
            <a:solidFill>
              <a:srgbClr val="7030A0"/>
            </a:solidFill>
          </a:endParaRPr>
        </a:p>
      </dsp:txBody>
      <dsp:txXfrm>
        <a:off x="3315842" y="1357312"/>
        <a:ext cx="1597914" cy="642937"/>
      </dsp:txXfrm>
    </dsp:sp>
    <dsp:sp modelId="{1C144E1E-3DDC-46EF-B65A-8E895B66FE24}">
      <dsp:nvSpPr>
        <dsp:cNvPr id="0" name=""/>
        <dsp:cNvSpPr/>
      </dsp:nvSpPr>
      <dsp:spPr>
        <a:xfrm>
          <a:off x="2971800" y="2286000"/>
          <a:ext cx="2286000" cy="2286000"/>
        </a:xfrm>
        <a:prstGeom prst="ellipse">
          <a:avLst/>
        </a:prstGeom>
        <a:solidFill>
          <a:schemeClr val="accent4">
            <a:shade val="80000"/>
            <a:hueOff val="-373845"/>
            <a:satOff val="17087"/>
            <a:lumOff val="2542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zh-TW" altLang="en-US" sz="1800" kern="1200" dirty="0" smtClean="0">
              <a:solidFill>
                <a:srgbClr val="7030A0"/>
              </a:solidFill>
            </a:rPr>
            <a:t>裁量違法</a:t>
          </a:r>
          <a:endParaRPr lang="zh-TW" altLang="en-US" sz="1800" kern="1200" dirty="0">
            <a:solidFill>
              <a:srgbClr val="7030A0"/>
            </a:solidFill>
          </a:endParaRPr>
        </a:p>
      </dsp:txBody>
      <dsp:txXfrm>
        <a:off x="3306576" y="2857500"/>
        <a:ext cx="1616446" cy="1143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7A1D2-E5C3-4319-BE75-B4E5F62C50A0}">
      <dsp:nvSpPr>
        <dsp:cNvPr id="0" name=""/>
        <dsp:cNvSpPr/>
      </dsp:nvSpPr>
      <dsp:spPr>
        <a:xfrm>
          <a:off x="1604" y="334318"/>
          <a:ext cx="3421733" cy="3689056"/>
        </a:xfrm>
        <a:prstGeom prst="roundRect">
          <a:avLst>
            <a:gd name="adj" fmla="val 10000"/>
          </a:avLst>
        </a:prstGeom>
        <a:solidFill>
          <a:schemeClr val="lt1">
            <a:hueOff val="0"/>
            <a:satOff val="0"/>
            <a:lumOff val="0"/>
            <a:alphaOff val="0"/>
          </a:schemeClr>
        </a:solidFill>
        <a:ln w="400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zh-TW" altLang="en-US" sz="2500" b="1" kern="1200" dirty="0" smtClean="0">
              <a:solidFill>
                <a:srgbClr val="C00000"/>
              </a:solidFill>
              <a:latin typeface="微軟正黑體" pitchFamily="34" charset="-120"/>
              <a:ea typeface="微軟正黑體" pitchFamily="34" charset="-120"/>
            </a:rPr>
            <a:t>王○○未迴避配偶綜所稅案件審核</a:t>
          </a:r>
          <a:endParaRPr lang="zh-TW" altLang="en-US" sz="2500" b="1" kern="1200" dirty="0">
            <a:solidFill>
              <a:srgbClr val="C00000"/>
            </a:solidFill>
            <a:latin typeface="微軟正黑體" pitchFamily="34" charset="-120"/>
            <a:ea typeface="微軟正黑體" pitchFamily="34" charset="-120"/>
          </a:endParaRPr>
        </a:p>
        <a:p>
          <a:pPr marL="114300" lvl="1" indent="-114300" algn="l" defTabSz="666750">
            <a:lnSpc>
              <a:spcPct val="90000"/>
            </a:lnSpc>
            <a:spcBef>
              <a:spcPct val="0"/>
            </a:spcBef>
            <a:spcAft>
              <a:spcPct val="15000"/>
            </a:spcAft>
            <a:buChar char="••"/>
          </a:pPr>
          <a:r>
            <a:rPr lang="zh-TW" altLang="en-US" sz="1500" kern="1200" dirty="0" smtClean="0">
              <a:latin typeface="微軟正黑體" pitchFamily="34" charset="-120"/>
              <a:ea typeface="微軟正黑體" pitchFamily="34" charset="-120"/>
            </a:rPr>
            <a:t>王</a:t>
          </a:r>
          <a:r>
            <a:rPr lang="zh-TW" altLang="en-US" sz="1500" b="1" kern="1200" dirty="0" smtClean="0">
              <a:solidFill>
                <a:srgbClr val="C00000"/>
              </a:solidFill>
              <a:latin typeface="微軟正黑體" pitchFamily="34" charset="-120"/>
              <a:ea typeface="微軟正黑體" pitchFamily="34" charset="-120"/>
            </a:rPr>
            <a:t>○○</a:t>
          </a:r>
          <a:r>
            <a:rPr lang="zh-TW" altLang="en-US" sz="1500" kern="1200" dirty="0" smtClean="0">
              <a:latin typeface="微軟正黑體" pitchFamily="34" charset="-120"/>
              <a:ea typeface="微軟正黑體" pitchFamily="34" charset="-120"/>
            </a:rPr>
            <a:t>明知對於配偶申報之綜合所得稅案件審核，依行政程序法之規定（第</a:t>
          </a:r>
          <a:r>
            <a:rPr lang="en-US" altLang="zh-TW" sz="1500" kern="1200" dirty="0" smtClean="0">
              <a:latin typeface="微軟正黑體" pitchFamily="34" charset="-120"/>
              <a:ea typeface="微軟正黑體" pitchFamily="34" charset="-120"/>
            </a:rPr>
            <a:t>32</a:t>
          </a:r>
          <a:r>
            <a:rPr lang="zh-TW" altLang="en-US" sz="1500" kern="1200" dirty="0" smtClean="0">
              <a:latin typeface="微軟正黑體" pitchFamily="34" charset="-120"/>
              <a:ea typeface="微軟正黑體" pitchFamily="34" charset="-120"/>
            </a:rPr>
            <a:t>條：本人或其配偶為事件之當事人時）應自行迴避，詎其為圖其配偶之不法利益，竟違背法令，並將不實事項，登載於職務上所掌之公文書。</a:t>
          </a:r>
          <a:endParaRPr lang="zh-TW" altLang="en-US" sz="1500" kern="1200" dirty="0">
            <a:latin typeface="微軟正黑體" pitchFamily="34" charset="-120"/>
            <a:ea typeface="微軟正黑體" pitchFamily="34" charset="-120"/>
          </a:endParaRPr>
        </a:p>
      </dsp:txBody>
      <dsp:txXfrm>
        <a:off x="101823" y="434537"/>
        <a:ext cx="3221295" cy="3488618"/>
      </dsp:txXfrm>
    </dsp:sp>
    <dsp:sp modelId="{9CE6017B-F102-4508-805D-8567A13EDA6E}">
      <dsp:nvSpPr>
        <dsp:cNvPr id="0" name=""/>
        <dsp:cNvSpPr/>
      </dsp:nvSpPr>
      <dsp:spPr>
        <a:xfrm>
          <a:off x="3712077" y="1754552"/>
          <a:ext cx="612127" cy="848589"/>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zh-TW" altLang="en-US" sz="2500" kern="1200">
            <a:latin typeface="微軟正黑體" pitchFamily="34" charset="-120"/>
            <a:ea typeface="微軟正黑體" pitchFamily="34" charset="-120"/>
          </a:endParaRPr>
        </a:p>
      </dsp:txBody>
      <dsp:txXfrm>
        <a:off x="3712077" y="1924270"/>
        <a:ext cx="428489" cy="509153"/>
      </dsp:txXfrm>
    </dsp:sp>
    <dsp:sp modelId="{F3309ED9-0AE4-40D0-9EFB-8DE7EBD9D757}">
      <dsp:nvSpPr>
        <dsp:cNvPr id="0" name=""/>
        <dsp:cNvSpPr/>
      </dsp:nvSpPr>
      <dsp:spPr>
        <a:xfrm>
          <a:off x="4578296" y="334318"/>
          <a:ext cx="3421733" cy="3689056"/>
        </a:xfrm>
        <a:prstGeom prst="roundRect">
          <a:avLst>
            <a:gd name="adj" fmla="val 10000"/>
          </a:avLst>
        </a:prstGeom>
        <a:solidFill>
          <a:schemeClr val="lt1">
            <a:hueOff val="0"/>
            <a:satOff val="0"/>
            <a:lumOff val="0"/>
            <a:alphaOff val="0"/>
          </a:schemeClr>
        </a:solidFill>
        <a:ln w="400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zh-TW" altLang="en-US" sz="2500" b="1" kern="1200" dirty="0" smtClean="0">
              <a:solidFill>
                <a:srgbClr val="C00000"/>
              </a:solidFill>
              <a:latin typeface="微軟正黑體" pitchFamily="34" charset="-120"/>
              <a:ea typeface="微軟正黑體" pitchFamily="34" charset="-120"/>
            </a:rPr>
            <a:t>獲得不法利益</a:t>
          </a:r>
          <a:endParaRPr lang="zh-TW" altLang="en-US" sz="2500" b="1" kern="1200" dirty="0">
            <a:solidFill>
              <a:srgbClr val="C00000"/>
            </a:solidFill>
            <a:latin typeface="微軟正黑體" pitchFamily="34" charset="-120"/>
            <a:ea typeface="微軟正黑體" pitchFamily="34" charset="-120"/>
          </a:endParaRPr>
        </a:p>
        <a:p>
          <a:pPr marL="114300" lvl="1" indent="-114300" algn="just" defTabSz="666750">
            <a:lnSpc>
              <a:spcPct val="90000"/>
            </a:lnSpc>
            <a:spcBef>
              <a:spcPct val="0"/>
            </a:spcBef>
            <a:spcAft>
              <a:spcPct val="15000"/>
            </a:spcAft>
            <a:buChar char="••"/>
          </a:pPr>
          <a:r>
            <a:rPr lang="zh-TW" altLang="en-US" sz="1500" kern="1200" dirty="0" smtClean="0">
              <a:latin typeface="微軟正黑體" pitchFamily="34" charset="-120"/>
              <a:ea typeface="微軟正黑體" pitchFamily="34" charset="-120"/>
            </a:rPr>
            <a:t>王</a:t>
          </a:r>
          <a:r>
            <a:rPr lang="zh-TW" altLang="en-US" sz="1500" b="1" kern="1200" dirty="0" smtClean="0">
              <a:solidFill>
                <a:srgbClr val="C00000"/>
              </a:solidFill>
              <a:latin typeface="微軟正黑體" pitchFamily="34" charset="-120"/>
              <a:ea typeface="微軟正黑體" pitchFamily="34" charset="-120"/>
            </a:rPr>
            <a:t>○○</a:t>
          </a:r>
          <a:r>
            <a:rPr lang="zh-TW" altLang="en-US" sz="1500" kern="1200" dirty="0" smtClean="0">
              <a:latin typeface="微軟正黑體" pitchFamily="34" charset="-120"/>
              <a:ea typeface="微軟正黑體" pitchFamily="34" charset="-120"/>
            </a:rPr>
            <a:t>明知其配偶受有租賃所得及財產交易所得，竟利用職務上審核之機會，將電腦系統所載之租賃所得額</a:t>
          </a:r>
          <a:r>
            <a:rPr lang="en-US" altLang="zh-TW" sz="1500" kern="1200" dirty="0" smtClean="0">
              <a:latin typeface="微軟正黑體" pitchFamily="34" charset="-120"/>
              <a:ea typeface="微軟正黑體" pitchFamily="34" charset="-120"/>
            </a:rPr>
            <a:t>6</a:t>
          </a:r>
          <a:r>
            <a:rPr lang="zh-TW" altLang="en-US" sz="1500" kern="1200" dirty="0" smtClean="0">
              <a:latin typeface="微軟正黑體" pitchFamily="34" charset="-120"/>
              <a:ea typeface="微軟正黑體" pitchFamily="34" charset="-120"/>
            </a:rPr>
            <a:t>萬</a:t>
          </a:r>
          <a:r>
            <a:rPr lang="en-US" altLang="zh-TW" sz="1500" kern="1200" dirty="0" smtClean="0">
              <a:latin typeface="微軟正黑體" pitchFamily="34" charset="-120"/>
              <a:ea typeface="微軟正黑體" pitchFamily="34" charset="-120"/>
            </a:rPr>
            <a:t>1,558</a:t>
          </a:r>
          <a:r>
            <a:rPr lang="zh-TW" altLang="en-US" sz="1500" kern="1200" dirty="0" smtClean="0">
              <a:latin typeface="微軟正黑體" pitchFamily="34" charset="-120"/>
              <a:ea typeface="微軟正黑體" pitchFamily="34" charset="-120"/>
            </a:rPr>
            <a:t>元及財產交易所得</a:t>
          </a:r>
          <a:r>
            <a:rPr lang="en-US" altLang="zh-TW" sz="1500" kern="1200" dirty="0" smtClean="0">
              <a:latin typeface="微軟正黑體" pitchFamily="34" charset="-120"/>
              <a:ea typeface="微軟正黑體" pitchFamily="34" charset="-120"/>
            </a:rPr>
            <a:t>10</a:t>
          </a:r>
          <a:r>
            <a:rPr lang="zh-TW" altLang="en-US" sz="1500" kern="1200" dirty="0" smtClean="0">
              <a:latin typeface="微軟正黑體" pitchFamily="34" charset="-120"/>
              <a:ea typeface="微軟正黑體" pitchFamily="34" charset="-120"/>
            </a:rPr>
            <a:t>萬</a:t>
          </a:r>
          <a:r>
            <a:rPr lang="en-US" altLang="zh-TW" sz="1500" kern="1200" dirty="0" smtClean="0">
              <a:latin typeface="微軟正黑體" pitchFamily="34" charset="-120"/>
              <a:ea typeface="微軟正黑體" pitchFamily="34" charset="-120"/>
            </a:rPr>
            <a:t>1,160</a:t>
          </a:r>
          <a:r>
            <a:rPr lang="zh-TW" altLang="en-US" sz="1500" kern="1200" dirty="0" smtClean="0">
              <a:latin typeface="微軟正黑體" pitchFamily="34" charset="-120"/>
              <a:ea typeface="微軟正黑體" pitchFamily="34" charset="-120"/>
            </a:rPr>
            <a:t>元，皆不實登載為「</a:t>
          </a:r>
          <a:r>
            <a:rPr lang="en-US" altLang="zh-TW" sz="1500" kern="1200" dirty="0" smtClean="0">
              <a:latin typeface="微軟正黑體" pitchFamily="34" charset="-120"/>
              <a:ea typeface="微軟正黑體" pitchFamily="34" charset="-120"/>
            </a:rPr>
            <a:t>0</a:t>
          </a:r>
          <a:r>
            <a:rPr lang="zh-TW" altLang="en-US" sz="1500" kern="1200" dirty="0" smtClean="0">
              <a:latin typeface="微軟正黑體" pitchFamily="34" charset="-120"/>
              <a:ea typeface="微軟正黑體" pitchFamily="34" charset="-120"/>
            </a:rPr>
            <a:t>」，使其配偶因而獲得減繳所得稅</a:t>
          </a:r>
          <a:r>
            <a:rPr lang="en-US" altLang="zh-TW" sz="1500" kern="1200" dirty="0" smtClean="0">
              <a:latin typeface="微軟正黑體" pitchFamily="34" charset="-120"/>
              <a:ea typeface="微軟正黑體" pitchFamily="34" charset="-120"/>
            </a:rPr>
            <a:t>8,136</a:t>
          </a:r>
          <a:r>
            <a:rPr lang="zh-TW" altLang="en-US" sz="1500" kern="1200" dirty="0" smtClean="0">
              <a:latin typeface="微軟正黑體" pitchFamily="34" charset="-120"/>
              <a:ea typeface="微軟正黑體" pitchFamily="34" charset="-120"/>
            </a:rPr>
            <a:t>元之不法利益。</a:t>
          </a:r>
          <a:endParaRPr lang="zh-TW" altLang="en-US" sz="1500" kern="1200" dirty="0">
            <a:latin typeface="微軟正黑體" pitchFamily="34" charset="-120"/>
            <a:ea typeface="微軟正黑體" pitchFamily="34" charset="-120"/>
          </a:endParaRPr>
        </a:p>
      </dsp:txBody>
      <dsp:txXfrm>
        <a:off x="4678515" y="434537"/>
        <a:ext cx="3221295" cy="34886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EF0C7-F8C0-4694-9AB8-A47FD1680B7D}">
      <dsp:nvSpPr>
        <dsp:cNvPr id="0" name=""/>
        <dsp:cNvSpPr/>
      </dsp:nvSpPr>
      <dsp:spPr>
        <a:xfrm>
          <a:off x="0" y="6553"/>
          <a:ext cx="5143536" cy="460800"/>
        </a:xfrm>
        <a:prstGeom prst="rect">
          <a:avLst/>
        </a:prstGeom>
        <a:solidFill>
          <a:schemeClr val="accent5">
            <a:hueOff val="0"/>
            <a:satOff val="0"/>
            <a:lumOff val="0"/>
            <a:alphaOff val="0"/>
          </a:schemeClr>
        </a:solidFill>
        <a:ln w="400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kumimoji="1" lang="zh-TW" altLang="en-US" sz="1500" b="0" i="0" u="none" strike="noStrike" kern="1200" cap="none" normalizeH="0" baseline="0" dirty="0" smtClean="0">
              <a:ln/>
              <a:effectLst/>
              <a:latin typeface="微軟正黑體" pitchFamily="34" charset="-120"/>
              <a:ea typeface="微軟正黑體" pitchFamily="34" charset="-120"/>
              <a:cs typeface="Times New Roman" pitchFamily="18" charset="0"/>
            </a:rPr>
            <a:t>案例人物</a:t>
          </a:r>
          <a:endParaRPr lang="zh-TW" altLang="en-US" sz="2000" b="1" kern="1200" dirty="0"/>
        </a:p>
      </dsp:txBody>
      <dsp:txXfrm>
        <a:off x="0" y="6553"/>
        <a:ext cx="5143536" cy="460800"/>
      </dsp:txXfrm>
    </dsp:sp>
    <dsp:sp modelId="{18234DD0-5050-4AD6-A85E-D0C8517BD509}">
      <dsp:nvSpPr>
        <dsp:cNvPr id="0" name=""/>
        <dsp:cNvSpPr/>
      </dsp:nvSpPr>
      <dsp:spPr>
        <a:xfrm>
          <a:off x="0" y="467354"/>
          <a:ext cx="5143536" cy="1383480"/>
        </a:xfrm>
        <a:prstGeom prst="rect">
          <a:avLst/>
        </a:prstGeom>
        <a:solidFill>
          <a:schemeClr val="accent5">
            <a:alpha val="90000"/>
            <a:tint val="40000"/>
            <a:hueOff val="0"/>
            <a:satOff val="0"/>
            <a:lumOff val="0"/>
            <a:alphaOff val="0"/>
          </a:schemeClr>
        </a:solidFill>
        <a:ln w="400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kumimoji="1" lang="zh-TW" altLang="en-US" sz="2000" b="1" i="0" u="none" strike="noStrike" kern="1200" cap="none" normalizeH="0" baseline="0" dirty="0" smtClean="0">
              <a:ln/>
              <a:effectLst/>
              <a:latin typeface="微軟正黑體" pitchFamily="34" charset="-120"/>
              <a:ea typeface="微軟正黑體" pitchFamily="34" charset="-120"/>
              <a:cs typeface="Times New Roman" pitchFamily="18" charset="0"/>
            </a:rPr>
            <a:t>王○○</a:t>
          </a:r>
          <a:endParaRPr lang="zh-TW" altLang="en-US" sz="2000" b="1" kern="1200" dirty="0"/>
        </a:p>
        <a:p>
          <a:pPr marL="114300" lvl="1" indent="-114300" algn="l" defTabSz="666750">
            <a:lnSpc>
              <a:spcPct val="90000"/>
            </a:lnSpc>
            <a:spcBef>
              <a:spcPct val="0"/>
            </a:spcBef>
            <a:spcAft>
              <a:spcPct val="15000"/>
            </a:spcAft>
            <a:buChar char="••"/>
          </a:pPr>
          <a:r>
            <a:rPr kumimoji="1" lang="zh-TW" altLang="en-US" sz="1500" b="0" i="0" u="none" strike="noStrike" kern="1200" cap="none" normalizeH="0" baseline="0" dirty="0" smtClean="0">
              <a:ln/>
              <a:effectLst/>
              <a:latin typeface="微軟正黑體" pitchFamily="34" charset="-120"/>
              <a:ea typeface="微軟正黑體" pitchFamily="34" charset="-120"/>
              <a:cs typeface="Times New Roman" pitchFamily="18" charset="0"/>
            </a:rPr>
            <a:t>國稅局稅務員，負責綜合所得稅開徵、審核等業務</a:t>
          </a:r>
          <a:endParaRPr lang="zh-TW" altLang="en-US" sz="1500" kern="1200" dirty="0">
            <a:latin typeface="微軟正黑體" pitchFamily="34" charset="-120"/>
            <a:ea typeface="微軟正黑體" pitchFamily="34" charset="-120"/>
          </a:endParaRPr>
        </a:p>
        <a:p>
          <a:pPr marL="114300" lvl="1" indent="-114300" algn="l" defTabSz="666750">
            <a:lnSpc>
              <a:spcPct val="90000"/>
            </a:lnSpc>
            <a:spcBef>
              <a:spcPct val="0"/>
            </a:spcBef>
            <a:spcAft>
              <a:spcPct val="15000"/>
            </a:spcAft>
            <a:buChar char="••"/>
          </a:pPr>
          <a:r>
            <a:rPr kumimoji="1" lang="zh-TW" altLang="en-US" sz="1500" b="0" i="0" u="none" strike="noStrike" kern="1200" cap="none" normalizeH="0" baseline="0" dirty="0" smtClean="0">
              <a:ln/>
              <a:effectLst/>
              <a:latin typeface="微軟正黑體" pitchFamily="34" charset="-120"/>
              <a:ea typeface="微軟正黑體" pitchFamily="34" charset="-120"/>
              <a:cs typeface="Times New Roman" pitchFamily="18" charset="0"/>
            </a:rPr>
            <a:t>依法令服務於國家所屬機關而具有法定職務權限之人</a:t>
          </a:r>
          <a:endParaRPr lang="zh-TW" altLang="en-US" sz="1500" kern="1200" dirty="0">
            <a:latin typeface="微軟正黑體" pitchFamily="34" charset="-120"/>
            <a:ea typeface="微軟正黑體" pitchFamily="34" charset="-120"/>
          </a:endParaRPr>
        </a:p>
      </dsp:txBody>
      <dsp:txXfrm>
        <a:off x="0" y="467354"/>
        <a:ext cx="5143536" cy="13834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82A81-3012-4703-A2B6-0078E7D0421B}">
      <dsp:nvSpPr>
        <dsp:cNvPr id="0" name=""/>
        <dsp:cNvSpPr/>
      </dsp:nvSpPr>
      <dsp:spPr>
        <a:xfrm>
          <a:off x="3462" y="473298"/>
          <a:ext cx="3837538" cy="959384"/>
        </a:xfrm>
        <a:prstGeom prst="roundRect">
          <a:avLst>
            <a:gd name="adj" fmla="val 10000"/>
          </a:avLst>
        </a:prstGeom>
        <a:solidFill>
          <a:schemeClr val="accent5">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733550">
            <a:lnSpc>
              <a:spcPct val="90000"/>
            </a:lnSpc>
            <a:spcBef>
              <a:spcPct val="0"/>
            </a:spcBef>
            <a:spcAft>
              <a:spcPct val="35000"/>
            </a:spcAft>
          </a:pPr>
          <a:r>
            <a:rPr lang="zh-TW" altLang="en-US" sz="3900" kern="1200" dirty="0" smtClean="0">
              <a:latin typeface="微軟正黑體" panose="020B0604030504040204" pitchFamily="34" charset="-120"/>
              <a:ea typeface="微軟正黑體" panose="020B0604030504040204" pitchFamily="34" charset="-120"/>
            </a:rPr>
            <a:t>王○○違反法規</a:t>
          </a:r>
          <a:endParaRPr lang="zh-TW" altLang="en-US" sz="3900" kern="1200" dirty="0">
            <a:latin typeface="微軟正黑體" panose="020B0604030504040204" pitchFamily="34" charset="-120"/>
            <a:ea typeface="微軟正黑體" panose="020B0604030504040204" pitchFamily="34" charset="-120"/>
          </a:endParaRPr>
        </a:p>
      </dsp:txBody>
      <dsp:txXfrm>
        <a:off x="31561" y="501397"/>
        <a:ext cx="3781340" cy="903186"/>
      </dsp:txXfrm>
    </dsp:sp>
    <dsp:sp modelId="{D41FC35E-13D2-4DC4-A255-0C87735454B5}">
      <dsp:nvSpPr>
        <dsp:cNvPr id="0" name=""/>
        <dsp:cNvSpPr/>
      </dsp:nvSpPr>
      <dsp:spPr>
        <a:xfrm rot="5400000">
          <a:off x="1838285" y="1516629"/>
          <a:ext cx="167892" cy="167892"/>
        </a:xfrm>
        <a:prstGeom prst="rightArrow">
          <a:avLst>
            <a:gd name="adj1" fmla="val 667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FA374F-3789-403D-8894-77821AA63F71}">
      <dsp:nvSpPr>
        <dsp:cNvPr id="0" name=""/>
        <dsp:cNvSpPr/>
      </dsp:nvSpPr>
      <dsp:spPr>
        <a:xfrm>
          <a:off x="3462" y="1768467"/>
          <a:ext cx="3837538" cy="959384"/>
        </a:xfrm>
        <a:prstGeom prst="roundRect">
          <a:avLst>
            <a:gd name="adj" fmla="val 10000"/>
          </a:avLst>
        </a:prstGeom>
        <a:solidFill>
          <a:schemeClr val="accent6">
            <a:lumMod val="40000"/>
            <a:lumOff val="60000"/>
            <a:alpha val="90000"/>
          </a:schemeClr>
        </a:solidFill>
        <a:ln w="400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rtl="0">
            <a:lnSpc>
              <a:spcPct val="90000"/>
            </a:lnSpc>
            <a:spcBef>
              <a:spcPct val="0"/>
            </a:spcBef>
            <a:spcAft>
              <a:spcPct val="35000"/>
            </a:spcAft>
          </a:pPr>
          <a:r>
            <a:rPr kumimoji="1" lang="zh-TW" altLang="en-US" sz="2100" b="0" i="0" u="none" strike="noStrike" kern="1200" cap="none" normalizeH="0" baseline="0" dirty="0" smtClean="0">
              <a:ln/>
              <a:effectLst/>
              <a:latin typeface="微軟正黑體" pitchFamily="34" charset="-120"/>
              <a:ea typeface="微軟正黑體" pitchFamily="34" charset="-120"/>
              <a:cs typeface="Times New Roman" pitchFamily="18" charset="0"/>
            </a:rPr>
            <a:t>貪污治罪條例第</a:t>
          </a:r>
          <a:r>
            <a:rPr kumimoji="1" lang="en-US" altLang="zh-TW" sz="2100" b="0" i="0" u="none" strike="noStrike" kern="1200" cap="none" normalizeH="0" baseline="0" dirty="0" smtClean="0">
              <a:ln/>
              <a:effectLst/>
              <a:latin typeface="微軟正黑體" pitchFamily="34" charset="-120"/>
              <a:ea typeface="微軟正黑體" pitchFamily="34" charset="-120"/>
              <a:cs typeface="Times New Roman" pitchFamily="18" charset="0"/>
            </a:rPr>
            <a:t>6</a:t>
          </a:r>
          <a:r>
            <a:rPr kumimoji="1" lang="zh-TW" altLang="en-US" sz="2100" b="0" i="0" u="none" strike="noStrike" kern="1200" cap="none" normalizeH="0" baseline="0" dirty="0" smtClean="0">
              <a:ln/>
              <a:effectLst/>
              <a:latin typeface="微軟正黑體" pitchFamily="34" charset="-120"/>
              <a:ea typeface="微軟正黑體" pitchFamily="34" charset="-120"/>
              <a:cs typeface="Times New Roman" pitchFamily="18" charset="0"/>
            </a:rPr>
            <a:t>條第</a:t>
          </a:r>
          <a:r>
            <a:rPr kumimoji="1" lang="en-US" altLang="zh-TW" sz="2100" b="0" i="0" u="none" strike="noStrike" kern="1200" cap="none" normalizeH="0" baseline="0" dirty="0" smtClean="0">
              <a:ln/>
              <a:effectLst/>
              <a:latin typeface="微軟正黑體" pitchFamily="34" charset="-120"/>
              <a:ea typeface="微軟正黑體" pitchFamily="34" charset="-120"/>
              <a:cs typeface="Times New Roman" pitchFamily="18" charset="0"/>
            </a:rPr>
            <a:t>1</a:t>
          </a:r>
          <a:r>
            <a:rPr kumimoji="1" lang="zh-TW" altLang="en-US" sz="2100" b="0" i="0" u="none" strike="noStrike" kern="1200" cap="none" normalizeH="0" baseline="0" dirty="0" smtClean="0">
              <a:ln/>
              <a:effectLst/>
              <a:latin typeface="微軟正黑體" pitchFamily="34" charset="-120"/>
              <a:ea typeface="微軟正黑體" pitchFamily="34" charset="-120"/>
              <a:cs typeface="Times New Roman" pitchFamily="18" charset="0"/>
            </a:rPr>
            <a:t>項第</a:t>
          </a:r>
          <a:r>
            <a:rPr kumimoji="1" lang="en-US" altLang="zh-TW" sz="2100" b="0" i="0" u="none" strike="noStrike" kern="1200" cap="none" normalizeH="0" baseline="0" dirty="0" smtClean="0">
              <a:ln/>
              <a:effectLst/>
              <a:latin typeface="微軟正黑體" pitchFamily="34" charset="-120"/>
              <a:ea typeface="微軟正黑體" pitchFamily="34" charset="-120"/>
              <a:cs typeface="Times New Roman" pitchFamily="18" charset="0"/>
            </a:rPr>
            <a:t>4</a:t>
          </a:r>
          <a:r>
            <a:rPr kumimoji="1" lang="zh-TW" altLang="en-US" sz="2100" b="0" i="0" u="none" strike="noStrike" kern="1200" cap="none" normalizeH="0" baseline="0" dirty="0" smtClean="0">
              <a:ln/>
              <a:effectLst/>
              <a:latin typeface="微軟正黑體" pitchFamily="34" charset="-120"/>
              <a:ea typeface="微軟正黑體" pitchFamily="34" charset="-120"/>
              <a:cs typeface="Times New Roman" pitchFamily="18" charset="0"/>
            </a:rPr>
            <a:t>款對主管事務圖利罪</a:t>
          </a:r>
          <a:endParaRPr lang="zh-TW" altLang="en-US" sz="2100" kern="1200" dirty="0">
            <a:latin typeface="微軟正黑體" pitchFamily="34" charset="-120"/>
            <a:ea typeface="微軟正黑體" pitchFamily="34" charset="-120"/>
          </a:endParaRPr>
        </a:p>
      </dsp:txBody>
      <dsp:txXfrm>
        <a:off x="31561" y="1796566"/>
        <a:ext cx="3781340" cy="903186"/>
      </dsp:txXfrm>
    </dsp:sp>
    <dsp:sp modelId="{C3636A71-3DF5-4784-AC91-FCB9CF54BD94}">
      <dsp:nvSpPr>
        <dsp:cNvPr id="0" name=""/>
        <dsp:cNvSpPr/>
      </dsp:nvSpPr>
      <dsp:spPr>
        <a:xfrm rot="5400000">
          <a:off x="1838285" y="2811798"/>
          <a:ext cx="167892" cy="167892"/>
        </a:xfrm>
        <a:prstGeom prst="mathPlus">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70EAC0-2B06-407A-BEE3-EC35DAFD66DD}">
      <dsp:nvSpPr>
        <dsp:cNvPr id="0" name=""/>
        <dsp:cNvSpPr/>
      </dsp:nvSpPr>
      <dsp:spPr>
        <a:xfrm>
          <a:off x="3462" y="3063636"/>
          <a:ext cx="3837538" cy="959384"/>
        </a:xfrm>
        <a:prstGeom prst="roundRect">
          <a:avLst>
            <a:gd name="adj" fmla="val 10000"/>
          </a:avLst>
        </a:prstGeom>
        <a:solidFill>
          <a:schemeClr val="accent6">
            <a:lumMod val="40000"/>
            <a:lumOff val="60000"/>
            <a:alpha val="90000"/>
          </a:schemeClr>
        </a:solidFill>
        <a:ln w="400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rtl="0">
            <a:lnSpc>
              <a:spcPct val="90000"/>
            </a:lnSpc>
            <a:spcBef>
              <a:spcPct val="0"/>
            </a:spcBef>
            <a:spcAft>
              <a:spcPct val="35000"/>
            </a:spcAft>
          </a:pPr>
          <a:r>
            <a:rPr kumimoji="1" lang="zh-TW" altLang="en-US" sz="2100" b="0" i="0" u="none" strike="noStrike" kern="1200" cap="none" normalizeH="0" baseline="0" dirty="0" smtClean="0">
              <a:ln/>
              <a:effectLst/>
              <a:latin typeface="微軟正黑體" pitchFamily="34" charset="-120"/>
              <a:ea typeface="微軟正黑體" pitchFamily="34" charset="-120"/>
              <a:cs typeface="Times New Roman" pitchFamily="18" charset="0"/>
            </a:rPr>
            <a:t>刑法第</a:t>
          </a:r>
          <a:r>
            <a:rPr kumimoji="1" lang="en-US" altLang="zh-TW" sz="2100" b="0" i="0" u="none" strike="noStrike" kern="1200" cap="none" normalizeH="0" baseline="0" dirty="0" smtClean="0">
              <a:ln/>
              <a:effectLst/>
              <a:latin typeface="微軟正黑體" pitchFamily="34" charset="-120"/>
              <a:ea typeface="微軟正黑體" pitchFamily="34" charset="-120"/>
              <a:cs typeface="Times New Roman" pitchFamily="18" charset="0"/>
            </a:rPr>
            <a:t>213</a:t>
          </a:r>
          <a:r>
            <a:rPr kumimoji="1" lang="zh-TW" altLang="en-US" sz="2100" b="0" i="0" u="none" strike="noStrike" kern="1200" cap="none" normalizeH="0" baseline="0" dirty="0" smtClean="0">
              <a:ln/>
              <a:effectLst/>
              <a:latin typeface="微軟正黑體" pitchFamily="34" charset="-120"/>
              <a:ea typeface="微軟正黑體" pitchFamily="34" charset="-120"/>
              <a:cs typeface="Times New Roman" pitchFamily="18" charset="0"/>
            </a:rPr>
            <a:t>條</a:t>
          </a:r>
          <a:endParaRPr kumimoji="1" lang="en-US" altLang="zh-TW" sz="2100" b="0" i="0" u="none" strike="noStrike" kern="1200" cap="none" normalizeH="0" baseline="0" dirty="0" smtClean="0">
            <a:ln/>
            <a:effectLst/>
            <a:latin typeface="微軟正黑體" pitchFamily="34" charset="-120"/>
            <a:ea typeface="微軟正黑體" pitchFamily="34" charset="-120"/>
            <a:cs typeface="Times New Roman" pitchFamily="18" charset="0"/>
          </a:endParaRPr>
        </a:p>
        <a:p>
          <a:pPr lvl="0" algn="ctr" defTabSz="933450" rtl="0">
            <a:lnSpc>
              <a:spcPct val="90000"/>
            </a:lnSpc>
            <a:spcBef>
              <a:spcPct val="0"/>
            </a:spcBef>
            <a:spcAft>
              <a:spcPct val="35000"/>
            </a:spcAft>
          </a:pPr>
          <a:r>
            <a:rPr kumimoji="1" lang="zh-TW" altLang="en-US" sz="2100" b="0" i="0" u="none" strike="noStrike" kern="1200" cap="none" normalizeH="0" baseline="0" dirty="0" smtClean="0">
              <a:ln/>
              <a:effectLst/>
              <a:latin typeface="微軟正黑體" pitchFamily="34" charset="-120"/>
              <a:ea typeface="微軟正黑體" pitchFamily="34" charset="-120"/>
              <a:cs typeface="Times New Roman" pitchFamily="18" charset="0"/>
            </a:rPr>
            <a:t>公務員登載不實罪</a:t>
          </a:r>
          <a:endParaRPr lang="zh-TW" altLang="en-US" sz="2100" kern="1200" dirty="0">
            <a:latin typeface="微軟正黑體" pitchFamily="34" charset="-120"/>
            <a:ea typeface="微軟正黑體" pitchFamily="34" charset="-120"/>
          </a:endParaRPr>
        </a:p>
      </dsp:txBody>
      <dsp:txXfrm>
        <a:off x="31561" y="3091735"/>
        <a:ext cx="3781340" cy="903186"/>
      </dsp:txXfrm>
    </dsp:sp>
    <dsp:sp modelId="{D8334830-BBA8-44B1-B92F-7BDC0C61776F}">
      <dsp:nvSpPr>
        <dsp:cNvPr id="0" name=""/>
        <dsp:cNvSpPr/>
      </dsp:nvSpPr>
      <dsp:spPr>
        <a:xfrm>
          <a:off x="4378255" y="473298"/>
          <a:ext cx="3837538" cy="959384"/>
        </a:xfrm>
        <a:prstGeom prst="roundRect">
          <a:avLst>
            <a:gd name="adj" fmla="val 10000"/>
          </a:avLst>
        </a:prstGeom>
        <a:solidFill>
          <a:schemeClr val="accent5">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733550" rtl="0">
            <a:lnSpc>
              <a:spcPct val="90000"/>
            </a:lnSpc>
            <a:spcBef>
              <a:spcPct val="0"/>
            </a:spcBef>
            <a:spcAft>
              <a:spcPct val="35000"/>
            </a:spcAft>
          </a:pPr>
          <a:r>
            <a:rPr kumimoji="1" lang="zh-TW" altLang="en-US" sz="3900" b="0" i="0" u="none" strike="noStrike" kern="1200" cap="none" normalizeH="0" baseline="0" dirty="0" smtClean="0">
              <a:ln/>
              <a:effectLst/>
              <a:latin typeface="微軟正黑體" pitchFamily="34" charset="-120"/>
              <a:ea typeface="微軟正黑體" pitchFamily="34" charset="-120"/>
              <a:cs typeface="Times New Roman" pitchFamily="18" charset="0"/>
            </a:rPr>
            <a:t>王</a:t>
          </a:r>
          <a:r>
            <a:rPr lang="zh-TW" altLang="en-US" sz="3900" kern="1200" dirty="0" smtClean="0">
              <a:latin typeface="微軟正黑體" panose="020B0604030504040204" pitchFamily="34" charset="-120"/>
              <a:ea typeface="微軟正黑體" panose="020B0604030504040204" pitchFamily="34" charset="-120"/>
            </a:rPr>
            <a:t>○○</a:t>
          </a:r>
          <a:r>
            <a:rPr kumimoji="1" lang="zh-TW" altLang="en-US" sz="3900" b="0" i="0" u="none" strike="noStrike" kern="1200" cap="none" normalizeH="0" baseline="0" dirty="0" smtClean="0">
              <a:ln/>
              <a:effectLst/>
              <a:latin typeface="微軟正黑體" pitchFamily="34" charset="-120"/>
              <a:ea typeface="微軟正黑體" pitchFamily="34" charset="-120"/>
              <a:cs typeface="Times New Roman" pitchFamily="18" charset="0"/>
            </a:rPr>
            <a:t>之刑責</a:t>
          </a:r>
          <a:endParaRPr lang="zh-TW" altLang="en-US" sz="3900" kern="1200" dirty="0">
            <a:latin typeface="微軟正黑體" panose="020B0604030504040204" pitchFamily="34" charset="-120"/>
            <a:ea typeface="微軟正黑體" panose="020B0604030504040204" pitchFamily="34" charset="-120"/>
          </a:endParaRPr>
        </a:p>
      </dsp:txBody>
      <dsp:txXfrm>
        <a:off x="4406354" y="501397"/>
        <a:ext cx="3781340" cy="903186"/>
      </dsp:txXfrm>
    </dsp:sp>
    <dsp:sp modelId="{58010E66-E7B3-4BB6-8131-5A03B9A6E410}">
      <dsp:nvSpPr>
        <dsp:cNvPr id="0" name=""/>
        <dsp:cNvSpPr/>
      </dsp:nvSpPr>
      <dsp:spPr>
        <a:xfrm rot="5400000">
          <a:off x="6213078" y="1516629"/>
          <a:ext cx="167892" cy="167892"/>
        </a:xfrm>
        <a:prstGeom prst="rightArrow">
          <a:avLst>
            <a:gd name="adj1" fmla="val 667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3B42ED-4458-4C8E-BAF4-12F50991A398}">
      <dsp:nvSpPr>
        <dsp:cNvPr id="0" name=""/>
        <dsp:cNvSpPr/>
      </dsp:nvSpPr>
      <dsp:spPr>
        <a:xfrm>
          <a:off x="4378255" y="1768467"/>
          <a:ext cx="3837538" cy="1320468"/>
        </a:xfrm>
        <a:prstGeom prst="roundRect">
          <a:avLst>
            <a:gd name="adj" fmla="val 10000"/>
          </a:avLst>
        </a:prstGeom>
        <a:solidFill>
          <a:schemeClr val="accent5">
            <a:alpha val="90000"/>
            <a:tint val="40000"/>
            <a:hueOff val="0"/>
            <a:satOff val="0"/>
            <a:lumOff val="0"/>
            <a:alphaOff val="0"/>
          </a:schemeClr>
        </a:solidFill>
        <a:ln w="400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l" defTabSz="666750" rtl="0">
            <a:lnSpc>
              <a:spcPct val="90000"/>
            </a:lnSpc>
            <a:spcBef>
              <a:spcPct val="0"/>
            </a:spcBef>
            <a:spcAft>
              <a:spcPct val="35000"/>
            </a:spcAft>
          </a:pPr>
          <a:r>
            <a:rPr kumimoji="1" lang="zh-TW" altLang="en-US" sz="1500" b="0" i="0" u="none" strike="noStrike" kern="1200" cap="none" normalizeH="0" baseline="0" dirty="0" smtClean="0">
              <a:ln/>
              <a:effectLst/>
              <a:latin typeface="微軟正黑體" pitchFamily="34" charset="-120"/>
              <a:ea typeface="微軟正黑體" pitchFamily="34" charset="-120"/>
              <a:cs typeface="Times New Roman" pitchFamily="18" charset="0"/>
            </a:rPr>
            <a:t>本案經法院審酌，被告王</a:t>
          </a:r>
          <a:r>
            <a:rPr lang="zh-TW" altLang="en-US" sz="1500" kern="1200" dirty="0" smtClean="0">
              <a:latin typeface="微軟正黑體" panose="020B0604030504040204" pitchFamily="34" charset="-120"/>
              <a:ea typeface="微軟正黑體" panose="020B0604030504040204" pitchFamily="34" charset="-120"/>
            </a:rPr>
            <a:t>○○</a:t>
          </a:r>
          <a:r>
            <a:rPr kumimoji="1" lang="zh-TW" altLang="en-US" sz="1500" b="0" i="0" u="none" strike="noStrike" kern="1200" cap="none" normalizeH="0" baseline="0" dirty="0" smtClean="0">
              <a:ln/>
              <a:effectLst/>
              <a:latin typeface="微軟正黑體" pitchFamily="34" charset="-120"/>
              <a:ea typeface="微軟正黑體" pitchFamily="34" charset="-120"/>
              <a:cs typeface="Times New Roman" pitchFamily="18" charset="0"/>
            </a:rPr>
            <a:t>身為行使國家核課稅捐權柄之稅務員，應戮力從公不得循私，詎其竟圖配偶之不法利益，復於偵審期間仍無悛悔真意。</a:t>
          </a:r>
          <a:endParaRPr lang="zh-TW" altLang="en-US" sz="1500" kern="1200" dirty="0">
            <a:latin typeface="微軟正黑體" panose="020B0604030504040204" pitchFamily="34" charset="-120"/>
            <a:ea typeface="微軟正黑體" panose="020B0604030504040204" pitchFamily="34" charset="-120"/>
          </a:endParaRPr>
        </a:p>
      </dsp:txBody>
      <dsp:txXfrm>
        <a:off x="4416930" y="1807142"/>
        <a:ext cx="3760188" cy="1243118"/>
      </dsp:txXfrm>
    </dsp:sp>
    <dsp:sp modelId="{6133F704-6BAA-420B-965C-0888F6752A12}">
      <dsp:nvSpPr>
        <dsp:cNvPr id="0" name=""/>
        <dsp:cNvSpPr/>
      </dsp:nvSpPr>
      <dsp:spPr>
        <a:xfrm rot="5400000">
          <a:off x="6213078" y="3172881"/>
          <a:ext cx="167892" cy="167892"/>
        </a:xfrm>
        <a:prstGeom prst="rightArrow">
          <a:avLst>
            <a:gd name="adj1" fmla="val 667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CD6C50-2453-4D64-9373-CAC15E1C6F38}">
      <dsp:nvSpPr>
        <dsp:cNvPr id="0" name=""/>
        <dsp:cNvSpPr/>
      </dsp:nvSpPr>
      <dsp:spPr>
        <a:xfrm>
          <a:off x="4378255" y="3424720"/>
          <a:ext cx="3837538" cy="959384"/>
        </a:xfrm>
        <a:prstGeom prst="roundRect">
          <a:avLst>
            <a:gd name="adj" fmla="val 10000"/>
          </a:avLst>
        </a:prstGeom>
        <a:solidFill>
          <a:schemeClr val="accent5">
            <a:alpha val="90000"/>
            <a:tint val="40000"/>
            <a:hueOff val="0"/>
            <a:satOff val="0"/>
            <a:lumOff val="0"/>
            <a:alphaOff val="0"/>
          </a:schemeClr>
        </a:solidFill>
        <a:ln w="400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l" defTabSz="666750" rtl="0">
            <a:lnSpc>
              <a:spcPct val="90000"/>
            </a:lnSpc>
            <a:spcBef>
              <a:spcPct val="0"/>
            </a:spcBef>
            <a:spcAft>
              <a:spcPct val="35000"/>
            </a:spcAft>
          </a:pPr>
          <a:r>
            <a:rPr kumimoji="1" lang="zh-TW" altLang="en-US" sz="1500" b="0" i="0" u="none" strike="noStrike" kern="1200" cap="none" normalizeH="0" baseline="0" dirty="0" smtClean="0">
              <a:ln/>
              <a:effectLst/>
              <a:latin typeface="微軟正黑體" pitchFamily="34" charset="-120"/>
              <a:ea typeface="微軟正黑體" pitchFamily="34" charset="-120"/>
              <a:cs typeface="Times New Roman" pitchFamily="18" charset="0"/>
            </a:rPr>
            <a:t>惟考量其所圖不法利益非鉅，判處王</a:t>
          </a:r>
          <a:r>
            <a:rPr lang="zh-TW" altLang="en-US" sz="1500" kern="1200" dirty="0" smtClean="0">
              <a:latin typeface="微軟正黑體" panose="020B0604030504040204" pitchFamily="34" charset="-120"/>
              <a:ea typeface="微軟正黑體" panose="020B0604030504040204" pitchFamily="34" charset="-120"/>
            </a:rPr>
            <a:t>○○</a:t>
          </a:r>
          <a:r>
            <a:rPr kumimoji="1" lang="zh-TW" altLang="en-US" sz="1500" b="0" i="0" u="none" strike="noStrike" kern="1200" cap="none" normalizeH="0" baseline="0" dirty="0" smtClean="0">
              <a:ln/>
              <a:effectLst/>
              <a:latin typeface="微軟正黑體" pitchFamily="34" charset="-120"/>
              <a:ea typeface="微軟正黑體" pitchFamily="34" charset="-120"/>
              <a:cs typeface="Times New Roman" pitchFamily="18" charset="0"/>
            </a:rPr>
            <a:t>有期徒刑</a:t>
          </a:r>
          <a:r>
            <a:rPr kumimoji="1" lang="en-US" altLang="zh-TW" sz="1500" b="0" i="0" u="none" strike="noStrike" kern="1200" cap="none" normalizeH="0" baseline="0" dirty="0" smtClean="0">
              <a:ln/>
              <a:effectLst/>
              <a:latin typeface="微軟正黑體" pitchFamily="34" charset="-120"/>
              <a:ea typeface="微軟正黑體" pitchFamily="34" charset="-120"/>
              <a:cs typeface="Times New Roman" pitchFamily="18" charset="0"/>
            </a:rPr>
            <a:t>3</a:t>
          </a:r>
          <a:r>
            <a:rPr kumimoji="1" lang="zh-TW" altLang="en-US" sz="1500" b="0" i="0" u="none" strike="noStrike" kern="1200" cap="none" normalizeH="0" baseline="0" dirty="0" smtClean="0">
              <a:ln/>
              <a:effectLst/>
              <a:latin typeface="微軟正黑體" pitchFamily="34" charset="-120"/>
              <a:ea typeface="微軟正黑體" pitchFamily="34" charset="-120"/>
              <a:cs typeface="Times New Roman" pitchFamily="18" charset="0"/>
            </a:rPr>
            <a:t>年。</a:t>
          </a:r>
          <a:endParaRPr lang="zh-TW" altLang="en-US" sz="1500" kern="1200" dirty="0">
            <a:latin typeface="微軟正黑體" panose="020B0604030504040204" pitchFamily="34" charset="-120"/>
            <a:ea typeface="微軟正黑體" panose="020B0604030504040204" pitchFamily="34" charset="-120"/>
          </a:endParaRPr>
        </a:p>
      </dsp:txBody>
      <dsp:txXfrm>
        <a:off x="4406354" y="3452819"/>
        <a:ext cx="3781340" cy="9031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F5BF0-9DBE-4578-A867-4407F21574A1}">
      <dsp:nvSpPr>
        <dsp:cNvPr id="0" name=""/>
        <dsp:cNvSpPr/>
      </dsp:nvSpPr>
      <dsp:spPr>
        <a:xfrm>
          <a:off x="0" y="7967"/>
          <a:ext cx="8280920" cy="760500"/>
        </a:xfrm>
        <a:prstGeom prst="roundRect">
          <a:avLst/>
        </a:prstGeom>
        <a:solidFill>
          <a:schemeClr val="accent5">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zh-TW" altLang="en-US" sz="2500" kern="1200" dirty="0" smtClean="0">
              <a:latin typeface="微軟正黑體" pitchFamily="34" charset="-120"/>
              <a:ea typeface="微軟正黑體" pitchFamily="34" charset="-120"/>
              <a:cs typeface="Times New Roman" pitchFamily="18" charset="0"/>
            </a:rPr>
            <a:t>刑法第</a:t>
          </a:r>
          <a:r>
            <a:rPr lang="en-US" altLang="zh-TW" sz="2500" kern="1200" dirty="0" smtClean="0">
              <a:latin typeface="微軟正黑體" pitchFamily="34" charset="-120"/>
              <a:ea typeface="微軟正黑體" pitchFamily="34" charset="-120"/>
              <a:cs typeface="Times New Roman" pitchFamily="18" charset="0"/>
            </a:rPr>
            <a:t>211</a:t>
          </a:r>
          <a:r>
            <a:rPr lang="zh-TW" altLang="en-US" sz="2500" kern="1200" dirty="0" smtClean="0">
              <a:latin typeface="微軟正黑體" pitchFamily="34" charset="-120"/>
              <a:ea typeface="微軟正黑體" pitchFamily="34" charset="-120"/>
              <a:cs typeface="Times New Roman" pitchFamily="18" charset="0"/>
            </a:rPr>
            <a:t>條</a:t>
          </a:r>
          <a:endParaRPr lang="zh-TW" altLang="en-US" sz="2500" kern="1200" dirty="0"/>
        </a:p>
      </dsp:txBody>
      <dsp:txXfrm>
        <a:off x="37125" y="45092"/>
        <a:ext cx="8206670" cy="686250"/>
      </dsp:txXfrm>
    </dsp:sp>
    <dsp:sp modelId="{0F5EAD04-C439-4F7A-896D-E81728338C84}">
      <dsp:nvSpPr>
        <dsp:cNvPr id="0" name=""/>
        <dsp:cNvSpPr/>
      </dsp:nvSpPr>
      <dsp:spPr>
        <a:xfrm>
          <a:off x="0" y="768467"/>
          <a:ext cx="8280920" cy="879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919"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zh-TW" altLang="en-US" sz="2000" kern="1200" dirty="0" smtClean="0">
              <a:latin typeface="微軟正黑體" pitchFamily="34" charset="-120"/>
              <a:ea typeface="微軟正黑體" pitchFamily="34" charset="-120"/>
              <a:cs typeface="Times New Roman" pitchFamily="18" charset="0"/>
            </a:rPr>
            <a:t>「偽造、變造</a:t>
          </a:r>
          <a:r>
            <a:rPr lang="zh-TW" altLang="en-US" sz="2000" kern="1200" dirty="0" smtClean="0">
              <a:solidFill>
                <a:srgbClr val="FF0000"/>
              </a:solidFill>
              <a:latin typeface="微軟正黑體" pitchFamily="34" charset="-120"/>
              <a:ea typeface="微軟正黑體" pitchFamily="34" charset="-120"/>
              <a:cs typeface="Times New Roman" pitchFamily="18" charset="0"/>
            </a:rPr>
            <a:t>公文書</a:t>
          </a:r>
          <a:r>
            <a:rPr lang="zh-TW" altLang="en-US" sz="2000" kern="1200" dirty="0" smtClean="0">
              <a:latin typeface="微軟正黑體" pitchFamily="34" charset="-120"/>
              <a:ea typeface="微軟正黑體" pitchFamily="34" charset="-120"/>
              <a:cs typeface="Times New Roman" pitchFamily="18" charset="0"/>
            </a:rPr>
            <a:t>，足以生損害於公眾或他人者，處</a:t>
          </a:r>
          <a:r>
            <a:rPr lang="en-US" altLang="zh-TW" sz="2000" kern="1200" dirty="0" smtClean="0">
              <a:latin typeface="微軟正黑體" pitchFamily="34" charset="-120"/>
              <a:ea typeface="微軟正黑體" pitchFamily="34" charset="-120"/>
              <a:cs typeface="Times New Roman" pitchFamily="18" charset="0"/>
            </a:rPr>
            <a:t>1</a:t>
          </a:r>
          <a:r>
            <a:rPr lang="zh-TW" altLang="en-US" sz="2000" kern="1200" dirty="0" smtClean="0">
              <a:latin typeface="微軟正黑體" pitchFamily="34" charset="-120"/>
              <a:ea typeface="微軟正黑體" pitchFamily="34" charset="-120"/>
              <a:cs typeface="Times New Roman" pitchFamily="18" charset="0"/>
            </a:rPr>
            <a:t>年以上</a:t>
          </a:r>
          <a:r>
            <a:rPr lang="en-US" altLang="zh-TW" sz="2000" kern="1200" dirty="0" smtClean="0">
              <a:latin typeface="微軟正黑體" pitchFamily="34" charset="-120"/>
              <a:ea typeface="微軟正黑體" pitchFamily="34" charset="-120"/>
              <a:cs typeface="Times New Roman" pitchFamily="18" charset="0"/>
            </a:rPr>
            <a:t>7</a:t>
          </a:r>
          <a:r>
            <a:rPr lang="zh-TW" altLang="en-US" sz="2000" kern="1200" dirty="0" smtClean="0">
              <a:latin typeface="微軟正黑體" pitchFamily="34" charset="-120"/>
              <a:ea typeface="微軟正黑體" pitchFamily="34" charset="-120"/>
              <a:cs typeface="Times New Roman" pitchFamily="18" charset="0"/>
            </a:rPr>
            <a:t>年以下有期徒刑。」。</a:t>
          </a:r>
          <a:endParaRPr lang="en-US" altLang="zh-TW" sz="2000" kern="1200" dirty="0" smtClean="0">
            <a:latin typeface="微軟正黑體" pitchFamily="34" charset="-120"/>
            <a:ea typeface="微軟正黑體" pitchFamily="34" charset="-120"/>
            <a:cs typeface="Times New Roman" pitchFamily="18" charset="0"/>
          </a:endParaRPr>
        </a:p>
      </dsp:txBody>
      <dsp:txXfrm>
        <a:off x="0" y="768467"/>
        <a:ext cx="8280920" cy="8797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C23976-D8AC-467C-A673-8636273F001F}">
      <dsp:nvSpPr>
        <dsp:cNvPr id="0" name=""/>
        <dsp:cNvSpPr/>
      </dsp:nvSpPr>
      <dsp:spPr>
        <a:xfrm>
          <a:off x="0" y="425566"/>
          <a:ext cx="3168351" cy="1286775"/>
        </a:xfrm>
        <a:prstGeom prst="rect">
          <a:avLst/>
        </a:prstGeom>
        <a:solidFill>
          <a:schemeClr val="accent2">
            <a:alpha val="90000"/>
            <a:tint val="40000"/>
            <a:hueOff val="0"/>
            <a:satOff val="0"/>
            <a:lumOff val="0"/>
            <a:alphaOff val="0"/>
          </a:schemeClr>
        </a:solidFill>
        <a:ln w="400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5899" tIns="395732" rIns="245899" bIns="135128" numCol="1" spcCol="1270" anchor="t" anchorCtr="0">
          <a:noAutofit/>
        </a:bodyPr>
        <a:lstStyle/>
        <a:p>
          <a:pPr marL="171450" lvl="1" indent="-171450" algn="l" defTabSz="844550">
            <a:lnSpc>
              <a:spcPct val="90000"/>
            </a:lnSpc>
            <a:spcBef>
              <a:spcPct val="0"/>
            </a:spcBef>
            <a:spcAft>
              <a:spcPct val="15000"/>
            </a:spcAft>
            <a:buChar char="••"/>
          </a:pPr>
          <a:r>
            <a:rPr lang="zh-TW" altLang="en-US" sz="1900" kern="1200" dirty="0" smtClean="0">
              <a:latin typeface="微軟正黑體" pitchFamily="34" charset="-120"/>
              <a:ea typeface="微軟正黑體" pitchFamily="34" charset="-120"/>
              <a:cs typeface="Times New Roman" pitchFamily="18" charset="0"/>
            </a:rPr>
            <a:t>「公文書」，係指公務員職務上製作之文書</a:t>
          </a:r>
          <a:endParaRPr lang="zh-TW" altLang="en-US" sz="1900" kern="1200" dirty="0"/>
        </a:p>
      </dsp:txBody>
      <dsp:txXfrm>
        <a:off x="0" y="425566"/>
        <a:ext cx="3168351" cy="1286775"/>
      </dsp:txXfrm>
    </dsp:sp>
    <dsp:sp modelId="{BA2D6E4C-F490-4648-8617-676F3BA1DBE9}">
      <dsp:nvSpPr>
        <dsp:cNvPr id="0" name=""/>
        <dsp:cNvSpPr/>
      </dsp:nvSpPr>
      <dsp:spPr>
        <a:xfrm>
          <a:off x="158417" y="145126"/>
          <a:ext cx="2217846" cy="560880"/>
        </a:xfrm>
        <a:prstGeom prst="roundRect">
          <a:avLst/>
        </a:prstGeom>
        <a:solidFill>
          <a:schemeClr val="lt1">
            <a:hueOff val="0"/>
            <a:satOff val="0"/>
            <a:lumOff val="0"/>
            <a:alphaOff val="0"/>
          </a:schemeClr>
        </a:solidFill>
        <a:ln w="400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9" tIns="0" rIns="83829" bIns="0" numCol="1" spcCol="1270" anchor="ctr" anchorCtr="0">
          <a:noAutofit/>
        </a:bodyPr>
        <a:lstStyle/>
        <a:p>
          <a:pPr lvl="0" algn="l" defTabSz="844550">
            <a:lnSpc>
              <a:spcPct val="90000"/>
            </a:lnSpc>
            <a:spcBef>
              <a:spcPct val="0"/>
            </a:spcBef>
            <a:spcAft>
              <a:spcPct val="35000"/>
            </a:spcAft>
          </a:pPr>
          <a:r>
            <a:rPr lang="zh-TW" altLang="en-US" sz="1900" kern="1200" dirty="0" smtClean="0">
              <a:latin typeface="微軟正黑體" pitchFamily="34" charset="-120"/>
              <a:ea typeface="微軟正黑體" pitchFamily="34" charset="-120"/>
              <a:cs typeface="Times New Roman" pitchFamily="18" charset="0"/>
            </a:rPr>
            <a:t>刑法第</a:t>
          </a:r>
          <a:r>
            <a:rPr lang="en-US" altLang="zh-TW" sz="1900" kern="1200" dirty="0" smtClean="0">
              <a:latin typeface="微軟正黑體" pitchFamily="34" charset="-120"/>
              <a:ea typeface="微軟正黑體" pitchFamily="34" charset="-120"/>
              <a:cs typeface="Times New Roman" pitchFamily="18" charset="0"/>
            </a:rPr>
            <a:t>10</a:t>
          </a:r>
          <a:r>
            <a:rPr lang="zh-TW" altLang="en-US" sz="1900" kern="1200" dirty="0" smtClean="0">
              <a:latin typeface="微軟正黑體" pitchFamily="34" charset="-120"/>
              <a:ea typeface="微軟正黑體" pitchFamily="34" charset="-120"/>
              <a:cs typeface="Times New Roman" pitchFamily="18" charset="0"/>
            </a:rPr>
            <a:t>條第</a:t>
          </a:r>
          <a:r>
            <a:rPr lang="en-US" altLang="zh-TW" sz="1900" kern="1200" dirty="0" smtClean="0">
              <a:latin typeface="微軟正黑體" pitchFamily="34" charset="-120"/>
              <a:ea typeface="微軟正黑體" pitchFamily="34" charset="-120"/>
              <a:cs typeface="Times New Roman" pitchFamily="18" charset="0"/>
            </a:rPr>
            <a:t>3</a:t>
          </a:r>
          <a:r>
            <a:rPr lang="zh-TW" altLang="en-US" sz="1900" kern="1200" dirty="0" smtClean="0">
              <a:latin typeface="微軟正黑體" pitchFamily="34" charset="-120"/>
              <a:ea typeface="微軟正黑體" pitchFamily="34" charset="-120"/>
              <a:cs typeface="Times New Roman" pitchFamily="18" charset="0"/>
            </a:rPr>
            <a:t>項</a:t>
          </a:r>
          <a:endParaRPr lang="zh-TW" altLang="en-US" sz="1900" kern="1200" dirty="0"/>
        </a:p>
      </dsp:txBody>
      <dsp:txXfrm>
        <a:off x="185797" y="172506"/>
        <a:ext cx="2163086" cy="5061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69F41-FD21-49AE-A0DF-EE182BD27FA0}">
      <dsp:nvSpPr>
        <dsp:cNvPr id="0" name=""/>
        <dsp:cNvSpPr/>
      </dsp:nvSpPr>
      <dsp:spPr>
        <a:xfrm>
          <a:off x="0" y="340641"/>
          <a:ext cx="4896544" cy="1927800"/>
        </a:xfrm>
        <a:prstGeom prst="rect">
          <a:avLst/>
        </a:prstGeom>
        <a:solidFill>
          <a:schemeClr val="accent6">
            <a:alpha val="90000"/>
            <a:tint val="40000"/>
            <a:hueOff val="0"/>
            <a:satOff val="0"/>
            <a:lumOff val="0"/>
            <a:alphaOff val="0"/>
          </a:schemeClr>
        </a:solidFill>
        <a:ln w="400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0026" tIns="374904" rIns="380026" bIns="128016" numCol="1" spcCol="1270" anchor="t" anchorCtr="0">
          <a:noAutofit/>
        </a:bodyPr>
        <a:lstStyle/>
        <a:p>
          <a:pPr marL="171450" lvl="1" indent="-171450" algn="l" defTabSz="800100">
            <a:lnSpc>
              <a:spcPct val="90000"/>
            </a:lnSpc>
            <a:spcBef>
              <a:spcPct val="0"/>
            </a:spcBef>
            <a:spcAft>
              <a:spcPct val="15000"/>
            </a:spcAft>
            <a:buChar char="••"/>
          </a:pPr>
          <a:r>
            <a:rPr lang="zh-TW" sz="1800" kern="1200" dirty="0" smtClean="0">
              <a:latin typeface="微軟正黑體" panose="020B0604030504040204" pitchFamily="34" charset="-120"/>
              <a:ea typeface="微軟正黑體" panose="020B0604030504040204" pitchFamily="34" charset="-120"/>
            </a:rPr>
            <a:t>「</a:t>
          </a:r>
          <a:r>
            <a:rPr lang="zh-TW" sz="1800" b="1" kern="1200" dirty="0" smtClean="0">
              <a:solidFill>
                <a:srgbClr val="00B050"/>
              </a:solidFill>
              <a:latin typeface="微軟正黑體" panose="020B0604030504040204" pitchFamily="34" charset="-120"/>
              <a:ea typeface="微軟正黑體" panose="020B0604030504040204" pitchFamily="34" charset="-120"/>
            </a:rPr>
            <a:t>偽造</a:t>
          </a:r>
          <a:r>
            <a:rPr lang="zh-TW" sz="1800" kern="1200" dirty="0" smtClean="0">
              <a:latin typeface="微軟正黑體" panose="020B0604030504040204" pitchFamily="34" charset="-120"/>
              <a:ea typeface="微軟正黑體" panose="020B0604030504040204" pitchFamily="34" charset="-120"/>
            </a:rPr>
            <a:t>」，係指無製作權之人冒用他人名義而製作內容不實之文書；「</a:t>
          </a:r>
          <a:r>
            <a:rPr lang="zh-TW" sz="1800" b="1" kern="1200" dirty="0" smtClean="0">
              <a:solidFill>
                <a:srgbClr val="00B050"/>
              </a:solidFill>
              <a:latin typeface="微軟正黑體" panose="020B0604030504040204" pitchFamily="34" charset="-120"/>
              <a:ea typeface="微軟正黑體" panose="020B0604030504040204" pitchFamily="34" charset="-120"/>
            </a:rPr>
            <a:t>變造</a:t>
          </a:r>
          <a:r>
            <a:rPr lang="zh-TW" sz="1800" kern="1200" dirty="0" smtClean="0">
              <a:latin typeface="微軟正黑體" panose="020B0604030504040204" pitchFamily="34" charset="-120"/>
              <a:ea typeface="微軟正黑體" panose="020B0604030504040204" pitchFamily="34" charset="-120"/>
            </a:rPr>
            <a:t>」，則為無變更權限之人，就他人所製作之原有文書，不法予以變更者而言</a:t>
          </a:r>
          <a:endParaRPr lang="zh-TW" altLang="en-US" sz="1800" kern="1200" dirty="0">
            <a:latin typeface="微軟正黑體" panose="020B0604030504040204" pitchFamily="34" charset="-120"/>
            <a:ea typeface="微軟正黑體" panose="020B0604030504040204" pitchFamily="34" charset="-120"/>
          </a:endParaRPr>
        </a:p>
      </dsp:txBody>
      <dsp:txXfrm>
        <a:off x="0" y="340641"/>
        <a:ext cx="4896544" cy="1927800"/>
      </dsp:txXfrm>
    </dsp:sp>
    <dsp:sp modelId="{6A0DA5BE-6646-4E46-8B03-5857D3674D64}">
      <dsp:nvSpPr>
        <dsp:cNvPr id="0" name=""/>
        <dsp:cNvSpPr/>
      </dsp:nvSpPr>
      <dsp:spPr>
        <a:xfrm>
          <a:off x="244827" y="74961"/>
          <a:ext cx="3427580" cy="531360"/>
        </a:xfrm>
        <a:prstGeom prst="roundRect">
          <a:avLst/>
        </a:prstGeom>
        <a:solidFill>
          <a:schemeClr val="lt1">
            <a:hueOff val="0"/>
            <a:satOff val="0"/>
            <a:lumOff val="0"/>
            <a:alphaOff val="0"/>
          </a:schemeClr>
        </a:solidFill>
        <a:ln w="400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54" tIns="0" rIns="129554" bIns="0" numCol="1" spcCol="1270" anchor="ctr" anchorCtr="0">
          <a:noAutofit/>
        </a:bodyPr>
        <a:lstStyle/>
        <a:p>
          <a:pPr lvl="0" algn="l" defTabSz="800100">
            <a:lnSpc>
              <a:spcPct val="90000"/>
            </a:lnSpc>
            <a:spcBef>
              <a:spcPct val="0"/>
            </a:spcBef>
            <a:spcAft>
              <a:spcPct val="35000"/>
            </a:spcAft>
          </a:pPr>
          <a:r>
            <a:rPr lang="zh-TW" altLang="en-US" sz="1800" kern="1200" dirty="0" smtClean="0">
              <a:latin typeface="微軟正黑體" pitchFamily="34" charset="-120"/>
              <a:ea typeface="微軟正黑體" pitchFamily="34" charset="-120"/>
              <a:cs typeface="Times New Roman" pitchFamily="18" charset="0"/>
            </a:rPr>
            <a:t>刑法第</a:t>
          </a:r>
          <a:r>
            <a:rPr lang="en-US" altLang="zh-TW" sz="1800" kern="1200" dirty="0" smtClean="0">
              <a:latin typeface="微軟正黑體" pitchFamily="34" charset="-120"/>
              <a:ea typeface="微軟正黑體" pitchFamily="34" charset="-120"/>
              <a:cs typeface="Times New Roman" pitchFamily="18" charset="0"/>
            </a:rPr>
            <a:t>211</a:t>
          </a:r>
          <a:r>
            <a:rPr lang="zh-TW" altLang="en-US" sz="1800" kern="1200" dirty="0" smtClean="0">
              <a:latin typeface="微軟正黑體" pitchFamily="34" charset="-120"/>
              <a:ea typeface="微軟正黑體" pitchFamily="34" charset="-120"/>
              <a:cs typeface="Times New Roman" pitchFamily="18" charset="0"/>
            </a:rPr>
            <a:t>條偽造變造公文書</a:t>
          </a:r>
          <a:endParaRPr lang="zh-TW" altLang="en-US" sz="1800" kern="1200" dirty="0"/>
        </a:p>
      </dsp:txBody>
      <dsp:txXfrm>
        <a:off x="270766" y="100900"/>
        <a:ext cx="3375702"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47723" cy="496729"/>
          </a:xfrm>
          <a:prstGeom prst="rect">
            <a:avLst/>
          </a:prstGeom>
        </p:spPr>
        <p:txBody>
          <a:bodyPr vert="horz" lIns="91376" tIns="45688" rIns="91376" bIns="45688" rtlCol="0"/>
          <a:lstStyle>
            <a:lvl1pPr algn="l">
              <a:defRPr sz="1200"/>
            </a:lvl1pPr>
          </a:lstStyle>
          <a:p>
            <a:endParaRPr lang="zh-TW" altLang="en-US"/>
          </a:p>
        </p:txBody>
      </p:sp>
      <p:sp>
        <p:nvSpPr>
          <p:cNvPr id="3" name="日期版面配置區 2"/>
          <p:cNvSpPr>
            <a:spLocks noGrp="1"/>
          </p:cNvSpPr>
          <p:nvPr>
            <p:ph type="dt" sz="quarter" idx="1"/>
          </p:nvPr>
        </p:nvSpPr>
        <p:spPr>
          <a:xfrm>
            <a:off x="3853141" y="0"/>
            <a:ext cx="2947723" cy="496729"/>
          </a:xfrm>
          <a:prstGeom prst="rect">
            <a:avLst/>
          </a:prstGeom>
        </p:spPr>
        <p:txBody>
          <a:bodyPr vert="horz" lIns="91376" tIns="45688" rIns="91376" bIns="45688" rtlCol="0"/>
          <a:lstStyle>
            <a:lvl1pPr algn="r">
              <a:defRPr sz="1200"/>
            </a:lvl1pPr>
          </a:lstStyle>
          <a:p>
            <a:fld id="{75FCD233-D24A-4BC0-97D0-4A1996032D7F}" type="datetimeFigureOut">
              <a:rPr lang="zh-TW" altLang="en-US" smtClean="0"/>
              <a:t>2020/9/23</a:t>
            </a:fld>
            <a:endParaRPr lang="zh-TW" altLang="en-US"/>
          </a:p>
        </p:txBody>
      </p:sp>
      <p:sp>
        <p:nvSpPr>
          <p:cNvPr id="4" name="頁尾版面配置區 3"/>
          <p:cNvSpPr>
            <a:spLocks noGrp="1"/>
          </p:cNvSpPr>
          <p:nvPr>
            <p:ph type="ftr" sz="quarter" idx="2"/>
          </p:nvPr>
        </p:nvSpPr>
        <p:spPr>
          <a:xfrm>
            <a:off x="1" y="9436123"/>
            <a:ext cx="2947723" cy="496729"/>
          </a:xfrm>
          <a:prstGeom prst="rect">
            <a:avLst/>
          </a:prstGeom>
        </p:spPr>
        <p:txBody>
          <a:bodyPr vert="horz" lIns="91376" tIns="45688" rIns="91376" bIns="45688"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3141" y="9436123"/>
            <a:ext cx="2947723" cy="496729"/>
          </a:xfrm>
          <a:prstGeom prst="rect">
            <a:avLst/>
          </a:prstGeom>
        </p:spPr>
        <p:txBody>
          <a:bodyPr vert="horz" lIns="91376" tIns="45688" rIns="91376" bIns="45688" rtlCol="0" anchor="b"/>
          <a:lstStyle>
            <a:lvl1pPr algn="r">
              <a:defRPr sz="1200"/>
            </a:lvl1pPr>
          </a:lstStyle>
          <a:p>
            <a:fld id="{81855662-1EC7-42D5-9C64-81D4CA3F3C68}" type="slidenum">
              <a:rPr lang="zh-TW" altLang="en-US" smtClean="0"/>
              <a:t>‹#›</a:t>
            </a:fld>
            <a:endParaRPr lang="zh-TW" altLang="en-US"/>
          </a:p>
        </p:txBody>
      </p:sp>
    </p:spTree>
    <p:extLst>
      <p:ext uri="{BB962C8B-B14F-4D97-AF65-F5344CB8AC3E}">
        <p14:creationId xmlns:p14="http://schemas.microsoft.com/office/powerpoint/2010/main" val="15947340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8464" cy="497285"/>
          </a:xfrm>
          <a:prstGeom prst="rect">
            <a:avLst/>
          </a:prstGeom>
        </p:spPr>
        <p:txBody>
          <a:bodyPr vert="horz" lIns="91504" tIns="45752" rIns="91504" bIns="45752" rtlCol="0"/>
          <a:lstStyle>
            <a:lvl1pPr algn="l">
              <a:defRPr sz="1200"/>
            </a:lvl1pPr>
          </a:lstStyle>
          <a:p>
            <a:endParaRPr lang="zh-TW" altLang="en-US"/>
          </a:p>
        </p:txBody>
      </p:sp>
      <p:sp>
        <p:nvSpPr>
          <p:cNvPr id="3" name="日期版面配置區 2"/>
          <p:cNvSpPr>
            <a:spLocks noGrp="1"/>
          </p:cNvSpPr>
          <p:nvPr>
            <p:ph type="dt" idx="1"/>
          </p:nvPr>
        </p:nvSpPr>
        <p:spPr>
          <a:xfrm>
            <a:off x="3852386" y="0"/>
            <a:ext cx="2948464" cy="497285"/>
          </a:xfrm>
          <a:prstGeom prst="rect">
            <a:avLst/>
          </a:prstGeom>
        </p:spPr>
        <p:txBody>
          <a:bodyPr vert="horz" lIns="91504" tIns="45752" rIns="91504" bIns="45752" rtlCol="0"/>
          <a:lstStyle>
            <a:lvl1pPr algn="r">
              <a:defRPr sz="1200"/>
            </a:lvl1pPr>
          </a:lstStyle>
          <a:p>
            <a:fld id="{87F4AC2A-99CE-4C61-97B1-9F6868C95971}" type="datetimeFigureOut">
              <a:rPr lang="zh-TW" altLang="en-US" smtClean="0"/>
              <a:t>2020/9/23</a:t>
            </a:fld>
            <a:endParaRPr lang="zh-TW" altLang="en-US"/>
          </a:p>
        </p:txBody>
      </p:sp>
      <p:sp>
        <p:nvSpPr>
          <p:cNvPr id="4" name="投影片圖像版面配置區 3"/>
          <p:cNvSpPr>
            <a:spLocks noGrp="1" noRot="1" noChangeAspect="1"/>
          </p:cNvSpPr>
          <p:nvPr>
            <p:ph type="sldImg" idx="2"/>
          </p:nvPr>
        </p:nvSpPr>
        <p:spPr>
          <a:xfrm>
            <a:off x="1166813" y="1243013"/>
            <a:ext cx="4468812" cy="3351212"/>
          </a:xfrm>
          <a:prstGeom prst="rect">
            <a:avLst/>
          </a:prstGeom>
          <a:noFill/>
          <a:ln w="12700">
            <a:solidFill>
              <a:prstClr val="black"/>
            </a:solidFill>
          </a:ln>
        </p:spPr>
        <p:txBody>
          <a:bodyPr vert="horz" lIns="91504" tIns="45752" rIns="91504" bIns="45752" rtlCol="0" anchor="ctr"/>
          <a:lstStyle/>
          <a:p>
            <a:endParaRPr lang="zh-TW" altLang="en-US"/>
          </a:p>
        </p:txBody>
      </p:sp>
      <p:sp>
        <p:nvSpPr>
          <p:cNvPr id="5" name="備忘稿版面配置區 4"/>
          <p:cNvSpPr>
            <a:spLocks noGrp="1"/>
          </p:cNvSpPr>
          <p:nvPr>
            <p:ph type="body" sz="quarter" idx="3"/>
          </p:nvPr>
        </p:nvSpPr>
        <p:spPr>
          <a:xfrm>
            <a:off x="679927" y="4780608"/>
            <a:ext cx="5442586" cy="3911550"/>
          </a:xfrm>
          <a:prstGeom prst="rect">
            <a:avLst/>
          </a:prstGeom>
        </p:spPr>
        <p:txBody>
          <a:bodyPr vert="horz" lIns="91504" tIns="45752" rIns="91504" bIns="45752"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437290"/>
            <a:ext cx="2948464" cy="497285"/>
          </a:xfrm>
          <a:prstGeom prst="rect">
            <a:avLst/>
          </a:prstGeom>
        </p:spPr>
        <p:txBody>
          <a:bodyPr vert="horz" lIns="91504" tIns="45752" rIns="91504" bIns="45752"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2386" y="9437290"/>
            <a:ext cx="2948464" cy="497285"/>
          </a:xfrm>
          <a:prstGeom prst="rect">
            <a:avLst/>
          </a:prstGeom>
        </p:spPr>
        <p:txBody>
          <a:bodyPr vert="horz" lIns="91504" tIns="45752" rIns="91504" bIns="45752" rtlCol="0" anchor="b"/>
          <a:lstStyle>
            <a:lvl1pPr algn="r">
              <a:defRPr sz="1200"/>
            </a:lvl1pPr>
          </a:lstStyle>
          <a:p>
            <a:fld id="{30FDE70A-B930-4166-87F7-FE2C16C3BD43}" type="slidenum">
              <a:rPr lang="zh-TW" altLang="en-US" smtClean="0"/>
              <a:t>‹#›</a:t>
            </a:fld>
            <a:endParaRPr lang="zh-TW" altLang="en-US"/>
          </a:p>
        </p:txBody>
      </p:sp>
    </p:spTree>
    <p:extLst>
      <p:ext uri="{BB962C8B-B14F-4D97-AF65-F5344CB8AC3E}">
        <p14:creationId xmlns:p14="http://schemas.microsoft.com/office/powerpoint/2010/main" val="3512820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eaLnBrk="0" hangingPunct="0">
              <a:buFont typeface="Wingdings" pitchFamily="2" charset="2"/>
              <a:buChar char="n"/>
            </a:pPr>
            <a:r>
              <a:rPr lang="zh-TW" altLang="en-US" dirty="0">
                <a:solidFill>
                  <a:srgbClr val="FF0000"/>
                </a:solidFill>
                <a:latin typeface="華康中圓體"/>
              </a:rPr>
              <a:t>圖利罪必需行為人於主觀上有為自己或他人圖得「不法利益」之犯意，而便民於主觀上則僅係給予他人方便或取得「合法利益」之意思。</a:t>
            </a:r>
          </a:p>
          <a:p>
            <a:pPr algn="just" eaLnBrk="0" hangingPunct="0">
              <a:buFont typeface="Wingdings" pitchFamily="2" charset="2"/>
              <a:buChar char="n"/>
            </a:pPr>
            <a:r>
              <a:rPr lang="zh-TW" altLang="en-US" dirty="0">
                <a:solidFill>
                  <a:srgbClr val="FF0000"/>
                </a:solidFill>
                <a:latin typeface="華康中圓體"/>
              </a:rPr>
              <a:t>圖利罪必需是有可圖得之不法利益，便民則未必使人民有利可圖。</a:t>
            </a:r>
          </a:p>
          <a:p>
            <a:pPr algn="just" eaLnBrk="0" hangingPunct="0">
              <a:buFont typeface="Wingdings" pitchFamily="2" charset="2"/>
              <a:buChar char="n"/>
            </a:pPr>
            <a:r>
              <a:rPr lang="zh-TW" altLang="en-US" dirty="0">
                <a:solidFill>
                  <a:srgbClr val="FF0000"/>
                </a:solidFill>
                <a:latin typeface="華康中圓體"/>
              </a:rPr>
              <a:t>圖利罪本身即具有違法性，而便民則係合法利益範圍內行政裁量權當否之問題。</a:t>
            </a:r>
          </a:p>
          <a:p>
            <a:endParaRPr lang="zh-TW" altLang="en-US" dirty="0"/>
          </a:p>
        </p:txBody>
      </p:sp>
      <p:sp>
        <p:nvSpPr>
          <p:cNvPr id="4" name="投影片編號版面配置區 3"/>
          <p:cNvSpPr>
            <a:spLocks noGrp="1"/>
          </p:cNvSpPr>
          <p:nvPr>
            <p:ph type="sldNum" sz="quarter" idx="10"/>
          </p:nvPr>
        </p:nvSpPr>
        <p:spPr/>
        <p:txBody>
          <a:bodyPr/>
          <a:lstStyle/>
          <a:p>
            <a:pPr>
              <a:defRPr/>
            </a:pPr>
            <a:fld id="{CC9E1C7C-4CBB-46FB-B134-84F7A3CAD5E9}" type="slidenum">
              <a:rPr lang="zh-TW" altLang="en-US" smtClean="0"/>
              <a:pPr>
                <a:defRPr/>
              </a:pPr>
              <a:t>7</a:t>
            </a:fld>
            <a:endParaRPr lang="zh-TW" altLang="en-US"/>
          </a:p>
        </p:txBody>
      </p:sp>
    </p:spTree>
    <p:extLst>
      <p:ext uri="{BB962C8B-B14F-4D97-AF65-F5344CB8AC3E}">
        <p14:creationId xmlns:p14="http://schemas.microsoft.com/office/powerpoint/2010/main" val="3935372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新細明體" panose="02020500000000000000" pitchFamily="18" charset="-120"/>
              <a:ea typeface="新細明體" panose="02020500000000000000" pitchFamily="18" charset="-120"/>
            </a:endParaRPr>
          </a:p>
        </p:txBody>
      </p:sp>
      <p:sp>
        <p:nvSpPr>
          <p:cNvPr id="1505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3470" indent="-285950" eaLnBrk="0" hangingPunct="0">
              <a:defRPr kumimoji="1">
                <a:solidFill>
                  <a:schemeClr val="tx1"/>
                </a:solidFill>
                <a:latin typeface="Arial" panose="020B0604020202020204" pitchFamily="34" charset="0"/>
                <a:ea typeface="新細明體" panose="02020500000000000000" pitchFamily="18" charset="-120"/>
              </a:defRPr>
            </a:lvl2pPr>
            <a:lvl3pPr marL="1143800" indent="-228760" eaLnBrk="0" hangingPunct="0">
              <a:defRPr kumimoji="1">
                <a:solidFill>
                  <a:schemeClr val="tx1"/>
                </a:solidFill>
                <a:latin typeface="Arial" panose="020B0604020202020204" pitchFamily="34" charset="0"/>
                <a:ea typeface="新細明體" panose="02020500000000000000" pitchFamily="18" charset="-120"/>
              </a:defRPr>
            </a:lvl3pPr>
            <a:lvl4pPr marL="1601320" indent="-228760" eaLnBrk="0" hangingPunct="0">
              <a:defRPr kumimoji="1">
                <a:solidFill>
                  <a:schemeClr val="tx1"/>
                </a:solidFill>
                <a:latin typeface="Arial" panose="020B0604020202020204" pitchFamily="34" charset="0"/>
                <a:ea typeface="新細明體" panose="02020500000000000000" pitchFamily="18" charset="-120"/>
              </a:defRPr>
            </a:lvl4pPr>
            <a:lvl5pPr marL="2058840" indent="-228760" eaLnBrk="0" hangingPunct="0">
              <a:defRPr kumimoji="1">
                <a:solidFill>
                  <a:schemeClr val="tx1"/>
                </a:solidFill>
                <a:latin typeface="Arial" panose="020B0604020202020204" pitchFamily="34" charset="0"/>
                <a:ea typeface="新細明體" panose="02020500000000000000" pitchFamily="18" charset="-120"/>
              </a:defRPr>
            </a:lvl5pPr>
            <a:lvl6pPr marL="251636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88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140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892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2302ED3B-18E2-4619-9BAE-1F8E6789F418}" type="slidenum">
              <a:rPr kumimoji="0" lang="zh-TW" altLang="en-US">
                <a:latin typeface="新細明體" panose="02020500000000000000" pitchFamily="18" charset="-120"/>
              </a:rPr>
              <a:pPr eaLnBrk="1" hangingPunct="1"/>
              <a:t>46</a:t>
            </a:fld>
            <a:endParaRPr kumimoji="0" lang="en-US" altLang="zh-TW">
              <a:latin typeface="新細明體" panose="02020500000000000000" pitchFamily="18" charset="-120"/>
            </a:endParaRPr>
          </a:p>
        </p:txBody>
      </p:sp>
    </p:spTree>
    <p:extLst>
      <p:ext uri="{BB962C8B-B14F-4D97-AF65-F5344CB8AC3E}">
        <p14:creationId xmlns:p14="http://schemas.microsoft.com/office/powerpoint/2010/main" val="603677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dirty="0" smtClean="0">
              <a:latin typeface="新細明體" panose="02020500000000000000" pitchFamily="18" charset="-120"/>
              <a:ea typeface="新細明體" panose="02020500000000000000" pitchFamily="18" charset="-120"/>
            </a:endParaRPr>
          </a:p>
        </p:txBody>
      </p:sp>
      <p:sp>
        <p:nvSpPr>
          <p:cNvPr id="154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3470" indent="-285950" eaLnBrk="0" hangingPunct="0">
              <a:defRPr kumimoji="1">
                <a:solidFill>
                  <a:schemeClr val="tx1"/>
                </a:solidFill>
                <a:latin typeface="Arial" panose="020B0604020202020204" pitchFamily="34" charset="0"/>
                <a:ea typeface="新細明體" panose="02020500000000000000" pitchFamily="18" charset="-120"/>
              </a:defRPr>
            </a:lvl2pPr>
            <a:lvl3pPr marL="1143800" indent="-228760" eaLnBrk="0" hangingPunct="0">
              <a:defRPr kumimoji="1">
                <a:solidFill>
                  <a:schemeClr val="tx1"/>
                </a:solidFill>
                <a:latin typeface="Arial" panose="020B0604020202020204" pitchFamily="34" charset="0"/>
                <a:ea typeface="新細明體" panose="02020500000000000000" pitchFamily="18" charset="-120"/>
              </a:defRPr>
            </a:lvl3pPr>
            <a:lvl4pPr marL="1601320" indent="-228760" eaLnBrk="0" hangingPunct="0">
              <a:defRPr kumimoji="1">
                <a:solidFill>
                  <a:schemeClr val="tx1"/>
                </a:solidFill>
                <a:latin typeface="Arial" panose="020B0604020202020204" pitchFamily="34" charset="0"/>
                <a:ea typeface="新細明體" panose="02020500000000000000" pitchFamily="18" charset="-120"/>
              </a:defRPr>
            </a:lvl4pPr>
            <a:lvl5pPr marL="2058840" indent="-228760" eaLnBrk="0" hangingPunct="0">
              <a:defRPr kumimoji="1">
                <a:solidFill>
                  <a:schemeClr val="tx1"/>
                </a:solidFill>
                <a:latin typeface="Arial" panose="020B0604020202020204" pitchFamily="34" charset="0"/>
                <a:ea typeface="新細明體" panose="02020500000000000000" pitchFamily="18" charset="-120"/>
              </a:defRPr>
            </a:lvl5pPr>
            <a:lvl6pPr marL="251636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88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140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892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E41A716C-9086-4E02-810E-16465FD3C423}" type="slidenum">
              <a:rPr kumimoji="0" lang="zh-TW" altLang="en-US">
                <a:solidFill>
                  <a:srgbClr val="000000"/>
                </a:solidFill>
                <a:latin typeface="新細明體" panose="02020500000000000000" pitchFamily="18" charset="-120"/>
              </a:rPr>
              <a:pPr eaLnBrk="1" hangingPunct="1"/>
              <a:t>53</a:t>
            </a:fld>
            <a:endParaRPr kumimoji="0" lang="en-US" altLang="zh-TW">
              <a:solidFill>
                <a:srgbClr val="000000"/>
              </a:solidFill>
              <a:latin typeface="新細明體" panose="02020500000000000000" pitchFamily="18" charset="-120"/>
            </a:endParaRPr>
          </a:p>
        </p:txBody>
      </p:sp>
    </p:spTree>
    <p:extLst>
      <p:ext uri="{BB962C8B-B14F-4D97-AF65-F5344CB8AC3E}">
        <p14:creationId xmlns:p14="http://schemas.microsoft.com/office/powerpoint/2010/main" val="3954450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新細明體" panose="02020500000000000000" pitchFamily="18" charset="-120"/>
              <a:ea typeface="新細明體" panose="02020500000000000000" pitchFamily="18" charset="-120"/>
            </a:endParaRPr>
          </a:p>
        </p:txBody>
      </p:sp>
      <p:sp>
        <p:nvSpPr>
          <p:cNvPr id="1597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3470" indent="-285950" eaLnBrk="0" hangingPunct="0">
              <a:defRPr kumimoji="1">
                <a:solidFill>
                  <a:schemeClr val="tx1"/>
                </a:solidFill>
                <a:latin typeface="Arial" panose="020B0604020202020204" pitchFamily="34" charset="0"/>
                <a:ea typeface="新細明體" panose="02020500000000000000" pitchFamily="18" charset="-120"/>
              </a:defRPr>
            </a:lvl2pPr>
            <a:lvl3pPr marL="1143800" indent="-228760" eaLnBrk="0" hangingPunct="0">
              <a:defRPr kumimoji="1">
                <a:solidFill>
                  <a:schemeClr val="tx1"/>
                </a:solidFill>
                <a:latin typeface="Arial" panose="020B0604020202020204" pitchFamily="34" charset="0"/>
                <a:ea typeface="新細明體" panose="02020500000000000000" pitchFamily="18" charset="-120"/>
              </a:defRPr>
            </a:lvl3pPr>
            <a:lvl4pPr marL="1601320" indent="-228760" eaLnBrk="0" hangingPunct="0">
              <a:defRPr kumimoji="1">
                <a:solidFill>
                  <a:schemeClr val="tx1"/>
                </a:solidFill>
                <a:latin typeface="Arial" panose="020B0604020202020204" pitchFamily="34" charset="0"/>
                <a:ea typeface="新細明體" panose="02020500000000000000" pitchFamily="18" charset="-120"/>
              </a:defRPr>
            </a:lvl4pPr>
            <a:lvl5pPr marL="2058840" indent="-228760" eaLnBrk="0" hangingPunct="0">
              <a:defRPr kumimoji="1">
                <a:solidFill>
                  <a:schemeClr val="tx1"/>
                </a:solidFill>
                <a:latin typeface="Arial" panose="020B0604020202020204" pitchFamily="34" charset="0"/>
                <a:ea typeface="新細明體" panose="02020500000000000000" pitchFamily="18" charset="-120"/>
              </a:defRPr>
            </a:lvl5pPr>
            <a:lvl6pPr marL="251636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88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140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892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1A1498F9-F7E6-430B-930C-6A87BECD98C4}" type="slidenum">
              <a:rPr kumimoji="0" lang="zh-TW" altLang="en-US">
                <a:solidFill>
                  <a:srgbClr val="000000"/>
                </a:solidFill>
                <a:latin typeface="新細明體" panose="02020500000000000000" pitchFamily="18" charset="-120"/>
              </a:rPr>
              <a:pPr eaLnBrk="1" hangingPunct="1"/>
              <a:t>55</a:t>
            </a:fld>
            <a:endParaRPr kumimoji="0" lang="en-US" altLang="zh-TW">
              <a:solidFill>
                <a:srgbClr val="000000"/>
              </a:solidFill>
              <a:latin typeface="新細明體" panose="02020500000000000000" pitchFamily="18" charset="-120"/>
            </a:endParaRPr>
          </a:p>
        </p:txBody>
      </p:sp>
    </p:spTree>
    <p:extLst>
      <p:ext uri="{BB962C8B-B14F-4D97-AF65-F5344CB8AC3E}">
        <p14:creationId xmlns:p14="http://schemas.microsoft.com/office/powerpoint/2010/main" val="1061791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新細明體" panose="02020500000000000000" pitchFamily="18" charset="-120"/>
              <a:ea typeface="新細明體" panose="02020500000000000000" pitchFamily="18" charset="-120"/>
            </a:endParaRPr>
          </a:p>
        </p:txBody>
      </p:sp>
      <p:sp>
        <p:nvSpPr>
          <p:cNvPr id="1607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3470" indent="-285950" eaLnBrk="0" hangingPunct="0">
              <a:defRPr kumimoji="1">
                <a:solidFill>
                  <a:schemeClr val="tx1"/>
                </a:solidFill>
                <a:latin typeface="Arial" panose="020B0604020202020204" pitchFamily="34" charset="0"/>
                <a:ea typeface="新細明體" panose="02020500000000000000" pitchFamily="18" charset="-120"/>
              </a:defRPr>
            </a:lvl2pPr>
            <a:lvl3pPr marL="1143800" indent="-228760" eaLnBrk="0" hangingPunct="0">
              <a:defRPr kumimoji="1">
                <a:solidFill>
                  <a:schemeClr val="tx1"/>
                </a:solidFill>
                <a:latin typeface="Arial" panose="020B0604020202020204" pitchFamily="34" charset="0"/>
                <a:ea typeface="新細明體" panose="02020500000000000000" pitchFamily="18" charset="-120"/>
              </a:defRPr>
            </a:lvl3pPr>
            <a:lvl4pPr marL="1601320" indent="-228760" eaLnBrk="0" hangingPunct="0">
              <a:defRPr kumimoji="1">
                <a:solidFill>
                  <a:schemeClr val="tx1"/>
                </a:solidFill>
                <a:latin typeface="Arial" panose="020B0604020202020204" pitchFamily="34" charset="0"/>
                <a:ea typeface="新細明體" panose="02020500000000000000" pitchFamily="18" charset="-120"/>
              </a:defRPr>
            </a:lvl4pPr>
            <a:lvl5pPr marL="2058840" indent="-228760" eaLnBrk="0" hangingPunct="0">
              <a:defRPr kumimoji="1">
                <a:solidFill>
                  <a:schemeClr val="tx1"/>
                </a:solidFill>
                <a:latin typeface="Arial" panose="020B0604020202020204" pitchFamily="34" charset="0"/>
                <a:ea typeface="新細明體" panose="02020500000000000000" pitchFamily="18" charset="-120"/>
              </a:defRPr>
            </a:lvl5pPr>
            <a:lvl6pPr marL="251636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88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140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892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1ED661E9-CB8B-4F2D-9695-1DCAD1D8D869}" type="slidenum">
              <a:rPr kumimoji="0" lang="zh-TW" altLang="en-US">
                <a:solidFill>
                  <a:srgbClr val="000000"/>
                </a:solidFill>
                <a:latin typeface="新細明體" panose="02020500000000000000" pitchFamily="18" charset="-120"/>
              </a:rPr>
              <a:pPr eaLnBrk="1" hangingPunct="1"/>
              <a:t>56</a:t>
            </a:fld>
            <a:endParaRPr kumimoji="0" lang="en-US" altLang="zh-TW">
              <a:solidFill>
                <a:srgbClr val="000000"/>
              </a:solidFill>
              <a:latin typeface="新細明體" panose="02020500000000000000" pitchFamily="18" charset="-120"/>
            </a:endParaRPr>
          </a:p>
        </p:txBody>
      </p:sp>
    </p:spTree>
    <p:extLst>
      <p:ext uri="{BB962C8B-B14F-4D97-AF65-F5344CB8AC3E}">
        <p14:creationId xmlns:p14="http://schemas.microsoft.com/office/powerpoint/2010/main" val="2350400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新細明體" panose="02020500000000000000" pitchFamily="18" charset="-120"/>
              <a:ea typeface="新細明體" panose="02020500000000000000" pitchFamily="18" charset="-120"/>
            </a:endParaRPr>
          </a:p>
        </p:txBody>
      </p:sp>
      <p:sp>
        <p:nvSpPr>
          <p:cNvPr id="1587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3470" indent="-285950" eaLnBrk="0" hangingPunct="0">
              <a:defRPr kumimoji="1">
                <a:solidFill>
                  <a:schemeClr val="tx1"/>
                </a:solidFill>
                <a:latin typeface="Arial" panose="020B0604020202020204" pitchFamily="34" charset="0"/>
                <a:ea typeface="新細明體" panose="02020500000000000000" pitchFamily="18" charset="-120"/>
              </a:defRPr>
            </a:lvl2pPr>
            <a:lvl3pPr marL="1143800" indent="-228760" eaLnBrk="0" hangingPunct="0">
              <a:defRPr kumimoji="1">
                <a:solidFill>
                  <a:schemeClr val="tx1"/>
                </a:solidFill>
                <a:latin typeface="Arial" panose="020B0604020202020204" pitchFamily="34" charset="0"/>
                <a:ea typeface="新細明體" panose="02020500000000000000" pitchFamily="18" charset="-120"/>
              </a:defRPr>
            </a:lvl3pPr>
            <a:lvl4pPr marL="1601320" indent="-228760" eaLnBrk="0" hangingPunct="0">
              <a:defRPr kumimoji="1">
                <a:solidFill>
                  <a:schemeClr val="tx1"/>
                </a:solidFill>
                <a:latin typeface="Arial" panose="020B0604020202020204" pitchFamily="34" charset="0"/>
                <a:ea typeface="新細明體" panose="02020500000000000000" pitchFamily="18" charset="-120"/>
              </a:defRPr>
            </a:lvl4pPr>
            <a:lvl5pPr marL="2058840" indent="-228760" eaLnBrk="0" hangingPunct="0">
              <a:defRPr kumimoji="1">
                <a:solidFill>
                  <a:schemeClr val="tx1"/>
                </a:solidFill>
                <a:latin typeface="Arial" panose="020B0604020202020204" pitchFamily="34" charset="0"/>
                <a:ea typeface="新細明體" panose="02020500000000000000" pitchFamily="18" charset="-120"/>
              </a:defRPr>
            </a:lvl5pPr>
            <a:lvl6pPr marL="251636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88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140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892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E3D0997A-5453-47BD-B579-D2F8D02E5B08}" type="slidenum">
              <a:rPr kumimoji="0" lang="zh-TW" altLang="en-US">
                <a:solidFill>
                  <a:srgbClr val="000000"/>
                </a:solidFill>
                <a:latin typeface="新細明體" panose="02020500000000000000" pitchFamily="18" charset="-120"/>
              </a:rPr>
              <a:pPr eaLnBrk="1" hangingPunct="1"/>
              <a:t>57</a:t>
            </a:fld>
            <a:endParaRPr kumimoji="0" lang="en-US" altLang="zh-TW">
              <a:solidFill>
                <a:srgbClr val="000000"/>
              </a:solidFill>
              <a:latin typeface="新細明體" panose="02020500000000000000" pitchFamily="18" charset="-120"/>
            </a:endParaRPr>
          </a:p>
        </p:txBody>
      </p:sp>
    </p:spTree>
    <p:extLst>
      <p:ext uri="{BB962C8B-B14F-4D97-AF65-F5344CB8AC3E}">
        <p14:creationId xmlns:p14="http://schemas.microsoft.com/office/powerpoint/2010/main" val="1583838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新細明體" panose="02020500000000000000" pitchFamily="18" charset="-120"/>
              <a:ea typeface="新細明體" panose="02020500000000000000" pitchFamily="18" charset="-120"/>
            </a:endParaRPr>
          </a:p>
        </p:txBody>
      </p:sp>
      <p:sp>
        <p:nvSpPr>
          <p:cNvPr id="1730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3470" indent="-285950" eaLnBrk="0" hangingPunct="0">
              <a:defRPr kumimoji="1">
                <a:solidFill>
                  <a:schemeClr val="tx1"/>
                </a:solidFill>
                <a:latin typeface="Arial" panose="020B0604020202020204" pitchFamily="34" charset="0"/>
                <a:ea typeface="新細明體" panose="02020500000000000000" pitchFamily="18" charset="-120"/>
              </a:defRPr>
            </a:lvl2pPr>
            <a:lvl3pPr marL="1143800" indent="-228760" eaLnBrk="0" hangingPunct="0">
              <a:defRPr kumimoji="1">
                <a:solidFill>
                  <a:schemeClr val="tx1"/>
                </a:solidFill>
                <a:latin typeface="Arial" panose="020B0604020202020204" pitchFamily="34" charset="0"/>
                <a:ea typeface="新細明體" panose="02020500000000000000" pitchFamily="18" charset="-120"/>
              </a:defRPr>
            </a:lvl3pPr>
            <a:lvl4pPr marL="1601320" indent="-228760" eaLnBrk="0" hangingPunct="0">
              <a:defRPr kumimoji="1">
                <a:solidFill>
                  <a:schemeClr val="tx1"/>
                </a:solidFill>
                <a:latin typeface="Arial" panose="020B0604020202020204" pitchFamily="34" charset="0"/>
                <a:ea typeface="新細明體" panose="02020500000000000000" pitchFamily="18" charset="-120"/>
              </a:defRPr>
            </a:lvl4pPr>
            <a:lvl5pPr marL="2058840" indent="-228760" eaLnBrk="0" hangingPunct="0">
              <a:defRPr kumimoji="1">
                <a:solidFill>
                  <a:schemeClr val="tx1"/>
                </a:solidFill>
                <a:latin typeface="Arial" panose="020B0604020202020204" pitchFamily="34" charset="0"/>
                <a:ea typeface="新細明體" panose="02020500000000000000" pitchFamily="18" charset="-120"/>
              </a:defRPr>
            </a:lvl5pPr>
            <a:lvl6pPr marL="251636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88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140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892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A3DA5B7D-17FF-4692-BE2D-5C12478D6AF9}" type="slidenum">
              <a:rPr kumimoji="0" lang="zh-TW" altLang="en-US">
                <a:solidFill>
                  <a:srgbClr val="000000"/>
                </a:solidFill>
                <a:latin typeface="新細明體" panose="02020500000000000000" pitchFamily="18" charset="-120"/>
              </a:rPr>
              <a:pPr eaLnBrk="1" hangingPunct="1"/>
              <a:t>62</a:t>
            </a:fld>
            <a:endParaRPr kumimoji="0" lang="en-US" altLang="zh-TW">
              <a:solidFill>
                <a:srgbClr val="000000"/>
              </a:solidFill>
              <a:latin typeface="新細明體" panose="02020500000000000000" pitchFamily="18" charset="-120"/>
            </a:endParaRPr>
          </a:p>
        </p:txBody>
      </p:sp>
    </p:spTree>
    <p:extLst>
      <p:ext uri="{BB962C8B-B14F-4D97-AF65-F5344CB8AC3E}">
        <p14:creationId xmlns:p14="http://schemas.microsoft.com/office/powerpoint/2010/main" val="2332122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新細明體" panose="02020500000000000000" pitchFamily="18" charset="-120"/>
              <a:ea typeface="新細明體" panose="02020500000000000000" pitchFamily="18" charset="-120"/>
            </a:endParaRPr>
          </a:p>
        </p:txBody>
      </p:sp>
      <p:sp>
        <p:nvSpPr>
          <p:cNvPr id="174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3470" indent="-285950" eaLnBrk="0" hangingPunct="0">
              <a:defRPr kumimoji="1">
                <a:solidFill>
                  <a:schemeClr val="tx1"/>
                </a:solidFill>
                <a:latin typeface="Arial" panose="020B0604020202020204" pitchFamily="34" charset="0"/>
                <a:ea typeface="新細明體" panose="02020500000000000000" pitchFamily="18" charset="-120"/>
              </a:defRPr>
            </a:lvl2pPr>
            <a:lvl3pPr marL="1143800" indent="-228760" eaLnBrk="0" hangingPunct="0">
              <a:defRPr kumimoji="1">
                <a:solidFill>
                  <a:schemeClr val="tx1"/>
                </a:solidFill>
                <a:latin typeface="Arial" panose="020B0604020202020204" pitchFamily="34" charset="0"/>
                <a:ea typeface="新細明體" panose="02020500000000000000" pitchFamily="18" charset="-120"/>
              </a:defRPr>
            </a:lvl3pPr>
            <a:lvl4pPr marL="1601320" indent="-228760" eaLnBrk="0" hangingPunct="0">
              <a:defRPr kumimoji="1">
                <a:solidFill>
                  <a:schemeClr val="tx1"/>
                </a:solidFill>
                <a:latin typeface="Arial" panose="020B0604020202020204" pitchFamily="34" charset="0"/>
                <a:ea typeface="新細明體" panose="02020500000000000000" pitchFamily="18" charset="-120"/>
              </a:defRPr>
            </a:lvl4pPr>
            <a:lvl5pPr marL="2058840" indent="-228760" eaLnBrk="0" hangingPunct="0">
              <a:defRPr kumimoji="1">
                <a:solidFill>
                  <a:schemeClr val="tx1"/>
                </a:solidFill>
                <a:latin typeface="Arial" panose="020B0604020202020204" pitchFamily="34" charset="0"/>
                <a:ea typeface="新細明體" panose="02020500000000000000" pitchFamily="18" charset="-120"/>
              </a:defRPr>
            </a:lvl5pPr>
            <a:lvl6pPr marL="251636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88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140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892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47529034-6ED6-4FD8-84BD-6C590DD2CB63}" type="slidenum">
              <a:rPr kumimoji="0" lang="zh-TW" altLang="en-US">
                <a:solidFill>
                  <a:srgbClr val="000000"/>
                </a:solidFill>
                <a:latin typeface="新細明體" panose="02020500000000000000" pitchFamily="18" charset="-120"/>
              </a:rPr>
              <a:pPr eaLnBrk="1" hangingPunct="1"/>
              <a:t>63</a:t>
            </a:fld>
            <a:endParaRPr kumimoji="0" lang="en-US" altLang="zh-TW">
              <a:solidFill>
                <a:srgbClr val="000000"/>
              </a:solidFill>
              <a:latin typeface="新細明體" panose="02020500000000000000" pitchFamily="18" charset="-120"/>
            </a:endParaRPr>
          </a:p>
        </p:txBody>
      </p:sp>
    </p:spTree>
    <p:extLst>
      <p:ext uri="{BB962C8B-B14F-4D97-AF65-F5344CB8AC3E}">
        <p14:creationId xmlns:p14="http://schemas.microsoft.com/office/powerpoint/2010/main" val="1117499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AB3A925-093E-46A7-A359-D7FFBA6F8E19}" type="slidenum">
              <a:rPr lang="zh-TW" altLang="en-US" smtClean="0"/>
              <a:pPr/>
              <a:t>79</a:t>
            </a:fld>
            <a:endParaRPr lang="zh-TW" altLang="en-US"/>
          </a:p>
        </p:txBody>
      </p:sp>
    </p:spTree>
    <p:extLst>
      <p:ext uri="{BB962C8B-B14F-4D97-AF65-F5344CB8AC3E}">
        <p14:creationId xmlns:p14="http://schemas.microsoft.com/office/powerpoint/2010/main" val="3206128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a:lnSpc>
                <a:spcPct val="150000"/>
              </a:lnSpc>
            </a:pPr>
            <a:endParaRPr lang="en-US" altLang="zh-TW" dirty="0" smtClean="0"/>
          </a:p>
          <a:p>
            <a:pPr>
              <a:lnSpc>
                <a:spcPct val="150000"/>
              </a:lnSpc>
            </a:pPr>
            <a:endParaRPr lang="zh-TW" altLang="en-US" dirty="0"/>
          </a:p>
        </p:txBody>
      </p:sp>
      <p:sp>
        <p:nvSpPr>
          <p:cNvPr id="4" name="投影片編號版面配置區 3"/>
          <p:cNvSpPr>
            <a:spLocks noGrp="1"/>
          </p:cNvSpPr>
          <p:nvPr>
            <p:ph type="sldNum" sz="quarter" idx="10"/>
          </p:nvPr>
        </p:nvSpPr>
        <p:spPr/>
        <p:txBody>
          <a:bodyPr/>
          <a:lstStyle/>
          <a:p>
            <a:fld id="{AAB3A925-093E-46A7-A359-D7FFBA6F8E19}" type="slidenum">
              <a:rPr lang="zh-TW" altLang="en-US" smtClean="0"/>
              <a:pPr/>
              <a:t>82</a:t>
            </a:fld>
            <a:endParaRPr lang="zh-TW" altLang="en-US"/>
          </a:p>
        </p:txBody>
      </p:sp>
    </p:spTree>
    <p:extLst>
      <p:ext uri="{BB962C8B-B14F-4D97-AF65-F5344CB8AC3E}">
        <p14:creationId xmlns:p14="http://schemas.microsoft.com/office/powerpoint/2010/main" val="969431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對於因犯罪行為受到最直接影響的人們，提供各種談論犯罪及說出自己感受的對話機會、解決問題之機會。</a:t>
            </a:r>
            <a:endParaRPr lang="en-US" altLang="zh-TW" dirty="0" smtClean="0"/>
          </a:p>
          <a:p>
            <a:r>
              <a:rPr lang="zh-TW" altLang="en-US" dirty="0" smtClean="0"/>
              <a:t>讓加害人充分認知其犯行的影響，而對自身行為負責，減少將來再犯罪的可能。</a:t>
            </a:r>
            <a:endParaRPr lang="en-US" altLang="zh-TW" dirty="0" smtClean="0"/>
          </a:p>
          <a:p>
            <a:r>
              <a:rPr lang="zh-TW" altLang="en-US" dirty="0" smtClean="0"/>
              <a:t>修復被害人之情感創傷</a:t>
            </a:r>
          </a:p>
          <a:p>
            <a:endParaRPr lang="zh-TW" altLang="en-US" dirty="0"/>
          </a:p>
        </p:txBody>
      </p:sp>
      <p:sp>
        <p:nvSpPr>
          <p:cNvPr id="4" name="投影片編號版面配置區 3"/>
          <p:cNvSpPr>
            <a:spLocks noGrp="1"/>
          </p:cNvSpPr>
          <p:nvPr>
            <p:ph type="sldNum" sz="quarter" idx="10"/>
          </p:nvPr>
        </p:nvSpPr>
        <p:spPr/>
        <p:txBody>
          <a:bodyPr/>
          <a:lstStyle/>
          <a:p>
            <a:fld id="{AAB3A925-093E-46A7-A359-D7FFBA6F8E19}" type="slidenum">
              <a:rPr lang="zh-TW" altLang="en-US" smtClean="0"/>
              <a:pPr/>
              <a:t>83</a:t>
            </a:fld>
            <a:endParaRPr lang="zh-TW" altLang="en-US"/>
          </a:p>
        </p:txBody>
      </p:sp>
    </p:spTree>
    <p:extLst>
      <p:ext uri="{BB962C8B-B14F-4D97-AF65-F5344CB8AC3E}">
        <p14:creationId xmlns:p14="http://schemas.microsoft.com/office/powerpoint/2010/main" val="4272062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投影片影像版面配置區 1"/>
          <p:cNvSpPr>
            <a:spLocks noGrp="1" noRot="1" noChangeAspect="1"/>
          </p:cNvSpPr>
          <p:nvPr>
            <p:ph type="sldImg"/>
          </p:nvPr>
        </p:nvSpPr>
        <p:spPr bwMode="auto">
          <a:noFill/>
          <a:ln>
            <a:solidFill>
              <a:srgbClr val="000000"/>
            </a:solidFill>
            <a:miter lim="800000"/>
            <a:headEnd/>
            <a:tailEnd/>
          </a:ln>
        </p:spPr>
      </p:sp>
      <p:sp>
        <p:nvSpPr>
          <p:cNvPr id="48130"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
        <p:nvSpPr>
          <p:cNvPr id="48131"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3A72FC-E88F-4845-8516-3033D10491AA}" type="slidenum">
              <a:rPr lang="zh-TW" altLang="en-US"/>
              <a:pPr fontAlgn="base">
                <a:spcBef>
                  <a:spcPct val="0"/>
                </a:spcBef>
                <a:spcAft>
                  <a:spcPct val="0"/>
                </a:spcAft>
                <a:defRPr/>
              </a:pPr>
              <a:t>11</a:t>
            </a:fld>
            <a:endParaRPr lang="en-US" altLang="zh-TW"/>
          </a:p>
        </p:txBody>
      </p:sp>
    </p:spTree>
    <p:extLst>
      <p:ext uri="{BB962C8B-B14F-4D97-AF65-F5344CB8AC3E}">
        <p14:creationId xmlns:p14="http://schemas.microsoft.com/office/powerpoint/2010/main" val="2087527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投影片影像版面配置區 1"/>
          <p:cNvSpPr>
            <a:spLocks noGrp="1" noRot="1" noChangeAspect="1"/>
          </p:cNvSpPr>
          <p:nvPr>
            <p:ph type="sldImg"/>
          </p:nvPr>
        </p:nvSpPr>
        <p:spPr bwMode="auto">
          <a:noFill/>
          <a:ln>
            <a:solidFill>
              <a:srgbClr val="000000"/>
            </a:solidFill>
            <a:miter lim="800000"/>
            <a:headEnd/>
            <a:tailEnd/>
          </a:ln>
        </p:spPr>
      </p:sp>
      <p:sp>
        <p:nvSpPr>
          <p:cNvPr id="50178"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
        <p:nvSpPr>
          <p:cNvPr id="50179"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E38511-D5EA-46FD-B017-4E850D18028E}" type="slidenum">
              <a:rPr lang="zh-TW" altLang="en-US"/>
              <a:pPr fontAlgn="base">
                <a:spcBef>
                  <a:spcPct val="0"/>
                </a:spcBef>
                <a:spcAft>
                  <a:spcPct val="0"/>
                </a:spcAft>
                <a:defRPr/>
              </a:pPr>
              <a:t>12</a:t>
            </a:fld>
            <a:endParaRPr lang="en-US" altLang="zh-TW"/>
          </a:p>
        </p:txBody>
      </p:sp>
    </p:spTree>
    <p:extLst>
      <p:ext uri="{BB962C8B-B14F-4D97-AF65-F5344CB8AC3E}">
        <p14:creationId xmlns:p14="http://schemas.microsoft.com/office/powerpoint/2010/main" val="2269969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投影片影像版面配置區 1"/>
          <p:cNvSpPr>
            <a:spLocks noGrp="1" noRot="1" noChangeAspect="1"/>
          </p:cNvSpPr>
          <p:nvPr>
            <p:ph type="sldImg"/>
          </p:nvPr>
        </p:nvSpPr>
        <p:spPr bwMode="auto">
          <a:noFill/>
          <a:ln>
            <a:solidFill>
              <a:srgbClr val="000000"/>
            </a:solidFill>
            <a:miter lim="800000"/>
            <a:headEnd/>
            <a:tailEnd/>
          </a:ln>
        </p:spPr>
      </p:sp>
      <p:sp>
        <p:nvSpPr>
          <p:cNvPr id="6144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TW" dirty="0"/>
              <a:t>(</a:t>
            </a:r>
            <a:r>
              <a:rPr lang="zh-TW" altLang="en-US" dirty="0"/>
              <a:t>本頁設有動畫</a:t>
            </a:r>
            <a:r>
              <a:rPr lang="en-US" altLang="zh-TW" dirty="0"/>
              <a:t>)</a:t>
            </a:r>
            <a:endParaRPr lang="zh-TW" altLang="en-US" dirty="0"/>
          </a:p>
          <a:p>
            <a:pPr eaLnBrk="1" hangingPunct="1">
              <a:spcBef>
                <a:spcPct val="0"/>
              </a:spcBef>
            </a:pPr>
            <a:endParaRPr lang="zh-TW" altLang="en-US" dirty="0"/>
          </a:p>
        </p:txBody>
      </p:sp>
      <p:sp>
        <p:nvSpPr>
          <p:cNvPr id="61443"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1ADB9A-A9FE-466F-93BE-C816B528D605}" type="slidenum">
              <a:rPr lang="zh-TW" altLang="en-US"/>
              <a:pPr fontAlgn="base">
                <a:spcBef>
                  <a:spcPct val="0"/>
                </a:spcBef>
                <a:spcAft>
                  <a:spcPct val="0"/>
                </a:spcAft>
                <a:defRPr/>
              </a:pPr>
              <a:t>13</a:t>
            </a:fld>
            <a:endParaRPr lang="en-US" altLang="zh-TW"/>
          </a:p>
        </p:txBody>
      </p:sp>
    </p:spTree>
    <p:extLst>
      <p:ext uri="{BB962C8B-B14F-4D97-AF65-F5344CB8AC3E}">
        <p14:creationId xmlns:p14="http://schemas.microsoft.com/office/powerpoint/2010/main" val="652111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投影片影像版面配置區 1"/>
          <p:cNvSpPr>
            <a:spLocks noGrp="1" noRot="1" noChangeAspect="1"/>
          </p:cNvSpPr>
          <p:nvPr>
            <p:ph type="sldImg"/>
          </p:nvPr>
        </p:nvSpPr>
        <p:spPr bwMode="auto">
          <a:noFill/>
          <a:ln>
            <a:solidFill>
              <a:srgbClr val="000000"/>
            </a:solidFill>
            <a:miter lim="800000"/>
            <a:headEnd/>
            <a:tailEnd/>
          </a:ln>
        </p:spPr>
      </p:sp>
      <p:sp>
        <p:nvSpPr>
          <p:cNvPr id="63490"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TW" dirty="0"/>
              <a:t>(</a:t>
            </a:r>
            <a:r>
              <a:rPr lang="zh-TW" altLang="en-US" dirty="0"/>
              <a:t>本頁設有動畫</a:t>
            </a:r>
            <a:r>
              <a:rPr lang="en-US" altLang="zh-TW" dirty="0"/>
              <a:t>)</a:t>
            </a:r>
            <a:endParaRPr lang="zh-TW" altLang="en-US" dirty="0"/>
          </a:p>
          <a:p>
            <a:pPr eaLnBrk="1" hangingPunct="1">
              <a:spcBef>
                <a:spcPct val="0"/>
              </a:spcBef>
            </a:pPr>
            <a:endParaRPr lang="zh-TW" altLang="en-US" dirty="0"/>
          </a:p>
        </p:txBody>
      </p:sp>
      <p:sp>
        <p:nvSpPr>
          <p:cNvPr id="63491"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4DFCC76-8FEE-4F09-AC50-76A97F114BF2}" type="slidenum">
              <a:rPr lang="zh-TW" altLang="en-US"/>
              <a:pPr fontAlgn="base">
                <a:spcBef>
                  <a:spcPct val="0"/>
                </a:spcBef>
                <a:spcAft>
                  <a:spcPct val="0"/>
                </a:spcAft>
                <a:defRPr/>
              </a:pPr>
              <a:t>14</a:t>
            </a:fld>
            <a:endParaRPr lang="en-US" altLang="zh-TW"/>
          </a:p>
        </p:txBody>
      </p:sp>
    </p:spTree>
    <p:extLst>
      <p:ext uri="{BB962C8B-B14F-4D97-AF65-F5344CB8AC3E}">
        <p14:creationId xmlns:p14="http://schemas.microsoft.com/office/powerpoint/2010/main" val="2375385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資料來源：參考法務部陳政務次長明堂簡報檔</a:t>
            </a:r>
          </a:p>
          <a:p>
            <a:endParaRPr lang="zh-TW" altLang="en-US" dirty="0"/>
          </a:p>
        </p:txBody>
      </p:sp>
      <p:sp>
        <p:nvSpPr>
          <p:cNvPr id="4" name="投影片編號版面配置區 3"/>
          <p:cNvSpPr>
            <a:spLocks noGrp="1"/>
          </p:cNvSpPr>
          <p:nvPr>
            <p:ph type="sldNum" sz="quarter" idx="10"/>
          </p:nvPr>
        </p:nvSpPr>
        <p:spPr/>
        <p:txBody>
          <a:bodyPr/>
          <a:lstStyle/>
          <a:p>
            <a:pPr>
              <a:defRPr/>
            </a:pPr>
            <a:fld id="{CC9E1C7C-4CBB-46FB-B134-84F7A3CAD5E9}" type="slidenum">
              <a:rPr lang="zh-TW" altLang="en-US" smtClean="0"/>
              <a:pPr>
                <a:defRPr/>
              </a:pPr>
              <a:t>15</a:t>
            </a:fld>
            <a:endParaRPr lang="zh-TW" altLang="en-US"/>
          </a:p>
        </p:txBody>
      </p:sp>
    </p:spTree>
    <p:extLst>
      <p:ext uri="{BB962C8B-B14F-4D97-AF65-F5344CB8AC3E}">
        <p14:creationId xmlns:p14="http://schemas.microsoft.com/office/powerpoint/2010/main" val="3688921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投影片圖像版面配置區 1"/>
          <p:cNvSpPr>
            <a:spLocks noGrp="1" noRot="1" noChangeAspect="1"/>
          </p:cNvSpPr>
          <p:nvPr>
            <p:ph type="sldImg"/>
          </p:nvPr>
        </p:nvSpPr>
        <p:spPr bwMode="auto">
          <a:noFill/>
          <a:ln>
            <a:solidFill>
              <a:srgbClr val="000000"/>
            </a:solidFill>
            <a:miter lim="800000"/>
            <a:headEnd/>
            <a:tailEnd/>
          </a:ln>
        </p:spPr>
      </p:sp>
      <p:sp>
        <p:nvSpPr>
          <p:cNvPr id="76802" name="備忘稿版面配置區 2"/>
          <p:cNvSpPr>
            <a:spLocks noGrp="1"/>
          </p:cNvSpPr>
          <p:nvPr>
            <p:ph type="body" idx="1"/>
          </p:nvPr>
        </p:nvSpPr>
        <p:spPr bwMode="auto">
          <a:noFill/>
        </p:spPr>
        <p:txBody>
          <a:bodyPr wrap="square" numCol="1" anchor="t" anchorCtr="0" compatLnSpc="1">
            <a:prstTxWarp prst="textNoShape">
              <a:avLst/>
            </a:prstTxWarp>
          </a:bodyPr>
          <a:lstStyle/>
          <a:p>
            <a:r>
              <a:rPr lang="zh-TW" altLang="en-US" dirty="0">
                <a:latin typeface="微軟正黑體" panose="020B0604030504040204" pitchFamily="34" charset="-120"/>
                <a:ea typeface="微軟正黑體" panose="020B0604030504040204" pitchFamily="34" charset="-120"/>
              </a:rPr>
              <a:t>資料來源：參考法務部陳政務次長明堂簡報檔</a:t>
            </a:r>
          </a:p>
          <a:p>
            <a:pPr eaLnBrk="1" hangingPunct="1">
              <a:spcBef>
                <a:spcPct val="0"/>
              </a:spcBef>
            </a:pPr>
            <a:endParaRPr lang="zh-TW" altLang="en-US" dirty="0"/>
          </a:p>
        </p:txBody>
      </p:sp>
      <p:sp>
        <p:nvSpPr>
          <p:cNvPr id="76803"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5040" fontAlgn="base">
              <a:spcBef>
                <a:spcPct val="0"/>
              </a:spcBef>
              <a:spcAft>
                <a:spcPct val="0"/>
              </a:spcAft>
              <a:defRPr/>
            </a:pPr>
            <a:fld id="{DA7B11CA-930D-4383-8115-8F7CA7B6C881}" type="slidenum">
              <a:rPr lang="zh-TW" altLang="en-US">
                <a:solidFill>
                  <a:prstClr val="black"/>
                </a:solidFill>
                <a:latin typeface="Calibri"/>
                <a:ea typeface="新細明體" panose="02020500000000000000" pitchFamily="18" charset="-120"/>
              </a:rPr>
              <a:pPr defTabSz="915040" fontAlgn="base">
                <a:spcBef>
                  <a:spcPct val="0"/>
                </a:spcBef>
                <a:spcAft>
                  <a:spcPct val="0"/>
                </a:spcAft>
                <a:defRPr/>
              </a:pPr>
              <a:t>26</a:t>
            </a:fld>
            <a:endParaRPr lang="en-US" altLang="zh-TW">
              <a:solidFill>
                <a:prstClr val="black"/>
              </a:solidFill>
              <a:latin typeface="Calibri"/>
              <a:ea typeface="新細明體" panose="02020500000000000000" pitchFamily="18" charset="-120"/>
            </a:endParaRPr>
          </a:p>
        </p:txBody>
      </p:sp>
    </p:spTree>
    <p:extLst>
      <p:ext uri="{BB962C8B-B14F-4D97-AF65-F5344CB8AC3E}">
        <p14:creationId xmlns:p14="http://schemas.microsoft.com/office/powerpoint/2010/main" val="2725366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資料來源：參考法務部陳政務次長明堂簡報檔</a:t>
            </a:r>
          </a:p>
          <a:p>
            <a:endParaRPr lang="zh-TW" altLang="en-US" dirty="0"/>
          </a:p>
        </p:txBody>
      </p:sp>
      <p:sp>
        <p:nvSpPr>
          <p:cNvPr id="4" name="投影片編號版面配置區 3"/>
          <p:cNvSpPr>
            <a:spLocks noGrp="1"/>
          </p:cNvSpPr>
          <p:nvPr>
            <p:ph type="sldNum" sz="quarter" idx="10"/>
          </p:nvPr>
        </p:nvSpPr>
        <p:spPr/>
        <p:txBody>
          <a:bodyPr/>
          <a:lstStyle/>
          <a:p>
            <a:pPr>
              <a:defRPr/>
            </a:pPr>
            <a:fld id="{CC9E1C7C-4CBB-46FB-B134-84F7A3CAD5E9}" type="slidenum">
              <a:rPr lang="zh-TW" altLang="en-US" smtClean="0"/>
              <a:pPr>
                <a:defRPr/>
              </a:pPr>
              <a:t>27</a:t>
            </a:fld>
            <a:endParaRPr lang="zh-TW" altLang="en-US"/>
          </a:p>
        </p:txBody>
      </p:sp>
    </p:spTree>
    <p:extLst>
      <p:ext uri="{BB962C8B-B14F-4D97-AF65-F5344CB8AC3E}">
        <p14:creationId xmlns:p14="http://schemas.microsoft.com/office/powerpoint/2010/main" val="3154606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新細明體" panose="02020500000000000000" pitchFamily="18" charset="-120"/>
              <a:ea typeface="新細明體" panose="02020500000000000000" pitchFamily="18" charset="-120"/>
            </a:endParaRPr>
          </a:p>
        </p:txBody>
      </p:sp>
      <p:sp>
        <p:nvSpPr>
          <p:cNvPr id="1495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3470" indent="-285950" eaLnBrk="0" hangingPunct="0">
              <a:defRPr kumimoji="1">
                <a:solidFill>
                  <a:schemeClr val="tx1"/>
                </a:solidFill>
                <a:latin typeface="Arial" panose="020B0604020202020204" pitchFamily="34" charset="0"/>
                <a:ea typeface="新細明體" panose="02020500000000000000" pitchFamily="18" charset="-120"/>
              </a:defRPr>
            </a:lvl2pPr>
            <a:lvl3pPr marL="1143800" indent="-228760" eaLnBrk="0" hangingPunct="0">
              <a:defRPr kumimoji="1">
                <a:solidFill>
                  <a:schemeClr val="tx1"/>
                </a:solidFill>
                <a:latin typeface="Arial" panose="020B0604020202020204" pitchFamily="34" charset="0"/>
                <a:ea typeface="新細明體" panose="02020500000000000000" pitchFamily="18" charset="-120"/>
              </a:defRPr>
            </a:lvl3pPr>
            <a:lvl4pPr marL="1601320" indent="-228760" eaLnBrk="0" hangingPunct="0">
              <a:defRPr kumimoji="1">
                <a:solidFill>
                  <a:schemeClr val="tx1"/>
                </a:solidFill>
                <a:latin typeface="Arial" panose="020B0604020202020204" pitchFamily="34" charset="0"/>
                <a:ea typeface="新細明體" panose="02020500000000000000" pitchFamily="18" charset="-120"/>
              </a:defRPr>
            </a:lvl4pPr>
            <a:lvl5pPr marL="2058840" indent="-228760" eaLnBrk="0" hangingPunct="0">
              <a:defRPr kumimoji="1">
                <a:solidFill>
                  <a:schemeClr val="tx1"/>
                </a:solidFill>
                <a:latin typeface="Arial" panose="020B0604020202020204" pitchFamily="34" charset="0"/>
                <a:ea typeface="新細明體" panose="02020500000000000000" pitchFamily="18" charset="-120"/>
              </a:defRPr>
            </a:lvl5pPr>
            <a:lvl6pPr marL="251636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88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140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8920" indent="-22876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E5C78EDC-792B-4814-A368-C536BF3BCC7B}" type="slidenum">
              <a:rPr kumimoji="0" lang="zh-TW" altLang="en-US">
                <a:latin typeface="新細明體" panose="02020500000000000000" pitchFamily="18" charset="-120"/>
              </a:rPr>
              <a:pPr eaLnBrk="1" hangingPunct="1"/>
              <a:t>45</a:t>
            </a:fld>
            <a:endParaRPr kumimoji="0" lang="en-US" altLang="zh-TW">
              <a:latin typeface="新細明體" panose="02020500000000000000" pitchFamily="18" charset="-120"/>
            </a:endParaRPr>
          </a:p>
        </p:txBody>
      </p:sp>
    </p:spTree>
    <p:extLst>
      <p:ext uri="{BB962C8B-B14F-4D97-AF65-F5344CB8AC3E}">
        <p14:creationId xmlns:p14="http://schemas.microsoft.com/office/powerpoint/2010/main" val="23138919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2">
        <a:schemeClr val="bg1"/>
      </p:bgRef>
    </p:bg>
    <p:spTree>
      <p:nvGrpSpPr>
        <p:cNvPr id="1" name=""/>
        <p:cNvGrpSpPr/>
        <p:nvPr/>
      </p:nvGrpSpPr>
      <p:grpSpPr>
        <a:xfrm>
          <a:off x="0" y="0"/>
          <a:ext cx="0" cy="0"/>
          <a:chOff x="0" y="0"/>
          <a:chExt cx="0" cy="0"/>
        </a:xfrm>
      </p:grpSpPr>
      <p:sp>
        <p:nvSpPr>
          <p:cNvPr id="8" name="矩形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接點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標題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zh-TW" altLang="en-US" smtClean="0"/>
              <a:t>按一下以編輯母片標題樣式</a:t>
            </a:r>
            <a:endParaRPr kumimoji="0" lang="en-US"/>
          </a:p>
        </p:txBody>
      </p:sp>
      <p:sp>
        <p:nvSpPr>
          <p:cNvPr id="25" name="副標題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sp>
        <p:nvSpPr>
          <p:cNvPr id="31" name="日期版面配置區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3885F3F2-5796-49B7-82CC-57BCA22C185C}" type="datetime1">
              <a:rPr lang="zh-TW" altLang="en-US" smtClean="0"/>
              <a:t>2020/9/23</a:t>
            </a:fld>
            <a:endParaRPr lang="zh-TW" altLang="en-US"/>
          </a:p>
        </p:txBody>
      </p:sp>
      <p:sp>
        <p:nvSpPr>
          <p:cNvPr id="18" name="頁尾版面配置區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zh-TW" altLang="en-US"/>
          </a:p>
        </p:txBody>
      </p:sp>
      <p:sp>
        <p:nvSpPr>
          <p:cNvPr id="29" name="投影片編號版面配置區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25421611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29BD114D-62C6-4BB1-B601-BF0CB7C27017}" type="datetime1">
              <a:rPr lang="zh-TW" altLang="en-US" smtClean="0"/>
              <a:t>2020/9/23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3142512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53200" y="274955"/>
            <a:ext cx="1524000" cy="5851525"/>
          </a:xfrm>
        </p:spPr>
        <p:txBody>
          <a:bodyPr vert="eaVert" ancho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42"/>
            <a:ext cx="6019800" cy="5851525"/>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a:xfrm>
            <a:off x="4242816" y="6557946"/>
            <a:ext cx="2002464" cy="226902"/>
          </a:xfrm>
        </p:spPr>
        <p:txBody>
          <a:bodyPr/>
          <a:lstStyle/>
          <a:p>
            <a:fld id="{203A72BA-DD7D-432B-BCBE-53D8E28257AE}" type="datetime1">
              <a:rPr lang="zh-TW" altLang="en-US" smtClean="0"/>
              <a:t>2020/9/23</a:t>
            </a:fld>
            <a:endParaRPr lang="zh-TW" altLang="en-US"/>
          </a:p>
        </p:txBody>
      </p:sp>
      <p:sp>
        <p:nvSpPr>
          <p:cNvPr id="5" name="頁尾版面配置區 4"/>
          <p:cNvSpPr>
            <a:spLocks noGrp="1"/>
          </p:cNvSpPr>
          <p:nvPr>
            <p:ph type="ftr" sz="quarter" idx="11"/>
          </p:nvPr>
        </p:nvSpPr>
        <p:spPr>
          <a:xfrm>
            <a:off x="457200" y="6556248"/>
            <a:ext cx="3657600" cy="228600"/>
          </a:xfrm>
        </p:spPr>
        <p:txBody>
          <a:bodyPr/>
          <a:lstStyle/>
          <a:p>
            <a:endParaRPr lang="zh-TW" altLang="en-US"/>
          </a:p>
        </p:txBody>
      </p:sp>
      <p:sp>
        <p:nvSpPr>
          <p:cNvPr id="6" name="投影片編號版面配置區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1185705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zh-TW" altLang="en-US" smtClean="0"/>
              <a:t>按一下以編輯母片標題樣式</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smtClean="0"/>
              <a:t>按一下以編輯母片副標題樣式</a:t>
            </a:r>
            <a:endParaRPr kumimoji="0" lang="en-US"/>
          </a:p>
        </p:txBody>
      </p:sp>
      <p:sp>
        <p:nvSpPr>
          <p:cNvPr id="30" name="Date Placeholder 29"/>
          <p:cNvSpPr>
            <a:spLocks noGrp="1"/>
          </p:cNvSpPr>
          <p:nvPr>
            <p:ph type="dt" sz="half" idx="10"/>
          </p:nvPr>
        </p:nvSpPr>
        <p:spPr/>
        <p:txBody>
          <a:bodyPr/>
          <a:lstStyle/>
          <a:p>
            <a:fld id="{179545F9-1ED1-4FE8-8AE8-EBA8EE8580FC}" type="datetime1">
              <a:rPr lang="zh-TW" altLang="en-US" smtClean="0"/>
              <a:t>2020/9/23</a:t>
            </a:fld>
            <a:endParaRPr lang="zh-TW" altLang="en-US"/>
          </a:p>
        </p:txBody>
      </p:sp>
      <p:sp>
        <p:nvSpPr>
          <p:cNvPr id="19" name="Footer Placeholder 18"/>
          <p:cNvSpPr>
            <a:spLocks noGrp="1"/>
          </p:cNvSpPr>
          <p:nvPr>
            <p:ph type="ftr" sz="quarter" idx="11"/>
          </p:nvPr>
        </p:nvSpPr>
        <p:spPr/>
        <p:txBody>
          <a:bodyPr/>
          <a:lstStyle/>
          <a:p>
            <a:endParaRPr lang="zh-TW" altLang="en-US"/>
          </a:p>
        </p:txBody>
      </p:sp>
      <p:sp>
        <p:nvSpPr>
          <p:cNvPr id="27" name="Slide Number Placeholder 26"/>
          <p:cNvSpPr>
            <a:spLocks noGrp="1"/>
          </p:cNvSpPr>
          <p:nvPr>
            <p:ph type="sldNum" sz="quarter" idx="12"/>
          </p:nvPr>
        </p:nvSpPr>
        <p:spPr/>
        <p:txBody>
          <a:bodyPr/>
          <a:lstStyle/>
          <a:p>
            <a:fld id="{236A08F7-8114-4373-86C3-8700250685DC}" type="slidenum">
              <a:rPr lang="zh-TW" altLang="en-US" smtClean="0"/>
              <a:pPr/>
              <a:t>‹#›</a:t>
            </a:fld>
            <a:endParaRPr lang="zh-TW" altLang="en-US"/>
          </a:p>
        </p:txBody>
      </p:sp>
    </p:spTree>
    <p:extLst>
      <p:ext uri="{BB962C8B-B14F-4D97-AF65-F5344CB8AC3E}">
        <p14:creationId xmlns:p14="http://schemas.microsoft.com/office/powerpoint/2010/main" val="95290604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zh-TW" altLang="en-US" smtClean="0"/>
              <a:t>按一下以編輯母片標題樣式</a:t>
            </a:r>
            <a:endParaRPr kumimoji="0" lang="en-US"/>
          </a:p>
        </p:txBody>
      </p:sp>
      <p:sp>
        <p:nvSpPr>
          <p:cNvPr id="3" name="Content Placeholder 2"/>
          <p:cNvSpPr>
            <a:spLocks noGrp="1"/>
          </p:cNvSpPr>
          <p:nvPr>
            <p:ph idx="1"/>
          </p:nvPr>
        </p:nvSpPr>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Date Placeholder 3"/>
          <p:cNvSpPr>
            <a:spLocks noGrp="1"/>
          </p:cNvSpPr>
          <p:nvPr>
            <p:ph type="dt" sz="half" idx="10"/>
          </p:nvPr>
        </p:nvSpPr>
        <p:spPr/>
        <p:txBody>
          <a:bodyPr/>
          <a:lstStyle/>
          <a:p>
            <a:fld id="{90F4E109-F0E5-4320-93DF-336C4716EE24}" type="datetime1">
              <a:rPr lang="zh-TW" altLang="en-US" smtClean="0"/>
              <a:t>2020/9/23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36A08F7-8114-4373-86C3-8700250685DC}" type="slidenum">
              <a:rPr lang="zh-TW" altLang="en-US" smtClean="0"/>
              <a:pPr/>
              <a:t>‹#›</a:t>
            </a:fld>
            <a:endParaRPr lang="zh-TW" altLang="en-US"/>
          </a:p>
        </p:txBody>
      </p:sp>
    </p:spTree>
    <p:extLst>
      <p:ext uri="{BB962C8B-B14F-4D97-AF65-F5344CB8AC3E}">
        <p14:creationId xmlns:p14="http://schemas.microsoft.com/office/powerpoint/2010/main" val="2732526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zh-TW" altLang="en-US" smtClean="0"/>
              <a:t>按一下以編輯母片標題樣式</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smtClean="0"/>
              <a:t>按一下以編輯母片文字樣式</a:t>
            </a:r>
          </a:p>
        </p:txBody>
      </p:sp>
      <p:sp>
        <p:nvSpPr>
          <p:cNvPr id="4" name="Date Placeholder 3"/>
          <p:cNvSpPr>
            <a:spLocks noGrp="1"/>
          </p:cNvSpPr>
          <p:nvPr>
            <p:ph type="dt" sz="half" idx="10"/>
          </p:nvPr>
        </p:nvSpPr>
        <p:spPr/>
        <p:txBody>
          <a:bodyPr/>
          <a:lstStyle/>
          <a:p>
            <a:fld id="{5A0C6C3C-B548-42DD-ACA7-22D7B346E0DF}" type="datetime1">
              <a:rPr lang="zh-TW" altLang="en-US" smtClean="0"/>
              <a:t>2020/9/23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36A08F7-8114-4373-86C3-8700250685DC}" type="slidenum">
              <a:rPr lang="zh-TW" altLang="en-US" smtClean="0"/>
              <a:pPr/>
              <a:t>‹#›</a:t>
            </a:fld>
            <a:endParaRPr lang="zh-TW" altLang="en-US"/>
          </a:p>
        </p:txBody>
      </p:sp>
    </p:spTree>
    <p:extLst>
      <p:ext uri="{BB962C8B-B14F-4D97-AF65-F5344CB8AC3E}">
        <p14:creationId xmlns:p14="http://schemas.microsoft.com/office/powerpoint/2010/main" val="222127537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zh-TW" altLang="en-US" smtClean="0"/>
              <a:t>按一下以編輯母片標題樣式</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Date Placeholder 4"/>
          <p:cNvSpPr>
            <a:spLocks noGrp="1"/>
          </p:cNvSpPr>
          <p:nvPr>
            <p:ph type="dt" sz="half" idx="10"/>
          </p:nvPr>
        </p:nvSpPr>
        <p:spPr/>
        <p:txBody>
          <a:bodyPr/>
          <a:lstStyle/>
          <a:p>
            <a:fld id="{B826CEAD-DD42-4AE2-80B0-09124BBDADF5}" type="datetime1">
              <a:rPr lang="zh-TW" altLang="en-US" smtClean="0"/>
              <a:t>2020/9/23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236A08F7-8114-4373-86C3-8700250685DC}" type="slidenum">
              <a:rPr lang="zh-TW" altLang="en-US" smtClean="0"/>
              <a:pPr/>
              <a:t>‹#›</a:t>
            </a:fld>
            <a:endParaRPr lang="zh-TW" altLang="en-US"/>
          </a:p>
        </p:txBody>
      </p:sp>
    </p:spTree>
    <p:extLst>
      <p:ext uri="{BB962C8B-B14F-4D97-AF65-F5344CB8AC3E}">
        <p14:creationId xmlns:p14="http://schemas.microsoft.com/office/powerpoint/2010/main" val="4093349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zh-TW" altLang="en-US" smtClean="0"/>
              <a:t>按一下以編輯母片標題樣式</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Date Placeholder 6"/>
          <p:cNvSpPr>
            <a:spLocks noGrp="1"/>
          </p:cNvSpPr>
          <p:nvPr>
            <p:ph type="dt" sz="half" idx="10"/>
          </p:nvPr>
        </p:nvSpPr>
        <p:spPr/>
        <p:txBody>
          <a:bodyPr/>
          <a:lstStyle/>
          <a:p>
            <a:fld id="{AB5CC72B-57B1-4045-8C17-5FA23778EC5C}" type="datetime1">
              <a:rPr lang="zh-TW" altLang="en-US" smtClean="0"/>
              <a:t>2020/9/23</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236A08F7-8114-4373-86C3-8700250685DC}" type="slidenum">
              <a:rPr lang="zh-TW" altLang="en-US" smtClean="0"/>
              <a:pPr/>
              <a:t>‹#›</a:t>
            </a:fld>
            <a:endParaRPr lang="zh-TW" altLang="en-US"/>
          </a:p>
        </p:txBody>
      </p:sp>
    </p:spTree>
    <p:extLst>
      <p:ext uri="{BB962C8B-B14F-4D97-AF65-F5344CB8AC3E}">
        <p14:creationId xmlns:p14="http://schemas.microsoft.com/office/powerpoint/2010/main" val="327605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zh-TW" altLang="en-US" smtClean="0"/>
              <a:t>按一下以編輯母片標題樣式</a:t>
            </a:r>
            <a:endParaRPr kumimoji="0" lang="en-US"/>
          </a:p>
        </p:txBody>
      </p:sp>
      <p:sp>
        <p:nvSpPr>
          <p:cNvPr id="3" name="Date Placeholder 2"/>
          <p:cNvSpPr>
            <a:spLocks noGrp="1"/>
          </p:cNvSpPr>
          <p:nvPr>
            <p:ph type="dt" sz="half" idx="10"/>
          </p:nvPr>
        </p:nvSpPr>
        <p:spPr/>
        <p:txBody>
          <a:bodyPr/>
          <a:lstStyle/>
          <a:p>
            <a:fld id="{CD7E6313-4FD9-4F80-8DA7-701F69C0FA65}" type="datetime1">
              <a:rPr lang="zh-TW" altLang="en-US" smtClean="0"/>
              <a:t>2020/9/23</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236A08F7-8114-4373-86C3-8700250685DC}" type="slidenum">
              <a:rPr lang="zh-TW" altLang="en-US" smtClean="0"/>
              <a:pPr/>
              <a:t>‹#›</a:t>
            </a:fld>
            <a:endParaRPr lang="zh-TW" altLang="en-US"/>
          </a:p>
        </p:txBody>
      </p:sp>
    </p:spTree>
    <p:extLst>
      <p:ext uri="{BB962C8B-B14F-4D97-AF65-F5344CB8AC3E}">
        <p14:creationId xmlns:p14="http://schemas.microsoft.com/office/powerpoint/2010/main" val="1779522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4B2FF0-233F-4DE0-9BC2-7A5C0D95D395}" type="datetime1">
              <a:rPr lang="zh-TW" altLang="en-US" smtClean="0"/>
              <a:t>2020/9/23</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236A08F7-8114-4373-86C3-8700250685DC}" type="slidenum">
              <a:rPr lang="zh-TW" altLang="en-US" smtClean="0"/>
              <a:pPr/>
              <a:t>‹#›</a:t>
            </a:fld>
            <a:endParaRPr lang="zh-TW" altLang="en-US"/>
          </a:p>
        </p:txBody>
      </p:sp>
    </p:spTree>
    <p:extLst>
      <p:ext uri="{BB962C8B-B14F-4D97-AF65-F5344CB8AC3E}">
        <p14:creationId xmlns:p14="http://schemas.microsoft.com/office/powerpoint/2010/main" val="963382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zh-TW" altLang="en-US" smtClean="0"/>
              <a:t>按一下以編輯母片標題樣式</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zh-TW" altLang="en-US" smtClean="0"/>
              <a:t>按一下以編輯母片文字樣式</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Date Placeholder 4"/>
          <p:cNvSpPr>
            <a:spLocks noGrp="1"/>
          </p:cNvSpPr>
          <p:nvPr>
            <p:ph type="dt" sz="half" idx="10"/>
          </p:nvPr>
        </p:nvSpPr>
        <p:spPr/>
        <p:txBody>
          <a:bodyPr/>
          <a:lstStyle/>
          <a:p>
            <a:fld id="{958D127A-45B6-42F4-B67C-6E9E3B14D7A1}" type="datetime1">
              <a:rPr lang="zh-TW" altLang="en-US" smtClean="0"/>
              <a:t>2020/9/23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236A08F7-8114-4373-86C3-8700250685DC}" type="slidenum">
              <a:rPr lang="zh-TW" altLang="en-US" smtClean="0"/>
              <a:pPr/>
              <a:t>‹#›</a:t>
            </a:fld>
            <a:endParaRPr lang="zh-TW" altLang="en-US"/>
          </a:p>
        </p:txBody>
      </p:sp>
    </p:spTree>
    <p:extLst>
      <p:ext uri="{BB962C8B-B14F-4D97-AF65-F5344CB8AC3E}">
        <p14:creationId xmlns:p14="http://schemas.microsoft.com/office/powerpoint/2010/main" val="3359830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77218605-2F6E-4F09-8789-8AD5BE21FC73}" type="datetime1">
              <a:rPr lang="zh-TW" altLang="en-US" smtClean="0"/>
              <a:t>2020/9/23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29855231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zh-TW" altLang="en-US" smtClean="0"/>
              <a:t>按一下以編輯母片標題樣式</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zh-TW" altLang="en-US" smtClean="0"/>
              <a:t>按一下以編輯母片文字樣式</a:t>
            </a:r>
          </a:p>
        </p:txBody>
      </p:sp>
      <p:sp>
        <p:nvSpPr>
          <p:cNvPr id="5" name="Date Placeholder 4"/>
          <p:cNvSpPr>
            <a:spLocks noGrp="1"/>
          </p:cNvSpPr>
          <p:nvPr>
            <p:ph type="dt" sz="half" idx="10"/>
          </p:nvPr>
        </p:nvSpPr>
        <p:spPr/>
        <p:txBody>
          <a:bodyPr/>
          <a:lstStyle/>
          <a:p>
            <a:fld id="{635913D7-9B11-474E-9593-A86002F3EBC0}" type="datetime1">
              <a:rPr lang="zh-TW" altLang="en-US" smtClean="0"/>
              <a:t>2020/9/23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a:xfrm>
            <a:off x="8077200" y="6356350"/>
            <a:ext cx="609600" cy="365125"/>
          </a:xfrm>
        </p:spPr>
        <p:txBody>
          <a:bodyPr/>
          <a:lstStyle/>
          <a:p>
            <a:fld id="{236A08F7-8114-4373-86C3-8700250685DC}" type="slidenum">
              <a:rPr lang="zh-TW" altLang="en-US" smtClean="0"/>
              <a:pPr/>
              <a:t>‹#›</a:t>
            </a:fld>
            <a:endParaRPr lang="zh-TW" alt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zh-TW" altLang="en-US" smtClean="0"/>
              <a:t>按一下圖示以新增圖片</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extLst>
      <p:ext uri="{BB962C8B-B14F-4D97-AF65-F5344CB8AC3E}">
        <p14:creationId xmlns:p14="http://schemas.microsoft.com/office/powerpoint/2010/main" val="1163696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zh-TW" altLang="en-US" smtClean="0"/>
              <a:t>按一下以編輯母片標題樣式</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Date Placeholder 3"/>
          <p:cNvSpPr>
            <a:spLocks noGrp="1"/>
          </p:cNvSpPr>
          <p:nvPr>
            <p:ph type="dt" sz="half" idx="10"/>
          </p:nvPr>
        </p:nvSpPr>
        <p:spPr/>
        <p:txBody>
          <a:bodyPr/>
          <a:lstStyle/>
          <a:p>
            <a:fld id="{748E9500-DBB6-4CB0-A60D-DDDE62A5F04C}" type="datetime1">
              <a:rPr lang="zh-TW" altLang="en-US" smtClean="0"/>
              <a:t>2020/9/23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36A08F7-8114-4373-86C3-8700250685DC}" type="slidenum">
              <a:rPr lang="zh-TW" altLang="en-US" smtClean="0"/>
              <a:pPr/>
              <a:t>‹#›</a:t>
            </a:fld>
            <a:endParaRPr lang="zh-TW" altLang="en-US"/>
          </a:p>
        </p:txBody>
      </p:sp>
    </p:spTree>
    <p:extLst>
      <p:ext uri="{BB962C8B-B14F-4D97-AF65-F5344CB8AC3E}">
        <p14:creationId xmlns:p14="http://schemas.microsoft.com/office/powerpoint/2010/main" val="2841679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zh-TW" altLang="en-US" smtClean="0"/>
              <a:t>按一下以編輯母片標題樣式</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Date Placeholder 3"/>
          <p:cNvSpPr>
            <a:spLocks noGrp="1"/>
          </p:cNvSpPr>
          <p:nvPr>
            <p:ph type="dt" sz="half" idx="10"/>
          </p:nvPr>
        </p:nvSpPr>
        <p:spPr/>
        <p:txBody>
          <a:bodyPr/>
          <a:lstStyle/>
          <a:p>
            <a:fld id="{CC840041-9C85-4CDD-AEB9-2E96F807113F}" type="datetime1">
              <a:rPr lang="zh-TW" altLang="en-US" smtClean="0"/>
              <a:t>2020/9/23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36A08F7-8114-4373-86C3-8700250685DC}" type="slidenum">
              <a:rPr lang="zh-TW" altLang="en-US" smtClean="0"/>
              <a:pPr/>
              <a:t>‹#›</a:t>
            </a:fld>
            <a:endParaRPr lang="zh-TW" altLang="en-US"/>
          </a:p>
        </p:txBody>
      </p:sp>
    </p:spTree>
    <p:extLst>
      <p:ext uri="{BB962C8B-B14F-4D97-AF65-F5344CB8AC3E}">
        <p14:creationId xmlns:p14="http://schemas.microsoft.com/office/powerpoint/2010/main" val="4256434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F0CB6D2-A8F8-42EE-B8B1-57CA9638A270}" type="datetime1">
              <a:rPr lang="zh-TW" altLang="en-US" smtClean="0"/>
              <a:t>2020/9/23</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236A08F7-8114-4373-86C3-8700250685DC}" type="slidenum">
              <a:rPr lang="zh-TW" altLang="en-US" smtClean="0"/>
              <a:pPr/>
              <a:t>‹#›</a:t>
            </a:fld>
            <a:endParaRPr lang="zh-TW" altLang="en-US"/>
          </a:p>
        </p:txBody>
      </p:sp>
    </p:spTree>
    <p:extLst>
      <p:ext uri="{BB962C8B-B14F-4D97-AF65-F5344CB8AC3E}">
        <p14:creationId xmlns:p14="http://schemas.microsoft.com/office/powerpoint/2010/main" val="3349984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Ref idx="1001">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358D6810-CA98-41A0-9358-45C51A5B1BD2}" type="datetime1">
              <a:rPr lang="zh-TW" altLang="en-US" smtClean="0"/>
              <a:t>2020/9/23</a:t>
            </a:fld>
            <a:endParaRPr lang="zh-TW" altLang="en-US"/>
          </a:p>
        </p:txBody>
      </p:sp>
      <p:sp>
        <p:nvSpPr>
          <p:cNvPr id="5" name="頁尾版面配置區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zh-TW" altLang="en-US"/>
          </a:p>
        </p:txBody>
      </p:sp>
      <p:sp>
        <p:nvSpPr>
          <p:cNvPr id="6" name="投影片編號版面配置區 5"/>
          <p:cNvSpPr>
            <a:spLocks noGrp="1"/>
          </p:cNvSpPr>
          <p:nvPr>
            <p:ph type="sldNum" sz="quarter" idx="12"/>
          </p:nvPr>
        </p:nvSpPr>
        <p:spPr>
          <a:xfrm>
            <a:off x="6733952" y="6555112"/>
            <a:ext cx="588336" cy="228600"/>
          </a:xfrm>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225467013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320040"/>
            <a:ext cx="7242048" cy="1143000"/>
          </a:xfrm>
        </p:spPr>
        <p:txBody>
          <a:bodyPr/>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79E8D936-D8F0-4B14-8743-DEAB9D47D5CB}" type="datetime1">
              <a:rPr lang="zh-TW" altLang="en-US" smtClean="0"/>
              <a:t>2020/9/23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1841384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320040"/>
            <a:ext cx="7242048" cy="1143000"/>
          </a:xfrm>
        </p:spPr>
        <p:txBody>
          <a:bodyPr anchor="b"/>
          <a:lstStyle>
            <a:lvl1pPr>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p>
            <a:fld id="{FFF7DBBA-0540-49F4-86F3-6B027A2F8929}" type="datetime1">
              <a:rPr lang="zh-TW" altLang="en-US" smtClean="0"/>
              <a:t>2020/9/23</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3577898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320040"/>
            <a:ext cx="7242048" cy="1143000"/>
          </a:xfrm>
        </p:spPr>
        <p:txBody>
          <a:bodyPr/>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p>
            <a:fld id="{F1BFE03C-B27E-442B-B11A-218339BF6900}" type="datetime1">
              <a:rPr lang="zh-TW" altLang="en-US" smtClean="0"/>
              <a:t>2020/9/23</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1904784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solidFill>
                  <a:schemeClr val="tx2"/>
                </a:solidFill>
              </a:defRPr>
            </a:lvl1pPr>
            <a:extLst/>
          </a:lstStyle>
          <a:p>
            <a:fld id="{EB3F1682-53D3-46FE-A956-8241DEF8EA83}" type="datetime1">
              <a:rPr lang="zh-TW" altLang="en-US" smtClean="0"/>
              <a:t>2020/9/23</a:t>
            </a:fld>
            <a:endParaRPr lang="zh-TW" altLang="en-US"/>
          </a:p>
        </p:txBody>
      </p:sp>
      <p:sp>
        <p:nvSpPr>
          <p:cNvPr id="3" name="頁尾版面配置區 2"/>
          <p:cNvSpPr>
            <a:spLocks noGrp="1"/>
          </p:cNvSpPr>
          <p:nvPr>
            <p:ph type="ftr" sz="quarter" idx="11"/>
          </p:nvPr>
        </p:nvSpPr>
        <p:spPr/>
        <p:txBody>
          <a:bodyPr/>
          <a:lstStyle>
            <a:lvl1pPr>
              <a:defRPr>
                <a:solidFill>
                  <a:schemeClr val="tx2"/>
                </a:solidFill>
              </a:defRPr>
            </a:lvl1pPr>
            <a:extLst/>
          </a:lstStyle>
          <a:p>
            <a:endParaRPr lang="zh-TW" altLang="en-US"/>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2708948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F87BCBB3-3841-46CE-8781-9B2D88E62C85}" type="datetime1">
              <a:rPr lang="zh-TW" altLang="en-US" smtClean="0"/>
              <a:t>2020/9/23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3448516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Ref idx="1002">
        <a:schemeClr val="bg2"/>
      </p:bgRef>
    </p:bg>
    <p:spTree>
      <p:nvGrpSpPr>
        <p:cNvPr id="1" name=""/>
        <p:cNvGrpSpPr/>
        <p:nvPr/>
      </p:nvGrpSpPr>
      <p:grpSpPr>
        <a:xfrm>
          <a:off x="0" y="0"/>
          <a:ext cx="0" cy="0"/>
          <a:chOff x="0" y="0"/>
          <a:chExt cx="0" cy="0"/>
        </a:xfrm>
      </p:grpSpPr>
      <p:sp>
        <p:nvSpPr>
          <p:cNvPr id="8" name="矩形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矩形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標題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zh-TW" altLang="en-US" smtClean="0"/>
              <a:t>按一下以編輯母片標題樣式</a:t>
            </a:r>
            <a:endParaRPr kumimoji="0" lang="en-US" dirty="0"/>
          </a:p>
        </p:txBody>
      </p:sp>
      <p:sp>
        <p:nvSpPr>
          <p:cNvPr id="4" name="文字版面配置區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zh-TW" altLang="en-US" smtClean="0"/>
              <a:t>按一下以編輯母片文字樣式</a:t>
            </a:r>
          </a:p>
        </p:txBody>
      </p:sp>
      <p:sp>
        <p:nvSpPr>
          <p:cNvPr id="5" name="日期版面配置區 4"/>
          <p:cNvSpPr>
            <a:spLocks noGrp="1"/>
          </p:cNvSpPr>
          <p:nvPr>
            <p:ph type="dt" sz="half" idx="10"/>
          </p:nvPr>
        </p:nvSpPr>
        <p:spPr/>
        <p:txBody>
          <a:bodyPr/>
          <a:lstStyle/>
          <a:p>
            <a:fld id="{C3BCD46D-3DE9-4202-9272-C3A063F7BC11}" type="datetime1">
              <a:rPr lang="zh-TW" altLang="en-US" smtClean="0"/>
              <a:t>2020/9/23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t>‹#›</a:t>
            </a:fld>
            <a:endParaRPr lang="zh-TW" altLang="en-US"/>
          </a:p>
        </p:txBody>
      </p:sp>
      <p:sp>
        <p:nvSpPr>
          <p:cNvPr id="10" name="圖片版面配置區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zh-TW" altLang="en-US" smtClean="0"/>
              <a:t>按一下圖示以新增圖片</a:t>
            </a:r>
            <a:endParaRPr kumimoji="0" lang="en-US" dirty="0"/>
          </a:p>
        </p:txBody>
      </p:sp>
    </p:spTree>
    <p:extLst>
      <p:ext uri="{BB962C8B-B14F-4D97-AF65-F5344CB8AC3E}">
        <p14:creationId xmlns:p14="http://schemas.microsoft.com/office/powerpoint/2010/main" val="101811143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矩形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標題版面配置區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zh-TW" altLang="en-US" smtClean="0"/>
              <a:t>按一下以編輯母片標題樣式</a:t>
            </a:r>
            <a:endParaRPr kumimoji="0" lang="en-US"/>
          </a:p>
        </p:txBody>
      </p:sp>
      <p:sp>
        <p:nvSpPr>
          <p:cNvPr id="31" name="文字版面配置區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27" name="日期版面配置區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FF3C531E-9C9A-4E59-8FF6-AFAD6DCC886F}" type="datetime1">
              <a:rPr lang="zh-TW" altLang="en-US" smtClean="0"/>
              <a:t>2020/9/23</a:t>
            </a:fld>
            <a:endParaRPr lang="zh-TW" altLang="en-US"/>
          </a:p>
        </p:txBody>
      </p:sp>
      <p:sp>
        <p:nvSpPr>
          <p:cNvPr id="4" name="頁尾版面配置區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zh-TW" altLang="en-US"/>
          </a:p>
        </p:txBody>
      </p:sp>
      <p:sp>
        <p:nvSpPr>
          <p:cNvPr id="16" name="投影片編號版面配置區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317405480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zh-TW" altLang="en-US" smtClean="0"/>
              <a:t>按一下以編輯母片標題樣式</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E7F41A0-7EDA-461C-BC61-811219B0AF17}" type="datetime1">
              <a:rPr lang="zh-TW" altLang="en-US" smtClean="0"/>
              <a:t>2020/9/23</a:t>
            </a:fld>
            <a:endParaRPr lang="zh-TW" alt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TW" alt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36A08F7-8114-4373-86C3-8700250685DC}" type="slidenum">
              <a:rPr lang="zh-TW" altLang="en-US" smtClean="0"/>
              <a:pPr/>
              <a:t>‹#›</a:t>
            </a:fld>
            <a:endParaRPr lang="zh-TW" alt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extLst>
      <p:ext uri="{BB962C8B-B14F-4D97-AF65-F5344CB8AC3E}">
        <p14:creationId xmlns:p14="http://schemas.microsoft.com/office/powerpoint/2010/main" val="83373261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36949;&#21453;&#27604;&#20363;&#21407;&#21063;&#65288;&#26032;&#32862;&#36039;&#26009;&#65289;.htm" TargetMode="External"/><Relationship Id="rId2" Type="http://schemas.openxmlformats.org/officeDocument/2006/relationships/hyperlink" Target="108-035&#34892;&#25919;&#34389;&#20998;--&#26032;&#32862;&#31295;&#65288;108&#35380;199&#65289;.pdf" TargetMode="External"/><Relationship Id="rId1" Type="http://schemas.openxmlformats.org/officeDocument/2006/relationships/slideLayout" Target="../slideLayouts/slideLayout2.xml"/><Relationship Id="rId4" Type="http://schemas.openxmlformats.org/officeDocument/2006/relationships/hyperlink" Target="&#22522;&#38534;&#27424;&#31237;1.8&#33836;&#65288;&#23452;&#34349;&#20998;&#32626;&#25764;&#37559;&#65289;.docx"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22.wmf"/><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Layout" Target="../diagrams/layout9.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diagramData" Target="../diagrams/data9.xml"/><Relationship Id="rId2" Type="http://schemas.openxmlformats.org/officeDocument/2006/relationships/diagramData" Target="../diagrams/data7.xml"/><Relationship Id="rId16" Type="http://schemas.microsoft.com/office/2007/relationships/diagramDrawing" Target="../diagrams/drawing9.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5" Type="http://schemas.openxmlformats.org/officeDocument/2006/relationships/diagramColors" Target="../diagrams/colors9.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diagramQuickStyle" Target="../diagrams/quickStyle9.xm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6.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diagramLayout" Target="../diagrams/layout18.xml"/><Relationship Id="rId7" Type="http://schemas.openxmlformats.org/officeDocument/2006/relationships/diagramData" Target="../diagrams/data19.xml"/><Relationship Id="rId12" Type="http://schemas.openxmlformats.org/officeDocument/2006/relationships/image" Target="../media/image27.png"/><Relationship Id="rId2" Type="http://schemas.openxmlformats.org/officeDocument/2006/relationships/diagramData" Target="../diagrams/data18.xml"/><Relationship Id="rId1" Type="http://schemas.openxmlformats.org/officeDocument/2006/relationships/slideLayout" Target="../slideLayouts/slideLayout6.xml"/><Relationship Id="rId6" Type="http://schemas.microsoft.com/office/2007/relationships/diagramDrawing" Target="../diagrams/drawing18.xml"/><Relationship Id="rId11" Type="http://schemas.microsoft.com/office/2007/relationships/diagramDrawing" Target="../diagrams/drawing19.xml"/><Relationship Id="rId5" Type="http://schemas.openxmlformats.org/officeDocument/2006/relationships/diagramColors" Target="../diagrams/colors18.xml"/><Relationship Id="rId10" Type="http://schemas.openxmlformats.org/officeDocument/2006/relationships/diagramColors" Target="../diagrams/colors19.xml"/><Relationship Id="rId4" Type="http://schemas.openxmlformats.org/officeDocument/2006/relationships/diagramQuickStyle" Target="../diagrams/quickStyle18.xml"/><Relationship Id="rId9" Type="http://schemas.openxmlformats.org/officeDocument/2006/relationships/diagramQuickStyle" Target="../diagrams/quickStyle19.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6.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hyperlink" Target="&#20462;&#24489;&#24335;&#21496;&#27861;&#24433;&#29255;&#65288;&#27665;&#35222;20141223&#65292;&#33274;&#20013;&#37329;&#40367;&#65289;.wmv"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915816" y="533400"/>
            <a:ext cx="5904656" cy="2868168"/>
          </a:xfrm>
        </p:spPr>
        <p:txBody>
          <a:bodyPr/>
          <a:lstStyle/>
          <a:p>
            <a:r>
              <a:rPr lang="zh-TW" altLang="en-US" dirty="0" smtClean="0"/>
              <a:t>圖利與便民</a:t>
            </a:r>
            <a:r>
              <a:rPr lang="en-US" altLang="zh-TW" dirty="0" smtClean="0"/>
              <a:t>—</a:t>
            </a:r>
            <a:r>
              <a:rPr lang="zh-TW" altLang="en-US" dirty="0" smtClean="0"/>
              <a:t>公務員廉政倫理與法治教育</a:t>
            </a:r>
            <a:endParaRPr lang="zh-TW" altLang="en-US" dirty="0"/>
          </a:p>
        </p:txBody>
      </p:sp>
      <p:sp>
        <p:nvSpPr>
          <p:cNvPr id="3" name="副標題 2"/>
          <p:cNvSpPr>
            <a:spLocks noGrp="1"/>
          </p:cNvSpPr>
          <p:nvPr>
            <p:ph type="subTitle" idx="1"/>
          </p:nvPr>
        </p:nvSpPr>
        <p:spPr/>
        <p:txBody>
          <a:bodyPr>
            <a:normAutofit lnSpcReduction="10000"/>
          </a:bodyPr>
          <a:lstStyle/>
          <a:p>
            <a:endParaRPr lang="en-US" altLang="zh-TW" dirty="0" smtClean="0"/>
          </a:p>
          <a:p>
            <a:r>
              <a:rPr lang="zh-TW" altLang="en-US" dirty="0" smtClean="0"/>
              <a:t>福建金門地方檢察署檢察長</a:t>
            </a:r>
            <a:endParaRPr lang="en-US" altLang="zh-TW" dirty="0" smtClean="0"/>
          </a:p>
          <a:p>
            <a:r>
              <a:rPr lang="zh-TW" altLang="en-US" dirty="0" smtClean="0"/>
              <a:t>張云綺</a:t>
            </a:r>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1</a:t>
            </a:fld>
            <a:endParaRPr lang="zh-TW" altLang="en-US"/>
          </a:p>
        </p:txBody>
      </p:sp>
    </p:spTree>
    <p:extLst>
      <p:ext uri="{BB962C8B-B14F-4D97-AF65-F5344CB8AC3E}">
        <p14:creationId xmlns:p14="http://schemas.microsoft.com/office/powerpoint/2010/main" val="14978469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40392" y="-1"/>
            <a:ext cx="8903608" cy="982663"/>
          </a:xfrm>
        </p:spPr>
        <p:txBody>
          <a:bodyPr rtlCol="0">
            <a:noAutofit/>
          </a:bodyPr>
          <a:lstStyle/>
          <a:p>
            <a:pPr algn="ctr" fontAlgn="auto">
              <a:spcAft>
                <a:spcPts val="0"/>
              </a:spcAft>
              <a:defRPr/>
            </a:pPr>
            <a:r>
              <a:rPr lang="en-US" altLang="zh-TW" sz="3600" b="1" dirty="0" smtClean="0">
                <a:solidFill>
                  <a:srgbClr val="FFFF00"/>
                </a:solidFill>
                <a:latin typeface="標楷體" pitchFamily="65" charset="-120"/>
                <a:ea typeface="標楷體" pitchFamily="65" charset="-120"/>
                <a:cs typeface="文鼎粗隸" charset="0"/>
              </a:rPr>
              <a:t> </a:t>
            </a:r>
            <a:r>
              <a:rPr lang="zh-TW" altLang="en-US" sz="4800" b="1" dirty="0" smtClean="0">
                <a:solidFill>
                  <a:srgbClr val="FFFF00"/>
                </a:solidFill>
                <a:latin typeface="標楷體" pitchFamily="65" charset="-120"/>
                <a:ea typeface="標楷體" pitchFamily="65" charset="-120"/>
                <a:cs typeface="文鼎粗隸" charset="0"/>
              </a:rPr>
              <a:t>主觀構成要件要素</a:t>
            </a:r>
            <a:endParaRPr lang="zh-TW" altLang="en-US" sz="4800" b="1" dirty="0">
              <a:solidFill>
                <a:srgbClr val="FFFF00"/>
              </a:solidFill>
              <a:latin typeface="標楷體" pitchFamily="65" charset="-120"/>
              <a:ea typeface="標楷體" pitchFamily="65" charset="-120"/>
              <a:cs typeface="文鼎粗隸" charset="0"/>
            </a:endParaRPr>
          </a:p>
        </p:txBody>
      </p:sp>
      <p:sp>
        <p:nvSpPr>
          <p:cNvPr id="32771" name="Rectangle 3"/>
          <p:cNvSpPr>
            <a:spLocks noGrp="1" noChangeArrowheads="1"/>
          </p:cNvSpPr>
          <p:nvPr>
            <p:ph idx="1"/>
          </p:nvPr>
        </p:nvSpPr>
        <p:spPr>
          <a:xfrm>
            <a:off x="531813" y="982663"/>
            <a:ext cx="8216900" cy="5666110"/>
          </a:xfrm>
        </p:spPr>
        <p:txBody>
          <a:bodyPr>
            <a:normAutofit/>
          </a:bodyPr>
          <a:lstStyle/>
          <a:p>
            <a:pPr>
              <a:lnSpc>
                <a:spcPct val="90000"/>
              </a:lnSpc>
            </a:pPr>
            <a:r>
              <a:rPr lang="en-US" altLang="zh-TW" sz="2400" dirty="0" smtClean="0">
                <a:latin typeface="標楷體" pitchFamily="65" charset="-120"/>
                <a:ea typeface="標楷體" pitchFamily="65" charset="-120"/>
              </a:rPr>
              <a:t>§12Ⅰ</a:t>
            </a:r>
            <a:r>
              <a:rPr lang="zh-TW" altLang="en-US" sz="2400" dirty="0" smtClean="0">
                <a:latin typeface="標楷體" pitchFamily="65" charset="-120"/>
                <a:ea typeface="標楷體" pitchFamily="65" charset="-120"/>
              </a:rPr>
              <a:t>：行為非出於故意或過失者，不罰。</a:t>
            </a:r>
            <a:endParaRPr lang="en-US" altLang="zh-TW" sz="2400" dirty="0" smtClean="0">
              <a:latin typeface="標楷體" pitchFamily="65" charset="-120"/>
              <a:ea typeface="標楷體" pitchFamily="65" charset="-120"/>
            </a:endParaRPr>
          </a:p>
          <a:p>
            <a:pPr>
              <a:lnSpc>
                <a:spcPct val="90000"/>
              </a:lnSpc>
            </a:pPr>
            <a:r>
              <a:rPr lang="en-US" altLang="zh-TW" sz="2400" dirty="0" smtClean="0">
                <a:latin typeface="標楷體" pitchFamily="65" charset="-120"/>
                <a:ea typeface="標楷體" pitchFamily="65" charset="-120"/>
              </a:rPr>
              <a:t>§12Ⅱ</a:t>
            </a:r>
            <a:r>
              <a:rPr lang="zh-TW" altLang="en-US" sz="2400" dirty="0" smtClean="0">
                <a:latin typeface="標楷體" pitchFamily="65" charset="-120"/>
                <a:ea typeface="標楷體" pitchFamily="65" charset="-120"/>
              </a:rPr>
              <a:t>：過失行為之處罰，以有特別規定者，為限。</a:t>
            </a:r>
            <a:endParaRPr lang="en-US" altLang="zh-TW" sz="2400" dirty="0" smtClean="0">
              <a:latin typeface="標楷體" pitchFamily="65" charset="-120"/>
              <a:ea typeface="標楷體" pitchFamily="65" charset="-120"/>
            </a:endParaRPr>
          </a:p>
        </p:txBody>
      </p:sp>
      <p:graphicFrame>
        <p:nvGraphicFramePr>
          <p:cNvPr id="2" name="資料圖表 1"/>
          <p:cNvGraphicFramePr/>
          <p:nvPr/>
        </p:nvGraphicFramePr>
        <p:xfrm>
          <a:off x="240392" y="1890793"/>
          <a:ext cx="8903608" cy="47579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7"/>
          <p:cNvSpPr>
            <a:spLocks noChangeArrowheads="1"/>
          </p:cNvSpPr>
          <p:nvPr/>
        </p:nvSpPr>
        <p:spPr bwMode="auto">
          <a:xfrm>
            <a:off x="1583870" y="5633357"/>
            <a:ext cx="888769" cy="80010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r>
              <a:rPr lang="zh-TW" altLang="en-US" sz="2400" b="1" dirty="0" smtClean="0">
                <a:solidFill>
                  <a:schemeClr val="bg1"/>
                </a:solidFill>
                <a:latin typeface="Tahoma" pitchFamily="34" charset="0"/>
                <a:ea typeface="標楷體" pitchFamily="65" charset="-120"/>
              </a:rPr>
              <a:t>意圖</a:t>
            </a:r>
            <a:r>
              <a:rPr lang="en-US" altLang="zh-TW" sz="2400" b="1" dirty="0" smtClean="0">
                <a:latin typeface="Tahoma" pitchFamily="34" charset="0"/>
                <a:ea typeface="標楷體" pitchFamily="65" charset="-120"/>
              </a:rPr>
              <a:t> </a:t>
            </a:r>
            <a:endParaRPr lang="zh-TW" altLang="en-US" sz="2400" b="1" dirty="0">
              <a:latin typeface="Tahoma" pitchFamily="34" charset="0"/>
              <a:ea typeface="標楷體" pitchFamily="65" charset="-120"/>
            </a:endParaRPr>
          </a:p>
        </p:txBody>
      </p:sp>
      <p:sp>
        <p:nvSpPr>
          <p:cNvPr id="6" name="Rectangle 7"/>
          <p:cNvSpPr>
            <a:spLocks noChangeArrowheads="1"/>
          </p:cNvSpPr>
          <p:nvPr/>
        </p:nvSpPr>
        <p:spPr bwMode="auto">
          <a:xfrm>
            <a:off x="240392" y="5633357"/>
            <a:ext cx="902608" cy="80010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r>
              <a:rPr lang="zh-TW" altLang="en-US" sz="2400" b="1" dirty="0" smtClean="0">
                <a:solidFill>
                  <a:schemeClr val="bg1"/>
                </a:solidFill>
                <a:latin typeface="Tahoma" pitchFamily="34" charset="0"/>
                <a:ea typeface="標楷體" pitchFamily="65" charset="-120"/>
              </a:rPr>
              <a:t>明知</a:t>
            </a:r>
            <a:r>
              <a:rPr lang="en-US" altLang="zh-TW" sz="2400" b="1" dirty="0" smtClean="0">
                <a:latin typeface="Tahoma" pitchFamily="34" charset="0"/>
                <a:ea typeface="標楷體" pitchFamily="65" charset="-120"/>
              </a:rPr>
              <a:t> </a:t>
            </a:r>
            <a:endParaRPr lang="zh-TW" altLang="en-US" sz="2400" b="1" dirty="0">
              <a:latin typeface="Tahoma" pitchFamily="34" charset="0"/>
              <a:ea typeface="標楷體" pitchFamily="65" charset="-120"/>
            </a:endParaRPr>
          </a:p>
        </p:txBody>
      </p:sp>
      <p:cxnSp>
        <p:nvCxnSpPr>
          <p:cNvPr id="8" name="直線接點 7"/>
          <p:cNvCxnSpPr>
            <a:stCxn id="5" idx="0"/>
          </p:cNvCxnSpPr>
          <p:nvPr/>
        </p:nvCxnSpPr>
        <p:spPr>
          <a:xfrm flipH="1" flipV="1">
            <a:off x="1355271" y="5257800"/>
            <a:ext cx="672984" cy="37555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flipV="1">
            <a:off x="683020" y="5257800"/>
            <a:ext cx="672251" cy="375558"/>
          </a:xfrm>
          <a:prstGeom prst="line">
            <a:avLst/>
          </a:prstGeom>
        </p:spPr>
        <p:style>
          <a:lnRef idx="1">
            <a:schemeClr val="accent1"/>
          </a:lnRef>
          <a:fillRef idx="0">
            <a:schemeClr val="accent1"/>
          </a:fillRef>
          <a:effectRef idx="0">
            <a:schemeClr val="accent1"/>
          </a:effectRef>
          <a:fontRef idx="minor">
            <a:schemeClr val="tx1"/>
          </a:fontRef>
        </p:style>
      </p:cxnSp>
      <p:sp>
        <p:nvSpPr>
          <p:cNvPr id="19" name="上-下雙向箭號 18"/>
          <p:cNvSpPr/>
          <p:nvPr/>
        </p:nvSpPr>
        <p:spPr>
          <a:xfrm>
            <a:off x="1099238" y="3575957"/>
            <a:ext cx="484632" cy="571500"/>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t>10</a:t>
            </a:fld>
            <a:endParaRPr lang="zh-TW" altLang="en-US"/>
          </a:p>
        </p:txBody>
      </p:sp>
    </p:spTree>
    <p:extLst>
      <p:ext uri="{BB962C8B-B14F-4D97-AF65-F5344CB8AC3E}">
        <p14:creationId xmlns:p14="http://schemas.microsoft.com/office/powerpoint/2010/main" val="1961933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0" y="241300"/>
            <a:ext cx="9155113" cy="64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29" name="文字方塊 28"/>
          <p:cNvSpPr txBox="1"/>
          <p:nvPr/>
        </p:nvSpPr>
        <p:spPr>
          <a:xfrm>
            <a:off x="137791" y="481493"/>
            <a:ext cx="5753100" cy="646113"/>
          </a:xfrm>
          <a:prstGeom prst="rect">
            <a:avLst/>
          </a:prstGeom>
          <a:solidFill>
            <a:schemeClr val="accent4"/>
          </a:solidFill>
        </p:spPr>
        <p:txBody>
          <a:bodyPr>
            <a:spAutoFit/>
          </a:bodyPr>
          <a:lstStyle/>
          <a:p>
            <a:pPr algn="ctr" fontAlgn="auto">
              <a:spcBef>
                <a:spcPts val="0"/>
              </a:spcBef>
              <a:spcAft>
                <a:spcPts val="0"/>
              </a:spcAft>
              <a:defRPr/>
            </a:pPr>
            <a:r>
              <a:rPr kumimoji="0" lang="zh-TW" altLang="en-US" sz="3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圖利要件認定：明知故意</a:t>
            </a:r>
          </a:p>
        </p:txBody>
      </p:sp>
      <p:sp>
        <p:nvSpPr>
          <p:cNvPr id="30" name="文字方塊 29"/>
          <p:cNvSpPr txBox="1"/>
          <p:nvPr/>
        </p:nvSpPr>
        <p:spPr>
          <a:xfrm>
            <a:off x="466725" y="1428750"/>
            <a:ext cx="8239125" cy="1092200"/>
          </a:xfrm>
          <a:prstGeom prst="rect">
            <a:avLst/>
          </a:prstGeom>
          <a:noFill/>
        </p:spPr>
        <p:txBody>
          <a:bodyPr>
            <a:spAutoFit/>
          </a:bodyPr>
          <a:lstStyle/>
          <a:p>
            <a:pPr fontAlgn="auto">
              <a:lnSpc>
                <a:spcPts val="4200"/>
              </a:lnSpc>
              <a:spcBef>
                <a:spcPts val="0"/>
              </a:spcBef>
              <a:spcAft>
                <a:spcPts val="0"/>
              </a:spcAft>
              <a:defRPr/>
            </a:pPr>
            <a:r>
              <a:rPr kumimoji="0" lang="en-US" altLang="zh-TW" sz="1600" spc="200" dirty="0">
                <a:solidFill>
                  <a:schemeClr val="bg1">
                    <a:lumMod val="85000"/>
                  </a:schemeClr>
                </a:solidFill>
                <a:latin typeface="Book Antiqua" panose="02040602050305030304" pitchFamily="18" charset="0"/>
                <a:ea typeface="微軟正黑體" panose="020B0604030504040204" pitchFamily="34" charset="-120"/>
              </a:rPr>
              <a:t>______________________________________________________________________________________________________________________________</a:t>
            </a:r>
            <a:endParaRPr kumimoji="0" lang="zh-TW" altLang="zh-TW" u="sng" spc="200" dirty="0">
              <a:solidFill>
                <a:schemeClr val="bg1">
                  <a:lumMod val="85000"/>
                </a:schemeClr>
              </a:solidFill>
              <a:latin typeface="Book Antiqua" panose="02040602050305030304" pitchFamily="18" charset="0"/>
              <a:ea typeface="+mn-ea"/>
            </a:endParaRPr>
          </a:p>
        </p:txBody>
      </p:sp>
      <p:sp>
        <p:nvSpPr>
          <p:cNvPr id="35" name="文字方塊 34"/>
          <p:cNvSpPr txBox="1"/>
          <p:nvPr/>
        </p:nvSpPr>
        <p:spPr>
          <a:xfrm>
            <a:off x="566738" y="1317625"/>
            <a:ext cx="8161337" cy="1168400"/>
          </a:xfrm>
          <a:prstGeom prst="rect">
            <a:avLst/>
          </a:prstGeom>
          <a:noFill/>
        </p:spPr>
        <p:txBody>
          <a:bodyPr>
            <a:spAutoFit/>
          </a:bodyPr>
          <a:lstStyle/>
          <a:p>
            <a:pPr algn="just" fontAlgn="auto">
              <a:lnSpc>
                <a:spcPts val="4200"/>
              </a:lnSpc>
              <a:spcBef>
                <a:spcPts val="0"/>
              </a:spcBef>
              <a:spcAft>
                <a:spcPts val="0"/>
              </a:spcAft>
              <a:defRPr/>
            </a:pPr>
            <a:r>
              <a:rPr kumimoji="0" lang="zh-TW" altLang="en-US" sz="2800" spc="100" dirty="0">
                <a:latin typeface="微軟正黑體" panose="020B0604030504040204" pitchFamily="34" charset="-120"/>
                <a:ea typeface="微軟正黑體" panose="020B0604030504040204" pitchFamily="34" charset="-120"/>
              </a:rPr>
              <a:t>圖利罪僅處罰故意犯，不罰過失犯，</a:t>
            </a:r>
            <a:r>
              <a:rPr kumimoji="0" lang="zh-TW" altLang="en-US" sz="2800" spc="100" dirty="0">
                <a:solidFill>
                  <a:srgbClr val="C00000"/>
                </a:solidFill>
                <a:latin typeface="微軟正黑體" panose="020B0604030504040204" pitchFamily="34" charset="-120"/>
                <a:ea typeface="微軟正黑體" panose="020B0604030504040204" pitchFamily="34" charset="-120"/>
              </a:rPr>
              <a:t>只要無圖利之故意，則不構成圖利罪</a:t>
            </a:r>
            <a:r>
              <a:rPr kumimoji="0" lang="zh-TW" altLang="en-US" sz="2800" spc="100" dirty="0">
                <a:latin typeface="微軟正黑體" panose="020B0604030504040204" pitchFamily="34" charset="-120"/>
                <a:ea typeface="微軟正黑體" panose="020B0604030504040204" pitchFamily="34" charset="-120"/>
              </a:rPr>
              <a:t>。</a:t>
            </a:r>
            <a:endParaRPr kumimoji="0" lang="en-US" altLang="zh-TW" dirty="0">
              <a:latin typeface="+mn-lt"/>
              <a:ea typeface="+mn-ea"/>
            </a:endParaRPr>
          </a:p>
        </p:txBody>
      </p:sp>
      <p:sp>
        <p:nvSpPr>
          <p:cNvPr id="36" name="文字方塊 35"/>
          <p:cNvSpPr txBox="1"/>
          <p:nvPr/>
        </p:nvSpPr>
        <p:spPr>
          <a:xfrm>
            <a:off x="119063" y="3041650"/>
            <a:ext cx="1209675" cy="522288"/>
          </a:xfrm>
          <a:prstGeom prst="rect">
            <a:avLst/>
          </a:prstGeom>
          <a:noFill/>
        </p:spPr>
        <p:txBody>
          <a:bodyPr wrap="none">
            <a:spAutoFit/>
          </a:bodyPr>
          <a:lstStyle/>
          <a:p>
            <a:pPr fontAlgn="auto">
              <a:spcBef>
                <a:spcPts val="0"/>
              </a:spcBef>
              <a:spcAft>
                <a:spcPts val="0"/>
              </a:spcAft>
              <a:defRPr/>
            </a:pPr>
            <a:r>
              <a:rPr kumimoji="0"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rPr>
              <a:t>例如</a:t>
            </a:r>
            <a:r>
              <a:rPr kumimoji="0"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p>
        </p:txBody>
      </p:sp>
      <p:sp>
        <p:nvSpPr>
          <p:cNvPr id="39" name="文字方塊 38"/>
          <p:cNvSpPr txBox="1"/>
          <p:nvPr/>
        </p:nvSpPr>
        <p:spPr>
          <a:xfrm>
            <a:off x="2605088" y="4105275"/>
            <a:ext cx="6100762" cy="2400300"/>
          </a:xfrm>
          <a:prstGeom prst="rect">
            <a:avLst/>
          </a:prstGeom>
          <a:noFill/>
        </p:spPr>
        <p:txBody>
          <a:bodyPr>
            <a:spAutoFit/>
          </a:bodyPr>
          <a:lstStyle/>
          <a:p>
            <a:pPr algn="just" fontAlgn="auto">
              <a:lnSpc>
                <a:spcPts val="3000"/>
              </a:lnSpc>
              <a:spcBef>
                <a:spcPts val="0"/>
              </a:spcBef>
              <a:spcAft>
                <a:spcPts val="0"/>
              </a:spcAft>
              <a:defRPr/>
            </a:pPr>
            <a:r>
              <a:rPr kumimoji="0" lang="zh-TW" altLang="en-US" sz="2200" dirty="0">
                <a:solidFill>
                  <a:schemeClr val="tx1">
                    <a:lumMod val="75000"/>
                    <a:lumOff val="25000"/>
                  </a:schemeClr>
                </a:solidFill>
                <a:latin typeface="微軟正黑體" panose="020B0604030504040204" pitchFamily="34" charset="-120"/>
                <a:ea typeface="微軟正黑體" panose="020B0604030504040204" pitchFamily="34" charset="-120"/>
              </a:rPr>
              <a:t>機關考量是否與工程承包商解約的行政考量時，是以「</a:t>
            </a:r>
            <a:r>
              <a:rPr kumimoji="0" lang="zh-TW" altLang="en-US" sz="2200" dirty="0">
                <a:solidFill>
                  <a:srgbClr val="C00000"/>
                </a:solidFill>
                <a:latin typeface="微軟正黑體" panose="020B0604030504040204" pitchFamily="34" charset="-120"/>
                <a:ea typeface="微軟正黑體" panose="020B0604030504040204" pitchFamily="34" charset="-120"/>
              </a:rPr>
              <a:t>尋找工程完工對機關最有利的作法</a:t>
            </a:r>
            <a:r>
              <a:rPr kumimoji="0" lang="zh-TW" altLang="en-US" sz="2200" dirty="0">
                <a:solidFill>
                  <a:schemeClr val="tx1">
                    <a:lumMod val="75000"/>
                    <a:lumOff val="25000"/>
                  </a:schemeClr>
                </a:solidFill>
                <a:latin typeface="微軟正黑體" panose="020B0604030504040204" pitchFamily="34" charset="-120"/>
                <a:ea typeface="微軟正黑體" panose="020B0604030504040204" pitchFamily="34" charset="-120"/>
              </a:rPr>
              <a:t>」為目的，縱然承包商違反契約已達解約程度，但機關權衡所有情況，認為不解約繼續督促工程進度，為</a:t>
            </a:r>
            <a:r>
              <a:rPr kumimoji="0" lang="zh-TW" altLang="en-US" sz="2200" dirty="0">
                <a:solidFill>
                  <a:srgbClr val="C00000"/>
                </a:solidFill>
                <a:latin typeface="微軟正黑體" panose="020B0604030504040204" pitchFamily="34" charset="-120"/>
                <a:ea typeface="微軟正黑體" panose="020B0604030504040204" pitchFamily="34" charset="-120"/>
              </a:rPr>
              <a:t>最有利機關的選擇方式，自難以認定公務員有明知故意的圖利意圖</a:t>
            </a:r>
            <a:r>
              <a:rPr kumimoji="0" lang="zh-TW" altLang="en-US" sz="2200" dirty="0">
                <a:solidFill>
                  <a:schemeClr val="tx1">
                    <a:lumMod val="75000"/>
                    <a:lumOff val="25000"/>
                  </a:schemeClr>
                </a:solidFill>
                <a:latin typeface="微軟正黑體" panose="020B0604030504040204" pitchFamily="34" charset="-120"/>
                <a:ea typeface="微軟正黑體" panose="020B0604030504040204" pitchFamily="34" charset="-120"/>
              </a:rPr>
              <a:t>。</a:t>
            </a:r>
            <a:endParaRPr kumimoji="0" lang="zh-TW" altLang="en-US" sz="2200" dirty="0">
              <a:latin typeface="微軟正黑體" panose="020B0604030504040204" pitchFamily="34" charset="-120"/>
              <a:ea typeface="微軟正黑體" panose="020B0604030504040204" pitchFamily="34" charset="-120"/>
            </a:endParaRPr>
          </a:p>
        </p:txBody>
      </p:sp>
      <p:pic>
        <p:nvPicPr>
          <p:cNvPr id="47111" name="Picture 2" descr="http://icons.iconarchive.com/icons/martin-berube/people/128/construction-worker-icon.png"/>
          <p:cNvPicPr>
            <a:picLocks noChangeAspect="1" noChangeArrowheads="1"/>
          </p:cNvPicPr>
          <p:nvPr/>
        </p:nvPicPr>
        <p:blipFill>
          <a:blip r:embed="rId3" cstate="print"/>
          <a:srcRect/>
          <a:stretch>
            <a:fillRect/>
          </a:stretch>
        </p:blipFill>
        <p:spPr bwMode="auto">
          <a:xfrm>
            <a:off x="4916488" y="1968500"/>
            <a:ext cx="1120775" cy="1120775"/>
          </a:xfrm>
          <a:prstGeom prst="rect">
            <a:avLst/>
          </a:prstGeom>
          <a:noFill/>
          <a:ln w="9525">
            <a:noFill/>
            <a:miter lim="800000"/>
            <a:headEnd/>
            <a:tailEnd/>
          </a:ln>
        </p:spPr>
      </p:pic>
      <p:sp>
        <p:nvSpPr>
          <p:cNvPr id="43" name="語音泡泡: 矩形 42"/>
          <p:cNvSpPr/>
          <p:nvPr/>
        </p:nvSpPr>
        <p:spPr>
          <a:xfrm>
            <a:off x="2709863" y="2979738"/>
            <a:ext cx="3443287" cy="661987"/>
          </a:xfrm>
          <a:prstGeom prst="wedgeRectCallout">
            <a:avLst>
              <a:gd name="adj1" fmla="val -57839"/>
              <a:gd name="adj2" fmla="val 100740"/>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2400" b="1">
                <a:solidFill>
                  <a:srgbClr val="FFFFFF"/>
                </a:solidFill>
                <a:latin typeface="微軟正黑體" pitchFamily="34" charset="-120"/>
                <a:ea typeface="微軟正黑體" pitchFamily="34" charset="-120"/>
              </a:rPr>
              <a:t>屬機關行政裁量之範圍</a:t>
            </a:r>
          </a:p>
        </p:txBody>
      </p:sp>
      <p:pic>
        <p:nvPicPr>
          <p:cNvPr id="47113" name="Picture 2" descr="http://icons.iconarchive.com/icons/bad-blood/yolks/128/hope-my-fake-smile-works-again-icon.png"/>
          <p:cNvPicPr>
            <a:picLocks noChangeAspect="1" noChangeArrowheads="1"/>
          </p:cNvPicPr>
          <p:nvPr/>
        </p:nvPicPr>
        <p:blipFill>
          <a:blip r:embed="rId4" cstate="print"/>
          <a:srcRect/>
          <a:stretch>
            <a:fillRect/>
          </a:stretch>
        </p:blipFill>
        <p:spPr bwMode="auto">
          <a:xfrm>
            <a:off x="1038225" y="3294063"/>
            <a:ext cx="1377950" cy="1379537"/>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73DA0BB7-265A-403C-9275-D587AB510EDC}" type="slidenum">
              <a:rPr lang="zh-TW" altLang="en-US" smtClean="0"/>
              <a:t>11</a:t>
            </a:fld>
            <a:endParaRPr lang="zh-TW" altLang="en-US"/>
          </a:p>
        </p:txBody>
      </p:sp>
    </p:spTree>
    <p:extLst>
      <p:ext uri="{BB962C8B-B14F-4D97-AF65-F5344CB8AC3E}">
        <p14:creationId xmlns:p14="http://schemas.microsoft.com/office/powerpoint/2010/main" val="2995157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0" y="241300"/>
            <a:ext cx="9155113" cy="64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2" name="語音泡泡: 橢圓形 1"/>
          <p:cNvSpPr/>
          <p:nvPr/>
        </p:nvSpPr>
        <p:spPr>
          <a:xfrm>
            <a:off x="1189038" y="3930650"/>
            <a:ext cx="1176337" cy="1233488"/>
          </a:xfrm>
          <a:prstGeom prst="wedgeEllipseCallou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0" name="文字方塊 29"/>
          <p:cNvSpPr txBox="1"/>
          <p:nvPr/>
        </p:nvSpPr>
        <p:spPr>
          <a:xfrm>
            <a:off x="466725" y="1428750"/>
            <a:ext cx="8239125" cy="1708150"/>
          </a:xfrm>
          <a:prstGeom prst="rect">
            <a:avLst/>
          </a:prstGeom>
          <a:noFill/>
        </p:spPr>
        <p:txBody>
          <a:bodyPr>
            <a:spAutoFit/>
          </a:bodyPr>
          <a:lstStyle/>
          <a:p>
            <a:pPr fontAlgn="auto">
              <a:lnSpc>
                <a:spcPts val="4200"/>
              </a:lnSpc>
              <a:spcBef>
                <a:spcPts val="0"/>
              </a:spcBef>
              <a:spcAft>
                <a:spcPts val="0"/>
              </a:spcAft>
              <a:defRPr/>
            </a:pPr>
            <a:r>
              <a:rPr kumimoji="0" lang="en-US" altLang="zh-TW" sz="1600" spc="200" dirty="0">
                <a:solidFill>
                  <a:schemeClr val="bg1">
                    <a:lumMod val="85000"/>
                  </a:schemeClr>
                </a:solidFill>
                <a:latin typeface="Book Antiqua" panose="02040602050305030304" pitchFamily="18" charset="0"/>
                <a:ea typeface="微軟正黑體" panose="020B0604030504040204" pitchFamily="34" charset="-120"/>
              </a:rPr>
              <a:t>______________________________________________________________________________________________________________________________</a:t>
            </a:r>
          </a:p>
          <a:p>
            <a:pPr fontAlgn="auto">
              <a:lnSpc>
                <a:spcPts val="4200"/>
              </a:lnSpc>
              <a:spcBef>
                <a:spcPts val="0"/>
              </a:spcBef>
              <a:spcAft>
                <a:spcPts val="0"/>
              </a:spcAft>
              <a:defRPr/>
            </a:pPr>
            <a:r>
              <a:rPr kumimoji="0" lang="en-US" altLang="zh-TW" spc="200" dirty="0">
                <a:solidFill>
                  <a:schemeClr val="bg1">
                    <a:lumMod val="85000"/>
                  </a:schemeClr>
                </a:solidFill>
                <a:latin typeface="Book Antiqua" panose="02040602050305030304" pitchFamily="18" charset="0"/>
                <a:ea typeface="微軟正黑體" panose="020B0604030504040204" pitchFamily="34" charset="-120"/>
              </a:rPr>
              <a:t>_________________________________________________________</a:t>
            </a:r>
            <a:endParaRPr kumimoji="0" lang="zh-TW" altLang="zh-TW" u="sng" spc="200" dirty="0">
              <a:solidFill>
                <a:schemeClr val="bg1">
                  <a:lumMod val="85000"/>
                </a:schemeClr>
              </a:solidFill>
              <a:latin typeface="Book Antiqua" panose="02040602050305030304" pitchFamily="18" charset="0"/>
              <a:ea typeface="+mn-ea"/>
            </a:endParaRPr>
          </a:p>
        </p:txBody>
      </p:sp>
      <p:sp>
        <p:nvSpPr>
          <p:cNvPr id="35" name="文字方塊 34"/>
          <p:cNvSpPr txBox="1"/>
          <p:nvPr/>
        </p:nvSpPr>
        <p:spPr>
          <a:xfrm>
            <a:off x="566738" y="1317625"/>
            <a:ext cx="8161337" cy="1708150"/>
          </a:xfrm>
          <a:prstGeom prst="rect">
            <a:avLst/>
          </a:prstGeom>
          <a:noFill/>
        </p:spPr>
        <p:txBody>
          <a:bodyPr>
            <a:spAutoFit/>
          </a:bodyPr>
          <a:lstStyle/>
          <a:p>
            <a:pPr algn="just" fontAlgn="auto">
              <a:lnSpc>
                <a:spcPts val="4200"/>
              </a:lnSpc>
              <a:spcBef>
                <a:spcPts val="0"/>
              </a:spcBef>
              <a:spcAft>
                <a:spcPts val="0"/>
              </a:spcAft>
              <a:defRPr/>
            </a:pPr>
            <a:r>
              <a:rPr kumimoji="0" lang="zh-TW" altLang="en-US" sz="2800" spc="100" dirty="0">
                <a:latin typeface="微軟正黑體" panose="020B0604030504040204" pitchFamily="34" charset="-120"/>
                <a:ea typeface="微軟正黑體" panose="020B0604030504040204" pitchFamily="34" charset="-120"/>
              </a:rPr>
              <a:t>同樣地，圖利罪亦不處罰過失犯，不能以「</a:t>
            </a:r>
            <a:r>
              <a:rPr kumimoji="0" lang="zh-TW" altLang="en-US" sz="2800" spc="100" dirty="0">
                <a:solidFill>
                  <a:srgbClr val="C00000"/>
                </a:solidFill>
                <a:latin typeface="微軟正黑體" panose="020B0604030504040204" pitchFamily="34" charset="-120"/>
                <a:ea typeface="微軟正黑體" panose="020B0604030504040204" pitchFamily="34" charset="-120"/>
              </a:rPr>
              <a:t>公務員行為失當，使人獲得不法利益</a:t>
            </a:r>
            <a:r>
              <a:rPr kumimoji="0" lang="zh-TW" altLang="en-US" sz="2800" spc="100" dirty="0">
                <a:latin typeface="微軟正黑體" panose="020B0604030504040204" pitchFamily="34" charset="-120"/>
                <a:ea typeface="微軟正黑體" panose="020B0604030504040204" pitchFamily="34" charset="-120"/>
              </a:rPr>
              <a:t>」，就推定自始即有明知違反法令的故意。</a:t>
            </a:r>
            <a:endParaRPr kumimoji="0" lang="en-US" altLang="zh-TW" dirty="0">
              <a:latin typeface="+mn-lt"/>
              <a:ea typeface="+mn-ea"/>
            </a:endParaRPr>
          </a:p>
        </p:txBody>
      </p:sp>
      <p:sp>
        <p:nvSpPr>
          <p:cNvPr id="29" name="文字方塊 28"/>
          <p:cNvSpPr txBox="1"/>
          <p:nvPr/>
        </p:nvSpPr>
        <p:spPr>
          <a:xfrm>
            <a:off x="0" y="454025"/>
            <a:ext cx="5753100" cy="646113"/>
          </a:xfrm>
          <a:prstGeom prst="rect">
            <a:avLst/>
          </a:prstGeom>
          <a:solidFill>
            <a:schemeClr val="accent4"/>
          </a:solidFill>
        </p:spPr>
        <p:txBody>
          <a:bodyPr>
            <a:spAutoFit/>
          </a:bodyPr>
          <a:lstStyle/>
          <a:p>
            <a:pPr algn="ctr" fontAlgn="auto">
              <a:spcBef>
                <a:spcPts val="0"/>
              </a:spcBef>
              <a:spcAft>
                <a:spcPts val="0"/>
              </a:spcAft>
              <a:defRPr/>
            </a:pPr>
            <a:r>
              <a:rPr kumimoji="0" lang="zh-TW" altLang="en-US" sz="3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圖利要件認定：明知故意</a:t>
            </a:r>
          </a:p>
        </p:txBody>
      </p:sp>
      <p:sp>
        <p:nvSpPr>
          <p:cNvPr id="36" name="文字方塊 35"/>
          <p:cNvSpPr txBox="1"/>
          <p:nvPr/>
        </p:nvSpPr>
        <p:spPr>
          <a:xfrm>
            <a:off x="119063" y="3371850"/>
            <a:ext cx="1209675" cy="522288"/>
          </a:xfrm>
          <a:prstGeom prst="rect">
            <a:avLst/>
          </a:prstGeom>
          <a:noFill/>
        </p:spPr>
        <p:txBody>
          <a:bodyPr wrap="none">
            <a:spAutoFit/>
          </a:bodyPr>
          <a:lstStyle/>
          <a:p>
            <a:pPr fontAlgn="auto">
              <a:spcBef>
                <a:spcPts val="0"/>
              </a:spcBef>
              <a:spcAft>
                <a:spcPts val="0"/>
              </a:spcAft>
              <a:defRPr/>
            </a:pPr>
            <a:r>
              <a:rPr kumimoji="0"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rPr>
              <a:t>例如</a:t>
            </a:r>
            <a:r>
              <a:rPr kumimoji="0"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p>
        </p:txBody>
      </p:sp>
      <p:sp>
        <p:nvSpPr>
          <p:cNvPr id="39" name="文字方塊 38"/>
          <p:cNvSpPr txBox="1"/>
          <p:nvPr/>
        </p:nvSpPr>
        <p:spPr>
          <a:xfrm>
            <a:off x="2557463" y="4006850"/>
            <a:ext cx="6148387" cy="1630363"/>
          </a:xfrm>
          <a:prstGeom prst="rect">
            <a:avLst/>
          </a:prstGeom>
          <a:noFill/>
        </p:spPr>
        <p:txBody>
          <a:bodyPr>
            <a:spAutoFit/>
          </a:bodyPr>
          <a:lstStyle/>
          <a:p>
            <a:pPr algn="just" fontAlgn="auto">
              <a:lnSpc>
                <a:spcPts val="3000"/>
              </a:lnSpc>
              <a:spcBef>
                <a:spcPts val="0"/>
              </a:spcBef>
              <a:spcAft>
                <a:spcPts val="0"/>
              </a:spcAft>
              <a:defRPr/>
            </a:pPr>
            <a:r>
              <a:rPr kumimoji="0" lang="zh-TW" altLang="en-US" sz="2400" dirty="0">
                <a:solidFill>
                  <a:schemeClr val="tx1">
                    <a:lumMod val="75000"/>
                    <a:lumOff val="25000"/>
                  </a:schemeClr>
                </a:solidFill>
                <a:latin typeface="微軟正黑體" panose="020B0604030504040204" pitchFamily="34" charset="-120"/>
                <a:ea typeface="微軟正黑體" panose="020B0604030504040204" pitchFamily="34" charset="-120"/>
              </a:rPr>
              <a:t>稽查員不慎遺失舉發單，導致無法裁罰違規民眾，業務上過失行為，</a:t>
            </a:r>
            <a:r>
              <a:rPr kumimoji="0" lang="zh-TW" altLang="en-US" sz="2400" dirty="0">
                <a:solidFill>
                  <a:srgbClr val="C00000"/>
                </a:solidFill>
                <a:latin typeface="微軟正黑體" panose="020B0604030504040204" pitchFamily="34" charset="-120"/>
                <a:ea typeface="微軟正黑體" panose="020B0604030504040204" pitchFamily="34" charset="-120"/>
              </a:rPr>
              <a:t>可能將檢討行政責任，但自難以認定公務員從開始就有明知故意的圖利意圖</a:t>
            </a:r>
            <a:r>
              <a:rPr kumimoji="0" lang="zh-TW" altLang="en-US" sz="2400" dirty="0">
                <a:solidFill>
                  <a:schemeClr val="tx1">
                    <a:lumMod val="75000"/>
                    <a:lumOff val="25000"/>
                  </a:schemeClr>
                </a:solidFill>
                <a:latin typeface="微軟正黑體" panose="020B0604030504040204" pitchFamily="34" charset="-120"/>
                <a:ea typeface="微軟正黑體" panose="020B0604030504040204" pitchFamily="34" charset="-120"/>
              </a:rPr>
              <a:t>。</a:t>
            </a:r>
            <a:endParaRPr kumimoji="0" lang="zh-TW" altLang="en-US" sz="2400" dirty="0">
              <a:latin typeface="微軟正黑體" panose="020B0604030504040204" pitchFamily="34" charset="-120"/>
              <a:ea typeface="微軟正黑體" panose="020B0604030504040204" pitchFamily="34" charset="-120"/>
            </a:endParaRPr>
          </a:p>
        </p:txBody>
      </p:sp>
      <p:pic>
        <p:nvPicPr>
          <p:cNvPr id="49160" name="Picture 2" descr="http://icons.iconarchive.com/icons/bad-blood/yolks/128/TT-TT-icon.png"/>
          <p:cNvPicPr>
            <a:picLocks noChangeAspect="1" noChangeArrowheads="1"/>
          </p:cNvPicPr>
          <p:nvPr/>
        </p:nvPicPr>
        <p:blipFill>
          <a:blip r:embed="rId3" cstate="print"/>
          <a:srcRect/>
          <a:stretch>
            <a:fillRect/>
          </a:stretch>
        </p:blipFill>
        <p:spPr bwMode="auto">
          <a:xfrm>
            <a:off x="566738" y="5165725"/>
            <a:ext cx="1219200" cy="1219200"/>
          </a:xfrm>
          <a:prstGeom prst="rect">
            <a:avLst/>
          </a:prstGeom>
          <a:noFill/>
          <a:ln w="9525">
            <a:noFill/>
            <a:miter lim="800000"/>
            <a:headEnd/>
            <a:tailEnd/>
          </a:ln>
        </p:spPr>
      </p:pic>
      <p:pic>
        <p:nvPicPr>
          <p:cNvPr id="49161" name="Picture 4" descr="http://icons.iconarchive.com/icons/raindropmemory/legendora/72/Document-icon.png"/>
          <p:cNvPicPr>
            <a:picLocks noChangeAspect="1" noChangeArrowheads="1"/>
          </p:cNvPicPr>
          <p:nvPr/>
        </p:nvPicPr>
        <p:blipFill>
          <a:blip r:embed="rId4" cstate="print"/>
          <a:srcRect/>
          <a:stretch>
            <a:fillRect/>
          </a:stretch>
        </p:blipFill>
        <p:spPr bwMode="auto">
          <a:xfrm>
            <a:off x="1389063" y="4178300"/>
            <a:ext cx="836612" cy="838200"/>
          </a:xfrm>
          <a:prstGeom prst="rect">
            <a:avLst/>
          </a:prstGeom>
          <a:noFill/>
          <a:ln w="9525">
            <a:noFill/>
            <a:miter lim="800000"/>
            <a:headEnd/>
            <a:tailEnd/>
          </a:ln>
        </p:spPr>
      </p:pic>
      <p:sp>
        <p:nvSpPr>
          <p:cNvPr id="3" name="投影片編號版面配置區 2"/>
          <p:cNvSpPr>
            <a:spLocks noGrp="1"/>
          </p:cNvSpPr>
          <p:nvPr>
            <p:ph type="sldNum" sz="quarter" idx="12"/>
          </p:nvPr>
        </p:nvSpPr>
        <p:spPr/>
        <p:txBody>
          <a:bodyPr/>
          <a:lstStyle/>
          <a:p>
            <a:fld id="{73DA0BB7-265A-403C-9275-D587AB510EDC}" type="slidenum">
              <a:rPr lang="zh-TW" altLang="en-US" smtClean="0"/>
              <a:t>12</a:t>
            </a:fld>
            <a:endParaRPr lang="zh-TW" altLang="en-US"/>
          </a:p>
        </p:txBody>
      </p:sp>
    </p:spTree>
    <p:extLst>
      <p:ext uri="{BB962C8B-B14F-4D97-AF65-F5344CB8AC3E}">
        <p14:creationId xmlns:p14="http://schemas.microsoft.com/office/powerpoint/2010/main" val="2056336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矩形 3"/>
          <p:cNvSpPr/>
          <p:nvPr/>
        </p:nvSpPr>
        <p:spPr>
          <a:xfrm>
            <a:off x="0" y="241300"/>
            <a:ext cx="9155113" cy="64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5" name="文字方塊 4"/>
          <p:cNvSpPr txBox="1"/>
          <p:nvPr/>
        </p:nvSpPr>
        <p:spPr>
          <a:xfrm>
            <a:off x="227013" y="452322"/>
            <a:ext cx="5753100" cy="646113"/>
          </a:xfrm>
          <a:prstGeom prst="rect">
            <a:avLst/>
          </a:prstGeom>
          <a:solidFill>
            <a:schemeClr val="accent1"/>
          </a:solidFill>
        </p:spPr>
        <p:txBody>
          <a:bodyPr>
            <a:spAutoFit/>
          </a:bodyPr>
          <a:lstStyle/>
          <a:p>
            <a:pPr algn="ctr" fontAlgn="auto">
              <a:spcBef>
                <a:spcPts val="0"/>
              </a:spcBef>
              <a:spcAft>
                <a:spcPts val="0"/>
              </a:spcAft>
              <a:defRPr/>
            </a:pPr>
            <a:r>
              <a:rPr kumimoji="0" lang="zh-TW" altLang="en-US" sz="3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圖利要件認定：獲得好處</a:t>
            </a:r>
          </a:p>
        </p:txBody>
      </p:sp>
      <p:sp>
        <p:nvSpPr>
          <p:cNvPr id="6" name="語音泡泡: 橢圓形 5"/>
          <p:cNvSpPr/>
          <p:nvPr/>
        </p:nvSpPr>
        <p:spPr>
          <a:xfrm>
            <a:off x="6119813" y="101600"/>
            <a:ext cx="2262187" cy="1125538"/>
          </a:xfrm>
          <a:prstGeom prst="wedgeEllipseCallout">
            <a:avLst>
              <a:gd name="adj1" fmla="val -59360"/>
              <a:gd name="adj2" fmla="val 3708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28600" indent="-228600" algn="ctr" fontAlgn="auto">
              <a:spcBef>
                <a:spcPts val="0"/>
              </a:spcBef>
              <a:spcAft>
                <a:spcPts val="0"/>
              </a:spcAft>
              <a:defRPr/>
            </a:pPr>
            <a:endParaRPr kumimoji="0" lang="zh-TW" altLang="en-US" sz="2400" b="1" dirty="0">
              <a:solidFill>
                <a:srgbClr val="000000"/>
              </a:solidFill>
              <a:latin typeface="微軟正黑體" panose="020B0604030504040204" pitchFamily="34" charset="-120"/>
              <a:ea typeface="微軟正黑體" panose="020B0604030504040204" pitchFamily="34" charset="-120"/>
            </a:endParaRPr>
          </a:p>
        </p:txBody>
      </p:sp>
      <p:sp>
        <p:nvSpPr>
          <p:cNvPr id="60420" name="文字方塊 6"/>
          <p:cNvSpPr txBox="1">
            <a:spLocks noChangeArrowheads="1"/>
          </p:cNvSpPr>
          <p:nvPr/>
        </p:nvSpPr>
        <p:spPr bwMode="auto">
          <a:xfrm>
            <a:off x="6107113" y="412750"/>
            <a:ext cx="2109873" cy="461665"/>
          </a:xfrm>
          <a:prstGeom prst="rect">
            <a:avLst/>
          </a:prstGeom>
          <a:noFill/>
          <a:ln w="9525">
            <a:noFill/>
            <a:miter lim="800000"/>
            <a:headEnd/>
            <a:tailEnd/>
          </a:ln>
        </p:spPr>
        <p:txBody>
          <a:bodyPr wrap="none">
            <a:spAutoFit/>
          </a:bodyPr>
          <a:lstStyle/>
          <a:p>
            <a:r>
              <a:rPr kumimoji="0" lang="zh-TW" altLang="en-US" sz="2400" b="1" dirty="0" smtClean="0">
                <a:solidFill>
                  <a:srgbClr val="000000"/>
                </a:solidFill>
                <a:latin typeface="微軟正黑體" pitchFamily="34" charset="-120"/>
                <a:ea typeface="微軟正黑體" pitchFamily="34" charset="-120"/>
              </a:rPr>
              <a:t>所謂</a:t>
            </a:r>
            <a:r>
              <a:rPr kumimoji="0" lang="zh-TW" altLang="en-US" sz="2400" b="1" dirty="0">
                <a:solidFill>
                  <a:srgbClr val="000000"/>
                </a:solidFill>
                <a:latin typeface="微軟正黑體" pitchFamily="34" charset="-120"/>
                <a:ea typeface="微軟正黑體" pitchFamily="34" charset="-120"/>
              </a:rPr>
              <a:t>圖利行為</a:t>
            </a:r>
          </a:p>
        </p:txBody>
      </p:sp>
      <p:sp>
        <p:nvSpPr>
          <p:cNvPr id="18" name="文字方塊 17"/>
          <p:cNvSpPr txBox="1"/>
          <p:nvPr/>
        </p:nvSpPr>
        <p:spPr>
          <a:xfrm>
            <a:off x="1909763" y="1639888"/>
            <a:ext cx="4390946" cy="707886"/>
          </a:xfrm>
          <a:prstGeom prst="rect">
            <a:avLst/>
          </a:prstGeom>
          <a:solidFill>
            <a:schemeClr val="bg2"/>
          </a:solidFill>
        </p:spPr>
        <p:txBody>
          <a:bodyPr wrap="none">
            <a:spAutoFit/>
          </a:bodyPr>
          <a:lstStyle/>
          <a:p>
            <a:pPr fontAlgn="auto">
              <a:spcBef>
                <a:spcPts val="0"/>
              </a:spcBef>
              <a:spcAft>
                <a:spcPts val="0"/>
              </a:spcAft>
              <a:defRPr/>
            </a:pPr>
            <a:r>
              <a:rPr kumimoji="0" lang="zh-TW" altLang="en-US" sz="4000" b="1" spc="100" dirty="0">
                <a:latin typeface="微軟正黑體" panose="020B0604030504040204" pitchFamily="34" charset="-120"/>
                <a:ea typeface="微軟正黑體" panose="020B0604030504040204" pitchFamily="34" charset="-120"/>
              </a:rPr>
              <a:t>　　便民與</a:t>
            </a:r>
            <a:r>
              <a:rPr kumimoji="0" lang="zh-TW" altLang="en-US" sz="4000" b="1" spc="100" dirty="0" smtClean="0">
                <a:latin typeface="微軟正黑體" panose="020B0604030504040204" pitchFamily="34" charset="-120"/>
                <a:ea typeface="微軟正黑體" panose="020B0604030504040204" pitchFamily="34" charset="-120"/>
              </a:rPr>
              <a:t>圖利</a:t>
            </a:r>
            <a:r>
              <a:rPr kumimoji="0" lang="zh-TW" altLang="en-US" sz="4000" b="1" spc="100" dirty="0">
                <a:latin typeface="微軟正黑體" panose="020B0604030504040204" pitchFamily="34" charset="-120"/>
                <a:ea typeface="微軟正黑體" panose="020B0604030504040204" pitchFamily="34" charset="-120"/>
              </a:rPr>
              <a:t>　</a:t>
            </a:r>
            <a:endParaRPr kumimoji="0" lang="zh-TW" altLang="en-US" sz="4000" b="1" dirty="0">
              <a:latin typeface="+mn-lt"/>
              <a:ea typeface="+mn-ea"/>
            </a:endParaRPr>
          </a:p>
        </p:txBody>
      </p:sp>
      <p:pic>
        <p:nvPicPr>
          <p:cNvPr id="60422" name="Picture 2" descr="http://icons.iconarchive.com/icons/martin-berube/people/128/woman-icon.png"/>
          <p:cNvPicPr>
            <a:picLocks noChangeAspect="1" noChangeArrowheads="1"/>
          </p:cNvPicPr>
          <p:nvPr/>
        </p:nvPicPr>
        <p:blipFill>
          <a:blip r:embed="rId4" cstate="print"/>
          <a:srcRect/>
          <a:stretch>
            <a:fillRect/>
          </a:stretch>
        </p:blipFill>
        <p:spPr bwMode="auto">
          <a:xfrm>
            <a:off x="1692275" y="1225550"/>
            <a:ext cx="1411288" cy="1409700"/>
          </a:xfrm>
          <a:prstGeom prst="rect">
            <a:avLst/>
          </a:prstGeom>
          <a:noFill/>
          <a:ln w="9525">
            <a:noFill/>
            <a:miter lim="800000"/>
            <a:headEnd/>
            <a:tailEnd/>
          </a:ln>
        </p:spPr>
      </p:pic>
      <p:sp>
        <p:nvSpPr>
          <p:cNvPr id="8" name="矩形 7"/>
          <p:cNvSpPr/>
          <p:nvPr/>
        </p:nvSpPr>
        <p:spPr>
          <a:xfrm>
            <a:off x="1397000" y="2646363"/>
            <a:ext cx="6273800" cy="1562100"/>
          </a:xfrm>
          <a:prstGeom prst="rect">
            <a:avLst/>
          </a:prstGeom>
          <a:ln>
            <a:noFill/>
          </a:ln>
        </p:spPr>
        <p:style>
          <a:lnRef idx="2">
            <a:schemeClr val="accent4"/>
          </a:lnRef>
          <a:fillRef idx="1">
            <a:schemeClr val="lt1"/>
          </a:fillRef>
          <a:effectRef idx="0">
            <a:schemeClr val="accent4"/>
          </a:effectRef>
          <a:fontRef idx="minor">
            <a:schemeClr val="dk1"/>
          </a:fontRef>
        </p:style>
        <p:txBody>
          <a:bodyPr anchor="ctr"/>
          <a:lstStyle/>
          <a:p>
            <a:pPr algn="just" fontAlgn="auto">
              <a:spcBef>
                <a:spcPts val="0"/>
              </a:spcBef>
              <a:spcAft>
                <a:spcPts val="0"/>
              </a:spcAft>
              <a:defRPr/>
            </a:pPr>
            <a:r>
              <a:rPr kumimoji="0" lang="zh-TW" altLang="en-US" sz="3200" dirty="0">
                <a:solidFill>
                  <a:schemeClr val="accent6">
                    <a:lumMod val="50000"/>
                  </a:schemeClr>
                </a:solidFill>
                <a:latin typeface="微軟正黑體" panose="020B0604030504040204" pitchFamily="34" charset="-120"/>
                <a:ea typeface="微軟正黑體" panose="020B0604030504040204" pitchFamily="34" charset="-120"/>
              </a:rPr>
              <a:t>賑災時，協助災民勘查鑑定災害的受損程度，並迅速發放救助款項，就是</a:t>
            </a:r>
            <a:r>
              <a:rPr kumimoji="0" lang="zh-TW" altLang="en-US" sz="3200" dirty="0" smtClean="0">
                <a:solidFill>
                  <a:schemeClr val="accent6">
                    <a:lumMod val="50000"/>
                  </a:schemeClr>
                </a:solidFill>
                <a:latin typeface="微軟正黑體" panose="020B0604030504040204" pitchFamily="34" charset="-120"/>
                <a:ea typeface="微軟正黑體" panose="020B0604030504040204" pitchFamily="34" charset="-120"/>
              </a:rPr>
              <a:t>便民。</a:t>
            </a:r>
            <a:endParaRPr kumimoji="0" lang="zh-TW" altLang="en-US" sz="3200" dirty="0">
              <a:solidFill>
                <a:schemeClr val="accent6">
                  <a:lumMod val="50000"/>
                </a:schemeClr>
              </a:solidFill>
              <a:latin typeface="微軟正黑體" panose="020B0604030504040204" pitchFamily="34" charset="-120"/>
              <a:ea typeface="微軟正黑體" panose="020B0604030504040204" pitchFamily="34" charset="-120"/>
            </a:endParaRPr>
          </a:p>
        </p:txBody>
      </p:sp>
      <p:pic>
        <p:nvPicPr>
          <p:cNvPr id="60424" name="Picture 2" descr="http://icons.iconarchive.com/icons/paomedia/small-n-flat/128/thumb-up-icon.png"/>
          <p:cNvPicPr>
            <a:picLocks noChangeAspect="1" noChangeArrowheads="1"/>
          </p:cNvPicPr>
          <p:nvPr/>
        </p:nvPicPr>
        <p:blipFill>
          <a:blip r:embed="rId5" cstate="print"/>
          <a:srcRect/>
          <a:stretch>
            <a:fillRect/>
          </a:stretch>
        </p:blipFill>
        <p:spPr bwMode="auto">
          <a:xfrm rot="-1136510">
            <a:off x="7278688" y="3187700"/>
            <a:ext cx="1219200" cy="1219200"/>
          </a:xfrm>
          <a:prstGeom prst="rect">
            <a:avLst/>
          </a:prstGeom>
          <a:noFill/>
          <a:ln w="9525">
            <a:noFill/>
            <a:miter lim="800000"/>
            <a:headEnd/>
            <a:tailEnd/>
          </a:ln>
        </p:spPr>
      </p:pic>
      <p:grpSp>
        <p:nvGrpSpPr>
          <p:cNvPr id="10" name="群組 9"/>
          <p:cNvGrpSpPr>
            <a:grpSpLocks/>
          </p:cNvGrpSpPr>
          <p:nvPr/>
        </p:nvGrpSpPr>
        <p:grpSpPr bwMode="auto">
          <a:xfrm>
            <a:off x="261257" y="4143374"/>
            <a:ext cx="8744632" cy="2879726"/>
            <a:chOff x="417255" y="3914068"/>
            <a:chExt cx="8626226" cy="2879719"/>
          </a:xfrm>
        </p:grpSpPr>
        <p:sp>
          <p:nvSpPr>
            <p:cNvPr id="11" name="矩形 10"/>
            <p:cNvSpPr/>
            <p:nvPr/>
          </p:nvSpPr>
          <p:spPr>
            <a:xfrm>
              <a:off x="417255" y="4596692"/>
              <a:ext cx="8626226" cy="1558921"/>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just" fontAlgn="auto">
                <a:spcBef>
                  <a:spcPts val="0"/>
                </a:spcBef>
                <a:spcAft>
                  <a:spcPts val="0"/>
                </a:spcAft>
                <a:defRPr/>
              </a:pPr>
              <a:r>
                <a:rPr kumimoji="0" lang="zh-TW" altLang="en-US" sz="3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若不符合災害補助標準卻予救助，就會是</a:t>
              </a:r>
              <a:r>
                <a:rPr kumimoji="0"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圖利</a:t>
              </a:r>
              <a:r>
                <a:rPr kumimoji="0" lang="zh-TW" altLang="en-US" sz="3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zh-TW" altLang="en-US" sz="3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2" name="箭號: 向右 11"/>
            <p:cNvSpPr/>
            <p:nvPr/>
          </p:nvSpPr>
          <p:spPr>
            <a:xfrm rot="5400000">
              <a:off x="4434703" y="3945054"/>
              <a:ext cx="547687" cy="48571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kumimoji="0" lang="zh-TW" altLang="en-US" dirty="0"/>
            </a:p>
          </p:txBody>
        </p:sp>
        <p:pic>
          <p:nvPicPr>
            <p:cNvPr id="60428" name="Picture 2" descr="http://icons.iconarchive.com/icons/artdesigner/emoticons-2/128/cant-believe-it-icon.png"/>
            <p:cNvPicPr>
              <a:picLocks noChangeAspect="1" noChangeArrowheads="1"/>
            </p:cNvPicPr>
            <p:nvPr/>
          </p:nvPicPr>
          <p:blipFill>
            <a:blip r:embed="rId6" cstate="print"/>
            <a:srcRect/>
            <a:stretch>
              <a:fillRect/>
            </a:stretch>
          </p:blipFill>
          <p:spPr bwMode="auto">
            <a:xfrm>
              <a:off x="7824281" y="5574587"/>
              <a:ext cx="1219200" cy="1219200"/>
            </a:xfrm>
            <a:prstGeom prst="rect">
              <a:avLst/>
            </a:prstGeom>
            <a:noFill/>
            <a:ln w="9525">
              <a:noFill/>
              <a:miter lim="800000"/>
              <a:headEnd/>
              <a:tailEnd/>
            </a:ln>
          </p:spPr>
        </p:pic>
      </p:grpSp>
      <p:sp>
        <p:nvSpPr>
          <p:cNvPr id="2" name="投影片編號版面配置區 1"/>
          <p:cNvSpPr>
            <a:spLocks noGrp="1"/>
          </p:cNvSpPr>
          <p:nvPr>
            <p:ph type="sldNum" sz="quarter" idx="12"/>
          </p:nvPr>
        </p:nvSpPr>
        <p:spPr/>
        <p:txBody>
          <a:bodyPr/>
          <a:lstStyle/>
          <a:p>
            <a:fld id="{73DA0BB7-265A-403C-9275-D587AB510EDC}" type="slidenum">
              <a:rPr lang="zh-TW" altLang="en-US" smtClean="0"/>
              <a:t>13</a:t>
            </a:fld>
            <a:endParaRPr lang="zh-TW" altLang="en-US"/>
          </a:p>
        </p:txBody>
      </p:sp>
    </p:spTree>
    <p:extLst>
      <p:ext uri="{BB962C8B-B14F-4D97-AF65-F5344CB8AC3E}">
        <p14:creationId xmlns:p14="http://schemas.microsoft.com/office/powerpoint/2010/main" val="5538567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41300"/>
            <a:ext cx="9155113" cy="64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5" name="文字方塊 4"/>
          <p:cNvSpPr txBox="1"/>
          <p:nvPr/>
        </p:nvSpPr>
        <p:spPr>
          <a:xfrm>
            <a:off x="0" y="454025"/>
            <a:ext cx="5753100" cy="646113"/>
          </a:xfrm>
          <a:prstGeom prst="rect">
            <a:avLst/>
          </a:prstGeom>
          <a:solidFill>
            <a:schemeClr val="accent1"/>
          </a:solidFill>
        </p:spPr>
        <p:txBody>
          <a:bodyPr>
            <a:spAutoFit/>
          </a:bodyPr>
          <a:lstStyle/>
          <a:p>
            <a:pPr algn="ctr" fontAlgn="auto">
              <a:spcBef>
                <a:spcPts val="0"/>
              </a:spcBef>
              <a:spcAft>
                <a:spcPts val="0"/>
              </a:spcAft>
              <a:defRPr/>
            </a:pPr>
            <a:r>
              <a:rPr kumimoji="0" lang="zh-TW" altLang="en-US" sz="3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圖利要件認定：獲得好處</a:t>
            </a:r>
          </a:p>
        </p:txBody>
      </p:sp>
      <p:sp>
        <p:nvSpPr>
          <p:cNvPr id="6" name="語音泡泡: 橢圓形 5"/>
          <p:cNvSpPr/>
          <p:nvPr/>
        </p:nvSpPr>
        <p:spPr>
          <a:xfrm>
            <a:off x="6119813" y="101600"/>
            <a:ext cx="2262187" cy="1125538"/>
          </a:xfrm>
          <a:prstGeom prst="wedgeEllipseCallout">
            <a:avLst>
              <a:gd name="adj1" fmla="val -59360"/>
              <a:gd name="adj2" fmla="val 3708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28600" indent="-228600" algn="ctr" fontAlgn="auto">
              <a:spcBef>
                <a:spcPts val="0"/>
              </a:spcBef>
              <a:spcAft>
                <a:spcPts val="0"/>
              </a:spcAft>
              <a:defRPr/>
            </a:pPr>
            <a:endParaRPr kumimoji="0" lang="zh-TW" altLang="en-US" sz="2400" b="1" dirty="0">
              <a:solidFill>
                <a:srgbClr val="000000"/>
              </a:solidFill>
              <a:latin typeface="微軟正黑體" panose="020B0604030504040204" pitchFamily="34" charset="-120"/>
              <a:ea typeface="微軟正黑體" panose="020B0604030504040204" pitchFamily="34" charset="-120"/>
            </a:endParaRPr>
          </a:p>
        </p:txBody>
      </p:sp>
      <p:sp>
        <p:nvSpPr>
          <p:cNvPr id="62468" name="文字方塊 6"/>
          <p:cNvSpPr txBox="1">
            <a:spLocks noChangeArrowheads="1"/>
          </p:cNvSpPr>
          <p:nvPr/>
        </p:nvSpPr>
        <p:spPr bwMode="auto">
          <a:xfrm>
            <a:off x="6107113" y="412750"/>
            <a:ext cx="2109873" cy="461665"/>
          </a:xfrm>
          <a:prstGeom prst="rect">
            <a:avLst/>
          </a:prstGeom>
          <a:noFill/>
          <a:ln w="9525">
            <a:noFill/>
            <a:miter lim="800000"/>
            <a:headEnd/>
            <a:tailEnd/>
          </a:ln>
        </p:spPr>
        <p:txBody>
          <a:bodyPr wrap="none">
            <a:spAutoFit/>
          </a:bodyPr>
          <a:lstStyle/>
          <a:p>
            <a:r>
              <a:rPr kumimoji="0" lang="zh-TW" altLang="en-US" sz="2400" b="1" dirty="0" smtClean="0">
                <a:solidFill>
                  <a:srgbClr val="000000"/>
                </a:solidFill>
                <a:latin typeface="微軟正黑體" pitchFamily="34" charset="-120"/>
                <a:ea typeface="微軟正黑體" pitchFamily="34" charset="-120"/>
              </a:rPr>
              <a:t>所謂</a:t>
            </a:r>
            <a:r>
              <a:rPr kumimoji="0" lang="zh-TW" altLang="en-US" sz="2400" b="1" dirty="0">
                <a:solidFill>
                  <a:srgbClr val="000000"/>
                </a:solidFill>
                <a:latin typeface="微軟正黑體" pitchFamily="34" charset="-120"/>
                <a:ea typeface="微軟正黑體" pitchFamily="34" charset="-120"/>
              </a:rPr>
              <a:t>圖利行為</a:t>
            </a:r>
          </a:p>
        </p:txBody>
      </p:sp>
      <p:sp>
        <p:nvSpPr>
          <p:cNvPr id="18" name="文字方塊 17"/>
          <p:cNvSpPr txBox="1"/>
          <p:nvPr/>
        </p:nvSpPr>
        <p:spPr>
          <a:xfrm>
            <a:off x="1897062" y="1450975"/>
            <a:ext cx="3865161" cy="707886"/>
          </a:xfrm>
          <a:prstGeom prst="rect">
            <a:avLst/>
          </a:prstGeom>
          <a:solidFill>
            <a:schemeClr val="bg2"/>
          </a:solidFill>
        </p:spPr>
        <p:txBody>
          <a:bodyPr wrap="none">
            <a:spAutoFit/>
          </a:bodyPr>
          <a:lstStyle/>
          <a:p>
            <a:pPr fontAlgn="auto">
              <a:spcBef>
                <a:spcPts val="0"/>
              </a:spcBef>
              <a:spcAft>
                <a:spcPts val="0"/>
              </a:spcAft>
              <a:defRPr/>
            </a:pPr>
            <a:r>
              <a:rPr kumimoji="0" lang="zh-TW" altLang="en-US" sz="4000" b="1" spc="100" dirty="0">
                <a:latin typeface="微軟正黑體" panose="020B0604030504040204" pitchFamily="34" charset="-120"/>
                <a:ea typeface="微軟正黑體" panose="020B0604030504040204" pitchFamily="34" charset="-120"/>
              </a:rPr>
              <a:t>　　便民與</a:t>
            </a:r>
            <a:r>
              <a:rPr kumimoji="0" lang="zh-TW" altLang="en-US" sz="4000" b="1" spc="100" dirty="0" smtClean="0">
                <a:latin typeface="微軟正黑體" panose="020B0604030504040204" pitchFamily="34" charset="-120"/>
                <a:ea typeface="微軟正黑體" panose="020B0604030504040204" pitchFamily="34" charset="-120"/>
              </a:rPr>
              <a:t>圖利</a:t>
            </a:r>
            <a:endParaRPr kumimoji="0" lang="zh-TW" altLang="en-US" sz="4000" b="1" dirty="0">
              <a:latin typeface="+mn-lt"/>
              <a:ea typeface="+mn-ea"/>
            </a:endParaRPr>
          </a:p>
        </p:txBody>
      </p:sp>
      <p:pic>
        <p:nvPicPr>
          <p:cNvPr id="62470" name="Picture 2" descr="http://icons.iconarchive.com/icons/martin-berube/people/128/woman-icon.png"/>
          <p:cNvPicPr>
            <a:picLocks noChangeAspect="1" noChangeArrowheads="1"/>
          </p:cNvPicPr>
          <p:nvPr/>
        </p:nvPicPr>
        <p:blipFill>
          <a:blip r:embed="rId3" cstate="print"/>
          <a:srcRect/>
          <a:stretch>
            <a:fillRect/>
          </a:stretch>
        </p:blipFill>
        <p:spPr bwMode="auto">
          <a:xfrm>
            <a:off x="1692275" y="1100138"/>
            <a:ext cx="1411288" cy="1409700"/>
          </a:xfrm>
          <a:prstGeom prst="rect">
            <a:avLst/>
          </a:prstGeom>
          <a:noFill/>
          <a:ln w="9525">
            <a:noFill/>
            <a:miter lim="800000"/>
            <a:headEnd/>
            <a:tailEnd/>
          </a:ln>
        </p:spPr>
      </p:pic>
      <p:sp>
        <p:nvSpPr>
          <p:cNvPr id="14" name="矩形 13"/>
          <p:cNvSpPr/>
          <p:nvPr/>
        </p:nvSpPr>
        <p:spPr>
          <a:xfrm>
            <a:off x="963613" y="2495942"/>
            <a:ext cx="6783387" cy="1562100"/>
          </a:xfrm>
          <a:prstGeom prst="rect">
            <a:avLst/>
          </a:prstGeom>
          <a:ln>
            <a:noFill/>
          </a:ln>
        </p:spPr>
        <p:style>
          <a:lnRef idx="2">
            <a:schemeClr val="accent4"/>
          </a:lnRef>
          <a:fillRef idx="1">
            <a:schemeClr val="lt1"/>
          </a:fillRef>
          <a:effectRef idx="0">
            <a:schemeClr val="accent4"/>
          </a:effectRef>
          <a:fontRef idx="minor">
            <a:schemeClr val="dk1"/>
          </a:fontRef>
        </p:style>
        <p:txBody>
          <a:bodyPr anchor="ctr"/>
          <a:lstStyle/>
          <a:p>
            <a:pPr algn="just" fontAlgn="auto">
              <a:spcBef>
                <a:spcPts val="0"/>
              </a:spcBef>
              <a:spcAft>
                <a:spcPts val="0"/>
              </a:spcAft>
              <a:defRPr/>
            </a:pPr>
            <a:r>
              <a:rPr kumimoji="0" lang="zh-TW" altLang="en-US" sz="3200" dirty="0">
                <a:solidFill>
                  <a:schemeClr val="accent5">
                    <a:lumMod val="50000"/>
                  </a:schemeClr>
                </a:solidFill>
                <a:latin typeface="微軟正黑體" panose="020B0604030504040204" pitchFamily="34" charset="-120"/>
                <a:ea typeface="微軟正黑體" panose="020B0604030504040204" pitchFamily="34" charset="-120"/>
              </a:rPr>
              <a:t>協助合乎法律程序規定的當事人，就採購文件或資料答覆查詢、提供閱覽或製給影本，就是便民。</a:t>
            </a:r>
          </a:p>
        </p:txBody>
      </p:sp>
      <p:pic>
        <p:nvPicPr>
          <p:cNvPr id="62472" name="Picture 2" descr="http://icons.iconarchive.com/icons/paomedia/small-n-flat/128/thumb-up-icon.png"/>
          <p:cNvPicPr>
            <a:picLocks noChangeAspect="1" noChangeArrowheads="1"/>
          </p:cNvPicPr>
          <p:nvPr/>
        </p:nvPicPr>
        <p:blipFill>
          <a:blip r:embed="rId4" cstate="print"/>
          <a:srcRect/>
          <a:stretch>
            <a:fillRect/>
          </a:stretch>
        </p:blipFill>
        <p:spPr bwMode="auto">
          <a:xfrm rot="-1136510">
            <a:off x="7740880" y="2906994"/>
            <a:ext cx="1219200" cy="1219200"/>
          </a:xfrm>
          <a:prstGeom prst="rect">
            <a:avLst/>
          </a:prstGeom>
          <a:noFill/>
          <a:ln w="9525">
            <a:noFill/>
            <a:miter lim="800000"/>
            <a:headEnd/>
            <a:tailEnd/>
          </a:ln>
        </p:spPr>
      </p:pic>
      <p:grpSp>
        <p:nvGrpSpPr>
          <p:cNvPr id="16" name="群組 15"/>
          <p:cNvGrpSpPr>
            <a:grpSpLocks/>
          </p:cNvGrpSpPr>
          <p:nvPr/>
        </p:nvGrpSpPr>
        <p:grpSpPr bwMode="auto">
          <a:xfrm>
            <a:off x="727467" y="4058042"/>
            <a:ext cx="8397483" cy="2898382"/>
            <a:chOff x="727972" y="3841434"/>
            <a:chExt cx="8396978" cy="2898489"/>
          </a:xfrm>
        </p:grpSpPr>
        <p:sp>
          <p:nvSpPr>
            <p:cNvPr id="17" name="矩形 16"/>
            <p:cNvSpPr/>
            <p:nvPr/>
          </p:nvSpPr>
          <p:spPr>
            <a:xfrm>
              <a:off x="727972" y="4453695"/>
              <a:ext cx="7908449" cy="1558982"/>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just" fontAlgn="auto">
                <a:spcBef>
                  <a:spcPts val="0"/>
                </a:spcBef>
                <a:spcAft>
                  <a:spcPts val="0"/>
                </a:spcAft>
                <a:defRPr/>
              </a:pPr>
              <a:r>
                <a:rPr kumimoji="0" lang="zh-TW" altLang="en-US" sz="3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若與特定業者勾串，在不符合法律規定情形下，洩漏、提供、交付應保密的採購文件或資料，就會是</a:t>
              </a:r>
              <a:r>
                <a:rPr kumimoji="0"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圖利</a:t>
              </a:r>
              <a:r>
                <a:rPr kumimoji="0" lang="zh-TW" altLang="en-US" sz="3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p:txBody>
        </p:sp>
        <p:sp>
          <p:nvSpPr>
            <p:cNvPr id="20" name="箭號: 向右 19"/>
            <p:cNvSpPr/>
            <p:nvPr/>
          </p:nvSpPr>
          <p:spPr>
            <a:xfrm rot="5400000">
              <a:off x="3946809" y="3871621"/>
              <a:ext cx="547708" cy="48733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kumimoji="0" lang="zh-TW" altLang="en-US" dirty="0"/>
            </a:p>
          </p:txBody>
        </p:sp>
        <p:pic>
          <p:nvPicPr>
            <p:cNvPr id="62476" name="Picture 2" descr="http://icons.iconarchive.com/icons/artdesigner/emoticons-2/128/agressive-icon.png"/>
            <p:cNvPicPr>
              <a:picLocks noChangeAspect="1" noChangeArrowheads="1"/>
            </p:cNvPicPr>
            <p:nvPr/>
          </p:nvPicPr>
          <p:blipFill>
            <a:blip r:embed="rId5" cstate="print"/>
            <a:srcRect/>
            <a:stretch>
              <a:fillRect/>
            </a:stretch>
          </p:blipFill>
          <p:spPr bwMode="auto">
            <a:xfrm>
              <a:off x="7905750" y="5520723"/>
              <a:ext cx="1219200" cy="1219200"/>
            </a:xfrm>
            <a:prstGeom prst="rect">
              <a:avLst/>
            </a:prstGeom>
            <a:noFill/>
            <a:ln w="9525">
              <a:noFill/>
              <a:miter lim="800000"/>
              <a:headEnd/>
              <a:tailEnd/>
            </a:ln>
          </p:spPr>
        </p:pic>
      </p:grpSp>
      <p:sp>
        <p:nvSpPr>
          <p:cNvPr id="15" name="文字方塊 14"/>
          <p:cNvSpPr txBox="1"/>
          <p:nvPr/>
        </p:nvSpPr>
        <p:spPr>
          <a:xfrm>
            <a:off x="0" y="6423223"/>
            <a:ext cx="9124949" cy="307777"/>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資料來源</a:t>
            </a:r>
            <a:r>
              <a:rPr lang="zh-TW" altLang="en-US" sz="1400" dirty="0" smtClean="0">
                <a:latin typeface="微軟正黑體" panose="020B0604030504040204" pitchFamily="34" charset="-120"/>
                <a:ea typeface="微軟正黑體" panose="020B0604030504040204" pitchFamily="34" charset="-120"/>
              </a:rPr>
              <a:t>：參考</a:t>
            </a:r>
            <a:r>
              <a:rPr lang="zh-TW" altLang="en-US" sz="1400" dirty="0">
                <a:latin typeface="微軟正黑體" panose="020B0604030504040204" pitchFamily="34" charset="-120"/>
                <a:ea typeface="微軟正黑體" panose="020B0604030504040204" pitchFamily="34" charset="-120"/>
              </a:rPr>
              <a:t>法務部陳政務次長明堂「</a:t>
            </a:r>
            <a:r>
              <a:rPr lang="zh-TW" altLang="en-US" sz="1400" dirty="0" smtClean="0">
                <a:latin typeface="微軟正黑體" panose="020B0604030504040204" pitchFamily="34" charset="-120"/>
                <a:ea typeface="微軟正黑體" panose="020B0604030504040204" pitchFamily="34" charset="-120"/>
              </a:rPr>
              <a:t>圖利、便民與行政裁量」</a:t>
            </a:r>
            <a:r>
              <a:rPr lang="zh-TW" altLang="en-US" sz="1400" dirty="0">
                <a:latin typeface="微軟正黑體" panose="020B0604030504040204" pitchFamily="34" charset="-120"/>
                <a:ea typeface="微軟正黑體" panose="020B0604030504040204" pitchFamily="34" charset="-120"/>
              </a:rPr>
              <a:t>簡報</a:t>
            </a:r>
            <a:r>
              <a:rPr lang="zh-TW" altLang="en-US" sz="1400" dirty="0" smtClean="0">
                <a:latin typeface="微軟正黑體" panose="020B0604030504040204" pitchFamily="34" charset="-120"/>
                <a:ea typeface="微軟正黑體" panose="020B0604030504040204" pitchFamily="34" charset="-120"/>
              </a:rPr>
              <a:t>檔</a:t>
            </a:r>
            <a:endParaRPr lang="zh-TW" altLang="en-US" sz="1400" dirty="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14</a:t>
            </a:fld>
            <a:endParaRPr lang="zh-TW" altLang="en-US"/>
          </a:p>
        </p:txBody>
      </p:sp>
    </p:spTree>
    <p:extLst>
      <p:ext uri="{BB962C8B-B14F-4D97-AF65-F5344CB8AC3E}">
        <p14:creationId xmlns:p14="http://schemas.microsoft.com/office/powerpoint/2010/main" val="1361785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字方塊 16"/>
          <p:cNvSpPr txBox="1"/>
          <p:nvPr/>
        </p:nvSpPr>
        <p:spPr>
          <a:xfrm>
            <a:off x="1593405" y="548680"/>
            <a:ext cx="5210844" cy="840230"/>
          </a:xfrm>
          <a:prstGeom prst="rect">
            <a:avLst/>
          </a:prstGeom>
          <a:noFill/>
        </p:spPr>
        <p:txBody>
          <a:bodyPr wrap="square">
            <a:spAutoFit/>
          </a:bodyPr>
          <a:lstStyle/>
          <a:p>
            <a:pPr fontAlgn="auto">
              <a:lnSpc>
                <a:spcPct val="90000"/>
              </a:lnSpc>
              <a:spcBef>
                <a:spcPct val="0"/>
              </a:spcBef>
              <a:spcAft>
                <a:spcPts val="0"/>
              </a:spcAft>
              <a:buClr>
                <a:schemeClr val="tx2"/>
              </a:buClr>
              <a:buSzPct val="73000"/>
              <a:defRPr/>
            </a:pPr>
            <a:r>
              <a:rPr kumimoji="0" lang="zh-TW" altLang="en-US" sz="54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40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rPr>
              <a:t>圖利與行政裁量</a:t>
            </a:r>
            <a:endParaRPr lang="zh-TW" altLang="zh-TW" sz="40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endParaRPr>
          </a:p>
        </p:txBody>
      </p:sp>
      <p:pic>
        <p:nvPicPr>
          <p:cNvPr id="1026" name="Picture 2" descr="http://icons.iconarchive.com/icons/custom-icon-design/flatastic-11/128/Twitter-1-icon.png"/>
          <p:cNvPicPr>
            <a:picLocks noChangeAspect="1" noChangeArrowheads="1"/>
          </p:cNvPicPr>
          <p:nvPr/>
        </p:nvPicPr>
        <p:blipFill>
          <a:blip r:embed="rId3" cstate="print"/>
          <a:srcRect/>
          <a:stretch>
            <a:fillRect/>
          </a:stretch>
        </p:blipFill>
        <p:spPr bwMode="auto">
          <a:xfrm>
            <a:off x="107504" y="4978855"/>
            <a:ext cx="1485900" cy="1485900"/>
          </a:xfrm>
          <a:prstGeom prst="rect">
            <a:avLst/>
          </a:prstGeom>
          <a:noFill/>
          <a:effectLst>
            <a:outerShdw blurRad="50800" dist="38100" dir="2700000" algn="tl" rotWithShape="0">
              <a:prstClr val="black">
                <a:alpha val="40000"/>
              </a:prstClr>
            </a:outerShdw>
          </a:effectLst>
          <a:extLst/>
        </p:spPr>
      </p:pic>
      <p:sp>
        <p:nvSpPr>
          <p:cNvPr id="3" name="語音泡泡: 圓角矩形 2"/>
          <p:cNvSpPr/>
          <p:nvPr/>
        </p:nvSpPr>
        <p:spPr>
          <a:xfrm>
            <a:off x="1593404" y="2204864"/>
            <a:ext cx="6557963" cy="3165028"/>
          </a:xfrm>
          <a:prstGeom prst="wedgeRoundRectCallout">
            <a:avLst>
              <a:gd name="adj1" fmla="val -56245"/>
              <a:gd name="adj2" fmla="val 29044"/>
              <a:gd name="adj3" fmla="val 16667"/>
            </a:avLst>
          </a:prstGeom>
          <a:solidFill>
            <a:srgbClr val="FFFFFF">
              <a:alpha val="50196"/>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kumimoji="0" lang="zh-TW" altLang="en-US" sz="2600" dirty="0">
                <a:solidFill>
                  <a:schemeClr val="tx1">
                    <a:lumMod val="85000"/>
                    <a:lumOff val="15000"/>
                  </a:schemeClr>
                </a:solidFill>
                <a:latin typeface="微軟正黑體" panose="020B0604030504040204" pitchFamily="34" charset="-120"/>
                <a:ea typeface="微軟正黑體" panose="020B0604030504040204" pitchFamily="34" charset="-120"/>
              </a:rPr>
              <a:t>公務員為一定之行政處分或其他行政行為時所適用之法律依據，如係不確定法律概念或授權行政機關得自由裁量者，有無發生判斷瑕疵，有時難以認定。</a:t>
            </a:r>
            <a:endParaRPr kumimoji="0" lang="en-US" altLang="zh-TW" sz="2600" dirty="0">
              <a:solidFill>
                <a:schemeClr val="tx1">
                  <a:lumMod val="85000"/>
                  <a:lumOff val="15000"/>
                </a:schemeClr>
              </a:solidFill>
              <a:latin typeface="微軟正黑體" panose="020B0604030504040204" pitchFamily="34" charset="-120"/>
              <a:ea typeface="微軟正黑體" panose="020B0604030504040204" pitchFamily="34" charset="-120"/>
            </a:endParaRPr>
          </a:p>
          <a:p>
            <a:pPr algn="just" fontAlgn="auto">
              <a:spcBef>
                <a:spcPts val="0"/>
              </a:spcBef>
              <a:spcAft>
                <a:spcPts val="0"/>
              </a:spcAft>
              <a:defRPr/>
            </a:pPr>
            <a:r>
              <a:rPr kumimoji="0" lang="zh-TW" altLang="en-US" sz="2600" dirty="0">
                <a:solidFill>
                  <a:srgbClr val="C00000"/>
                </a:solidFill>
                <a:latin typeface="微軟正黑體" panose="020B0604030504040204" pitchFamily="34" charset="-120"/>
                <a:ea typeface="微軟正黑體" panose="020B0604030504040204" pitchFamily="34" charset="-120"/>
              </a:rPr>
              <a:t>其行政裁量與圖利間如何劃出界限，極易產生混淆， 有予以釐清之必要</a:t>
            </a:r>
            <a:r>
              <a:rPr kumimoji="0" lang="zh-TW" altLang="en-US" sz="2600" dirty="0">
                <a:solidFill>
                  <a:schemeClr val="tx1">
                    <a:lumMod val="85000"/>
                    <a:lumOff val="15000"/>
                  </a:schemeClr>
                </a:solidFill>
                <a:latin typeface="微軟正黑體" panose="020B0604030504040204" pitchFamily="34" charset="-120"/>
                <a:ea typeface="微軟正黑體" panose="020B0604030504040204" pitchFamily="34" charset="-120"/>
              </a:rPr>
              <a:t>。</a:t>
            </a:r>
            <a:endParaRPr kumimoji="0" lang="en-US" altLang="zh-TW" sz="260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0" y="6464755"/>
            <a:ext cx="9143999" cy="307777"/>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資料來源</a:t>
            </a:r>
            <a:r>
              <a:rPr lang="zh-TW" altLang="en-US" sz="1400" dirty="0" smtClean="0">
                <a:latin typeface="微軟正黑體" panose="020B0604030504040204" pitchFamily="34" charset="-120"/>
                <a:ea typeface="微軟正黑體" panose="020B0604030504040204" pitchFamily="34" charset="-120"/>
              </a:rPr>
              <a:t>：參考</a:t>
            </a:r>
            <a:r>
              <a:rPr lang="zh-TW" altLang="en-US" sz="1400" dirty="0">
                <a:latin typeface="微軟正黑體" panose="020B0604030504040204" pitchFamily="34" charset="-120"/>
                <a:ea typeface="微軟正黑體" panose="020B0604030504040204" pitchFamily="34" charset="-120"/>
              </a:rPr>
              <a:t>法務部陳政務次長明堂「</a:t>
            </a:r>
            <a:r>
              <a:rPr lang="zh-TW" altLang="en-US" sz="1400" dirty="0" smtClean="0">
                <a:latin typeface="微軟正黑體" panose="020B0604030504040204" pitchFamily="34" charset="-120"/>
                <a:ea typeface="微軟正黑體" panose="020B0604030504040204" pitchFamily="34" charset="-120"/>
              </a:rPr>
              <a:t>圖利、便民與行政裁量」</a:t>
            </a:r>
            <a:r>
              <a:rPr lang="zh-TW" altLang="en-US" sz="1400" dirty="0">
                <a:latin typeface="微軟正黑體" panose="020B0604030504040204" pitchFamily="34" charset="-120"/>
                <a:ea typeface="微軟正黑體" panose="020B0604030504040204" pitchFamily="34" charset="-120"/>
              </a:rPr>
              <a:t>簡報</a:t>
            </a:r>
            <a:r>
              <a:rPr lang="zh-TW" altLang="en-US" sz="1400" dirty="0" smtClean="0">
                <a:latin typeface="微軟正黑體" panose="020B0604030504040204" pitchFamily="34" charset="-120"/>
                <a:ea typeface="微軟正黑體" panose="020B0604030504040204" pitchFamily="34" charset="-120"/>
              </a:rPr>
              <a:t>檔</a:t>
            </a:r>
            <a:endParaRPr lang="zh-TW" altLang="en-US" sz="1400" dirty="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15</a:t>
            </a:fld>
            <a:endParaRPr lang="zh-TW" altLang="en-US"/>
          </a:p>
        </p:txBody>
      </p:sp>
    </p:spTree>
    <p:extLst>
      <p:ext uri="{BB962C8B-B14F-4D97-AF65-F5344CB8AC3E}">
        <p14:creationId xmlns:p14="http://schemas.microsoft.com/office/powerpoint/2010/main" val="3270866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179512" y="320040"/>
            <a:ext cx="8064896" cy="6537960"/>
          </a:xfrm>
        </p:spPr>
        <p:txBody>
          <a:bodyPr>
            <a:normAutofit fontScale="92500" lnSpcReduction="10000"/>
          </a:bodyPr>
          <a:lstStyle/>
          <a:p>
            <a:endParaRPr lang="zh-TW" altLang="en-US" dirty="0"/>
          </a:p>
          <a:p>
            <a:pPr marL="0" indent="0">
              <a:spcBef>
                <a:spcPct val="0"/>
              </a:spcBef>
              <a:buNone/>
            </a:pPr>
            <a:r>
              <a:rPr lang="zh-TW" altLang="en-US" sz="41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rPr>
              <a:t>圖利罪與行政裁量權 </a:t>
            </a:r>
            <a:endParaRPr lang="en-US" altLang="zh-TW" sz="4100" b="1" cap="all" dirty="0" smtClean="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endParaRPr>
          </a:p>
          <a:p>
            <a:pPr marL="0" indent="0">
              <a:spcBef>
                <a:spcPct val="0"/>
              </a:spcBef>
              <a:buNone/>
            </a:pPr>
            <a:endParaRPr lang="zh-TW" altLang="en-US" sz="4100" b="1" cap="all" dirty="0" smtClean="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endParaRPr>
          </a:p>
          <a:p>
            <a:r>
              <a:rPr lang="en-US" altLang="zh-TW" b="1" dirty="0" smtClean="0"/>
              <a:t>101</a:t>
            </a:r>
            <a:r>
              <a:rPr lang="zh-TW" altLang="en-US" dirty="0" smtClean="0"/>
              <a:t>台上</a:t>
            </a:r>
            <a:r>
              <a:rPr lang="en-US" altLang="zh-TW" b="1" dirty="0" smtClean="0"/>
              <a:t>446</a:t>
            </a:r>
            <a:r>
              <a:rPr lang="zh-TW" altLang="en-US" dirty="0" smtClean="0"/>
              <a:t>：法院受理民事、刑事或行政訴訟案件，固係依調查所得之各項證據資料，在客觀之經驗法則、論理法則支配下，本於法之確信，自由裁量、判斷，不受任何干涉，行使憲法第</a:t>
            </a:r>
            <a:r>
              <a:rPr lang="en-US" altLang="zh-TW" dirty="0" smtClean="0"/>
              <a:t>80</a:t>
            </a:r>
            <a:r>
              <a:rPr lang="zh-TW" altLang="en-US" dirty="0" smtClean="0"/>
              <a:t>條所賦予之審判獨立職權；然而基於憲法分權原理，各權平等，必須互相尊重；實則</a:t>
            </a:r>
            <a:r>
              <a:rPr lang="zh-TW" altLang="en-US" b="1" dirty="0" smtClean="0"/>
              <a:t>民主自由、工商繁榮之社會，價值多元，人際關係糾結，行政機關基於各式各樣之行政目的要求，於不同時間、地點、對象，視個案具體情形，作出不同決定、處分</a:t>
            </a:r>
            <a:r>
              <a:rPr lang="zh-TW" altLang="en-US" dirty="0" smtClean="0"/>
              <a:t>，原屬其行政裁量權之範疇，是行政機關之首長、執事或承辦人員本於職權所為之裁量，</a:t>
            </a:r>
            <a:r>
              <a:rPr lang="zh-TW" altLang="en-US" b="1" dirty="0" smtClean="0"/>
              <a:t>倘無明顯違法濫權或失當，法院不宜逕為相異之認定</a:t>
            </a:r>
            <a:r>
              <a:rPr lang="zh-TW" altLang="en-US" dirty="0" smtClean="0"/>
              <a:t>；且法院判斷行為是否違法、可責，不能脫離行為之時、空因素</a:t>
            </a:r>
            <a:r>
              <a:rPr lang="en-US" altLang="zh-TW" dirty="0" smtClean="0"/>
              <a:t> …</a:t>
            </a:r>
            <a:r>
              <a:rPr lang="zh-TW" altLang="en-US" dirty="0" smtClean="0"/>
              <a:t>。可見協建小組就此回饋金之運用，是否符合相關規定，有其行政裁量權，原則上，法院當予尊重。 </a:t>
            </a:r>
          </a:p>
          <a:p>
            <a:endParaRPr lang="zh-TW" altLang="en-US" dirty="0"/>
          </a:p>
          <a:p>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16</a:t>
            </a:fld>
            <a:endParaRPr lang="zh-TW" altLang="en-US"/>
          </a:p>
        </p:txBody>
      </p:sp>
    </p:spTree>
    <p:extLst>
      <p:ext uri="{BB962C8B-B14F-4D97-AF65-F5344CB8AC3E}">
        <p14:creationId xmlns:p14="http://schemas.microsoft.com/office/powerpoint/2010/main" val="6215952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457200" y="320040"/>
            <a:ext cx="7239000" cy="6135696"/>
          </a:xfrm>
        </p:spPr>
        <p:txBody>
          <a:bodyPr>
            <a:normAutofit lnSpcReduction="10000"/>
          </a:bodyPr>
          <a:lstStyle/>
          <a:p>
            <a:endParaRPr lang="zh-TW" altLang="en-US" dirty="0"/>
          </a:p>
          <a:p>
            <a:pPr marL="0" indent="0">
              <a:spcBef>
                <a:spcPct val="0"/>
              </a:spcBef>
              <a:buNone/>
            </a:pPr>
            <a:r>
              <a:rPr lang="zh-TW" altLang="en-US" sz="41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rPr>
              <a:t>圖利罪與裁量之濫用</a:t>
            </a:r>
            <a:endParaRPr lang="en-US" altLang="zh-TW" sz="41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endParaRPr>
          </a:p>
          <a:p>
            <a:endParaRPr lang="en-US" altLang="zh-TW" dirty="0" smtClean="0"/>
          </a:p>
          <a:p>
            <a:r>
              <a:rPr lang="en-US" altLang="zh-TW" dirty="0" smtClean="0"/>
              <a:t>101</a:t>
            </a:r>
            <a:r>
              <a:rPr lang="zh-TW" altLang="en-US" dirty="0"/>
              <a:t>台上</a:t>
            </a:r>
            <a:r>
              <a:rPr lang="en-US" altLang="zh-TW" dirty="0" smtClean="0"/>
              <a:t>879</a:t>
            </a:r>
            <a:r>
              <a:rPr lang="zh-TW" altLang="en-US" dirty="0" smtClean="0"/>
              <a:t>：</a:t>
            </a:r>
            <a:r>
              <a:rPr lang="zh-TW" altLang="en-US" dirty="0"/>
              <a:t>行政事務複雜而多樣化，因人力、物力之侷限，何種行政事務應於何時、如何或優先執行，有時無法逐一以法令規章定之，而須授權由公務員自由判斷。公務員於授權範圍內為裁量，因</a:t>
            </a:r>
            <a:r>
              <a:rPr lang="zh-TW" altLang="en-US" b="1" dirty="0"/>
              <a:t>裁量不當而未具違法性時，僅須依其情節論究其行政責任</a:t>
            </a:r>
            <a:r>
              <a:rPr lang="zh-TW" altLang="en-US" dirty="0"/>
              <a:t>，然若故意濫用其裁量，圖取自己或其他私人不法利益，因而獲得利益，該裁量行為即該當於犯罪構成要件，具有可罰性。而所謂</a:t>
            </a:r>
            <a:r>
              <a:rPr lang="zh-TW" altLang="en-US" b="1" dirty="0"/>
              <a:t>裁量之濫用，係指裁量之行使，抵觸授權之目的，或裁量時，為追求不當目的，或攙雜與事件無關之動機或因素</a:t>
            </a:r>
            <a:r>
              <a:rPr lang="zh-TW" altLang="en-US" dirty="0"/>
              <a:t>，故應構成違法。 </a:t>
            </a:r>
            <a:r>
              <a:rPr lang="zh-TW" altLang="en-US" dirty="0" smtClean="0"/>
              <a:t> </a:t>
            </a:r>
            <a:endParaRPr lang="zh-TW" altLang="en-US" dirty="0"/>
          </a:p>
          <a:p>
            <a:endParaRPr lang="zh-TW" altLang="en-US" dirty="0"/>
          </a:p>
          <a:p>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17</a:t>
            </a:fld>
            <a:endParaRPr lang="zh-TW" altLang="en-US"/>
          </a:p>
        </p:txBody>
      </p:sp>
    </p:spTree>
    <p:extLst>
      <p:ext uri="{BB962C8B-B14F-4D97-AF65-F5344CB8AC3E}">
        <p14:creationId xmlns:p14="http://schemas.microsoft.com/office/powerpoint/2010/main" val="31238595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smtClean="0"/>
              <a:t>103</a:t>
            </a:r>
            <a:r>
              <a:rPr lang="zh-TW" altLang="en-US" dirty="0" smtClean="0"/>
              <a:t>台上</a:t>
            </a:r>
            <a:r>
              <a:rPr lang="en-US" altLang="zh-TW" dirty="0" smtClean="0"/>
              <a:t>757</a:t>
            </a:r>
            <a:r>
              <a:rPr lang="zh-TW" altLang="en-US" dirty="0" smtClean="0"/>
              <a:t>：行政</a:t>
            </a:r>
            <a:r>
              <a:rPr lang="zh-TW" altLang="en-US" dirty="0"/>
              <a:t>裁量權乃行政便宜原則之展現，因應</a:t>
            </a:r>
            <a:r>
              <a:rPr lang="zh-TW" altLang="en-US"/>
              <a:t>行政</a:t>
            </a:r>
            <a:r>
              <a:rPr lang="zh-TW" altLang="en-US" smtClean="0"/>
              <a:t>事務多元化</a:t>
            </a:r>
            <a:r>
              <a:rPr lang="zh-TW" altLang="en-US" dirty="0"/>
              <a:t>之彈性需求，賦予公務員自由判斷餘地之空間；公務員於</a:t>
            </a:r>
            <a:r>
              <a:rPr lang="zh-TW" altLang="en-US" dirty="0" smtClean="0"/>
              <a:t>法令</a:t>
            </a:r>
            <a:r>
              <a:rPr lang="zh-TW" altLang="en-US" dirty="0"/>
              <a:t>授權範圍內為裁量，因</a:t>
            </a:r>
            <a:r>
              <a:rPr lang="zh-TW" altLang="en-US" b="1" dirty="0"/>
              <a:t>裁量不當或不符比例原則而未具違法性</a:t>
            </a:r>
            <a:r>
              <a:rPr lang="zh-TW" altLang="en-US" b="1" dirty="0" smtClean="0"/>
              <a:t>時，</a:t>
            </a:r>
            <a:r>
              <a:rPr lang="zh-TW" altLang="en-US" b="1" dirty="0"/>
              <a:t>僅須依其情節論究其行政責任</a:t>
            </a:r>
            <a:r>
              <a:rPr lang="zh-TW" altLang="en-US" dirty="0"/>
              <a:t>，然若</a:t>
            </a:r>
            <a:r>
              <a:rPr lang="zh-TW" altLang="en-US" b="1" dirty="0"/>
              <a:t>明知</a:t>
            </a:r>
            <a:r>
              <a:rPr lang="zh-TW" altLang="en-US" dirty="0"/>
              <a:t>違反執行職務所應</a:t>
            </a:r>
            <a:r>
              <a:rPr lang="zh-TW" altLang="en-US" dirty="0" smtClean="0"/>
              <a:t>遵守之</a:t>
            </a:r>
            <a:r>
              <a:rPr lang="zh-TW" altLang="en-US" dirty="0"/>
              <a:t>法令，而</a:t>
            </a:r>
            <a:r>
              <a:rPr lang="zh-TW" altLang="en-US" b="1" dirty="0"/>
              <a:t>濫用其裁量權</a:t>
            </a:r>
            <a:r>
              <a:rPr lang="zh-TW" altLang="en-US" dirty="0"/>
              <a:t>，致影響裁量決定之公平性與正確性，</a:t>
            </a:r>
            <a:r>
              <a:rPr lang="zh-TW" altLang="en-US" dirty="0" smtClean="0"/>
              <a:t>圖取</a:t>
            </a:r>
            <a:r>
              <a:rPr lang="zh-TW" altLang="en-US" dirty="0"/>
              <a:t>自己或其他私人不法利益，因而獲得利益，破壞國民對公務員</a:t>
            </a:r>
            <a:r>
              <a:rPr lang="zh-TW" altLang="en-US" dirty="0" smtClean="0"/>
              <a:t>廉潔</a:t>
            </a:r>
            <a:r>
              <a:rPr lang="zh-TW" altLang="en-US" dirty="0"/>
              <a:t>及公正執行職務之信賴，行為該當於犯罪構成要件，即具有可</a:t>
            </a:r>
            <a:r>
              <a:rPr lang="zh-TW" altLang="en-US" dirty="0" smtClean="0"/>
              <a:t>罰性</a:t>
            </a:r>
            <a:r>
              <a:rPr lang="zh-TW" altLang="en-US" dirty="0"/>
              <a:t>。</a:t>
            </a: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18</a:t>
            </a:fld>
            <a:endParaRPr lang="zh-TW" altLang="en-US"/>
          </a:p>
        </p:txBody>
      </p:sp>
    </p:spTree>
    <p:extLst>
      <p:ext uri="{BB962C8B-B14F-4D97-AF65-F5344CB8AC3E}">
        <p14:creationId xmlns:p14="http://schemas.microsoft.com/office/powerpoint/2010/main" val="20634926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圖利罪與裁量失當</a:t>
            </a:r>
            <a:endParaRPr lang="zh-TW" altLang="en-US" dirty="0"/>
          </a:p>
        </p:txBody>
      </p:sp>
      <p:sp>
        <p:nvSpPr>
          <p:cNvPr id="3" name="內容版面配置區 2"/>
          <p:cNvSpPr>
            <a:spLocks noGrp="1"/>
          </p:cNvSpPr>
          <p:nvPr>
            <p:ph idx="1"/>
          </p:nvPr>
        </p:nvSpPr>
        <p:spPr>
          <a:xfrm>
            <a:off x="457200" y="1463040"/>
            <a:ext cx="7715200" cy="5394960"/>
          </a:xfrm>
        </p:spPr>
        <p:txBody>
          <a:bodyPr>
            <a:normAutofit fontScale="92500" lnSpcReduction="20000"/>
          </a:bodyPr>
          <a:lstStyle/>
          <a:p>
            <a:r>
              <a:rPr lang="en-US" altLang="zh-TW" b="1" dirty="0" smtClean="0"/>
              <a:t>108</a:t>
            </a:r>
            <a:r>
              <a:rPr lang="zh-TW" altLang="en-US" dirty="0"/>
              <a:t>台上</a:t>
            </a:r>
            <a:r>
              <a:rPr lang="en-US" altLang="zh-TW" b="1" dirty="0"/>
              <a:t>565</a:t>
            </a:r>
            <a:r>
              <a:rPr lang="zh-TW" altLang="en-US" dirty="0" smtClean="0"/>
              <a:t>：</a:t>
            </a:r>
            <a:r>
              <a:rPr lang="zh-TW" altLang="en-US" b="1" dirty="0" smtClean="0"/>
              <a:t>共同</a:t>
            </a:r>
            <a:r>
              <a:rPr lang="zh-TW" altLang="en-US" b="1" dirty="0"/>
              <a:t>供應契約之適用機關，選擇比價之其中數家立約廠商，乃屬其行政裁量之職權</a:t>
            </a:r>
            <a:r>
              <a:rPr lang="zh-TW" altLang="en-US" dirty="0"/>
              <a:t>。 </a:t>
            </a:r>
          </a:p>
          <a:p>
            <a:r>
              <a:rPr lang="en-US" altLang="zh-TW" b="1" dirty="0"/>
              <a:t>1.</a:t>
            </a:r>
            <a:r>
              <a:rPr lang="zh-TW" altLang="en-US" dirty="0"/>
              <a:t>貪污治罪條例之圖利行為，須公務員明知違背法令，自始有為自己或其他私人圖取不法利益之直接故意為限，並將犯意表現於行為，若無從證明公務員具有不法圖利之直接故意，則其所為之裁量</a:t>
            </a:r>
            <a:r>
              <a:rPr lang="zh-TW" altLang="en-US" b="1" dirty="0"/>
              <a:t>縱然失當，亦僅屬行政責任</a:t>
            </a:r>
            <a:r>
              <a:rPr lang="zh-TW" altLang="en-US" dirty="0"/>
              <a:t>，不能以濫用裁量權為由，遽以圖利罪相繩。從而行為人如何「明知違背法令」之構成犯罪事實，自應於事實欄明白認定，並於理由內說明其所憑之證據及認定之理由。 </a:t>
            </a:r>
          </a:p>
          <a:p>
            <a:r>
              <a:rPr lang="en-US" altLang="zh-TW" b="1" dirty="0"/>
              <a:t>2.</a:t>
            </a:r>
            <a:r>
              <a:rPr lang="zh-TW" altLang="en-US" dirty="0"/>
              <a:t>任何一家立約廠商皆為合格供應商</a:t>
            </a:r>
            <a:r>
              <a:rPr lang="zh-TW" altLang="en-US" dirty="0" smtClean="0"/>
              <a:t>，○○國小</a:t>
            </a:r>
            <a:r>
              <a:rPr lang="zh-TW" altLang="en-US" dirty="0"/>
              <a:t>原可逕洽其中</a:t>
            </a:r>
            <a:r>
              <a:rPr lang="en-US" altLang="zh-TW" b="1" dirty="0" smtClean="0"/>
              <a:t>2</a:t>
            </a:r>
            <a:r>
              <a:rPr lang="zh-TW" altLang="en-US" b="1" dirty="0" smtClean="0"/>
              <a:t> </a:t>
            </a:r>
            <a:r>
              <a:rPr lang="zh-TW" altLang="en-US" dirty="0" smtClean="0"/>
              <a:t>家</a:t>
            </a:r>
            <a:r>
              <a:rPr lang="zh-TW" altLang="en-US" dirty="0"/>
              <a:t>立約廠商辦理比價，毋庸依政府採購法之招標程序辦理，縱</a:t>
            </a:r>
            <a:r>
              <a:rPr lang="zh-TW" altLang="en-US" dirty="0" smtClean="0"/>
              <a:t>○○國小</a:t>
            </a:r>
            <a:r>
              <a:rPr lang="zh-TW" altLang="en-US" dirty="0"/>
              <a:t>依內部簽約程序，採取選擇</a:t>
            </a:r>
            <a:r>
              <a:rPr lang="en-US" altLang="zh-TW" b="1" dirty="0"/>
              <a:t>5</a:t>
            </a:r>
            <a:r>
              <a:rPr lang="zh-TW" altLang="en-US" dirty="0"/>
              <a:t>家立約廠商進行比價，陳○○ </a:t>
            </a:r>
            <a:r>
              <a:rPr lang="zh-TW" altLang="en-US" dirty="0" smtClean="0"/>
              <a:t>在</a:t>
            </a:r>
            <a:r>
              <a:rPr lang="zh-TW" altLang="en-US" dirty="0"/>
              <a:t>眾多立約廠商中自行選擇任何</a:t>
            </a:r>
            <a:r>
              <a:rPr lang="en-US" altLang="zh-TW" b="1" dirty="0" smtClean="0"/>
              <a:t>5</a:t>
            </a:r>
            <a:r>
              <a:rPr lang="zh-TW" altLang="en-US" b="1" dirty="0" smtClean="0"/>
              <a:t> </a:t>
            </a:r>
            <a:r>
              <a:rPr lang="zh-TW" altLang="en-US" dirty="0" smtClean="0"/>
              <a:t>家</a:t>
            </a:r>
            <a:r>
              <a:rPr lang="zh-TW" altLang="en-US" dirty="0"/>
              <a:t>進行比價，乃屬其</a:t>
            </a:r>
            <a:r>
              <a:rPr lang="zh-TW" altLang="en-US" b="1" dirty="0"/>
              <a:t>行政裁量之職權</a:t>
            </a:r>
            <a:r>
              <a:rPr lang="zh-TW" altLang="en-US" dirty="0"/>
              <a:t>，對其他立約廠商而言，不生無正當理由之差別待遇問題，與政府採購法無違</a:t>
            </a:r>
            <a:r>
              <a:rPr lang="zh-TW" altLang="en-US" dirty="0" smtClean="0"/>
              <a:t>。</a:t>
            </a:r>
            <a:r>
              <a:rPr lang="en-US" altLang="zh-TW" dirty="0" smtClean="0"/>
              <a:t> </a:t>
            </a:r>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19</a:t>
            </a:fld>
            <a:endParaRPr lang="zh-TW" altLang="en-US"/>
          </a:p>
        </p:txBody>
      </p:sp>
    </p:spTree>
    <p:extLst>
      <p:ext uri="{BB962C8B-B14F-4D97-AF65-F5344CB8AC3E}">
        <p14:creationId xmlns:p14="http://schemas.microsoft.com/office/powerpoint/2010/main" val="1332089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大綱</a:t>
            </a:r>
            <a:endParaRPr lang="zh-TW" altLang="en-US" dirty="0"/>
          </a:p>
        </p:txBody>
      </p:sp>
      <p:sp>
        <p:nvSpPr>
          <p:cNvPr id="3" name="內容版面配置區 2"/>
          <p:cNvSpPr>
            <a:spLocks noGrp="1"/>
          </p:cNvSpPr>
          <p:nvPr>
            <p:ph idx="1"/>
          </p:nvPr>
        </p:nvSpPr>
        <p:spPr/>
        <p:txBody>
          <a:bodyPr/>
          <a:lstStyle/>
          <a:p>
            <a:r>
              <a:rPr lang="zh-TW" altLang="en-US" dirty="0" smtClean="0"/>
              <a:t>圖利、便民、行政裁量</a:t>
            </a:r>
            <a:endParaRPr lang="en-US" altLang="zh-TW" dirty="0" smtClean="0"/>
          </a:p>
          <a:p>
            <a:r>
              <a:rPr lang="zh-TW" altLang="en-US" dirty="0" smtClean="0"/>
              <a:t>小額補貼犯罪類型</a:t>
            </a:r>
            <a:endParaRPr lang="en-US" altLang="zh-TW" dirty="0" smtClean="0"/>
          </a:p>
          <a:p>
            <a:r>
              <a:rPr lang="zh-TW" altLang="en-US" dirty="0" smtClean="0"/>
              <a:t>常見犯罪態樣</a:t>
            </a:r>
            <a:r>
              <a:rPr lang="en-US" altLang="zh-TW" dirty="0" smtClean="0"/>
              <a:t>—</a:t>
            </a:r>
            <a:r>
              <a:rPr lang="zh-TW" altLang="en-US" dirty="0" smtClean="0"/>
              <a:t>偽造文書、洩密、侵占公有財物</a:t>
            </a:r>
            <a:endParaRPr lang="en-US" altLang="zh-TW" dirty="0" smtClean="0"/>
          </a:p>
          <a:p>
            <a:r>
              <a:rPr lang="zh-TW" altLang="en-US" dirty="0" smtClean="0"/>
              <a:t>司法保護：我們與惡的距離</a:t>
            </a:r>
            <a:r>
              <a:rPr lang="en-US" altLang="zh-TW" dirty="0" smtClean="0"/>
              <a:t>—</a:t>
            </a:r>
            <a:r>
              <a:rPr lang="zh-TW" altLang="en-US" smtClean="0"/>
              <a:t>修復式司法</a:t>
            </a:r>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2</a:t>
            </a:fld>
            <a:endParaRPr lang="zh-TW" altLang="en-US"/>
          </a:p>
        </p:txBody>
      </p:sp>
    </p:spTree>
    <p:extLst>
      <p:ext uri="{BB962C8B-B14F-4D97-AF65-F5344CB8AC3E}">
        <p14:creationId xmlns:p14="http://schemas.microsoft.com/office/powerpoint/2010/main" val="8290326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圖利罪與行政裁量權（一）</a:t>
            </a:r>
            <a:endParaRPr lang="zh-TW" altLang="en-US" dirty="0"/>
          </a:p>
        </p:txBody>
      </p:sp>
      <p:sp>
        <p:nvSpPr>
          <p:cNvPr id="3" name="內容版面配置區 2"/>
          <p:cNvSpPr>
            <a:spLocks noGrp="1"/>
          </p:cNvSpPr>
          <p:nvPr>
            <p:ph idx="1"/>
          </p:nvPr>
        </p:nvSpPr>
        <p:spPr>
          <a:xfrm>
            <a:off x="107504" y="1609416"/>
            <a:ext cx="8064896" cy="5131952"/>
          </a:xfrm>
        </p:spPr>
        <p:txBody>
          <a:bodyPr>
            <a:normAutofit fontScale="85000" lnSpcReduction="10000"/>
          </a:bodyPr>
          <a:lstStyle/>
          <a:p>
            <a:r>
              <a:rPr lang="en-US" altLang="zh-TW" dirty="0" smtClean="0"/>
              <a:t>108</a:t>
            </a:r>
            <a:r>
              <a:rPr lang="zh-TW" altLang="en-US" dirty="0"/>
              <a:t>台上</a:t>
            </a:r>
            <a:r>
              <a:rPr lang="en-US" altLang="zh-TW" dirty="0"/>
              <a:t>1732</a:t>
            </a:r>
            <a:r>
              <a:rPr lang="zh-TW" altLang="en-US" dirty="0"/>
              <a:t>：公務員貪污圖利罪，一如其他多數犯罪，以行為人具有犯罪故意為必要構成要件，尤其此罪構成要件中，尚定明「明知 」二字，乃以直接故意為限。而公務員執行公務，無論屬公權力強制作為，或給付行政運作，或公共事務處理，皆攸關政策之釐定、實踐，經常必須審時度勢，因著人、事、時、地、物而通權達變，有時不免難以周全，於此情況下，縱然所為建言或決定，非屬上策，或僅為中策，甚或下策，若具 客觀上之正當或必要性，尚無逕以刑事責任相繩之餘地。司法機關在辦理公務員貪污案件時，允宜尊重行政機關的裁量權，亦即，行政的歸行政，刑事的歸刑事，雖然有時二者兼具，卻有釐清妥處，正確用法的職責。申言之，</a:t>
            </a:r>
            <a:r>
              <a:rPr lang="zh-TW" altLang="en-US" b="1" dirty="0"/>
              <a:t>在行政機關人員裁量權合理行使範圍內，司法機關尚無從單憑主觀或執持某角度，審究令負刑事責任。</a:t>
            </a:r>
            <a:r>
              <a:rPr lang="zh-TW" altLang="en-US" dirty="0"/>
              <a:t>簽約之前，似就委託酬金之費率金額，曾經有退讓、折衝，此舉與「議價」精神是否相符？又本件採購案於執行上，有無時間壓力？如何善後？縱然不採主計人員建議的付酬方式，是否仍屬身為上級長官之行政裁量權範圍？ </a:t>
            </a:r>
          </a:p>
          <a:p>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20</a:t>
            </a:fld>
            <a:endParaRPr lang="zh-TW" altLang="en-US"/>
          </a:p>
        </p:txBody>
      </p:sp>
    </p:spTree>
    <p:extLst>
      <p:ext uri="{BB962C8B-B14F-4D97-AF65-F5344CB8AC3E}">
        <p14:creationId xmlns:p14="http://schemas.microsoft.com/office/powerpoint/2010/main" val="13899890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圖利罪與行政裁量權（二）</a:t>
            </a:r>
            <a:endParaRPr lang="zh-TW" altLang="en-US" dirty="0"/>
          </a:p>
        </p:txBody>
      </p:sp>
      <p:sp>
        <p:nvSpPr>
          <p:cNvPr id="3" name="內容版面配置區 2"/>
          <p:cNvSpPr>
            <a:spLocks noGrp="1"/>
          </p:cNvSpPr>
          <p:nvPr>
            <p:ph idx="1"/>
          </p:nvPr>
        </p:nvSpPr>
        <p:spPr/>
        <p:txBody>
          <a:bodyPr>
            <a:normAutofit lnSpcReduction="10000"/>
          </a:bodyPr>
          <a:lstStyle/>
          <a:p>
            <a:r>
              <a:rPr lang="en-US" altLang="zh-TW" dirty="0" smtClean="0"/>
              <a:t>103</a:t>
            </a:r>
            <a:r>
              <a:rPr lang="zh-TW" altLang="en-US" dirty="0"/>
              <a:t>台上</a:t>
            </a:r>
            <a:r>
              <a:rPr lang="en-US" altLang="zh-TW" dirty="0" smtClean="0"/>
              <a:t>3611</a:t>
            </a:r>
            <a:r>
              <a:rPr lang="zh-TW" altLang="en-US" dirty="0" smtClean="0"/>
              <a:t>：</a:t>
            </a:r>
            <a:r>
              <a:rPr lang="zh-TW" altLang="en-US" dirty="0"/>
              <a:t>其</a:t>
            </a:r>
            <a:r>
              <a:rPr lang="zh-TW" altLang="en-US" b="1" dirty="0"/>
              <a:t>主觀上既出自於維護公共安全之全般考量，縱因而附隨使特定之人民獲得利益，仍不得以圖利罪相繩</a:t>
            </a:r>
            <a:r>
              <a:rPr lang="zh-TW" altLang="en-US" dirty="0"/>
              <a:t>。又人民對於行政興革之建議、行政法令之查詢、行政違失之舉發或行政上權益之維護，得向主管機關陳情。受理機關認為人民之陳情有理由者，應採取適當之措施；認為無理由者，應通知陳情人，並說明其意旨（行政程序法第</a:t>
            </a:r>
            <a:r>
              <a:rPr lang="en-US" altLang="zh-TW" b="1" dirty="0"/>
              <a:t>168</a:t>
            </a:r>
            <a:r>
              <a:rPr lang="zh-TW" altLang="en-US" dirty="0"/>
              <a:t>條、第</a:t>
            </a:r>
            <a:r>
              <a:rPr lang="en-US" altLang="zh-TW" b="1" dirty="0" smtClean="0"/>
              <a:t>171 </a:t>
            </a:r>
            <a:r>
              <a:rPr lang="zh-TW" altLang="en-US" dirty="0" smtClean="0"/>
              <a:t>條</a:t>
            </a:r>
            <a:r>
              <a:rPr lang="zh-TW" altLang="en-US" dirty="0"/>
              <a:t>第</a:t>
            </a:r>
            <a:r>
              <a:rPr lang="en-US" altLang="zh-TW" b="1" dirty="0" smtClean="0"/>
              <a:t>1 </a:t>
            </a:r>
            <a:r>
              <a:rPr lang="zh-TW" altLang="en-US" dirty="0" smtClean="0"/>
              <a:t>項</a:t>
            </a:r>
            <a:r>
              <a:rPr lang="zh-TW" altLang="en-US" dirty="0"/>
              <a:t>）。公務員對於人民關於其權益維護之陳情事項，依法既有處理之義務，亦不能僅因其處理之結果有利或興利於特定之人民，從事後結果之觀察，據以推定公務員自始即有圖利他人之犯意。 </a:t>
            </a:r>
          </a:p>
          <a:p>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21</a:t>
            </a:fld>
            <a:endParaRPr lang="zh-TW" altLang="en-US"/>
          </a:p>
        </p:txBody>
      </p:sp>
    </p:spTree>
    <p:extLst>
      <p:ext uri="{BB962C8B-B14F-4D97-AF65-F5344CB8AC3E}">
        <p14:creationId xmlns:p14="http://schemas.microsoft.com/office/powerpoint/2010/main" val="2019781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457200" y="1268760"/>
            <a:ext cx="7239000" cy="5186976"/>
          </a:xfrm>
        </p:spPr>
        <p:txBody>
          <a:bodyPr>
            <a:normAutofit fontScale="92500" lnSpcReduction="20000"/>
          </a:bodyPr>
          <a:lstStyle/>
          <a:p>
            <a:r>
              <a:rPr lang="zh-TW" altLang="en-US" dirty="0" smtClean="0"/>
              <a:t>行政裁量係指公務員執行職務依據法律之授權，在適用法規時，基於行政目的，於數種可能的法律效果選擇一適當方式為之。</a:t>
            </a:r>
            <a:endParaRPr lang="en-US" altLang="zh-TW" dirty="0" smtClean="0"/>
          </a:p>
          <a:p>
            <a:r>
              <a:rPr lang="zh-TW" altLang="en-US" dirty="0" smtClean="0"/>
              <a:t>法律許可行政機關行使職權時得自由之判斷，並非完全放任，裁量權之行使不得違反法律授權目的、範圍。</a:t>
            </a:r>
            <a:endParaRPr lang="en-US" altLang="zh-TW" dirty="0" smtClean="0"/>
          </a:p>
          <a:p>
            <a:r>
              <a:rPr lang="zh-TW" altLang="en-US" dirty="0" smtClean="0"/>
              <a:t>逾越權限（超出法律之授權）或濫用權力（參雜與事件或目的無關之考慮，違反平等、比例原則等）之行政處分，以違法論。</a:t>
            </a:r>
            <a:r>
              <a:rPr lang="en-US" altLang="zh-TW" dirty="0" smtClean="0"/>
              <a:t>--</a:t>
            </a:r>
            <a:r>
              <a:rPr lang="zh-TW" altLang="en-US" dirty="0" smtClean="0"/>
              <a:t>行政訴訟法第</a:t>
            </a:r>
            <a:r>
              <a:rPr lang="en-US" altLang="zh-TW" dirty="0" smtClean="0"/>
              <a:t>4</a:t>
            </a:r>
            <a:r>
              <a:rPr lang="zh-TW" altLang="en-US" dirty="0" smtClean="0"/>
              <a:t>條第</a:t>
            </a:r>
            <a:r>
              <a:rPr lang="en-US" altLang="zh-TW" dirty="0" smtClean="0"/>
              <a:t>2</a:t>
            </a:r>
            <a:r>
              <a:rPr lang="zh-TW" altLang="en-US" dirty="0" smtClean="0"/>
              <a:t>項</a:t>
            </a:r>
            <a:endParaRPr lang="en-US" altLang="zh-TW" dirty="0" smtClean="0"/>
          </a:p>
          <a:p>
            <a:r>
              <a:rPr lang="zh-TW" altLang="en-US" dirty="0" smtClean="0"/>
              <a:t>法條文字中如有規定「得</a:t>
            </a:r>
            <a:r>
              <a:rPr lang="en-US" altLang="zh-TW" dirty="0" smtClean="0"/>
              <a:t>…</a:t>
            </a:r>
            <a:r>
              <a:rPr lang="zh-TW" altLang="en-US" dirty="0" smtClean="0"/>
              <a:t>」者，通常即屬有裁量之空間。</a:t>
            </a:r>
            <a:endParaRPr lang="en-US" altLang="zh-TW" dirty="0" smtClean="0"/>
          </a:p>
          <a:p>
            <a:r>
              <a:rPr lang="zh-TW" altLang="en-US" dirty="0" smtClean="0"/>
              <a:t>如於法條中並無「得</a:t>
            </a:r>
            <a:r>
              <a:rPr lang="en-US" altLang="zh-TW" dirty="0" smtClean="0"/>
              <a:t>…</a:t>
            </a:r>
            <a:r>
              <a:rPr lang="zh-TW" altLang="en-US" dirty="0" smtClean="0"/>
              <a:t>」或「其他授權裁量之字樣」或以「應」表示，即法條規定應具備一定始能為某種決定，或不得為一定之行為時，行政機關即應受其拘束無裁量空間。</a:t>
            </a:r>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22</a:t>
            </a:fld>
            <a:endParaRPr lang="zh-TW" altLang="en-US"/>
          </a:p>
        </p:txBody>
      </p:sp>
    </p:spTree>
    <p:extLst>
      <p:ext uri="{BB962C8B-B14F-4D97-AF65-F5344CB8AC3E}">
        <p14:creationId xmlns:p14="http://schemas.microsoft.com/office/powerpoint/2010/main" val="38699502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92500" lnSpcReduction="20000"/>
          </a:bodyPr>
          <a:lstStyle/>
          <a:p>
            <a:r>
              <a:rPr lang="zh-TW" altLang="en-US" dirty="0" smtClean="0"/>
              <a:t>裁量瑕疵</a:t>
            </a:r>
            <a:r>
              <a:rPr lang="en-US" altLang="zh-TW" dirty="0" smtClean="0"/>
              <a:t>—</a:t>
            </a:r>
            <a:r>
              <a:rPr lang="zh-TW" altLang="en-US" dirty="0" smtClean="0"/>
              <a:t>裁量逾越、裁量濫用、裁量怠惰。</a:t>
            </a:r>
            <a:endParaRPr lang="en-US" altLang="zh-TW" dirty="0" smtClean="0"/>
          </a:p>
          <a:p>
            <a:r>
              <a:rPr lang="zh-TW" altLang="en-US" dirty="0" smtClean="0"/>
              <a:t>行政裁量不得違反「誠信原則」「平等原則」「比例原則」等一般法律基本原則。如行政機關做成之行政處分有「裁量瑕疵」，當事人得於法定救濟期間內循訴訟、行政訴訟程序救濟外，於法定救濟期間經過後，原處分機關或其上級機關亦得依職權為全部或一部之撤銷（上級機關對下級機關有權行政裁量之「適當性」及「合法性」審查。</a:t>
            </a:r>
            <a:r>
              <a:rPr lang="en-US" altLang="zh-TW" dirty="0" smtClean="0"/>
              <a:t>--</a:t>
            </a:r>
            <a:r>
              <a:rPr lang="zh-TW" altLang="en-US" dirty="0" smtClean="0"/>
              <a:t>法律許可行政機關有選擇或判斷之自由，所作成之處置，在法律上之評價原則均屬相同，僅發生適當與否之問題。</a:t>
            </a:r>
            <a:endParaRPr lang="en-US" altLang="zh-TW" dirty="0" smtClean="0"/>
          </a:p>
          <a:p>
            <a:r>
              <a:rPr lang="zh-TW" altLang="en-US" dirty="0" smtClean="0">
                <a:hlinkClick r:id="rId2" action="ppaction://hlinkfile"/>
              </a:rPr>
              <a:t>限制出境（新聞稿）</a:t>
            </a:r>
            <a:endParaRPr lang="en-US" altLang="zh-TW" dirty="0" smtClean="0"/>
          </a:p>
          <a:p>
            <a:r>
              <a:rPr lang="zh-TW" altLang="en-US" dirty="0" smtClean="0">
                <a:hlinkClick r:id="rId3" action="ppaction://hlinkfile"/>
              </a:rPr>
              <a:t>違反比例原則（新聞資料）</a:t>
            </a:r>
            <a:endParaRPr lang="en-US" altLang="zh-TW" dirty="0" smtClean="0"/>
          </a:p>
          <a:p>
            <a:r>
              <a:rPr lang="zh-TW" altLang="en-US" smtClean="0">
                <a:hlinkClick r:id="rId4" action="ppaction://hlinkfile"/>
              </a:rPr>
              <a:t>欠稅</a:t>
            </a:r>
            <a:r>
              <a:rPr lang="en-US" altLang="zh-TW" dirty="0" smtClean="0">
                <a:hlinkClick r:id="rId4" action="ppaction://hlinkfile"/>
              </a:rPr>
              <a:t>1.8</a:t>
            </a:r>
            <a:r>
              <a:rPr lang="zh-TW" altLang="en-US" dirty="0" smtClean="0">
                <a:hlinkClick r:id="rId4" action="ppaction://hlinkfile"/>
              </a:rPr>
              <a:t>萬基隆拍賣房屋（宜蘭分署撤銷）</a:t>
            </a:r>
            <a:endParaRPr lang="en-US" altLang="zh-TW" dirty="0" smtClean="0"/>
          </a:p>
          <a:p>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23</a:t>
            </a:fld>
            <a:endParaRPr lang="zh-TW" altLang="en-US"/>
          </a:p>
        </p:txBody>
      </p:sp>
    </p:spTree>
    <p:extLst>
      <p:ext uri="{BB962C8B-B14F-4D97-AF65-F5344CB8AC3E}">
        <p14:creationId xmlns:p14="http://schemas.microsoft.com/office/powerpoint/2010/main" val="15975717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92500" lnSpcReduction="20000"/>
          </a:bodyPr>
          <a:lstStyle/>
          <a:p>
            <a:r>
              <a:rPr lang="en-US" altLang="zh-TW" dirty="0" smtClean="0"/>
              <a:t>1.</a:t>
            </a:r>
            <a:r>
              <a:rPr lang="zh-TW" altLang="en-US" dirty="0" smtClean="0"/>
              <a:t>警械使用條例</a:t>
            </a:r>
            <a:r>
              <a:rPr lang="en-US" altLang="zh-TW" dirty="0" smtClean="0"/>
              <a:t>:</a:t>
            </a:r>
          </a:p>
          <a:p>
            <a:r>
              <a:rPr lang="zh-TW" altLang="en-US" dirty="0" smtClean="0"/>
              <a:t>第 </a:t>
            </a:r>
            <a:r>
              <a:rPr lang="en-US" altLang="zh-TW" dirty="0"/>
              <a:t>12 </a:t>
            </a:r>
            <a:r>
              <a:rPr lang="zh-TW" altLang="en-US" dirty="0" smtClean="0"/>
              <a:t>條警察</a:t>
            </a:r>
            <a:r>
              <a:rPr lang="zh-TW" altLang="en-US" dirty="0"/>
              <a:t>人員依本條例使用警械之行為，為依法令之行為。</a:t>
            </a:r>
          </a:p>
          <a:p>
            <a:r>
              <a:rPr lang="zh-TW" altLang="en-US" dirty="0" smtClean="0"/>
              <a:t>第 </a:t>
            </a:r>
            <a:r>
              <a:rPr lang="en-US" altLang="zh-TW" dirty="0" smtClean="0"/>
              <a:t>6</a:t>
            </a:r>
            <a:r>
              <a:rPr lang="zh-TW" altLang="en-US" dirty="0" smtClean="0"/>
              <a:t> 條</a:t>
            </a:r>
            <a:r>
              <a:rPr lang="en-US" altLang="zh-TW" dirty="0" smtClean="0"/>
              <a:t>:</a:t>
            </a:r>
            <a:r>
              <a:rPr lang="zh-TW" altLang="en-US" dirty="0" smtClean="0"/>
              <a:t>警察</a:t>
            </a:r>
            <a:r>
              <a:rPr lang="zh-TW" altLang="en-US" dirty="0"/>
              <a:t>人員應基於急迫需要，合理使用槍械，</a:t>
            </a:r>
            <a:r>
              <a:rPr lang="zh-TW" altLang="en-US" b="1" dirty="0"/>
              <a:t>不得逾越必要程度</a:t>
            </a:r>
            <a:r>
              <a:rPr lang="zh-TW" altLang="en-US" dirty="0" smtClean="0"/>
              <a:t>。</a:t>
            </a:r>
            <a:endParaRPr lang="en-US" altLang="zh-TW" dirty="0" smtClean="0"/>
          </a:p>
          <a:p>
            <a:r>
              <a:rPr lang="zh-TW" altLang="en-US" dirty="0" smtClean="0"/>
              <a:t>第</a:t>
            </a:r>
            <a:r>
              <a:rPr lang="en-US" altLang="zh-TW" dirty="0"/>
              <a:t>9</a:t>
            </a:r>
            <a:r>
              <a:rPr lang="zh-TW" altLang="en-US" dirty="0"/>
              <a:t>條規定：警察人員使用警械時，</a:t>
            </a:r>
            <a:r>
              <a:rPr lang="zh-TW" altLang="en-US" b="1" dirty="0" smtClean="0"/>
              <a:t>如非</a:t>
            </a:r>
            <a:r>
              <a:rPr lang="zh-TW" altLang="en-US" b="1" dirty="0"/>
              <a:t>情況急迫</a:t>
            </a:r>
            <a:r>
              <a:rPr lang="zh-TW" altLang="en-US" dirty="0"/>
              <a:t>，應注意勿傷及其人致命之部位。</a:t>
            </a:r>
          </a:p>
          <a:p>
            <a:r>
              <a:rPr lang="zh-TW" altLang="en-US" dirty="0" smtClean="0"/>
              <a:t> </a:t>
            </a:r>
            <a:r>
              <a:rPr lang="en-US" altLang="zh-TW" dirty="0"/>
              <a:t>2.</a:t>
            </a:r>
            <a:r>
              <a:rPr lang="zh-TW" altLang="en-US" dirty="0"/>
              <a:t>土地法第</a:t>
            </a:r>
            <a:r>
              <a:rPr lang="en-US" altLang="zh-TW" dirty="0"/>
              <a:t>208</a:t>
            </a:r>
            <a:r>
              <a:rPr lang="zh-TW" altLang="en-US" dirty="0"/>
              <a:t>條規定：土地徵收需在徵收事業之</a:t>
            </a:r>
            <a:r>
              <a:rPr lang="zh-TW" altLang="en-US" b="1" dirty="0"/>
              <a:t>需要範圍內</a:t>
            </a:r>
            <a:r>
              <a:rPr lang="zh-TW" altLang="en-US" dirty="0"/>
              <a:t>為限。</a:t>
            </a:r>
          </a:p>
          <a:p>
            <a:r>
              <a:rPr lang="zh-TW" altLang="en-US" dirty="0" smtClean="0"/>
              <a:t> </a:t>
            </a:r>
            <a:r>
              <a:rPr lang="en-US" altLang="zh-TW" dirty="0"/>
              <a:t>3.</a:t>
            </a:r>
            <a:r>
              <a:rPr lang="zh-TW" altLang="en-US" dirty="0"/>
              <a:t>社會秩序維護法第</a:t>
            </a:r>
            <a:r>
              <a:rPr lang="en-US" altLang="zh-TW" dirty="0"/>
              <a:t>19</a:t>
            </a:r>
            <a:r>
              <a:rPr lang="zh-TW" altLang="en-US" dirty="0"/>
              <a:t>條第</a:t>
            </a:r>
            <a:r>
              <a:rPr lang="en-US" altLang="zh-TW" dirty="0"/>
              <a:t>2</a:t>
            </a:r>
            <a:r>
              <a:rPr lang="zh-TW" altLang="en-US" dirty="0"/>
              <a:t>項規定：勒令歇業或停止營業之裁處，</a:t>
            </a:r>
            <a:r>
              <a:rPr lang="zh-TW" altLang="en-US" b="1" dirty="0"/>
              <a:t>應符合比例</a:t>
            </a:r>
            <a:r>
              <a:rPr lang="zh-TW" altLang="en-US" b="1" dirty="0" smtClean="0"/>
              <a:t>原則</a:t>
            </a:r>
            <a:r>
              <a:rPr lang="zh-TW" altLang="en-US" dirty="0" smtClean="0"/>
              <a:t>。 </a:t>
            </a:r>
            <a:endParaRPr lang="en-US" altLang="zh-TW" dirty="0" smtClean="0"/>
          </a:p>
          <a:p>
            <a:r>
              <a:rPr lang="zh-TW" altLang="en-US" dirty="0" smtClean="0"/>
              <a:t>社會秩序維護法第</a:t>
            </a:r>
            <a:r>
              <a:rPr lang="en-US" altLang="zh-TW" dirty="0" smtClean="0"/>
              <a:t>29</a:t>
            </a:r>
            <a:r>
              <a:rPr lang="zh-TW" altLang="en-US" dirty="0" smtClean="0"/>
              <a:t>條</a:t>
            </a:r>
            <a:r>
              <a:rPr lang="en-US" altLang="zh-TW" dirty="0" smtClean="0"/>
              <a:t>:</a:t>
            </a:r>
            <a:r>
              <a:rPr lang="zh-TW" altLang="en-US" dirty="0" smtClean="0"/>
              <a:t>違反本法行為之情節可憫恕者，</a:t>
            </a:r>
            <a:r>
              <a:rPr lang="zh-TW" altLang="en-US" b="1" dirty="0" smtClean="0"/>
              <a:t>得</a:t>
            </a:r>
            <a:r>
              <a:rPr lang="zh-TW" altLang="en-US" dirty="0" smtClean="0"/>
              <a:t>減輕或免除其處罰。</a:t>
            </a:r>
            <a:br>
              <a:rPr lang="zh-TW" altLang="en-US" dirty="0" smtClean="0"/>
            </a:br>
            <a:r>
              <a:rPr lang="zh-TW" altLang="en-US" dirty="0" smtClean="0"/>
              <a:t>                       </a:t>
            </a:r>
            <a:endParaRPr lang="zh-TW" altLang="en-US" dirty="0"/>
          </a:p>
          <a:p>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24</a:t>
            </a:fld>
            <a:endParaRPr lang="zh-TW" altLang="en-US"/>
          </a:p>
        </p:txBody>
      </p:sp>
    </p:spTree>
    <p:extLst>
      <p:ext uri="{BB962C8B-B14F-4D97-AF65-F5344CB8AC3E}">
        <p14:creationId xmlns:p14="http://schemas.microsoft.com/office/powerpoint/2010/main" val="24651215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457200" y="1196752"/>
            <a:ext cx="7239000" cy="5258984"/>
          </a:xfrm>
        </p:spPr>
        <p:txBody>
          <a:bodyPr>
            <a:normAutofit/>
          </a:bodyPr>
          <a:lstStyle/>
          <a:p>
            <a:pPr lvl="0">
              <a:buClr>
                <a:srgbClr val="B13F9A"/>
              </a:buClr>
            </a:pPr>
            <a:r>
              <a:rPr lang="zh-TW" altLang="en-US" sz="2400" dirty="0">
                <a:solidFill>
                  <a:prstClr val="black"/>
                </a:solidFill>
                <a:effectLst>
                  <a:outerShdw blurRad="38100" dist="38100" dir="2700000" algn="tl">
                    <a:srgbClr val="000000">
                      <a:alpha val="43137"/>
                    </a:srgbClr>
                  </a:outerShdw>
                </a:effectLst>
              </a:rPr>
              <a:t>建築法</a:t>
            </a:r>
            <a:r>
              <a:rPr lang="en-US" altLang="zh-TW" sz="2400" dirty="0">
                <a:solidFill>
                  <a:prstClr val="black"/>
                </a:solidFill>
                <a:effectLst>
                  <a:outerShdw blurRad="38100" dist="38100" dir="2700000" algn="tl">
                    <a:srgbClr val="000000">
                      <a:alpha val="43137"/>
                    </a:srgbClr>
                  </a:outerShdw>
                </a:effectLst>
              </a:rPr>
              <a:t>25</a:t>
            </a:r>
            <a:r>
              <a:rPr lang="zh-TW" altLang="en-US" sz="2400" dirty="0">
                <a:solidFill>
                  <a:prstClr val="black"/>
                </a:solidFill>
              </a:rPr>
              <a:t>：</a:t>
            </a:r>
            <a:r>
              <a:rPr lang="zh-TW" altLang="en-US" sz="2400" dirty="0"/>
              <a:t>建築物非經申請直轄市、縣（市）（局）主管建築機關之審查許可並</a:t>
            </a:r>
            <a:r>
              <a:rPr lang="zh-TW" altLang="en-US" sz="2400" dirty="0" smtClean="0"/>
              <a:t>發給執照</a:t>
            </a:r>
            <a:r>
              <a:rPr lang="zh-TW" altLang="en-US" sz="2400" dirty="0"/>
              <a:t>，不得擅自建造或使用或拆除。</a:t>
            </a:r>
            <a:r>
              <a:rPr lang="zh-TW" altLang="en-US" sz="2400" dirty="0">
                <a:solidFill>
                  <a:prstClr val="black"/>
                </a:solidFill>
              </a:rPr>
              <a:t>但合於第七十八條及第九十八條規定 者，不在此限。</a:t>
            </a:r>
            <a:endParaRPr lang="en-US" altLang="zh-TW" sz="2400" dirty="0">
              <a:solidFill>
                <a:prstClr val="black"/>
              </a:solidFill>
            </a:endParaRPr>
          </a:p>
          <a:p>
            <a:pPr lvl="0">
              <a:buClr>
                <a:srgbClr val="B13F9A"/>
              </a:buClr>
            </a:pPr>
            <a:r>
              <a:rPr lang="zh-TW" altLang="en-US" sz="2400" dirty="0" smtClean="0">
                <a:solidFill>
                  <a:prstClr val="black"/>
                </a:solidFill>
                <a:effectLst>
                  <a:outerShdw blurRad="38100" dist="38100" dir="2700000" algn="tl">
                    <a:srgbClr val="000000">
                      <a:alpha val="43137"/>
                    </a:srgbClr>
                  </a:outerShdw>
                </a:effectLst>
              </a:rPr>
              <a:t>建築法</a:t>
            </a:r>
            <a:r>
              <a:rPr lang="en-US" altLang="zh-TW" sz="2400" dirty="0">
                <a:solidFill>
                  <a:prstClr val="black"/>
                </a:solidFill>
                <a:effectLst>
                  <a:outerShdw blurRad="38100" dist="38100" dir="2700000" algn="tl">
                    <a:srgbClr val="000000">
                      <a:alpha val="43137"/>
                    </a:srgbClr>
                  </a:outerShdw>
                </a:effectLst>
              </a:rPr>
              <a:t>86</a:t>
            </a:r>
            <a:r>
              <a:rPr lang="zh-TW" altLang="en-US" sz="2400" dirty="0">
                <a:solidFill>
                  <a:prstClr val="black"/>
                </a:solidFill>
              </a:rPr>
              <a:t>：違反第</a:t>
            </a:r>
            <a:r>
              <a:rPr lang="en-US" altLang="zh-TW" sz="2400" dirty="0">
                <a:solidFill>
                  <a:prstClr val="black"/>
                </a:solidFill>
              </a:rPr>
              <a:t>25</a:t>
            </a:r>
            <a:r>
              <a:rPr lang="zh-TW" altLang="en-US" sz="2400" dirty="0">
                <a:solidFill>
                  <a:prstClr val="black"/>
                </a:solidFill>
              </a:rPr>
              <a:t>條之規定者，依左列規定，分別處罰</a:t>
            </a:r>
            <a:r>
              <a:rPr lang="zh-TW" altLang="en-US" sz="2400" dirty="0" smtClean="0">
                <a:solidFill>
                  <a:prstClr val="black"/>
                </a:solidFill>
              </a:rPr>
              <a:t>：一</a:t>
            </a:r>
            <a:r>
              <a:rPr lang="zh-TW" altLang="en-US" sz="2400" dirty="0">
                <a:solidFill>
                  <a:prstClr val="black"/>
                </a:solidFill>
              </a:rPr>
              <a:t>、擅自建造者，處以</a:t>
            </a:r>
            <a:r>
              <a:rPr lang="zh-TW" altLang="en-US" sz="2400" dirty="0"/>
              <a:t>建築物造價千分之五十以下罰鍰，並勒令停工補辦手續</a:t>
            </a:r>
            <a:r>
              <a:rPr lang="zh-TW" altLang="en-US" sz="2400" dirty="0">
                <a:solidFill>
                  <a:prstClr val="black"/>
                </a:solidFill>
              </a:rPr>
              <a:t>；</a:t>
            </a:r>
            <a:r>
              <a:rPr lang="zh-TW" altLang="en-US" sz="2400" b="1" dirty="0">
                <a:solidFill>
                  <a:srgbClr val="FF0000"/>
                </a:solidFill>
              </a:rPr>
              <a:t>必要時得</a:t>
            </a:r>
            <a:r>
              <a:rPr lang="zh-TW" altLang="en-US" sz="2400" dirty="0"/>
              <a:t>強制拆除其建築物</a:t>
            </a:r>
            <a:r>
              <a:rPr lang="zh-TW" altLang="en-US" sz="2400" dirty="0" smtClean="0">
                <a:solidFill>
                  <a:prstClr val="black"/>
                </a:solidFill>
              </a:rPr>
              <a:t>。二</a:t>
            </a:r>
            <a:r>
              <a:rPr lang="zh-TW" altLang="en-US" sz="2400" dirty="0">
                <a:solidFill>
                  <a:prstClr val="black"/>
                </a:solidFill>
              </a:rPr>
              <a:t>、擅自使用者，處以建築物造價千分之五十以下罰鍰，並勒令停止使用補辦手續；其有第五十八條情事之一者，</a:t>
            </a:r>
            <a:r>
              <a:rPr lang="zh-TW" altLang="en-US" sz="2400" dirty="0">
                <a:solidFill>
                  <a:srgbClr val="FF0000"/>
                </a:solidFill>
              </a:rPr>
              <a:t>並得</a:t>
            </a:r>
            <a:r>
              <a:rPr lang="zh-TW" altLang="en-US" sz="2400" dirty="0">
                <a:solidFill>
                  <a:prstClr val="black"/>
                </a:solidFill>
              </a:rPr>
              <a:t>封閉其建築物，限期</a:t>
            </a:r>
            <a:r>
              <a:rPr lang="zh-TW" altLang="en-US" sz="2400" dirty="0" smtClean="0">
                <a:solidFill>
                  <a:prstClr val="black"/>
                </a:solidFill>
              </a:rPr>
              <a:t>修改</a:t>
            </a:r>
            <a:r>
              <a:rPr lang="zh-TW" altLang="en-US" sz="2400" dirty="0">
                <a:solidFill>
                  <a:prstClr val="black"/>
                </a:solidFill>
              </a:rPr>
              <a:t>或強制拆除之</a:t>
            </a:r>
            <a:r>
              <a:rPr lang="zh-TW" altLang="en-US" sz="2400" dirty="0" smtClean="0">
                <a:solidFill>
                  <a:prstClr val="black"/>
                </a:solidFill>
              </a:rPr>
              <a:t>。三</a:t>
            </a:r>
            <a:r>
              <a:rPr lang="zh-TW" altLang="en-US" sz="2400" dirty="0">
                <a:solidFill>
                  <a:prstClr val="black"/>
                </a:solidFill>
              </a:rPr>
              <a:t>、擅自拆除者，處一萬元以下罰鍰，並勒令停止拆除補辦手續。</a:t>
            </a:r>
          </a:p>
          <a:p>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25</a:t>
            </a:fld>
            <a:endParaRPr lang="zh-TW" altLang="en-US"/>
          </a:p>
        </p:txBody>
      </p:sp>
    </p:spTree>
    <p:extLst>
      <p:ext uri="{BB962C8B-B14F-4D97-AF65-F5344CB8AC3E}">
        <p14:creationId xmlns:p14="http://schemas.microsoft.com/office/powerpoint/2010/main" val="9067461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p:cNvSpPr txBox="1"/>
          <p:nvPr/>
        </p:nvSpPr>
        <p:spPr>
          <a:xfrm>
            <a:off x="1224290" y="664210"/>
            <a:ext cx="7836583" cy="473975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zh-TW" altLang="en-US" sz="2400" b="0" i="0" u="none" strike="noStrike" kern="1200" cap="none" spc="0" normalizeH="0" baseline="0" noProof="0" dirty="0">
                <a:ln>
                  <a:noFill/>
                </a:ln>
                <a:solidFill>
                  <a:srgbClr val="B13F9A"/>
                </a:solidFill>
                <a:effectLst/>
                <a:uLnTx/>
                <a:uFillTx/>
                <a:latin typeface="微軟正黑體" panose="020B0604030504040204" pitchFamily="34" charset="-120"/>
                <a:ea typeface="微軟正黑體" panose="020B0604030504040204" pitchFamily="34" charset="-120"/>
                <a:cs typeface="+mn-cs"/>
              </a:rPr>
              <a:t>行政裁量係指公務員執行行政事務，基於法律之授權，在適用法規時，本於行政目的，於數種可能的法律效果中，本於專業知識、公益考量，自行選擇一適當處分為之。</a:t>
            </a:r>
            <a:endParaRPr kumimoji="0" lang="en-US" altLang="zh-TW" sz="2400" b="0" i="0" u="none" strike="noStrike" kern="1200" cap="none" spc="0" normalizeH="0" baseline="0" noProof="0" dirty="0">
              <a:ln>
                <a:noFill/>
              </a:ln>
              <a:solidFill>
                <a:srgbClr val="B13F9A"/>
              </a:solidFill>
              <a:effectLst/>
              <a:uLnTx/>
              <a:uFillTx/>
              <a:latin typeface="微軟正黑體" panose="020B0604030504040204" pitchFamily="34" charset="-120"/>
              <a:ea typeface="微軟正黑體" panose="020B0604030504040204" pitchFamily="34" charset="-120"/>
              <a:cs typeface="+mn-cs"/>
            </a:endParaRPr>
          </a:p>
          <a:p>
            <a:pPr marL="0" marR="0" lvl="0" indent="0" algn="just" defTabSz="914400" rtl="0" eaLnBrk="1" fontAlgn="auto" latinLnBrk="0" hangingPunct="1">
              <a:lnSpc>
                <a:spcPct val="100000"/>
              </a:lnSpc>
              <a:spcBef>
                <a:spcPts val="0"/>
              </a:spcBef>
              <a:spcAft>
                <a:spcPts val="600"/>
              </a:spcAft>
              <a:buClrTx/>
              <a:buSzTx/>
              <a:buFontTx/>
              <a:buNone/>
              <a:tabLst/>
              <a:defRPr/>
            </a:pPr>
            <a:endParaRPr kumimoji="0" lang="zh-TW" altLang="en-US" sz="2100" b="0" i="0" u="none" strike="noStrike" kern="1200" cap="none" spc="0" normalizeH="0" baseline="0" noProof="0" dirty="0">
              <a:ln>
                <a:noFill/>
              </a:ln>
              <a:solidFill>
                <a:srgbClr val="B13F9A"/>
              </a:solidFill>
              <a:effectLst/>
              <a:uLnTx/>
              <a:uFillTx/>
              <a:latin typeface="華康中圓體"/>
              <a:ea typeface="微軟正黑體" panose="020B0604030504040204" pitchFamily="34" charset="-120"/>
              <a:cs typeface="+mn-cs"/>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zh-TW" altLang="en-US" sz="2400" b="0" i="0" u="none" strike="noStrike" kern="1200" cap="none" spc="0" normalizeH="0" baseline="0" noProof="0" dirty="0">
                <a:ln>
                  <a:noFill/>
                </a:ln>
                <a:solidFill>
                  <a:srgbClr val="FEFAC9">
                    <a:lumMod val="50000"/>
                  </a:srgbClr>
                </a:solidFill>
                <a:effectLst/>
                <a:uLnTx/>
                <a:uFillTx/>
                <a:latin typeface="微軟正黑體" panose="020B0604030504040204" pitchFamily="34" charset="-120"/>
                <a:ea typeface="微軟正黑體" panose="020B0604030504040204" pitchFamily="34" charset="-120"/>
                <a:cs typeface="+mn-cs"/>
              </a:rPr>
              <a:t>裁量權之行使，</a:t>
            </a:r>
            <a:r>
              <a:rPr kumimoji="0" lang="zh-TW" altLang="en-US" sz="2400" b="1" i="0" u="none" strike="noStrike" kern="1200" cap="none" spc="0" normalizeH="0" baseline="0" noProof="0" dirty="0">
                <a:ln>
                  <a:noFill/>
                </a:ln>
                <a:solidFill>
                  <a:srgbClr val="FEFAC9">
                    <a:lumMod val="50000"/>
                  </a:srgbClr>
                </a:solidFill>
                <a:effectLst/>
                <a:uLnTx/>
                <a:uFillTx/>
                <a:latin typeface="微軟正黑體" panose="020B0604030504040204" pitchFamily="34" charset="-120"/>
                <a:ea typeface="微軟正黑體" panose="020B0604030504040204" pitchFamily="34" charset="-120"/>
                <a:cs typeface="+mn-cs"/>
              </a:rPr>
              <a:t>不能違背法令授權目的或逾越授權範圍</a:t>
            </a:r>
            <a:r>
              <a:rPr kumimoji="0" lang="zh-TW" altLang="en-US" sz="2400" b="0" i="0" u="none" strike="noStrike" kern="1200" cap="none" spc="0" normalizeH="0" baseline="0" noProof="0" dirty="0">
                <a:ln>
                  <a:noFill/>
                </a:ln>
                <a:solidFill>
                  <a:srgbClr val="FEFAC9">
                    <a:lumMod val="50000"/>
                  </a:srgbClr>
                </a:solidFill>
                <a:effectLst/>
                <a:uLnTx/>
                <a:uFillTx/>
                <a:latin typeface="微軟正黑體" panose="020B0604030504040204" pitchFamily="34" charset="-120"/>
                <a:ea typeface="微軟正黑體" panose="020B0604030504040204" pitchFamily="34" charset="-120"/>
                <a:cs typeface="+mn-cs"/>
              </a:rPr>
              <a:t>，或</a:t>
            </a:r>
            <a:r>
              <a:rPr kumimoji="0" lang="zh-TW" altLang="en-US" sz="2400" b="1" i="0" u="none" strike="noStrike" kern="1200" cap="none" spc="0" normalizeH="0" baseline="0" noProof="0" dirty="0">
                <a:ln>
                  <a:noFill/>
                </a:ln>
                <a:solidFill>
                  <a:srgbClr val="FEFAC9">
                    <a:lumMod val="50000"/>
                  </a:srgbClr>
                </a:solidFill>
                <a:effectLst/>
                <a:uLnTx/>
                <a:uFillTx/>
                <a:latin typeface="微軟正黑體" panose="020B0604030504040204" pitchFamily="34" charset="-120"/>
                <a:ea typeface="微軟正黑體" panose="020B0604030504040204" pitchFamily="34" charset="-120"/>
                <a:cs typeface="+mn-cs"/>
              </a:rPr>
              <a:t>違背比例原則、平等原則等一般法律原則</a:t>
            </a:r>
            <a:r>
              <a:rPr kumimoji="0" lang="zh-TW" altLang="en-US" sz="2400" b="0" i="0" u="none" strike="noStrike" kern="1200" cap="none" spc="0" normalizeH="0" baseline="0" noProof="0" dirty="0">
                <a:ln>
                  <a:noFill/>
                </a:ln>
                <a:solidFill>
                  <a:srgbClr val="FEFAC9">
                    <a:lumMod val="50000"/>
                  </a:srgbClr>
                </a:solidFill>
                <a:effectLst/>
                <a:uLnTx/>
                <a:uFillTx/>
                <a:latin typeface="微軟正黑體" panose="020B0604030504040204" pitchFamily="34" charset="-120"/>
                <a:ea typeface="微軟正黑體" panose="020B0604030504040204" pitchFamily="34" charset="-120"/>
                <a:cs typeface="+mn-cs"/>
              </a:rPr>
              <a:t>，否則即屬</a:t>
            </a:r>
            <a:r>
              <a:rPr kumimoji="0" lang="zh-TW" altLang="en-US" sz="2400" b="0" i="0" u="sng" strike="noStrike" kern="1200" cap="none" spc="0" normalizeH="0" baseline="0" noProof="0" dirty="0">
                <a:ln>
                  <a:noFill/>
                </a:ln>
                <a:solidFill>
                  <a:srgbClr val="FEFAC9">
                    <a:lumMod val="50000"/>
                  </a:srgbClr>
                </a:solidFill>
                <a:effectLst/>
                <a:uLnTx/>
                <a:uFillTx/>
                <a:latin typeface="微軟正黑體" panose="020B0604030504040204" pitchFamily="34" charset="-120"/>
                <a:ea typeface="微軟正黑體" panose="020B0604030504040204" pitchFamily="34" charset="-120"/>
                <a:cs typeface="+mn-cs"/>
              </a:rPr>
              <a:t>違法</a:t>
            </a:r>
            <a:r>
              <a:rPr kumimoji="0" lang="zh-TW" altLang="en-US" sz="2400" b="0" i="0" u="none" strike="noStrike" kern="1200" cap="none" spc="0" normalizeH="0" baseline="0" noProof="0" dirty="0">
                <a:ln>
                  <a:noFill/>
                </a:ln>
                <a:solidFill>
                  <a:srgbClr val="FEFAC9">
                    <a:lumMod val="50000"/>
                  </a:srgbClr>
                </a:solidFill>
                <a:effectLst/>
                <a:uLnTx/>
                <a:uFillTx/>
                <a:latin typeface="微軟正黑體" panose="020B0604030504040204" pitchFamily="34" charset="-120"/>
                <a:ea typeface="微軟正黑體" panose="020B0604030504040204" pitchFamily="34" charset="-120"/>
                <a:cs typeface="+mn-cs"/>
              </a:rPr>
              <a:t>。</a:t>
            </a:r>
          </a:p>
          <a:p>
            <a:pPr marL="0" marR="0" lvl="0" indent="0" algn="just" defTabSz="914400" rtl="0" eaLnBrk="1" fontAlgn="auto" latinLnBrk="0" hangingPunct="1">
              <a:lnSpc>
                <a:spcPct val="100000"/>
              </a:lnSpc>
              <a:spcBef>
                <a:spcPts val="0"/>
              </a:spcBef>
              <a:spcAft>
                <a:spcPts val="600"/>
              </a:spcAft>
              <a:buClrTx/>
              <a:buSzTx/>
              <a:buFontTx/>
              <a:buNone/>
              <a:tabLst/>
              <a:defRPr/>
            </a:pPr>
            <a:endParaRPr kumimoji="0" lang="en-US" altLang="zh-TW" sz="2100" b="0" i="0" u="none" strike="noStrike" kern="1200" cap="none" spc="0" normalizeH="0" baseline="0" noProof="0" dirty="0">
              <a:ln>
                <a:noFill/>
              </a:ln>
              <a:solidFill>
                <a:srgbClr val="E7BC29">
                  <a:lumMod val="50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zh-TW" altLang="en-US" sz="2400" b="0" i="0" u="none" strike="noStrike" kern="1200" cap="none" spc="0" normalizeH="0" baseline="0" noProof="0" dirty="0">
                <a:ln>
                  <a:noFill/>
                </a:ln>
                <a:solidFill>
                  <a:srgbClr val="D092A7">
                    <a:lumMod val="50000"/>
                  </a:srgbClr>
                </a:solidFill>
                <a:effectLst/>
                <a:uLnTx/>
                <a:uFillTx/>
                <a:latin typeface="微軟正黑體" panose="020B0604030504040204" pitchFamily="34" charset="-120"/>
                <a:ea typeface="微軟正黑體" panose="020B0604030504040204" pitchFamily="34" charset="-120"/>
                <a:cs typeface="+mn-cs"/>
              </a:rPr>
              <a:t>公務員於行使行政裁量時，其裁量如與上述原則有違背，例如</a:t>
            </a:r>
            <a:r>
              <a:rPr kumimoji="0" lang="zh-TW" altLang="en-US" sz="2400" b="1" i="0" u="none" strike="noStrike" kern="1200" cap="none" spc="0" normalizeH="0" baseline="0" noProof="0" dirty="0">
                <a:ln>
                  <a:noFill/>
                </a:ln>
                <a:solidFill>
                  <a:srgbClr val="D092A7">
                    <a:lumMod val="50000"/>
                  </a:srgbClr>
                </a:solidFill>
                <a:effectLst/>
                <a:uLnTx/>
                <a:uFillTx/>
                <a:latin typeface="微軟正黑體" panose="020B0604030504040204" pitchFamily="34" charset="-120"/>
                <a:ea typeface="微軟正黑體" panose="020B0604030504040204" pitchFamily="34" charset="-120"/>
                <a:cs typeface="+mn-cs"/>
              </a:rPr>
              <a:t>逾越裁量</a:t>
            </a:r>
            <a:r>
              <a:rPr kumimoji="0" lang="zh-TW" altLang="en-US" sz="2400" b="0" i="0" u="none" strike="noStrike" kern="1200" cap="none" spc="0" normalizeH="0" baseline="0" noProof="0" dirty="0">
                <a:ln>
                  <a:noFill/>
                </a:ln>
                <a:solidFill>
                  <a:srgbClr val="D092A7">
                    <a:lumMod val="50000"/>
                  </a:srgbClr>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D092A7">
                    <a:lumMod val="50000"/>
                  </a:srgbClr>
                </a:solidFill>
                <a:effectLst/>
                <a:uLnTx/>
                <a:uFillTx/>
                <a:latin typeface="微軟正黑體" panose="020B0604030504040204" pitchFamily="34" charset="-120"/>
                <a:ea typeface="微軟正黑體" panose="020B0604030504040204" pitchFamily="34" charset="-120"/>
                <a:cs typeface="+mn-cs"/>
              </a:rPr>
              <a:t>裁量怠惰</a:t>
            </a:r>
            <a:r>
              <a:rPr kumimoji="0" lang="zh-TW" altLang="en-US" sz="2400" b="0" i="0" u="none" strike="noStrike" kern="1200" cap="none" spc="0" normalizeH="0" baseline="0" noProof="0" dirty="0">
                <a:ln>
                  <a:noFill/>
                </a:ln>
                <a:solidFill>
                  <a:srgbClr val="D092A7">
                    <a:lumMod val="50000"/>
                  </a:srgbClr>
                </a:solidFill>
                <a:effectLst/>
                <a:uLnTx/>
                <a:uFillTx/>
                <a:latin typeface="微軟正黑體" panose="020B0604030504040204" pitchFamily="34" charset="-120"/>
                <a:ea typeface="微軟正黑體" panose="020B0604030504040204" pitchFamily="34" charset="-120"/>
                <a:cs typeface="+mn-cs"/>
              </a:rPr>
              <a:t>或</a:t>
            </a:r>
            <a:r>
              <a:rPr kumimoji="0" lang="zh-TW" altLang="en-US" sz="2400" b="1" i="0" u="none" strike="noStrike" kern="1200" cap="none" spc="0" normalizeH="0" baseline="0" noProof="0" dirty="0">
                <a:ln>
                  <a:noFill/>
                </a:ln>
                <a:solidFill>
                  <a:srgbClr val="D092A7">
                    <a:lumMod val="50000"/>
                  </a:srgbClr>
                </a:solidFill>
                <a:effectLst/>
                <a:uLnTx/>
                <a:uFillTx/>
                <a:latin typeface="微軟正黑體" panose="020B0604030504040204" pitchFamily="34" charset="-120"/>
                <a:ea typeface="微軟正黑體" panose="020B0604030504040204" pitchFamily="34" charset="-120"/>
                <a:cs typeface="+mn-cs"/>
              </a:rPr>
              <a:t>裁量濫用</a:t>
            </a:r>
            <a:r>
              <a:rPr kumimoji="0" lang="zh-TW" altLang="en-US" sz="2400" b="0" i="0" u="none" strike="noStrike" kern="1200" cap="none" spc="0" normalizeH="0" baseline="0" noProof="0" dirty="0">
                <a:ln>
                  <a:noFill/>
                </a:ln>
                <a:solidFill>
                  <a:srgbClr val="D092A7">
                    <a:lumMod val="50000"/>
                  </a:srgbClr>
                </a:solidFill>
                <a:effectLst/>
                <a:uLnTx/>
                <a:uFillTx/>
                <a:latin typeface="微軟正黑體" panose="020B0604030504040204" pitchFamily="34" charset="-120"/>
                <a:ea typeface="微軟正黑體" panose="020B0604030504040204" pitchFamily="34" charset="-120"/>
                <a:cs typeface="+mn-cs"/>
              </a:rPr>
              <a:t>，均構成裁量權行使之瑕疵，倘</a:t>
            </a:r>
            <a:r>
              <a:rPr kumimoji="0" lang="zh-TW" altLang="en-US" sz="2400" b="1" i="0" u="sng" strike="noStrike" kern="1200" cap="none" spc="0" normalizeH="0" baseline="0" noProof="0" dirty="0">
                <a:ln>
                  <a:noFill/>
                </a:ln>
                <a:solidFill>
                  <a:srgbClr val="D092A7">
                    <a:lumMod val="50000"/>
                  </a:srgbClr>
                </a:solidFill>
                <a:effectLst/>
                <a:uLnTx/>
                <a:uFillTx/>
                <a:latin typeface="微軟正黑體" panose="020B0604030504040204" pitchFamily="34" charset="-120"/>
                <a:ea typeface="微軟正黑體" panose="020B0604030504040204" pitchFamily="34" charset="-120"/>
                <a:cs typeface="+mn-cs"/>
              </a:rPr>
              <a:t>主觀上明知並有意使其發生</a:t>
            </a:r>
            <a:r>
              <a:rPr kumimoji="0" lang="zh-TW" altLang="en-US" sz="2400" b="1" i="0" u="sng" strike="noStrike" kern="1200" cap="none" spc="0" normalizeH="0" baseline="0" noProof="0" dirty="0" smtClean="0">
                <a:ln>
                  <a:noFill/>
                </a:ln>
                <a:solidFill>
                  <a:srgbClr val="D092A7">
                    <a:lumMod val="50000"/>
                  </a:srgbClr>
                </a:solidFill>
                <a:effectLst/>
                <a:uLnTx/>
                <a:uFillTx/>
                <a:latin typeface="微軟正黑體" panose="020B0604030504040204" pitchFamily="34" charset="-120"/>
                <a:ea typeface="微軟正黑體" panose="020B0604030504040204" pitchFamily="34" charset="-120"/>
                <a:cs typeface="+mn-cs"/>
              </a:rPr>
              <a:t>，則</a:t>
            </a:r>
            <a:r>
              <a:rPr kumimoji="0" lang="zh-TW" altLang="en-US" sz="2400" b="1" i="0" u="sng" strike="noStrike" kern="1200" cap="none" spc="0" normalizeH="0" baseline="0" noProof="0" dirty="0">
                <a:ln>
                  <a:noFill/>
                </a:ln>
                <a:solidFill>
                  <a:srgbClr val="D092A7">
                    <a:lumMod val="50000"/>
                  </a:srgbClr>
                </a:solidFill>
                <a:effectLst/>
                <a:uLnTx/>
                <a:uFillTx/>
                <a:latin typeface="微軟正黑體" panose="020B0604030504040204" pitchFamily="34" charset="-120"/>
                <a:ea typeface="微軟正黑體" panose="020B0604030504040204" pitchFamily="34" charset="-120"/>
                <a:cs typeface="+mn-cs"/>
              </a:rPr>
              <a:t>符合明知違背法律等之要件</a:t>
            </a:r>
            <a:r>
              <a:rPr kumimoji="0" lang="zh-TW" altLang="en-US" sz="2400" b="0" i="0" u="none" strike="noStrike" kern="1200" cap="none" spc="0" normalizeH="0" baseline="0" noProof="0" dirty="0">
                <a:ln>
                  <a:noFill/>
                </a:ln>
                <a:solidFill>
                  <a:srgbClr val="D092A7">
                    <a:lumMod val="50000"/>
                  </a:srgbClr>
                </a:solidFill>
                <a:effectLst/>
                <a:uLnTx/>
                <a:uFillTx/>
                <a:latin typeface="微軟正黑體" panose="020B0604030504040204" pitchFamily="34" charset="-120"/>
                <a:ea typeface="微軟正黑體" panose="020B0604030504040204" pitchFamily="34" charset="-120"/>
                <a:cs typeface="+mn-cs"/>
              </a:rPr>
              <a:t>。 </a:t>
            </a:r>
            <a:endParaRPr kumimoji="0" lang="en-US" altLang="zh-TW" sz="2400" b="0" i="0" u="none" strike="noStrike" kern="1200" cap="none" spc="0" normalizeH="0" baseline="0" noProof="0" dirty="0">
              <a:ln>
                <a:noFill/>
              </a:ln>
              <a:solidFill>
                <a:srgbClr val="D092A7">
                  <a:lumMod val="50000"/>
                </a:srgbClr>
              </a:solidFill>
              <a:effectLst/>
              <a:uLnTx/>
              <a:uFillTx/>
              <a:latin typeface="微軟正黑體" panose="020B0604030504040204" pitchFamily="34" charset="-120"/>
              <a:ea typeface="微軟正黑體" panose="020B0604030504040204" pitchFamily="34" charset="-120"/>
              <a:cs typeface="+mn-cs"/>
            </a:endParaRPr>
          </a:p>
        </p:txBody>
      </p:sp>
      <p:pic>
        <p:nvPicPr>
          <p:cNvPr id="10" name="Picture 4" descr="http://icons.iconarchive.com/icons/icons8/ios7/96/Hands-One-Finger-icon.png"/>
          <p:cNvPicPr>
            <a:picLocks noChangeAspect="1" noChangeArrowheads="1"/>
          </p:cNvPicPr>
          <p:nvPr/>
        </p:nvPicPr>
        <p:blipFill>
          <a:blip r:embed="rId3" cstate="print">
            <a:duotone>
              <a:schemeClr val="accent1">
                <a:shade val="45000"/>
                <a:satMod val="135000"/>
              </a:schemeClr>
              <a:prstClr val="white"/>
            </a:duotone>
            <a:extLst/>
          </a:blip>
          <a:srcRect/>
          <a:stretch>
            <a:fillRect/>
          </a:stretch>
        </p:blipFill>
        <p:spPr bwMode="auto">
          <a:xfrm>
            <a:off x="309890" y="746484"/>
            <a:ext cx="914400" cy="914400"/>
          </a:xfrm>
          <a:prstGeom prst="rect">
            <a:avLst/>
          </a:prstGeom>
          <a:ln/>
          <a:extLst/>
        </p:spPr>
        <p:style>
          <a:lnRef idx="1">
            <a:schemeClr val="dk1"/>
          </a:lnRef>
          <a:fillRef idx="2">
            <a:schemeClr val="dk1"/>
          </a:fillRef>
          <a:effectRef idx="1">
            <a:schemeClr val="dk1"/>
          </a:effectRef>
          <a:fontRef idx="minor">
            <a:schemeClr val="dk1"/>
          </a:fontRef>
        </p:style>
      </p:pic>
      <p:pic>
        <p:nvPicPr>
          <p:cNvPr id="11" name="Picture 6" descr="http://icons.iconarchive.com/icons/icons8/ios7/96/Hands-Two-Fingers-icon.png"/>
          <p:cNvPicPr>
            <a:picLocks noChangeAspect="1" noChangeArrowheads="1"/>
          </p:cNvPicPr>
          <p:nvPr/>
        </p:nvPicPr>
        <p:blipFill>
          <a:blip r:embed="rId4" cstate="print">
            <a:duotone>
              <a:schemeClr val="accent3">
                <a:shade val="45000"/>
                <a:satMod val="135000"/>
              </a:schemeClr>
              <a:prstClr val="white"/>
            </a:duotone>
            <a:extLst/>
          </a:blip>
          <a:srcRect/>
          <a:stretch>
            <a:fillRect/>
          </a:stretch>
        </p:blipFill>
        <p:spPr bwMode="auto">
          <a:xfrm>
            <a:off x="374471" y="2578679"/>
            <a:ext cx="914400" cy="914400"/>
          </a:xfrm>
          <a:prstGeom prst="rect">
            <a:avLst/>
          </a:prstGeom>
          <a:noFill/>
          <a:extLst/>
        </p:spPr>
      </p:pic>
      <p:pic>
        <p:nvPicPr>
          <p:cNvPr id="75781" name="Picture 2" descr="http://icons.iconarchive.com/icons/custom-icon-design/flatastic-11/128/Twitter-1-icon.png"/>
          <p:cNvPicPr>
            <a:picLocks noChangeAspect="1" noChangeArrowheads="1"/>
          </p:cNvPicPr>
          <p:nvPr/>
        </p:nvPicPr>
        <p:blipFill>
          <a:blip r:embed="rId5" cstate="print"/>
          <a:srcRect/>
          <a:stretch>
            <a:fillRect/>
          </a:stretch>
        </p:blipFill>
        <p:spPr bwMode="auto">
          <a:xfrm rot="-652273">
            <a:off x="-57150" y="5486400"/>
            <a:ext cx="1146175" cy="1144588"/>
          </a:xfrm>
          <a:prstGeom prst="rect">
            <a:avLst/>
          </a:prstGeom>
          <a:noFill/>
          <a:ln w="9525">
            <a:noFill/>
            <a:miter lim="800000"/>
            <a:headEnd/>
            <a:tailEnd/>
          </a:ln>
        </p:spPr>
      </p:pic>
      <p:pic>
        <p:nvPicPr>
          <p:cNvPr id="2050" name="Picture 2" descr="http://icons.iconarchive.com/icons/icons8/ios7/96/Hands-Three-Fingers-icon.png"/>
          <p:cNvPicPr>
            <a:picLocks noChangeAspect="1" noChangeArrowheads="1"/>
          </p:cNvPicPr>
          <p:nvPr/>
        </p:nvPicPr>
        <p:blipFill>
          <a:blip r:embed="rId6" cstate="print">
            <a:duotone>
              <a:schemeClr val="accent4">
                <a:shade val="45000"/>
                <a:satMod val="135000"/>
              </a:schemeClr>
              <a:prstClr val="white"/>
            </a:duotone>
            <a:extLst/>
          </a:blip>
          <a:srcRect/>
          <a:stretch>
            <a:fillRect/>
          </a:stretch>
        </p:blipFill>
        <p:spPr bwMode="auto">
          <a:xfrm>
            <a:off x="368527" y="4054348"/>
            <a:ext cx="914400" cy="914400"/>
          </a:xfrm>
          <a:prstGeom prst="rect">
            <a:avLst/>
          </a:prstGeom>
          <a:noFill/>
          <a:extLst/>
        </p:spPr>
      </p:pic>
      <p:pic>
        <p:nvPicPr>
          <p:cNvPr id="16" name="圖片 15"/>
          <p:cNvPicPr>
            <a:picLocks noChangeAspect="1"/>
          </p:cNvPicPr>
          <p:nvPr/>
        </p:nvPicPr>
        <p:blipFill>
          <a:blip r:embed="rId7" cstate="print">
            <a:duotone>
              <a:schemeClr val="accent3">
                <a:shade val="45000"/>
                <a:satMod val="135000"/>
              </a:schemeClr>
              <a:prstClr val="white"/>
            </a:duotone>
            <a:extLst/>
          </a:blip>
          <a:stretch>
            <a:fillRect/>
          </a:stretch>
        </p:blipFill>
        <p:spPr>
          <a:xfrm>
            <a:off x="457594" y="5121168"/>
            <a:ext cx="309496" cy="350159"/>
          </a:xfrm>
          <a:prstGeom prst="rect">
            <a:avLst/>
          </a:prstGeom>
        </p:spPr>
      </p:pic>
      <p:sp>
        <p:nvSpPr>
          <p:cNvPr id="12" name="文字方塊 11"/>
          <p:cNvSpPr txBox="1"/>
          <p:nvPr/>
        </p:nvSpPr>
        <p:spPr>
          <a:xfrm>
            <a:off x="-11112" y="6328531"/>
            <a:ext cx="915511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資料來源</a:t>
            </a:r>
            <a:r>
              <a:rPr kumimoji="0" lang="zh-TW" altLang="en-US" sz="14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：參考</a:t>
            </a:r>
            <a:r>
              <a:rPr kumimoji="0" lang="zh-TW" altLang="en-US" sz="1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法務部陳政務次長明堂「</a:t>
            </a:r>
            <a:r>
              <a:rPr kumimoji="0" lang="zh-TW" altLang="en-US" sz="14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圖利、便民與行政裁量」</a:t>
            </a:r>
            <a:r>
              <a:rPr kumimoji="0" lang="zh-TW" altLang="en-US" sz="1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簡報</a:t>
            </a:r>
            <a:r>
              <a:rPr kumimoji="0" lang="zh-TW" altLang="en-US" sz="14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檔</a:t>
            </a:r>
            <a:endParaRPr kumimoji="0" lang="zh-TW" altLang="en-US" sz="1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2" name="投影片編號版面配置區 1"/>
          <p:cNvSpPr>
            <a:spLocks noGrp="1"/>
          </p:cNvSpPr>
          <p:nvPr>
            <p:ph type="sldNum" sz="quarter" idx="4294967295"/>
          </p:nvPr>
        </p:nvSpPr>
        <p:spPr>
          <a:xfrm>
            <a:off x="6457950" y="6356350"/>
            <a:ext cx="20574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10E007-4203-41A1-AA19-FC97DA0A867B}" type="slidenum">
              <a:rPr kumimoji="0" lang="zh-TW" altLang="en-US" sz="1100" b="0" i="0" u="none" strike="noStrike" kern="1200" cap="none" spc="0" normalizeH="0" baseline="0" noProof="0" smtClean="0">
                <a:ln>
                  <a:noFill/>
                </a:ln>
                <a:solidFill>
                  <a:srgbClr val="FEFAC9"/>
                </a:solidFill>
                <a:effectLst/>
                <a:uLnTx/>
                <a:uFillTx/>
                <a:latin typeface="Trebuchet MS"/>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TW" altLang="en-US" sz="1100" b="0" i="0" u="none" strike="noStrike" kern="1200" cap="none" spc="0" normalizeH="0" baseline="0" noProof="0">
              <a:ln>
                <a:noFill/>
              </a:ln>
              <a:solidFill>
                <a:srgbClr val="FEFAC9"/>
              </a:solidFill>
              <a:effectLst/>
              <a:uLnTx/>
              <a:uFillTx/>
              <a:latin typeface="Trebuchet MS"/>
              <a:ea typeface="微軟正黑體" panose="020B0604030504040204" pitchFamily="34" charset="-120"/>
              <a:cs typeface="+mn-cs"/>
            </a:endParaRPr>
          </a:p>
        </p:txBody>
      </p:sp>
    </p:spTree>
    <p:extLst>
      <p:ext uri="{BB962C8B-B14F-4D97-AF65-F5344CB8AC3E}">
        <p14:creationId xmlns:p14="http://schemas.microsoft.com/office/powerpoint/2010/main" val="1441884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1624013"/>
            <a:ext cx="9155113" cy="474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2" name="矩形 1"/>
          <p:cNvSpPr/>
          <p:nvPr/>
        </p:nvSpPr>
        <p:spPr>
          <a:xfrm>
            <a:off x="407988" y="2735898"/>
            <a:ext cx="1936750" cy="2393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200" dirty="0">
                <a:solidFill>
                  <a:schemeClr val="accent2">
                    <a:lumMod val="50000"/>
                  </a:schemeClr>
                </a:solidFill>
                <a:latin typeface="微軟正黑體" panose="020B0604030504040204" pitchFamily="34" charset="-120"/>
                <a:ea typeface="微軟正黑體" panose="020B0604030504040204" pitchFamily="34" charset="-120"/>
              </a:rPr>
              <a:t>越權裁量</a:t>
            </a:r>
            <a:endParaRPr kumimoji="0" lang="en-US" altLang="zh-TW" sz="3200" dirty="0">
              <a:solidFill>
                <a:schemeClr val="accent2">
                  <a:lumMod val="50000"/>
                </a:schemeClr>
              </a:solidFill>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endParaRPr kumimoji="0" lang="en-US" altLang="zh-TW" dirty="0">
              <a:solidFill>
                <a:schemeClr val="accent2">
                  <a:lumMod val="50000"/>
                </a:schemeClr>
              </a:solidFill>
              <a:latin typeface="微軟正黑體" panose="020B0604030504040204" pitchFamily="34" charset="-120"/>
              <a:ea typeface="微軟正黑體" panose="020B0604030504040204" pitchFamily="34" charset="-120"/>
            </a:endParaRPr>
          </a:p>
          <a:p>
            <a:pPr algn="just" fontAlgn="auto">
              <a:spcBef>
                <a:spcPts val="0"/>
              </a:spcBef>
              <a:spcAft>
                <a:spcPts val="0"/>
              </a:spcAft>
              <a:defRPr/>
            </a:pPr>
            <a:r>
              <a:rPr kumimoji="0" lang="zh-TW" altLang="en-US" sz="2000" dirty="0">
                <a:solidFill>
                  <a:schemeClr val="accent2">
                    <a:lumMod val="50000"/>
                  </a:schemeClr>
                </a:solidFill>
                <a:latin typeface="微軟正黑體" panose="020B0604030504040204" pitchFamily="34" charset="-120"/>
                <a:ea typeface="微軟正黑體" panose="020B0604030504040204" pitchFamily="34" charset="-120"/>
              </a:rPr>
              <a:t>未在裁量規定範圍內選擇法律效果或作為</a:t>
            </a:r>
          </a:p>
        </p:txBody>
      </p:sp>
      <p:sp>
        <p:nvSpPr>
          <p:cNvPr id="13" name="矩形 12"/>
          <p:cNvSpPr/>
          <p:nvPr/>
        </p:nvSpPr>
        <p:spPr>
          <a:xfrm>
            <a:off x="2717800" y="2735898"/>
            <a:ext cx="1936750" cy="23939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200" dirty="0">
                <a:solidFill>
                  <a:schemeClr val="accent1">
                    <a:lumMod val="50000"/>
                  </a:schemeClr>
                </a:solidFill>
                <a:latin typeface="微軟正黑體" panose="020B0604030504040204" pitchFamily="34" charset="-120"/>
                <a:ea typeface="微軟正黑體" panose="020B0604030504040204" pitchFamily="34" charset="-120"/>
              </a:rPr>
              <a:t>裁量怠惰</a:t>
            </a:r>
            <a:endParaRPr kumimoji="0" lang="en-US" altLang="zh-TW" sz="3200" dirty="0">
              <a:solidFill>
                <a:schemeClr val="accent1">
                  <a:lumMod val="50000"/>
                </a:schemeClr>
              </a:solidFill>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endParaRPr kumimoji="0" lang="en-US" altLang="zh-TW" dirty="0">
              <a:solidFill>
                <a:schemeClr val="accent1">
                  <a:lumMod val="50000"/>
                </a:schemeClr>
              </a:solidFill>
              <a:latin typeface="微軟正黑體" panose="020B0604030504040204" pitchFamily="34" charset="-120"/>
              <a:ea typeface="微軟正黑體" panose="020B0604030504040204" pitchFamily="34" charset="-120"/>
            </a:endParaRPr>
          </a:p>
          <a:p>
            <a:pPr algn="just" fontAlgn="auto">
              <a:spcBef>
                <a:spcPts val="0"/>
              </a:spcBef>
              <a:spcAft>
                <a:spcPts val="0"/>
              </a:spcAft>
              <a:defRPr/>
            </a:pPr>
            <a:r>
              <a:rPr kumimoji="0" lang="zh-TW" altLang="en-US" sz="2000" dirty="0">
                <a:solidFill>
                  <a:schemeClr val="accent1">
                    <a:lumMod val="50000"/>
                  </a:schemeClr>
                </a:solidFill>
                <a:latin typeface="微軟正黑體" panose="020B0604030504040204" pitchFamily="34" charset="-120"/>
                <a:ea typeface="微軟正黑體" panose="020B0604030504040204" pitchFamily="34" charset="-120"/>
              </a:rPr>
              <a:t>應行使而未行使裁量權</a:t>
            </a:r>
            <a:endParaRPr kumimoji="0" lang="en-US" altLang="zh-TW" sz="2000" dirty="0">
              <a:solidFill>
                <a:schemeClr val="accent1">
                  <a:lumMod val="50000"/>
                </a:schemeClr>
              </a:solidFill>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endParaRPr kumimoji="0" lang="zh-TW" altLang="en-US" sz="2000"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4987925" y="2721610"/>
            <a:ext cx="1936750" cy="2393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200" dirty="0">
                <a:solidFill>
                  <a:schemeClr val="accent4">
                    <a:lumMod val="50000"/>
                  </a:schemeClr>
                </a:solidFill>
                <a:latin typeface="微軟正黑體" panose="020B0604030504040204" pitchFamily="34" charset="-120"/>
                <a:ea typeface="微軟正黑體" panose="020B0604030504040204" pitchFamily="34" charset="-120"/>
              </a:rPr>
              <a:t>濫權裁量</a:t>
            </a:r>
            <a:endParaRPr kumimoji="0" lang="en-US" altLang="zh-TW" sz="3200" dirty="0">
              <a:solidFill>
                <a:schemeClr val="accent4">
                  <a:lumMod val="50000"/>
                </a:schemeClr>
              </a:solidFill>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endParaRPr kumimoji="0" lang="en-US" altLang="zh-TW" dirty="0">
              <a:solidFill>
                <a:schemeClr val="accent4">
                  <a:lumMod val="50000"/>
                </a:schemeClr>
              </a:solidFill>
              <a:latin typeface="微軟正黑體" panose="020B0604030504040204" pitchFamily="34" charset="-120"/>
              <a:ea typeface="微軟正黑體" panose="020B0604030504040204" pitchFamily="34" charset="-120"/>
            </a:endParaRPr>
          </a:p>
          <a:p>
            <a:pPr algn="just" fontAlgn="auto">
              <a:spcBef>
                <a:spcPts val="0"/>
              </a:spcBef>
              <a:spcAft>
                <a:spcPts val="0"/>
              </a:spcAft>
              <a:defRPr/>
            </a:pPr>
            <a:r>
              <a:rPr kumimoji="0" lang="zh-TW" altLang="en-US" sz="2000" dirty="0">
                <a:solidFill>
                  <a:schemeClr val="accent4">
                    <a:lumMod val="50000"/>
                  </a:schemeClr>
                </a:solidFill>
                <a:latin typeface="微軟正黑體" panose="020B0604030504040204" pitchFamily="34" charset="-120"/>
                <a:ea typeface="微軟正黑體" panose="020B0604030504040204" pitchFamily="34" charset="-120"/>
              </a:rPr>
              <a:t>未依照「授權裁量目的」而為之</a:t>
            </a:r>
          </a:p>
        </p:txBody>
      </p:sp>
      <p:sp>
        <p:nvSpPr>
          <p:cNvPr id="16" name="矩形: 圓角 15"/>
          <p:cNvSpPr/>
          <p:nvPr/>
        </p:nvSpPr>
        <p:spPr>
          <a:xfrm>
            <a:off x="612775" y="1333500"/>
            <a:ext cx="1798638" cy="5826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裁量瑕疵</a:t>
            </a:r>
          </a:p>
        </p:txBody>
      </p:sp>
      <p:sp>
        <p:nvSpPr>
          <p:cNvPr id="17" name="文字方塊 16"/>
          <p:cNvSpPr txBox="1"/>
          <p:nvPr/>
        </p:nvSpPr>
        <p:spPr>
          <a:xfrm>
            <a:off x="244475" y="376238"/>
            <a:ext cx="3108325" cy="831850"/>
          </a:xfrm>
          <a:prstGeom prst="rect">
            <a:avLst/>
          </a:prstGeom>
          <a:noFill/>
        </p:spPr>
        <p:txBody>
          <a:bodyPr wrap="none">
            <a:spAutoFit/>
          </a:bodyPr>
          <a:lstStyle/>
          <a:p>
            <a:pPr fontAlgn="auto">
              <a:spcBef>
                <a:spcPts val="0"/>
              </a:spcBef>
              <a:spcAft>
                <a:spcPts val="0"/>
              </a:spcAft>
              <a:defRPr/>
            </a:pPr>
            <a:r>
              <a:rPr kumimoji="0" lang="zh-TW" altLang="en-US" sz="4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行 政 裁 量</a:t>
            </a:r>
            <a:endParaRPr kumimoji="0" lang="zh-TW" altLang="zh-TW" sz="48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73737" name="Picture 4" descr="http://icons.iconarchive.com/icons/iconka/cat-shadows/256/cat-shadow-icon.png"/>
          <p:cNvPicPr>
            <a:picLocks noChangeAspect="1" noChangeArrowheads="1"/>
          </p:cNvPicPr>
          <p:nvPr/>
        </p:nvPicPr>
        <p:blipFill>
          <a:blip r:embed="rId3" cstate="print"/>
          <a:srcRect/>
          <a:stretch>
            <a:fillRect/>
          </a:stretch>
        </p:blipFill>
        <p:spPr bwMode="auto">
          <a:xfrm>
            <a:off x="6499225" y="2932430"/>
            <a:ext cx="2438400" cy="2438400"/>
          </a:xfrm>
          <a:prstGeom prst="rect">
            <a:avLst/>
          </a:prstGeom>
          <a:noFill/>
          <a:ln w="9525">
            <a:noFill/>
            <a:miter lim="800000"/>
            <a:headEnd/>
            <a:tailEnd/>
          </a:ln>
        </p:spPr>
      </p:pic>
      <p:sp>
        <p:nvSpPr>
          <p:cNvPr id="9" name="文字方塊 8"/>
          <p:cNvSpPr txBox="1"/>
          <p:nvPr/>
        </p:nvSpPr>
        <p:spPr>
          <a:xfrm>
            <a:off x="0" y="6502886"/>
            <a:ext cx="9143999" cy="307777"/>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資料來源</a:t>
            </a:r>
            <a:r>
              <a:rPr lang="zh-TW" altLang="en-US" sz="1400" dirty="0" smtClean="0">
                <a:latin typeface="微軟正黑體" panose="020B0604030504040204" pitchFamily="34" charset="-120"/>
                <a:ea typeface="微軟正黑體" panose="020B0604030504040204" pitchFamily="34" charset="-120"/>
              </a:rPr>
              <a:t>：參考</a:t>
            </a:r>
            <a:r>
              <a:rPr lang="zh-TW" altLang="en-US" sz="1400" dirty="0">
                <a:latin typeface="微軟正黑體" panose="020B0604030504040204" pitchFamily="34" charset="-120"/>
                <a:ea typeface="微軟正黑體" panose="020B0604030504040204" pitchFamily="34" charset="-120"/>
              </a:rPr>
              <a:t>法務部陳政務次長明堂「圖利、便民與行政裁量」簡報檔</a:t>
            </a:r>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t>27</a:t>
            </a:fld>
            <a:endParaRPr lang="zh-TW" altLang="en-US"/>
          </a:p>
        </p:txBody>
      </p:sp>
    </p:spTree>
    <p:extLst>
      <p:ext uri="{BB962C8B-B14F-4D97-AF65-F5344CB8AC3E}">
        <p14:creationId xmlns:p14="http://schemas.microsoft.com/office/powerpoint/2010/main" val="4206332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extLst/>
          </p:nvPr>
        </p:nvGraphicFramePr>
        <p:xfrm>
          <a:off x="457200" y="1524000"/>
          <a:ext cx="8229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標題 2"/>
          <p:cNvSpPr>
            <a:spLocks noGrp="1"/>
          </p:cNvSpPr>
          <p:nvPr>
            <p:ph type="title"/>
          </p:nvPr>
        </p:nvSpPr>
        <p:spPr/>
        <p:txBody>
          <a:bodyPr/>
          <a:lstStyle/>
          <a:p>
            <a:r>
              <a:rPr lang="zh-TW" altLang="en-US" dirty="0" smtClean="0"/>
              <a:t>裁量不當與裁量違法</a:t>
            </a:r>
            <a:endParaRPr lang="zh-TW" altLang="en-US" dirty="0"/>
          </a:p>
        </p:txBody>
      </p:sp>
      <p:sp>
        <p:nvSpPr>
          <p:cNvPr id="6" name="向左箭號圖說文字 5"/>
          <p:cNvSpPr/>
          <p:nvPr/>
        </p:nvSpPr>
        <p:spPr>
          <a:xfrm>
            <a:off x="5220072" y="1628800"/>
            <a:ext cx="3528392" cy="3096344"/>
          </a:xfrm>
          <a:prstGeom prst="leftArrowCallout">
            <a:avLst>
              <a:gd name="adj1" fmla="val 4668"/>
              <a:gd name="adj2" fmla="val 13479"/>
              <a:gd name="adj3" fmla="val 9639"/>
              <a:gd name="adj4" fmla="val 481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srgbClr val="FFFF00"/>
                </a:solidFill>
                <a:effectLst/>
                <a:uLnTx/>
                <a:uFillTx/>
                <a:latin typeface="Trebuchet MS"/>
                <a:ea typeface="微軟正黑體" panose="020B0604030504040204" pitchFamily="34" charset="-120"/>
                <a:cs typeface="+mn-cs"/>
              </a:rPr>
              <a:t>適當與否屬行政權之核心事項，為立法者允許行政機關享有選擇、判斷空間，縱有不當，至多僅能由上級</a:t>
            </a:r>
            <a:r>
              <a:rPr kumimoji="0" lang="zh-TW" altLang="en-US" sz="1800" b="0" i="0" u="none" strike="noStrike" kern="1200" cap="none" spc="0" normalizeH="0" baseline="0" noProof="0" dirty="0">
                <a:ln>
                  <a:noFill/>
                </a:ln>
                <a:solidFill>
                  <a:srgbClr val="FFFF00"/>
                </a:solidFill>
                <a:effectLst/>
                <a:uLnTx/>
                <a:uFillTx/>
                <a:latin typeface="Trebuchet MS"/>
                <a:ea typeface="微軟正黑體" panose="020B0604030504040204" pitchFamily="34" charset="-120"/>
                <a:cs typeface="+mn-cs"/>
              </a:rPr>
              <a:t>行政</a:t>
            </a:r>
            <a:r>
              <a:rPr kumimoji="0" lang="zh-TW" altLang="en-US" sz="1800" b="0" i="0" u="none" strike="noStrike" kern="1200" cap="none" spc="0" normalizeH="0" baseline="0" noProof="0" dirty="0" smtClean="0">
                <a:ln>
                  <a:noFill/>
                </a:ln>
                <a:solidFill>
                  <a:srgbClr val="FFFF00"/>
                </a:solidFill>
                <a:effectLst/>
                <a:uLnTx/>
                <a:uFillTx/>
                <a:latin typeface="Trebuchet MS"/>
                <a:ea typeface="微軟正黑體" panose="020B0604030504040204" pitchFamily="34" charset="-120"/>
                <a:cs typeface="+mn-cs"/>
              </a:rPr>
              <a:t>機關審查，司法機關無法介入審查</a:t>
            </a:r>
            <a:endParaRPr kumimoji="0" lang="zh-TW" altLang="en-US" sz="1800" b="0" i="0" u="none" strike="noStrike" kern="1200" cap="none" spc="0" normalizeH="0" baseline="0" noProof="0" dirty="0">
              <a:ln>
                <a:noFill/>
              </a:ln>
              <a:solidFill>
                <a:srgbClr val="FFFF00"/>
              </a:solidFill>
              <a:effectLst/>
              <a:uLnTx/>
              <a:uFillTx/>
              <a:latin typeface="Trebuchet MS"/>
              <a:ea typeface="微軟正黑體" panose="020B0604030504040204" pitchFamily="34" charset="-120"/>
              <a:cs typeface="+mn-cs"/>
            </a:endParaRPr>
          </a:p>
        </p:txBody>
      </p:sp>
      <p:sp>
        <p:nvSpPr>
          <p:cNvPr id="7" name="向右箭號圖說文字 6"/>
          <p:cNvSpPr/>
          <p:nvPr/>
        </p:nvSpPr>
        <p:spPr>
          <a:xfrm>
            <a:off x="467544" y="4036479"/>
            <a:ext cx="3456384" cy="1944216"/>
          </a:xfrm>
          <a:prstGeom prst="rightArrowCallout">
            <a:avLst>
              <a:gd name="adj1" fmla="val 7363"/>
              <a:gd name="adj2" fmla="val 16182"/>
              <a:gd name="adj3" fmla="val 11037"/>
              <a:gd name="adj4" fmla="val 464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srgbClr val="FFFF00"/>
                </a:solidFill>
                <a:effectLst/>
                <a:uLnTx/>
                <a:uFillTx/>
                <a:latin typeface="Trebuchet MS"/>
                <a:ea typeface="微軟正黑體" panose="020B0604030504040204" pitchFamily="34" charset="-120"/>
                <a:cs typeface="+mn-cs"/>
              </a:rPr>
              <a:t>已逾越法律之授權、界線或一般法律原則（</a:t>
            </a:r>
            <a:r>
              <a:rPr kumimoji="0" lang="zh-TW" altLang="en-US" sz="1800" b="0" i="0" u="none" strike="noStrike" kern="1200" cap="none" spc="0" normalizeH="0" baseline="0" noProof="0" dirty="0">
                <a:ln>
                  <a:noFill/>
                </a:ln>
                <a:solidFill>
                  <a:srgbClr val="FFFF00"/>
                </a:solidFill>
                <a:effectLst/>
                <a:uLnTx/>
                <a:uFillTx/>
                <a:latin typeface="Trebuchet MS"/>
                <a:ea typeface="微軟正黑體" panose="020B0604030504040204" pitchFamily="34" charset="-120"/>
                <a:cs typeface="+mn-cs"/>
              </a:rPr>
              <a:t>如：</a:t>
            </a:r>
            <a:r>
              <a:rPr kumimoji="0" lang="zh-TW" altLang="en-US" sz="1800" b="0" i="0" u="none" strike="noStrike" kern="1200" cap="none" spc="0" normalizeH="0" baseline="0" noProof="0" dirty="0" smtClean="0">
                <a:ln>
                  <a:noFill/>
                </a:ln>
                <a:solidFill>
                  <a:srgbClr val="FFFF00"/>
                </a:solidFill>
                <a:effectLst/>
                <a:uLnTx/>
                <a:uFillTx/>
                <a:latin typeface="Trebuchet MS"/>
                <a:ea typeface="微軟正黑體" panose="020B0604030504040204" pitchFamily="34" charset="-120"/>
                <a:cs typeface="+mn-cs"/>
              </a:rPr>
              <a:t>誠信、平等、比例原則），司法權得以介入審查</a:t>
            </a:r>
            <a:endParaRPr kumimoji="0" lang="zh-TW" altLang="en-US" sz="1800" b="0" i="0" u="none" strike="noStrike" kern="1200" cap="none" spc="0" normalizeH="0" baseline="0" noProof="0" dirty="0">
              <a:ln>
                <a:noFill/>
              </a:ln>
              <a:solidFill>
                <a:srgbClr val="FFFF00"/>
              </a:solidFill>
              <a:effectLst/>
              <a:uLnTx/>
              <a:uFillTx/>
              <a:latin typeface="Trebuchet MS"/>
              <a:ea typeface="微軟正黑體" panose="020B0604030504040204" pitchFamily="34" charset="-120"/>
              <a:cs typeface="+mn-cs"/>
            </a:endParaRP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28</a:t>
            </a:fld>
            <a:endParaRPr lang="zh-TW" altLang="en-US"/>
          </a:p>
        </p:txBody>
      </p:sp>
    </p:spTree>
    <p:extLst>
      <p:ext uri="{BB962C8B-B14F-4D97-AF65-F5344CB8AC3E}">
        <p14:creationId xmlns:p14="http://schemas.microsoft.com/office/powerpoint/2010/main" val="34044011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6"/>
          <p:cNvGraphicFramePr>
            <a:graphicFrameLocks noGrp="1"/>
          </p:cNvGraphicFramePr>
          <p:nvPr>
            <p:ph idx="1"/>
            <p:extLst>
              <p:ext uri="{D42A27DB-BD31-4B8C-83A1-F6EECF244321}">
                <p14:modId xmlns:p14="http://schemas.microsoft.com/office/powerpoint/2010/main" val="1663146180"/>
              </p:ext>
            </p:extLst>
          </p:nvPr>
        </p:nvGraphicFramePr>
        <p:xfrm>
          <a:off x="785786" y="2500306"/>
          <a:ext cx="8215370" cy="43576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p>
            <a:pPr>
              <a:defRPr/>
            </a:pPr>
            <a:fld id="{192DE350-5F8C-4406-AE3C-32B486D4CFF1}" type="slidenum">
              <a:rPr lang="zh-TW" altLang="en-US" smtClean="0"/>
              <a:pPr>
                <a:defRPr/>
              </a:pPr>
              <a:t>29</a:t>
            </a:fld>
            <a:endParaRPr lang="zh-TW" altLang="en-US"/>
          </a:p>
        </p:txBody>
      </p:sp>
      <p:sp>
        <p:nvSpPr>
          <p:cNvPr id="9" name="標題 1"/>
          <p:cNvSpPr txBox="1">
            <a:spLocks/>
          </p:cNvSpPr>
          <p:nvPr/>
        </p:nvSpPr>
        <p:spPr bwMode="auto">
          <a:xfrm>
            <a:off x="128614" y="-71454"/>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457200" fontAlgn="base">
              <a:spcBef>
                <a:spcPct val="0"/>
              </a:spcBef>
              <a:spcAft>
                <a:spcPct val="0"/>
              </a:spcAft>
              <a:defRPr/>
            </a:pPr>
            <a:r>
              <a:rPr lang="zh-TW" altLang="en-US" sz="3800" b="1" cap="all" dirty="0" smtClean="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Taipei Sans TC Beta" pitchFamily="2" charset="-120"/>
                <a:ea typeface="Taipei Sans TC Beta" pitchFamily="2" charset="-120"/>
                <a:cs typeface="+mj-cs"/>
              </a:rPr>
              <a:t>     案例一</a:t>
            </a:r>
            <a:endParaRPr lang="zh-TW" alt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Taipei Sans TC Beta" pitchFamily="2" charset="-120"/>
              <a:ea typeface="Taipei Sans TC Beta" pitchFamily="2" charset="-120"/>
              <a:cs typeface="+mj-cs"/>
            </a:endParaRPr>
          </a:p>
        </p:txBody>
      </p:sp>
      <p:graphicFrame>
        <p:nvGraphicFramePr>
          <p:cNvPr id="6" name="資料庫圖表 5"/>
          <p:cNvGraphicFramePr/>
          <p:nvPr>
            <p:extLst>
              <p:ext uri="{D42A27DB-BD31-4B8C-83A1-F6EECF244321}">
                <p14:modId xmlns:p14="http://schemas.microsoft.com/office/powerpoint/2010/main" val="3978385808"/>
              </p:ext>
            </p:extLst>
          </p:nvPr>
        </p:nvGraphicFramePr>
        <p:xfrm>
          <a:off x="3286116" y="928670"/>
          <a:ext cx="5143536" cy="18573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26" name="Picture 2" descr="C:\Program Files\Microsoft Office\MEDIA\CAGCAT10\j0292020.wmf"/>
          <p:cNvPicPr>
            <a:picLocks noChangeAspect="1" noChangeArrowheads="1"/>
          </p:cNvPicPr>
          <p:nvPr/>
        </p:nvPicPr>
        <p:blipFill>
          <a:blip r:embed="rId12" cstate="print"/>
          <a:srcRect/>
          <a:stretch>
            <a:fillRect/>
          </a:stretch>
        </p:blipFill>
        <p:spPr bwMode="auto">
          <a:xfrm>
            <a:off x="917016" y="1000108"/>
            <a:ext cx="1869034" cy="1773936"/>
          </a:xfrm>
          <a:prstGeom prst="rect">
            <a:avLst/>
          </a:prstGeom>
          <a:noFill/>
        </p:spPr>
      </p:pic>
      <p:sp>
        <p:nvSpPr>
          <p:cNvPr id="8" name="圓角矩形 7"/>
          <p:cNvSpPr/>
          <p:nvPr/>
        </p:nvSpPr>
        <p:spPr>
          <a:xfrm>
            <a:off x="142844" y="3857628"/>
            <a:ext cx="460548" cy="164820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2200" dirty="0" smtClean="0">
                <a:latin typeface="微軟正黑體" panose="020B0604030504040204" pitchFamily="34" charset="-120"/>
                <a:ea typeface="微軟正黑體" panose="020B0604030504040204" pitchFamily="34" charset="-120"/>
              </a:rPr>
              <a:t>案例概述</a:t>
            </a:r>
            <a:endParaRPr lang="zh-TW" altLang="en-US" sz="2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8020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4FB7A1D2-E5C3-4319-BE75-B4E5F62C50A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9CE6017B-F102-4508-805D-8567A13EDA6E}"/>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graphicEl>
                                              <a:dgm id="{F3309ED9-0AE4-40D0-9EFB-8DE7EBD9D75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16632"/>
            <a:ext cx="7239000" cy="576064"/>
          </a:xfrm>
        </p:spPr>
        <p:txBody>
          <a:bodyPr>
            <a:normAutofit fontScale="90000"/>
          </a:bodyPr>
          <a:lstStyle/>
          <a:p>
            <a:r>
              <a:rPr lang="zh-TW" altLang="en-US" dirty="0" smtClean="0"/>
              <a:t>圖利罪</a:t>
            </a:r>
            <a:endParaRPr lang="zh-TW" altLang="en-US" dirty="0"/>
          </a:p>
        </p:txBody>
      </p:sp>
      <p:sp>
        <p:nvSpPr>
          <p:cNvPr id="3" name="內容版面配置區 2"/>
          <p:cNvSpPr>
            <a:spLocks noGrp="1"/>
          </p:cNvSpPr>
          <p:nvPr>
            <p:ph idx="1"/>
          </p:nvPr>
        </p:nvSpPr>
        <p:spPr>
          <a:xfrm>
            <a:off x="457200" y="692696"/>
            <a:ext cx="7787208" cy="6048672"/>
          </a:xfrm>
        </p:spPr>
        <p:txBody>
          <a:bodyPr>
            <a:noAutofit/>
          </a:bodyPr>
          <a:lstStyle/>
          <a:p>
            <a:pPr marL="0" indent="0">
              <a:buNone/>
            </a:pPr>
            <a:r>
              <a:rPr lang="zh-TW" altLang="en-US" sz="1600" dirty="0" smtClean="0"/>
              <a:t>戡亂</a:t>
            </a:r>
            <a:r>
              <a:rPr lang="zh-TW" altLang="en-US" sz="1600" dirty="0"/>
              <a:t>時期貪污治罪條例</a:t>
            </a:r>
            <a:r>
              <a:rPr lang="en-US" altLang="zh-TW" sz="1600" dirty="0"/>
              <a:t>(</a:t>
            </a:r>
            <a:r>
              <a:rPr lang="zh-TW" altLang="en-US" sz="1600" dirty="0"/>
              <a:t>民國 </a:t>
            </a:r>
            <a:r>
              <a:rPr lang="en-US" altLang="zh-TW" sz="1600" dirty="0"/>
              <a:t>52 </a:t>
            </a:r>
            <a:r>
              <a:rPr lang="zh-TW" altLang="en-US" sz="1600" dirty="0"/>
              <a:t>年 </a:t>
            </a:r>
            <a:r>
              <a:rPr lang="en-US" altLang="zh-TW" sz="1600" dirty="0"/>
              <a:t>07 </a:t>
            </a:r>
            <a:r>
              <a:rPr lang="zh-TW" altLang="en-US" sz="1600" dirty="0"/>
              <a:t>月 </a:t>
            </a:r>
            <a:r>
              <a:rPr lang="en-US" altLang="zh-TW" sz="1600" dirty="0"/>
              <a:t>15 </a:t>
            </a:r>
            <a:r>
              <a:rPr lang="zh-TW" altLang="en-US" sz="1600" dirty="0"/>
              <a:t>日 公布</a:t>
            </a:r>
            <a:r>
              <a:rPr lang="en-US" altLang="zh-TW" sz="1600" dirty="0"/>
              <a:t>) </a:t>
            </a:r>
          </a:p>
          <a:p>
            <a:pPr marL="0" indent="0">
              <a:buNone/>
            </a:pPr>
            <a:r>
              <a:rPr lang="zh-TW" altLang="en-US" sz="1600" dirty="0" smtClean="0"/>
              <a:t>貪污</a:t>
            </a:r>
            <a:r>
              <a:rPr lang="zh-TW" altLang="en-US" sz="1600" dirty="0"/>
              <a:t>治罪條例 </a:t>
            </a:r>
            <a:r>
              <a:rPr lang="en-US" altLang="zh-TW" sz="1600" dirty="0"/>
              <a:t>(</a:t>
            </a:r>
            <a:r>
              <a:rPr lang="zh-TW" altLang="en-US" sz="1600" dirty="0"/>
              <a:t>民國 </a:t>
            </a:r>
            <a:r>
              <a:rPr lang="en-US" altLang="zh-TW" sz="1600" dirty="0"/>
              <a:t>81 </a:t>
            </a:r>
            <a:r>
              <a:rPr lang="zh-TW" altLang="en-US" sz="1600" dirty="0"/>
              <a:t>年 </a:t>
            </a:r>
            <a:r>
              <a:rPr lang="en-US" altLang="zh-TW" sz="1600" dirty="0"/>
              <a:t>07 </a:t>
            </a:r>
            <a:r>
              <a:rPr lang="zh-TW" altLang="en-US" sz="1600" dirty="0"/>
              <a:t>月 </a:t>
            </a:r>
            <a:r>
              <a:rPr lang="en-US" altLang="zh-TW" sz="1600" dirty="0"/>
              <a:t>17 </a:t>
            </a:r>
            <a:r>
              <a:rPr lang="zh-TW" altLang="en-US" sz="1600" dirty="0"/>
              <a:t>日修正</a:t>
            </a:r>
            <a:r>
              <a:rPr lang="en-US" altLang="zh-TW" sz="1600" dirty="0"/>
              <a:t>) </a:t>
            </a:r>
          </a:p>
          <a:p>
            <a:pPr marL="0" indent="0">
              <a:buNone/>
            </a:pPr>
            <a:r>
              <a:rPr lang="zh-TW" altLang="en-US" sz="1600" dirty="0" smtClean="0"/>
              <a:t>貪污</a:t>
            </a:r>
            <a:r>
              <a:rPr lang="zh-TW" altLang="en-US" sz="1600" dirty="0"/>
              <a:t>治罪條例第 </a:t>
            </a:r>
            <a:r>
              <a:rPr lang="en-US" altLang="zh-TW" sz="1600" b="1" dirty="0"/>
              <a:t>6 </a:t>
            </a:r>
            <a:r>
              <a:rPr lang="zh-TW" altLang="en-US" sz="1600" dirty="0"/>
              <a:t>條： </a:t>
            </a:r>
          </a:p>
          <a:p>
            <a:pPr marL="0" indent="0">
              <a:buNone/>
            </a:pPr>
            <a:r>
              <a:rPr lang="en-US" altLang="zh-TW" sz="1600" dirty="0"/>
              <a:t>1.</a:t>
            </a:r>
            <a:r>
              <a:rPr lang="zh-TW" altLang="en-US" sz="1600" dirty="0"/>
              <a:t>有左列行為之一者，處五年以上有期徒刑，得併科新臺幣一百萬元以下罰金： </a:t>
            </a:r>
          </a:p>
          <a:p>
            <a:pPr marL="0" indent="0">
              <a:buNone/>
            </a:pPr>
            <a:r>
              <a:rPr lang="zh-TW" altLang="en-US" sz="1600" dirty="0"/>
              <a:t>四</a:t>
            </a:r>
            <a:r>
              <a:rPr lang="en-US" altLang="zh-TW" sz="1600" dirty="0"/>
              <a:t>.</a:t>
            </a:r>
            <a:r>
              <a:rPr lang="zh-TW" altLang="en-US" sz="1600" dirty="0"/>
              <a:t>對於主管或監督之事務，直接或間接圖利者。 </a:t>
            </a:r>
          </a:p>
          <a:p>
            <a:pPr marL="0" indent="0">
              <a:buNone/>
            </a:pPr>
            <a:r>
              <a:rPr lang="zh-TW" altLang="en-US" sz="1600" dirty="0"/>
              <a:t>五</a:t>
            </a:r>
            <a:r>
              <a:rPr lang="en-US" altLang="zh-TW" sz="1600" dirty="0"/>
              <a:t>.</a:t>
            </a:r>
            <a:r>
              <a:rPr lang="zh-TW" altLang="en-US" sz="1600" dirty="0"/>
              <a:t>對於非主管或監督之事務，利用職權機會或身份圖利者。 </a:t>
            </a:r>
          </a:p>
          <a:p>
            <a:pPr marL="0" indent="0">
              <a:buNone/>
            </a:pPr>
            <a:r>
              <a:rPr lang="en-US" altLang="zh-TW" sz="1600" b="1" dirty="0"/>
              <a:t>2.</a:t>
            </a:r>
            <a:r>
              <a:rPr lang="zh-TW" altLang="en-US" sz="1600" b="1" dirty="0">
                <a:solidFill>
                  <a:srgbClr val="FF0000"/>
                </a:solidFill>
              </a:rPr>
              <a:t>前項之未遂犯罰之</a:t>
            </a:r>
            <a:r>
              <a:rPr lang="zh-TW" altLang="en-US" sz="1600" b="1" dirty="0" smtClean="0"/>
              <a:t>。</a:t>
            </a:r>
            <a:endParaRPr lang="en-US" altLang="zh-TW" sz="1600" b="1" dirty="0" smtClean="0"/>
          </a:p>
          <a:p>
            <a:pPr marL="0" indent="0">
              <a:buNone/>
            </a:pPr>
            <a:endParaRPr lang="en-US" altLang="zh-TW" sz="1600" b="1" dirty="0" smtClean="0"/>
          </a:p>
          <a:p>
            <a:pPr marL="0" indent="0">
              <a:buNone/>
            </a:pPr>
            <a:r>
              <a:rPr lang="zh-TW" altLang="en-US" sz="1600" b="1" dirty="0" smtClean="0"/>
              <a:t> </a:t>
            </a:r>
            <a:r>
              <a:rPr lang="en-US" altLang="zh-TW" sz="1600" b="1" dirty="0" smtClean="0"/>
              <a:t>(</a:t>
            </a:r>
            <a:r>
              <a:rPr lang="zh-TW" altLang="en-US" sz="1600" dirty="0"/>
              <a:t>民國</a:t>
            </a:r>
            <a:r>
              <a:rPr lang="en-US" altLang="zh-TW" sz="1600" b="1" dirty="0"/>
              <a:t>85</a:t>
            </a:r>
            <a:r>
              <a:rPr lang="zh-TW" altLang="en-US" sz="1600" dirty="0"/>
              <a:t>年</a:t>
            </a:r>
            <a:r>
              <a:rPr lang="en-US" altLang="zh-TW" sz="1600" b="1" dirty="0"/>
              <a:t>10</a:t>
            </a:r>
            <a:r>
              <a:rPr lang="zh-TW" altLang="en-US" sz="1600" dirty="0"/>
              <a:t>月</a:t>
            </a:r>
            <a:r>
              <a:rPr lang="en-US" altLang="zh-TW" sz="1600" b="1" dirty="0"/>
              <a:t>23</a:t>
            </a:r>
            <a:r>
              <a:rPr lang="zh-TW" altLang="en-US" sz="1600" dirty="0"/>
              <a:t>日修正</a:t>
            </a:r>
            <a:r>
              <a:rPr lang="en-US" altLang="zh-TW" sz="1600" b="1" dirty="0"/>
              <a:t>) (</a:t>
            </a:r>
            <a:r>
              <a:rPr lang="zh-TW" altLang="en-US" sz="1600" dirty="0"/>
              <a:t>民國</a:t>
            </a:r>
            <a:r>
              <a:rPr lang="en-US" altLang="zh-TW" sz="1600" b="1" dirty="0"/>
              <a:t>90</a:t>
            </a:r>
            <a:r>
              <a:rPr lang="zh-TW" altLang="en-US" sz="1600" dirty="0"/>
              <a:t>年</a:t>
            </a:r>
            <a:r>
              <a:rPr lang="en-US" altLang="zh-TW" sz="1600" b="1" dirty="0"/>
              <a:t>11</a:t>
            </a:r>
            <a:r>
              <a:rPr lang="zh-TW" altLang="en-US" sz="1600" dirty="0"/>
              <a:t>月</a:t>
            </a:r>
            <a:r>
              <a:rPr lang="en-US" altLang="zh-TW" sz="1600" b="1" dirty="0"/>
              <a:t>7</a:t>
            </a:r>
            <a:r>
              <a:rPr lang="zh-TW" altLang="en-US" sz="1600" dirty="0"/>
              <a:t>日修正</a:t>
            </a:r>
            <a:r>
              <a:rPr lang="en-US" altLang="zh-TW" sz="1600" b="1" dirty="0"/>
              <a:t>) (</a:t>
            </a:r>
            <a:r>
              <a:rPr lang="zh-TW" altLang="en-US" sz="1600" dirty="0"/>
              <a:t>民國</a:t>
            </a:r>
            <a:r>
              <a:rPr lang="en-US" altLang="zh-TW" sz="1600" b="1" dirty="0"/>
              <a:t>98</a:t>
            </a:r>
            <a:r>
              <a:rPr lang="zh-TW" altLang="en-US" sz="1600" dirty="0"/>
              <a:t>年</a:t>
            </a:r>
            <a:r>
              <a:rPr lang="en-US" altLang="zh-TW" sz="1600" b="1" dirty="0"/>
              <a:t>4</a:t>
            </a:r>
            <a:r>
              <a:rPr lang="zh-TW" altLang="en-US" sz="1600" dirty="0"/>
              <a:t>月</a:t>
            </a:r>
            <a:r>
              <a:rPr lang="en-US" altLang="zh-TW" sz="1600" b="1" dirty="0"/>
              <a:t>22</a:t>
            </a:r>
            <a:r>
              <a:rPr lang="zh-TW" altLang="en-US" sz="1600" dirty="0"/>
              <a:t>日修正</a:t>
            </a:r>
            <a:r>
              <a:rPr lang="en-US" altLang="zh-TW" sz="1600" b="1" dirty="0"/>
              <a:t>) </a:t>
            </a:r>
            <a:endParaRPr lang="zh-TW" altLang="en-US" sz="1600" dirty="0"/>
          </a:p>
          <a:p>
            <a:pPr marL="0" indent="0">
              <a:buNone/>
            </a:pPr>
            <a:r>
              <a:rPr lang="zh-TW" altLang="en-US" sz="1700" dirty="0"/>
              <a:t>貪污治罪條例第 </a:t>
            </a:r>
            <a:r>
              <a:rPr lang="en-US" altLang="zh-TW" sz="1700" b="1" dirty="0"/>
              <a:t>6 </a:t>
            </a:r>
            <a:r>
              <a:rPr lang="zh-TW" altLang="en-US" sz="1700" dirty="0"/>
              <a:t>條： </a:t>
            </a:r>
          </a:p>
          <a:p>
            <a:pPr marL="0" indent="0">
              <a:buNone/>
            </a:pPr>
            <a:r>
              <a:rPr lang="en-US" altLang="zh-TW" sz="1700" dirty="0"/>
              <a:t>1.</a:t>
            </a:r>
            <a:r>
              <a:rPr lang="zh-TW" altLang="en-US" sz="1700" dirty="0"/>
              <a:t>有下列行為之一，處五年以上有期徒刑，得併科新臺幣三千萬元以下罰金： </a:t>
            </a:r>
          </a:p>
          <a:p>
            <a:pPr marL="0" indent="0">
              <a:buNone/>
            </a:pPr>
            <a:r>
              <a:rPr lang="zh-TW" altLang="en-US" sz="1700" dirty="0"/>
              <a:t>四</a:t>
            </a:r>
            <a:r>
              <a:rPr lang="en-US" altLang="zh-TW" sz="1700" dirty="0"/>
              <a:t>.</a:t>
            </a:r>
            <a:r>
              <a:rPr lang="zh-TW" altLang="en-US" sz="1700" dirty="0"/>
              <a:t>對於主管或監督之事務，</a:t>
            </a:r>
            <a:r>
              <a:rPr lang="zh-TW" altLang="en-US" sz="1700" b="1" dirty="0">
                <a:solidFill>
                  <a:srgbClr val="FF0000"/>
                </a:solidFill>
              </a:rPr>
              <a:t>明知</a:t>
            </a:r>
            <a:r>
              <a:rPr lang="zh-TW" altLang="en-US" sz="1700" dirty="0"/>
              <a:t>違背法律、法律授權之法規命令、職權命令、自治條例、自治規則、委辦規則或其他對多數不特定人民就一 般事項所作對外發生法律效果之規定，直接或間接</a:t>
            </a:r>
            <a:r>
              <a:rPr lang="zh-TW" altLang="en-US" sz="1700" dirty="0">
                <a:solidFill>
                  <a:srgbClr val="FF0000"/>
                </a:solidFill>
              </a:rPr>
              <a:t>圖自己或其他私人 不法利益，因而獲得利益者</a:t>
            </a:r>
            <a:r>
              <a:rPr lang="zh-TW" altLang="en-US" sz="1700" dirty="0"/>
              <a:t>。 </a:t>
            </a:r>
          </a:p>
          <a:p>
            <a:pPr marL="0" indent="0">
              <a:buNone/>
            </a:pPr>
            <a:r>
              <a:rPr lang="zh-TW" altLang="en-US" sz="1700" dirty="0"/>
              <a:t>五</a:t>
            </a:r>
            <a:r>
              <a:rPr lang="en-US" altLang="zh-TW" sz="1700" dirty="0"/>
              <a:t>.</a:t>
            </a:r>
            <a:r>
              <a:rPr lang="zh-TW" altLang="en-US" sz="1700" dirty="0"/>
              <a:t>對於</a:t>
            </a:r>
            <a:r>
              <a:rPr lang="zh-TW" altLang="en-US" sz="1700" dirty="0">
                <a:solidFill>
                  <a:srgbClr val="00B0F0"/>
                </a:solidFill>
              </a:rPr>
              <a:t>非主管或監督之事務</a:t>
            </a:r>
            <a:r>
              <a:rPr lang="zh-TW" altLang="en-US" sz="1700" dirty="0"/>
              <a:t>，</a:t>
            </a:r>
            <a:r>
              <a:rPr lang="zh-TW" altLang="en-US" sz="1700" dirty="0">
                <a:solidFill>
                  <a:srgbClr val="FF0000"/>
                </a:solidFill>
              </a:rPr>
              <a:t>明知</a:t>
            </a:r>
            <a:r>
              <a:rPr lang="zh-TW" altLang="en-US" sz="1700" dirty="0"/>
              <a:t>違背法律、法律授權之法規命令、職權命令、自治條例、自治規則、委辦規則或其他對多數不特定人民就 一般事項所作對外發生法律效果之規定，</a:t>
            </a:r>
            <a:r>
              <a:rPr lang="zh-TW" altLang="en-US" sz="1700" dirty="0">
                <a:solidFill>
                  <a:srgbClr val="00B0F0"/>
                </a:solidFill>
              </a:rPr>
              <a:t>利用職權機會或身分</a:t>
            </a:r>
            <a:r>
              <a:rPr lang="zh-TW" altLang="en-US" sz="1700" dirty="0">
                <a:solidFill>
                  <a:srgbClr val="FF0000"/>
                </a:solidFill>
              </a:rPr>
              <a:t>圖自己或其他私人不法利益，因而獲得利益者</a:t>
            </a:r>
            <a:r>
              <a:rPr lang="zh-TW" altLang="en-US" sz="1700" dirty="0"/>
              <a:t>。 </a:t>
            </a:r>
          </a:p>
          <a:p>
            <a:pPr marL="0" indent="0">
              <a:buNone/>
            </a:pPr>
            <a:r>
              <a:rPr lang="en-US" altLang="zh-TW" sz="1700" b="1" dirty="0"/>
              <a:t>2.</a:t>
            </a:r>
            <a:r>
              <a:rPr lang="zh-TW" altLang="en-US" sz="1700" dirty="0"/>
              <a:t>前項</a:t>
            </a:r>
            <a:r>
              <a:rPr lang="zh-TW" altLang="en-US" sz="1700" dirty="0">
                <a:solidFill>
                  <a:srgbClr val="FF0000"/>
                </a:solidFill>
              </a:rPr>
              <a:t>第一款至第三款之未遂犯罰之</a:t>
            </a:r>
            <a:r>
              <a:rPr lang="zh-TW" altLang="en-US" sz="1700" dirty="0"/>
              <a:t>。 </a:t>
            </a: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3</a:t>
            </a:fld>
            <a:endParaRPr lang="zh-TW" altLang="en-US"/>
          </a:p>
        </p:txBody>
      </p:sp>
    </p:spTree>
    <p:extLst>
      <p:ext uri="{BB962C8B-B14F-4D97-AF65-F5344CB8AC3E}">
        <p14:creationId xmlns:p14="http://schemas.microsoft.com/office/powerpoint/2010/main" val="17808321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extLst>
              <p:ext uri="{D42A27DB-BD31-4B8C-83A1-F6EECF244321}">
                <p14:modId xmlns:p14="http://schemas.microsoft.com/office/powerpoint/2010/main" val="373020798"/>
              </p:ext>
            </p:extLst>
          </p:nvPr>
        </p:nvGraphicFramePr>
        <p:xfrm>
          <a:off x="457200" y="1268760"/>
          <a:ext cx="8219256" cy="48574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p>
            <a:pPr>
              <a:defRPr/>
            </a:pPr>
            <a:fld id="{192DE350-5F8C-4406-AE3C-32B486D4CFF1}" type="slidenum">
              <a:rPr lang="zh-TW" altLang="en-US" smtClean="0"/>
              <a:pPr>
                <a:defRPr/>
              </a:pPr>
              <a:t>30</a:t>
            </a:fld>
            <a:endParaRPr lang="zh-TW" altLang="en-US"/>
          </a:p>
        </p:txBody>
      </p:sp>
      <p:sp>
        <p:nvSpPr>
          <p:cNvPr id="6" name="標題 1"/>
          <p:cNvSpPr txBox="1">
            <a:spLocks/>
          </p:cNvSpPr>
          <p:nvPr/>
        </p:nvSpPr>
        <p:spPr bwMode="auto">
          <a:xfrm>
            <a:off x="128614" y="-71454"/>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defTabSz="457200" fontAlgn="base">
              <a:spcBef>
                <a:spcPct val="0"/>
              </a:spcBef>
              <a:spcAft>
                <a:spcPct val="0"/>
              </a:spcAft>
              <a:defRPr/>
            </a:pPr>
            <a:r>
              <a:rPr lang="zh-TW" altLang="en-US" sz="3800" b="1" cap="all" dirty="0" smtClean="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Taipei Sans TC Beta" pitchFamily="2" charset="-120"/>
                <a:ea typeface="Taipei Sans TC Beta" pitchFamily="2" charset="-120"/>
                <a:cs typeface="+mj-cs"/>
              </a:rPr>
              <a:t>    解析</a:t>
            </a:r>
            <a:endParaRPr lang="zh-TW" alt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Taipei Sans TC Beta" pitchFamily="2" charset="-120"/>
              <a:ea typeface="Taipei Sans TC Beta" pitchFamily="2" charset="-120"/>
              <a:cs typeface="+mj-cs"/>
            </a:endParaRPr>
          </a:p>
        </p:txBody>
      </p:sp>
    </p:spTree>
    <p:extLst>
      <p:ext uri="{BB962C8B-B14F-4D97-AF65-F5344CB8AC3E}">
        <p14:creationId xmlns:p14="http://schemas.microsoft.com/office/powerpoint/2010/main" val="124739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36682A81-3012-4703-A2B6-0078E7D0421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D41FC35E-13D2-4DC4-A255-0C87735454B5}"/>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0AFA374F-3789-403D-8894-77821AA63F7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C3636A71-3DF5-4784-AC91-FCB9CF54BD9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2770EAC0-2B06-407A-BEE3-EC35DAFD66D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D8334830-BBA8-44B1-B92F-7BDC0C6177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8010E66-E7B3-4BB6-8131-5A03B9A6E410}"/>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dgm id="{FD3B42ED-4458-4C8E-BAF4-12F50991A398}"/>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graphicEl>
                                              <a:dgm id="{6133F704-6BAA-420B-965C-0888F6752A12}"/>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A6CD6C50-2453-4D64-9373-CAC15E1C6F3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0" y="620688"/>
            <a:ext cx="7200897" cy="934699"/>
          </a:xfrm>
          <a:solidFill>
            <a:schemeClr val="bg1"/>
          </a:solidFill>
        </p:spPr>
        <p:txBody>
          <a:bodyPr>
            <a:normAutofit/>
          </a:bodyPr>
          <a:lstStyle/>
          <a:p>
            <a:r>
              <a:rPr lang="zh-TW" altLang="en-US" dirty="0" smtClean="0">
                <a:latin typeface="Taipei Sans TC Beta" pitchFamily="2" charset="-120"/>
                <a:ea typeface="Taipei Sans TC Beta" pitchFamily="2" charset="-120"/>
              </a:rPr>
              <a:t>案例二</a:t>
            </a:r>
            <a:endParaRPr lang="zh-TW" altLang="en-US" dirty="0">
              <a:latin typeface="Taipei Sans TC Beta" pitchFamily="2" charset="-120"/>
              <a:ea typeface="Taipei Sans TC Beta" pitchFamily="2" charset="-120"/>
            </a:endParaRPr>
          </a:p>
        </p:txBody>
      </p:sp>
      <p:sp>
        <p:nvSpPr>
          <p:cNvPr id="3" name="內容版面配置區 2"/>
          <p:cNvSpPr>
            <a:spLocks noGrp="1"/>
          </p:cNvSpPr>
          <p:nvPr>
            <p:ph idx="1"/>
          </p:nvPr>
        </p:nvSpPr>
        <p:spPr>
          <a:xfrm>
            <a:off x="971551" y="1772816"/>
            <a:ext cx="7200897" cy="4464496"/>
          </a:xfrm>
          <a:solidFill>
            <a:schemeClr val="bg1"/>
          </a:solidFill>
        </p:spPr>
        <p:txBody>
          <a:bodyPr>
            <a:normAutofit lnSpcReduction="10000"/>
          </a:bodyPr>
          <a:lstStyle/>
          <a:p>
            <a:pPr algn="just"/>
            <a:r>
              <a:rPr lang="zh-TW" altLang="en-US" b="1" dirty="0" smtClean="0">
                <a:solidFill>
                  <a:schemeClr val="accent1">
                    <a:lumMod val="75000"/>
                  </a:schemeClr>
                </a:solidFill>
                <a:latin typeface="+mj-ea"/>
                <a:ea typeface="+mj-ea"/>
              </a:rPr>
              <a:t>內容簡述</a:t>
            </a:r>
            <a:endParaRPr lang="en-US" altLang="zh-TW" b="1" dirty="0" smtClean="0">
              <a:solidFill>
                <a:schemeClr val="accent1">
                  <a:lumMod val="75000"/>
                </a:schemeClr>
              </a:solidFill>
              <a:latin typeface="+mj-ea"/>
              <a:ea typeface="+mj-ea"/>
            </a:endParaRPr>
          </a:p>
          <a:p>
            <a:pPr algn="just"/>
            <a:r>
              <a:rPr lang="zh-TW" altLang="zh-TW" dirty="0"/>
              <a:t>老王為秘書室主任，因兒子小瓜開設印刷工廠，遂要求該室</a:t>
            </a:r>
            <a:r>
              <a:rPr lang="zh-TW" altLang="zh-TW" dirty="0" smtClean="0"/>
              <a:t>承辦</a:t>
            </a:r>
            <a:r>
              <a:rPr lang="zh-TW" altLang="en-US" dirty="0" smtClean="0"/>
              <a:t>小額採購的同仁</a:t>
            </a:r>
            <a:r>
              <a:rPr lang="zh-TW" altLang="zh-TW" dirty="0" smtClean="0"/>
              <a:t>配合</a:t>
            </a:r>
            <a:r>
              <a:rPr lang="zh-TW" altLang="zh-TW" dirty="0"/>
              <a:t>，將多項印刷採購案交由其子承攬。</a:t>
            </a:r>
          </a:p>
          <a:p>
            <a:pPr algn="just"/>
            <a:r>
              <a:rPr lang="zh-TW" altLang="zh-TW" dirty="0"/>
              <a:t>小瓜為製造有多家廠商競爭的假象</a:t>
            </a:r>
            <a:r>
              <a:rPr lang="zh-TW" altLang="zh-TW" dirty="0" smtClean="0"/>
              <a:t>，向</a:t>
            </a:r>
            <a:r>
              <a:rPr lang="zh-TW" altLang="zh-TW" dirty="0"/>
              <a:t>其他廠商取得</a:t>
            </a:r>
            <a:r>
              <a:rPr lang="zh-TW" altLang="zh-TW" dirty="0" smtClean="0"/>
              <a:t>空白</a:t>
            </a:r>
            <a:r>
              <a:rPr lang="zh-TW" altLang="en-US" dirty="0" smtClean="0"/>
              <a:t>報價</a:t>
            </a:r>
            <a:r>
              <a:rPr lang="zh-TW" altLang="zh-TW" dirty="0" smtClean="0"/>
              <a:t>單</a:t>
            </a:r>
            <a:r>
              <a:rPr lang="zh-TW" altLang="zh-TW" dirty="0"/>
              <a:t>，並在上面填寫較高價額</a:t>
            </a:r>
            <a:r>
              <a:rPr lang="zh-TW" altLang="zh-TW" dirty="0" smtClean="0"/>
              <a:t>，自己的</a:t>
            </a:r>
            <a:r>
              <a:rPr lang="zh-TW" altLang="en-US" dirty="0" smtClean="0"/>
              <a:t>報價</a:t>
            </a:r>
            <a:r>
              <a:rPr lang="zh-TW" altLang="zh-TW" dirty="0" smtClean="0"/>
              <a:t>單則</a:t>
            </a:r>
            <a:r>
              <a:rPr lang="zh-TW" altLang="zh-TW" dirty="0"/>
              <a:t>填寫較低金額</a:t>
            </a:r>
            <a:r>
              <a:rPr lang="zh-TW" altLang="zh-TW" dirty="0" smtClean="0"/>
              <a:t>，</a:t>
            </a:r>
            <a:r>
              <a:rPr lang="zh-TW" altLang="zh-TW" dirty="0"/>
              <a:t>後</a:t>
            </a:r>
            <a:r>
              <a:rPr lang="zh-TW" altLang="zh-TW" dirty="0" smtClean="0"/>
              <a:t>將</a:t>
            </a:r>
            <a:r>
              <a:rPr lang="zh-TW" altLang="en-US" dirty="0" smtClean="0"/>
              <a:t>這些報價</a:t>
            </a:r>
            <a:r>
              <a:rPr lang="zh-TW" altLang="zh-TW" dirty="0" smtClean="0"/>
              <a:t>單</a:t>
            </a:r>
            <a:r>
              <a:rPr lang="zh-TW" altLang="zh-TW" dirty="0"/>
              <a:t>交給秘書室承辦</a:t>
            </a:r>
            <a:r>
              <a:rPr lang="zh-TW" altLang="zh-TW" dirty="0" smtClean="0"/>
              <a:t>人</a:t>
            </a:r>
            <a:r>
              <a:rPr lang="zh-TW" altLang="en-US" dirty="0" smtClean="0"/>
              <a:t>簽陳長官核可</a:t>
            </a:r>
            <a:r>
              <a:rPr lang="zh-TW" altLang="zh-TW" dirty="0" smtClean="0"/>
              <a:t>，</a:t>
            </a:r>
            <a:r>
              <a:rPr lang="zh-TW" altLang="zh-TW" dirty="0"/>
              <a:t>使其能以最低但高於市價</a:t>
            </a:r>
            <a:r>
              <a:rPr lang="en-US" altLang="zh-TW" dirty="0"/>
              <a:t>1</a:t>
            </a:r>
            <a:r>
              <a:rPr lang="zh-TW" altLang="zh-TW" dirty="0"/>
              <a:t>倍的價格承攬上開印刷採購工作</a:t>
            </a:r>
            <a:r>
              <a:rPr lang="zh-TW" altLang="zh-TW" dirty="0" smtClean="0"/>
              <a:t>。</a:t>
            </a:r>
            <a:endParaRPr lang="en-US" altLang="zh-TW" dirty="0" smtClean="0"/>
          </a:p>
          <a:p>
            <a:r>
              <a:rPr lang="zh-TW" altLang="en-US" dirty="0" smtClean="0">
                <a:latin typeface="+mj-ea"/>
                <a:ea typeface="+mj-ea"/>
              </a:rPr>
              <a:t>請問：老王的行為是「</a:t>
            </a:r>
            <a:r>
              <a:rPr lang="zh-TW" altLang="en-US" dirty="0">
                <a:latin typeface="+mj-ea"/>
                <a:ea typeface="+mj-ea"/>
              </a:rPr>
              <a:t>圖利</a:t>
            </a:r>
            <a:r>
              <a:rPr lang="zh-TW" altLang="en-US" dirty="0" smtClean="0">
                <a:latin typeface="+mj-ea"/>
                <a:ea typeface="+mj-ea"/>
              </a:rPr>
              <a:t>」還是「</a:t>
            </a:r>
            <a:r>
              <a:rPr lang="zh-TW" altLang="en-US" dirty="0">
                <a:latin typeface="+mj-ea"/>
                <a:ea typeface="+mj-ea"/>
              </a:rPr>
              <a:t>便民</a:t>
            </a:r>
            <a:r>
              <a:rPr lang="zh-TW" altLang="en-US" dirty="0" smtClean="0">
                <a:latin typeface="+mj-ea"/>
                <a:ea typeface="+mj-ea"/>
              </a:rPr>
              <a:t>」？</a:t>
            </a:r>
            <a:endParaRPr lang="en-US" altLang="zh-TW" dirty="0" smtClean="0">
              <a:latin typeface="+mj-ea"/>
              <a:ea typeface="+mj-ea"/>
            </a:endParaRPr>
          </a:p>
        </p:txBody>
      </p:sp>
      <p:cxnSp>
        <p:nvCxnSpPr>
          <p:cNvPr id="5" name="直線接點 4"/>
          <p:cNvCxnSpPr/>
          <p:nvPr/>
        </p:nvCxnSpPr>
        <p:spPr>
          <a:xfrm>
            <a:off x="971600" y="1556792"/>
            <a:ext cx="7200800"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投影片編號版面配置區 3"/>
          <p:cNvSpPr>
            <a:spLocks noGrp="1"/>
          </p:cNvSpPr>
          <p:nvPr>
            <p:ph type="sldNum" sz="quarter" idx="12"/>
          </p:nvPr>
        </p:nvSpPr>
        <p:spPr/>
        <p:txBody>
          <a:bodyPr/>
          <a:lstStyle/>
          <a:p>
            <a:fld id="{73DA0BB7-265A-403C-9275-D587AB510EDC}" type="slidenum">
              <a:rPr lang="zh-TW" altLang="en-US" smtClean="0"/>
              <a:t>31</a:t>
            </a:fld>
            <a:endParaRPr lang="zh-TW" altLang="en-US"/>
          </a:p>
        </p:txBody>
      </p:sp>
    </p:spTree>
    <p:extLst>
      <p:ext uri="{BB962C8B-B14F-4D97-AF65-F5344CB8AC3E}">
        <p14:creationId xmlns:p14="http://schemas.microsoft.com/office/powerpoint/2010/main" val="12155586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551" y="1772816"/>
            <a:ext cx="7200897" cy="4464496"/>
          </a:xfrm>
          <a:solidFill>
            <a:schemeClr val="bg1"/>
          </a:solidFill>
        </p:spPr>
        <p:txBody>
          <a:bodyPr>
            <a:normAutofit lnSpcReduction="10000"/>
          </a:bodyPr>
          <a:lstStyle/>
          <a:p>
            <a:r>
              <a:rPr lang="zh-TW" altLang="en-US" b="1" dirty="0" smtClean="0">
                <a:solidFill>
                  <a:schemeClr val="accent1">
                    <a:lumMod val="75000"/>
                  </a:schemeClr>
                </a:solidFill>
                <a:latin typeface="+mj-ea"/>
                <a:ea typeface="+mj-ea"/>
              </a:rPr>
              <a:t>解析</a:t>
            </a:r>
            <a:endParaRPr lang="en-US" altLang="zh-TW" b="1" dirty="0" smtClean="0">
              <a:solidFill>
                <a:schemeClr val="accent1">
                  <a:lumMod val="75000"/>
                </a:schemeClr>
              </a:solidFill>
              <a:latin typeface="+mj-ea"/>
              <a:ea typeface="+mj-ea"/>
            </a:endParaRPr>
          </a:p>
          <a:p>
            <a:pPr algn="just"/>
            <a:r>
              <a:rPr lang="zh-TW" altLang="en-US" dirty="0" smtClean="0">
                <a:latin typeface="+mj-ea"/>
                <a:ea typeface="+mj-ea"/>
              </a:rPr>
              <a:t>按</a:t>
            </a:r>
            <a:r>
              <a:rPr lang="zh-TW" altLang="zh-TW" dirty="0">
                <a:latin typeface="+mj-ea"/>
              </a:rPr>
              <a:t>政府採購法第</a:t>
            </a:r>
            <a:r>
              <a:rPr lang="en-US" altLang="zh-TW" dirty="0">
                <a:latin typeface="+mj-ea"/>
              </a:rPr>
              <a:t>15</a:t>
            </a:r>
            <a:r>
              <a:rPr lang="zh-TW" altLang="zh-TW" dirty="0">
                <a:latin typeface="+mj-ea"/>
              </a:rPr>
              <a:t>條第</a:t>
            </a:r>
            <a:r>
              <a:rPr lang="en-US" altLang="zh-TW" dirty="0">
                <a:latin typeface="+mj-ea"/>
              </a:rPr>
              <a:t>2</a:t>
            </a:r>
            <a:r>
              <a:rPr lang="zh-TW" altLang="zh-TW" dirty="0">
                <a:latin typeface="+mj-ea"/>
              </a:rPr>
              <a:t>項</a:t>
            </a:r>
            <a:r>
              <a:rPr lang="zh-TW" altLang="en-US" dirty="0">
                <a:latin typeface="+mj-ea"/>
              </a:rPr>
              <a:t>規定「</a:t>
            </a:r>
            <a:r>
              <a:rPr lang="zh-TW" altLang="zh-TW" dirty="0">
                <a:latin typeface="+mj-ea"/>
              </a:rPr>
              <a:t>機關人員對於與採購有關之事項，涉及本人、配偶、二親等以內親屬，或共同生活家屬之利益時，應行迴避</a:t>
            </a:r>
            <a:r>
              <a:rPr lang="zh-TW" altLang="zh-TW" dirty="0" smtClean="0">
                <a:latin typeface="+mj-ea"/>
                <a:ea typeface="+mj-ea"/>
              </a:rPr>
              <a:t>」</a:t>
            </a:r>
            <a:r>
              <a:rPr lang="zh-TW" altLang="en-US" dirty="0" smtClean="0">
                <a:latin typeface="+mj-ea"/>
                <a:ea typeface="+mj-ea"/>
              </a:rPr>
              <a:t>，而老王</a:t>
            </a:r>
            <a:r>
              <a:rPr lang="zh-TW" altLang="zh-TW" dirty="0" smtClean="0">
                <a:latin typeface="+mj-ea"/>
                <a:ea typeface="+mj-ea"/>
              </a:rPr>
              <a:t>明知</a:t>
            </a:r>
            <a:r>
              <a:rPr lang="zh-TW" altLang="en-US" dirty="0" smtClean="0">
                <a:latin typeface="+mj-ea"/>
                <a:ea typeface="+mj-ea"/>
              </a:rPr>
              <a:t>此</a:t>
            </a:r>
            <a:r>
              <a:rPr lang="zh-TW" altLang="zh-TW" b="1" dirty="0" smtClean="0">
                <a:latin typeface="+mj-ea"/>
                <a:ea typeface="+mj-ea"/>
              </a:rPr>
              <a:t>事涉</a:t>
            </a:r>
            <a:r>
              <a:rPr lang="zh-TW" altLang="en-US" b="1" dirty="0" smtClean="0">
                <a:latin typeface="+mj-ea"/>
                <a:ea typeface="+mj-ea"/>
              </a:rPr>
              <a:t>及</a:t>
            </a:r>
            <a:r>
              <a:rPr lang="zh-TW" altLang="zh-TW" b="1" dirty="0" smtClean="0">
                <a:latin typeface="+mj-ea"/>
                <a:ea typeface="+mj-ea"/>
              </a:rPr>
              <a:t>家族利益</a:t>
            </a:r>
            <a:r>
              <a:rPr lang="zh-TW" altLang="zh-TW" dirty="0" smtClean="0">
                <a:latin typeface="+mj-ea"/>
                <a:ea typeface="+mj-ea"/>
              </a:rPr>
              <a:t>，非旦未予迴避</a:t>
            </a:r>
            <a:r>
              <a:rPr lang="zh-TW" altLang="en-US" dirty="0" smtClean="0">
                <a:latin typeface="+mj-ea"/>
                <a:ea typeface="+mj-ea"/>
              </a:rPr>
              <a:t>還</a:t>
            </a:r>
            <a:r>
              <a:rPr lang="zh-TW" altLang="zh-TW" dirty="0" smtClean="0">
                <a:latin typeface="+mj-ea"/>
                <a:ea typeface="+mj-ea"/>
              </a:rPr>
              <a:t>主動介入，已違反規定。</a:t>
            </a:r>
            <a:endParaRPr lang="en-US" altLang="zh-TW" dirty="0" smtClean="0">
              <a:latin typeface="+mj-ea"/>
              <a:ea typeface="+mj-ea"/>
            </a:endParaRPr>
          </a:p>
          <a:p>
            <a:pPr algn="just"/>
            <a:r>
              <a:rPr lang="zh-TW" altLang="en-US" dirty="0" smtClean="0">
                <a:latin typeface="+mj-ea"/>
                <a:ea typeface="+mj-ea"/>
              </a:rPr>
              <a:t>又秘書室為</a:t>
            </a:r>
            <a:r>
              <a:rPr lang="zh-TW" altLang="en-US" b="1" dirty="0" smtClean="0">
                <a:latin typeface="+mj-ea"/>
                <a:ea typeface="+mj-ea"/>
              </a:rPr>
              <a:t>專責辦理採購業務單位</a:t>
            </a:r>
            <a:r>
              <a:rPr lang="zh-TW" altLang="en-US" dirty="0" smtClean="0">
                <a:latin typeface="+mj-ea"/>
                <a:ea typeface="+mj-ea"/>
              </a:rPr>
              <a:t>，其主管為公職人員利益衝突迴避法第</a:t>
            </a:r>
            <a:r>
              <a:rPr lang="en-US" altLang="zh-TW" dirty="0" smtClean="0">
                <a:latin typeface="+mj-ea"/>
                <a:ea typeface="+mj-ea"/>
              </a:rPr>
              <a:t>2</a:t>
            </a:r>
            <a:r>
              <a:rPr lang="zh-TW" altLang="en-US" dirty="0" smtClean="0">
                <a:latin typeface="+mj-ea"/>
                <a:ea typeface="+mj-ea"/>
              </a:rPr>
              <a:t>條所稱之公職人員，而其子小瓜亦為第</a:t>
            </a:r>
            <a:r>
              <a:rPr lang="en-US" altLang="zh-TW" dirty="0" smtClean="0">
                <a:latin typeface="+mj-ea"/>
                <a:ea typeface="+mj-ea"/>
              </a:rPr>
              <a:t>3</a:t>
            </a:r>
            <a:r>
              <a:rPr lang="zh-TW" altLang="en-US" dirty="0" smtClean="0">
                <a:latin typeface="+mj-ea"/>
                <a:ea typeface="+mj-ea"/>
              </a:rPr>
              <a:t>條所定之關係人，依該法第</a:t>
            </a:r>
            <a:r>
              <a:rPr lang="en-US" altLang="zh-TW" dirty="0" smtClean="0">
                <a:latin typeface="+mj-ea"/>
                <a:ea typeface="+mj-ea"/>
              </a:rPr>
              <a:t>14</a:t>
            </a:r>
            <a:r>
              <a:rPr lang="zh-TW" altLang="en-US" dirty="0" smtClean="0">
                <a:latin typeface="+mj-ea"/>
                <a:ea typeface="+mj-ea"/>
              </a:rPr>
              <a:t>條規定，小瓜原則上不得與老王的服務機關有交易行為。</a:t>
            </a:r>
            <a:endParaRPr lang="en-US" altLang="zh-TW" dirty="0" smtClean="0">
              <a:latin typeface="+mj-ea"/>
              <a:ea typeface="+mj-ea"/>
            </a:endParaRPr>
          </a:p>
        </p:txBody>
      </p:sp>
      <p:sp>
        <p:nvSpPr>
          <p:cNvPr id="6" name="標題 1"/>
          <p:cNvSpPr txBox="1">
            <a:spLocks/>
          </p:cNvSpPr>
          <p:nvPr/>
        </p:nvSpPr>
        <p:spPr>
          <a:xfrm>
            <a:off x="755576" y="641209"/>
            <a:ext cx="7200897" cy="934699"/>
          </a:xfrm>
          <a:prstGeom prst="rect">
            <a:avLst/>
          </a:prstGeom>
          <a:solidFill>
            <a:schemeClr val="bg1"/>
          </a:solidFill>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icrosoft JhengHei UI" panose="020B0604030504040204" pitchFamily="34" charset="-120"/>
                <a:ea typeface="Microsoft JhengHei UI" panose="020B0604030504040204" pitchFamily="34" charset="-12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zh-TW" altLang="en-US" sz="3800" b="1" cap="all" dirty="0" smtClean="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Taipei Sans TC Beta" pitchFamily="2" charset="-120"/>
                <a:ea typeface="Taipei Sans TC Beta" pitchFamily="2" charset="-120"/>
              </a:rPr>
              <a:t>案例二</a:t>
            </a:r>
            <a:endParaRPr lang="zh-TW" alt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Taipei Sans TC Beta" pitchFamily="2" charset="-120"/>
              <a:ea typeface="Taipei Sans TC Beta" pitchFamily="2" charset="-120"/>
            </a:endParaRPr>
          </a:p>
        </p:txBody>
      </p:sp>
      <p:cxnSp>
        <p:nvCxnSpPr>
          <p:cNvPr id="7" name="直線接點 6"/>
          <p:cNvCxnSpPr/>
          <p:nvPr/>
        </p:nvCxnSpPr>
        <p:spPr>
          <a:xfrm>
            <a:off x="971600" y="1556792"/>
            <a:ext cx="7200800"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投影片編號版面配置區 1"/>
          <p:cNvSpPr>
            <a:spLocks noGrp="1"/>
          </p:cNvSpPr>
          <p:nvPr>
            <p:ph type="sldNum" sz="quarter" idx="12"/>
          </p:nvPr>
        </p:nvSpPr>
        <p:spPr/>
        <p:txBody>
          <a:bodyPr/>
          <a:lstStyle/>
          <a:p>
            <a:fld id="{73DA0BB7-265A-403C-9275-D587AB510EDC}" type="slidenum">
              <a:rPr lang="zh-TW" altLang="en-US" smtClean="0"/>
              <a:t>32</a:t>
            </a:fld>
            <a:endParaRPr lang="zh-TW" altLang="en-US"/>
          </a:p>
        </p:txBody>
      </p:sp>
    </p:spTree>
    <p:extLst>
      <p:ext uri="{BB962C8B-B14F-4D97-AF65-F5344CB8AC3E}">
        <p14:creationId xmlns:p14="http://schemas.microsoft.com/office/powerpoint/2010/main" val="23525359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551" y="1772816"/>
            <a:ext cx="7200897" cy="4464496"/>
          </a:xfrm>
          <a:solidFill>
            <a:schemeClr val="bg1"/>
          </a:solidFill>
        </p:spPr>
        <p:txBody>
          <a:bodyPr>
            <a:normAutofit/>
          </a:bodyPr>
          <a:lstStyle/>
          <a:p>
            <a:r>
              <a:rPr lang="zh-TW" altLang="en-US" b="1" dirty="0" smtClean="0">
                <a:solidFill>
                  <a:schemeClr val="accent1">
                    <a:lumMod val="75000"/>
                  </a:schemeClr>
                </a:solidFill>
                <a:latin typeface="+mj-ea"/>
                <a:ea typeface="+mj-ea"/>
              </a:rPr>
              <a:t>解析</a:t>
            </a:r>
            <a:endParaRPr lang="en-US" altLang="zh-TW" b="1" dirty="0" smtClean="0">
              <a:solidFill>
                <a:schemeClr val="accent1">
                  <a:lumMod val="75000"/>
                </a:schemeClr>
              </a:solidFill>
              <a:latin typeface="+mj-ea"/>
              <a:ea typeface="+mj-ea"/>
            </a:endParaRPr>
          </a:p>
          <a:p>
            <a:pPr algn="just"/>
            <a:r>
              <a:rPr lang="zh-TW" altLang="en-US" dirty="0" smtClean="0">
                <a:latin typeface="+mj-ea"/>
                <a:ea typeface="+mj-ea"/>
              </a:rPr>
              <a:t>老王</a:t>
            </a:r>
            <a:r>
              <a:rPr lang="zh-TW" altLang="zh-TW" dirty="0" smtClean="0">
                <a:latin typeface="+mj-ea"/>
                <a:ea typeface="+mj-ea"/>
              </a:rPr>
              <a:t>雖</a:t>
            </a:r>
            <a:r>
              <a:rPr lang="zh-TW" altLang="zh-TW" dirty="0">
                <a:latin typeface="+mj-ea"/>
                <a:ea typeface="+mj-ea"/>
              </a:rPr>
              <a:t>未直接獲得金錢利益，惟其圖利其</a:t>
            </a:r>
            <a:r>
              <a:rPr lang="zh-TW" altLang="zh-TW" dirty="0" smtClean="0">
                <a:latin typeface="+mj-ea"/>
                <a:ea typeface="+mj-ea"/>
              </a:rPr>
              <a:t>子</a:t>
            </a:r>
            <a:r>
              <a:rPr lang="zh-TW" altLang="en-US" dirty="0" smtClean="0">
                <a:latin typeface="+mj-ea"/>
                <a:ea typeface="+mj-ea"/>
              </a:rPr>
              <a:t>的</a:t>
            </a:r>
            <a:r>
              <a:rPr lang="zh-TW" altLang="zh-TW" dirty="0" smtClean="0">
                <a:latin typeface="+mj-ea"/>
                <a:ea typeface="+mj-ea"/>
              </a:rPr>
              <a:t>行為已觸犯</a:t>
            </a:r>
            <a:r>
              <a:rPr lang="zh-TW" altLang="zh-TW" b="1" dirty="0" smtClean="0">
                <a:latin typeface="+mj-ea"/>
                <a:ea typeface="+mj-ea"/>
              </a:rPr>
              <a:t>貪污</a:t>
            </a:r>
            <a:r>
              <a:rPr lang="zh-TW" altLang="zh-TW" b="1" dirty="0">
                <a:latin typeface="+mj-ea"/>
                <a:ea typeface="+mj-ea"/>
              </a:rPr>
              <a:t>治罪</a:t>
            </a:r>
            <a:r>
              <a:rPr lang="zh-TW" altLang="zh-TW" b="1" dirty="0" smtClean="0">
                <a:latin typeface="+mj-ea"/>
                <a:ea typeface="+mj-ea"/>
              </a:rPr>
              <a:t>條例</a:t>
            </a:r>
            <a:r>
              <a:rPr lang="zh-TW" altLang="zh-TW" dirty="0" smtClean="0">
                <a:latin typeface="+mj-ea"/>
                <a:ea typeface="+mj-ea"/>
              </a:rPr>
              <a:t>第</a:t>
            </a:r>
            <a:r>
              <a:rPr lang="en-US" altLang="zh-TW" dirty="0" smtClean="0">
                <a:latin typeface="+mj-ea"/>
                <a:ea typeface="+mj-ea"/>
              </a:rPr>
              <a:t>6</a:t>
            </a:r>
            <a:r>
              <a:rPr lang="zh-TW" altLang="zh-TW" dirty="0" smtClean="0">
                <a:latin typeface="+mj-ea"/>
                <a:ea typeface="+mj-ea"/>
              </a:rPr>
              <a:t>條</a:t>
            </a:r>
            <a:r>
              <a:rPr lang="zh-TW" altLang="en-US" dirty="0" smtClean="0">
                <a:latin typeface="+mj-ea"/>
                <a:ea typeface="+mj-ea"/>
              </a:rPr>
              <a:t>第</a:t>
            </a:r>
            <a:r>
              <a:rPr lang="en-US" altLang="zh-TW" dirty="0" smtClean="0">
                <a:latin typeface="+mj-ea"/>
                <a:ea typeface="+mj-ea"/>
              </a:rPr>
              <a:t>1</a:t>
            </a:r>
            <a:r>
              <a:rPr lang="zh-TW" altLang="en-US" dirty="0" smtClean="0">
                <a:latin typeface="+mj-ea"/>
                <a:ea typeface="+mj-ea"/>
              </a:rPr>
              <a:t>項</a:t>
            </a:r>
            <a:r>
              <a:rPr lang="zh-TW" altLang="zh-TW" dirty="0" smtClean="0">
                <a:latin typeface="+mj-ea"/>
                <a:ea typeface="+mj-ea"/>
              </a:rPr>
              <a:t>第</a:t>
            </a:r>
            <a:r>
              <a:rPr lang="en-US" altLang="zh-TW" dirty="0" smtClean="0">
                <a:latin typeface="+mj-ea"/>
                <a:ea typeface="+mj-ea"/>
              </a:rPr>
              <a:t>4</a:t>
            </a:r>
            <a:r>
              <a:rPr lang="zh-TW" altLang="zh-TW" dirty="0" smtClean="0">
                <a:latin typeface="+mj-ea"/>
                <a:ea typeface="+mj-ea"/>
              </a:rPr>
              <a:t>款</a:t>
            </a:r>
            <a:r>
              <a:rPr lang="zh-TW" altLang="zh-TW" b="1" dirty="0">
                <a:latin typeface="+mj-ea"/>
                <a:ea typeface="+mj-ea"/>
              </a:rPr>
              <a:t>「對於主管或監督之事務直接或間接圖私人不法之利益者」</a:t>
            </a:r>
            <a:r>
              <a:rPr lang="zh-TW" altLang="zh-TW" dirty="0" smtClean="0">
                <a:latin typeface="+mj-ea"/>
                <a:ea typeface="+mj-ea"/>
              </a:rPr>
              <a:t>規定</a:t>
            </a:r>
            <a:r>
              <a:rPr lang="zh-TW" altLang="en-US" dirty="0" smtClean="0">
                <a:latin typeface="+mj-ea"/>
                <a:ea typeface="+mj-ea"/>
              </a:rPr>
              <a:t>，遭法院判處有期徒刑</a:t>
            </a:r>
            <a:r>
              <a:rPr lang="en-US" altLang="zh-TW" dirty="0" smtClean="0">
                <a:latin typeface="+mj-ea"/>
                <a:ea typeface="+mj-ea"/>
              </a:rPr>
              <a:t>2</a:t>
            </a:r>
            <a:r>
              <a:rPr lang="zh-TW" altLang="en-US" dirty="0" smtClean="0">
                <a:latin typeface="+mj-ea"/>
                <a:ea typeface="+mj-ea"/>
              </a:rPr>
              <a:t>年，褫奪公權</a:t>
            </a:r>
            <a:r>
              <a:rPr lang="en-US" altLang="zh-TW" dirty="0" smtClean="0">
                <a:latin typeface="+mj-ea"/>
                <a:ea typeface="+mj-ea"/>
              </a:rPr>
              <a:t>2</a:t>
            </a:r>
            <a:r>
              <a:rPr lang="zh-TW" altLang="en-US" dirty="0" smtClean="0">
                <a:latin typeface="+mj-ea"/>
                <a:ea typeface="+mj-ea"/>
              </a:rPr>
              <a:t>年，並向公庫支付新台幣</a:t>
            </a:r>
            <a:r>
              <a:rPr lang="en-US" altLang="zh-TW" dirty="0" smtClean="0">
                <a:latin typeface="+mj-ea"/>
                <a:ea typeface="+mj-ea"/>
              </a:rPr>
              <a:t>100</a:t>
            </a:r>
            <a:r>
              <a:rPr lang="zh-TW" altLang="en-US" dirty="0" smtClean="0">
                <a:latin typeface="+mj-ea"/>
                <a:ea typeface="+mj-ea"/>
              </a:rPr>
              <a:t>萬元。</a:t>
            </a:r>
            <a:endParaRPr lang="en-US" altLang="zh-TW" dirty="0" smtClean="0">
              <a:latin typeface="+mj-ea"/>
              <a:ea typeface="+mj-ea"/>
            </a:endParaRPr>
          </a:p>
        </p:txBody>
      </p:sp>
      <p:sp>
        <p:nvSpPr>
          <p:cNvPr id="6" name="標題 1"/>
          <p:cNvSpPr txBox="1">
            <a:spLocks/>
          </p:cNvSpPr>
          <p:nvPr/>
        </p:nvSpPr>
        <p:spPr>
          <a:xfrm>
            <a:off x="971600" y="620688"/>
            <a:ext cx="7200897" cy="934699"/>
          </a:xfrm>
          <a:prstGeom prst="rect">
            <a:avLst/>
          </a:prstGeom>
          <a:solidFill>
            <a:schemeClr val="bg1"/>
          </a:solidFill>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icrosoft JhengHei UI" panose="020B0604030504040204" pitchFamily="34" charset="-120"/>
                <a:ea typeface="Microsoft JhengHei UI" panose="020B0604030504040204" pitchFamily="34" charset="-12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zh-TW" altLang="en-US" sz="3800" b="1" cap="all" dirty="0" smtClean="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Taipei Sans TC Beta" pitchFamily="2" charset="-120"/>
                <a:ea typeface="Taipei Sans TC Beta" pitchFamily="2" charset="-120"/>
              </a:rPr>
              <a:t>案例二</a:t>
            </a:r>
            <a:endParaRPr lang="zh-TW" alt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Taipei Sans TC Beta" pitchFamily="2" charset="-120"/>
              <a:ea typeface="Taipei Sans TC Beta" pitchFamily="2" charset="-120"/>
            </a:endParaRPr>
          </a:p>
        </p:txBody>
      </p:sp>
      <p:cxnSp>
        <p:nvCxnSpPr>
          <p:cNvPr id="7" name="直線接點 6"/>
          <p:cNvCxnSpPr/>
          <p:nvPr/>
        </p:nvCxnSpPr>
        <p:spPr>
          <a:xfrm>
            <a:off x="971600" y="1556792"/>
            <a:ext cx="7200800"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投影片編號版面配置區 1"/>
          <p:cNvSpPr>
            <a:spLocks noGrp="1"/>
          </p:cNvSpPr>
          <p:nvPr>
            <p:ph type="sldNum" sz="quarter" idx="12"/>
          </p:nvPr>
        </p:nvSpPr>
        <p:spPr/>
        <p:txBody>
          <a:bodyPr/>
          <a:lstStyle/>
          <a:p>
            <a:fld id="{73DA0BB7-265A-403C-9275-D587AB510EDC}" type="slidenum">
              <a:rPr lang="zh-TW" altLang="en-US" smtClean="0"/>
              <a:t>33</a:t>
            </a:fld>
            <a:endParaRPr lang="zh-TW" altLang="en-US"/>
          </a:p>
        </p:txBody>
      </p:sp>
    </p:spTree>
    <p:extLst>
      <p:ext uri="{BB962C8B-B14F-4D97-AF65-F5344CB8AC3E}">
        <p14:creationId xmlns:p14="http://schemas.microsoft.com/office/powerpoint/2010/main" val="33697524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0" y="620688"/>
            <a:ext cx="7200897" cy="934699"/>
          </a:xfrm>
          <a:solidFill>
            <a:schemeClr val="bg1"/>
          </a:solidFill>
        </p:spPr>
        <p:txBody>
          <a:bodyPr>
            <a:normAutofit/>
          </a:bodyPr>
          <a:lstStyle/>
          <a:p>
            <a:r>
              <a:rPr lang="zh-TW" altLang="en-US" dirty="0" smtClean="0">
                <a:latin typeface="Taipei Sans TC Beta" pitchFamily="2" charset="-120"/>
                <a:ea typeface="Taipei Sans TC Beta" pitchFamily="2" charset="-120"/>
              </a:rPr>
              <a:t>案例三</a:t>
            </a:r>
            <a:endParaRPr lang="zh-TW" altLang="en-US" dirty="0">
              <a:latin typeface="Taipei Sans TC Beta" pitchFamily="2" charset="-120"/>
              <a:ea typeface="Taipei Sans TC Beta" pitchFamily="2" charset="-120"/>
            </a:endParaRPr>
          </a:p>
        </p:txBody>
      </p:sp>
      <p:sp>
        <p:nvSpPr>
          <p:cNvPr id="3" name="內容版面配置區 2"/>
          <p:cNvSpPr>
            <a:spLocks noGrp="1"/>
          </p:cNvSpPr>
          <p:nvPr>
            <p:ph idx="1"/>
          </p:nvPr>
        </p:nvSpPr>
        <p:spPr>
          <a:xfrm>
            <a:off x="971551" y="1772816"/>
            <a:ext cx="7200897" cy="4464496"/>
          </a:xfrm>
          <a:solidFill>
            <a:schemeClr val="bg1"/>
          </a:solidFill>
        </p:spPr>
        <p:txBody>
          <a:bodyPr>
            <a:noAutofit/>
          </a:bodyPr>
          <a:lstStyle/>
          <a:p>
            <a:r>
              <a:rPr lang="zh-TW" altLang="en-US" b="1" dirty="0">
                <a:solidFill>
                  <a:schemeClr val="accent1">
                    <a:lumMod val="75000"/>
                  </a:schemeClr>
                </a:solidFill>
                <a:latin typeface="+mj-ea"/>
                <a:ea typeface="+mj-ea"/>
              </a:rPr>
              <a:t>內容</a:t>
            </a:r>
            <a:r>
              <a:rPr lang="zh-TW" altLang="en-US" b="1" dirty="0" smtClean="0">
                <a:solidFill>
                  <a:schemeClr val="accent1">
                    <a:lumMod val="75000"/>
                  </a:schemeClr>
                </a:solidFill>
                <a:latin typeface="+mj-ea"/>
                <a:ea typeface="+mj-ea"/>
              </a:rPr>
              <a:t>簡述</a:t>
            </a:r>
          </a:p>
          <a:p>
            <a:r>
              <a:rPr lang="zh-TW" altLang="en-US" dirty="0" smtClean="0">
                <a:latin typeface="+mj-ea"/>
                <a:ea typeface="+mj-ea"/>
              </a:rPr>
              <a:t>甲</a:t>
            </a:r>
            <a:r>
              <a:rPr lang="zh-TW" altLang="zh-TW" dirty="0" smtClean="0">
                <a:latin typeface="+mj-ea"/>
                <a:ea typeface="+mj-ea"/>
              </a:rPr>
              <a:t>承租</a:t>
            </a:r>
            <a:r>
              <a:rPr lang="zh-TW" altLang="zh-TW" dirty="0">
                <a:latin typeface="+mj-ea"/>
                <a:ea typeface="+mj-ea"/>
              </a:rPr>
              <a:t>的林班地內有違規設施物及違規作物，林管處遂依租地造林違約案件處理程序，數次發函要求改善不成，遂發存證信函表示不予續租，並委請律師</a:t>
            </a:r>
            <a:r>
              <a:rPr lang="zh-TW" altLang="zh-TW" dirty="0" smtClean="0">
                <a:latin typeface="+mj-ea"/>
                <a:ea typeface="+mj-ea"/>
              </a:rPr>
              <a:t>對</a:t>
            </a:r>
            <a:r>
              <a:rPr lang="zh-TW" altLang="en-US" dirty="0" smtClean="0">
                <a:latin typeface="+mj-ea"/>
                <a:ea typeface="+mj-ea"/>
              </a:rPr>
              <a:t>甲</a:t>
            </a:r>
            <a:r>
              <a:rPr lang="zh-TW" altLang="zh-TW" dirty="0" smtClean="0">
                <a:latin typeface="+mj-ea"/>
                <a:ea typeface="+mj-ea"/>
              </a:rPr>
              <a:t>提起</a:t>
            </a:r>
            <a:r>
              <a:rPr lang="zh-TW" altLang="zh-TW" dirty="0">
                <a:latin typeface="+mj-ea"/>
                <a:ea typeface="+mj-ea"/>
              </a:rPr>
              <a:t>返還林地民事訴訟。</a:t>
            </a:r>
          </a:p>
          <a:p>
            <a:r>
              <a:rPr lang="zh-TW" altLang="en-US" dirty="0" smtClean="0">
                <a:latin typeface="+mj-ea"/>
                <a:ea typeface="+mj-ea"/>
              </a:rPr>
              <a:t>甲</a:t>
            </a:r>
            <a:r>
              <a:rPr lang="zh-TW" altLang="zh-TW" dirty="0" smtClean="0">
                <a:latin typeface="+mj-ea"/>
                <a:ea typeface="+mj-ea"/>
              </a:rPr>
              <a:t>為</a:t>
            </a:r>
            <a:r>
              <a:rPr lang="zh-TW" altLang="zh-TW" dirty="0">
                <a:latin typeface="+mj-ea"/>
                <a:ea typeface="+mj-ea"/>
              </a:rPr>
              <a:t>處理此事，來回</a:t>
            </a:r>
            <a:r>
              <a:rPr lang="zh-TW" altLang="zh-TW" dirty="0" smtClean="0">
                <a:latin typeface="+mj-ea"/>
                <a:ea typeface="+mj-ea"/>
              </a:rPr>
              <a:t>奔波詢問</a:t>
            </a:r>
            <a:r>
              <a:rPr lang="zh-TW" altLang="en-US" dirty="0" smtClean="0">
                <a:latin typeface="+mj-ea"/>
                <a:ea typeface="+mj-ea"/>
              </a:rPr>
              <a:t>林管處</a:t>
            </a:r>
            <a:r>
              <a:rPr lang="zh-TW" altLang="zh-TW" dirty="0" smtClean="0">
                <a:latin typeface="+mj-ea"/>
                <a:ea typeface="+mj-ea"/>
              </a:rPr>
              <a:t>和解</a:t>
            </a:r>
            <a:r>
              <a:rPr lang="zh-TW" altLang="zh-TW" dirty="0">
                <a:latin typeface="+mj-ea"/>
                <a:ea typeface="+mj-ea"/>
              </a:rPr>
              <a:t>與回復租約事宜</a:t>
            </a:r>
            <a:r>
              <a:rPr lang="zh-TW" altLang="zh-TW" dirty="0" smtClean="0">
                <a:latin typeface="+mj-ea"/>
                <a:ea typeface="+mj-ea"/>
              </a:rPr>
              <a:t>，</a:t>
            </a:r>
            <a:r>
              <a:rPr lang="zh-TW" altLang="en-US" dirty="0" smtClean="0">
                <a:latin typeface="+mj-ea"/>
                <a:ea typeface="+mj-ea"/>
              </a:rPr>
              <a:t>林管處承辦人就相關法規、文件或資料予以答覆、提供閱覽，</a:t>
            </a:r>
            <a:r>
              <a:rPr lang="zh-TW" altLang="zh-TW" dirty="0" smtClean="0">
                <a:latin typeface="+mj-ea"/>
                <a:ea typeface="+mj-ea"/>
              </a:rPr>
              <a:t>之後</a:t>
            </a:r>
            <a:r>
              <a:rPr lang="zh-TW" altLang="zh-TW" dirty="0">
                <a:latin typeface="+mj-ea"/>
                <a:ea typeface="+mj-ea"/>
              </a:rPr>
              <a:t>終於改善完成，回復租約。</a:t>
            </a:r>
            <a:endParaRPr lang="en-US" altLang="zh-TW" dirty="0" smtClean="0">
              <a:latin typeface="+mj-ea"/>
              <a:ea typeface="+mj-ea"/>
            </a:endParaRPr>
          </a:p>
          <a:p>
            <a:pPr algn="just"/>
            <a:r>
              <a:rPr lang="zh-TW" altLang="en-US" dirty="0" smtClean="0">
                <a:latin typeface="+mj-ea"/>
                <a:ea typeface="+mj-ea"/>
              </a:rPr>
              <a:t>請問：林管處的行為</a:t>
            </a:r>
            <a:r>
              <a:rPr lang="zh-TW" altLang="en-US" dirty="0">
                <a:latin typeface="+mj-ea"/>
                <a:ea typeface="+mj-ea"/>
              </a:rPr>
              <a:t>是「</a:t>
            </a:r>
            <a:r>
              <a:rPr lang="zh-TW" altLang="en-US" dirty="0" smtClean="0">
                <a:latin typeface="+mj-ea"/>
                <a:ea typeface="+mj-ea"/>
              </a:rPr>
              <a:t>便民」還是「擾民」？</a:t>
            </a:r>
            <a:endParaRPr lang="en-US" altLang="zh-TW" dirty="0">
              <a:latin typeface="+mj-ea"/>
              <a:ea typeface="+mj-ea"/>
            </a:endParaRPr>
          </a:p>
        </p:txBody>
      </p:sp>
      <p:cxnSp>
        <p:nvCxnSpPr>
          <p:cNvPr id="4" name="直線接點 3"/>
          <p:cNvCxnSpPr/>
          <p:nvPr/>
        </p:nvCxnSpPr>
        <p:spPr>
          <a:xfrm>
            <a:off x="971600" y="1556792"/>
            <a:ext cx="7200800"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投影片編號版面配置區 4"/>
          <p:cNvSpPr>
            <a:spLocks noGrp="1"/>
          </p:cNvSpPr>
          <p:nvPr>
            <p:ph type="sldNum" sz="quarter" idx="12"/>
          </p:nvPr>
        </p:nvSpPr>
        <p:spPr/>
        <p:txBody>
          <a:bodyPr/>
          <a:lstStyle/>
          <a:p>
            <a:fld id="{73DA0BB7-265A-403C-9275-D587AB510EDC}" type="slidenum">
              <a:rPr lang="zh-TW" altLang="en-US" smtClean="0"/>
              <a:t>34</a:t>
            </a:fld>
            <a:endParaRPr lang="zh-TW" altLang="en-US"/>
          </a:p>
        </p:txBody>
      </p:sp>
    </p:spTree>
    <p:extLst>
      <p:ext uri="{BB962C8B-B14F-4D97-AF65-F5344CB8AC3E}">
        <p14:creationId xmlns:p14="http://schemas.microsoft.com/office/powerpoint/2010/main" val="12733469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91709" y="620688"/>
            <a:ext cx="7200897" cy="934699"/>
          </a:xfrm>
          <a:solidFill>
            <a:schemeClr val="bg1"/>
          </a:solidFill>
        </p:spPr>
        <p:txBody>
          <a:bodyPr>
            <a:normAutofit/>
          </a:bodyPr>
          <a:lstStyle/>
          <a:p>
            <a:r>
              <a:rPr lang="zh-TW" altLang="en-US" dirty="0" smtClean="0">
                <a:latin typeface="Taipei Sans TC Beta" pitchFamily="2" charset="-120"/>
                <a:ea typeface="Taipei Sans TC Beta" pitchFamily="2" charset="-120"/>
              </a:rPr>
              <a:t>  解析</a:t>
            </a:r>
            <a:endParaRPr lang="zh-TW" altLang="en-US" dirty="0">
              <a:latin typeface="Taipei Sans TC Beta" pitchFamily="2" charset="-120"/>
              <a:ea typeface="Taipei Sans TC Beta" pitchFamily="2" charset="-120"/>
            </a:endParaRPr>
          </a:p>
        </p:txBody>
      </p:sp>
      <p:sp>
        <p:nvSpPr>
          <p:cNvPr id="3" name="內容版面配置區 2"/>
          <p:cNvSpPr>
            <a:spLocks noGrp="1"/>
          </p:cNvSpPr>
          <p:nvPr>
            <p:ph idx="1"/>
          </p:nvPr>
        </p:nvSpPr>
        <p:spPr>
          <a:xfrm>
            <a:off x="971551" y="1772816"/>
            <a:ext cx="7200897" cy="4464496"/>
          </a:xfrm>
          <a:solidFill>
            <a:schemeClr val="bg1"/>
          </a:solidFill>
        </p:spPr>
        <p:txBody>
          <a:bodyPr>
            <a:normAutofit fontScale="92500"/>
          </a:bodyPr>
          <a:lstStyle/>
          <a:p>
            <a:r>
              <a:rPr lang="zh-TW" altLang="en-US" dirty="0" smtClean="0">
                <a:latin typeface="+mj-ea"/>
                <a:ea typeface="+mj-ea"/>
              </a:rPr>
              <a:t>民眾申辦各項業務如有不清楚或疑問之處時，各公務機關都樂於為民服務，針對業務職掌說明</a:t>
            </a:r>
            <a:r>
              <a:rPr lang="zh-TW" altLang="en-US" dirty="0">
                <a:latin typeface="+mj-ea"/>
                <a:ea typeface="+mj-ea"/>
              </a:rPr>
              <a:t>、</a:t>
            </a:r>
            <a:r>
              <a:rPr lang="zh-TW" altLang="en-US" dirty="0" smtClean="0">
                <a:latin typeface="+mj-ea"/>
                <a:ea typeface="+mj-ea"/>
              </a:rPr>
              <a:t>解釋。</a:t>
            </a:r>
            <a:endParaRPr lang="en-US" altLang="zh-TW" dirty="0" smtClean="0">
              <a:latin typeface="+mj-ea"/>
              <a:ea typeface="+mj-ea"/>
            </a:endParaRPr>
          </a:p>
          <a:p>
            <a:r>
              <a:rPr lang="zh-TW" altLang="zh-TW" dirty="0" smtClean="0">
                <a:latin typeface="+mj-ea"/>
                <a:ea typeface="+mj-ea"/>
              </a:rPr>
              <a:t>林</a:t>
            </a:r>
            <a:r>
              <a:rPr lang="zh-TW" altLang="zh-TW" dirty="0">
                <a:latin typeface="+mj-ea"/>
                <a:ea typeface="+mj-ea"/>
              </a:rPr>
              <a:t>管處承辦人員向其詳細解說相關規定，並表示</a:t>
            </a:r>
            <a:r>
              <a:rPr lang="zh-TW" altLang="zh-TW" dirty="0" smtClean="0">
                <a:latin typeface="+mj-ea"/>
                <a:ea typeface="+mj-ea"/>
              </a:rPr>
              <a:t>若</a:t>
            </a:r>
            <a:r>
              <a:rPr lang="zh-TW" altLang="en-US" dirty="0" smtClean="0">
                <a:latin typeface="+mj-ea"/>
                <a:ea typeface="+mj-ea"/>
              </a:rPr>
              <a:t>甲</a:t>
            </a:r>
            <a:r>
              <a:rPr lang="zh-TW" altLang="zh-TW" dirty="0" smtClean="0">
                <a:latin typeface="+mj-ea"/>
                <a:ea typeface="+mj-ea"/>
              </a:rPr>
              <a:t>願</a:t>
            </a:r>
            <a:r>
              <a:rPr lang="zh-TW" altLang="zh-TW" dirty="0">
                <a:latin typeface="+mj-ea"/>
                <a:ea typeface="+mj-ea"/>
              </a:rPr>
              <a:t>依規</a:t>
            </a:r>
            <a:r>
              <a:rPr lang="zh-TW" altLang="zh-TW" b="1" dirty="0">
                <a:latin typeface="+mj-ea"/>
                <a:ea typeface="+mj-ea"/>
              </a:rPr>
              <a:t>改正至符合補辦</a:t>
            </a:r>
            <a:r>
              <a:rPr lang="zh-TW" altLang="zh-TW" dirty="0">
                <a:latin typeface="+mj-ea"/>
                <a:ea typeface="+mj-ea"/>
              </a:rPr>
              <a:t>工寮面積並砍除違規作物，林管處就</a:t>
            </a:r>
            <a:r>
              <a:rPr lang="zh-TW" altLang="zh-TW" b="1" dirty="0">
                <a:latin typeface="+mj-ea"/>
                <a:ea typeface="+mj-ea"/>
              </a:rPr>
              <a:t>得依尚未完成造林方案後續處理方式</a:t>
            </a:r>
            <a:r>
              <a:rPr lang="zh-TW" altLang="zh-TW" dirty="0">
                <a:latin typeface="+mj-ea"/>
                <a:ea typeface="+mj-ea"/>
              </a:rPr>
              <a:t>，經法院和解</a:t>
            </a:r>
            <a:r>
              <a:rPr lang="en-US" altLang="zh-TW" dirty="0">
                <a:latin typeface="+mj-ea"/>
                <a:ea typeface="+mj-ea"/>
              </a:rPr>
              <a:t>(</a:t>
            </a:r>
            <a:r>
              <a:rPr lang="zh-TW" altLang="zh-TW" dirty="0">
                <a:latin typeface="+mj-ea"/>
                <a:ea typeface="+mj-ea"/>
              </a:rPr>
              <a:t>調解</a:t>
            </a:r>
            <a:r>
              <a:rPr lang="en-US" altLang="zh-TW" dirty="0">
                <a:latin typeface="+mj-ea"/>
                <a:ea typeface="+mj-ea"/>
              </a:rPr>
              <a:t>)</a:t>
            </a:r>
            <a:r>
              <a:rPr lang="zh-TW" altLang="zh-TW" dirty="0">
                <a:latin typeface="+mj-ea"/>
                <a:ea typeface="+mj-ea"/>
              </a:rPr>
              <a:t>成立，</a:t>
            </a:r>
            <a:r>
              <a:rPr lang="zh-TW" altLang="zh-TW" dirty="0" smtClean="0">
                <a:latin typeface="+mj-ea"/>
                <a:ea typeface="+mj-ea"/>
              </a:rPr>
              <a:t>由被告</a:t>
            </a:r>
            <a:r>
              <a:rPr lang="en-US" altLang="zh-TW" dirty="0" smtClean="0">
                <a:latin typeface="+mj-ea"/>
                <a:ea typeface="+mj-ea"/>
              </a:rPr>
              <a:t>(</a:t>
            </a:r>
            <a:r>
              <a:rPr lang="zh-TW" altLang="en-US" dirty="0" smtClean="0">
                <a:latin typeface="+mj-ea"/>
                <a:ea typeface="+mj-ea"/>
              </a:rPr>
              <a:t>甲</a:t>
            </a:r>
            <a:r>
              <a:rPr lang="en-US" altLang="zh-TW" dirty="0" smtClean="0">
                <a:latin typeface="+mj-ea"/>
                <a:ea typeface="+mj-ea"/>
              </a:rPr>
              <a:t>)</a:t>
            </a:r>
            <a:r>
              <a:rPr lang="zh-TW" altLang="zh-TW" dirty="0" smtClean="0">
                <a:latin typeface="+mj-ea"/>
                <a:ea typeface="+mj-ea"/>
              </a:rPr>
              <a:t>給付</a:t>
            </a:r>
            <a:r>
              <a:rPr lang="zh-TW" altLang="zh-TW" dirty="0">
                <a:latin typeface="+mj-ea"/>
                <a:ea typeface="+mj-ea"/>
              </a:rPr>
              <a:t>訴訟費用及土地使用補償金後回復承租契約。</a:t>
            </a:r>
          </a:p>
          <a:p>
            <a:r>
              <a:rPr lang="zh-TW" altLang="zh-TW" dirty="0" smtClean="0">
                <a:latin typeface="+mj-ea"/>
                <a:ea typeface="+mj-ea"/>
              </a:rPr>
              <a:t>後</a:t>
            </a:r>
            <a:r>
              <a:rPr lang="zh-TW" altLang="en-US" dirty="0" smtClean="0">
                <a:latin typeface="+mj-ea"/>
                <a:ea typeface="+mj-ea"/>
              </a:rPr>
              <a:t>甲</a:t>
            </a:r>
            <a:r>
              <a:rPr lang="zh-TW" altLang="zh-TW" dirty="0" smtClean="0">
                <a:latin typeface="+mj-ea"/>
                <a:ea typeface="+mj-ea"/>
              </a:rPr>
              <a:t>依</a:t>
            </a:r>
            <a:r>
              <a:rPr lang="zh-TW" altLang="zh-TW" dirty="0">
                <a:latin typeface="+mj-ea"/>
                <a:ea typeface="+mj-ea"/>
              </a:rPr>
              <a:t>承辦人所說明的程序改正，並經林管處現勘確認後，請律師陳報法院辦理和解，並回復承租契約。</a:t>
            </a:r>
            <a:endParaRPr lang="en-US" altLang="zh-TW" b="1" dirty="0" smtClean="0">
              <a:solidFill>
                <a:schemeClr val="accent1">
                  <a:lumMod val="75000"/>
                </a:schemeClr>
              </a:solidFill>
              <a:latin typeface="+mj-ea"/>
              <a:ea typeface="+mj-ea"/>
            </a:endParaRPr>
          </a:p>
        </p:txBody>
      </p:sp>
      <p:cxnSp>
        <p:nvCxnSpPr>
          <p:cNvPr id="4" name="直線接點 3"/>
          <p:cNvCxnSpPr/>
          <p:nvPr/>
        </p:nvCxnSpPr>
        <p:spPr>
          <a:xfrm>
            <a:off x="971600" y="1556792"/>
            <a:ext cx="7200800"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投影片編號版面配置區 4"/>
          <p:cNvSpPr>
            <a:spLocks noGrp="1"/>
          </p:cNvSpPr>
          <p:nvPr>
            <p:ph type="sldNum" sz="quarter" idx="12"/>
          </p:nvPr>
        </p:nvSpPr>
        <p:spPr/>
        <p:txBody>
          <a:bodyPr/>
          <a:lstStyle/>
          <a:p>
            <a:fld id="{73DA0BB7-265A-403C-9275-D587AB510EDC}" type="slidenum">
              <a:rPr lang="zh-TW" altLang="en-US" smtClean="0"/>
              <a:t>35</a:t>
            </a:fld>
            <a:endParaRPr lang="zh-TW" altLang="en-US"/>
          </a:p>
        </p:txBody>
      </p:sp>
    </p:spTree>
    <p:extLst>
      <p:ext uri="{BB962C8B-B14F-4D97-AF65-F5344CB8AC3E}">
        <p14:creationId xmlns:p14="http://schemas.microsoft.com/office/powerpoint/2010/main" val="3351843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91709" y="620688"/>
            <a:ext cx="7200897" cy="934699"/>
          </a:xfrm>
          <a:solidFill>
            <a:schemeClr val="bg1"/>
          </a:solidFill>
        </p:spPr>
        <p:txBody>
          <a:bodyPr>
            <a:normAutofit/>
          </a:bodyPr>
          <a:lstStyle/>
          <a:p>
            <a:r>
              <a:rPr lang="zh-TW" altLang="en-US" dirty="0" smtClean="0">
                <a:latin typeface="Taipei Sans TC Beta" pitchFamily="2" charset="-120"/>
                <a:ea typeface="Taipei Sans TC Beta" pitchFamily="2" charset="-120"/>
              </a:rPr>
              <a:t>案例四</a:t>
            </a:r>
            <a:endParaRPr lang="zh-TW" altLang="en-US" dirty="0">
              <a:latin typeface="Taipei Sans TC Beta" pitchFamily="2" charset="-120"/>
              <a:ea typeface="Taipei Sans TC Beta" pitchFamily="2" charset="-120"/>
            </a:endParaRPr>
          </a:p>
        </p:txBody>
      </p:sp>
      <p:sp>
        <p:nvSpPr>
          <p:cNvPr id="3" name="內容版面配置區 2"/>
          <p:cNvSpPr>
            <a:spLocks noGrp="1"/>
          </p:cNvSpPr>
          <p:nvPr>
            <p:ph idx="1"/>
          </p:nvPr>
        </p:nvSpPr>
        <p:spPr>
          <a:xfrm>
            <a:off x="971551" y="1772816"/>
            <a:ext cx="7200897" cy="4464496"/>
          </a:xfrm>
          <a:solidFill>
            <a:schemeClr val="bg1"/>
          </a:solidFill>
        </p:spPr>
        <p:txBody>
          <a:bodyPr>
            <a:normAutofit fontScale="92500"/>
          </a:bodyPr>
          <a:lstStyle/>
          <a:p>
            <a:r>
              <a:rPr lang="zh-TW" altLang="en-US" b="1" dirty="0" smtClean="0">
                <a:solidFill>
                  <a:schemeClr val="accent1">
                    <a:lumMod val="75000"/>
                  </a:schemeClr>
                </a:solidFill>
                <a:latin typeface="+mj-ea"/>
                <a:ea typeface="+mj-ea"/>
              </a:rPr>
              <a:t>內容簡述</a:t>
            </a:r>
            <a:endParaRPr lang="en-US" altLang="zh-TW" b="1" dirty="0" smtClean="0">
              <a:solidFill>
                <a:schemeClr val="accent1">
                  <a:lumMod val="75000"/>
                </a:schemeClr>
              </a:solidFill>
              <a:latin typeface="+mj-ea"/>
              <a:ea typeface="+mj-ea"/>
            </a:endParaRPr>
          </a:p>
          <a:p>
            <a:pPr algn="just"/>
            <a:r>
              <a:rPr lang="zh-TW" altLang="zh-TW" dirty="0">
                <a:latin typeface="+mj-ea"/>
                <a:ea typeface="+mj-ea"/>
              </a:rPr>
              <a:t>廠商承攬林管處的廳舍清潔維護工作，合約載明其應每日派</a:t>
            </a:r>
            <a:r>
              <a:rPr lang="en-US" altLang="zh-TW" dirty="0">
                <a:latin typeface="+mj-ea"/>
                <a:ea typeface="+mj-ea"/>
              </a:rPr>
              <a:t>8</a:t>
            </a:r>
            <a:r>
              <a:rPr lang="zh-TW" altLang="zh-TW" dirty="0">
                <a:latin typeface="+mj-ea"/>
                <a:ea typeface="+mj-ea"/>
              </a:rPr>
              <a:t>人執行清潔維護工作，按月驗收付款。</a:t>
            </a:r>
          </a:p>
          <a:p>
            <a:pPr algn="just"/>
            <a:r>
              <a:rPr lang="zh-TW" altLang="zh-TW" dirty="0">
                <a:latin typeface="+mj-ea"/>
                <a:ea typeface="+mj-ea"/>
              </a:rPr>
              <a:t>林管處科員</a:t>
            </a:r>
            <a:r>
              <a:rPr lang="zh-TW" altLang="zh-TW" dirty="0" smtClean="0">
                <a:latin typeface="+mj-ea"/>
                <a:ea typeface="+mj-ea"/>
              </a:rPr>
              <a:t>小</a:t>
            </a:r>
            <a:r>
              <a:rPr lang="zh-TW" altLang="en-US" dirty="0" smtClean="0">
                <a:latin typeface="+mj-ea"/>
                <a:ea typeface="+mj-ea"/>
              </a:rPr>
              <a:t>張</a:t>
            </a:r>
            <a:r>
              <a:rPr lang="zh-TW" altLang="zh-TW" dirty="0" smtClean="0">
                <a:latin typeface="+mj-ea"/>
                <a:ea typeface="+mj-ea"/>
              </a:rPr>
              <a:t>為</a:t>
            </a:r>
            <a:r>
              <a:rPr lang="zh-TW" altLang="zh-TW" dirty="0">
                <a:latin typeface="+mj-ea"/>
                <a:ea typeface="+mj-ea"/>
              </a:rPr>
              <a:t>本案主驗人，明知廠商出勤員額只有</a:t>
            </a:r>
            <a:r>
              <a:rPr lang="en-US" altLang="zh-TW" dirty="0">
                <a:latin typeface="+mj-ea"/>
                <a:ea typeface="+mj-ea"/>
              </a:rPr>
              <a:t>5</a:t>
            </a:r>
            <a:r>
              <a:rPr lang="zh-TW" altLang="zh-TW" dirty="0">
                <a:latin typeface="+mj-ea"/>
                <a:ea typeface="+mj-ea"/>
              </a:rPr>
              <a:t>人，卻因平日互動往來良好，遂通知將進行抽查並拍照點名，廠商旋即徵調</a:t>
            </a:r>
            <a:r>
              <a:rPr lang="en-US" altLang="zh-TW" dirty="0">
                <a:latin typeface="+mj-ea"/>
                <a:ea typeface="+mj-ea"/>
              </a:rPr>
              <a:t>3</a:t>
            </a:r>
            <a:r>
              <a:rPr lang="zh-TW" altLang="zh-TW" dirty="0">
                <a:latin typeface="+mj-ea"/>
                <a:ea typeface="+mj-ea"/>
              </a:rPr>
              <a:t>名非服務於林管處的清潔人員到場供</a:t>
            </a:r>
            <a:r>
              <a:rPr lang="zh-TW" altLang="zh-TW" dirty="0" smtClean="0">
                <a:latin typeface="+mj-ea"/>
                <a:ea typeface="+mj-ea"/>
              </a:rPr>
              <a:t>小</a:t>
            </a:r>
            <a:r>
              <a:rPr lang="zh-TW" altLang="en-US" dirty="0" smtClean="0">
                <a:latin typeface="+mj-ea"/>
                <a:ea typeface="+mj-ea"/>
              </a:rPr>
              <a:t>張</a:t>
            </a:r>
            <a:r>
              <a:rPr lang="zh-TW" altLang="zh-TW" dirty="0" smtClean="0">
                <a:latin typeface="+mj-ea"/>
                <a:ea typeface="+mj-ea"/>
              </a:rPr>
              <a:t>拍照</a:t>
            </a:r>
            <a:r>
              <a:rPr lang="zh-TW" altLang="zh-TW" dirty="0">
                <a:latin typeface="+mj-ea"/>
                <a:ea typeface="+mj-ea"/>
              </a:rPr>
              <a:t>存證，並在抽查出勤紀錄表上簽名</a:t>
            </a:r>
            <a:r>
              <a:rPr lang="zh-TW" altLang="zh-TW" dirty="0" smtClean="0">
                <a:latin typeface="+mj-ea"/>
                <a:ea typeface="+mj-ea"/>
              </a:rPr>
              <a:t>。嗣後</a:t>
            </a:r>
            <a:r>
              <a:rPr lang="zh-TW" altLang="zh-TW" dirty="0">
                <a:latin typeface="+mj-ea"/>
                <a:ea typeface="+mj-ea"/>
              </a:rPr>
              <a:t>，</a:t>
            </a:r>
            <a:r>
              <a:rPr lang="zh-TW" altLang="zh-TW" dirty="0" smtClean="0">
                <a:latin typeface="+mj-ea"/>
                <a:ea typeface="+mj-ea"/>
              </a:rPr>
              <a:t>小</a:t>
            </a:r>
            <a:r>
              <a:rPr lang="zh-TW" altLang="en-US" dirty="0" smtClean="0">
                <a:latin typeface="+mj-ea"/>
                <a:ea typeface="+mj-ea"/>
              </a:rPr>
              <a:t>張</a:t>
            </a:r>
            <a:r>
              <a:rPr lang="zh-TW" altLang="zh-TW" dirty="0" smtClean="0">
                <a:latin typeface="+mj-ea"/>
                <a:ea typeface="+mj-ea"/>
              </a:rPr>
              <a:t>將</a:t>
            </a:r>
            <a:r>
              <a:rPr lang="zh-TW" altLang="zh-TW" dirty="0">
                <a:latin typeface="+mj-ea"/>
                <a:ea typeface="+mj-ea"/>
              </a:rPr>
              <a:t>不實的</a:t>
            </a:r>
            <a:r>
              <a:rPr lang="zh-TW" altLang="zh-TW" dirty="0" smtClean="0">
                <a:latin typeface="+mj-ea"/>
                <a:ea typeface="+mj-ea"/>
              </a:rPr>
              <a:t>驗收</a:t>
            </a:r>
            <a:r>
              <a:rPr lang="zh-TW" altLang="en-US" dirty="0" smtClean="0">
                <a:latin typeface="+mj-ea"/>
                <a:ea typeface="+mj-ea"/>
              </a:rPr>
              <a:t>紀</a:t>
            </a:r>
            <a:r>
              <a:rPr lang="zh-TW" altLang="zh-TW" dirty="0" smtClean="0">
                <a:latin typeface="+mj-ea"/>
                <a:ea typeface="+mj-ea"/>
              </a:rPr>
              <a:t>錄</a:t>
            </a:r>
            <a:r>
              <a:rPr lang="zh-TW" altLang="zh-TW" dirty="0">
                <a:latin typeface="+mj-ea"/>
                <a:ea typeface="+mj-ea"/>
              </a:rPr>
              <a:t>及出勤紀錄表提供承辦人核銷，撥付該月清潔維護費用予廠商</a:t>
            </a:r>
            <a:r>
              <a:rPr lang="zh-TW" altLang="zh-TW" dirty="0" smtClean="0">
                <a:latin typeface="+mj-ea"/>
                <a:ea typeface="+mj-ea"/>
              </a:rPr>
              <a:t>。</a:t>
            </a:r>
            <a:endParaRPr lang="en-US" altLang="zh-TW" dirty="0" smtClean="0">
              <a:latin typeface="+mj-ea"/>
              <a:ea typeface="+mj-ea"/>
            </a:endParaRPr>
          </a:p>
          <a:p>
            <a:pPr algn="just"/>
            <a:r>
              <a:rPr lang="zh-TW" altLang="en-US" dirty="0">
                <a:latin typeface="+mj-ea"/>
                <a:ea typeface="+mj-ea"/>
              </a:rPr>
              <a:t>請問：</a:t>
            </a:r>
            <a:r>
              <a:rPr lang="zh-TW" altLang="en-US" dirty="0" smtClean="0">
                <a:latin typeface="+mj-ea"/>
                <a:ea typeface="+mj-ea"/>
              </a:rPr>
              <a:t>小張的</a:t>
            </a:r>
            <a:r>
              <a:rPr lang="zh-TW" altLang="en-US" dirty="0">
                <a:latin typeface="+mj-ea"/>
                <a:ea typeface="+mj-ea"/>
              </a:rPr>
              <a:t>行為是「圖利」還是「便民</a:t>
            </a:r>
            <a:r>
              <a:rPr lang="zh-TW" altLang="en-US" dirty="0" smtClean="0">
                <a:latin typeface="+mj-ea"/>
                <a:ea typeface="+mj-ea"/>
              </a:rPr>
              <a:t>」？</a:t>
            </a:r>
            <a:endParaRPr lang="en-US" altLang="zh-TW" dirty="0" smtClean="0">
              <a:latin typeface="+mj-ea"/>
              <a:ea typeface="+mj-ea"/>
            </a:endParaRPr>
          </a:p>
          <a:p>
            <a:pPr algn="just"/>
            <a:endParaRPr lang="en-US" altLang="zh-TW" b="1" dirty="0" smtClean="0">
              <a:solidFill>
                <a:schemeClr val="accent1">
                  <a:lumMod val="75000"/>
                </a:schemeClr>
              </a:solidFill>
              <a:latin typeface="+mj-ea"/>
              <a:ea typeface="+mj-ea"/>
            </a:endParaRPr>
          </a:p>
          <a:p>
            <a:endParaRPr lang="en-US" altLang="zh-TW" b="1" dirty="0" smtClean="0">
              <a:solidFill>
                <a:schemeClr val="accent1">
                  <a:lumMod val="75000"/>
                </a:schemeClr>
              </a:solidFill>
              <a:ea typeface="Microsoft JhengHei UI"/>
            </a:endParaRPr>
          </a:p>
        </p:txBody>
      </p:sp>
      <p:cxnSp>
        <p:nvCxnSpPr>
          <p:cNvPr id="4" name="直線接點 3"/>
          <p:cNvCxnSpPr/>
          <p:nvPr/>
        </p:nvCxnSpPr>
        <p:spPr>
          <a:xfrm>
            <a:off x="971600" y="1556792"/>
            <a:ext cx="7200800"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投影片編號版面配置區 4"/>
          <p:cNvSpPr>
            <a:spLocks noGrp="1"/>
          </p:cNvSpPr>
          <p:nvPr>
            <p:ph type="sldNum" sz="quarter" idx="12"/>
          </p:nvPr>
        </p:nvSpPr>
        <p:spPr/>
        <p:txBody>
          <a:bodyPr/>
          <a:lstStyle/>
          <a:p>
            <a:fld id="{73DA0BB7-265A-403C-9275-D587AB510EDC}" type="slidenum">
              <a:rPr lang="zh-TW" altLang="en-US" smtClean="0"/>
              <a:t>36</a:t>
            </a:fld>
            <a:endParaRPr lang="zh-TW" altLang="en-US"/>
          </a:p>
        </p:txBody>
      </p:sp>
    </p:spTree>
    <p:extLst>
      <p:ext uri="{BB962C8B-B14F-4D97-AF65-F5344CB8AC3E}">
        <p14:creationId xmlns:p14="http://schemas.microsoft.com/office/powerpoint/2010/main" val="33412607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91709" y="620688"/>
            <a:ext cx="7200897" cy="934699"/>
          </a:xfrm>
          <a:solidFill>
            <a:schemeClr val="bg1"/>
          </a:solidFill>
        </p:spPr>
        <p:txBody>
          <a:bodyPr>
            <a:normAutofit/>
          </a:bodyPr>
          <a:lstStyle/>
          <a:p>
            <a:r>
              <a:rPr lang="zh-TW" altLang="en-US" dirty="0" smtClean="0">
                <a:latin typeface="Taipei Sans TC Beta" pitchFamily="2" charset="-120"/>
                <a:ea typeface="Taipei Sans TC Beta" pitchFamily="2" charset="-120"/>
              </a:rPr>
              <a:t> 解析</a:t>
            </a:r>
            <a:endParaRPr lang="zh-TW" altLang="en-US" dirty="0">
              <a:latin typeface="Taipei Sans TC Beta" pitchFamily="2" charset="-120"/>
              <a:ea typeface="Taipei Sans TC Beta" pitchFamily="2" charset="-120"/>
            </a:endParaRPr>
          </a:p>
        </p:txBody>
      </p:sp>
      <p:sp>
        <p:nvSpPr>
          <p:cNvPr id="3" name="內容版面配置區 2"/>
          <p:cNvSpPr>
            <a:spLocks noGrp="1"/>
          </p:cNvSpPr>
          <p:nvPr>
            <p:ph idx="1"/>
          </p:nvPr>
        </p:nvSpPr>
        <p:spPr>
          <a:xfrm>
            <a:off x="971551" y="1772816"/>
            <a:ext cx="7200897" cy="4464496"/>
          </a:xfrm>
          <a:solidFill>
            <a:schemeClr val="bg1"/>
          </a:solidFill>
        </p:spPr>
        <p:txBody>
          <a:bodyPr>
            <a:normAutofit lnSpcReduction="10000"/>
          </a:bodyPr>
          <a:lstStyle/>
          <a:p>
            <a:pPr lvl="0" algn="just"/>
            <a:r>
              <a:rPr lang="zh-TW" altLang="zh-TW" dirty="0" smtClean="0">
                <a:latin typeface="+mj-ea"/>
                <a:ea typeface="+mj-ea"/>
              </a:rPr>
              <a:t>公務員</a:t>
            </a:r>
            <a:r>
              <a:rPr lang="zh-TW" altLang="zh-TW" dirty="0">
                <a:latin typeface="+mj-ea"/>
                <a:ea typeface="+mj-ea"/>
              </a:rPr>
              <a:t>奉派驗收，為政府採購法第</a:t>
            </a:r>
            <a:r>
              <a:rPr lang="en-US" altLang="zh-TW" dirty="0">
                <a:latin typeface="+mj-ea"/>
                <a:ea typeface="+mj-ea"/>
              </a:rPr>
              <a:t>72</a:t>
            </a:r>
            <a:r>
              <a:rPr lang="zh-TW" altLang="zh-TW" dirty="0">
                <a:latin typeface="+mj-ea"/>
                <a:ea typeface="+mj-ea"/>
              </a:rPr>
              <a:t>條所稱之主驗人，故有關驗收事宜自為其主管事務，應遵循政府採購法之相關規定，當發現驗收結果與契約規定不符時，通知廠商限期改善或為其他必要之作為，以維護機關之合法權益</a:t>
            </a:r>
            <a:r>
              <a:rPr lang="zh-TW" altLang="zh-TW" dirty="0" smtClean="0">
                <a:latin typeface="+mj-ea"/>
                <a:ea typeface="+mj-ea"/>
              </a:rPr>
              <a:t>。</a:t>
            </a:r>
            <a:endParaRPr lang="en-US" altLang="zh-TW" dirty="0" smtClean="0">
              <a:latin typeface="+mj-ea"/>
              <a:ea typeface="+mj-ea"/>
            </a:endParaRPr>
          </a:p>
          <a:p>
            <a:pPr lvl="0" algn="just"/>
            <a:r>
              <a:rPr lang="zh-TW" altLang="en-US" dirty="0" smtClean="0">
                <a:latin typeface="+mj-ea"/>
                <a:ea typeface="+mj-ea"/>
              </a:rPr>
              <a:t>小張未能</a:t>
            </a:r>
            <a:r>
              <a:rPr lang="zh-TW" altLang="en-US" dirty="0">
                <a:latin typeface="+mj-ea"/>
                <a:ea typeface="+mj-ea"/>
              </a:rPr>
              <a:t>謹守與廠商間之份際，因私人情誼護航廠商</a:t>
            </a:r>
            <a:r>
              <a:rPr lang="zh-TW" altLang="en-US" dirty="0" smtClean="0">
                <a:latin typeface="+mj-ea"/>
                <a:ea typeface="+mj-ea"/>
              </a:rPr>
              <a:t>，</a:t>
            </a:r>
            <a:r>
              <a:rPr lang="zh-TW" altLang="zh-TW" dirty="0" smtClean="0">
                <a:latin typeface="+mj-ea"/>
                <a:ea typeface="+mj-ea"/>
              </a:rPr>
              <a:t>已觸犯</a:t>
            </a:r>
            <a:r>
              <a:rPr lang="zh-TW" altLang="zh-TW" b="1" dirty="0" smtClean="0">
                <a:solidFill>
                  <a:schemeClr val="accent4">
                    <a:lumMod val="75000"/>
                  </a:schemeClr>
                </a:solidFill>
                <a:latin typeface="+mj-ea"/>
                <a:ea typeface="+mj-ea"/>
              </a:rPr>
              <a:t>貪污治罪條例</a:t>
            </a:r>
            <a:r>
              <a:rPr lang="zh-TW" altLang="zh-TW" dirty="0" smtClean="0">
                <a:latin typeface="+mj-ea"/>
                <a:ea typeface="+mj-ea"/>
              </a:rPr>
              <a:t>第</a:t>
            </a:r>
            <a:r>
              <a:rPr lang="en-US" altLang="zh-TW" dirty="0" smtClean="0">
                <a:latin typeface="+mj-ea"/>
                <a:ea typeface="+mj-ea"/>
              </a:rPr>
              <a:t>6</a:t>
            </a:r>
            <a:r>
              <a:rPr lang="zh-TW" altLang="zh-TW" dirty="0" smtClean="0">
                <a:latin typeface="+mj-ea"/>
                <a:ea typeface="+mj-ea"/>
              </a:rPr>
              <a:t>條第</a:t>
            </a:r>
            <a:r>
              <a:rPr lang="en-US" altLang="zh-TW" dirty="0" smtClean="0">
                <a:latin typeface="+mj-ea"/>
                <a:ea typeface="+mj-ea"/>
              </a:rPr>
              <a:t>1</a:t>
            </a:r>
            <a:r>
              <a:rPr lang="zh-TW" altLang="zh-TW" dirty="0" smtClean="0">
                <a:latin typeface="+mj-ea"/>
                <a:ea typeface="+mj-ea"/>
              </a:rPr>
              <a:t>項第</a:t>
            </a:r>
            <a:r>
              <a:rPr lang="en-US" altLang="zh-TW" dirty="0" smtClean="0">
                <a:latin typeface="+mj-ea"/>
                <a:ea typeface="+mj-ea"/>
              </a:rPr>
              <a:t>4</a:t>
            </a:r>
            <a:r>
              <a:rPr lang="zh-TW" altLang="zh-TW" dirty="0" smtClean="0">
                <a:latin typeface="+mj-ea"/>
                <a:ea typeface="+mj-ea"/>
              </a:rPr>
              <a:t>款</a:t>
            </a:r>
            <a:r>
              <a:rPr lang="zh-TW" altLang="zh-TW" b="1" dirty="0" smtClean="0">
                <a:solidFill>
                  <a:schemeClr val="accent4">
                    <a:lumMod val="75000"/>
                  </a:schemeClr>
                </a:solidFill>
                <a:latin typeface="+mj-ea"/>
                <a:ea typeface="+mj-ea"/>
              </a:rPr>
              <a:t>「對於主管或監督之事務直接或間接圖私人不法之利益者」</a:t>
            </a:r>
            <a:r>
              <a:rPr lang="zh-TW" altLang="zh-TW" dirty="0" smtClean="0">
                <a:latin typeface="+mj-ea"/>
                <a:ea typeface="+mj-ea"/>
              </a:rPr>
              <a:t>及</a:t>
            </a:r>
            <a:r>
              <a:rPr lang="zh-TW" altLang="zh-TW" b="1" dirty="0" smtClean="0">
                <a:solidFill>
                  <a:schemeClr val="accent4">
                    <a:lumMod val="75000"/>
                  </a:schemeClr>
                </a:solidFill>
                <a:latin typeface="+mj-ea"/>
                <a:ea typeface="+mj-ea"/>
              </a:rPr>
              <a:t>刑法</a:t>
            </a:r>
            <a:r>
              <a:rPr lang="zh-TW" altLang="zh-TW" dirty="0" smtClean="0">
                <a:latin typeface="+mj-ea"/>
                <a:ea typeface="+mj-ea"/>
              </a:rPr>
              <a:t>第</a:t>
            </a:r>
            <a:r>
              <a:rPr lang="en-US" altLang="zh-TW" dirty="0" smtClean="0">
                <a:latin typeface="+mj-ea"/>
                <a:ea typeface="+mj-ea"/>
              </a:rPr>
              <a:t>213 </a:t>
            </a:r>
            <a:r>
              <a:rPr lang="zh-TW" altLang="zh-TW" dirty="0" smtClean="0">
                <a:latin typeface="+mj-ea"/>
                <a:ea typeface="+mj-ea"/>
              </a:rPr>
              <a:t>條</a:t>
            </a:r>
            <a:r>
              <a:rPr lang="zh-TW" altLang="zh-TW" b="1" dirty="0" smtClean="0">
                <a:solidFill>
                  <a:schemeClr val="accent4">
                    <a:lumMod val="75000"/>
                  </a:schemeClr>
                </a:solidFill>
                <a:latin typeface="+mj-ea"/>
                <a:ea typeface="+mj-ea"/>
              </a:rPr>
              <a:t>「公務員明知為不實之事項，而登載於職務上所掌</a:t>
            </a:r>
            <a:r>
              <a:rPr lang="zh-TW" altLang="zh-TW" b="1" dirty="0">
                <a:solidFill>
                  <a:schemeClr val="accent4">
                    <a:lumMod val="75000"/>
                  </a:schemeClr>
                </a:solidFill>
                <a:latin typeface="+mj-ea"/>
                <a:ea typeface="+mj-ea"/>
              </a:rPr>
              <a:t>之公文書」</a:t>
            </a:r>
            <a:r>
              <a:rPr lang="zh-TW" altLang="zh-TW" dirty="0">
                <a:latin typeface="+mj-ea"/>
                <a:ea typeface="+mj-ea"/>
              </a:rPr>
              <a:t>等規定，遭法院判處</a:t>
            </a:r>
            <a:r>
              <a:rPr lang="zh-TW" altLang="zh-TW" dirty="0" smtClean="0">
                <a:latin typeface="+mj-ea"/>
                <a:ea typeface="+mj-ea"/>
              </a:rPr>
              <a:t>有期徒刑</a:t>
            </a:r>
            <a:r>
              <a:rPr lang="en-US" altLang="zh-TW" dirty="0" smtClean="0">
                <a:latin typeface="+mj-ea"/>
                <a:ea typeface="+mj-ea"/>
              </a:rPr>
              <a:t>1</a:t>
            </a:r>
            <a:r>
              <a:rPr lang="zh-TW" altLang="zh-TW" dirty="0" smtClean="0">
                <a:latin typeface="+mj-ea"/>
                <a:ea typeface="+mj-ea"/>
              </a:rPr>
              <a:t>年</a:t>
            </a:r>
            <a:r>
              <a:rPr lang="en-US" altLang="zh-TW" dirty="0" smtClean="0">
                <a:latin typeface="+mj-ea"/>
                <a:ea typeface="+mj-ea"/>
              </a:rPr>
              <a:t>6</a:t>
            </a:r>
            <a:r>
              <a:rPr lang="zh-TW" altLang="zh-TW" dirty="0">
                <a:latin typeface="+mj-ea"/>
                <a:ea typeface="+mj-ea"/>
              </a:rPr>
              <a:t>月，</a:t>
            </a:r>
            <a:r>
              <a:rPr lang="zh-TW" altLang="zh-TW" dirty="0" smtClean="0">
                <a:latin typeface="+mj-ea"/>
                <a:ea typeface="+mj-ea"/>
              </a:rPr>
              <a:t>褫奪公權</a:t>
            </a:r>
            <a:r>
              <a:rPr lang="en-US" altLang="zh-TW" dirty="0" smtClean="0">
                <a:latin typeface="+mj-ea"/>
                <a:ea typeface="+mj-ea"/>
              </a:rPr>
              <a:t>3</a:t>
            </a:r>
            <a:r>
              <a:rPr lang="zh-TW" altLang="zh-TW" dirty="0" smtClean="0">
                <a:latin typeface="+mj-ea"/>
                <a:ea typeface="+mj-ea"/>
              </a:rPr>
              <a:t>年</a:t>
            </a:r>
            <a:r>
              <a:rPr lang="zh-TW" altLang="zh-TW" dirty="0">
                <a:latin typeface="+mj-ea"/>
                <a:ea typeface="+mj-ea"/>
              </a:rPr>
              <a:t>。</a:t>
            </a:r>
          </a:p>
          <a:p>
            <a:pPr algn="just"/>
            <a:endParaRPr lang="en-US" altLang="zh-TW" dirty="0" smtClean="0">
              <a:latin typeface="+mj-ea"/>
              <a:ea typeface="+mj-ea"/>
            </a:endParaRPr>
          </a:p>
          <a:p>
            <a:pPr algn="just"/>
            <a:endParaRPr lang="en-US" altLang="zh-TW" dirty="0" smtClean="0">
              <a:latin typeface="+mj-ea"/>
              <a:ea typeface="+mj-ea"/>
            </a:endParaRPr>
          </a:p>
          <a:p>
            <a:pPr algn="just"/>
            <a:endParaRPr lang="en-US" altLang="zh-TW" b="1" dirty="0" smtClean="0">
              <a:solidFill>
                <a:schemeClr val="accent1">
                  <a:lumMod val="75000"/>
                </a:schemeClr>
              </a:solidFill>
              <a:latin typeface="+mj-ea"/>
              <a:ea typeface="+mj-ea"/>
            </a:endParaRPr>
          </a:p>
        </p:txBody>
      </p:sp>
      <p:cxnSp>
        <p:nvCxnSpPr>
          <p:cNvPr id="4" name="直線接點 3"/>
          <p:cNvCxnSpPr/>
          <p:nvPr/>
        </p:nvCxnSpPr>
        <p:spPr>
          <a:xfrm>
            <a:off x="971600" y="1556792"/>
            <a:ext cx="7200800"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投影片編號版面配置區 4"/>
          <p:cNvSpPr>
            <a:spLocks noGrp="1"/>
          </p:cNvSpPr>
          <p:nvPr>
            <p:ph type="sldNum" sz="quarter" idx="12"/>
          </p:nvPr>
        </p:nvSpPr>
        <p:spPr/>
        <p:txBody>
          <a:bodyPr/>
          <a:lstStyle/>
          <a:p>
            <a:fld id="{73DA0BB7-265A-403C-9275-D587AB510EDC}" type="slidenum">
              <a:rPr lang="zh-TW" altLang="en-US" smtClean="0"/>
              <a:t>37</a:t>
            </a:fld>
            <a:endParaRPr lang="zh-TW" altLang="en-US"/>
          </a:p>
        </p:txBody>
      </p:sp>
    </p:spTree>
    <p:extLst>
      <p:ext uri="{BB962C8B-B14F-4D97-AF65-F5344CB8AC3E}">
        <p14:creationId xmlns:p14="http://schemas.microsoft.com/office/powerpoint/2010/main" val="28397120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91709" y="620688"/>
            <a:ext cx="7200897" cy="934699"/>
          </a:xfrm>
          <a:solidFill>
            <a:schemeClr val="bg1"/>
          </a:solidFill>
        </p:spPr>
        <p:txBody>
          <a:bodyPr>
            <a:normAutofit/>
          </a:bodyPr>
          <a:lstStyle/>
          <a:p>
            <a:r>
              <a:rPr lang="zh-TW" altLang="en-US" dirty="0" smtClean="0">
                <a:latin typeface="Taipei Sans TC Beta" pitchFamily="2" charset="-120"/>
                <a:ea typeface="Taipei Sans TC Beta" pitchFamily="2" charset="-120"/>
              </a:rPr>
              <a:t>案例五 </a:t>
            </a:r>
            <a:endParaRPr lang="zh-TW" altLang="en-US" dirty="0">
              <a:latin typeface="Taipei Sans TC Beta" pitchFamily="2" charset="-120"/>
              <a:ea typeface="Taipei Sans TC Beta" pitchFamily="2" charset="-120"/>
            </a:endParaRPr>
          </a:p>
        </p:txBody>
      </p:sp>
      <p:sp>
        <p:nvSpPr>
          <p:cNvPr id="3" name="內容版面配置區 2"/>
          <p:cNvSpPr>
            <a:spLocks noGrp="1"/>
          </p:cNvSpPr>
          <p:nvPr>
            <p:ph idx="1"/>
          </p:nvPr>
        </p:nvSpPr>
        <p:spPr>
          <a:xfrm>
            <a:off x="971551" y="1772816"/>
            <a:ext cx="7200897" cy="4464496"/>
          </a:xfrm>
          <a:solidFill>
            <a:schemeClr val="bg1"/>
          </a:solidFill>
        </p:spPr>
        <p:txBody>
          <a:bodyPr>
            <a:normAutofit/>
          </a:bodyPr>
          <a:lstStyle/>
          <a:p>
            <a:r>
              <a:rPr lang="zh-TW" altLang="en-US" b="1" dirty="0" smtClean="0">
                <a:solidFill>
                  <a:schemeClr val="accent1">
                    <a:lumMod val="75000"/>
                  </a:schemeClr>
                </a:solidFill>
                <a:latin typeface="+mj-ea"/>
                <a:ea typeface="+mj-ea"/>
              </a:rPr>
              <a:t>內容概述</a:t>
            </a:r>
            <a:endParaRPr lang="en-US" altLang="zh-TW" b="1" dirty="0" smtClean="0">
              <a:solidFill>
                <a:schemeClr val="accent1">
                  <a:lumMod val="75000"/>
                </a:schemeClr>
              </a:solidFill>
              <a:latin typeface="+mj-ea"/>
              <a:ea typeface="+mj-ea"/>
            </a:endParaRPr>
          </a:p>
          <a:p>
            <a:pPr algn="just"/>
            <a:r>
              <a:rPr lang="zh-TW" altLang="en-US" dirty="0" smtClean="0">
                <a:latin typeface="+mj-ea"/>
                <a:ea typeface="+mj-ea"/>
              </a:rPr>
              <a:t>老王</a:t>
            </a:r>
            <a:r>
              <a:rPr lang="zh-TW" altLang="zh-TW" dirty="0" smtClean="0">
                <a:latin typeface="+mj-ea"/>
                <a:ea typeface="+mj-ea"/>
              </a:rPr>
              <a:t>擔任</a:t>
            </a:r>
            <a:r>
              <a:rPr lang="zh-TW" altLang="zh-TW" dirty="0">
                <a:latin typeface="+mj-ea"/>
                <a:ea typeface="+mj-ea"/>
              </a:rPr>
              <a:t>林管處工作站分站臨時工，每月薪資</a:t>
            </a:r>
            <a:r>
              <a:rPr lang="en-US" altLang="zh-TW" dirty="0">
                <a:latin typeface="+mj-ea"/>
                <a:ea typeface="+mj-ea"/>
              </a:rPr>
              <a:t>30,000</a:t>
            </a:r>
            <a:r>
              <a:rPr lang="zh-TW" altLang="zh-TW" dirty="0">
                <a:latin typeface="+mj-ea"/>
                <a:ea typeface="+mj-ea"/>
              </a:rPr>
              <a:t>元，如有請假，</a:t>
            </a:r>
            <a:r>
              <a:rPr lang="en-US" altLang="zh-TW" dirty="0">
                <a:latin typeface="+mj-ea"/>
                <a:ea typeface="+mj-ea"/>
              </a:rPr>
              <a:t>1</a:t>
            </a:r>
            <a:r>
              <a:rPr lang="zh-TW" altLang="zh-TW" dirty="0">
                <a:latin typeface="+mj-ea"/>
                <a:ea typeface="+mj-ea"/>
              </a:rPr>
              <a:t>日扣薪</a:t>
            </a:r>
            <a:r>
              <a:rPr lang="en-US" altLang="zh-TW" dirty="0">
                <a:latin typeface="+mj-ea"/>
                <a:ea typeface="+mj-ea"/>
              </a:rPr>
              <a:t>1,000</a:t>
            </a:r>
            <a:r>
              <a:rPr lang="zh-TW" altLang="zh-TW" dirty="0">
                <a:latin typeface="+mj-ea"/>
                <a:ea typeface="+mj-ea"/>
              </a:rPr>
              <a:t>元；該處技士小胡則負責臨時工出勤監工及其工資表製作。</a:t>
            </a:r>
          </a:p>
          <a:p>
            <a:pPr algn="just"/>
            <a:r>
              <a:rPr lang="zh-TW" altLang="en-US" dirty="0" smtClean="0">
                <a:latin typeface="+mj-ea"/>
                <a:ea typeface="+mj-ea"/>
              </a:rPr>
              <a:t>小胡明知老王為了</a:t>
            </a:r>
            <a:r>
              <a:rPr lang="zh-TW" altLang="en-US" dirty="0">
                <a:latin typeface="+mj-ea"/>
                <a:ea typeface="+mj-ea"/>
              </a:rPr>
              <a:t>出國請假</a:t>
            </a:r>
            <a:r>
              <a:rPr lang="en-US" altLang="zh-TW" dirty="0">
                <a:latin typeface="+mj-ea"/>
                <a:ea typeface="+mj-ea"/>
              </a:rPr>
              <a:t>3</a:t>
            </a:r>
            <a:r>
              <a:rPr lang="zh-TW" altLang="en-US" dirty="0">
                <a:latin typeface="+mj-ea"/>
                <a:ea typeface="+mj-ea"/>
              </a:rPr>
              <a:t>日，依勞動契約應扣薪資</a:t>
            </a:r>
            <a:r>
              <a:rPr lang="en-US" altLang="zh-TW" dirty="0">
                <a:latin typeface="+mj-ea"/>
                <a:ea typeface="+mj-ea"/>
              </a:rPr>
              <a:t>3,000</a:t>
            </a:r>
            <a:r>
              <a:rPr lang="zh-TW" altLang="en-US" dirty="0">
                <a:latin typeface="+mj-ea"/>
                <a:ea typeface="+mj-ea"/>
              </a:rPr>
              <a:t>元，考量其平日工作認真、努力，卻未能獲得實質獎勵，</a:t>
            </a:r>
            <a:r>
              <a:rPr lang="zh-TW" altLang="en-US" dirty="0" smtClean="0">
                <a:latin typeface="+mj-ea"/>
                <a:ea typeface="+mj-ea"/>
              </a:rPr>
              <a:t>故僅</a:t>
            </a:r>
            <a:r>
              <a:rPr lang="zh-TW" altLang="zh-TW" dirty="0" smtClean="0">
                <a:latin typeface="+mj-ea"/>
                <a:ea typeface="+mj-ea"/>
              </a:rPr>
              <a:t>扣除</a:t>
            </a:r>
            <a:r>
              <a:rPr lang="en-US" altLang="zh-TW" dirty="0">
                <a:latin typeface="+mj-ea"/>
                <a:ea typeface="+mj-ea"/>
              </a:rPr>
              <a:t>1</a:t>
            </a:r>
            <a:r>
              <a:rPr lang="zh-TW" altLang="en-US" dirty="0">
                <a:latin typeface="+mj-ea"/>
                <a:ea typeface="+mj-ea"/>
              </a:rPr>
              <a:t>日</a:t>
            </a:r>
            <a:r>
              <a:rPr lang="zh-TW" altLang="zh-TW" dirty="0">
                <a:latin typeface="+mj-ea"/>
                <a:ea typeface="+mj-ea"/>
              </a:rPr>
              <a:t>未上班薪水</a:t>
            </a:r>
            <a:r>
              <a:rPr lang="en-US" altLang="zh-TW" dirty="0">
                <a:latin typeface="+mj-ea"/>
                <a:ea typeface="+mj-ea"/>
              </a:rPr>
              <a:t>1,000</a:t>
            </a:r>
            <a:r>
              <a:rPr lang="zh-TW" altLang="en-US" dirty="0" smtClean="0">
                <a:latin typeface="+mj-ea"/>
                <a:ea typeface="+mj-ea"/>
              </a:rPr>
              <a:t>元</a:t>
            </a:r>
            <a:r>
              <a:rPr lang="zh-TW" altLang="zh-TW" dirty="0" smtClean="0">
                <a:latin typeface="+mj-ea"/>
                <a:ea typeface="+mj-ea"/>
              </a:rPr>
              <a:t>。</a:t>
            </a:r>
            <a:endParaRPr lang="en-US" altLang="zh-TW" dirty="0" smtClean="0">
              <a:latin typeface="+mj-ea"/>
              <a:ea typeface="+mj-ea"/>
            </a:endParaRPr>
          </a:p>
          <a:p>
            <a:pPr algn="just"/>
            <a:r>
              <a:rPr lang="zh-TW" altLang="en-US" dirty="0" smtClean="0">
                <a:latin typeface="+mj-ea"/>
                <a:ea typeface="+mj-ea"/>
              </a:rPr>
              <a:t>請問：小胡的</a:t>
            </a:r>
            <a:r>
              <a:rPr lang="zh-TW" altLang="en-US" dirty="0">
                <a:latin typeface="+mj-ea"/>
                <a:ea typeface="+mj-ea"/>
              </a:rPr>
              <a:t>行為是「圖利」還是「便民</a:t>
            </a:r>
            <a:r>
              <a:rPr lang="zh-TW" altLang="en-US" dirty="0" smtClean="0">
                <a:latin typeface="+mj-ea"/>
                <a:ea typeface="+mj-ea"/>
              </a:rPr>
              <a:t>」？</a:t>
            </a:r>
            <a:endParaRPr lang="en-US" altLang="zh-TW" dirty="0">
              <a:latin typeface="+mj-ea"/>
              <a:ea typeface="+mj-ea"/>
            </a:endParaRPr>
          </a:p>
        </p:txBody>
      </p:sp>
      <p:cxnSp>
        <p:nvCxnSpPr>
          <p:cNvPr id="4" name="直線接點 3"/>
          <p:cNvCxnSpPr/>
          <p:nvPr/>
        </p:nvCxnSpPr>
        <p:spPr>
          <a:xfrm>
            <a:off x="971600" y="1556792"/>
            <a:ext cx="7200800"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投影片編號版面配置區 4"/>
          <p:cNvSpPr>
            <a:spLocks noGrp="1"/>
          </p:cNvSpPr>
          <p:nvPr>
            <p:ph type="sldNum" sz="quarter" idx="12"/>
          </p:nvPr>
        </p:nvSpPr>
        <p:spPr/>
        <p:txBody>
          <a:bodyPr/>
          <a:lstStyle/>
          <a:p>
            <a:fld id="{73DA0BB7-265A-403C-9275-D587AB510EDC}" type="slidenum">
              <a:rPr lang="zh-TW" altLang="en-US" smtClean="0"/>
              <a:t>38</a:t>
            </a:fld>
            <a:endParaRPr lang="zh-TW" altLang="en-US"/>
          </a:p>
        </p:txBody>
      </p:sp>
    </p:spTree>
    <p:extLst>
      <p:ext uri="{BB962C8B-B14F-4D97-AF65-F5344CB8AC3E}">
        <p14:creationId xmlns:p14="http://schemas.microsoft.com/office/powerpoint/2010/main" val="20240144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83568" y="1844824"/>
            <a:ext cx="7200897" cy="4464496"/>
          </a:xfrm>
          <a:solidFill>
            <a:schemeClr val="bg1"/>
          </a:solidFill>
        </p:spPr>
        <p:txBody>
          <a:bodyPr>
            <a:normAutofit lnSpcReduction="10000"/>
          </a:bodyPr>
          <a:lstStyle/>
          <a:p>
            <a:pPr algn="just"/>
            <a:r>
              <a:rPr lang="zh-TW" altLang="en-US" dirty="0" smtClean="0">
                <a:latin typeface="+mj-ea"/>
                <a:ea typeface="+mj-ea"/>
              </a:rPr>
              <a:t>機關對於委外員工出勤情形，應確實掌握，如有缺工應依相關規定辦理，否則易使其他依規出勤者有不平之感。</a:t>
            </a:r>
            <a:endParaRPr lang="en-US" altLang="zh-TW" dirty="0" smtClean="0">
              <a:latin typeface="+mj-ea"/>
              <a:ea typeface="+mj-ea"/>
            </a:endParaRPr>
          </a:p>
          <a:p>
            <a:pPr algn="just"/>
            <a:r>
              <a:rPr lang="zh-TW" altLang="en-US" dirty="0" smtClean="0">
                <a:latin typeface="+mj-ea"/>
                <a:ea typeface="+mj-ea"/>
              </a:rPr>
              <a:t>小胡為降低老王薪資損失，偽造其中</a:t>
            </a:r>
            <a:r>
              <a:rPr lang="en-US" altLang="zh-TW" dirty="0" smtClean="0">
                <a:latin typeface="+mj-ea"/>
                <a:ea typeface="+mj-ea"/>
              </a:rPr>
              <a:t>2</a:t>
            </a:r>
            <a:r>
              <a:rPr lang="zh-TW" altLang="en-US" dirty="0" smtClean="0">
                <a:latin typeface="+mj-ea"/>
                <a:ea typeface="+mj-ea"/>
              </a:rPr>
              <a:t>日的</a:t>
            </a:r>
            <a:r>
              <a:rPr lang="zh-TW" altLang="zh-TW" dirty="0" smtClean="0">
                <a:latin typeface="+mj-ea"/>
                <a:ea typeface="+mj-ea"/>
              </a:rPr>
              <a:t>出工</a:t>
            </a:r>
            <a:r>
              <a:rPr lang="zh-TW" altLang="en-US" dirty="0" smtClean="0">
                <a:latin typeface="+mj-ea"/>
                <a:ea typeface="+mj-ea"/>
              </a:rPr>
              <a:t>紀錄</a:t>
            </a:r>
            <a:r>
              <a:rPr lang="zh-TW" altLang="zh-TW" dirty="0" smtClean="0">
                <a:latin typeface="+mj-ea"/>
                <a:ea typeface="+mj-ea"/>
              </a:rPr>
              <a:t>，</a:t>
            </a:r>
            <a:r>
              <a:rPr lang="zh-TW" altLang="en-US" dirty="0" smtClean="0">
                <a:latin typeface="+mj-ea"/>
                <a:ea typeface="+mj-ea"/>
              </a:rPr>
              <a:t>並依規</a:t>
            </a:r>
            <a:r>
              <a:rPr lang="zh-TW" altLang="zh-TW" dirty="0" smtClean="0">
                <a:latin typeface="+mj-ea"/>
                <a:ea typeface="+mj-ea"/>
              </a:rPr>
              <a:t>扣除</a:t>
            </a:r>
            <a:r>
              <a:rPr lang="en-US" altLang="zh-TW" dirty="0" smtClean="0">
                <a:latin typeface="+mj-ea"/>
                <a:ea typeface="+mj-ea"/>
              </a:rPr>
              <a:t>1</a:t>
            </a:r>
            <a:r>
              <a:rPr lang="zh-TW" altLang="en-US" dirty="0" smtClean="0">
                <a:latin typeface="+mj-ea"/>
                <a:ea typeface="+mj-ea"/>
              </a:rPr>
              <a:t>日</a:t>
            </a:r>
            <a:r>
              <a:rPr lang="zh-TW" altLang="zh-TW" dirty="0" smtClean="0">
                <a:latin typeface="+mj-ea"/>
                <a:ea typeface="+mj-ea"/>
              </a:rPr>
              <a:t>未上班薪水</a:t>
            </a:r>
            <a:r>
              <a:rPr lang="en-US" altLang="zh-TW" dirty="0" smtClean="0">
                <a:latin typeface="+mj-ea"/>
                <a:ea typeface="+mj-ea"/>
              </a:rPr>
              <a:t>1,000</a:t>
            </a:r>
            <a:r>
              <a:rPr lang="zh-TW" altLang="en-US" dirty="0" smtClean="0">
                <a:latin typeface="+mj-ea"/>
                <a:ea typeface="+mj-ea"/>
              </a:rPr>
              <a:t>元</a:t>
            </a:r>
            <a:r>
              <a:rPr lang="zh-TW" altLang="zh-TW" dirty="0" smtClean="0">
                <a:latin typeface="+mj-ea"/>
                <a:ea typeface="+mj-ea"/>
              </a:rPr>
              <a:t>，</a:t>
            </a:r>
            <a:r>
              <a:rPr lang="zh-TW" altLang="en-US" dirty="0" smtClean="0">
                <a:latin typeface="+mj-ea"/>
                <a:ea typeface="+mj-ea"/>
              </a:rPr>
              <a:t>使老王得利</a:t>
            </a:r>
            <a:r>
              <a:rPr lang="en-US" altLang="zh-TW" dirty="0" smtClean="0">
                <a:latin typeface="+mj-ea"/>
                <a:ea typeface="+mj-ea"/>
              </a:rPr>
              <a:t>2,000</a:t>
            </a:r>
            <a:r>
              <a:rPr lang="zh-TW" altLang="zh-TW" dirty="0" smtClean="0">
                <a:latin typeface="+mj-ea"/>
                <a:ea typeface="+mj-ea"/>
              </a:rPr>
              <a:t>元</a:t>
            </a:r>
            <a:r>
              <a:rPr lang="zh-TW" altLang="en-US" dirty="0" smtClean="0">
                <a:latin typeface="+mj-ea"/>
                <a:ea typeface="+mj-ea"/>
              </a:rPr>
              <a:t>，</a:t>
            </a:r>
            <a:r>
              <a:rPr lang="zh-TW" altLang="zh-TW" dirty="0">
                <a:latin typeface="+mj-ea"/>
                <a:ea typeface="+mj-ea"/>
              </a:rPr>
              <a:t>已觸犯</a:t>
            </a:r>
            <a:r>
              <a:rPr lang="zh-TW" altLang="zh-TW" b="1" dirty="0">
                <a:solidFill>
                  <a:schemeClr val="accent4">
                    <a:lumMod val="75000"/>
                  </a:schemeClr>
                </a:solidFill>
                <a:latin typeface="+mj-ea"/>
                <a:ea typeface="+mj-ea"/>
              </a:rPr>
              <a:t>貪污治罪條例</a:t>
            </a:r>
            <a:r>
              <a:rPr lang="zh-TW" altLang="zh-TW" dirty="0">
                <a:latin typeface="+mj-ea"/>
                <a:ea typeface="+mj-ea"/>
              </a:rPr>
              <a:t>第</a:t>
            </a:r>
            <a:r>
              <a:rPr lang="en-US" altLang="zh-TW" dirty="0">
                <a:latin typeface="+mj-ea"/>
                <a:ea typeface="+mj-ea"/>
              </a:rPr>
              <a:t>6</a:t>
            </a:r>
            <a:r>
              <a:rPr lang="zh-TW" altLang="zh-TW" dirty="0">
                <a:latin typeface="+mj-ea"/>
                <a:ea typeface="+mj-ea"/>
              </a:rPr>
              <a:t>條第</a:t>
            </a:r>
            <a:r>
              <a:rPr lang="en-US" altLang="zh-TW" dirty="0">
                <a:latin typeface="+mj-ea"/>
                <a:ea typeface="+mj-ea"/>
              </a:rPr>
              <a:t>1</a:t>
            </a:r>
            <a:r>
              <a:rPr lang="zh-TW" altLang="zh-TW" dirty="0">
                <a:latin typeface="+mj-ea"/>
                <a:ea typeface="+mj-ea"/>
              </a:rPr>
              <a:t>項第</a:t>
            </a:r>
            <a:r>
              <a:rPr lang="en-US" altLang="zh-TW" dirty="0">
                <a:latin typeface="+mj-ea"/>
                <a:ea typeface="+mj-ea"/>
              </a:rPr>
              <a:t>4</a:t>
            </a:r>
            <a:r>
              <a:rPr lang="zh-TW" altLang="zh-TW" dirty="0">
                <a:latin typeface="+mj-ea"/>
                <a:ea typeface="+mj-ea"/>
              </a:rPr>
              <a:t>款</a:t>
            </a:r>
            <a:r>
              <a:rPr lang="zh-TW" altLang="zh-TW" b="1" dirty="0">
                <a:solidFill>
                  <a:schemeClr val="accent4">
                    <a:lumMod val="75000"/>
                  </a:schemeClr>
                </a:solidFill>
                <a:latin typeface="+mj-ea"/>
                <a:ea typeface="+mj-ea"/>
              </a:rPr>
              <a:t>「對於主管或監督之事務直接或間接圖私人不法之利益者</a:t>
            </a:r>
            <a:r>
              <a:rPr lang="zh-TW" altLang="zh-TW" b="1" dirty="0" smtClean="0">
                <a:solidFill>
                  <a:schemeClr val="accent4">
                    <a:lumMod val="75000"/>
                  </a:schemeClr>
                </a:solidFill>
                <a:latin typeface="+mj-ea"/>
                <a:ea typeface="+mj-ea"/>
              </a:rPr>
              <a:t>」</a:t>
            </a:r>
            <a:r>
              <a:rPr lang="zh-TW" altLang="zh-TW" dirty="0" smtClean="0">
                <a:latin typeface="+mj-ea"/>
                <a:ea typeface="+mj-ea"/>
              </a:rPr>
              <a:t>，</a:t>
            </a:r>
            <a:r>
              <a:rPr lang="zh-TW" altLang="en-US" dirty="0" smtClean="0">
                <a:latin typeface="+mj-ea"/>
                <a:ea typeface="+mj-ea"/>
              </a:rPr>
              <a:t>經檢察官考量不法利益金額及其犯後態度良好，獲緩起訴處分</a:t>
            </a:r>
            <a:r>
              <a:rPr lang="en-US" altLang="zh-TW" dirty="0" smtClean="0">
                <a:latin typeface="+mj-ea"/>
                <a:ea typeface="+mj-ea"/>
              </a:rPr>
              <a:t>2</a:t>
            </a:r>
            <a:r>
              <a:rPr lang="zh-TW" altLang="en-US" dirty="0" smtClean="0">
                <a:latin typeface="+mj-ea"/>
                <a:ea typeface="+mj-ea"/>
              </a:rPr>
              <a:t>年，併科罰金</a:t>
            </a:r>
            <a:r>
              <a:rPr lang="en-US" altLang="zh-TW" dirty="0" smtClean="0">
                <a:latin typeface="+mj-ea"/>
                <a:ea typeface="+mj-ea"/>
              </a:rPr>
              <a:t>20,000</a:t>
            </a:r>
            <a:r>
              <a:rPr lang="zh-TW" altLang="en-US" dirty="0" smtClean="0">
                <a:latin typeface="+mj-ea"/>
                <a:ea typeface="+mj-ea"/>
              </a:rPr>
              <a:t>元，機關考績會懲處記過</a:t>
            </a:r>
            <a:r>
              <a:rPr lang="en-US" altLang="zh-TW" dirty="0" smtClean="0">
                <a:latin typeface="+mj-ea"/>
                <a:ea typeface="+mj-ea"/>
              </a:rPr>
              <a:t>1</a:t>
            </a:r>
            <a:r>
              <a:rPr lang="zh-TW" altLang="en-US" dirty="0" smtClean="0">
                <a:latin typeface="+mj-ea"/>
                <a:ea typeface="+mj-ea"/>
              </a:rPr>
              <a:t>次</a:t>
            </a:r>
            <a:r>
              <a:rPr lang="zh-TW" altLang="zh-TW" b="1" dirty="0" smtClean="0">
                <a:solidFill>
                  <a:schemeClr val="accent4">
                    <a:lumMod val="75000"/>
                  </a:schemeClr>
                </a:solidFill>
                <a:latin typeface="+mj-ea"/>
                <a:ea typeface="+mj-ea"/>
              </a:rPr>
              <a:t> </a:t>
            </a:r>
            <a:r>
              <a:rPr lang="zh-TW" altLang="zh-TW" dirty="0" smtClean="0">
                <a:latin typeface="+mj-ea"/>
                <a:ea typeface="+mj-ea"/>
              </a:rPr>
              <a:t>。</a:t>
            </a:r>
            <a:endParaRPr lang="en-US" altLang="zh-TW" dirty="0" smtClean="0">
              <a:latin typeface="+mj-ea"/>
              <a:ea typeface="+mj-ea"/>
            </a:endParaRPr>
          </a:p>
        </p:txBody>
      </p:sp>
      <p:cxnSp>
        <p:nvCxnSpPr>
          <p:cNvPr id="4" name="直線接點 3"/>
          <p:cNvCxnSpPr/>
          <p:nvPr/>
        </p:nvCxnSpPr>
        <p:spPr>
          <a:xfrm>
            <a:off x="971600" y="1556792"/>
            <a:ext cx="7200800"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標題 4"/>
          <p:cNvSpPr>
            <a:spLocks noGrp="1"/>
          </p:cNvSpPr>
          <p:nvPr>
            <p:ph type="title"/>
          </p:nvPr>
        </p:nvSpPr>
        <p:spPr/>
        <p:txBody>
          <a:bodyPr/>
          <a:lstStyle/>
          <a:p>
            <a:r>
              <a:rPr lang="zh-TW" altLang="en-US" dirty="0" smtClean="0"/>
              <a:t>   </a:t>
            </a:r>
            <a:r>
              <a:rPr lang="zh-TW" altLang="en-US" dirty="0">
                <a:latin typeface="Taipei Sans TC Beta" pitchFamily="2" charset="-120"/>
                <a:ea typeface="Taipei Sans TC Beta" pitchFamily="2" charset="-120"/>
              </a:rPr>
              <a:t>解析</a:t>
            </a: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39</a:t>
            </a:fld>
            <a:endParaRPr lang="zh-TW" altLang="en-US"/>
          </a:p>
        </p:txBody>
      </p:sp>
    </p:spTree>
    <p:extLst>
      <p:ext uri="{BB962C8B-B14F-4D97-AF65-F5344CB8AC3E}">
        <p14:creationId xmlns:p14="http://schemas.microsoft.com/office/powerpoint/2010/main" val="3811927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8614" y="-71454"/>
            <a:ext cx="8229600" cy="1143000"/>
          </a:xfrm>
        </p:spPr>
        <p:txBody>
          <a:bodyPr>
            <a:normAutofit/>
          </a:bodyPr>
          <a:lstStyle/>
          <a:p>
            <a:pPr lvl="0" eaLnBrk="0" fontAlgn="base" hangingPunct="0">
              <a:spcAft>
                <a:spcPct val="0"/>
              </a:spcAft>
              <a:defRPr/>
            </a:pPr>
            <a:r>
              <a:rPr lang="zh-TW" altLang="en-US" sz="4400" b="1" dirty="0" smtClean="0">
                <a:effectLst>
                  <a:outerShdw blurRad="38100" dist="38100" dir="2700000" algn="tl">
                    <a:srgbClr val="000000">
                      <a:alpha val="43137"/>
                    </a:srgbClr>
                  </a:outerShdw>
                </a:effectLst>
                <a:latin typeface="微軟正黑體" pitchFamily="34" charset="-120"/>
              </a:rPr>
              <a:t>圖利</a:t>
            </a:r>
            <a:r>
              <a:rPr lang="zh-TW" altLang="en-US" sz="4400" b="1" dirty="0">
                <a:effectLst>
                  <a:outerShdw blurRad="38100" dist="38100" dir="2700000" algn="tl">
                    <a:srgbClr val="000000">
                      <a:alpha val="43137"/>
                    </a:srgbClr>
                  </a:outerShdw>
                </a:effectLst>
                <a:latin typeface="微軟正黑體" pitchFamily="34" charset="-120"/>
              </a:rPr>
              <a:t>罪</a:t>
            </a:r>
            <a:r>
              <a:rPr lang="en-US" altLang="zh-TW" sz="4400" b="1" dirty="0" smtClean="0">
                <a:effectLst>
                  <a:outerShdw blurRad="38100" dist="38100" dir="2700000" algn="tl">
                    <a:srgbClr val="000000">
                      <a:alpha val="43137"/>
                    </a:srgbClr>
                  </a:outerShdw>
                </a:effectLst>
                <a:latin typeface="微軟正黑體" pitchFamily="34" charset="-120"/>
              </a:rPr>
              <a:t>-</a:t>
            </a:r>
            <a:r>
              <a:rPr lang="zh-TW" altLang="en-US" sz="4400" b="1" dirty="0">
                <a:effectLst>
                  <a:outerShdw blurRad="38100" dist="38100" dir="2700000" algn="tl">
                    <a:srgbClr val="000000">
                      <a:alpha val="43137"/>
                    </a:srgbClr>
                  </a:outerShdw>
                </a:effectLst>
                <a:latin typeface="微軟正黑體" pitchFamily="34" charset="-120"/>
              </a:rPr>
              <a:t>法條</a:t>
            </a:r>
            <a:r>
              <a:rPr lang="zh-TW" altLang="en-US" sz="4400" b="1" dirty="0" smtClean="0">
                <a:effectLst>
                  <a:outerShdw blurRad="38100" dist="38100" dir="2700000" algn="tl">
                    <a:srgbClr val="000000">
                      <a:alpha val="43137"/>
                    </a:srgbClr>
                  </a:outerShdw>
                </a:effectLst>
                <a:latin typeface="微軟正黑體" pitchFamily="34" charset="-120"/>
              </a:rPr>
              <a:t>內容</a:t>
            </a:r>
            <a:r>
              <a:rPr lang="en-US" altLang="zh-TW" sz="2700" b="1" dirty="0" smtClean="0">
                <a:effectLst>
                  <a:outerShdw blurRad="38100" dist="38100" dir="2700000" algn="tl">
                    <a:srgbClr val="000000">
                      <a:alpha val="43137"/>
                    </a:srgbClr>
                  </a:outerShdw>
                </a:effectLst>
                <a:latin typeface="微軟正黑體" pitchFamily="34" charset="-120"/>
              </a:rPr>
              <a:t>(</a:t>
            </a:r>
            <a:r>
              <a:rPr lang="zh-TW" altLang="en-US" sz="2700" b="1" dirty="0" smtClean="0">
                <a:effectLst>
                  <a:outerShdw blurRad="38100" dist="38100" dir="2700000" algn="tl">
                    <a:srgbClr val="000000">
                      <a:alpha val="43137"/>
                    </a:srgbClr>
                  </a:outerShdw>
                </a:effectLst>
                <a:latin typeface="微軟正黑體" pitchFamily="34" charset="-120"/>
              </a:rPr>
              <a:t>三要素：明知圖利、行為違法、不法利得）</a:t>
            </a:r>
            <a:r>
              <a:rPr lang="en-US" altLang="zh-TW" sz="2700" b="1" dirty="0" smtClean="0">
                <a:effectLst>
                  <a:outerShdw blurRad="38100" dist="38100" dir="2700000" algn="tl">
                    <a:srgbClr val="000000">
                      <a:alpha val="43137"/>
                    </a:srgbClr>
                  </a:outerShdw>
                </a:effectLst>
                <a:latin typeface="微軟正黑體" pitchFamily="34" charset="-120"/>
              </a:rPr>
              <a:t> </a:t>
            </a:r>
            <a:endParaRPr lang="zh-TW" altLang="en-US" sz="2700" b="1" spc="0" dirty="0">
              <a:ln>
                <a:no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cs typeface="微軟正黑體" pitchFamily="34"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574903791"/>
              </p:ext>
            </p:extLst>
          </p:nvPr>
        </p:nvGraphicFramePr>
        <p:xfrm>
          <a:off x="3922" y="1413244"/>
          <a:ext cx="8168477" cy="3671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p>
            <a:pPr>
              <a:defRPr/>
            </a:pPr>
            <a:fld id="{192DE350-5F8C-4406-AE3C-32B486D4CFF1}" type="slidenum">
              <a:rPr lang="zh-TW" altLang="en-US" smtClean="0"/>
              <a:pPr>
                <a:defRPr/>
              </a:pPr>
              <a:t>4</a:t>
            </a:fld>
            <a:endParaRPr lang="zh-TW" altLang="en-US"/>
          </a:p>
        </p:txBody>
      </p:sp>
      <p:sp>
        <p:nvSpPr>
          <p:cNvPr id="6" name="圓角矩形 5"/>
          <p:cNvSpPr/>
          <p:nvPr/>
        </p:nvSpPr>
        <p:spPr>
          <a:xfrm>
            <a:off x="2428860" y="5085184"/>
            <a:ext cx="5357850" cy="16362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zh-TW" altLang="en-US" dirty="0" smtClean="0">
                <a:latin typeface="微軟正黑體" pitchFamily="34" charset="-120"/>
                <a:ea typeface="微軟正黑體" pitchFamily="34" charset="-120"/>
              </a:rPr>
              <a:t>圖利罪行為人主觀上限於</a:t>
            </a:r>
            <a:r>
              <a:rPr lang="zh-TW" altLang="en-US" b="1" dirty="0" smtClean="0">
                <a:solidFill>
                  <a:srgbClr val="0000FF"/>
                </a:solidFill>
                <a:latin typeface="微軟正黑體" pitchFamily="34" charset="-120"/>
                <a:ea typeface="微軟正黑體" pitchFamily="34" charset="-120"/>
              </a:rPr>
              <a:t>直接故意</a:t>
            </a:r>
            <a:r>
              <a:rPr lang="zh-TW" altLang="en-US" dirty="0" smtClean="0">
                <a:latin typeface="微軟正黑體" pitchFamily="34" charset="-120"/>
                <a:ea typeface="微軟正黑體" pitchFamily="34" charset="-120"/>
              </a:rPr>
              <a:t>，且限於使他人獲得不法利益之「</a:t>
            </a:r>
            <a:r>
              <a:rPr lang="zh-TW" altLang="en-US" b="1" dirty="0" smtClean="0">
                <a:solidFill>
                  <a:schemeClr val="accent6">
                    <a:lumMod val="75000"/>
                  </a:schemeClr>
                </a:solidFill>
                <a:latin typeface="微軟正黑體" pitchFamily="34" charset="-120"/>
                <a:ea typeface="微軟正黑體" pitchFamily="34" charset="-120"/>
              </a:rPr>
              <a:t>結果犯</a:t>
            </a:r>
            <a:r>
              <a:rPr lang="zh-TW" altLang="en-US" dirty="0" smtClean="0">
                <a:latin typeface="微軟正黑體" pitchFamily="34" charset="-120"/>
                <a:ea typeface="微軟正黑體" pitchFamily="34" charset="-120"/>
              </a:rPr>
              <a:t>」，若行為人無法造成他人獲得不法利益之結果，因本條不處罰未遂犯，故不構成該罪。</a:t>
            </a:r>
            <a:endParaRPr lang="zh-TW" altLang="en-US" dirty="0">
              <a:latin typeface="微軟正黑體" pitchFamily="34" charset="-120"/>
              <a:ea typeface="微軟正黑體" pitchFamily="34" charset="-120"/>
            </a:endParaRPr>
          </a:p>
        </p:txBody>
      </p:sp>
      <p:sp>
        <p:nvSpPr>
          <p:cNvPr id="4098" name="Litebulb"/>
          <p:cNvSpPr>
            <a:spLocks noEditPoints="1" noChangeArrowheads="1"/>
          </p:cNvSpPr>
          <p:nvPr/>
        </p:nvSpPr>
        <p:spPr bwMode="auto">
          <a:xfrm>
            <a:off x="1714480" y="5286388"/>
            <a:ext cx="466718" cy="642942"/>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40372981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91709" y="620688"/>
            <a:ext cx="7200897" cy="934699"/>
          </a:xfrm>
          <a:solidFill>
            <a:schemeClr val="bg1"/>
          </a:solidFill>
        </p:spPr>
        <p:txBody>
          <a:bodyPr>
            <a:normAutofit/>
          </a:bodyPr>
          <a:lstStyle/>
          <a:p>
            <a:r>
              <a:rPr lang="zh-TW" altLang="en-US" dirty="0" smtClean="0">
                <a:latin typeface="Taipei Sans TC Beta" pitchFamily="2" charset="-120"/>
                <a:ea typeface="Taipei Sans TC Beta" pitchFamily="2" charset="-120"/>
              </a:rPr>
              <a:t>案例六</a:t>
            </a:r>
            <a:endParaRPr lang="zh-TW" altLang="en-US" dirty="0">
              <a:latin typeface="Taipei Sans TC Beta" pitchFamily="2" charset="-120"/>
              <a:ea typeface="Taipei Sans TC Beta" pitchFamily="2" charset="-120"/>
            </a:endParaRPr>
          </a:p>
        </p:txBody>
      </p:sp>
      <p:sp>
        <p:nvSpPr>
          <p:cNvPr id="3" name="內容版面配置區 2"/>
          <p:cNvSpPr>
            <a:spLocks noGrp="1"/>
          </p:cNvSpPr>
          <p:nvPr>
            <p:ph idx="1"/>
          </p:nvPr>
        </p:nvSpPr>
        <p:spPr>
          <a:xfrm>
            <a:off x="971551" y="1772816"/>
            <a:ext cx="7200897" cy="4464496"/>
          </a:xfrm>
          <a:solidFill>
            <a:schemeClr val="bg1"/>
          </a:solidFill>
        </p:spPr>
        <p:txBody>
          <a:bodyPr>
            <a:normAutofit/>
          </a:bodyPr>
          <a:lstStyle/>
          <a:p>
            <a:r>
              <a:rPr lang="zh-TW" altLang="en-US" b="1" dirty="0" smtClean="0">
                <a:solidFill>
                  <a:schemeClr val="accent1">
                    <a:lumMod val="75000"/>
                  </a:schemeClr>
                </a:solidFill>
                <a:latin typeface="+mj-ea"/>
                <a:ea typeface="+mj-ea"/>
              </a:rPr>
              <a:t>內容概述</a:t>
            </a:r>
            <a:endParaRPr lang="en-US" altLang="zh-TW" b="1" dirty="0" smtClean="0">
              <a:solidFill>
                <a:schemeClr val="accent1">
                  <a:lumMod val="75000"/>
                </a:schemeClr>
              </a:solidFill>
              <a:latin typeface="+mj-ea"/>
              <a:ea typeface="+mj-ea"/>
            </a:endParaRPr>
          </a:p>
          <a:p>
            <a:pPr algn="just"/>
            <a:r>
              <a:rPr lang="zh-TW" altLang="en-US" dirty="0" smtClean="0">
                <a:latin typeface="+mj-ea"/>
                <a:ea typeface="+mj-ea"/>
              </a:rPr>
              <a:t>林管處</a:t>
            </a:r>
            <a:r>
              <a:rPr lang="zh-TW" altLang="zh-TW" dirty="0" smtClean="0">
                <a:latin typeface="+mj-ea"/>
                <a:ea typeface="+mj-ea"/>
              </a:rPr>
              <a:t>工作站</a:t>
            </a:r>
            <a:r>
              <a:rPr lang="zh-TW" altLang="en-US" dirty="0" smtClean="0">
                <a:latin typeface="+mj-ea"/>
                <a:ea typeface="+mj-ea"/>
              </a:rPr>
              <a:t>技術士甲負責巡視轄區林地</a:t>
            </a:r>
            <a:r>
              <a:rPr lang="zh-TW" altLang="zh-TW" dirty="0" smtClean="0">
                <a:latin typeface="+mj-ea"/>
                <a:ea typeface="+mj-ea"/>
              </a:rPr>
              <a:t>，</a:t>
            </a:r>
            <a:r>
              <a:rPr lang="zh-TW" altLang="en-US" dirty="0" smtClean="0">
                <a:latin typeface="+mj-ea"/>
                <a:ea typeface="+mj-ea"/>
              </a:rPr>
              <a:t>卻於</a:t>
            </a:r>
            <a:r>
              <a:rPr lang="zh-TW" altLang="zh-TW" dirty="0" smtClean="0">
                <a:latin typeface="+mj-ea"/>
                <a:ea typeface="+mj-ea"/>
              </a:rPr>
              <a:t>前後</a:t>
            </a:r>
            <a:r>
              <a:rPr lang="en-US" altLang="zh-TW" dirty="0">
                <a:latin typeface="+mj-ea"/>
                <a:ea typeface="+mj-ea"/>
              </a:rPr>
              <a:t>5</a:t>
            </a:r>
            <a:r>
              <a:rPr lang="zh-TW" altLang="zh-TW" dirty="0" smtClean="0">
                <a:latin typeface="+mj-ea"/>
                <a:ea typeface="+mj-ea"/>
              </a:rPr>
              <a:t>次</a:t>
            </a:r>
            <a:r>
              <a:rPr lang="zh-TW" altLang="zh-TW" dirty="0">
                <a:latin typeface="+mj-ea"/>
                <a:ea typeface="+mj-ea"/>
              </a:rPr>
              <a:t>巡視租地砍伐</a:t>
            </a:r>
            <a:r>
              <a:rPr lang="zh-TW" altLang="zh-TW" dirty="0" smtClean="0">
                <a:latin typeface="+mj-ea"/>
                <a:ea typeface="+mj-ea"/>
              </a:rPr>
              <a:t>區</a:t>
            </a:r>
            <a:r>
              <a:rPr lang="zh-TW" altLang="en-US" dirty="0" smtClean="0">
                <a:latin typeface="+mj-ea"/>
                <a:ea typeface="+mj-ea"/>
              </a:rPr>
              <a:t>時</a:t>
            </a:r>
            <a:r>
              <a:rPr lang="zh-TW" altLang="zh-TW" dirty="0" smtClean="0">
                <a:latin typeface="+mj-ea"/>
                <a:ea typeface="+mj-ea"/>
              </a:rPr>
              <a:t>，</a:t>
            </a:r>
            <a:r>
              <a:rPr lang="zh-TW" altLang="zh-TW" dirty="0">
                <a:latin typeface="+mj-ea"/>
                <a:ea typeface="+mj-ea"/>
              </a:rPr>
              <a:t>明知</a:t>
            </a:r>
            <a:r>
              <a:rPr lang="zh-TW" altLang="zh-TW" dirty="0" smtClean="0">
                <a:latin typeface="+mj-ea"/>
                <a:ea typeface="+mj-ea"/>
              </a:rPr>
              <a:t>承租人</a:t>
            </a:r>
            <a:r>
              <a:rPr lang="zh-TW" altLang="en-US" dirty="0" smtClean="0">
                <a:latin typeface="+mj-ea"/>
                <a:ea typeface="+mj-ea"/>
              </a:rPr>
              <a:t>乙</a:t>
            </a:r>
            <a:r>
              <a:rPr lang="zh-TW" altLang="zh-TW" dirty="0" smtClean="0">
                <a:latin typeface="+mj-ea"/>
                <a:ea typeface="+mj-ea"/>
              </a:rPr>
              <a:t>砍伐</a:t>
            </a:r>
            <a:r>
              <a:rPr lang="zh-TW" altLang="zh-TW" dirty="0">
                <a:latin typeface="+mj-ea"/>
                <a:ea typeface="+mj-ea"/>
              </a:rPr>
              <a:t>之位置與</a:t>
            </a:r>
            <a:r>
              <a:rPr lang="zh-TW" altLang="zh-TW" dirty="0" smtClean="0">
                <a:latin typeface="+mj-ea"/>
                <a:ea typeface="+mj-ea"/>
              </a:rPr>
              <a:t>面積</a:t>
            </a:r>
            <a:r>
              <a:rPr lang="zh-TW" altLang="en-US" dirty="0" smtClean="0">
                <a:latin typeface="+mj-ea"/>
                <a:ea typeface="+mj-ea"/>
              </a:rPr>
              <a:t>與</a:t>
            </a:r>
            <a:r>
              <a:rPr lang="zh-TW" altLang="zh-TW" dirty="0" smtClean="0">
                <a:latin typeface="+mj-ea"/>
                <a:ea typeface="+mj-ea"/>
              </a:rPr>
              <a:t>核准範圍</a:t>
            </a:r>
            <a:r>
              <a:rPr lang="zh-TW" altLang="zh-TW" dirty="0">
                <a:latin typeface="+mj-ea"/>
                <a:ea typeface="+mj-ea"/>
              </a:rPr>
              <a:t>不符</a:t>
            </a:r>
            <a:r>
              <a:rPr lang="zh-TW" altLang="zh-TW" dirty="0" smtClean="0">
                <a:latin typeface="+mj-ea"/>
                <a:ea typeface="+mj-ea"/>
              </a:rPr>
              <a:t>，</a:t>
            </a:r>
            <a:r>
              <a:rPr lang="zh-TW" altLang="en-US" dirty="0" smtClean="0">
                <a:latin typeface="+mj-ea"/>
                <a:ea typeface="+mj-ea"/>
              </a:rPr>
              <a:t>卻因其苦苦哀求，並承諾後謝，</a:t>
            </a:r>
            <a:r>
              <a:rPr lang="zh-TW" altLang="zh-TW" dirty="0" smtClean="0">
                <a:latin typeface="+mj-ea"/>
                <a:ea typeface="+mj-ea"/>
              </a:rPr>
              <a:t>故</a:t>
            </a:r>
            <a:r>
              <a:rPr lang="zh-TW" altLang="en-US" dirty="0" smtClean="0">
                <a:latin typeface="+mj-ea"/>
                <a:ea typeface="+mj-ea"/>
              </a:rPr>
              <a:t>隱匿承租人乙</a:t>
            </a:r>
            <a:r>
              <a:rPr lang="zh-TW" altLang="zh-TW" dirty="0" smtClean="0">
                <a:latin typeface="+mj-ea"/>
                <a:ea typeface="+mj-ea"/>
              </a:rPr>
              <a:t>非法</a:t>
            </a:r>
            <a:r>
              <a:rPr lang="zh-TW" altLang="zh-TW" dirty="0">
                <a:latin typeface="+mj-ea"/>
                <a:ea typeface="+mj-ea"/>
              </a:rPr>
              <a:t>砍伐之</a:t>
            </a:r>
            <a:r>
              <a:rPr lang="zh-TW" altLang="zh-TW" dirty="0" smtClean="0">
                <a:latin typeface="+mj-ea"/>
                <a:ea typeface="+mj-ea"/>
              </a:rPr>
              <a:t>事實，致</a:t>
            </a:r>
            <a:r>
              <a:rPr lang="zh-TW" altLang="en-US" dirty="0" smtClean="0">
                <a:latin typeface="+mj-ea"/>
                <a:ea typeface="+mj-ea"/>
              </a:rPr>
              <a:t>其</a:t>
            </a:r>
            <a:r>
              <a:rPr lang="zh-TW" altLang="zh-TW" dirty="0" smtClean="0">
                <a:latin typeface="+mj-ea"/>
                <a:ea typeface="+mj-ea"/>
              </a:rPr>
              <a:t>竊取</a:t>
            </a:r>
            <a:r>
              <a:rPr lang="zh-TW" altLang="zh-TW" dirty="0">
                <a:latin typeface="+mj-ea"/>
                <a:ea typeface="+mj-ea"/>
              </a:rPr>
              <a:t>核准範圍外之林木</a:t>
            </a:r>
            <a:r>
              <a:rPr lang="zh-TW" altLang="zh-TW" dirty="0" smtClean="0">
                <a:latin typeface="+mj-ea"/>
                <a:ea typeface="+mj-ea"/>
              </a:rPr>
              <a:t>材積</a:t>
            </a:r>
            <a:r>
              <a:rPr lang="en-US" altLang="zh-TW" dirty="0" smtClean="0">
                <a:latin typeface="+mj-ea"/>
                <a:ea typeface="+mj-ea"/>
              </a:rPr>
              <a:t>800</a:t>
            </a:r>
            <a:r>
              <a:rPr lang="zh-TW" altLang="zh-TW" dirty="0">
                <a:latin typeface="+mj-ea"/>
                <a:ea typeface="+mj-ea"/>
              </a:rPr>
              <a:t>餘立方公尺</a:t>
            </a:r>
            <a:r>
              <a:rPr lang="zh-TW" altLang="zh-TW" dirty="0" smtClean="0">
                <a:latin typeface="+mj-ea"/>
                <a:ea typeface="+mj-ea"/>
              </a:rPr>
              <a:t>。</a:t>
            </a:r>
            <a:endParaRPr lang="en-US" altLang="zh-TW" dirty="0" smtClean="0">
              <a:latin typeface="+mj-ea"/>
              <a:ea typeface="+mj-ea"/>
            </a:endParaRPr>
          </a:p>
          <a:p>
            <a:pPr algn="just"/>
            <a:r>
              <a:rPr lang="zh-TW" altLang="en-US" dirty="0">
                <a:latin typeface="+mj-ea"/>
                <a:ea typeface="+mj-ea"/>
              </a:rPr>
              <a:t>請問</a:t>
            </a:r>
            <a:r>
              <a:rPr lang="zh-TW" altLang="en-US" dirty="0" smtClean="0">
                <a:latin typeface="+mj-ea"/>
                <a:ea typeface="+mj-ea"/>
              </a:rPr>
              <a:t>：甲的</a:t>
            </a:r>
            <a:r>
              <a:rPr lang="zh-TW" altLang="en-US" dirty="0">
                <a:latin typeface="+mj-ea"/>
                <a:ea typeface="+mj-ea"/>
              </a:rPr>
              <a:t>行為是「圖利」還是「便民」</a:t>
            </a:r>
            <a:r>
              <a:rPr lang="zh-TW" altLang="en-US" dirty="0" smtClean="0">
                <a:latin typeface="+mj-ea"/>
                <a:ea typeface="+mj-ea"/>
              </a:rPr>
              <a:t>？</a:t>
            </a:r>
            <a:endParaRPr lang="en-US" altLang="zh-TW" dirty="0">
              <a:latin typeface="+mj-ea"/>
              <a:ea typeface="+mj-ea"/>
            </a:endParaRPr>
          </a:p>
        </p:txBody>
      </p:sp>
      <p:cxnSp>
        <p:nvCxnSpPr>
          <p:cNvPr id="4" name="直線接點 3"/>
          <p:cNvCxnSpPr/>
          <p:nvPr/>
        </p:nvCxnSpPr>
        <p:spPr>
          <a:xfrm>
            <a:off x="971600" y="1556792"/>
            <a:ext cx="7200800"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投影片編號版面配置區 4"/>
          <p:cNvSpPr>
            <a:spLocks noGrp="1"/>
          </p:cNvSpPr>
          <p:nvPr>
            <p:ph type="sldNum" sz="quarter" idx="12"/>
          </p:nvPr>
        </p:nvSpPr>
        <p:spPr/>
        <p:txBody>
          <a:bodyPr/>
          <a:lstStyle/>
          <a:p>
            <a:fld id="{73DA0BB7-265A-403C-9275-D587AB510EDC}" type="slidenum">
              <a:rPr lang="zh-TW" altLang="en-US" smtClean="0"/>
              <a:t>40</a:t>
            </a:fld>
            <a:endParaRPr lang="zh-TW" altLang="en-US"/>
          </a:p>
        </p:txBody>
      </p:sp>
    </p:spTree>
    <p:extLst>
      <p:ext uri="{BB962C8B-B14F-4D97-AF65-F5344CB8AC3E}">
        <p14:creationId xmlns:p14="http://schemas.microsoft.com/office/powerpoint/2010/main" val="5040350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91709" y="620688"/>
            <a:ext cx="7200897" cy="934699"/>
          </a:xfrm>
          <a:solidFill>
            <a:schemeClr val="bg1"/>
          </a:solidFill>
        </p:spPr>
        <p:txBody>
          <a:bodyPr>
            <a:normAutofit/>
          </a:bodyPr>
          <a:lstStyle/>
          <a:p>
            <a:r>
              <a:rPr lang="zh-TW" altLang="en-US" dirty="0" smtClean="0">
                <a:latin typeface="Taipei Sans TC Beta" pitchFamily="2" charset="-120"/>
                <a:ea typeface="Taipei Sans TC Beta" pitchFamily="2" charset="-120"/>
              </a:rPr>
              <a:t>  解析</a:t>
            </a:r>
            <a:endParaRPr lang="zh-TW" altLang="en-US" dirty="0">
              <a:latin typeface="Taipei Sans TC Beta" pitchFamily="2" charset="-120"/>
              <a:ea typeface="Taipei Sans TC Beta" pitchFamily="2" charset="-120"/>
            </a:endParaRPr>
          </a:p>
        </p:txBody>
      </p:sp>
      <p:sp>
        <p:nvSpPr>
          <p:cNvPr id="3" name="內容版面配置區 2"/>
          <p:cNvSpPr>
            <a:spLocks noGrp="1"/>
          </p:cNvSpPr>
          <p:nvPr>
            <p:ph idx="1"/>
          </p:nvPr>
        </p:nvSpPr>
        <p:spPr>
          <a:xfrm>
            <a:off x="971551" y="1772816"/>
            <a:ext cx="7200897" cy="4464496"/>
          </a:xfrm>
          <a:solidFill>
            <a:schemeClr val="bg1"/>
          </a:solidFill>
        </p:spPr>
        <p:txBody>
          <a:bodyPr>
            <a:normAutofit fontScale="92500" lnSpcReduction="10000"/>
          </a:bodyPr>
          <a:lstStyle/>
          <a:p>
            <a:r>
              <a:rPr lang="zh-TW" altLang="en-US" b="1" dirty="0" smtClean="0">
                <a:solidFill>
                  <a:schemeClr val="accent1">
                    <a:lumMod val="75000"/>
                  </a:schemeClr>
                </a:solidFill>
                <a:latin typeface="+mj-ea"/>
                <a:ea typeface="+mj-ea"/>
              </a:rPr>
              <a:t>解析</a:t>
            </a:r>
            <a:endParaRPr lang="en-US" altLang="zh-TW" b="1" dirty="0" smtClean="0">
              <a:solidFill>
                <a:schemeClr val="accent1">
                  <a:lumMod val="75000"/>
                </a:schemeClr>
              </a:solidFill>
              <a:latin typeface="+mj-ea"/>
              <a:ea typeface="+mj-ea"/>
            </a:endParaRPr>
          </a:p>
          <a:p>
            <a:pPr algn="just"/>
            <a:r>
              <a:rPr lang="zh-TW" altLang="en-US" dirty="0" smtClean="0">
                <a:latin typeface="+mj-ea"/>
                <a:ea typeface="+mj-ea"/>
              </a:rPr>
              <a:t>甲既然負責山林</a:t>
            </a:r>
            <a:r>
              <a:rPr lang="zh-TW" altLang="en-US" dirty="0">
                <a:latin typeface="+mj-ea"/>
                <a:ea typeface="+mj-ea"/>
              </a:rPr>
              <a:t>巡視</a:t>
            </a:r>
            <a:r>
              <a:rPr lang="zh-TW" altLang="zh-TW" dirty="0" smtClean="0">
                <a:latin typeface="+mj-ea"/>
                <a:ea typeface="+mj-ea"/>
              </a:rPr>
              <a:t>，則監督</a:t>
            </a:r>
            <a:r>
              <a:rPr lang="zh-TW" altLang="en-US" dirty="0" smtClean="0">
                <a:latin typeface="+mj-ea"/>
                <a:ea typeface="+mj-ea"/>
              </a:rPr>
              <a:t>承租人乙是否依核定範圍進行</a:t>
            </a:r>
            <a:r>
              <a:rPr lang="zh-TW" altLang="zh-TW" dirty="0" smtClean="0">
                <a:latin typeface="+mj-ea"/>
                <a:ea typeface="+mj-ea"/>
              </a:rPr>
              <a:t>砍伐</a:t>
            </a:r>
            <a:r>
              <a:rPr lang="zh-TW" altLang="en-US" dirty="0" smtClean="0">
                <a:latin typeface="+mj-ea"/>
                <a:ea typeface="+mj-ea"/>
              </a:rPr>
              <a:t>亦是其</a:t>
            </a:r>
            <a:r>
              <a:rPr lang="zh-TW" altLang="zh-TW" dirty="0" smtClean="0">
                <a:latin typeface="+mj-ea"/>
                <a:ea typeface="+mj-ea"/>
              </a:rPr>
              <a:t>主管事務</a:t>
            </a:r>
            <a:r>
              <a:rPr lang="zh-TW" altLang="en-US" dirty="0" smtClean="0">
                <a:latin typeface="+mj-ea"/>
                <a:ea typeface="+mj-ea"/>
              </a:rPr>
              <a:t>之一</a:t>
            </a:r>
            <a:r>
              <a:rPr lang="zh-TW" altLang="zh-TW" dirty="0" smtClean="0">
                <a:latin typeface="+mj-ea"/>
                <a:ea typeface="+mj-ea"/>
              </a:rPr>
              <a:t>。如果</a:t>
            </a:r>
            <a:r>
              <a:rPr lang="zh-TW" altLang="en-US" dirty="0" smtClean="0">
                <a:latin typeface="+mj-ea"/>
                <a:ea typeface="+mj-ea"/>
              </a:rPr>
              <a:t>在巡視時發現</a:t>
            </a:r>
            <a:r>
              <a:rPr lang="zh-TW" altLang="zh-TW" dirty="0" smtClean="0">
                <a:latin typeface="+mj-ea"/>
                <a:ea typeface="+mj-ea"/>
              </a:rPr>
              <a:t>承租人</a:t>
            </a:r>
            <a:r>
              <a:rPr lang="zh-TW" altLang="zh-TW" dirty="0">
                <a:latin typeface="+mj-ea"/>
                <a:ea typeface="+mj-ea"/>
              </a:rPr>
              <a:t>越界</a:t>
            </a:r>
            <a:r>
              <a:rPr lang="zh-TW" altLang="zh-TW" dirty="0" smtClean="0">
                <a:latin typeface="+mj-ea"/>
                <a:ea typeface="+mj-ea"/>
              </a:rPr>
              <a:t>砍伐</a:t>
            </a:r>
            <a:r>
              <a:rPr lang="zh-TW" altLang="en-US" dirty="0" smtClean="0">
                <a:latin typeface="+mj-ea"/>
                <a:ea typeface="+mj-ea"/>
              </a:rPr>
              <a:t>，即</a:t>
            </a:r>
            <a:r>
              <a:rPr lang="zh-TW" altLang="zh-TW" dirty="0" smtClean="0">
                <a:latin typeface="+mj-ea"/>
                <a:ea typeface="+mj-ea"/>
              </a:rPr>
              <a:t>告知正確</a:t>
            </a:r>
            <a:r>
              <a:rPr lang="zh-TW" altLang="zh-TW" dirty="0">
                <a:latin typeface="+mj-ea"/>
                <a:ea typeface="+mj-ea"/>
              </a:rPr>
              <a:t>伐採面積、</a:t>
            </a:r>
            <a:r>
              <a:rPr lang="zh-TW" altLang="zh-TW" dirty="0" smtClean="0">
                <a:latin typeface="+mj-ea"/>
                <a:ea typeface="+mj-ea"/>
              </a:rPr>
              <a:t>指引</a:t>
            </a:r>
            <a:r>
              <a:rPr lang="zh-TW" altLang="en-US" dirty="0" smtClean="0">
                <a:latin typeface="+mj-ea"/>
                <a:ea typeface="+mj-ea"/>
              </a:rPr>
              <a:t>其</a:t>
            </a:r>
            <a:r>
              <a:rPr lang="zh-TW" altLang="zh-TW" dirty="0" smtClean="0">
                <a:latin typeface="+mj-ea"/>
                <a:ea typeface="+mj-ea"/>
              </a:rPr>
              <a:t>至</a:t>
            </a:r>
            <a:r>
              <a:rPr lang="zh-TW" altLang="zh-TW" dirty="0">
                <a:latin typeface="+mj-ea"/>
                <a:ea typeface="+mj-ea"/>
              </a:rPr>
              <a:t>核准地點伐採</a:t>
            </a:r>
            <a:r>
              <a:rPr lang="zh-TW" altLang="zh-TW" dirty="0" smtClean="0">
                <a:latin typeface="+mj-ea"/>
                <a:ea typeface="+mj-ea"/>
              </a:rPr>
              <a:t>，</a:t>
            </a:r>
            <a:r>
              <a:rPr lang="zh-TW" altLang="en-US" dirty="0" smtClean="0">
                <a:latin typeface="+mj-ea"/>
                <a:ea typeface="+mj-ea"/>
              </a:rPr>
              <a:t>則</a:t>
            </a:r>
            <a:r>
              <a:rPr lang="zh-TW" altLang="zh-TW" dirty="0" smtClean="0">
                <a:latin typeface="+mj-ea"/>
                <a:ea typeface="+mj-ea"/>
              </a:rPr>
              <a:t>是</a:t>
            </a:r>
            <a:r>
              <a:rPr lang="zh-TW" altLang="en-US" dirty="0" smtClean="0">
                <a:latin typeface="+mj-ea"/>
                <a:ea typeface="+mj-ea"/>
              </a:rPr>
              <a:t>「</a:t>
            </a:r>
            <a:r>
              <a:rPr lang="zh-TW" altLang="zh-TW" dirty="0">
                <a:latin typeface="+mj-ea"/>
                <a:ea typeface="+mj-ea"/>
              </a:rPr>
              <a:t>便民</a:t>
            </a:r>
            <a:r>
              <a:rPr lang="zh-TW" altLang="en-US" dirty="0" smtClean="0">
                <a:latin typeface="+mj-ea"/>
                <a:ea typeface="+mj-ea"/>
              </a:rPr>
              <a:t>」；如果發現卻協助</a:t>
            </a:r>
            <a:r>
              <a:rPr lang="zh-TW" altLang="zh-TW" dirty="0" smtClean="0">
                <a:latin typeface="+mj-ea"/>
                <a:ea typeface="+mj-ea"/>
              </a:rPr>
              <a:t>隱瞞</a:t>
            </a:r>
            <a:r>
              <a:rPr lang="zh-TW" altLang="en-US" dirty="0" smtClean="0">
                <a:latin typeface="+mj-ea"/>
                <a:ea typeface="+mj-ea"/>
              </a:rPr>
              <a:t>承租人</a:t>
            </a:r>
            <a:r>
              <a:rPr lang="zh-TW" altLang="zh-TW" dirty="0" smtClean="0">
                <a:latin typeface="+mj-ea"/>
                <a:ea typeface="+mj-ea"/>
              </a:rPr>
              <a:t>竊取行為</a:t>
            </a:r>
            <a:r>
              <a:rPr lang="zh-TW" altLang="en-US" dirty="0" smtClean="0">
                <a:latin typeface="+mj-ea"/>
                <a:ea typeface="+mj-ea"/>
              </a:rPr>
              <a:t>，</a:t>
            </a:r>
            <a:r>
              <a:rPr lang="zh-TW" altLang="zh-TW" dirty="0" smtClean="0">
                <a:latin typeface="+mj-ea"/>
                <a:ea typeface="+mj-ea"/>
              </a:rPr>
              <a:t>就是</a:t>
            </a:r>
            <a:r>
              <a:rPr lang="zh-TW" altLang="en-US" dirty="0" smtClean="0">
                <a:latin typeface="+mj-ea"/>
                <a:ea typeface="+mj-ea"/>
              </a:rPr>
              <a:t>「</a:t>
            </a:r>
            <a:r>
              <a:rPr lang="zh-TW" altLang="zh-TW" dirty="0">
                <a:latin typeface="+mj-ea"/>
                <a:ea typeface="+mj-ea"/>
              </a:rPr>
              <a:t>圖利</a:t>
            </a:r>
            <a:r>
              <a:rPr lang="zh-TW" altLang="en-US" dirty="0" smtClean="0">
                <a:latin typeface="+mj-ea"/>
                <a:ea typeface="+mj-ea"/>
              </a:rPr>
              <a:t>」，其後接受後謝則是「收賄」</a:t>
            </a:r>
            <a:r>
              <a:rPr lang="zh-TW" altLang="zh-TW" dirty="0" smtClean="0">
                <a:latin typeface="+mj-ea"/>
                <a:ea typeface="+mj-ea"/>
              </a:rPr>
              <a:t>。</a:t>
            </a:r>
            <a:endParaRPr lang="en-US" altLang="zh-TW" dirty="0" smtClean="0">
              <a:latin typeface="+mj-ea"/>
              <a:ea typeface="+mj-ea"/>
            </a:endParaRPr>
          </a:p>
          <a:p>
            <a:pPr algn="just"/>
            <a:r>
              <a:rPr lang="zh-TW" altLang="en-US" dirty="0" smtClean="0">
                <a:latin typeface="+mj-ea"/>
                <a:ea typeface="+mj-ea"/>
              </a:rPr>
              <a:t>甲的</a:t>
            </a:r>
            <a:r>
              <a:rPr lang="zh-TW" altLang="en-US" dirty="0">
                <a:latin typeface="+mj-ea"/>
                <a:ea typeface="+mj-ea"/>
              </a:rPr>
              <a:t>行為已觸犯</a:t>
            </a:r>
            <a:r>
              <a:rPr lang="zh-TW" altLang="en-US" b="1" dirty="0">
                <a:solidFill>
                  <a:schemeClr val="accent4">
                    <a:lumMod val="75000"/>
                  </a:schemeClr>
                </a:solidFill>
                <a:latin typeface="+mj-ea"/>
                <a:ea typeface="+mj-ea"/>
              </a:rPr>
              <a:t>貪污治罪條例</a:t>
            </a:r>
            <a:r>
              <a:rPr lang="zh-TW" altLang="en-US" dirty="0" smtClean="0">
                <a:latin typeface="+mj-ea"/>
                <a:ea typeface="+mj-ea"/>
              </a:rPr>
              <a:t>第</a:t>
            </a:r>
            <a:r>
              <a:rPr lang="en-US" altLang="zh-TW" dirty="0" smtClean="0">
                <a:latin typeface="+mj-ea"/>
                <a:ea typeface="+mj-ea"/>
              </a:rPr>
              <a:t>4</a:t>
            </a:r>
            <a:r>
              <a:rPr lang="zh-TW" altLang="en-US" dirty="0" smtClean="0">
                <a:latin typeface="+mj-ea"/>
                <a:ea typeface="+mj-ea"/>
              </a:rPr>
              <a:t>條</a:t>
            </a:r>
            <a:r>
              <a:rPr lang="zh-TW" altLang="en-US" dirty="0">
                <a:latin typeface="+mj-ea"/>
                <a:ea typeface="+mj-ea"/>
              </a:rPr>
              <a:t>第</a:t>
            </a:r>
            <a:r>
              <a:rPr lang="en-US" altLang="zh-TW" dirty="0">
                <a:latin typeface="+mj-ea"/>
                <a:ea typeface="+mj-ea"/>
              </a:rPr>
              <a:t>1</a:t>
            </a:r>
            <a:r>
              <a:rPr lang="zh-TW" altLang="en-US" dirty="0">
                <a:latin typeface="+mj-ea"/>
                <a:ea typeface="+mj-ea"/>
              </a:rPr>
              <a:t>項</a:t>
            </a:r>
            <a:r>
              <a:rPr lang="zh-TW" altLang="en-US" dirty="0" smtClean="0">
                <a:latin typeface="+mj-ea"/>
                <a:ea typeface="+mj-ea"/>
              </a:rPr>
              <a:t>第</a:t>
            </a:r>
            <a:r>
              <a:rPr lang="en-US" altLang="zh-TW" dirty="0" smtClean="0">
                <a:latin typeface="+mj-ea"/>
                <a:ea typeface="+mj-ea"/>
              </a:rPr>
              <a:t>5</a:t>
            </a:r>
            <a:r>
              <a:rPr lang="zh-TW" altLang="en-US" dirty="0" smtClean="0">
                <a:latin typeface="+mj-ea"/>
                <a:ea typeface="+mj-ea"/>
              </a:rPr>
              <a:t>款</a:t>
            </a:r>
            <a:r>
              <a:rPr lang="zh-TW" altLang="en-US" b="1" dirty="0">
                <a:solidFill>
                  <a:schemeClr val="accent4">
                    <a:lumMod val="75000"/>
                  </a:schemeClr>
                </a:solidFill>
                <a:latin typeface="+mj-ea"/>
                <a:ea typeface="+mj-ea"/>
              </a:rPr>
              <a:t>「</a:t>
            </a:r>
            <a:r>
              <a:rPr lang="zh-TW" altLang="en-US" b="1" dirty="0" smtClean="0">
                <a:solidFill>
                  <a:schemeClr val="accent4">
                    <a:lumMod val="75000"/>
                  </a:schemeClr>
                </a:solidFill>
                <a:latin typeface="+mj-ea"/>
                <a:ea typeface="+mj-ea"/>
              </a:rPr>
              <a:t>對於違背職務之</a:t>
            </a:r>
            <a:r>
              <a:rPr lang="zh-TW" altLang="en-US" b="1" dirty="0">
                <a:solidFill>
                  <a:schemeClr val="accent4">
                    <a:lumMod val="75000"/>
                  </a:schemeClr>
                </a:solidFill>
                <a:latin typeface="+mj-ea"/>
                <a:ea typeface="+mj-ea"/>
              </a:rPr>
              <a:t>行為，要求、期約或收受賄賂或其他不正利益者」</a:t>
            </a:r>
            <a:r>
              <a:rPr lang="zh-TW" altLang="en-US" dirty="0">
                <a:latin typeface="+mj-ea"/>
                <a:ea typeface="+mj-ea"/>
              </a:rPr>
              <a:t>及</a:t>
            </a:r>
            <a:r>
              <a:rPr lang="zh-TW" altLang="zh-TW" dirty="0">
                <a:latin typeface="+mj-ea"/>
                <a:ea typeface="+mj-ea"/>
              </a:rPr>
              <a:t>第</a:t>
            </a:r>
            <a:r>
              <a:rPr lang="en-US" altLang="zh-TW" dirty="0">
                <a:latin typeface="+mj-ea"/>
                <a:ea typeface="+mj-ea"/>
              </a:rPr>
              <a:t>6</a:t>
            </a:r>
            <a:r>
              <a:rPr lang="zh-TW" altLang="zh-TW" dirty="0">
                <a:latin typeface="+mj-ea"/>
                <a:ea typeface="+mj-ea"/>
              </a:rPr>
              <a:t>條第</a:t>
            </a:r>
            <a:r>
              <a:rPr lang="en-US" altLang="zh-TW" dirty="0">
                <a:latin typeface="+mj-ea"/>
                <a:ea typeface="+mj-ea"/>
              </a:rPr>
              <a:t>1</a:t>
            </a:r>
            <a:r>
              <a:rPr lang="zh-TW" altLang="zh-TW" dirty="0">
                <a:latin typeface="+mj-ea"/>
                <a:ea typeface="+mj-ea"/>
              </a:rPr>
              <a:t>項第</a:t>
            </a:r>
            <a:r>
              <a:rPr lang="en-US" altLang="zh-TW" dirty="0">
                <a:latin typeface="+mj-ea"/>
                <a:ea typeface="+mj-ea"/>
              </a:rPr>
              <a:t>4</a:t>
            </a:r>
            <a:r>
              <a:rPr lang="zh-TW" altLang="zh-TW" dirty="0">
                <a:latin typeface="+mj-ea"/>
                <a:ea typeface="+mj-ea"/>
              </a:rPr>
              <a:t>款</a:t>
            </a:r>
            <a:r>
              <a:rPr lang="zh-TW" altLang="zh-TW" b="1" dirty="0">
                <a:solidFill>
                  <a:schemeClr val="accent4">
                    <a:lumMod val="75000"/>
                  </a:schemeClr>
                </a:solidFill>
                <a:latin typeface="+mj-ea"/>
                <a:ea typeface="+mj-ea"/>
              </a:rPr>
              <a:t>「對於主管或監督之事務直接或間接圖私人不法之利益者</a:t>
            </a:r>
            <a:r>
              <a:rPr lang="zh-TW" altLang="zh-TW" b="1" dirty="0" smtClean="0">
                <a:solidFill>
                  <a:schemeClr val="accent4">
                    <a:lumMod val="75000"/>
                  </a:schemeClr>
                </a:solidFill>
                <a:latin typeface="+mj-ea"/>
                <a:ea typeface="+mj-ea"/>
              </a:rPr>
              <a:t>」</a:t>
            </a:r>
            <a:r>
              <a:rPr lang="zh-TW" altLang="en-US" dirty="0" smtClean="0">
                <a:solidFill>
                  <a:schemeClr val="tx1"/>
                </a:solidFill>
                <a:latin typeface="+mj-ea"/>
                <a:ea typeface="+mj-ea"/>
              </a:rPr>
              <a:t>，遭法院判</a:t>
            </a:r>
            <a:r>
              <a:rPr lang="zh-TW" altLang="zh-TW" dirty="0" smtClean="0">
                <a:latin typeface="+mj-ea"/>
                <a:ea typeface="+mj-ea"/>
              </a:rPr>
              <a:t>處有期徒刑</a:t>
            </a:r>
            <a:r>
              <a:rPr lang="en-US" altLang="zh-TW" dirty="0" smtClean="0">
                <a:latin typeface="+mj-ea"/>
                <a:ea typeface="+mj-ea"/>
              </a:rPr>
              <a:t>5</a:t>
            </a:r>
            <a:r>
              <a:rPr lang="zh-TW" altLang="zh-TW" dirty="0" smtClean="0">
                <a:latin typeface="+mj-ea"/>
                <a:ea typeface="+mj-ea"/>
              </a:rPr>
              <a:t>年</a:t>
            </a:r>
            <a:r>
              <a:rPr lang="zh-TW" altLang="zh-TW" dirty="0">
                <a:latin typeface="+mj-ea"/>
                <a:ea typeface="+mj-ea"/>
              </a:rPr>
              <a:t>，</a:t>
            </a:r>
            <a:r>
              <a:rPr lang="zh-TW" altLang="zh-TW" dirty="0" smtClean="0">
                <a:latin typeface="+mj-ea"/>
                <a:ea typeface="+mj-ea"/>
              </a:rPr>
              <a:t>褫奪公權</a:t>
            </a:r>
            <a:r>
              <a:rPr lang="en-US" altLang="zh-TW" dirty="0" smtClean="0">
                <a:latin typeface="+mj-ea"/>
                <a:ea typeface="+mj-ea"/>
              </a:rPr>
              <a:t>3</a:t>
            </a:r>
            <a:r>
              <a:rPr lang="zh-TW" altLang="zh-TW" dirty="0" smtClean="0">
                <a:latin typeface="+mj-ea"/>
                <a:ea typeface="+mj-ea"/>
              </a:rPr>
              <a:t>年</a:t>
            </a:r>
            <a:r>
              <a:rPr lang="zh-TW" altLang="zh-TW" dirty="0">
                <a:latin typeface="+mj-ea"/>
                <a:ea typeface="+mj-ea"/>
              </a:rPr>
              <a:t>。</a:t>
            </a:r>
            <a:endParaRPr lang="en-US" altLang="zh-TW" dirty="0">
              <a:solidFill>
                <a:schemeClr val="tx1"/>
              </a:solidFill>
              <a:latin typeface="+mj-ea"/>
              <a:ea typeface="+mj-ea"/>
            </a:endParaRPr>
          </a:p>
        </p:txBody>
      </p:sp>
      <p:cxnSp>
        <p:nvCxnSpPr>
          <p:cNvPr id="4" name="直線接點 3"/>
          <p:cNvCxnSpPr/>
          <p:nvPr/>
        </p:nvCxnSpPr>
        <p:spPr>
          <a:xfrm>
            <a:off x="971600" y="1556792"/>
            <a:ext cx="7200800"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投影片編號版面配置區 4"/>
          <p:cNvSpPr>
            <a:spLocks noGrp="1"/>
          </p:cNvSpPr>
          <p:nvPr>
            <p:ph type="sldNum" sz="quarter" idx="12"/>
          </p:nvPr>
        </p:nvSpPr>
        <p:spPr/>
        <p:txBody>
          <a:bodyPr/>
          <a:lstStyle/>
          <a:p>
            <a:fld id="{73DA0BB7-265A-403C-9275-D587AB510EDC}" type="slidenum">
              <a:rPr lang="zh-TW" altLang="en-US" smtClean="0"/>
              <a:t>41</a:t>
            </a:fld>
            <a:endParaRPr lang="zh-TW" altLang="en-US"/>
          </a:p>
        </p:txBody>
      </p:sp>
    </p:spTree>
    <p:extLst>
      <p:ext uri="{BB962C8B-B14F-4D97-AF65-F5344CB8AC3E}">
        <p14:creationId xmlns:p14="http://schemas.microsoft.com/office/powerpoint/2010/main" val="25691126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91709" y="620688"/>
            <a:ext cx="7200897" cy="934699"/>
          </a:xfrm>
          <a:solidFill>
            <a:schemeClr val="bg1"/>
          </a:solidFill>
        </p:spPr>
        <p:txBody>
          <a:bodyPr>
            <a:normAutofit/>
          </a:bodyPr>
          <a:lstStyle/>
          <a:p>
            <a:r>
              <a:rPr lang="zh-TW" altLang="en-US" dirty="0" smtClean="0">
                <a:latin typeface="Taipei Sans TC Beta" pitchFamily="2" charset="-120"/>
                <a:ea typeface="Taipei Sans TC Beta" pitchFamily="2" charset="-120"/>
              </a:rPr>
              <a:t>案例七</a:t>
            </a:r>
            <a:endParaRPr lang="zh-TW" altLang="en-US" dirty="0">
              <a:latin typeface="Taipei Sans TC Beta" pitchFamily="2" charset="-120"/>
              <a:ea typeface="Taipei Sans TC Beta" pitchFamily="2" charset="-120"/>
            </a:endParaRPr>
          </a:p>
        </p:txBody>
      </p:sp>
      <p:sp>
        <p:nvSpPr>
          <p:cNvPr id="3" name="內容版面配置區 2"/>
          <p:cNvSpPr>
            <a:spLocks noGrp="1"/>
          </p:cNvSpPr>
          <p:nvPr>
            <p:ph idx="1"/>
          </p:nvPr>
        </p:nvSpPr>
        <p:spPr>
          <a:xfrm>
            <a:off x="971551" y="1772816"/>
            <a:ext cx="7200897" cy="4464496"/>
          </a:xfrm>
          <a:solidFill>
            <a:schemeClr val="bg1"/>
          </a:solidFill>
        </p:spPr>
        <p:txBody>
          <a:bodyPr>
            <a:normAutofit/>
          </a:bodyPr>
          <a:lstStyle/>
          <a:p>
            <a:r>
              <a:rPr lang="zh-TW" altLang="en-US" b="1" dirty="0" smtClean="0">
                <a:solidFill>
                  <a:schemeClr val="accent1">
                    <a:lumMod val="75000"/>
                  </a:schemeClr>
                </a:solidFill>
                <a:latin typeface="+mj-ea"/>
                <a:ea typeface="+mj-ea"/>
              </a:rPr>
              <a:t>內容概述</a:t>
            </a:r>
            <a:endParaRPr lang="en-US" altLang="zh-TW" b="1" dirty="0" smtClean="0">
              <a:solidFill>
                <a:schemeClr val="accent1">
                  <a:lumMod val="75000"/>
                </a:schemeClr>
              </a:solidFill>
              <a:latin typeface="+mj-ea"/>
              <a:ea typeface="+mj-ea"/>
            </a:endParaRPr>
          </a:p>
          <a:p>
            <a:pPr algn="just"/>
            <a:r>
              <a:rPr lang="en-US" altLang="zh-TW" dirty="0"/>
              <a:t>7</a:t>
            </a:r>
            <a:r>
              <a:rPr lang="zh-TW" altLang="zh-TW" dirty="0"/>
              <a:t>月颱風過境大雨沖刷國有林班地，但大批扁柏、紅檜等珍貴林木因體積大、不易沖走，且具高度經濟價值</a:t>
            </a:r>
            <a:r>
              <a:rPr lang="zh-TW" altLang="zh-TW" dirty="0" smtClean="0"/>
              <a:t>，警局</a:t>
            </a:r>
            <a:r>
              <a:rPr lang="zh-TW" altLang="zh-TW" dirty="0"/>
              <a:t>員警</a:t>
            </a:r>
            <a:r>
              <a:rPr lang="zh-TW" altLang="zh-TW" dirty="0" smtClean="0"/>
              <a:t>小</a:t>
            </a:r>
            <a:r>
              <a:rPr lang="zh-TW" altLang="en-US" dirty="0" smtClean="0"/>
              <a:t>明</a:t>
            </a:r>
            <a:r>
              <a:rPr lang="zh-TW" altLang="zh-TW" dirty="0" smtClean="0"/>
              <a:t>等</a:t>
            </a:r>
            <a:r>
              <a:rPr lang="zh-TW" altLang="zh-TW" dirty="0"/>
              <a:t>人爰趁機勾結盜伐集團首腦，於值勤期間刻意放縱山老鼠竊取珍貴林木，並多次將森林警察隊勤務內容及分局路邊攔檢勤務時間、地點等信息告知盜伐集團，使其得以預先得知查緝時間、地點，而規避警方查緝，事後收取賄款，朋分不法利益</a:t>
            </a:r>
            <a:r>
              <a:rPr lang="zh-TW" altLang="zh-TW" dirty="0" smtClean="0"/>
              <a:t>。</a:t>
            </a:r>
            <a:endParaRPr lang="en-US" altLang="zh-TW" dirty="0" smtClean="0"/>
          </a:p>
        </p:txBody>
      </p:sp>
      <p:cxnSp>
        <p:nvCxnSpPr>
          <p:cNvPr id="4" name="直線接點 3"/>
          <p:cNvCxnSpPr/>
          <p:nvPr/>
        </p:nvCxnSpPr>
        <p:spPr>
          <a:xfrm>
            <a:off x="971600" y="1556792"/>
            <a:ext cx="7200800"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投影片編號版面配置區 4"/>
          <p:cNvSpPr>
            <a:spLocks noGrp="1"/>
          </p:cNvSpPr>
          <p:nvPr>
            <p:ph type="sldNum" sz="quarter" idx="12"/>
          </p:nvPr>
        </p:nvSpPr>
        <p:spPr/>
        <p:txBody>
          <a:bodyPr/>
          <a:lstStyle/>
          <a:p>
            <a:fld id="{73DA0BB7-265A-403C-9275-D587AB510EDC}" type="slidenum">
              <a:rPr lang="zh-TW" altLang="en-US" smtClean="0"/>
              <a:t>42</a:t>
            </a:fld>
            <a:endParaRPr lang="zh-TW" altLang="en-US"/>
          </a:p>
        </p:txBody>
      </p:sp>
    </p:spTree>
    <p:extLst>
      <p:ext uri="{BB962C8B-B14F-4D97-AF65-F5344CB8AC3E}">
        <p14:creationId xmlns:p14="http://schemas.microsoft.com/office/powerpoint/2010/main" val="32360735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91709" y="620688"/>
            <a:ext cx="7200897" cy="934699"/>
          </a:xfrm>
          <a:solidFill>
            <a:schemeClr val="bg1"/>
          </a:solidFill>
        </p:spPr>
        <p:txBody>
          <a:bodyPr>
            <a:normAutofit/>
          </a:bodyPr>
          <a:lstStyle/>
          <a:p>
            <a:r>
              <a:rPr lang="zh-TW" altLang="en-US" dirty="0" smtClean="0">
                <a:latin typeface="Taipei Sans TC Beta" pitchFamily="2" charset="-120"/>
                <a:ea typeface="Taipei Sans TC Beta" pitchFamily="2" charset="-120"/>
              </a:rPr>
              <a:t>  </a:t>
            </a:r>
            <a:r>
              <a:rPr lang="zh-TW" altLang="en-US" dirty="0">
                <a:latin typeface="Taipei Sans TC Beta" pitchFamily="2" charset="-120"/>
                <a:ea typeface="Taipei Sans TC Beta" pitchFamily="2" charset="-120"/>
              </a:rPr>
              <a:t>解析</a:t>
            </a:r>
          </a:p>
        </p:txBody>
      </p:sp>
      <p:sp>
        <p:nvSpPr>
          <p:cNvPr id="3" name="內容版面配置區 2"/>
          <p:cNvSpPr>
            <a:spLocks noGrp="1"/>
          </p:cNvSpPr>
          <p:nvPr>
            <p:ph idx="1"/>
          </p:nvPr>
        </p:nvSpPr>
        <p:spPr>
          <a:xfrm>
            <a:off x="971551" y="1772816"/>
            <a:ext cx="7200897" cy="4464496"/>
          </a:xfrm>
          <a:solidFill>
            <a:schemeClr val="bg1"/>
          </a:solidFill>
        </p:spPr>
        <p:txBody>
          <a:bodyPr>
            <a:normAutofit fontScale="92500" lnSpcReduction="10000"/>
          </a:bodyPr>
          <a:lstStyle/>
          <a:p>
            <a:r>
              <a:rPr lang="zh-TW" altLang="zh-TW" dirty="0" smtClean="0"/>
              <a:t>依據</a:t>
            </a:r>
            <a:r>
              <a:rPr lang="zh-TW" altLang="zh-TW" dirty="0"/>
              <a:t>公務員服務法第</a:t>
            </a:r>
            <a:r>
              <a:rPr lang="en-US" altLang="zh-TW" dirty="0" smtClean="0"/>
              <a:t>4</a:t>
            </a:r>
            <a:r>
              <a:rPr lang="zh-TW" altLang="en-US" dirty="0" smtClean="0"/>
              <a:t> </a:t>
            </a:r>
            <a:r>
              <a:rPr lang="zh-TW" altLang="zh-TW" dirty="0" smtClean="0"/>
              <a:t>條</a:t>
            </a:r>
            <a:r>
              <a:rPr lang="zh-TW" altLang="zh-TW" dirty="0"/>
              <a:t>規定，公務員有絕對保守政府機關機密之義務，對於機密事件，無論是否主管事務，均不得洩漏。森林警察隊</a:t>
            </a:r>
            <a:r>
              <a:rPr lang="zh-TW" altLang="zh-TW" b="1" dirty="0"/>
              <a:t>勤務內容及分局勤務分配時間、地點等消息，均屬應秘密之資料，</a:t>
            </a:r>
            <a:r>
              <a:rPr lang="zh-TW" altLang="zh-TW" dirty="0" smtClean="0"/>
              <a:t>小</a:t>
            </a:r>
            <a:r>
              <a:rPr lang="zh-TW" altLang="en-US" dirty="0" smtClean="0"/>
              <a:t>明</a:t>
            </a:r>
            <a:r>
              <a:rPr lang="zh-TW" altLang="zh-TW" dirty="0" smtClean="0"/>
              <a:t>明知</a:t>
            </a:r>
            <a:r>
              <a:rPr lang="zh-TW" altLang="zh-TW" dirty="0"/>
              <a:t>而故予以洩漏，係屬</a:t>
            </a:r>
            <a:r>
              <a:rPr lang="zh-TW" altLang="zh-TW" b="1" dirty="0"/>
              <a:t>洩漏國防以外之機密</a:t>
            </a:r>
            <a:r>
              <a:rPr lang="zh-TW" altLang="zh-TW" dirty="0" smtClean="0"/>
              <a:t>。</a:t>
            </a:r>
            <a:endParaRPr lang="en-US" altLang="zh-TW" dirty="0" smtClean="0"/>
          </a:p>
          <a:p>
            <a:r>
              <a:rPr lang="zh-TW" altLang="zh-TW" dirty="0" smtClean="0"/>
              <a:t>小</a:t>
            </a:r>
            <a:r>
              <a:rPr lang="zh-TW" altLang="en-US" dirty="0" smtClean="0"/>
              <a:t>明</a:t>
            </a:r>
            <a:r>
              <a:rPr lang="zh-TW" altLang="zh-TW" dirty="0" smtClean="0"/>
              <a:t>執行</a:t>
            </a:r>
            <a:r>
              <a:rPr lang="zh-TW" altLang="zh-TW" dirty="0"/>
              <a:t>查緝違反森林法業務，刻意放縱盜林集團進行竊取，並以洩漏相關勤務時間等應秘密之消息方式進行包庇、並收取賄賂，已觸犯</a:t>
            </a:r>
            <a:r>
              <a:rPr lang="zh-TW" altLang="zh-TW" b="1" dirty="0">
                <a:solidFill>
                  <a:schemeClr val="accent4">
                    <a:lumMod val="75000"/>
                  </a:schemeClr>
                </a:solidFill>
              </a:rPr>
              <a:t>貪污治罪條例</a:t>
            </a:r>
            <a:r>
              <a:rPr lang="zh-TW" altLang="zh-TW" dirty="0"/>
              <a:t>第</a:t>
            </a:r>
            <a:r>
              <a:rPr lang="en-US" altLang="zh-TW" dirty="0"/>
              <a:t>4</a:t>
            </a:r>
            <a:r>
              <a:rPr lang="zh-TW" altLang="zh-TW" dirty="0"/>
              <a:t>條第</a:t>
            </a:r>
            <a:r>
              <a:rPr lang="en-US" altLang="zh-TW" dirty="0"/>
              <a:t>1</a:t>
            </a:r>
            <a:r>
              <a:rPr lang="zh-TW" altLang="zh-TW" dirty="0"/>
              <a:t>項第</a:t>
            </a:r>
            <a:r>
              <a:rPr lang="en-US" altLang="zh-TW" dirty="0"/>
              <a:t>5 </a:t>
            </a:r>
            <a:r>
              <a:rPr lang="zh-TW" altLang="zh-TW" dirty="0"/>
              <a:t>款</a:t>
            </a:r>
            <a:r>
              <a:rPr lang="zh-TW" altLang="zh-TW" b="1" dirty="0">
                <a:solidFill>
                  <a:schemeClr val="accent4">
                    <a:lumMod val="75000"/>
                  </a:schemeClr>
                </a:solidFill>
              </a:rPr>
              <a:t>「對於違背職務之行為，要求、期約或收受賄賂或其他不正利益」</a:t>
            </a:r>
            <a:r>
              <a:rPr lang="zh-TW" altLang="zh-TW" dirty="0"/>
              <a:t>及第</a:t>
            </a:r>
            <a:r>
              <a:rPr lang="en-US" altLang="zh-TW" dirty="0"/>
              <a:t>6</a:t>
            </a:r>
            <a:r>
              <a:rPr lang="zh-TW" altLang="zh-TW" dirty="0"/>
              <a:t>條第</a:t>
            </a:r>
            <a:r>
              <a:rPr lang="en-US" altLang="zh-TW" dirty="0"/>
              <a:t>1</a:t>
            </a:r>
            <a:r>
              <a:rPr lang="zh-TW" altLang="zh-TW" dirty="0"/>
              <a:t>項第</a:t>
            </a:r>
            <a:r>
              <a:rPr lang="en-US" altLang="zh-TW" dirty="0" smtClean="0"/>
              <a:t>4</a:t>
            </a:r>
            <a:r>
              <a:rPr lang="zh-TW" altLang="en-US" dirty="0" smtClean="0"/>
              <a:t> </a:t>
            </a:r>
            <a:r>
              <a:rPr lang="zh-TW" altLang="zh-TW" dirty="0" smtClean="0"/>
              <a:t>款</a:t>
            </a:r>
            <a:r>
              <a:rPr lang="zh-TW" altLang="zh-TW" b="1" dirty="0">
                <a:solidFill>
                  <a:schemeClr val="accent4">
                    <a:lumMod val="75000"/>
                  </a:schemeClr>
                </a:solidFill>
              </a:rPr>
              <a:t>「對於主管或監督之事務直接或間接圖私人不法之利益者」</a:t>
            </a:r>
            <a:r>
              <a:rPr lang="zh-TW" altLang="zh-TW" dirty="0"/>
              <a:t>等規定，遭法院處有期徒刑</a:t>
            </a:r>
            <a:r>
              <a:rPr lang="en-US" altLang="zh-TW" dirty="0"/>
              <a:t>12</a:t>
            </a:r>
            <a:r>
              <a:rPr lang="zh-TW" altLang="zh-TW" dirty="0"/>
              <a:t>年，褫奪公權</a:t>
            </a:r>
            <a:r>
              <a:rPr lang="en-US" altLang="zh-TW" dirty="0"/>
              <a:t>8</a:t>
            </a:r>
            <a:r>
              <a:rPr lang="zh-TW" altLang="zh-TW" dirty="0"/>
              <a:t>年。</a:t>
            </a:r>
            <a:endParaRPr lang="en-US" altLang="zh-TW" b="1" dirty="0" smtClean="0">
              <a:solidFill>
                <a:schemeClr val="accent1">
                  <a:lumMod val="75000"/>
                </a:schemeClr>
              </a:solidFill>
              <a:latin typeface="+mj-ea"/>
              <a:ea typeface="+mj-ea"/>
            </a:endParaRPr>
          </a:p>
        </p:txBody>
      </p:sp>
      <p:cxnSp>
        <p:nvCxnSpPr>
          <p:cNvPr id="4" name="直線接點 3"/>
          <p:cNvCxnSpPr/>
          <p:nvPr/>
        </p:nvCxnSpPr>
        <p:spPr>
          <a:xfrm>
            <a:off x="971600" y="1556792"/>
            <a:ext cx="7200800"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投影片編號版面配置區 4"/>
          <p:cNvSpPr>
            <a:spLocks noGrp="1"/>
          </p:cNvSpPr>
          <p:nvPr>
            <p:ph type="sldNum" sz="quarter" idx="12"/>
          </p:nvPr>
        </p:nvSpPr>
        <p:spPr/>
        <p:txBody>
          <a:bodyPr/>
          <a:lstStyle/>
          <a:p>
            <a:fld id="{73DA0BB7-265A-403C-9275-D587AB510EDC}" type="slidenum">
              <a:rPr lang="zh-TW" altLang="en-US" smtClean="0"/>
              <a:t>43</a:t>
            </a:fld>
            <a:endParaRPr lang="zh-TW" altLang="en-US"/>
          </a:p>
        </p:txBody>
      </p:sp>
    </p:spTree>
    <p:extLst>
      <p:ext uri="{BB962C8B-B14F-4D97-AF65-F5344CB8AC3E}">
        <p14:creationId xmlns:p14="http://schemas.microsoft.com/office/powerpoint/2010/main" val="6743567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cs typeface="Calibri" pitchFamily="34" charset="0"/>
              </a:rPr>
              <a:t>有關小額補貼款犯罪類型</a:t>
            </a:r>
          </a:p>
        </p:txBody>
      </p:sp>
      <p:sp>
        <p:nvSpPr>
          <p:cNvPr id="3" name="內容版面配置區 2"/>
          <p:cNvSpPr>
            <a:spLocks noGrp="1"/>
          </p:cNvSpPr>
          <p:nvPr>
            <p:ph idx="1"/>
          </p:nvPr>
        </p:nvSpPr>
        <p:spPr/>
        <p:txBody>
          <a:bodyPr/>
          <a:lstStyle/>
          <a:p>
            <a:endParaRPr lang="zh-TW" altLang="en-US" sz="1100" dirty="0">
              <a:solidFill>
                <a:srgbClr val="000000"/>
              </a:solidFill>
              <a:latin typeface="微軟正黑體" panose="020B0604030504040204" pitchFamily="34" charset="-120"/>
            </a:endParaRPr>
          </a:p>
          <a:p>
            <a:r>
              <a:rPr lang="zh-TW" altLang="en-US" sz="2800" b="1" dirty="0">
                <a:latin typeface="微軟正黑體" panose="020B0604030504040204" pitchFamily="34" charset="-120"/>
              </a:rPr>
              <a:t>請領差旅費、加班費、油料費、國民旅遊卡休假補助費及鐘點費等小額款項係為公務員經常接觸之申領業務，惟時有發生少數公務員詐領此類款項案例，所得財物或不正利益雖微，其所負刑責卻重，除行為人即需面對司法制裁或行政懲處外，並損及機關乃至整體公務員之清廉形象，而嚴重影響個人職涯發展</a:t>
            </a:r>
            <a:r>
              <a:rPr lang="zh-TW" altLang="en-US" sz="2800" b="1" dirty="0" smtClean="0">
                <a:latin typeface="微軟正黑體" panose="020B0604030504040204" pitchFamily="34" charset="-120"/>
              </a:rPr>
              <a:t>。</a:t>
            </a:r>
            <a:r>
              <a:rPr lang="en-US" altLang="zh-TW" sz="1050" dirty="0" smtClean="0">
                <a:latin typeface="新細明體" panose="02020500000000000000" pitchFamily="18" charset="-120"/>
                <a:ea typeface="新細明體" panose="02020500000000000000" pitchFamily="18" charset="-120"/>
              </a:rPr>
              <a:t> </a:t>
            </a:r>
            <a:r>
              <a:rPr lang="zh-TW" altLang="en-US" sz="1400" dirty="0" smtClean="0">
                <a:latin typeface="新細明體" panose="02020500000000000000" pitchFamily="18" charset="-120"/>
                <a:ea typeface="新細明體" panose="02020500000000000000" pitchFamily="18" charset="-120"/>
              </a:rPr>
              <a:t>（以下案例來源廉政署）</a:t>
            </a:r>
            <a:endParaRPr lang="zh-TW" altLang="en-US" sz="1400"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44</a:t>
            </a:fld>
            <a:endParaRPr lang="zh-TW" altLang="en-US"/>
          </a:p>
        </p:txBody>
      </p:sp>
    </p:spTree>
    <p:extLst>
      <p:ext uri="{BB962C8B-B14F-4D97-AF65-F5344CB8AC3E}">
        <p14:creationId xmlns:p14="http://schemas.microsoft.com/office/powerpoint/2010/main" val="6881358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74663" y="266700"/>
            <a:ext cx="8229600" cy="1143000"/>
          </a:xfrm>
          <a:ln w="76200">
            <a:miter lim="800000"/>
            <a:headEnd/>
            <a:tailEnd/>
          </a:ln>
          <a:extLst/>
        </p:spPr>
        <p:txBody>
          <a:bodyPr rtlCol="0">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fontAlgn="auto" hangingPunct="1">
              <a:spcAft>
                <a:spcPts val="0"/>
              </a:spcAft>
              <a:defRPr/>
            </a:pPr>
            <a:r>
              <a:rPr lang="zh-TW" altLang="en-US" sz="3600" b="1" cap="all" dirty="0" smtClean="0">
                <a:ln w="0"/>
                <a:solidFill>
                  <a:schemeClr val="tx2">
                    <a:lumMod val="75000"/>
                  </a:schemeClr>
                </a:solidFill>
                <a:effectLst>
                  <a:reflection blurRad="12700" stA="50000" endPos="50000" dist="5000" dir="5400000" sy="-100000" rotWithShape="0"/>
                </a:effectLst>
                <a:latin typeface="微軟正黑體" pitchFamily="34" charset="-120"/>
                <a:cs typeface="Calibri" pitchFamily="34" charset="0"/>
              </a:rPr>
              <a:t>詐領差旅費  案例一</a:t>
            </a:r>
            <a:endParaRPr lang="zh-TW" altLang="en-US" sz="3600" b="1" cap="all" dirty="0">
              <a:ln w="0"/>
              <a:solidFill>
                <a:schemeClr val="tx2">
                  <a:lumMod val="75000"/>
                </a:schemeClr>
              </a:solidFill>
              <a:effectLst>
                <a:reflection blurRad="12700" stA="50000" endPos="50000" dist="5000" dir="5400000" sy="-100000" rotWithShape="0"/>
              </a:effectLst>
              <a:latin typeface="微軟正黑體" pitchFamily="34" charset="-120"/>
              <a:cs typeface="+mj-cs"/>
            </a:endParaRPr>
          </a:p>
        </p:txBody>
      </p:sp>
      <p:sp>
        <p:nvSpPr>
          <p:cNvPr id="33795" name="內容版面配置區 2"/>
          <p:cNvSpPr>
            <a:spLocks noGrp="1"/>
          </p:cNvSpPr>
          <p:nvPr>
            <p:ph idx="1"/>
          </p:nvPr>
        </p:nvSpPr>
        <p:spPr>
          <a:xfrm>
            <a:off x="539750" y="1341438"/>
            <a:ext cx="8064500" cy="5111750"/>
          </a:xfrm>
        </p:spPr>
        <p:txBody>
          <a:bodyPr>
            <a:normAutofit/>
          </a:bodyPr>
          <a:lstStyle/>
          <a:p>
            <a:pPr marL="0" indent="0" algn="just">
              <a:lnSpc>
                <a:spcPct val="150000"/>
              </a:lnSpc>
              <a:buFont typeface="Arial" panose="020B0604020202020204" pitchFamily="34" charset="0"/>
              <a:buNone/>
            </a:pPr>
            <a:r>
              <a:rPr lang="zh-TW" altLang="en-US" sz="2800" dirty="0" smtClean="0">
                <a:latin typeface="Times New Roman" panose="02020603050405020304" pitchFamily="18" charset="0"/>
              </a:rPr>
              <a:t>            某分局技工甲，利用工程會勘及稽查等機會，於電腦差勤系統完成差假申請，嗣後未實際出差或出差但先行離開處理私務等情，卻未據實修改差勤系統之出差申請，反登入出差旅費報支系統，列印原申核之出差假單及與出差事實不符之出差旅費報告表，致不知情之審核人員誤認其確實出差執行公務而如數核發，詐得出差旅費</a:t>
            </a:r>
            <a:r>
              <a:rPr lang="en-US" altLang="zh-TW" sz="2800" dirty="0" smtClean="0">
                <a:latin typeface="Times New Roman" panose="02020603050405020304" pitchFamily="18" charset="0"/>
              </a:rPr>
              <a:t>1</a:t>
            </a:r>
            <a:r>
              <a:rPr lang="zh-TW" altLang="en-US" sz="2800" dirty="0" smtClean="0">
                <a:latin typeface="Times New Roman" panose="02020603050405020304" pitchFamily="18" charset="0"/>
              </a:rPr>
              <a:t>萬</a:t>
            </a:r>
            <a:r>
              <a:rPr lang="en-US" altLang="zh-TW" sz="2800" dirty="0" smtClean="0">
                <a:latin typeface="Times New Roman" panose="02020603050405020304" pitchFamily="18" charset="0"/>
              </a:rPr>
              <a:t>982</a:t>
            </a:r>
            <a:r>
              <a:rPr lang="zh-TW" altLang="en-US" sz="2800" dirty="0" smtClean="0">
                <a:latin typeface="Times New Roman" panose="02020603050405020304" pitchFamily="18" charset="0"/>
              </a:rPr>
              <a:t>元。</a:t>
            </a:r>
          </a:p>
        </p:txBody>
      </p:sp>
      <p:sp>
        <p:nvSpPr>
          <p:cNvPr id="33796"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38DA2C35-F541-4303-BBD0-916B66351ECB}" type="slidenum">
              <a:rPr kumimoji="0" lang="zh-TW" altLang="en-US">
                <a:latin typeface="新細明體" panose="02020500000000000000" pitchFamily="18" charset="-120"/>
              </a:rPr>
              <a:pPr eaLnBrk="1" hangingPunct="1"/>
              <a:t>45</a:t>
            </a:fld>
            <a:endParaRPr kumimoji="0" lang="en-US" altLang="zh-TW">
              <a:latin typeface="新細明體" panose="02020500000000000000" pitchFamily="18" charset="-120"/>
            </a:endParaRPr>
          </a:p>
        </p:txBody>
      </p:sp>
    </p:spTree>
    <p:extLst>
      <p:ext uri="{BB962C8B-B14F-4D97-AF65-F5344CB8AC3E}">
        <p14:creationId xmlns:p14="http://schemas.microsoft.com/office/powerpoint/2010/main" val="26791277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74663" y="266700"/>
            <a:ext cx="8229600" cy="1143000"/>
          </a:xfrm>
          <a:ln w="76200">
            <a:miter lim="800000"/>
            <a:headEnd/>
            <a:tailEnd/>
          </a:ln>
          <a:extLst/>
        </p:spPr>
        <p:txBody>
          <a:bodyPr rtlCol="0">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fontAlgn="auto" hangingPunct="1">
              <a:spcAft>
                <a:spcPts val="0"/>
              </a:spcAft>
              <a:defRPr/>
            </a:pPr>
            <a:endParaRPr lang="zh-TW" altLang="en-US" sz="3600" b="1" cap="all" dirty="0">
              <a:ln w="0"/>
              <a:solidFill>
                <a:schemeClr val="tx2">
                  <a:lumMod val="75000"/>
                </a:schemeClr>
              </a:solidFill>
              <a:effectLst>
                <a:reflection blurRad="12700" stA="50000" endPos="50000" dist="5000" dir="5400000" sy="-100000" rotWithShape="0"/>
              </a:effectLst>
              <a:latin typeface="微軟正黑體" pitchFamily="34" charset="-120"/>
              <a:cs typeface="+mj-cs"/>
            </a:endParaRPr>
          </a:p>
        </p:txBody>
      </p:sp>
      <p:sp>
        <p:nvSpPr>
          <p:cNvPr id="34819" name="內容版面配置區 2"/>
          <p:cNvSpPr>
            <a:spLocks noGrp="1"/>
          </p:cNvSpPr>
          <p:nvPr>
            <p:ph idx="1"/>
          </p:nvPr>
        </p:nvSpPr>
        <p:spPr>
          <a:xfrm>
            <a:off x="539750" y="1484313"/>
            <a:ext cx="8064500" cy="2016125"/>
          </a:xfrm>
        </p:spPr>
        <p:txBody>
          <a:bodyPr>
            <a:noAutofit/>
          </a:bodyPr>
          <a:lstStyle/>
          <a:p>
            <a:pPr marL="0" indent="0" algn="just">
              <a:lnSpc>
                <a:spcPct val="150000"/>
              </a:lnSpc>
              <a:buFont typeface="Arial" panose="020B0604020202020204" pitchFamily="34" charset="0"/>
              <a:buNone/>
            </a:pPr>
            <a:r>
              <a:rPr lang="zh-TW" altLang="en-US" sz="2400" dirty="0" smtClean="0">
                <a:latin typeface="Times New Roman" panose="02020603050405020304" pitchFamily="18" charset="0"/>
              </a:rPr>
              <a:t>        案經地方檢察署檢察官簽分及法務部廉政署移送該地方檢察署檢察官偵查起訴。</a:t>
            </a:r>
            <a:endParaRPr lang="en-US" altLang="zh-TW" sz="2400" dirty="0" smtClean="0">
              <a:latin typeface="Times New Roman" panose="02020603050405020304" pitchFamily="18" charset="0"/>
            </a:endParaRPr>
          </a:p>
          <a:p>
            <a:pPr marL="0" indent="0" algn="just">
              <a:lnSpc>
                <a:spcPct val="150000"/>
              </a:lnSpc>
              <a:buFont typeface="Arial" panose="020B0604020202020204" pitchFamily="34" charset="0"/>
              <a:buNone/>
            </a:pPr>
            <a:r>
              <a:rPr lang="zh-TW" altLang="en-US" sz="2400" dirty="0" smtClean="0">
                <a:latin typeface="Times New Roman" panose="02020603050405020304" pitchFamily="18" charset="0"/>
              </a:rPr>
              <a:t>        地方法院判決甲違反貪污治罪條例第</a:t>
            </a:r>
            <a:r>
              <a:rPr lang="en-US" altLang="zh-TW" sz="2400" dirty="0" smtClean="0">
                <a:latin typeface="Times New Roman" panose="02020603050405020304" pitchFamily="18" charset="0"/>
              </a:rPr>
              <a:t>5</a:t>
            </a:r>
            <a:r>
              <a:rPr lang="zh-TW" altLang="en-US" sz="2400" dirty="0" smtClean="0">
                <a:latin typeface="Times New Roman" panose="02020603050405020304" pitchFamily="18" charset="0"/>
              </a:rPr>
              <a:t>條第</a:t>
            </a:r>
            <a:r>
              <a:rPr lang="en-US" altLang="zh-TW" sz="2400" dirty="0" smtClean="0">
                <a:latin typeface="Times New Roman" panose="02020603050405020304" pitchFamily="18" charset="0"/>
              </a:rPr>
              <a:t>1</a:t>
            </a:r>
            <a:r>
              <a:rPr lang="zh-TW" altLang="en-US" sz="2400" dirty="0" smtClean="0">
                <a:latin typeface="Times New Roman" panose="02020603050405020304" pitchFamily="18" charset="0"/>
              </a:rPr>
              <a:t>項第</a:t>
            </a:r>
            <a:r>
              <a:rPr lang="en-US" altLang="zh-TW" sz="2400" dirty="0" smtClean="0">
                <a:latin typeface="Times New Roman" panose="02020603050405020304" pitchFamily="18" charset="0"/>
              </a:rPr>
              <a:t>2</a:t>
            </a:r>
            <a:r>
              <a:rPr lang="zh-TW" altLang="en-US" sz="2400" dirty="0" smtClean="0">
                <a:latin typeface="Times New Roman" panose="02020603050405020304" pitchFamily="18" charset="0"/>
              </a:rPr>
              <a:t>款利用職務上機會詐取財物罪，依犯罪時間各判處有期徒刑</a:t>
            </a:r>
            <a:r>
              <a:rPr lang="en-US" altLang="zh-TW" sz="2400" dirty="0" smtClean="0">
                <a:latin typeface="Times New Roman" panose="02020603050405020304" pitchFamily="18" charset="0"/>
              </a:rPr>
              <a:t>1</a:t>
            </a:r>
            <a:r>
              <a:rPr lang="zh-TW" altLang="en-US" sz="2400" dirty="0" smtClean="0">
                <a:latin typeface="Times New Roman" panose="02020603050405020304" pitchFamily="18" charset="0"/>
              </a:rPr>
              <a:t>年</a:t>
            </a:r>
            <a:r>
              <a:rPr lang="en-US" altLang="zh-TW" sz="2400" dirty="0" smtClean="0">
                <a:latin typeface="Times New Roman" panose="02020603050405020304" pitchFamily="18" charset="0"/>
              </a:rPr>
              <a:t>9</a:t>
            </a:r>
            <a:r>
              <a:rPr lang="zh-TW" altLang="en-US" sz="2400" dirty="0" smtClean="0">
                <a:latin typeface="Times New Roman" panose="02020603050405020304" pitchFamily="18" charset="0"/>
              </a:rPr>
              <a:t>月至</a:t>
            </a:r>
            <a:r>
              <a:rPr lang="en-US" altLang="zh-TW" sz="2400" dirty="0" smtClean="0">
                <a:latin typeface="Times New Roman" panose="02020603050405020304" pitchFamily="18" charset="0"/>
              </a:rPr>
              <a:t>11</a:t>
            </a:r>
            <a:r>
              <a:rPr lang="zh-TW" altLang="en-US" sz="2400" dirty="0" smtClean="0">
                <a:latin typeface="Times New Roman" panose="02020603050405020304" pitchFamily="18" charset="0"/>
              </a:rPr>
              <a:t>月不等，定應執行有期徒刑</a:t>
            </a:r>
            <a:r>
              <a:rPr lang="en-US" altLang="zh-TW" sz="2400" dirty="0" smtClean="0">
                <a:latin typeface="Times New Roman" panose="02020603050405020304" pitchFamily="18" charset="0"/>
              </a:rPr>
              <a:t>2</a:t>
            </a:r>
            <a:r>
              <a:rPr lang="zh-TW" altLang="en-US" sz="2400" dirty="0" smtClean="0">
                <a:latin typeface="Times New Roman" panose="02020603050405020304" pitchFamily="18" charset="0"/>
              </a:rPr>
              <a:t>年，緩刑</a:t>
            </a:r>
            <a:r>
              <a:rPr lang="en-US" altLang="zh-TW" sz="2400" dirty="0" smtClean="0">
                <a:latin typeface="Times New Roman" panose="02020603050405020304" pitchFamily="18" charset="0"/>
              </a:rPr>
              <a:t>4</a:t>
            </a:r>
            <a:r>
              <a:rPr lang="zh-TW" altLang="en-US" sz="2400" dirty="0" smtClean="0">
                <a:latin typeface="Times New Roman" panose="02020603050405020304" pitchFamily="18" charset="0"/>
              </a:rPr>
              <a:t>年，並應向公庫支付</a:t>
            </a:r>
            <a:r>
              <a:rPr lang="en-US" altLang="zh-TW" sz="2400" dirty="0" smtClean="0">
                <a:latin typeface="Times New Roman" panose="02020603050405020304" pitchFamily="18" charset="0"/>
              </a:rPr>
              <a:t>5</a:t>
            </a:r>
            <a:r>
              <a:rPr lang="zh-TW" altLang="en-US" sz="2400" dirty="0" smtClean="0">
                <a:latin typeface="Times New Roman" panose="02020603050405020304" pitchFamily="18" charset="0"/>
              </a:rPr>
              <a:t>萬元，褫奪公權</a:t>
            </a:r>
            <a:r>
              <a:rPr lang="en-US" altLang="zh-TW" sz="2400" dirty="0" smtClean="0">
                <a:latin typeface="Times New Roman" panose="02020603050405020304" pitchFamily="18" charset="0"/>
              </a:rPr>
              <a:t>2</a:t>
            </a:r>
            <a:r>
              <a:rPr lang="zh-TW" altLang="en-US" sz="2400" dirty="0" smtClean="0">
                <a:latin typeface="Times New Roman" panose="02020603050405020304" pitchFamily="18" charset="0"/>
              </a:rPr>
              <a:t>年，所得財物發還該技工服務機關。</a:t>
            </a:r>
          </a:p>
        </p:txBody>
      </p:sp>
      <p:sp>
        <p:nvSpPr>
          <p:cNvPr id="34820"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8AEAB806-9B6F-47C0-A6B7-C7642474FFEC}" type="slidenum">
              <a:rPr kumimoji="0" lang="zh-TW" altLang="en-US">
                <a:latin typeface="新細明體" panose="02020500000000000000" pitchFamily="18" charset="-120"/>
              </a:rPr>
              <a:pPr eaLnBrk="1" hangingPunct="1"/>
              <a:t>46</a:t>
            </a:fld>
            <a:endParaRPr kumimoji="0" lang="en-US" altLang="zh-TW">
              <a:latin typeface="新細明體" panose="02020500000000000000" pitchFamily="18" charset="-120"/>
            </a:endParaRPr>
          </a:p>
        </p:txBody>
      </p:sp>
    </p:spTree>
    <p:extLst>
      <p:ext uri="{BB962C8B-B14F-4D97-AF65-F5344CB8AC3E}">
        <p14:creationId xmlns:p14="http://schemas.microsoft.com/office/powerpoint/2010/main" val="36343523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6"/>
          <p:cNvSpPr>
            <a:spLocks noGrp="1"/>
          </p:cNvSpPr>
          <p:nvPr>
            <p:ph idx="1"/>
          </p:nvPr>
        </p:nvSpPr>
        <p:spPr>
          <a:xfrm>
            <a:off x="468313" y="1484313"/>
            <a:ext cx="8229600" cy="4525962"/>
          </a:xfrm>
        </p:spPr>
        <p:txBody>
          <a:bodyPr/>
          <a:lstStyle/>
          <a:p>
            <a:pPr>
              <a:lnSpc>
                <a:spcPct val="150000"/>
              </a:lnSpc>
              <a:buFont typeface="Arial" charset="0"/>
              <a:buChar char="•"/>
              <a:defRPr/>
            </a:pPr>
            <a:r>
              <a:rPr lang="zh-TW" altLang="en-US" sz="2800" dirty="0" smtClean="0">
                <a:latin typeface="Times New Roman" pitchFamily="18" charset="0"/>
              </a:rPr>
              <a:t>偵審情形：第一審判決有罪。</a:t>
            </a:r>
            <a:endParaRPr lang="en-US" altLang="zh-TW" sz="2800" dirty="0" smtClean="0">
              <a:latin typeface="Times New Roman" pitchFamily="18" charset="0"/>
            </a:endParaRPr>
          </a:p>
          <a:p>
            <a:pPr>
              <a:lnSpc>
                <a:spcPct val="150000"/>
              </a:lnSpc>
              <a:buFont typeface="Arial" charset="0"/>
              <a:buChar char="•"/>
              <a:defRPr/>
            </a:pPr>
            <a:r>
              <a:rPr lang="zh-TW" altLang="en-US" sz="2800" dirty="0" smtClean="0">
                <a:latin typeface="Times New Roman" pitchFamily="18" charset="0"/>
              </a:rPr>
              <a:t>弊端類型：</a:t>
            </a:r>
            <a:r>
              <a:rPr lang="zh-TW" altLang="en-US" sz="2800" b="1" dirty="0" smtClean="0">
                <a:solidFill>
                  <a:srgbClr val="FF0000"/>
                </a:solidFill>
                <a:effectLst>
                  <a:outerShdw blurRad="38100" dist="38100" dir="2700000" algn="tl">
                    <a:srgbClr val="C0C0C0"/>
                  </a:outerShdw>
                </a:effectLst>
                <a:latin typeface="Times New Roman" pitchFamily="18" charset="0"/>
              </a:rPr>
              <a:t>利用職務上機會詐取財物罪</a:t>
            </a:r>
            <a:r>
              <a:rPr lang="zh-TW" altLang="en-US" sz="2800" dirty="0" smtClean="0">
                <a:solidFill>
                  <a:srgbClr val="FF0000"/>
                </a:solidFill>
                <a:latin typeface="Times New Roman" pitchFamily="18" charset="0"/>
              </a:rPr>
              <a:t>。</a:t>
            </a:r>
            <a:endParaRPr lang="en-US" altLang="zh-TW" sz="2800" b="1" dirty="0" smtClean="0">
              <a:solidFill>
                <a:srgbClr val="FF0000"/>
              </a:solidFill>
              <a:effectLst>
                <a:outerShdw blurRad="38100" dist="38100" dir="2700000" algn="tl">
                  <a:srgbClr val="C0C0C0"/>
                </a:outerShdw>
              </a:effectLst>
              <a:latin typeface="Times New Roman" pitchFamily="18" charset="0"/>
            </a:endParaRPr>
          </a:p>
          <a:p>
            <a:pPr algn="just">
              <a:buFont typeface="Arial" charset="0"/>
              <a:buChar char="•"/>
              <a:defRPr/>
            </a:pPr>
            <a:r>
              <a:rPr lang="zh-TW" altLang="en-US" sz="2800" dirty="0" smtClean="0">
                <a:latin typeface="Times New Roman" pitchFamily="18" charset="0"/>
              </a:rPr>
              <a:t>弊端手法：</a:t>
            </a:r>
          </a:p>
          <a:p>
            <a:pPr algn="just">
              <a:buFont typeface="Arial" charset="0"/>
              <a:buNone/>
              <a:defRPr/>
            </a:pPr>
            <a:r>
              <a:rPr lang="en-US" altLang="zh-TW" sz="2800" dirty="0" smtClean="0">
                <a:latin typeface="Times New Roman" pitchFamily="18" charset="0"/>
              </a:rPr>
              <a:t>	</a:t>
            </a:r>
            <a:r>
              <a:rPr lang="zh-TW" altLang="en-US" sz="2800" dirty="0" smtClean="0">
                <a:latin typeface="Times New Roman" pitchFamily="18" charset="0"/>
              </a:rPr>
              <a:t>（</a:t>
            </a:r>
            <a:r>
              <a:rPr lang="en-US" altLang="zh-TW" sz="2800" dirty="0" smtClean="0">
                <a:latin typeface="Times New Roman" pitchFamily="18" charset="0"/>
              </a:rPr>
              <a:t>1</a:t>
            </a:r>
            <a:r>
              <a:rPr lang="zh-TW" altLang="en-US" sz="2800" dirty="0" smtClean="0">
                <a:latin typeface="Times New Roman" pitchFamily="18" charset="0"/>
              </a:rPr>
              <a:t>）假借出差事由，從事非關公務之活動。</a:t>
            </a:r>
          </a:p>
          <a:p>
            <a:pPr>
              <a:buFont typeface="Arial" charset="0"/>
              <a:buNone/>
              <a:defRPr/>
            </a:pPr>
            <a:r>
              <a:rPr lang="en-US" altLang="zh-TW" sz="2800" dirty="0" smtClean="0">
                <a:latin typeface="Times New Roman" pitchFamily="18" charset="0"/>
              </a:rPr>
              <a:t>	</a:t>
            </a:r>
            <a:r>
              <a:rPr lang="zh-TW" altLang="en-US" sz="2800" dirty="0" smtClean="0">
                <a:latin typeface="Times New Roman" pitchFamily="18" charset="0"/>
              </a:rPr>
              <a:t>（</a:t>
            </a:r>
            <a:r>
              <a:rPr lang="en-US" altLang="zh-TW" sz="2800" dirty="0" smtClean="0">
                <a:latin typeface="Times New Roman" pitchFamily="18" charset="0"/>
              </a:rPr>
              <a:t>2</a:t>
            </a:r>
            <a:r>
              <a:rPr lang="zh-TW" altLang="en-US" sz="2800" dirty="0" smtClean="0">
                <a:latin typeface="Times New Roman" pitchFamily="18" charset="0"/>
              </a:rPr>
              <a:t>）填載不實之出差旅費報告單及經費請領核銷 </a:t>
            </a:r>
            <a:endParaRPr lang="en-US" altLang="zh-TW" sz="2800" dirty="0" smtClean="0">
              <a:latin typeface="Times New Roman" pitchFamily="18" charset="0"/>
            </a:endParaRPr>
          </a:p>
          <a:p>
            <a:pPr>
              <a:buFont typeface="Arial" charset="0"/>
              <a:buNone/>
              <a:defRPr/>
            </a:pPr>
            <a:r>
              <a:rPr lang="zh-TW" altLang="en-US" sz="2800" dirty="0" smtClean="0">
                <a:latin typeface="Times New Roman" pitchFamily="18" charset="0"/>
              </a:rPr>
              <a:t>              清冊，詐領差旅費。</a:t>
            </a:r>
            <a:endParaRPr lang="en-US" altLang="zh-TW" sz="2800" dirty="0" smtClean="0">
              <a:latin typeface="Times New Roman" pitchFamily="18" charset="0"/>
            </a:endParaRPr>
          </a:p>
          <a:p>
            <a:pPr>
              <a:lnSpc>
                <a:spcPct val="150000"/>
              </a:lnSpc>
              <a:buFont typeface="Arial" charset="0"/>
              <a:buChar char="•"/>
              <a:defRPr/>
            </a:pPr>
            <a:r>
              <a:rPr lang="zh-TW" altLang="en-US" sz="2800" dirty="0" smtClean="0">
                <a:latin typeface="Times New Roman" pitchFamily="18" charset="0"/>
              </a:rPr>
              <a:t>違反法條：</a:t>
            </a:r>
            <a:r>
              <a:rPr lang="zh-TW" altLang="en-US" sz="2800" b="1" dirty="0" smtClean="0">
                <a:effectLst>
                  <a:outerShdw blurRad="38100" dist="38100" dir="2700000" algn="tl">
                    <a:srgbClr val="C0C0C0"/>
                  </a:outerShdw>
                </a:effectLst>
                <a:latin typeface="Times New Roman" pitchFamily="18" charset="0"/>
              </a:rPr>
              <a:t>貪污治罪條例第</a:t>
            </a:r>
            <a:r>
              <a:rPr lang="en-US" altLang="zh-TW" sz="2800" b="1" dirty="0" smtClean="0">
                <a:effectLst>
                  <a:outerShdw blurRad="38100" dist="38100" dir="2700000" algn="tl">
                    <a:srgbClr val="C0C0C0"/>
                  </a:outerShdw>
                </a:effectLst>
                <a:latin typeface="Times New Roman" pitchFamily="18" charset="0"/>
              </a:rPr>
              <a:t>5</a:t>
            </a:r>
            <a:r>
              <a:rPr lang="zh-TW" altLang="en-US" sz="2800" b="1" dirty="0" smtClean="0">
                <a:effectLst>
                  <a:outerShdw blurRad="38100" dist="38100" dir="2700000" algn="tl">
                    <a:srgbClr val="C0C0C0"/>
                  </a:outerShdw>
                </a:effectLst>
                <a:latin typeface="Times New Roman" pitchFamily="18" charset="0"/>
              </a:rPr>
              <a:t>條第</a:t>
            </a:r>
            <a:r>
              <a:rPr lang="en-US" altLang="zh-TW" sz="2800" b="1" dirty="0" smtClean="0">
                <a:effectLst>
                  <a:outerShdw blurRad="38100" dist="38100" dir="2700000" algn="tl">
                    <a:srgbClr val="C0C0C0"/>
                  </a:outerShdw>
                </a:effectLst>
                <a:latin typeface="Times New Roman" pitchFamily="18" charset="0"/>
              </a:rPr>
              <a:t>1</a:t>
            </a:r>
            <a:r>
              <a:rPr lang="zh-TW" altLang="en-US" sz="2800" b="1" dirty="0" smtClean="0">
                <a:effectLst>
                  <a:outerShdw blurRad="38100" dist="38100" dir="2700000" algn="tl">
                    <a:srgbClr val="C0C0C0"/>
                  </a:outerShdw>
                </a:effectLst>
                <a:latin typeface="Times New Roman" pitchFamily="18" charset="0"/>
              </a:rPr>
              <a:t>項第</a:t>
            </a:r>
            <a:r>
              <a:rPr lang="en-US" altLang="zh-TW" sz="2800" b="1" dirty="0" smtClean="0">
                <a:effectLst>
                  <a:outerShdw blurRad="38100" dist="38100" dir="2700000" algn="tl">
                    <a:srgbClr val="C0C0C0"/>
                  </a:outerShdw>
                </a:effectLst>
                <a:latin typeface="Times New Roman" pitchFamily="18" charset="0"/>
              </a:rPr>
              <a:t>2</a:t>
            </a:r>
            <a:r>
              <a:rPr lang="zh-TW" altLang="en-US" sz="2800" b="1" dirty="0" smtClean="0">
                <a:effectLst>
                  <a:outerShdw blurRad="38100" dist="38100" dir="2700000" algn="tl">
                    <a:srgbClr val="C0C0C0"/>
                  </a:outerShdw>
                </a:effectLst>
                <a:latin typeface="Times New Roman" pitchFamily="18" charset="0"/>
              </a:rPr>
              <a:t>款</a:t>
            </a:r>
            <a:r>
              <a:rPr lang="zh-TW" altLang="en-US" sz="2800" b="1" dirty="0" smtClean="0">
                <a:effectLst>
                  <a:outerShdw blurRad="38100" dist="38100" dir="2700000" algn="tl">
                    <a:srgbClr val="C0C0C0"/>
                  </a:outerShdw>
                </a:effectLst>
                <a:latin typeface="Calibri" pitchFamily="34" charset="0"/>
                <a:ea typeface="新細明體" charset="-120"/>
              </a:rPr>
              <a:t>。</a:t>
            </a:r>
            <a:endParaRPr lang="en-US" altLang="zh-TW" sz="2800" b="1" dirty="0" smtClean="0">
              <a:effectLst>
                <a:outerShdw blurRad="38100" dist="38100" dir="2700000" algn="tl">
                  <a:srgbClr val="C0C0C0"/>
                </a:outerShdw>
              </a:effectLst>
              <a:latin typeface="Calibri" pitchFamily="34" charset="0"/>
              <a:ea typeface="新細明體" charset="-120"/>
            </a:endParaRPr>
          </a:p>
        </p:txBody>
      </p:sp>
      <p:sp>
        <p:nvSpPr>
          <p:cNvPr id="3277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A6061AB6-9A55-4D03-9132-65C05F971707}" type="slidenum">
              <a:rPr kumimoji="0" lang="zh-TW" altLang="en-US">
                <a:latin typeface="新細明體" panose="02020500000000000000" pitchFamily="18" charset="-120"/>
              </a:rPr>
              <a:pPr eaLnBrk="1" hangingPunct="1"/>
              <a:t>47</a:t>
            </a:fld>
            <a:endParaRPr kumimoji="0" lang="en-US" altLang="zh-TW">
              <a:latin typeface="新細明體" panose="02020500000000000000" pitchFamily="18" charset="-120"/>
            </a:endParaRPr>
          </a:p>
        </p:txBody>
      </p:sp>
      <p:sp>
        <p:nvSpPr>
          <p:cNvPr id="6" name="標題 1"/>
          <p:cNvSpPr>
            <a:spLocks noGrp="1"/>
          </p:cNvSpPr>
          <p:nvPr>
            <p:ph type="title"/>
          </p:nvPr>
        </p:nvSpPr>
        <p:spPr>
          <a:xfrm>
            <a:off x="474663" y="266700"/>
            <a:ext cx="8229600" cy="1143000"/>
          </a:xfrm>
          <a:ln w="76200">
            <a:miter lim="800000"/>
            <a:headEnd/>
            <a:tailEnd/>
          </a:ln>
          <a:extLst/>
        </p:spPr>
        <p:txBody>
          <a:bodyPr rtlCol="0">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fontAlgn="auto" hangingPunct="1">
              <a:spcAft>
                <a:spcPts val="0"/>
              </a:spcAft>
              <a:defRPr/>
            </a:pPr>
            <a:endParaRPr lang="zh-TW" altLang="en-US" sz="3600" b="1" cap="all" dirty="0">
              <a:ln w="0"/>
              <a:solidFill>
                <a:schemeClr val="tx2">
                  <a:lumMod val="75000"/>
                </a:schemeClr>
              </a:solidFill>
              <a:effectLst>
                <a:reflection blurRad="12700" stA="50000" endPos="50000" dist="5000" dir="5400000" sy="-100000" rotWithShape="0"/>
              </a:effectLst>
              <a:latin typeface="微軟正黑體" pitchFamily="34" charset="-120"/>
              <a:cs typeface="+mj-cs"/>
            </a:endParaRPr>
          </a:p>
        </p:txBody>
      </p:sp>
    </p:spTree>
    <p:extLst>
      <p:ext uri="{BB962C8B-B14F-4D97-AF65-F5344CB8AC3E}">
        <p14:creationId xmlns:p14="http://schemas.microsoft.com/office/powerpoint/2010/main" val="40939662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defRPr/>
            </a:pPr>
            <a:r>
              <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cs typeface="Calibri" pitchFamily="34" charset="0"/>
              </a:rPr>
              <a:t>詐領差旅費  案例二</a:t>
            </a:r>
          </a:p>
        </p:txBody>
      </p:sp>
      <p:sp>
        <p:nvSpPr>
          <p:cNvPr id="3" name="內容版面配置區 2"/>
          <p:cNvSpPr>
            <a:spLocks noGrp="1"/>
          </p:cNvSpPr>
          <p:nvPr>
            <p:ph idx="1"/>
          </p:nvPr>
        </p:nvSpPr>
        <p:spPr/>
        <p:txBody>
          <a:bodyPr>
            <a:normAutofit fontScale="77500" lnSpcReduction="20000"/>
          </a:bodyPr>
          <a:lstStyle/>
          <a:p>
            <a:pPr marL="0" indent="0" algn="just" eaLnBrk="0" hangingPunct="0">
              <a:lnSpc>
                <a:spcPct val="150000"/>
              </a:lnSpc>
              <a:buNone/>
            </a:pPr>
            <a:r>
              <a:rPr lang="zh-TW" altLang="en-US" sz="2800" dirty="0"/>
              <a:t>某公務員利用奉派至臺北開會出差之職務上機會，在某旅社住宿，每日實際住宿費用為</a:t>
            </a:r>
            <a:r>
              <a:rPr lang="en-US" altLang="zh-TW" sz="2800" dirty="0"/>
              <a:t>680</a:t>
            </a:r>
            <a:r>
              <a:rPr lang="zh-TW" altLang="en-US" sz="2800" dirty="0"/>
              <a:t>元，竟向該旅社索取已蓋好該旅社戳章之空白免用統一發票收據，自行在該等收據上填載品名、總價等項表明住宿費用為</a:t>
            </a:r>
            <a:r>
              <a:rPr lang="en-US" altLang="zh-TW" sz="2800" dirty="0"/>
              <a:t>1,400</a:t>
            </a:r>
            <a:r>
              <a:rPr lang="zh-TW" altLang="en-US" sz="2800" dirty="0"/>
              <a:t>元，再據以向其單位申請出差旅費，先後</a:t>
            </a:r>
            <a:r>
              <a:rPr lang="en-US" altLang="zh-TW" sz="2800" dirty="0"/>
              <a:t>4</a:t>
            </a:r>
            <a:r>
              <a:rPr lang="zh-TW" altLang="en-US" sz="2800" dirty="0"/>
              <a:t>次浮報住宿費，致該機關會計人員均陷於錯誤將之登載於職務上所掌之會計、出納支出之公文書上而如數發放，合計詐領住宿費達</a:t>
            </a:r>
            <a:r>
              <a:rPr lang="en-US" altLang="zh-TW" sz="2800" dirty="0"/>
              <a:t>2,880</a:t>
            </a:r>
            <a:r>
              <a:rPr lang="zh-TW" altLang="en-US" sz="2800" dirty="0"/>
              <a:t>元。</a:t>
            </a:r>
            <a:endParaRPr lang="en-US" altLang="zh-TW" sz="2800" dirty="0"/>
          </a:p>
          <a:p>
            <a:pPr marL="0" indent="0" algn="just" eaLnBrk="0" hangingPunct="0">
              <a:lnSpc>
                <a:spcPct val="150000"/>
              </a:lnSpc>
              <a:buNone/>
            </a:pPr>
            <a:r>
              <a:rPr lang="zh-TW" altLang="en-US" sz="2800" dirty="0">
                <a:latin typeface="Times New Roman" pitchFamily="18" charset="0"/>
                <a:cs typeface="Times New Roman" pitchFamily="18" charset="0"/>
              </a:rPr>
              <a:t>案經檢察官依貪污治罪條例「利用職務上機會詐取財物罪」提起公訴。</a:t>
            </a:r>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48</a:t>
            </a:fld>
            <a:endParaRPr lang="zh-TW" altLang="en-US"/>
          </a:p>
        </p:txBody>
      </p:sp>
    </p:spTree>
    <p:extLst>
      <p:ext uri="{BB962C8B-B14F-4D97-AF65-F5344CB8AC3E}">
        <p14:creationId xmlns:p14="http://schemas.microsoft.com/office/powerpoint/2010/main" val="23545278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85000" lnSpcReduction="20000"/>
          </a:bodyPr>
          <a:lstStyle/>
          <a:p>
            <a:r>
              <a:rPr lang="zh-TW" altLang="en-US" dirty="0" smtClean="0"/>
              <a:t>相關法條內容</a:t>
            </a:r>
            <a:endParaRPr lang="en-US" altLang="zh-TW" dirty="0" smtClean="0"/>
          </a:p>
          <a:p>
            <a:r>
              <a:rPr lang="zh-TW" altLang="en-US" dirty="0" smtClean="0"/>
              <a:t>刑法</a:t>
            </a:r>
            <a:r>
              <a:rPr lang="zh-TW" altLang="en-US" dirty="0"/>
              <a:t>第</a:t>
            </a:r>
            <a:r>
              <a:rPr lang="en-US" altLang="zh-TW" dirty="0"/>
              <a:t>211</a:t>
            </a:r>
            <a:r>
              <a:rPr lang="zh-TW" altLang="en-US" dirty="0"/>
              <a:t>條</a:t>
            </a:r>
            <a:r>
              <a:rPr lang="zh-TW" altLang="en-US" dirty="0" smtClean="0"/>
              <a:t>：偽造</a:t>
            </a:r>
            <a:r>
              <a:rPr lang="zh-TW" altLang="en-US" dirty="0"/>
              <a:t>、變造公文書，足以生損害於公眾或他人者，處一年以上七年以下有期徒刑</a:t>
            </a:r>
            <a:r>
              <a:rPr lang="zh-TW" altLang="en-US" dirty="0" smtClean="0"/>
              <a:t>。</a:t>
            </a:r>
            <a:endParaRPr lang="zh-TW" altLang="en-US" dirty="0"/>
          </a:p>
          <a:p>
            <a:r>
              <a:rPr lang="zh-TW" altLang="en-US" dirty="0" smtClean="0"/>
              <a:t>刑法</a:t>
            </a:r>
            <a:r>
              <a:rPr lang="zh-TW" altLang="en-US" dirty="0"/>
              <a:t>第</a:t>
            </a:r>
            <a:r>
              <a:rPr lang="en-US" altLang="zh-TW" dirty="0"/>
              <a:t>213</a:t>
            </a:r>
            <a:r>
              <a:rPr lang="zh-TW" altLang="en-US" dirty="0"/>
              <a:t>條</a:t>
            </a:r>
            <a:r>
              <a:rPr lang="zh-TW" altLang="en-US" dirty="0" smtClean="0"/>
              <a:t>：公務員</a:t>
            </a:r>
            <a:r>
              <a:rPr lang="zh-TW" altLang="en-US" dirty="0"/>
              <a:t>明知為不實之事項，而登載於職務上所掌之公文書，足以生損害於公眾或他人者，處一年以上七年以下有期徒刑</a:t>
            </a:r>
            <a:r>
              <a:rPr lang="zh-TW" altLang="en-US" dirty="0" smtClean="0"/>
              <a:t>。</a:t>
            </a:r>
            <a:endParaRPr lang="zh-TW" altLang="en-US" dirty="0"/>
          </a:p>
          <a:p>
            <a:r>
              <a:rPr lang="zh-TW" altLang="en-US" dirty="0" smtClean="0"/>
              <a:t>刑法</a:t>
            </a:r>
            <a:r>
              <a:rPr lang="zh-TW" altLang="en-US" dirty="0"/>
              <a:t>第</a:t>
            </a:r>
            <a:r>
              <a:rPr lang="en-US" altLang="zh-TW" dirty="0"/>
              <a:t>214</a:t>
            </a:r>
            <a:r>
              <a:rPr lang="zh-TW" altLang="en-US" dirty="0"/>
              <a:t>條</a:t>
            </a:r>
            <a:r>
              <a:rPr lang="zh-TW" altLang="en-US" dirty="0" smtClean="0"/>
              <a:t>：明知</a:t>
            </a:r>
            <a:r>
              <a:rPr lang="zh-TW" altLang="en-US" dirty="0"/>
              <a:t>為不實之事項，而使公務員登載於</a:t>
            </a:r>
            <a:r>
              <a:rPr lang="zh-TW" altLang="en-US" dirty="0" smtClean="0"/>
              <a:t>職務上</a:t>
            </a:r>
            <a:r>
              <a:rPr lang="zh-TW" altLang="en-US" dirty="0"/>
              <a:t>所掌之公文書，足以生損害於公眾或他人者，處三年</a:t>
            </a:r>
            <a:r>
              <a:rPr lang="zh-TW" altLang="en-US" dirty="0" smtClean="0"/>
              <a:t>以下有期徒刑</a:t>
            </a:r>
            <a:r>
              <a:rPr lang="zh-TW" altLang="en-US" dirty="0"/>
              <a:t>、拘役或五百元以下罰金</a:t>
            </a:r>
            <a:r>
              <a:rPr lang="zh-TW" altLang="en-US" dirty="0" smtClean="0"/>
              <a:t>。</a:t>
            </a:r>
            <a:endParaRPr lang="en-US" altLang="zh-TW" dirty="0" smtClean="0"/>
          </a:p>
          <a:p>
            <a:r>
              <a:rPr lang="zh-TW" altLang="en-US" dirty="0" smtClean="0"/>
              <a:t>刑法</a:t>
            </a:r>
            <a:r>
              <a:rPr lang="zh-TW" altLang="en-US" dirty="0"/>
              <a:t>第</a:t>
            </a:r>
            <a:r>
              <a:rPr lang="en-US" altLang="zh-TW" dirty="0"/>
              <a:t>216</a:t>
            </a:r>
            <a:r>
              <a:rPr lang="zh-TW" altLang="en-US" dirty="0"/>
              <a:t>條</a:t>
            </a:r>
            <a:r>
              <a:rPr lang="zh-TW" altLang="en-US" dirty="0" smtClean="0"/>
              <a:t>：行使</a:t>
            </a:r>
            <a:r>
              <a:rPr lang="zh-TW" altLang="en-US" dirty="0"/>
              <a:t>第</a:t>
            </a:r>
            <a:r>
              <a:rPr lang="en-US" altLang="zh-TW" dirty="0"/>
              <a:t>210</a:t>
            </a:r>
            <a:r>
              <a:rPr lang="zh-TW" altLang="en-US" dirty="0"/>
              <a:t>條至第</a:t>
            </a:r>
            <a:r>
              <a:rPr lang="en-US" altLang="zh-TW" dirty="0"/>
              <a:t>215</a:t>
            </a:r>
            <a:r>
              <a:rPr lang="zh-TW" altLang="en-US" dirty="0"/>
              <a:t>條之文書者，依偽造</a:t>
            </a:r>
            <a:r>
              <a:rPr lang="zh-TW" altLang="en-US" dirty="0" smtClean="0"/>
              <a:t>、變</a:t>
            </a:r>
            <a:r>
              <a:rPr lang="zh-TW" altLang="en-US" dirty="0"/>
              <a:t>造文書或登載不實事項或使登載不實事項之規定處斷</a:t>
            </a:r>
            <a:r>
              <a:rPr lang="zh-TW" altLang="en-US" dirty="0" smtClean="0"/>
              <a:t>。</a:t>
            </a:r>
            <a:endParaRPr lang="zh-TW" altLang="en-US" dirty="0"/>
          </a:p>
          <a:p>
            <a:r>
              <a:rPr lang="zh-TW" altLang="en-US" dirty="0" smtClean="0"/>
              <a:t>刑法</a:t>
            </a:r>
            <a:r>
              <a:rPr lang="zh-TW" altLang="en-US" dirty="0"/>
              <a:t>第</a:t>
            </a:r>
            <a:r>
              <a:rPr lang="en-US" altLang="zh-TW" dirty="0"/>
              <a:t>217</a:t>
            </a:r>
            <a:r>
              <a:rPr lang="zh-TW" altLang="en-US" dirty="0"/>
              <a:t>條</a:t>
            </a:r>
            <a:r>
              <a:rPr lang="zh-TW" altLang="en-US" dirty="0" smtClean="0"/>
              <a:t>：偽造</a:t>
            </a:r>
            <a:r>
              <a:rPr lang="zh-TW" altLang="en-US" dirty="0"/>
              <a:t>印章、印文或署押，足以生損害於</a:t>
            </a:r>
            <a:r>
              <a:rPr lang="zh-TW" altLang="en-US" dirty="0" smtClean="0"/>
              <a:t>公眾或</a:t>
            </a:r>
            <a:r>
              <a:rPr lang="zh-TW" altLang="en-US" dirty="0"/>
              <a:t>他人者，處三年以下有期徒刑。盜用印章、印文或署押</a:t>
            </a:r>
            <a:r>
              <a:rPr lang="zh-TW" altLang="en-US" dirty="0" smtClean="0"/>
              <a:t>，足以</a:t>
            </a:r>
            <a:r>
              <a:rPr lang="zh-TW" altLang="en-US" dirty="0"/>
              <a:t>生損害於公眾或他人者，亦同</a:t>
            </a:r>
            <a:r>
              <a:rPr lang="zh-TW" altLang="en-US" dirty="0" smtClean="0"/>
              <a:t>。</a:t>
            </a:r>
            <a:endParaRPr lang="zh-TW" altLang="en-US" dirty="0"/>
          </a:p>
          <a:p>
            <a:endParaRPr lang="zh-TW" altLang="en-US" dirty="0"/>
          </a:p>
        </p:txBody>
      </p:sp>
      <p:sp>
        <p:nvSpPr>
          <p:cNvPr id="3" name="標題 2"/>
          <p:cNvSpPr>
            <a:spLocks noGrp="1"/>
          </p:cNvSpPr>
          <p:nvPr>
            <p:ph type="title"/>
          </p:nvPr>
        </p:nvSpPr>
        <p:spPr/>
        <p:txBody>
          <a:bodyPr>
            <a:noAutofit/>
          </a:bodyPr>
          <a:lstStyle/>
          <a:p>
            <a:r>
              <a:rPr lang="zh-TW" altLang="en-US" sz="3600" dirty="0" smtClean="0">
                <a:ln w="0"/>
                <a:solidFill>
                  <a:schemeClr val="tx2">
                    <a:lumMod val="75000"/>
                  </a:schemeClr>
                </a:solidFill>
                <a:effectLst>
                  <a:reflection blurRad="12700" stA="50000" endPos="50000" dist="5000" dir="5400000" sy="-100000" rotWithShape="0"/>
                </a:effectLst>
                <a:latin typeface="微軟正黑體" pitchFamily="34" charset="-120"/>
                <a:cs typeface="Calibri" pitchFamily="34" charset="0"/>
              </a:rPr>
              <a:t>相關法條</a:t>
            </a:r>
            <a:r>
              <a:rPr lang="en-US" altLang="zh-TW" sz="3600" dirty="0" smtClean="0">
                <a:ln w="0"/>
                <a:solidFill>
                  <a:schemeClr val="tx2">
                    <a:lumMod val="75000"/>
                  </a:schemeClr>
                </a:solidFill>
                <a:effectLst>
                  <a:reflection blurRad="12700" stA="50000" endPos="50000" dist="5000" dir="5400000" sy="-100000" rotWithShape="0"/>
                </a:effectLst>
                <a:latin typeface="微軟正黑體" pitchFamily="34" charset="-120"/>
                <a:cs typeface="Calibri" pitchFamily="34" charset="0"/>
              </a:rPr>
              <a:t>--</a:t>
            </a:r>
            <a:r>
              <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cs typeface="Calibri" pitchFamily="34" charset="0"/>
              </a:rPr>
              <a:t>偽造變造公文書及公文書登載不實</a:t>
            </a:r>
            <a:r>
              <a:rPr lang="zh-TW" altLang="en-US" sz="3600" dirty="0" smtClean="0">
                <a:ln w="0"/>
                <a:solidFill>
                  <a:schemeClr val="tx2">
                    <a:lumMod val="75000"/>
                  </a:schemeClr>
                </a:solidFill>
                <a:effectLst>
                  <a:reflection blurRad="12700" stA="50000" endPos="50000" dist="5000" dir="5400000" sy="-100000" rotWithShape="0"/>
                </a:effectLst>
                <a:latin typeface="微軟正黑體" pitchFamily="34" charset="-120"/>
                <a:cs typeface="Calibri" pitchFamily="34" charset="0"/>
              </a:rPr>
              <a:t>罪之介紹</a:t>
            </a:r>
            <a:endPar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cs typeface="Calibri" pitchFamily="34" charset="0"/>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49</a:t>
            </a:fld>
            <a:endParaRPr lang="zh-TW" altLang="en-US"/>
          </a:p>
        </p:txBody>
      </p:sp>
    </p:spTree>
    <p:extLst>
      <p:ext uri="{BB962C8B-B14F-4D97-AF65-F5344CB8AC3E}">
        <p14:creationId xmlns:p14="http://schemas.microsoft.com/office/powerpoint/2010/main" val="5513308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320040"/>
            <a:ext cx="7239000" cy="588680"/>
          </a:xfrm>
        </p:spPr>
        <p:txBody>
          <a:bodyPr/>
          <a:lstStyle/>
          <a:p>
            <a:r>
              <a:rPr lang="zh-TW" altLang="en-US" dirty="0" smtClean="0"/>
              <a:t>圖利罪之違背法令</a:t>
            </a:r>
            <a:endParaRPr lang="zh-TW" altLang="en-US" dirty="0"/>
          </a:p>
        </p:txBody>
      </p:sp>
      <p:sp>
        <p:nvSpPr>
          <p:cNvPr id="3" name="內容版面配置區 2"/>
          <p:cNvSpPr>
            <a:spLocks noGrp="1"/>
          </p:cNvSpPr>
          <p:nvPr>
            <p:ph idx="1"/>
          </p:nvPr>
        </p:nvSpPr>
        <p:spPr>
          <a:xfrm>
            <a:off x="0" y="764704"/>
            <a:ext cx="8244408" cy="6480720"/>
          </a:xfrm>
        </p:spPr>
        <p:txBody>
          <a:bodyPr>
            <a:normAutofit fontScale="55000" lnSpcReduction="20000"/>
          </a:bodyPr>
          <a:lstStyle/>
          <a:p>
            <a:endParaRPr lang="zh-TW" altLang="en-US" dirty="0"/>
          </a:p>
          <a:p>
            <a:r>
              <a:rPr lang="zh-TW" altLang="en-US" sz="3800" b="1" dirty="0" smtClean="0"/>
              <a:t>最高法院</a:t>
            </a:r>
            <a:r>
              <a:rPr lang="en-US" altLang="zh-TW" sz="3800" b="1" dirty="0" smtClean="0"/>
              <a:t>108</a:t>
            </a:r>
            <a:r>
              <a:rPr lang="zh-TW" altLang="en-US" sz="3800" dirty="0"/>
              <a:t>台上</a:t>
            </a:r>
            <a:r>
              <a:rPr lang="en-US" altLang="zh-TW" sz="3800" b="1" dirty="0"/>
              <a:t>2040</a:t>
            </a:r>
            <a:r>
              <a:rPr lang="zh-TW" altLang="en-US" sz="3800" dirty="0"/>
              <a:t>：依</a:t>
            </a:r>
            <a:r>
              <a:rPr lang="en-US" altLang="zh-TW" sz="3800" b="1" dirty="0"/>
              <a:t>98</a:t>
            </a:r>
            <a:r>
              <a:rPr lang="zh-TW" altLang="en-US" sz="3800" dirty="0"/>
              <a:t>年</a:t>
            </a:r>
            <a:r>
              <a:rPr lang="en-US" altLang="zh-TW" sz="3800" b="1" dirty="0"/>
              <a:t>4</a:t>
            </a:r>
            <a:r>
              <a:rPr lang="zh-TW" altLang="en-US" sz="3800" dirty="0"/>
              <a:t>月</a:t>
            </a:r>
            <a:r>
              <a:rPr lang="en-US" altLang="zh-TW" sz="3800" b="1" dirty="0"/>
              <a:t>22</a:t>
            </a:r>
            <a:r>
              <a:rPr lang="zh-TW" altLang="en-US" sz="3800" dirty="0"/>
              <a:t>日修正貪污治罪條例第</a:t>
            </a:r>
            <a:r>
              <a:rPr lang="en-US" altLang="zh-TW" sz="3800" b="1" dirty="0"/>
              <a:t>6</a:t>
            </a:r>
            <a:r>
              <a:rPr lang="zh-TW" altLang="en-US" sz="3800" dirty="0"/>
              <a:t>條之立法理由：該條條文中所指之「</a:t>
            </a:r>
            <a:r>
              <a:rPr lang="zh-TW" altLang="en-US" sz="3800" b="1" dirty="0"/>
              <a:t>法令」</a:t>
            </a:r>
            <a:r>
              <a:rPr lang="zh-TW" altLang="en-US" sz="3800" dirty="0"/>
              <a:t>，應限縮適用範圍，以與公務員之職務具有直接關係者為限，以達公務員廉潔及公正執行職務信賴要求外，更避免原條文及有關「違背法令」的範圍不明確，致使公務人員不敢勇於任事，延滯行政效率的不良影響。爰將「</a:t>
            </a:r>
            <a:r>
              <a:rPr lang="zh-TW" altLang="en-US" sz="3800" dirty="0" smtClean="0"/>
              <a:t>明知違背</a:t>
            </a:r>
            <a:r>
              <a:rPr lang="zh-TW" altLang="en-US" sz="3800" dirty="0"/>
              <a:t>法令」的概括規定修正為「明知違背法律、法律授權之法規命令、職權命令、自治條例、自治規則或委辦規則或其他對多數不特定人民就一般事項所作對外發生法律效果之規定」，以杜爭議。</a:t>
            </a:r>
            <a:r>
              <a:rPr lang="zh-TW" altLang="en-US" sz="3800" dirty="0">
                <a:solidFill>
                  <a:srgbClr val="FF0000"/>
                </a:solidFill>
              </a:rPr>
              <a:t>是此</a:t>
            </a:r>
            <a:r>
              <a:rPr lang="zh-TW" altLang="en-US" sz="3800" dirty="0" smtClean="0">
                <a:solidFill>
                  <a:srgbClr val="FF0000"/>
                </a:solidFill>
              </a:rPr>
              <a:t>之法令</a:t>
            </a:r>
            <a:r>
              <a:rPr lang="zh-TW" altLang="en-US" sz="3800" dirty="0">
                <a:solidFill>
                  <a:srgbClr val="FF0000"/>
                </a:solidFill>
              </a:rPr>
              <a:t>」，須與公務員之執行職務所應遵循或行使裁量權有直接關係者為限。即公務員於執行具體職務時，須違反該具體職務之相關義務所為之特別規範</a:t>
            </a:r>
            <a:r>
              <a:rPr lang="zh-TW" altLang="en-US" sz="3800" dirty="0"/>
              <a:t>，</a:t>
            </a:r>
            <a:r>
              <a:rPr lang="zh-TW" altLang="en-US" sz="3800" dirty="0">
                <a:solidFill>
                  <a:srgbClr val="FF0000"/>
                </a:solidFill>
              </a:rPr>
              <a:t>例如：於辦理政府採購業務時，違反政府採購法及相關採購、營繕之</a:t>
            </a:r>
            <a:r>
              <a:rPr lang="zh-TW" altLang="en-US" sz="3800" dirty="0" smtClean="0">
                <a:solidFill>
                  <a:srgbClr val="FF0000"/>
                </a:solidFill>
              </a:rPr>
              <a:t>法令，</a:t>
            </a:r>
            <a:r>
              <a:rPr lang="zh-TW" altLang="en-US" sz="3800" dirty="0">
                <a:solidFill>
                  <a:srgbClr val="FF0000"/>
                </a:solidFill>
              </a:rPr>
              <a:t>始足當之。</a:t>
            </a:r>
            <a:r>
              <a:rPr lang="zh-TW" altLang="en-US" sz="3800" dirty="0"/>
              <a:t>至於</a:t>
            </a:r>
            <a:r>
              <a:rPr lang="zh-TW" altLang="en-US" sz="3800" dirty="0">
                <a:solidFill>
                  <a:srgbClr val="0070C0"/>
                </a:solidFill>
              </a:rPr>
              <a:t>公務員服務</a:t>
            </a:r>
            <a:r>
              <a:rPr lang="zh-TW" altLang="en-US" sz="3800" dirty="0" smtClean="0">
                <a:solidFill>
                  <a:srgbClr val="0070C0"/>
                </a:solidFill>
              </a:rPr>
              <a:t>法</a:t>
            </a:r>
            <a:r>
              <a:rPr lang="zh-TW" altLang="en-US" sz="3800" dirty="0" smtClean="0"/>
              <a:t>第</a:t>
            </a:r>
            <a:r>
              <a:rPr lang="en-US" altLang="zh-TW" sz="3800" b="1" dirty="0" smtClean="0"/>
              <a:t>6</a:t>
            </a:r>
            <a:r>
              <a:rPr lang="zh-TW" altLang="en-US" sz="3800" b="1" dirty="0" smtClean="0"/>
              <a:t> </a:t>
            </a:r>
            <a:r>
              <a:rPr lang="zh-TW" altLang="en-US" sz="3800" dirty="0" smtClean="0"/>
              <a:t>條公務員</a:t>
            </a:r>
            <a:r>
              <a:rPr lang="zh-TW" altLang="en-US" sz="3800" dirty="0"/>
              <a:t>不得假借</a:t>
            </a:r>
            <a:r>
              <a:rPr lang="zh-TW" altLang="en-US" sz="3800" dirty="0" smtClean="0"/>
              <a:t>權力，</a:t>
            </a:r>
            <a:r>
              <a:rPr lang="zh-TW" altLang="en-US" sz="3800" dirty="0"/>
              <a:t>以圖本身或他人之利益，並</a:t>
            </a:r>
            <a:r>
              <a:rPr lang="zh-TW" altLang="en-US" sz="3800" dirty="0" smtClean="0"/>
              <a:t>不得利用職務上之機會加損害於人）、第</a:t>
            </a:r>
            <a:r>
              <a:rPr lang="en-US" altLang="zh-TW" sz="3800" b="1" dirty="0"/>
              <a:t>13</a:t>
            </a:r>
            <a:r>
              <a:rPr lang="zh-TW" altLang="en-US" sz="3800" dirty="0"/>
              <a:t>條第</a:t>
            </a:r>
            <a:r>
              <a:rPr lang="en-US" altLang="zh-TW" sz="3800" b="1" dirty="0" smtClean="0"/>
              <a:t>1 </a:t>
            </a:r>
            <a:r>
              <a:rPr lang="zh-TW" altLang="en-US" sz="3800" dirty="0" smtClean="0"/>
              <a:t>項</a:t>
            </a:r>
            <a:r>
              <a:rPr lang="zh-TW" altLang="en-US" sz="3800" dirty="0"/>
              <a:t>前段（公務員不得經營商業或投機事業</a:t>
            </a:r>
            <a:r>
              <a:rPr lang="zh-TW" altLang="en-US" sz="3800" dirty="0" smtClean="0"/>
              <a:t>）、</a:t>
            </a:r>
            <a:r>
              <a:rPr lang="zh-TW" altLang="en-US" sz="3800" dirty="0"/>
              <a:t>第</a:t>
            </a:r>
            <a:r>
              <a:rPr lang="en-US" altLang="zh-TW" sz="3800" b="1" dirty="0"/>
              <a:t>17</a:t>
            </a:r>
            <a:r>
              <a:rPr lang="zh-TW" altLang="en-US" sz="3800" dirty="0"/>
              <a:t>條（公務員執行職務時，遇有涉及本身或其家族之利害事件，應行迴避），</a:t>
            </a:r>
            <a:r>
              <a:rPr lang="zh-TW" altLang="en-US" sz="3800" dirty="0">
                <a:solidFill>
                  <a:srgbClr val="0070C0"/>
                </a:solidFill>
              </a:rPr>
              <a:t>僅係一般性規範公務員於執行職務時，不得有濫權行為、經商行為，併其應迴避之事由，並非就執行</a:t>
            </a:r>
            <a:r>
              <a:rPr lang="zh-TW" altLang="en-US" sz="3800" dirty="0" smtClean="0">
                <a:solidFill>
                  <a:srgbClr val="0070C0"/>
                </a:solidFill>
              </a:rPr>
              <a:t>具體</a:t>
            </a:r>
            <a:r>
              <a:rPr lang="zh-TW" altLang="en-US" sz="3800" dirty="0">
                <a:solidFill>
                  <a:srgbClr val="0070C0"/>
                </a:solidFill>
              </a:rPr>
              <a:t>職務時，就該具體職務之相關義務所為之特別規定，並不屬貪污治罪條例第</a:t>
            </a:r>
            <a:r>
              <a:rPr lang="en-US" altLang="zh-TW" sz="3800" b="1" dirty="0">
                <a:solidFill>
                  <a:srgbClr val="0070C0"/>
                </a:solidFill>
              </a:rPr>
              <a:t>6 </a:t>
            </a:r>
            <a:r>
              <a:rPr lang="zh-TW" altLang="en-US" sz="3800" dirty="0">
                <a:solidFill>
                  <a:srgbClr val="0070C0"/>
                </a:solidFill>
              </a:rPr>
              <a:t>條所稱之「法令」</a:t>
            </a:r>
            <a:r>
              <a:rPr lang="zh-TW" altLang="en-US" sz="3800" dirty="0"/>
              <a:t>。原判決認上訴人所違背之公務員服務法第</a:t>
            </a:r>
            <a:r>
              <a:rPr lang="en-US" altLang="zh-TW" sz="3800" b="1" dirty="0"/>
              <a:t>6</a:t>
            </a:r>
            <a:r>
              <a:rPr lang="zh-TW" altLang="en-US" sz="3800" dirty="0"/>
              <a:t>條、第</a:t>
            </a:r>
            <a:r>
              <a:rPr lang="en-US" altLang="zh-TW" sz="3800" b="1" dirty="0"/>
              <a:t>13</a:t>
            </a:r>
            <a:r>
              <a:rPr lang="zh-TW" altLang="en-US" sz="3800" dirty="0"/>
              <a:t>條第</a:t>
            </a:r>
            <a:r>
              <a:rPr lang="en-US" altLang="zh-TW" sz="3800" b="1" dirty="0" smtClean="0"/>
              <a:t>1</a:t>
            </a:r>
            <a:r>
              <a:rPr lang="zh-TW" altLang="en-US" sz="3800" dirty="0" smtClean="0"/>
              <a:t>項</a:t>
            </a:r>
            <a:r>
              <a:rPr lang="zh-TW" altLang="en-US" sz="3800" dirty="0"/>
              <a:t>前段、第</a:t>
            </a:r>
            <a:r>
              <a:rPr lang="en-US" altLang="zh-TW" sz="3800" b="1" dirty="0"/>
              <a:t>17</a:t>
            </a:r>
            <a:r>
              <a:rPr lang="zh-TW" altLang="en-US" sz="3800" dirty="0"/>
              <a:t>條係貪污治罪條例第</a:t>
            </a:r>
            <a:r>
              <a:rPr lang="en-US" altLang="zh-TW" sz="3800" b="1" dirty="0" smtClean="0"/>
              <a:t>6</a:t>
            </a:r>
            <a:r>
              <a:rPr lang="zh-TW" altLang="en-US" sz="3800" dirty="0" smtClean="0"/>
              <a:t>條</a:t>
            </a:r>
            <a:r>
              <a:rPr lang="zh-TW" altLang="en-US" sz="3800" dirty="0"/>
              <a:t>規定之法令（見原判決第</a:t>
            </a:r>
            <a:r>
              <a:rPr lang="en-US" altLang="zh-TW" sz="3800" b="1" dirty="0"/>
              <a:t>1</a:t>
            </a:r>
            <a:r>
              <a:rPr lang="zh-TW" altLang="en-US" sz="3800" dirty="0"/>
              <a:t>至</a:t>
            </a:r>
            <a:r>
              <a:rPr lang="en-US" altLang="zh-TW" sz="3800" b="1" dirty="0"/>
              <a:t>2</a:t>
            </a:r>
            <a:r>
              <a:rPr lang="zh-TW" altLang="en-US" sz="3800" dirty="0"/>
              <a:t>頁），所持見解亦有未</a:t>
            </a:r>
            <a:r>
              <a:rPr lang="zh-TW" altLang="en-US" sz="3800" dirty="0" smtClean="0"/>
              <a:t>當。</a:t>
            </a:r>
            <a:endParaRPr lang="en-US" altLang="zh-TW" sz="3800" dirty="0" smtClean="0"/>
          </a:p>
          <a:p>
            <a:endParaRPr lang="zh-TW" altLang="en-US" sz="3800"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5</a:t>
            </a:fld>
            <a:endParaRPr lang="zh-TW" altLang="en-US"/>
          </a:p>
        </p:txBody>
      </p:sp>
    </p:spTree>
    <p:extLst>
      <p:ext uri="{BB962C8B-B14F-4D97-AF65-F5344CB8AC3E}">
        <p14:creationId xmlns:p14="http://schemas.microsoft.com/office/powerpoint/2010/main" val="30088203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lnSpcReduction="10000"/>
          </a:bodyPr>
          <a:lstStyle/>
          <a:p>
            <a:r>
              <a:rPr lang="zh-TW" altLang="en-US" dirty="0" smtClean="0"/>
              <a:t>刑法第</a:t>
            </a:r>
            <a:r>
              <a:rPr lang="en-US" altLang="zh-TW" dirty="0" smtClean="0"/>
              <a:t>210</a:t>
            </a:r>
            <a:r>
              <a:rPr lang="zh-TW" altLang="en-US" dirty="0" smtClean="0"/>
              <a:t> 條</a:t>
            </a:r>
            <a:r>
              <a:rPr lang="zh-TW" altLang="en-US" dirty="0"/>
              <a:t>之偽造私文書罪，祗須</a:t>
            </a:r>
            <a:r>
              <a:rPr lang="zh-TW" altLang="en-US" dirty="0">
                <a:solidFill>
                  <a:srgbClr val="FF0000"/>
                </a:solidFill>
              </a:rPr>
              <a:t>無製作</a:t>
            </a:r>
            <a:r>
              <a:rPr lang="zh-TW" altLang="en-US" dirty="0" smtClean="0">
                <a:solidFill>
                  <a:srgbClr val="FF0000"/>
                </a:solidFill>
              </a:rPr>
              <a:t>權人</a:t>
            </a:r>
            <a:r>
              <a:rPr lang="zh-TW" altLang="en-US" dirty="0">
                <a:solidFill>
                  <a:srgbClr val="FF0000"/>
                </a:solidFill>
              </a:rPr>
              <a:t>捏造他人名義製作文書</a:t>
            </a:r>
            <a:r>
              <a:rPr lang="zh-TW" altLang="en-US" dirty="0"/>
              <a:t>，而足生損害於公眾或他人即克成立</a:t>
            </a:r>
            <a:r>
              <a:rPr lang="zh-TW" altLang="en-US" dirty="0" smtClean="0"/>
              <a:t>，學理</a:t>
            </a:r>
            <a:r>
              <a:rPr lang="zh-TW" altLang="en-US" dirty="0"/>
              <a:t>上稱為「有形偽造」，重在</a:t>
            </a:r>
            <a:r>
              <a:rPr lang="zh-TW" altLang="en-US" dirty="0">
                <a:solidFill>
                  <a:srgbClr val="FF0000"/>
                </a:solidFill>
              </a:rPr>
              <a:t>文書製作權</a:t>
            </a:r>
            <a:r>
              <a:rPr lang="zh-TW" altLang="en-US" dirty="0"/>
              <a:t>；至刑法</a:t>
            </a:r>
            <a:r>
              <a:rPr lang="zh-TW" altLang="en-US" dirty="0" smtClean="0"/>
              <a:t>第</a:t>
            </a:r>
            <a:r>
              <a:rPr lang="en-US" altLang="zh-TW" dirty="0" smtClean="0"/>
              <a:t>213</a:t>
            </a:r>
            <a:r>
              <a:rPr lang="zh-TW" altLang="en-US" dirty="0" smtClean="0"/>
              <a:t> 條</a:t>
            </a:r>
            <a:r>
              <a:rPr lang="zh-TW" altLang="en-US" dirty="0"/>
              <a:t>之公文書不實登載罪及同法</a:t>
            </a:r>
            <a:r>
              <a:rPr lang="zh-TW" altLang="en-US" dirty="0" smtClean="0"/>
              <a:t>第</a:t>
            </a:r>
            <a:r>
              <a:rPr lang="en-US" altLang="zh-TW" dirty="0" smtClean="0"/>
              <a:t>215</a:t>
            </a:r>
            <a:r>
              <a:rPr lang="zh-TW" altLang="en-US" dirty="0" smtClean="0"/>
              <a:t> 條</a:t>
            </a:r>
            <a:r>
              <a:rPr lang="zh-TW" altLang="en-US" dirty="0"/>
              <a:t>之業務上文書登載</a:t>
            </a:r>
            <a:r>
              <a:rPr lang="zh-TW" altLang="en-US" dirty="0" smtClean="0"/>
              <a:t>不實</a:t>
            </a:r>
            <a:r>
              <a:rPr lang="zh-TW" altLang="en-US" dirty="0"/>
              <a:t>罪，乃</a:t>
            </a:r>
            <a:r>
              <a:rPr lang="zh-TW" altLang="en-US" dirty="0">
                <a:solidFill>
                  <a:srgbClr val="FF0000"/>
                </a:solidFill>
              </a:rPr>
              <a:t>有製作權人，故意自為記載內容虛偽不實之文書</a:t>
            </a:r>
            <a:r>
              <a:rPr lang="zh-TW" altLang="en-US" dirty="0"/>
              <a:t>，</a:t>
            </a:r>
            <a:r>
              <a:rPr lang="zh-TW" altLang="en-US" dirty="0" smtClean="0"/>
              <a:t>學理上</a:t>
            </a:r>
            <a:r>
              <a:rPr lang="zh-TW" altLang="en-US" dirty="0"/>
              <a:t>謂為「直接無形偽造」，而同法</a:t>
            </a:r>
            <a:r>
              <a:rPr lang="zh-TW" altLang="en-US" dirty="0" smtClean="0"/>
              <a:t>第</a:t>
            </a:r>
            <a:r>
              <a:rPr lang="en-US" altLang="zh-TW" dirty="0" smtClean="0"/>
              <a:t>214</a:t>
            </a:r>
            <a:r>
              <a:rPr lang="zh-TW" altLang="en-US" dirty="0" smtClean="0"/>
              <a:t> 條</a:t>
            </a:r>
            <a:r>
              <a:rPr lang="zh-TW" altLang="en-US" dirty="0"/>
              <a:t>之使公務員</a:t>
            </a:r>
            <a:r>
              <a:rPr lang="zh-TW" altLang="en-US" dirty="0" smtClean="0"/>
              <a:t>登載不</a:t>
            </a:r>
            <a:r>
              <a:rPr lang="zh-TW" altLang="en-US" dirty="0"/>
              <a:t>實罪，係向有製作權人，為虛偽不實之報告或陳述，使該有</a:t>
            </a:r>
            <a:r>
              <a:rPr lang="zh-TW" altLang="en-US" dirty="0" smtClean="0"/>
              <a:t>製作</a:t>
            </a:r>
            <a:r>
              <a:rPr lang="zh-TW" altLang="en-US" dirty="0"/>
              <a:t>權人據以製作內容不實之文書，學理上指為「間接無形偽造</a:t>
            </a:r>
            <a:r>
              <a:rPr lang="zh-TW" altLang="en-US" dirty="0" smtClean="0"/>
              <a:t>」，</a:t>
            </a:r>
            <a:r>
              <a:rPr lang="zh-TW" altLang="en-US" dirty="0"/>
              <a:t>重在</a:t>
            </a:r>
            <a:r>
              <a:rPr lang="zh-TW" altLang="en-US" dirty="0">
                <a:solidFill>
                  <a:srgbClr val="FF0000"/>
                </a:solidFill>
              </a:rPr>
              <a:t>文書製作或陳報內容之真實</a:t>
            </a:r>
            <a:r>
              <a:rPr lang="zh-TW" altLang="en-US" dirty="0"/>
              <a:t>，各該犯罪構成要件亦屬有</a:t>
            </a:r>
            <a:r>
              <a:rPr lang="zh-TW" altLang="en-US" dirty="0" smtClean="0"/>
              <a:t>別（最高法院</a:t>
            </a:r>
            <a:r>
              <a:rPr lang="en-US" altLang="zh-TW" dirty="0" smtClean="0"/>
              <a:t>98</a:t>
            </a:r>
            <a:r>
              <a:rPr lang="zh-TW" altLang="en-US" dirty="0" smtClean="0"/>
              <a:t>年度</a:t>
            </a:r>
            <a:r>
              <a:rPr lang="zh-TW" altLang="en-US" dirty="0"/>
              <a:t>台上字</a:t>
            </a:r>
            <a:r>
              <a:rPr lang="zh-TW" altLang="en-US" dirty="0" smtClean="0"/>
              <a:t>第</a:t>
            </a:r>
            <a:r>
              <a:rPr lang="en-US" altLang="zh-TW" dirty="0" smtClean="0"/>
              <a:t>67</a:t>
            </a:r>
            <a:r>
              <a:rPr lang="zh-TW" altLang="en-US" dirty="0" smtClean="0"/>
              <a:t>號判決意旨）。</a:t>
            </a:r>
            <a:endParaRPr lang="zh-TW" altLang="en-US" dirty="0"/>
          </a:p>
        </p:txBody>
      </p:sp>
      <p:sp>
        <p:nvSpPr>
          <p:cNvPr id="3" name="標題 2"/>
          <p:cNvSpPr>
            <a:spLocks noGrp="1"/>
          </p:cNvSpPr>
          <p:nvPr>
            <p:ph type="title"/>
          </p:nvPr>
        </p:nvSpPr>
        <p:spPr/>
        <p:txBody>
          <a:bodyPr>
            <a:normAutofit/>
          </a:bodyPr>
          <a:lstStyle/>
          <a:p>
            <a:r>
              <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cs typeface="Calibri" pitchFamily="34" charset="0"/>
              </a:rPr>
              <a:t>觀念建立：有形偽造與無形偽造</a:t>
            </a: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50</a:t>
            </a:fld>
            <a:endParaRPr lang="zh-TW" altLang="en-US"/>
          </a:p>
        </p:txBody>
      </p:sp>
    </p:spTree>
    <p:extLst>
      <p:ext uri="{BB962C8B-B14F-4D97-AF65-F5344CB8AC3E}">
        <p14:creationId xmlns:p14="http://schemas.microsoft.com/office/powerpoint/2010/main" val="16472909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extLst/>
          </p:nvPr>
        </p:nvGraphicFramePr>
        <p:xfrm>
          <a:off x="539552" y="1556792"/>
          <a:ext cx="8280920" cy="1656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2DE350-5F8C-4406-AE3C-32B486D4CFF1}" type="slidenum">
              <a:rPr kumimoji="0" lang="zh-TW" altLang="en-US" sz="1100" b="0" i="0" u="none" strike="noStrike" kern="1200" cap="none" spc="0" normalizeH="0" baseline="0" noProof="0" smtClean="0">
                <a:ln>
                  <a:noFill/>
                </a:ln>
                <a:solidFill>
                  <a:srgbClr val="FEFAC9"/>
                </a:solidFill>
                <a:effectLst/>
                <a:uLnTx/>
                <a:uFillTx/>
                <a:latin typeface="Trebuchet MS"/>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TW" altLang="en-US" sz="1100" b="0" i="0" u="none" strike="noStrike" kern="1200" cap="none" spc="0" normalizeH="0" baseline="0" noProof="0">
              <a:ln>
                <a:noFill/>
              </a:ln>
              <a:solidFill>
                <a:srgbClr val="FEFAC9"/>
              </a:solidFill>
              <a:effectLst/>
              <a:uLnTx/>
              <a:uFillTx/>
              <a:latin typeface="Trebuchet MS"/>
              <a:ea typeface="微軟正黑體" panose="020B0604030504040204" pitchFamily="34" charset="-120"/>
              <a:cs typeface="+mn-cs"/>
            </a:endParaRPr>
          </a:p>
        </p:txBody>
      </p:sp>
      <p:graphicFrame>
        <p:nvGraphicFramePr>
          <p:cNvPr id="3" name="資料庫圖表 2"/>
          <p:cNvGraphicFramePr/>
          <p:nvPr>
            <p:extLst/>
          </p:nvPr>
        </p:nvGraphicFramePr>
        <p:xfrm>
          <a:off x="539552" y="3083700"/>
          <a:ext cx="3168352" cy="18574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資料庫圖表 6"/>
          <p:cNvGraphicFramePr/>
          <p:nvPr>
            <p:extLst/>
          </p:nvPr>
        </p:nvGraphicFramePr>
        <p:xfrm>
          <a:off x="4067944" y="3821901"/>
          <a:ext cx="4896544" cy="234340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向下箭號 7"/>
          <p:cNvSpPr/>
          <p:nvPr/>
        </p:nvSpPr>
        <p:spPr>
          <a:xfrm>
            <a:off x="5436096" y="2780928"/>
            <a:ext cx="1656184" cy="965584"/>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時常併用</a:t>
            </a:r>
            <a:endParaRPr kumimoji="0" lang="zh-TW" altLang="en-US" sz="1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3" name="標題 1"/>
          <p:cNvSpPr>
            <a:spLocks noGrp="1"/>
          </p:cNvSpPr>
          <p:nvPr>
            <p:ph type="title"/>
          </p:nvPr>
        </p:nvSpPr>
        <p:spPr>
          <a:xfrm>
            <a:off x="-36512" y="71414"/>
            <a:ext cx="8424936" cy="1143000"/>
          </a:xfrm>
        </p:spPr>
        <p:txBody>
          <a:bodyPr>
            <a:normAutofit/>
          </a:bodyPr>
          <a:lstStyle/>
          <a:p>
            <a:r>
              <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cs typeface="Calibri" pitchFamily="34" charset="0"/>
              </a:rPr>
              <a:t>詐領加班費</a:t>
            </a:r>
            <a:r>
              <a:rPr lang="en-US" altLang="zh-TW" sz="3600" dirty="0" smtClean="0">
                <a:ln w="0"/>
                <a:solidFill>
                  <a:schemeClr val="tx2">
                    <a:lumMod val="75000"/>
                  </a:schemeClr>
                </a:solidFill>
                <a:effectLst>
                  <a:reflection blurRad="12700" stA="50000" endPos="50000" dist="5000" dir="5400000" sy="-100000" rotWithShape="0"/>
                </a:effectLst>
                <a:latin typeface="微軟正黑體" pitchFamily="34" charset="-120"/>
                <a:cs typeface="Calibri" pitchFamily="34" charset="0"/>
              </a:rPr>
              <a:t>—</a:t>
            </a:r>
            <a:r>
              <a:rPr lang="zh-TW" altLang="en-US" sz="3600" dirty="0" smtClean="0">
                <a:ln w="0"/>
                <a:solidFill>
                  <a:schemeClr val="tx2">
                    <a:lumMod val="75000"/>
                  </a:schemeClr>
                </a:solidFill>
                <a:effectLst>
                  <a:reflection blurRad="12700" stA="50000" endPos="50000" dist="5000" dir="5400000" sy="-100000" rotWithShape="0"/>
                </a:effectLst>
                <a:latin typeface="微軟正黑體" pitchFamily="34" charset="-120"/>
                <a:cs typeface="Calibri" pitchFamily="34" charset="0"/>
              </a:rPr>
              <a:t>偽造</a:t>
            </a:r>
            <a:r>
              <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cs typeface="Calibri" pitchFamily="34" charset="0"/>
              </a:rPr>
              <a:t>變造公文書罪之介紹</a:t>
            </a:r>
          </a:p>
        </p:txBody>
      </p:sp>
    </p:spTree>
    <p:extLst>
      <p:ext uri="{BB962C8B-B14F-4D97-AF65-F5344CB8AC3E}">
        <p14:creationId xmlns:p14="http://schemas.microsoft.com/office/powerpoint/2010/main" val="154437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7" grpId="0">
        <p:bldAsOne/>
      </p:bldGraphic>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2DE350-5F8C-4406-AE3C-32B486D4CFF1}" type="slidenum">
              <a:rPr kumimoji="0" lang="zh-TW" altLang="en-US" sz="1100" b="0" i="0" u="none" strike="noStrike" kern="1200" cap="none" spc="0" normalizeH="0" baseline="0" noProof="0" smtClean="0">
                <a:ln>
                  <a:noFill/>
                </a:ln>
                <a:solidFill>
                  <a:srgbClr val="FEFAC9"/>
                </a:solidFill>
                <a:effectLst/>
                <a:uLnTx/>
                <a:uFillTx/>
                <a:latin typeface="Trebuchet MS"/>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TW" altLang="en-US" sz="1100" b="0" i="0" u="none" strike="noStrike" kern="1200" cap="none" spc="0" normalizeH="0" baseline="0" noProof="0">
              <a:ln>
                <a:noFill/>
              </a:ln>
              <a:solidFill>
                <a:srgbClr val="FEFAC9"/>
              </a:solidFill>
              <a:effectLst/>
              <a:uLnTx/>
              <a:uFillTx/>
              <a:latin typeface="Trebuchet MS"/>
              <a:ea typeface="微軟正黑體" panose="020B0604030504040204" pitchFamily="34" charset="-120"/>
              <a:cs typeface="+mn-cs"/>
            </a:endParaRPr>
          </a:p>
        </p:txBody>
      </p:sp>
      <p:sp>
        <p:nvSpPr>
          <p:cNvPr id="6" name="標題 1"/>
          <p:cNvSpPr>
            <a:spLocks noGrp="1"/>
          </p:cNvSpPr>
          <p:nvPr>
            <p:ph type="title"/>
          </p:nvPr>
        </p:nvSpPr>
        <p:spPr>
          <a:xfrm>
            <a:off x="57176" y="71414"/>
            <a:ext cx="8229600" cy="1053330"/>
          </a:xfrm>
        </p:spPr>
        <p:txBody>
          <a:bodyPr>
            <a:normAutofit/>
          </a:bodyPr>
          <a:lstStyle/>
          <a:p>
            <a:r>
              <a:rPr lang="zh-TW" altLang="en-US" sz="3600" dirty="0" smtClean="0">
                <a:ln w="0"/>
                <a:solidFill>
                  <a:schemeClr val="tx2">
                    <a:lumMod val="75000"/>
                  </a:schemeClr>
                </a:solidFill>
                <a:effectLst>
                  <a:reflection blurRad="12700" stA="50000" endPos="50000" dist="5000" dir="5400000" sy="-100000" rotWithShape="0"/>
                </a:effectLst>
                <a:latin typeface="微軟正黑體" pitchFamily="34" charset="-120"/>
                <a:cs typeface="Calibri" pitchFamily="34" charset="0"/>
              </a:rPr>
              <a:t>詐領加班費   案例一</a:t>
            </a:r>
            <a:endPar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cs typeface="Calibri" pitchFamily="34" charset="0"/>
            </a:endParaRPr>
          </a:p>
        </p:txBody>
      </p:sp>
      <p:pic>
        <p:nvPicPr>
          <p:cNvPr id="9218" name="Picture 2" desc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48" y="1000108"/>
            <a:ext cx="2712412" cy="19288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資料庫圖表 6"/>
          <p:cNvGraphicFramePr/>
          <p:nvPr>
            <p:extLst/>
          </p:nvPr>
        </p:nvGraphicFramePr>
        <p:xfrm>
          <a:off x="3347864" y="1340768"/>
          <a:ext cx="5357818" cy="1857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圓角矩形 7"/>
          <p:cNvSpPr/>
          <p:nvPr/>
        </p:nvSpPr>
        <p:spPr>
          <a:xfrm>
            <a:off x="142844" y="3857628"/>
            <a:ext cx="460548" cy="164820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案例概述</a:t>
            </a:r>
            <a:endParaRPr kumimoji="0" lang="zh-TW" altLang="en-US" sz="22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aphicFrame>
        <p:nvGraphicFramePr>
          <p:cNvPr id="12" name="資料庫圖表 11"/>
          <p:cNvGraphicFramePr/>
          <p:nvPr>
            <p:extLst>
              <p:ext uri="{D42A27DB-BD31-4B8C-83A1-F6EECF244321}">
                <p14:modId xmlns:p14="http://schemas.microsoft.com/office/powerpoint/2010/main" val="660715804"/>
              </p:ext>
            </p:extLst>
          </p:nvPr>
        </p:nvGraphicFramePr>
        <p:xfrm>
          <a:off x="857224" y="3071810"/>
          <a:ext cx="8072494" cy="32718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4086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dgm id="{C744FFC4-F82B-42C0-A117-F0F225A6CEC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graphicEl>
                                              <a:dgm id="{F678FF95-27C2-4A97-8823-F97C1BC3B37E}"/>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graphicEl>
                                              <a:dgm id="{03905B92-5AEF-4746-B787-732DF4C12857}"/>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graphicEl>
                                              <a:dgm id="{C75C23AB-9E4F-4264-AACF-64F8F61BDE19}"/>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graphicEl>
                                              <a:dgm id="{36D29182-2B55-4A02-99F2-7D64878D269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內容版面配置區 2"/>
          <p:cNvSpPr>
            <a:spLocks noGrp="1"/>
          </p:cNvSpPr>
          <p:nvPr>
            <p:ph idx="1"/>
          </p:nvPr>
        </p:nvSpPr>
        <p:spPr>
          <a:xfrm>
            <a:off x="287338" y="1124744"/>
            <a:ext cx="8677275" cy="5660104"/>
          </a:xfrm>
        </p:spPr>
        <p:txBody>
          <a:bodyPr>
            <a:normAutofit fontScale="25000" lnSpcReduction="20000"/>
          </a:bodyPr>
          <a:lstStyle/>
          <a:p>
            <a:pPr>
              <a:lnSpc>
                <a:spcPts val="4200"/>
              </a:lnSpc>
            </a:pPr>
            <a:r>
              <a:rPr lang="zh-TW" altLang="en-US" sz="8800" dirty="0" smtClean="0">
                <a:latin typeface="Times New Roman" panose="02020603050405020304" pitchFamily="18" charset="0"/>
              </a:rPr>
              <a:t>弊端手法：</a:t>
            </a:r>
            <a:endParaRPr lang="en-US" altLang="zh-TW" sz="8800" dirty="0" smtClean="0">
              <a:latin typeface="Times New Roman" panose="02020603050405020304" pitchFamily="18" charset="0"/>
            </a:endParaRPr>
          </a:p>
          <a:p>
            <a:pPr algn="just">
              <a:lnSpc>
                <a:spcPts val="4200"/>
              </a:lnSpc>
              <a:buFont typeface="Arial" panose="020B0604020202020204" pitchFamily="34" charset="0"/>
              <a:buNone/>
            </a:pPr>
            <a:r>
              <a:rPr lang="zh-TW" altLang="en-US" sz="8800" dirty="0" smtClean="0">
                <a:latin typeface="Times New Roman" panose="02020603050405020304" pitchFamily="18" charset="0"/>
              </a:rPr>
              <a:t>（</a:t>
            </a:r>
            <a:r>
              <a:rPr lang="en-US" altLang="zh-TW" sz="8800" dirty="0" smtClean="0">
                <a:latin typeface="Times New Roman" panose="02020603050405020304" pitchFamily="18" charset="0"/>
              </a:rPr>
              <a:t>1</a:t>
            </a:r>
            <a:r>
              <a:rPr lang="zh-TW" altLang="en-US" sz="8800" dirty="0" smtClean="0">
                <a:latin typeface="Times New Roman" panose="02020603050405020304" pitchFamily="18" charset="0"/>
              </a:rPr>
              <a:t>）先影印加班請示簿、點名單「正本」，再於該</a:t>
            </a:r>
            <a:r>
              <a:rPr lang="zh-TW" altLang="en-US" sz="8800" b="1" dirty="0" smtClean="0">
                <a:latin typeface="Times New Roman" panose="02020603050405020304" pitchFamily="18" charset="0"/>
              </a:rPr>
              <a:t>影印之加班請示</a:t>
            </a:r>
            <a:r>
              <a:rPr lang="zh-TW" altLang="en-US" sz="8800" dirty="0" smtClean="0">
                <a:latin typeface="Times New Roman" panose="02020603050405020304" pitchFamily="18" charset="0"/>
              </a:rPr>
              <a:t>簿上修改不特定隊員之加班日期、加班時間，復於點名單影本修改差勤內容，以增加不特定隊員之每月加班時數，嗣後</a:t>
            </a:r>
            <a:r>
              <a:rPr lang="zh-TW" altLang="en-US" sz="8800" b="1" dirty="0" smtClean="0">
                <a:latin typeface="Times New Roman" panose="02020603050405020304" pitchFamily="18" charset="0"/>
              </a:rPr>
              <a:t>再將前揭變造之加班請示簿、點名單複印</a:t>
            </a:r>
            <a:r>
              <a:rPr lang="zh-TW" altLang="en-US" sz="8800" dirty="0" smtClean="0">
                <a:latin typeface="Times New Roman" panose="02020603050405020304" pitchFamily="18" charset="0"/>
              </a:rPr>
              <a:t>。</a:t>
            </a:r>
            <a:endParaRPr lang="en-US" altLang="zh-TW" sz="8800" dirty="0" smtClean="0">
              <a:latin typeface="Times New Roman" panose="02020603050405020304" pitchFamily="18" charset="0"/>
            </a:endParaRPr>
          </a:p>
          <a:p>
            <a:pPr algn="just">
              <a:lnSpc>
                <a:spcPts val="4200"/>
              </a:lnSpc>
              <a:buFont typeface="Arial" panose="020B0604020202020204" pitchFamily="34" charset="0"/>
              <a:buNone/>
            </a:pPr>
            <a:r>
              <a:rPr lang="zh-TW" altLang="en-US" sz="8800" dirty="0" smtClean="0">
                <a:latin typeface="Times New Roman" panose="02020603050405020304" pitchFamily="18" charset="0"/>
              </a:rPr>
              <a:t>（</a:t>
            </a:r>
            <a:r>
              <a:rPr lang="en-US" altLang="zh-TW" sz="8800" dirty="0">
                <a:latin typeface="Times New Roman" panose="02020603050405020304" pitchFamily="18" charset="0"/>
              </a:rPr>
              <a:t>2</a:t>
            </a:r>
            <a:r>
              <a:rPr lang="zh-TW" altLang="en-US" sz="8800" dirty="0">
                <a:latin typeface="Times New Roman" panose="02020603050405020304" pitchFamily="18" charset="0"/>
              </a:rPr>
              <a:t>）製作內容不實之各隊員加班夜點值日費印領清冊，並於印領清冊蓋用集中保管各清潔隊員留存之印章，向機關申請加班費</a:t>
            </a:r>
            <a:r>
              <a:rPr lang="zh-TW" altLang="en-US" sz="8800" dirty="0" smtClean="0">
                <a:latin typeface="Times New Roman" panose="02020603050405020304" pitchFamily="18" charset="0"/>
              </a:rPr>
              <a:t>。</a:t>
            </a:r>
            <a:endParaRPr lang="en-US" altLang="zh-TW" sz="8800" dirty="0" smtClean="0">
              <a:latin typeface="Times New Roman" panose="02020603050405020304" pitchFamily="18" charset="0"/>
            </a:endParaRPr>
          </a:p>
          <a:p>
            <a:pPr algn="just">
              <a:lnSpc>
                <a:spcPts val="4200"/>
              </a:lnSpc>
              <a:buFont typeface="Arial" panose="020B0604020202020204" pitchFamily="34" charset="0"/>
              <a:buNone/>
            </a:pPr>
            <a:r>
              <a:rPr lang="zh-TW" altLang="en-US" sz="8800" dirty="0" smtClean="0">
                <a:latin typeface="Times New Roman" panose="02020603050405020304" pitchFamily="18" charset="0"/>
              </a:rPr>
              <a:t>（</a:t>
            </a:r>
            <a:r>
              <a:rPr lang="en-US" altLang="zh-TW" sz="8800" dirty="0">
                <a:latin typeface="Times New Roman" panose="02020603050405020304" pitchFamily="18" charset="0"/>
              </a:rPr>
              <a:t>3</a:t>
            </a:r>
            <a:r>
              <a:rPr lang="zh-TW" altLang="en-US" sz="8800" dirty="0">
                <a:latin typeface="Times New Roman" panose="02020603050405020304" pitchFamily="18" charset="0"/>
              </a:rPr>
              <a:t>）利用</a:t>
            </a:r>
            <a:r>
              <a:rPr lang="zh-TW" altLang="en-US" sz="8800" b="1" dirty="0">
                <a:latin typeface="Times New Roman" panose="02020603050405020304" pitchFamily="18" charset="0"/>
              </a:rPr>
              <a:t>身兼區隊出納業務</a:t>
            </a:r>
            <a:r>
              <a:rPr lang="zh-TW" altLang="en-US" sz="8800" dirty="0">
                <a:latin typeface="Times New Roman" panose="02020603050405020304" pitchFamily="18" charset="0"/>
              </a:rPr>
              <a:t>，</a:t>
            </a:r>
            <a:r>
              <a:rPr lang="zh-TW" altLang="en-US" sz="8800" b="1" dirty="0">
                <a:latin typeface="Times New Roman" panose="02020603050405020304" pitchFamily="18" charset="0"/>
              </a:rPr>
              <a:t>登載在其業務上所掌</a:t>
            </a:r>
            <a:r>
              <a:rPr lang="zh-TW" altLang="en-US" sz="8800" dirty="0">
                <a:latin typeface="Times New Roman" panose="02020603050405020304" pitchFamily="18" charset="0"/>
              </a:rPr>
              <a:t>之代收薪資轉帳明細表，匯款帳號則填載甲本人銀行帳號，辦理轉帳匯款詐得加班費用。</a:t>
            </a:r>
            <a:endParaRPr lang="en-US" altLang="zh-TW" sz="8800" dirty="0">
              <a:latin typeface="Times New Roman" pitchFamily="18" charset="0"/>
            </a:endParaRPr>
          </a:p>
          <a:p>
            <a:pPr marL="901700" indent="-901700">
              <a:lnSpc>
                <a:spcPts val="4400"/>
              </a:lnSpc>
              <a:buFont typeface="Arial" charset="0"/>
              <a:buNone/>
              <a:defRPr/>
            </a:pPr>
            <a:endParaRPr lang="en-US" altLang="zh-TW" sz="9600" b="1" dirty="0">
              <a:effectLst>
                <a:outerShdw blurRad="38100" dist="38100" dir="2700000" algn="tl">
                  <a:srgbClr val="C0C0C0"/>
                </a:outerShdw>
              </a:effectLst>
            </a:endParaRPr>
          </a:p>
          <a:p>
            <a:pPr algn="just">
              <a:lnSpc>
                <a:spcPts val="4200"/>
              </a:lnSpc>
              <a:buFont typeface="Arial" panose="020B0604020202020204" pitchFamily="34" charset="0"/>
              <a:buNone/>
            </a:pPr>
            <a:endParaRPr lang="zh-TW" altLang="en-US" sz="9600" dirty="0" smtClean="0">
              <a:latin typeface="Times New Roman" panose="02020603050405020304" pitchFamily="18" charset="0"/>
            </a:endParaRPr>
          </a:p>
          <a:p>
            <a:pPr algn="just">
              <a:lnSpc>
                <a:spcPts val="4200"/>
              </a:lnSpc>
              <a:buFont typeface="Arial" panose="020B0604020202020204" pitchFamily="34" charset="0"/>
              <a:buNone/>
            </a:pPr>
            <a:r>
              <a:rPr lang="zh-TW" altLang="en-US" sz="2800" dirty="0" smtClean="0">
                <a:latin typeface="Times New Roman" panose="02020603050405020304" pitchFamily="18" charset="0"/>
              </a:rPr>
              <a:t>        </a:t>
            </a:r>
            <a:endParaRPr lang="en-US" altLang="zh-TW" sz="2800" b="1" dirty="0" smtClean="0">
              <a:solidFill>
                <a:srgbClr val="FF0000"/>
              </a:solidFill>
              <a:latin typeface="Times New Roman" panose="02020603050405020304" pitchFamily="18" charset="0"/>
            </a:endParaRPr>
          </a:p>
        </p:txBody>
      </p:sp>
      <p:sp>
        <p:nvSpPr>
          <p:cNvPr id="38915" name="投影片編號版面配置區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0B1F1FCA-0E44-470A-858A-A5F03A7476A1}" type="slidenum">
              <a:rPr kumimoji="0" lang="zh-TW" altLang="en-US">
                <a:latin typeface="新細明體" panose="02020500000000000000" pitchFamily="18" charset="-120"/>
              </a:rPr>
              <a:pPr eaLnBrk="1" hangingPunct="1"/>
              <a:t>53</a:t>
            </a:fld>
            <a:endParaRPr kumimoji="0" lang="en-US" altLang="zh-TW">
              <a:latin typeface="新細明體" panose="02020500000000000000" pitchFamily="18" charset="-120"/>
            </a:endParaRPr>
          </a:p>
        </p:txBody>
      </p:sp>
      <p:sp>
        <p:nvSpPr>
          <p:cNvPr id="5" name="標題 1"/>
          <p:cNvSpPr>
            <a:spLocks noGrp="1"/>
          </p:cNvSpPr>
          <p:nvPr>
            <p:ph type="title"/>
          </p:nvPr>
        </p:nvSpPr>
        <p:spPr>
          <a:xfrm>
            <a:off x="457200" y="320040"/>
            <a:ext cx="7239000" cy="804704"/>
          </a:xfrm>
          <a:ln w="76200">
            <a:miter lim="800000"/>
            <a:headEnd/>
            <a:tailEnd/>
          </a:ln>
          <a:extLst/>
        </p:spPr>
        <p:txBody>
          <a:bodyPr rtlCol="0">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fontAlgn="auto" hangingPunct="1">
              <a:spcAft>
                <a:spcPts val="0"/>
              </a:spcAft>
              <a:defRPr/>
            </a:pPr>
            <a:r>
              <a:rPr lang="zh-TW" altLang="en-US" sz="3600" b="1" cap="all" dirty="0" smtClean="0">
                <a:ln w="0"/>
                <a:solidFill>
                  <a:schemeClr val="tx2">
                    <a:lumMod val="75000"/>
                  </a:schemeClr>
                </a:solidFill>
                <a:effectLst>
                  <a:reflection blurRad="12700" stA="50000" endPos="50000" dist="5000" dir="5400000" sy="-100000" rotWithShape="0"/>
                </a:effectLst>
                <a:latin typeface="微軟正黑體" pitchFamily="34" charset="-120"/>
                <a:cs typeface="+mj-cs"/>
              </a:rPr>
              <a:t>解析</a:t>
            </a:r>
            <a:endParaRPr lang="zh-TW" altLang="en-US" sz="3600" b="1" cap="all" dirty="0">
              <a:ln w="0"/>
              <a:solidFill>
                <a:schemeClr val="tx2">
                  <a:lumMod val="75000"/>
                </a:schemeClr>
              </a:solidFill>
              <a:effectLst>
                <a:reflection blurRad="12700" stA="50000" endPos="50000" dist="5000" dir="5400000" sy="-100000" rotWithShape="0"/>
              </a:effectLst>
              <a:latin typeface="微軟正黑體" pitchFamily="34" charset="-120"/>
              <a:cs typeface="+mj-cs"/>
            </a:endParaRPr>
          </a:p>
        </p:txBody>
      </p:sp>
    </p:spTree>
    <p:extLst>
      <p:ext uri="{BB962C8B-B14F-4D97-AF65-F5344CB8AC3E}">
        <p14:creationId xmlns:p14="http://schemas.microsoft.com/office/powerpoint/2010/main" val="19761158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extLst/>
          </p:nvPr>
        </p:nvGraphicFramePr>
        <p:xfrm>
          <a:off x="251520" y="764704"/>
          <a:ext cx="8435280" cy="53614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2DE350-5F8C-4406-AE3C-32B486D4CFF1}" type="slidenum">
              <a:rPr kumimoji="0" lang="zh-TW" altLang="en-US" sz="1100" b="0" i="0" u="none" strike="noStrike" kern="1200" cap="none" spc="0" normalizeH="0" baseline="0" noProof="0" smtClean="0">
                <a:ln>
                  <a:noFill/>
                </a:ln>
                <a:solidFill>
                  <a:srgbClr val="FEFAC9"/>
                </a:solidFill>
                <a:effectLst/>
                <a:uLnTx/>
                <a:uFillTx/>
                <a:latin typeface="Trebuchet MS"/>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TW" altLang="en-US" sz="1100" b="0" i="0" u="none" strike="noStrike" kern="1200" cap="none" spc="0" normalizeH="0" baseline="0" noProof="0">
              <a:ln>
                <a:noFill/>
              </a:ln>
              <a:solidFill>
                <a:srgbClr val="FEFAC9"/>
              </a:solidFill>
              <a:effectLst/>
              <a:uLnTx/>
              <a:uFillTx/>
              <a:latin typeface="Trebuchet MS"/>
              <a:ea typeface="微軟正黑體" panose="020B0604030504040204" pitchFamily="34" charset="-120"/>
              <a:cs typeface="+mn-cs"/>
            </a:endParaRPr>
          </a:p>
        </p:txBody>
      </p:sp>
      <p:sp>
        <p:nvSpPr>
          <p:cNvPr id="6" name="標題 1"/>
          <p:cNvSpPr txBox="1">
            <a:spLocks/>
          </p:cNvSpPr>
          <p:nvPr/>
        </p:nvSpPr>
        <p:spPr bwMode="auto">
          <a:xfrm>
            <a:off x="57176" y="71414"/>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4000" b="0" i="0" u="none" strike="noStrike" kern="1200" cap="none" spc="0" normalizeH="0" baseline="0" noProof="0" dirty="0">
                <a:ln>
                  <a:noFill/>
                </a:ln>
                <a:solidFill>
                  <a:prstClr val="white"/>
                </a:solidFill>
                <a:effectLst/>
                <a:uLnTx/>
                <a:uFillTx/>
                <a:latin typeface="標楷體"/>
                <a:ea typeface="微軟正黑體" panose="020B0604030504040204" pitchFamily="34" charset="-120"/>
                <a:cs typeface="微軟正黑體" pitchFamily="34" charset="-120"/>
              </a:rPr>
              <a:t>貳</a:t>
            </a:r>
            <a:r>
              <a:rPr kumimoji="0" lang="zh-TW" altLang="en-US" sz="4000" b="0" i="0" u="none" strike="noStrike" kern="1200" cap="none" spc="0" normalizeH="0" baseline="0" noProof="0" dirty="0" smtClean="0">
                <a:ln>
                  <a:noFill/>
                </a:ln>
                <a:solidFill>
                  <a:prstClr val="white"/>
                </a:solidFill>
                <a:effectLst/>
                <a:uLnTx/>
                <a:uFillTx/>
                <a:latin typeface="標楷體"/>
                <a:ea typeface="微軟正黑體" panose="020B0604030504040204" pitchFamily="34" charset="-120"/>
                <a:cs typeface="微軟正黑體" pitchFamily="34" charset="-120"/>
              </a:rPr>
              <a:t>之三、</a:t>
            </a:r>
            <a:r>
              <a:rPr kumimoji="0" lang="zh-TW" altLang="en-US" sz="4000" b="0" i="0" u="none" strike="noStrike" kern="1200" cap="none" spc="0" normalizeH="0" baseline="0" noProof="0" dirty="0">
                <a:ln>
                  <a:noFill/>
                </a:ln>
                <a:solidFill>
                  <a:prstClr val="white"/>
                </a:solidFill>
                <a:effectLst/>
                <a:uLnTx/>
                <a:uFillTx/>
                <a:latin typeface="標楷體"/>
                <a:ea typeface="微軟正黑體" panose="020B0604030504040204" pitchFamily="34" charset="-120"/>
                <a:cs typeface="微軟正黑體" pitchFamily="34" charset="-120"/>
              </a:rPr>
              <a:t>偽造變造公文書</a:t>
            </a:r>
            <a:r>
              <a:rPr kumimoji="0" lang="zh-TW" altLang="en-US" sz="4000" b="0" i="0" u="none" strike="noStrike" kern="1200" cap="none" spc="0" normalizeH="0" baseline="0" noProof="0" dirty="0" smtClean="0">
                <a:ln>
                  <a:noFill/>
                </a:ln>
                <a:solidFill>
                  <a:prstClr val="white"/>
                </a:solidFill>
                <a:effectLst/>
                <a:uLnTx/>
                <a:uFillTx/>
                <a:latin typeface="標楷體"/>
                <a:ea typeface="微軟正黑體" panose="020B0604030504040204" pitchFamily="34" charset="-120"/>
                <a:cs typeface="微軟正黑體" pitchFamily="34" charset="-120"/>
              </a:rPr>
              <a:t>案例解析</a:t>
            </a:r>
            <a:endParaRPr kumimoji="0" lang="zh-TW" altLang="en-US" sz="4000" b="0" i="0" u="none" strike="noStrike" kern="1200" cap="none" spc="0" normalizeH="0" baseline="0" noProof="0" dirty="0">
              <a:ln>
                <a:noFill/>
              </a:ln>
              <a:solidFill>
                <a:prstClr val="white"/>
              </a:solidFill>
              <a:effectLst/>
              <a:uLnTx/>
              <a:uFillTx/>
              <a:latin typeface="標楷體"/>
              <a:ea typeface="微軟正黑體" panose="020B0604030504040204" pitchFamily="34" charset="-120"/>
              <a:cs typeface="微軟正黑體" pitchFamily="34" charset="-120"/>
            </a:endParaRPr>
          </a:p>
        </p:txBody>
      </p:sp>
    </p:spTree>
    <p:extLst>
      <p:ext uri="{BB962C8B-B14F-4D97-AF65-F5344CB8AC3E}">
        <p14:creationId xmlns:p14="http://schemas.microsoft.com/office/powerpoint/2010/main" val="394727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6F6A88A3-3AC2-49FA-95F7-B5D02712D86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E02F395-9BBC-41F2-A876-D376E9A7EFBC}"/>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B84CD67C-758D-4481-ADA6-72950717A5B3}"/>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AE91995B-59BF-4ED2-A5F8-32227EE201F0}"/>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D1103B2D-BD8E-4F57-A9E6-5EEC79C338A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E535429E-29B6-48A3-A22E-5647DE90C238}"/>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CD8A9551-A32F-4C11-82A7-BC6DA3636CAA}"/>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D6B52D4C-F5D9-4A0A-A583-C112C8080BD8}"/>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graphicEl>
                                              <a:dgm id="{5B84CACD-01C1-4FC7-8EAB-52B62D7D31A1}"/>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CECBC275-608C-426D-AF03-5C8112DB6631}"/>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graphicEl>
                                              <a:dgm id="{1333FDD5-B6E3-4465-9A3D-546B77ECE234}"/>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graphicEl>
                                              <a:dgm id="{8C2379D8-6463-4EEF-B5DC-A0EB2806021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ln w="76200">
            <a:miter lim="800000"/>
            <a:headEnd/>
            <a:tailEnd/>
          </a:ln>
          <a:extLst/>
        </p:spPr>
        <p:txBody>
          <a:bodyPr rtlCol="0">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fontAlgn="auto" hangingPunct="1">
              <a:spcAft>
                <a:spcPts val="0"/>
              </a:spcAft>
              <a:defRPr/>
            </a:pPr>
            <a:r>
              <a:rPr lang="zh-TW" altLang="en-US" sz="3600" b="1" cap="all" dirty="0" smtClean="0">
                <a:ln w="0"/>
                <a:solidFill>
                  <a:schemeClr val="tx2">
                    <a:lumMod val="75000"/>
                  </a:schemeClr>
                </a:solidFill>
                <a:effectLst>
                  <a:reflection blurRad="12700" stA="50000" endPos="50000" dist="5000" dir="5400000" sy="-100000" rotWithShape="0"/>
                </a:effectLst>
                <a:latin typeface="微軟正黑體" pitchFamily="34" charset="-120"/>
                <a:cs typeface="Calibri" pitchFamily="34" charset="0"/>
              </a:rPr>
              <a:t>詐領加班費  案例二</a:t>
            </a:r>
            <a:endParaRPr lang="zh-TW" altLang="en-US" sz="3600" b="1" cap="all" dirty="0">
              <a:ln w="0"/>
              <a:solidFill>
                <a:schemeClr val="tx2">
                  <a:lumMod val="75000"/>
                </a:schemeClr>
              </a:solidFill>
              <a:effectLst>
                <a:reflection blurRad="12700" stA="50000" endPos="50000" dist="5000" dir="5400000" sy="-100000" rotWithShape="0"/>
              </a:effectLst>
              <a:latin typeface="微軟正黑體" pitchFamily="34" charset="-120"/>
              <a:cs typeface="+mj-cs"/>
            </a:endParaRPr>
          </a:p>
        </p:txBody>
      </p:sp>
      <p:sp>
        <p:nvSpPr>
          <p:cNvPr id="45059" name="內容版面配置區 2"/>
          <p:cNvSpPr>
            <a:spLocks noGrp="1"/>
          </p:cNvSpPr>
          <p:nvPr>
            <p:ph idx="1"/>
          </p:nvPr>
        </p:nvSpPr>
        <p:spPr>
          <a:xfrm>
            <a:off x="539750" y="1484313"/>
            <a:ext cx="8229600" cy="4968875"/>
          </a:xfrm>
        </p:spPr>
        <p:txBody>
          <a:bodyPr/>
          <a:lstStyle/>
          <a:p>
            <a:pPr marL="0" indent="0" algn="just">
              <a:lnSpc>
                <a:spcPct val="150000"/>
              </a:lnSpc>
              <a:buFont typeface="Arial" panose="020B0604020202020204" pitchFamily="34" charset="0"/>
              <a:buNone/>
            </a:pPr>
            <a:r>
              <a:rPr lang="zh-TW" altLang="en-US" sz="2800" dirty="0" smtClean="0">
                <a:latin typeface="Times New Roman" panose="02020603050405020304" pitchFamily="18" charset="0"/>
              </a:rPr>
              <a:t>        某市環保局清潔隊員甲為幫助同事乙解決經濟困難，於員工</a:t>
            </a:r>
            <a:r>
              <a:rPr lang="zh-TW" altLang="en-US" sz="2800" b="1" dirty="0" smtClean="0">
                <a:latin typeface="Times New Roman" panose="02020603050405020304" pitchFamily="18" charset="0"/>
              </a:rPr>
              <a:t>加班請示單虛偽製作丙加班內容</a:t>
            </a:r>
            <a:r>
              <a:rPr lang="zh-TW" altLang="en-US" sz="2800" dirty="0" smtClean="0">
                <a:latin typeface="Times New Roman" panose="02020603050405020304" pitchFamily="18" charset="0"/>
              </a:rPr>
              <a:t>，並於其職掌之加班印領清冊虛偽登載不實丙加班紀錄，致不知情之審核人員如數核撥</a:t>
            </a:r>
            <a:r>
              <a:rPr lang="en-US" altLang="zh-TW" sz="2800" dirty="0" smtClean="0">
                <a:latin typeface="Times New Roman" panose="02020603050405020304" pitchFamily="18" charset="0"/>
              </a:rPr>
              <a:t>1</a:t>
            </a:r>
            <a:r>
              <a:rPr lang="zh-TW" altLang="en-US" sz="2800" dirty="0" smtClean="0">
                <a:latin typeface="Times New Roman" panose="02020603050405020304" pitchFamily="18" charset="0"/>
              </a:rPr>
              <a:t>萬</a:t>
            </a:r>
            <a:r>
              <a:rPr lang="en-US" altLang="zh-TW" sz="2800" dirty="0" smtClean="0">
                <a:latin typeface="Times New Roman" panose="02020603050405020304" pitchFamily="18" charset="0"/>
              </a:rPr>
              <a:t>564</a:t>
            </a:r>
            <a:r>
              <a:rPr lang="zh-TW" altLang="en-US" sz="2800" dirty="0" smtClean="0">
                <a:latin typeface="Times New Roman" panose="02020603050405020304" pitchFamily="18" charset="0"/>
              </a:rPr>
              <a:t>元至丙帳戶；嗣後甲</a:t>
            </a:r>
            <a:r>
              <a:rPr lang="zh-TW" altLang="en-US" sz="2800" b="1" dirty="0" smtClean="0">
                <a:latin typeface="Times New Roman" panose="02020603050405020304" pitchFamily="18" charset="0"/>
              </a:rPr>
              <a:t>向丙佯稱加班費核撥作業錯誤</a:t>
            </a:r>
            <a:r>
              <a:rPr lang="zh-TW" altLang="en-US" sz="2800" dirty="0" smtClean="0">
                <a:latin typeface="Times New Roman" panose="02020603050405020304" pitchFamily="18" charset="0"/>
              </a:rPr>
              <a:t>，要求丙將該筆款項領出交予其處理，然丙察覺有異，逕向會計室查證，致甲未能取得上開款項而未遂。</a:t>
            </a:r>
          </a:p>
        </p:txBody>
      </p:sp>
      <p:sp>
        <p:nvSpPr>
          <p:cNvPr id="45060"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4451BA09-3DE7-4102-9E1D-D39B9DF4365D}" type="slidenum">
              <a:rPr kumimoji="0" lang="zh-TW" altLang="en-US" sz="1600">
                <a:latin typeface="新細明體" panose="02020500000000000000" pitchFamily="18" charset="-120"/>
              </a:rPr>
              <a:pPr eaLnBrk="1" hangingPunct="1"/>
              <a:t>55</a:t>
            </a:fld>
            <a:endParaRPr kumimoji="0" lang="en-US" altLang="zh-TW" sz="1600">
              <a:latin typeface="新細明體" panose="02020500000000000000" pitchFamily="18" charset="-120"/>
            </a:endParaRPr>
          </a:p>
        </p:txBody>
      </p:sp>
    </p:spTree>
    <p:extLst>
      <p:ext uri="{BB962C8B-B14F-4D97-AF65-F5344CB8AC3E}">
        <p14:creationId xmlns:p14="http://schemas.microsoft.com/office/powerpoint/2010/main" val="20675098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ln w="76200">
            <a:miter lim="800000"/>
            <a:headEnd/>
            <a:tailEnd/>
          </a:ln>
          <a:extLst/>
        </p:spPr>
        <p:txBody>
          <a:bodyPr rtlCol="0">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fontAlgn="auto" hangingPunct="1">
              <a:spcAft>
                <a:spcPts val="0"/>
              </a:spcAft>
              <a:defRPr/>
            </a:pPr>
            <a:endParaRPr lang="zh-TW" altLang="en-US" sz="3600" b="1" cap="all" dirty="0">
              <a:ln w="0"/>
              <a:solidFill>
                <a:schemeClr val="tx2">
                  <a:lumMod val="75000"/>
                </a:schemeClr>
              </a:solidFill>
              <a:effectLst>
                <a:reflection blurRad="12700" stA="50000" endPos="50000" dist="5000" dir="5400000" sy="-100000" rotWithShape="0"/>
              </a:effectLst>
              <a:latin typeface="微軟正黑體" pitchFamily="34" charset="-120"/>
              <a:cs typeface="+mj-cs"/>
            </a:endParaRPr>
          </a:p>
        </p:txBody>
      </p:sp>
      <p:sp>
        <p:nvSpPr>
          <p:cNvPr id="46083" name="內容版面配置區 2"/>
          <p:cNvSpPr>
            <a:spLocks noGrp="1"/>
          </p:cNvSpPr>
          <p:nvPr>
            <p:ph idx="1"/>
          </p:nvPr>
        </p:nvSpPr>
        <p:spPr>
          <a:xfrm>
            <a:off x="395288" y="1628801"/>
            <a:ext cx="8569325" cy="3024162"/>
          </a:xfrm>
        </p:spPr>
        <p:txBody>
          <a:bodyPr>
            <a:normAutofit fontScale="25000" lnSpcReduction="20000"/>
          </a:bodyPr>
          <a:lstStyle/>
          <a:p>
            <a:pPr marL="0" indent="0" algn="just">
              <a:lnSpc>
                <a:spcPts val="4000"/>
              </a:lnSpc>
              <a:buFont typeface="Arial" panose="020B0604020202020204" pitchFamily="34" charset="0"/>
              <a:buNone/>
            </a:pPr>
            <a:r>
              <a:rPr lang="zh-TW" altLang="en-US" sz="2800" dirty="0" smtClean="0">
                <a:latin typeface="Times New Roman" panose="02020603050405020304" pitchFamily="18" charset="0"/>
              </a:rPr>
              <a:t>        </a:t>
            </a:r>
            <a:r>
              <a:rPr lang="zh-TW" altLang="en-US" sz="9600" dirty="0" smtClean="0">
                <a:latin typeface="Times New Roman" panose="02020603050405020304" pitchFamily="18" charset="0"/>
              </a:rPr>
              <a:t>嗣甲於司法機關尚未知悉上揭犯罪事實前，由政風人員陪同向法務部廉政署自首，案經法務部廉政署移送地方檢察署檢察官偵查起訴。</a:t>
            </a:r>
            <a:endParaRPr lang="en-US" altLang="zh-TW" sz="9600" dirty="0" smtClean="0">
              <a:latin typeface="Times New Roman" panose="02020603050405020304" pitchFamily="18" charset="0"/>
            </a:endParaRPr>
          </a:p>
          <a:p>
            <a:pPr marL="0" indent="0" algn="just">
              <a:lnSpc>
                <a:spcPts val="4000"/>
              </a:lnSpc>
              <a:buFont typeface="Arial" panose="020B0604020202020204" pitchFamily="34" charset="0"/>
              <a:buNone/>
            </a:pPr>
            <a:r>
              <a:rPr lang="zh-TW" altLang="en-US" sz="9600" dirty="0" smtClean="0">
                <a:latin typeface="Times New Roman" panose="02020603050405020304" pitchFamily="18" charset="0"/>
              </a:rPr>
              <a:t>        地方法院判決甲違反貪污治罪條例第</a:t>
            </a:r>
            <a:r>
              <a:rPr lang="en-US" altLang="zh-TW" sz="9600" dirty="0" smtClean="0">
                <a:latin typeface="Times New Roman" panose="02020603050405020304" pitchFamily="18" charset="0"/>
              </a:rPr>
              <a:t>5</a:t>
            </a:r>
            <a:r>
              <a:rPr lang="zh-TW" altLang="en-US" sz="9600" dirty="0" smtClean="0">
                <a:latin typeface="Times New Roman" panose="02020603050405020304" pitchFamily="18" charset="0"/>
              </a:rPr>
              <a:t>條第</a:t>
            </a:r>
            <a:r>
              <a:rPr lang="en-US" altLang="zh-TW" sz="9600" dirty="0" smtClean="0">
                <a:latin typeface="Times New Roman" panose="02020603050405020304" pitchFamily="18" charset="0"/>
              </a:rPr>
              <a:t>1</a:t>
            </a:r>
            <a:r>
              <a:rPr lang="zh-TW" altLang="en-US" sz="9600" dirty="0" smtClean="0">
                <a:latin typeface="Times New Roman" panose="02020603050405020304" pitchFamily="18" charset="0"/>
              </a:rPr>
              <a:t>項第</a:t>
            </a:r>
            <a:r>
              <a:rPr lang="en-US" altLang="zh-TW" sz="9600" dirty="0" smtClean="0">
                <a:latin typeface="Times New Roman" panose="02020603050405020304" pitchFamily="18" charset="0"/>
              </a:rPr>
              <a:t>2</a:t>
            </a:r>
            <a:r>
              <a:rPr lang="zh-TW" altLang="en-US" sz="9600" dirty="0" smtClean="0">
                <a:latin typeface="Times New Roman" panose="02020603050405020304" pitchFamily="18" charset="0"/>
              </a:rPr>
              <a:t>款及第</a:t>
            </a:r>
            <a:r>
              <a:rPr lang="en-US" altLang="zh-TW" sz="9600" dirty="0" smtClean="0">
                <a:latin typeface="Times New Roman" panose="02020603050405020304" pitchFamily="18" charset="0"/>
              </a:rPr>
              <a:t>2</a:t>
            </a:r>
            <a:r>
              <a:rPr lang="zh-TW" altLang="en-US" sz="9600" dirty="0" smtClean="0">
                <a:latin typeface="Times New Roman" panose="02020603050405020304" pitchFamily="18" charset="0"/>
              </a:rPr>
              <a:t>項利用職務機會詐取財物未遂等罪，惟審酌甲前無任何犯罪科刑紀錄，且係為幫助友人解決經濟上困難而一時失慮；另所欲圖得財物金額情節尚屬輕微；復考量甲犯後始終坦承犯行，詳細交代犯案經過，並捐款予慈善團體，態度良好等情，爰依貪污治罪條例第</a:t>
            </a:r>
            <a:r>
              <a:rPr lang="en-US" altLang="zh-TW" sz="9600" dirty="0" smtClean="0">
                <a:latin typeface="Times New Roman" panose="02020603050405020304" pitchFamily="18" charset="0"/>
              </a:rPr>
              <a:t>8</a:t>
            </a:r>
            <a:r>
              <a:rPr lang="zh-TW" altLang="en-US" sz="9600" dirty="0" smtClean="0">
                <a:latin typeface="Times New Roman" panose="02020603050405020304" pitchFamily="18" charset="0"/>
              </a:rPr>
              <a:t>條第</a:t>
            </a:r>
            <a:r>
              <a:rPr lang="en-US" altLang="zh-TW" sz="9600" dirty="0" smtClean="0">
                <a:latin typeface="Times New Roman" panose="02020603050405020304" pitchFamily="18" charset="0"/>
              </a:rPr>
              <a:t>1</a:t>
            </a:r>
            <a:r>
              <a:rPr lang="zh-TW" altLang="en-US" sz="9600" dirty="0" smtClean="0">
                <a:latin typeface="Times New Roman" panose="02020603050405020304" pitchFamily="18" charset="0"/>
              </a:rPr>
              <a:t>項前段規定，為免除其刑之諭知。</a:t>
            </a:r>
          </a:p>
        </p:txBody>
      </p:sp>
      <p:sp>
        <p:nvSpPr>
          <p:cNvPr id="46084"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915EB4A9-67CB-4197-B287-4CEA5CE3952B}" type="slidenum">
              <a:rPr kumimoji="0" lang="zh-TW" altLang="en-US" sz="1600">
                <a:latin typeface="新細明體" panose="02020500000000000000" pitchFamily="18" charset="-120"/>
              </a:rPr>
              <a:pPr eaLnBrk="1" hangingPunct="1"/>
              <a:t>56</a:t>
            </a:fld>
            <a:endParaRPr kumimoji="0" lang="en-US" altLang="zh-TW" sz="1600">
              <a:latin typeface="新細明體" panose="02020500000000000000" pitchFamily="18" charset="-120"/>
            </a:endParaRPr>
          </a:p>
        </p:txBody>
      </p:sp>
    </p:spTree>
    <p:extLst>
      <p:ext uri="{BB962C8B-B14F-4D97-AF65-F5344CB8AC3E}">
        <p14:creationId xmlns:p14="http://schemas.microsoft.com/office/powerpoint/2010/main" val="12308657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內容版面配置區 2"/>
          <p:cNvSpPr>
            <a:spLocks noGrp="1"/>
          </p:cNvSpPr>
          <p:nvPr>
            <p:ph idx="1"/>
          </p:nvPr>
        </p:nvSpPr>
        <p:spPr>
          <a:xfrm>
            <a:off x="287338" y="764705"/>
            <a:ext cx="8677275" cy="4104158"/>
          </a:xfrm>
        </p:spPr>
        <p:txBody>
          <a:bodyPr>
            <a:noAutofit/>
          </a:bodyPr>
          <a:lstStyle/>
          <a:p>
            <a:pPr algn="just">
              <a:lnSpc>
                <a:spcPts val="3600"/>
              </a:lnSpc>
              <a:spcBef>
                <a:spcPct val="0"/>
              </a:spcBef>
              <a:buFont typeface="Arial" charset="0"/>
              <a:buChar char="•"/>
              <a:defRPr/>
            </a:pPr>
            <a:r>
              <a:rPr lang="zh-TW" altLang="en-US" sz="2400" dirty="0" smtClean="0">
                <a:latin typeface="Times New Roman" pitchFamily="18" charset="0"/>
              </a:rPr>
              <a:t>偵審情形：第一審判決有罪，免刑。</a:t>
            </a:r>
            <a:endParaRPr lang="en-US" altLang="zh-TW" sz="2400" dirty="0" smtClean="0">
              <a:latin typeface="Times New Roman" pitchFamily="18" charset="0"/>
            </a:endParaRPr>
          </a:p>
          <a:p>
            <a:pPr algn="just">
              <a:lnSpc>
                <a:spcPts val="3600"/>
              </a:lnSpc>
              <a:spcBef>
                <a:spcPct val="0"/>
              </a:spcBef>
              <a:buFont typeface="Arial" charset="0"/>
              <a:buChar char="•"/>
              <a:defRPr/>
            </a:pPr>
            <a:r>
              <a:rPr lang="zh-TW" altLang="en-US" sz="2400" dirty="0" smtClean="0">
                <a:latin typeface="Times New Roman" pitchFamily="18" charset="0"/>
              </a:rPr>
              <a:t>弊端類型：</a:t>
            </a:r>
            <a:r>
              <a:rPr lang="zh-TW" altLang="en-US" sz="2400" b="1" dirty="0" smtClean="0">
                <a:solidFill>
                  <a:srgbClr val="FF0000"/>
                </a:solidFill>
                <a:latin typeface="Calibri" pitchFamily="34" charset="0"/>
              </a:rPr>
              <a:t>利用職務上機會偽造及變造公文書</a:t>
            </a:r>
            <a:r>
              <a:rPr lang="zh-TW" altLang="zh-TW" sz="2400" b="1" dirty="0" smtClean="0">
                <a:solidFill>
                  <a:srgbClr val="FF0000"/>
                </a:solidFill>
                <a:latin typeface="Calibri" pitchFamily="34" charset="0"/>
              </a:rPr>
              <a:t>，</a:t>
            </a:r>
            <a:endParaRPr lang="en-US" altLang="zh-TW" sz="2400" b="1" dirty="0" smtClean="0">
              <a:solidFill>
                <a:srgbClr val="FF0000"/>
              </a:solidFill>
              <a:latin typeface="Calibri" pitchFamily="34" charset="0"/>
            </a:endParaRPr>
          </a:p>
          <a:p>
            <a:pPr algn="just">
              <a:lnSpc>
                <a:spcPts val="3600"/>
              </a:lnSpc>
              <a:spcBef>
                <a:spcPct val="0"/>
              </a:spcBef>
              <a:buFont typeface="Arial" charset="0"/>
              <a:buNone/>
              <a:defRPr/>
            </a:pPr>
            <a:r>
              <a:rPr lang="zh-TW" altLang="en-US" sz="2400" b="1" dirty="0" smtClean="0">
                <a:solidFill>
                  <a:srgbClr val="FF0000"/>
                </a:solidFill>
                <a:latin typeface="Calibri" pitchFamily="34" charset="0"/>
              </a:rPr>
              <a:t>                           </a:t>
            </a:r>
            <a:r>
              <a:rPr lang="zh-TW" altLang="zh-TW" sz="2400" b="1" dirty="0" smtClean="0">
                <a:solidFill>
                  <a:srgbClr val="FF0000"/>
                </a:solidFill>
                <a:latin typeface="Calibri" pitchFamily="34" charset="0"/>
              </a:rPr>
              <a:t>並不實登載於公文書，藉此</a:t>
            </a:r>
            <a:r>
              <a:rPr lang="zh-TW" altLang="en-US" sz="2400" b="1" dirty="0" smtClean="0">
                <a:solidFill>
                  <a:srgbClr val="FF0000"/>
                </a:solidFill>
                <a:latin typeface="Calibri" pitchFamily="34" charset="0"/>
              </a:rPr>
              <a:t>詐取加班費。</a:t>
            </a:r>
            <a:endParaRPr lang="en-US" altLang="zh-TW" sz="2400" b="1" dirty="0" smtClean="0">
              <a:solidFill>
                <a:srgbClr val="FF0000"/>
              </a:solidFill>
              <a:latin typeface="Calibri" pitchFamily="34" charset="0"/>
            </a:endParaRPr>
          </a:p>
          <a:p>
            <a:pPr algn="just">
              <a:lnSpc>
                <a:spcPts val="3600"/>
              </a:lnSpc>
              <a:spcBef>
                <a:spcPct val="0"/>
              </a:spcBef>
              <a:buFont typeface="Arial" charset="0"/>
              <a:buChar char="•"/>
              <a:defRPr/>
            </a:pPr>
            <a:r>
              <a:rPr lang="zh-TW" altLang="en-US" sz="2400" dirty="0" smtClean="0">
                <a:latin typeface="Times New Roman" pitchFamily="18" charset="0"/>
              </a:rPr>
              <a:t>弊端手法：</a:t>
            </a:r>
            <a:endParaRPr lang="en-US" altLang="zh-TW" sz="2400" dirty="0" smtClean="0">
              <a:latin typeface="Times New Roman" pitchFamily="18" charset="0"/>
            </a:endParaRPr>
          </a:p>
          <a:p>
            <a:pPr marL="806450" indent="-806450" algn="just">
              <a:lnSpc>
                <a:spcPts val="3600"/>
              </a:lnSpc>
              <a:spcBef>
                <a:spcPct val="0"/>
              </a:spcBef>
              <a:buFont typeface="Arial" charset="0"/>
              <a:buNone/>
              <a:defRPr/>
            </a:pPr>
            <a:r>
              <a:rPr lang="zh-TW" altLang="en-US" sz="2400" dirty="0" smtClean="0">
                <a:latin typeface="Times New Roman" pitchFamily="18" charset="0"/>
              </a:rPr>
              <a:t>（</a:t>
            </a:r>
            <a:r>
              <a:rPr lang="en-US" altLang="zh-TW" sz="2400" dirty="0" smtClean="0">
                <a:latin typeface="Times New Roman" pitchFamily="18" charset="0"/>
              </a:rPr>
              <a:t>1</a:t>
            </a:r>
            <a:r>
              <a:rPr lang="zh-TW" altLang="en-US" sz="2400" dirty="0" smtClean="0">
                <a:latin typeface="Times New Roman" pitchFamily="18" charset="0"/>
              </a:rPr>
              <a:t>）假冒他人名義申請加班費，並偽造不實加班請示單及加班情形統計表，復製作虛偽不實加班費印領清冊，逐級陳核，致使會計人員陷於錯誤而核撥加班費。</a:t>
            </a:r>
          </a:p>
          <a:p>
            <a:pPr marL="806450" indent="-806450" algn="just">
              <a:lnSpc>
                <a:spcPts val="3600"/>
              </a:lnSpc>
              <a:spcBef>
                <a:spcPct val="0"/>
              </a:spcBef>
              <a:buFont typeface="Arial" charset="0"/>
              <a:buNone/>
              <a:defRPr/>
            </a:pPr>
            <a:r>
              <a:rPr lang="zh-TW" altLang="en-US" sz="2400" dirty="0" smtClean="0">
                <a:latin typeface="Times New Roman" pitchFamily="18" charset="0"/>
              </a:rPr>
              <a:t>（</a:t>
            </a:r>
            <a:r>
              <a:rPr lang="en-US" altLang="zh-TW" sz="2400" dirty="0" smtClean="0">
                <a:latin typeface="Times New Roman" pitchFamily="18" charset="0"/>
              </a:rPr>
              <a:t>2</a:t>
            </a:r>
            <a:r>
              <a:rPr lang="zh-TW" altLang="en-US" sz="2400" dirty="0" smtClean="0">
                <a:latin typeface="Times New Roman" pitchFamily="18" charset="0"/>
              </a:rPr>
              <a:t>）佯稱加班費作業疏失，請遭冒名申請加班費之同仁繳回，進而詐領加班費。</a:t>
            </a:r>
            <a:endParaRPr lang="en-US" altLang="zh-TW" sz="2400" dirty="0" smtClean="0">
              <a:latin typeface="Times New Roman" pitchFamily="18" charset="0"/>
            </a:endParaRPr>
          </a:p>
          <a:p>
            <a:pPr algn="just">
              <a:lnSpc>
                <a:spcPts val="3600"/>
              </a:lnSpc>
              <a:spcBef>
                <a:spcPct val="0"/>
              </a:spcBef>
              <a:buFont typeface="Arial" charset="0"/>
              <a:buChar char="•"/>
              <a:defRPr/>
            </a:pPr>
            <a:r>
              <a:rPr lang="zh-TW" altLang="en-US" sz="2400" dirty="0" smtClean="0">
                <a:latin typeface="Times New Roman" pitchFamily="18" charset="0"/>
              </a:rPr>
              <a:t>違反法條：</a:t>
            </a:r>
            <a:r>
              <a:rPr lang="zh-TW" altLang="en-US" sz="2400" b="1" dirty="0" smtClean="0">
                <a:latin typeface="Times New Roman" pitchFamily="18" charset="0"/>
              </a:rPr>
              <a:t>貪污治罪條例第</a:t>
            </a:r>
            <a:r>
              <a:rPr lang="en-US" altLang="zh-TW" sz="2400" b="1" dirty="0" smtClean="0">
                <a:latin typeface="Times New Roman" pitchFamily="18" charset="0"/>
              </a:rPr>
              <a:t>5</a:t>
            </a:r>
            <a:r>
              <a:rPr lang="zh-TW" altLang="en-US" sz="2400" b="1" dirty="0" smtClean="0">
                <a:latin typeface="Times New Roman" pitchFamily="18" charset="0"/>
              </a:rPr>
              <a:t>條第</a:t>
            </a:r>
            <a:r>
              <a:rPr lang="en-US" altLang="zh-TW" sz="2400" b="1" dirty="0" smtClean="0">
                <a:latin typeface="Times New Roman" pitchFamily="18" charset="0"/>
              </a:rPr>
              <a:t>1</a:t>
            </a:r>
            <a:r>
              <a:rPr lang="zh-TW" altLang="en-US" sz="2400" b="1" dirty="0" smtClean="0">
                <a:latin typeface="Times New Roman" pitchFamily="18" charset="0"/>
              </a:rPr>
              <a:t>項第</a:t>
            </a:r>
            <a:r>
              <a:rPr lang="en-US" altLang="zh-TW" sz="2400" b="1" dirty="0" smtClean="0">
                <a:latin typeface="Times New Roman" pitchFamily="18" charset="0"/>
              </a:rPr>
              <a:t>2</a:t>
            </a:r>
            <a:r>
              <a:rPr lang="zh-TW" altLang="en-US" sz="2400" b="1" dirty="0" smtClean="0">
                <a:latin typeface="Times New Roman" pitchFamily="18" charset="0"/>
              </a:rPr>
              <a:t>款及第</a:t>
            </a:r>
            <a:r>
              <a:rPr lang="en-US" altLang="zh-TW" sz="2400" b="1" dirty="0" smtClean="0">
                <a:latin typeface="Times New Roman" pitchFamily="18" charset="0"/>
              </a:rPr>
              <a:t>2</a:t>
            </a:r>
            <a:r>
              <a:rPr lang="zh-TW" altLang="en-US" sz="2400" b="1" dirty="0" smtClean="0">
                <a:latin typeface="Times New Roman" pitchFamily="18" charset="0"/>
              </a:rPr>
              <a:t>項</a:t>
            </a:r>
            <a:r>
              <a:rPr lang="zh-TW" altLang="en-US" sz="2400" b="1" dirty="0" smtClean="0"/>
              <a:t>、</a:t>
            </a:r>
            <a:endParaRPr lang="en-US" altLang="zh-TW" sz="2400" b="1" dirty="0" smtClean="0">
              <a:latin typeface="Times New Roman" pitchFamily="18" charset="0"/>
            </a:endParaRPr>
          </a:p>
          <a:p>
            <a:pPr algn="just">
              <a:lnSpc>
                <a:spcPts val="3600"/>
              </a:lnSpc>
              <a:spcBef>
                <a:spcPct val="0"/>
              </a:spcBef>
              <a:buFont typeface="Arial" charset="0"/>
              <a:buNone/>
              <a:defRPr/>
            </a:pPr>
            <a:r>
              <a:rPr lang="en-US" altLang="zh-TW" sz="2400" b="1" dirty="0" smtClean="0">
                <a:latin typeface="Times New Roman" pitchFamily="18" charset="0"/>
              </a:rPr>
              <a:t>			</a:t>
            </a:r>
            <a:r>
              <a:rPr lang="zh-TW" altLang="en-US" sz="2400" b="1" dirty="0" smtClean="0">
                <a:latin typeface="Times New Roman" pitchFamily="18" charset="0"/>
              </a:rPr>
              <a:t>  刑法第</a:t>
            </a:r>
            <a:r>
              <a:rPr lang="en-US" altLang="zh-TW" sz="2400" b="1" dirty="0" smtClean="0">
                <a:latin typeface="Times New Roman" pitchFamily="18" charset="0"/>
              </a:rPr>
              <a:t>211</a:t>
            </a:r>
            <a:r>
              <a:rPr lang="zh-TW" altLang="en-US" sz="2400" b="1" dirty="0" smtClean="0">
                <a:latin typeface="Times New Roman" pitchFamily="18" charset="0"/>
              </a:rPr>
              <a:t>條、第</a:t>
            </a:r>
            <a:r>
              <a:rPr lang="en-US" altLang="zh-TW" sz="2400" b="1" dirty="0" smtClean="0">
                <a:latin typeface="Times New Roman" pitchFamily="18" charset="0"/>
              </a:rPr>
              <a:t>213</a:t>
            </a:r>
            <a:r>
              <a:rPr lang="zh-TW" altLang="en-US" sz="2400" b="1" dirty="0" smtClean="0">
                <a:latin typeface="Times New Roman" pitchFamily="18" charset="0"/>
              </a:rPr>
              <a:t>條及第</a:t>
            </a:r>
            <a:r>
              <a:rPr lang="en-US" altLang="zh-TW" sz="2400" b="1" dirty="0" smtClean="0">
                <a:latin typeface="Times New Roman" pitchFamily="18" charset="0"/>
              </a:rPr>
              <a:t>216</a:t>
            </a:r>
            <a:r>
              <a:rPr lang="zh-TW" altLang="en-US" sz="2400" b="1" dirty="0" smtClean="0">
                <a:latin typeface="Times New Roman" pitchFamily="18" charset="0"/>
              </a:rPr>
              <a:t>條</a:t>
            </a:r>
            <a:r>
              <a:rPr lang="zh-TW" altLang="en-US" sz="2400" b="1" dirty="0" smtClean="0"/>
              <a:t>。</a:t>
            </a:r>
            <a:endParaRPr lang="en-US" altLang="zh-TW" sz="2400" b="1" dirty="0" smtClean="0">
              <a:latin typeface="Times New Roman" pitchFamily="18" charset="0"/>
            </a:endParaRPr>
          </a:p>
          <a:p>
            <a:pPr>
              <a:lnSpc>
                <a:spcPct val="150000"/>
              </a:lnSpc>
              <a:buFont typeface="Arial" charset="0"/>
              <a:buNone/>
              <a:defRPr/>
            </a:pPr>
            <a:endParaRPr lang="en-US" altLang="zh-TW" sz="2400" b="1" dirty="0" smtClean="0">
              <a:solidFill>
                <a:srgbClr val="FF0000"/>
              </a:solidFill>
              <a:latin typeface="Calibri" pitchFamily="34" charset="0"/>
            </a:endParaRPr>
          </a:p>
        </p:txBody>
      </p:sp>
      <p:sp>
        <p:nvSpPr>
          <p:cNvPr id="43011" name="投影片編號版面配置區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EE597350-3B47-4D6A-8691-DDB4DE3E91B8}" type="slidenum">
              <a:rPr kumimoji="0" lang="zh-TW" altLang="en-US" sz="1600">
                <a:latin typeface="新細明體" panose="02020500000000000000" pitchFamily="18" charset="-120"/>
              </a:rPr>
              <a:pPr eaLnBrk="1" hangingPunct="1"/>
              <a:t>57</a:t>
            </a:fld>
            <a:endParaRPr kumimoji="0" lang="en-US" altLang="zh-TW" sz="1600">
              <a:latin typeface="新細明體" panose="02020500000000000000" pitchFamily="18" charset="-120"/>
            </a:endParaRPr>
          </a:p>
        </p:txBody>
      </p:sp>
      <p:sp>
        <p:nvSpPr>
          <p:cNvPr id="7" name="標題 1"/>
          <p:cNvSpPr>
            <a:spLocks noGrp="1"/>
          </p:cNvSpPr>
          <p:nvPr>
            <p:ph type="title"/>
          </p:nvPr>
        </p:nvSpPr>
        <p:spPr>
          <a:ln w="76200">
            <a:miter lim="800000"/>
            <a:headEnd/>
            <a:tailEnd/>
          </a:ln>
          <a:extLst/>
        </p:spPr>
        <p:txBody>
          <a:bodyPr rtlCol="0">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fontAlgn="auto" hangingPunct="1">
              <a:spcAft>
                <a:spcPts val="0"/>
              </a:spcAft>
              <a:defRPr/>
            </a:pPr>
            <a:endParaRPr lang="zh-TW" altLang="en-US" sz="3600" b="1" cap="all" dirty="0">
              <a:ln w="0"/>
              <a:solidFill>
                <a:schemeClr val="tx2">
                  <a:lumMod val="75000"/>
                </a:schemeClr>
              </a:solidFill>
              <a:effectLst>
                <a:reflection blurRad="12700" stA="50000" endPos="50000" dist="5000" dir="5400000" sy="-100000" rotWithShape="0"/>
              </a:effectLst>
              <a:latin typeface="微軟正黑體" pitchFamily="34" charset="-120"/>
              <a:cs typeface="+mj-cs"/>
            </a:endParaRPr>
          </a:p>
        </p:txBody>
      </p:sp>
    </p:spTree>
    <p:extLst>
      <p:ext uri="{BB962C8B-B14F-4D97-AF65-F5344CB8AC3E}">
        <p14:creationId xmlns:p14="http://schemas.microsoft.com/office/powerpoint/2010/main" val="32145718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cs typeface="Calibri" pitchFamily="34" charset="0"/>
              </a:rPr>
              <a:t>詐領油料</a:t>
            </a:r>
            <a:r>
              <a:rPr lang="zh-TW" altLang="en-US" sz="3600" dirty="0" smtClean="0">
                <a:ln w="0"/>
                <a:solidFill>
                  <a:schemeClr val="tx2">
                    <a:lumMod val="75000"/>
                  </a:schemeClr>
                </a:solidFill>
                <a:effectLst>
                  <a:reflection blurRad="12700" stA="50000" endPos="50000" dist="5000" dir="5400000" sy="-100000" rotWithShape="0"/>
                </a:effectLst>
                <a:latin typeface="微軟正黑體" pitchFamily="34" charset="-120"/>
                <a:cs typeface="Calibri" pitchFamily="34" charset="0"/>
              </a:rPr>
              <a:t>費  案例一</a:t>
            </a:r>
            <a:endPar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cs typeface="Calibri" pitchFamily="34" charset="0"/>
            </a:endParaRPr>
          </a:p>
        </p:txBody>
      </p:sp>
      <p:sp>
        <p:nvSpPr>
          <p:cNvPr id="3" name="內容版面配置區 2"/>
          <p:cNvSpPr>
            <a:spLocks noGrp="1"/>
          </p:cNvSpPr>
          <p:nvPr>
            <p:ph idx="1"/>
          </p:nvPr>
        </p:nvSpPr>
        <p:spPr/>
        <p:txBody>
          <a:bodyPr>
            <a:normAutofit fontScale="77500" lnSpcReduction="20000"/>
          </a:bodyPr>
          <a:lstStyle/>
          <a:p>
            <a:pPr marL="0" indent="0" algn="just" eaLnBrk="0" hangingPunct="0">
              <a:lnSpc>
                <a:spcPct val="150000"/>
              </a:lnSpc>
              <a:buNone/>
            </a:pPr>
            <a:r>
              <a:rPr lang="zh-TW" altLang="en-US" sz="2800" dirty="0">
                <a:latin typeface="Times New Roman" pitchFamily="18" charset="0"/>
                <a:cs typeface="Times New Roman" pitchFamily="18" charset="0"/>
              </a:rPr>
              <a:t>某處技工，負責公務車輛維</a:t>
            </a:r>
            <a:r>
              <a:rPr lang="en-US" altLang="zh-TW" sz="2800" dirty="0">
                <a:latin typeface="Times New Roman" pitchFamily="18" charset="0"/>
                <a:cs typeface="Times New Roman" pitchFamily="18" charset="0"/>
              </a:rPr>
              <a:t>(</a:t>
            </a:r>
            <a:r>
              <a:rPr lang="zh-TW" altLang="en-US" sz="2800" dirty="0">
                <a:latin typeface="Times New Roman" pitchFamily="18" charset="0"/>
                <a:cs typeface="Times New Roman" pitchFamily="18" charset="0"/>
              </a:rPr>
              <a:t>養</a:t>
            </a:r>
            <a:r>
              <a:rPr lang="en-US" altLang="zh-TW" sz="2800" dirty="0">
                <a:latin typeface="Times New Roman" pitchFamily="18" charset="0"/>
                <a:cs typeface="Times New Roman" pitchFamily="18" charset="0"/>
              </a:rPr>
              <a:t>)</a:t>
            </a:r>
            <a:r>
              <a:rPr lang="zh-TW" altLang="en-US" sz="2800" dirty="0">
                <a:latin typeface="Times New Roman" pitchFamily="18" charset="0"/>
                <a:cs typeface="Times New Roman" pitchFamily="18" charset="0"/>
              </a:rPr>
              <a:t>護及駕駛業務，明知公務車加油卡僅得作為公務車加油簽帳之用，竟</a:t>
            </a:r>
            <a:r>
              <a:rPr lang="zh-TW" altLang="en-US" sz="2800" b="1" dirty="0">
                <a:latin typeface="Times New Roman" pitchFamily="18" charset="0"/>
                <a:cs typeface="Times New Roman" pitchFamily="18" charset="0"/>
              </a:rPr>
              <a:t>持公務車加油卡</a:t>
            </a:r>
            <a:r>
              <a:rPr lang="zh-TW" altLang="en-US" sz="2800" dirty="0">
                <a:latin typeface="Times New Roman" pitchFamily="18" charset="0"/>
                <a:cs typeface="Times New Roman" pitchFamily="18" charset="0"/>
              </a:rPr>
              <a:t>，使加油站員工陷於錯誤，將價值</a:t>
            </a:r>
            <a:r>
              <a:rPr lang="en-US" altLang="zh-TW" sz="2800" dirty="0">
                <a:latin typeface="Times New Roman" pitchFamily="18" charset="0"/>
                <a:cs typeface="Times New Roman" pitchFamily="18" charset="0"/>
              </a:rPr>
              <a:t>3,000</a:t>
            </a:r>
            <a:r>
              <a:rPr lang="zh-TW" altLang="en-US" sz="2800" dirty="0">
                <a:latin typeface="Times New Roman" pitchFamily="18" charset="0"/>
                <a:cs typeface="Times New Roman" pitchFamily="18" charset="0"/>
              </a:rPr>
              <a:t>餘元之汽油</a:t>
            </a:r>
            <a:r>
              <a:rPr lang="zh-TW" altLang="en-US" sz="2800" b="1" dirty="0">
                <a:latin typeface="Times New Roman" pitchFamily="18" charset="0"/>
                <a:cs typeface="Times New Roman" pitchFamily="18" charset="0"/>
              </a:rPr>
              <a:t>加入其私人車輛</a:t>
            </a:r>
            <a:r>
              <a:rPr lang="zh-TW" altLang="en-US" sz="2800" dirty="0">
                <a:latin typeface="Times New Roman" pitchFamily="18" charset="0"/>
                <a:cs typeface="Times New Roman" pitchFamily="18" charset="0"/>
              </a:rPr>
              <a:t>；且未經該處技正兼主任之同意，逕於公務車「油料月報表」偽造其簽名，表示該名主任於是日曾使用該公務車。</a:t>
            </a:r>
          </a:p>
          <a:p>
            <a:pPr marL="0" indent="0" algn="just" eaLnBrk="0" hangingPunct="0">
              <a:lnSpc>
                <a:spcPct val="150000"/>
              </a:lnSpc>
              <a:buNone/>
            </a:pPr>
            <a:r>
              <a:rPr lang="zh-TW" altLang="en-US" sz="2800" dirty="0"/>
              <a:t>檢察官認偽造簽名部分，涉犯刑法「</a:t>
            </a:r>
            <a:r>
              <a:rPr lang="zh-TW" altLang="en-US" sz="2800" b="1" dirty="0"/>
              <a:t>偽造私文書罪</a:t>
            </a:r>
            <a:r>
              <a:rPr lang="zh-TW" altLang="en-US" sz="2800" dirty="0"/>
              <a:t>」；利用公務用加油卡核銷私人用車用油部分，違反刑法「</a:t>
            </a:r>
            <a:r>
              <a:rPr lang="zh-TW" altLang="en-US" sz="2800" b="1" dirty="0"/>
              <a:t>詐欺取財罪</a:t>
            </a:r>
            <a:r>
              <a:rPr lang="zh-TW" altLang="en-US" sz="2800" dirty="0"/>
              <a:t>」，惟審酌其犯罪情節尚屬輕微，且犯後坦承犯行、態度良好，並已將詐得款項返還，乃為緩起訴處分。</a:t>
            </a:r>
          </a:p>
          <a:p>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58</a:t>
            </a:fld>
            <a:endParaRPr lang="zh-TW" altLang="en-US"/>
          </a:p>
        </p:txBody>
      </p:sp>
    </p:spTree>
    <p:extLst>
      <p:ext uri="{BB962C8B-B14F-4D97-AF65-F5344CB8AC3E}">
        <p14:creationId xmlns:p14="http://schemas.microsoft.com/office/powerpoint/2010/main" val="12719921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320040"/>
            <a:ext cx="7239000" cy="660688"/>
          </a:xfrm>
        </p:spPr>
        <p:txBody>
          <a:bodyPr>
            <a:normAutofit fontScale="90000"/>
          </a:bodyPr>
          <a:lstStyle/>
          <a:p>
            <a:r>
              <a:rPr lang="zh-TW" altLang="en-US" sz="4000" dirty="0">
                <a:ln w="0"/>
                <a:solidFill>
                  <a:schemeClr val="tx2">
                    <a:lumMod val="75000"/>
                  </a:schemeClr>
                </a:solidFill>
                <a:effectLst>
                  <a:reflection blurRad="12700" stA="50000" endPos="50000" dist="5000" dir="5400000" sy="-100000" rotWithShape="0"/>
                </a:effectLst>
                <a:latin typeface="微軟正黑體" pitchFamily="34" charset="-120"/>
                <a:cs typeface="Calibri" pitchFamily="34" charset="0"/>
              </a:rPr>
              <a:t>詐領國民旅遊卡休假補助  案例一</a:t>
            </a:r>
            <a:endParaRPr lang="zh-TW" altLang="en-US" dirty="0"/>
          </a:p>
        </p:txBody>
      </p:sp>
      <p:sp>
        <p:nvSpPr>
          <p:cNvPr id="3" name="內容版面配置區 2"/>
          <p:cNvSpPr>
            <a:spLocks noGrp="1"/>
          </p:cNvSpPr>
          <p:nvPr>
            <p:ph idx="1"/>
          </p:nvPr>
        </p:nvSpPr>
        <p:spPr>
          <a:xfrm>
            <a:off x="457200" y="1196752"/>
            <a:ext cx="7239000" cy="5258984"/>
          </a:xfrm>
        </p:spPr>
        <p:txBody>
          <a:bodyPr>
            <a:noAutofit/>
          </a:bodyPr>
          <a:lstStyle/>
          <a:p>
            <a:r>
              <a:rPr lang="zh-TW" altLang="en-US" sz="2400" dirty="0" smtClean="0"/>
              <a:t>王某於</a:t>
            </a:r>
            <a:r>
              <a:rPr lang="zh-TW" altLang="en-US" sz="2400" dirty="0"/>
              <a:t>出差日之前一日，刻意請休假</a:t>
            </a:r>
            <a:r>
              <a:rPr lang="en-US" altLang="zh-TW" sz="2400" dirty="0"/>
              <a:t>1</a:t>
            </a:r>
            <a:r>
              <a:rPr lang="zh-TW" altLang="en-US" sz="2400" dirty="0"/>
              <a:t>天，休假當日即刷國民旅遊卡，購買前往出差地點去程及翌日回程</a:t>
            </a:r>
            <a:r>
              <a:rPr lang="zh-TW" altLang="en-US" sz="2400" dirty="0" smtClean="0"/>
              <a:t>高鐵票</a:t>
            </a:r>
            <a:r>
              <a:rPr lang="zh-TW" altLang="en-US" sz="2400" dirty="0"/>
              <a:t>計</a:t>
            </a:r>
            <a:r>
              <a:rPr lang="en-US" altLang="zh-TW" sz="2400" dirty="0"/>
              <a:t>2</a:t>
            </a:r>
            <a:r>
              <a:rPr lang="zh-TW" altLang="en-US" sz="2400" dirty="0"/>
              <a:t>張</a:t>
            </a:r>
            <a:r>
              <a:rPr lang="zh-TW" altLang="en-US" sz="2400" dirty="0" smtClean="0"/>
              <a:t>，後</a:t>
            </a:r>
            <a:r>
              <a:rPr lang="zh-TW" altLang="en-US" sz="2400" dirty="0"/>
              <a:t>持該</a:t>
            </a:r>
            <a:r>
              <a:rPr lang="en-US" altLang="zh-TW" sz="2400" dirty="0"/>
              <a:t>2</a:t>
            </a:r>
            <a:r>
              <a:rPr lang="zh-TW" altLang="en-US" sz="2400" dirty="0"/>
              <a:t>張車票票根，</a:t>
            </a:r>
            <a:r>
              <a:rPr lang="zh-TW" altLang="en-US" sz="2400" b="1" dirty="0"/>
              <a:t>先行報支差旅費</a:t>
            </a:r>
            <a:r>
              <a:rPr lang="zh-TW" altLang="en-US" sz="2400" dirty="0" smtClean="0"/>
              <a:t>。</a:t>
            </a:r>
            <a:endParaRPr lang="en-US" altLang="zh-TW" sz="2400" dirty="0" smtClean="0"/>
          </a:p>
          <a:p>
            <a:r>
              <a:rPr lang="zh-TW" altLang="en-US" sz="2400" dirty="0" smtClean="0"/>
              <a:t>再於人事室列印之「○○所屬</a:t>
            </a:r>
            <a:r>
              <a:rPr lang="zh-TW" altLang="en-US" sz="2400" dirty="0"/>
              <a:t>公務人員符合報領公務人員強制休假補助費申請表」交其核對時</a:t>
            </a:r>
            <a:r>
              <a:rPr lang="zh-TW" altLang="en-US" sz="2400" dirty="0" smtClean="0"/>
              <a:t>，</a:t>
            </a:r>
            <a:r>
              <a:rPr lang="zh-TW" altLang="en-US" sz="2400" b="1" dirty="0" smtClean="0"/>
              <a:t>未</a:t>
            </a:r>
            <a:r>
              <a:rPr lang="zh-TW" altLang="en-US" sz="2400" b="1" dirty="0"/>
              <a:t>將前述高鐵車票費用予以刪除</a:t>
            </a:r>
            <a:r>
              <a:rPr lang="zh-TW" altLang="en-US" sz="2400" dirty="0"/>
              <a:t>，仍在該申請表之「休假人員確認前項消費資訊及請領情形之簽章」欄位蓋用印文，以表示申請表內容無誤，</a:t>
            </a:r>
            <a:r>
              <a:rPr lang="zh-TW" altLang="en-US" sz="2400" dirty="0" smtClean="0"/>
              <a:t>使人事</a:t>
            </a:r>
            <a:r>
              <a:rPr lang="zh-TW" altLang="en-US" sz="2400" dirty="0"/>
              <a:t>、會計</a:t>
            </a:r>
            <a:r>
              <a:rPr lang="zh-TW" altLang="en-US" sz="2400" dirty="0" smtClean="0"/>
              <a:t>人員以為</a:t>
            </a:r>
            <a:r>
              <a:rPr lang="zh-TW" altLang="en-US" sz="2400" dirty="0"/>
              <a:t>前述高鐵車票費用</a:t>
            </a:r>
            <a:r>
              <a:rPr lang="zh-TW" altLang="en-US" sz="2400" dirty="0" smtClean="0"/>
              <a:t>係王某在</a:t>
            </a:r>
            <a:r>
              <a:rPr lang="zh-TW" altLang="en-US" sz="2400" dirty="0"/>
              <a:t>國內旅遊</a:t>
            </a:r>
            <a:r>
              <a:rPr lang="zh-TW" altLang="en-US" sz="2400" dirty="0" smtClean="0"/>
              <a:t>消費，且未</a:t>
            </a:r>
            <a:r>
              <a:rPr lang="zh-TW" altLang="en-US" sz="2400" dirty="0"/>
              <a:t>重複請領其他費用，符合報領公務人員強制休假補助費連同其他強制休假補助費</a:t>
            </a:r>
            <a:r>
              <a:rPr lang="zh-TW" altLang="en-US" sz="2400" dirty="0" smtClean="0"/>
              <a:t>，由出納</a:t>
            </a:r>
            <a:r>
              <a:rPr lang="zh-TW" altLang="en-US" sz="2400" dirty="0"/>
              <a:t>人員匯款</a:t>
            </a:r>
            <a:r>
              <a:rPr lang="zh-TW" altLang="en-US" sz="2400" dirty="0" smtClean="0"/>
              <a:t>至王某指定帳戶，先後</a:t>
            </a:r>
            <a:r>
              <a:rPr lang="en-US" altLang="zh-TW" sz="2400" dirty="0"/>
              <a:t>4</a:t>
            </a:r>
            <a:r>
              <a:rPr lang="zh-TW" altLang="en-US" sz="2400" dirty="0"/>
              <a:t>次總計詐得</a:t>
            </a:r>
            <a:r>
              <a:rPr lang="en-US" altLang="zh-TW" sz="2400" dirty="0"/>
              <a:t>11,440</a:t>
            </a:r>
            <a:r>
              <a:rPr lang="zh-TW" altLang="en-US" sz="2400" dirty="0"/>
              <a:t>元。 </a:t>
            </a: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59</a:t>
            </a:fld>
            <a:endParaRPr lang="zh-TW" altLang="en-US"/>
          </a:p>
        </p:txBody>
      </p:sp>
    </p:spTree>
    <p:extLst>
      <p:ext uri="{BB962C8B-B14F-4D97-AF65-F5344CB8AC3E}">
        <p14:creationId xmlns:p14="http://schemas.microsoft.com/office/powerpoint/2010/main" val="25146191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b="0" dirty="0" smtClean="0"/>
              <a:t/>
            </a:r>
            <a:br>
              <a:rPr lang="zh-TW" altLang="en-US" b="0" dirty="0" smtClean="0"/>
            </a:br>
            <a:r>
              <a:rPr lang="zh-TW" altLang="en-US" b="0" dirty="0" smtClean="0"/>
              <a:t/>
            </a:r>
            <a:br>
              <a:rPr lang="zh-TW" altLang="en-US" b="0" dirty="0" smtClean="0"/>
            </a:br>
            <a:r>
              <a:rPr lang="zh-TW" altLang="en-US" b="0" dirty="0" smtClean="0"/>
              <a:t></a:t>
            </a:r>
            <a:r>
              <a:rPr lang="zh-TW" altLang="en-US" sz="2700" b="0" dirty="0" smtClean="0"/>
              <a:t>如</a:t>
            </a:r>
            <a:r>
              <a:rPr lang="zh-TW" altLang="en-US" sz="2700" b="0" dirty="0"/>
              <a:t>：武漢肺炎的紓困方案，中央或地方機關的放寬審核判準。 </a:t>
            </a:r>
            <a:br>
              <a:rPr lang="zh-TW" altLang="en-US" sz="2700" b="0" dirty="0"/>
            </a:br>
            <a:endParaRPr lang="zh-TW" altLang="en-US" sz="2700" dirty="0"/>
          </a:p>
        </p:txBody>
      </p:sp>
      <p:pic>
        <p:nvPicPr>
          <p:cNvPr id="4" name="內容版面配置區 3"/>
          <p:cNvPicPr>
            <a:picLocks noGrp="1" noChangeAspect="1"/>
          </p:cNvPicPr>
          <p:nvPr>
            <p:ph idx="1"/>
          </p:nvPr>
        </p:nvPicPr>
        <p:blipFill>
          <a:blip r:embed="rId2"/>
          <a:stretch>
            <a:fillRect/>
          </a:stretch>
        </p:blipFill>
        <p:spPr>
          <a:xfrm>
            <a:off x="457200" y="1124744"/>
            <a:ext cx="7571184" cy="5544616"/>
          </a:xfrm>
          <a:prstGeom prst="rect">
            <a:avLst/>
          </a:prstGeom>
        </p:spPr>
      </p:pic>
      <p:sp>
        <p:nvSpPr>
          <p:cNvPr id="3" name="投影片編號版面配置區 2"/>
          <p:cNvSpPr>
            <a:spLocks noGrp="1"/>
          </p:cNvSpPr>
          <p:nvPr>
            <p:ph type="sldNum" sz="quarter" idx="12"/>
          </p:nvPr>
        </p:nvSpPr>
        <p:spPr/>
        <p:txBody>
          <a:bodyPr/>
          <a:lstStyle/>
          <a:p>
            <a:fld id="{73DA0BB7-265A-403C-9275-D587AB510EDC}" type="slidenum">
              <a:rPr lang="zh-TW" altLang="en-US" smtClean="0"/>
              <a:t>6</a:t>
            </a:fld>
            <a:endParaRPr lang="zh-TW" altLang="en-US"/>
          </a:p>
        </p:txBody>
      </p:sp>
    </p:spTree>
    <p:extLst>
      <p:ext uri="{BB962C8B-B14F-4D97-AF65-F5344CB8AC3E}">
        <p14:creationId xmlns:p14="http://schemas.microsoft.com/office/powerpoint/2010/main" val="6235922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457200" y="1268760"/>
            <a:ext cx="7239000" cy="5186976"/>
          </a:xfrm>
        </p:spPr>
        <p:txBody>
          <a:bodyPr>
            <a:noAutofit/>
          </a:bodyPr>
          <a:lstStyle/>
          <a:p>
            <a:r>
              <a:rPr lang="zh-TW" altLang="en-US" sz="2400" dirty="0">
                <a:latin typeface="Times New Roman" panose="02020603050405020304" pitchFamily="18" charset="0"/>
              </a:rPr>
              <a:t>王某在有偵查犯罪職務之公務員未發覺犯罪前，向該地檢察署檢察官表明自首，且願將詐領之休假補助費繳還之意而接受裁判，始悉上情。</a:t>
            </a:r>
            <a:endParaRPr lang="en-US" altLang="zh-TW" sz="2400" dirty="0">
              <a:latin typeface="Times New Roman" panose="02020603050405020304" pitchFamily="18" charset="0"/>
            </a:endParaRPr>
          </a:p>
          <a:p>
            <a:endParaRPr lang="en-US" altLang="zh-TW" sz="2400" dirty="0">
              <a:latin typeface="Times New Roman" panose="02020603050405020304" pitchFamily="18" charset="0"/>
            </a:endParaRPr>
          </a:p>
          <a:p>
            <a:r>
              <a:rPr lang="zh-TW" altLang="en-US" sz="2400" dirty="0">
                <a:latin typeface="Times New Roman" panose="02020603050405020304" pitchFamily="18" charset="0"/>
              </a:rPr>
              <a:t>國民旅遊卡消費之核銷與撥款，屬</a:t>
            </a:r>
            <a:r>
              <a:rPr lang="zh-TW" altLang="en-US" sz="2400" b="1" dirty="0">
                <a:latin typeface="Times New Roman" panose="02020603050405020304" pitchFamily="18" charset="0"/>
              </a:rPr>
              <a:t>公務人員休假補助制度，尚與</a:t>
            </a:r>
            <a:r>
              <a:rPr lang="zh-TW" altLang="en-US" sz="2400" b="1" dirty="0" smtClean="0">
                <a:latin typeface="Times New Roman" panose="02020603050405020304" pitchFamily="18" charset="0"/>
              </a:rPr>
              <a:t>公務員職務</a:t>
            </a:r>
            <a:r>
              <a:rPr lang="zh-TW" altLang="en-US" sz="2400" b="1" dirty="0">
                <a:latin typeface="Times New Roman" panose="02020603050405020304" pitchFamily="18" charset="0"/>
              </a:rPr>
              <a:t>之執行無關</a:t>
            </a:r>
            <a:r>
              <a:rPr lang="zh-TW" altLang="en-US" sz="2400" dirty="0">
                <a:latin typeface="Times New Roman" panose="02020603050405020304" pitchFamily="18" charset="0"/>
              </a:rPr>
              <a:t>，是被告於附表所載時間，</a:t>
            </a:r>
            <a:r>
              <a:rPr lang="zh-TW" altLang="en-US" sz="2400" b="1" dirty="0">
                <a:latin typeface="Times New Roman" panose="02020603050405020304" pitchFamily="18" charset="0"/>
              </a:rPr>
              <a:t>使用國民旅遊</a:t>
            </a:r>
            <a:r>
              <a:rPr lang="zh-TW" altLang="en-US" sz="2400" b="1" dirty="0" smtClean="0">
                <a:latin typeface="Times New Roman" panose="02020603050405020304" pitchFamily="18" charset="0"/>
              </a:rPr>
              <a:t>卡請</a:t>
            </a:r>
            <a:r>
              <a:rPr lang="zh-TW" altLang="en-US" sz="2400" b="1" dirty="0">
                <a:latin typeface="Times New Roman" panose="02020603050405020304" pitchFamily="18" charset="0"/>
              </a:rPr>
              <a:t>領休假補助費，與被告法定職務權限並無關連</a:t>
            </a:r>
            <a:r>
              <a:rPr lang="zh-TW" altLang="en-US" sz="2400" dirty="0">
                <a:latin typeface="Times New Roman" panose="02020603050405020304" pitchFamily="18" charset="0"/>
              </a:rPr>
              <a:t>，自不能認為係執行公務，或有何利用職務上及其職務上衍生之</a:t>
            </a:r>
            <a:r>
              <a:rPr lang="zh-TW" altLang="en-US" sz="2400" dirty="0" smtClean="0">
                <a:latin typeface="Times New Roman" panose="02020603050405020304" pitchFamily="18" charset="0"/>
              </a:rPr>
              <a:t>機會，</a:t>
            </a:r>
            <a:r>
              <a:rPr lang="zh-TW" altLang="en-US" sz="2400" dirty="0">
                <a:latin typeface="Times New Roman" panose="02020603050405020304" pitchFamily="18" charset="0"/>
              </a:rPr>
              <a:t>與貪污治罪條例之構成要件不符。另被告雖持國民旅遊卡消費之高鐵車票乘車往返出差地點，惟其出差乘車與嗣後填報請領差旅費部分均無任何施用詐術之處，自亦不能認其有何利用出差機會詐取財物之可言。</a:t>
            </a: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60</a:t>
            </a:fld>
            <a:endParaRPr lang="zh-TW" altLang="en-US"/>
          </a:p>
        </p:txBody>
      </p:sp>
    </p:spTree>
    <p:extLst>
      <p:ext uri="{BB962C8B-B14F-4D97-AF65-F5344CB8AC3E}">
        <p14:creationId xmlns:p14="http://schemas.microsoft.com/office/powerpoint/2010/main" val="17070243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endPar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ea typeface="微軟正黑體" pitchFamily="34" charset="-120"/>
              <a:cs typeface="Calibri" pitchFamily="34" charset="0"/>
            </a:endParaRPr>
          </a:p>
        </p:txBody>
      </p:sp>
      <p:sp>
        <p:nvSpPr>
          <p:cNvPr id="3" name="內容版面配置區 2"/>
          <p:cNvSpPr>
            <a:spLocks noGrp="1"/>
          </p:cNvSpPr>
          <p:nvPr>
            <p:ph idx="1"/>
          </p:nvPr>
        </p:nvSpPr>
        <p:spPr/>
        <p:txBody>
          <a:bodyPr>
            <a:normAutofit/>
          </a:bodyPr>
          <a:lstStyle/>
          <a:p>
            <a:pPr>
              <a:lnSpc>
                <a:spcPct val="150000"/>
              </a:lnSpc>
              <a:defRPr/>
            </a:pPr>
            <a:r>
              <a:rPr lang="zh-TW" altLang="en-US" sz="2800" dirty="0" smtClean="0">
                <a:latin typeface="微軟正黑體" pitchFamily="34" charset="-120"/>
                <a:ea typeface="微軟正黑體" pitchFamily="34" charset="-120"/>
              </a:rPr>
              <a:t>偵結情形</a:t>
            </a:r>
            <a:r>
              <a:rPr lang="zh-TW" altLang="en-US" sz="2800" dirty="0">
                <a:latin typeface="微軟正黑體" pitchFamily="34" charset="-120"/>
                <a:ea typeface="微軟正黑體" pitchFamily="34" charset="-120"/>
              </a:rPr>
              <a:t>：檢察官為緩起訴處分</a:t>
            </a:r>
            <a:r>
              <a:rPr lang="zh-TW" altLang="en-US" sz="2800" dirty="0" smtClean="0">
                <a:latin typeface="微軟正黑體" pitchFamily="34" charset="-120"/>
                <a:ea typeface="微軟正黑體" pitchFamily="34" charset="-120"/>
              </a:rPr>
              <a:t>，支付</a:t>
            </a:r>
            <a:r>
              <a:rPr lang="zh-TW" altLang="en-US" sz="2800" dirty="0">
                <a:latin typeface="微軟正黑體" pitchFamily="34" charset="-120"/>
                <a:ea typeface="微軟正黑體" pitchFamily="34" charset="-120"/>
              </a:rPr>
              <a:t>緩起訴處分金</a:t>
            </a:r>
            <a:r>
              <a:rPr lang="en-US" altLang="zh-TW" sz="2800" dirty="0">
                <a:latin typeface="微軟正黑體" pitchFamily="34" charset="-120"/>
                <a:ea typeface="微軟正黑體" pitchFamily="34" charset="-120"/>
              </a:rPr>
              <a:t>10</a:t>
            </a:r>
            <a:r>
              <a:rPr lang="zh-TW" altLang="en-US" sz="2800" dirty="0">
                <a:latin typeface="微軟正黑體" pitchFamily="34" charset="-120"/>
                <a:ea typeface="微軟正黑體" pitchFamily="34" charset="-120"/>
              </a:rPr>
              <a:t>萬元</a:t>
            </a:r>
            <a:r>
              <a:rPr lang="zh-TW" altLang="en-US" sz="2800" dirty="0" smtClean="0">
                <a:latin typeface="微軟正黑體" pitchFamily="34" charset="-120"/>
                <a:ea typeface="微軟正黑體" pitchFamily="34" charset="-120"/>
              </a:rPr>
              <a:t>（人地</a:t>
            </a:r>
            <a:r>
              <a:rPr lang="zh-TW" altLang="en-US" sz="2800" dirty="0">
                <a:latin typeface="微軟正黑體" pitchFamily="34" charset="-120"/>
                <a:ea typeface="微軟正黑體" pitchFamily="34" charset="-120"/>
              </a:rPr>
              <a:t>不宜</a:t>
            </a:r>
            <a:r>
              <a:rPr lang="zh-TW" altLang="en-US" sz="2800" dirty="0" smtClean="0">
                <a:latin typeface="微軟正黑體" pitchFamily="34" charset="-120"/>
                <a:ea typeface="微軟正黑體" pitchFamily="34" charset="-120"/>
              </a:rPr>
              <a:t>調離</a:t>
            </a:r>
            <a:r>
              <a:rPr lang="en-US" altLang="zh-TW" sz="2800" dirty="0" smtClean="0">
                <a:latin typeface="微軟正黑體" pitchFamily="34" charset="-120"/>
                <a:ea typeface="微軟正黑體" pitchFamily="34" charset="-120"/>
              </a:rPr>
              <a:t> </a:t>
            </a:r>
            <a:r>
              <a:rPr lang="zh-TW" altLang="en-US" sz="2800" dirty="0" smtClean="0">
                <a:latin typeface="微軟正黑體" pitchFamily="34" charset="-120"/>
                <a:ea typeface="微軟正黑體" pitchFamily="34" charset="-120"/>
              </a:rPr>
              <a:t>）。</a:t>
            </a:r>
            <a:endParaRPr lang="en-US" altLang="zh-TW" sz="2800" dirty="0">
              <a:latin typeface="微軟正黑體" pitchFamily="34" charset="-120"/>
              <a:ea typeface="微軟正黑體" pitchFamily="34" charset="-120"/>
            </a:endParaRPr>
          </a:p>
          <a:p>
            <a:pPr>
              <a:lnSpc>
                <a:spcPct val="150000"/>
              </a:lnSpc>
            </a:pPr>
            <a:r>
              <a:rPr lang="zh-TW" altLang="en-US" sz="2800" dirty="0">
                <a:latin typeface="微軟正黑體" pitchFamily="34" charset="-120"/>
                <a:ea typeface="微軟正黑體" pitchFamily="34" charset="-120"/>
              </a:rPr>
              <a:t>弊端類型：</a:t>
            </a:r>
            <a:r>
              <a:rPr lang="zh-TW" altLang="en-US" sz="2800" dirty="0">
                <a:solidFill>
                  <a:srgbClr val="FF0000"/>
                </a:solidFill>
                <a:latin typeface="微軟正黑體" pitchFamily="34" charset="-120"/>
                <a:ea typeface="微軟正黑體" pitchFamily="34" charset="-120"/>
              </a:rPr>
              <a:t>利用請領差旅交通費用，重複核銷詐領國民旅遊卡休假補助費用</a:t>
            </a:r>
            <a:r>
              <a:rPr lang="zh-TW" altLang="en-US" sz="2800" dirty="0">
                <a:latin typeface="微軟正黑體" pitchFamily="34" charset="-120"/>
                <a:ea typeface="微軟正黑體" pitchFamily="34" charset="-120"/>
              </a:rPr>
              <a:t>，總計詐得</a:t>
            </a:r>
            <a:r>
              <a:rPr lang="en-US" altLang="zh-TW" sz="2800" dirty="0">
                <a:latin typeface="微軟正黑體" pitchFamily="34" charset="-120"/>
                <a:ea typeface="微軟正黑體" pitchFamily="34" charset="-120"/>
              </a:rPr>
              <a:t>11,440</a:t>
            </a:r>
            <a:r>
              <a:rPr lang="zh-TW" altLang="en-US" sz="2800" dirty="0">
                <a:latin typeface="微軟正黑體" pitchFamily="34" charset="-120"/>
                <a:ea typeface="微軟正黑體" pitchFamily="34" charset="-120"/>
              </a:rPr>
              <a:t>元</a:t>
            </a:r>
            <a:endParaRPr lang="en-US" altLang="zh-TW" sz="2800" dirty="0">
              <a:latin typeface="微軟正黑體" pitchFamily="34" charset="-120"/>
              <a:ea typeface="微軟正黑體" pitchFamily="34" charset="-120"/>
            </a:endParaRPr>
          </a:p>
          <a:p>
            <a:pPr>
              <a:lnSpc>
                <a:spcPct val="150000"/>
              </a:lnSpc>
              <a:defRPr/>
            </a:pPr>
            <a:r>
              <a:rPr lang="zh-TW" altLang="en-US" sz="2800" dirty="0">
                <a:latin typeface="微軟正黑體" pitchFamily="34" charset="-120"/>
                <a:ea typeface="微軟正黑體" pitchFamily="34" charset="-120"/>
              </a:rPr>
              <a:t>違反法條：刑法第</a:t>
            </a:r>
            <a:r>
              <a:rPr lang="en-US" altLang="zh-TW" sz="2800" dirty="0">
                <a:latin typeface="微軟正黑體" pitchFamily="34" charset="-120"/>
                <a:ea typeface="微軟正黑體" pitchFamily="34" charset="-120"/>
              </a:rPr>
              <a:t>339</a:t>
            </a:r>
            <a:r>
              <a:rPr lang="zh-TW" altLang="en-US" sz="2800" dirty="0">
                <a:latin typeface="微軟正黑體" pitchFamily="34" charset="-120"/>
                <a:ea typeface="微軟正黑體" pitchFamily="34" charset="-120"/>
              </a:rPr>
              <a:t>條第</a:t>
            </a:r>
            <a:r>
              <a:rPr lang="en-US" altLang="zh-TW" sz="2800" dirty="0">
                <a:latin typeface="微軟正黑體" pitchFamily="34" charset="-120"/>
                <a:ea typeface="微軟正黑體" pitchFamily="34" charset="-120"/>
              </a:rPr>
              <a:t>1</a:t>
            </a:r>
            <a:r>
              <a:rPr lang="zh-TW" altLang="en-US" sz="2800" dirty="0">
                <a:latin typeface="微軟正黑體" pitchFamily="34" charset="-120"/>
                <a:ea typeface="微軟正黑體" pitchFamily="34" charset="-120"/>
              </a:rPr>
              <a:t>項。</a:t>
            </a: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61</a:t>
            </a:fld>
            <a:endParaRPr lang="zh-TW" altLang="en-US"/>
          </a:p>
        </p:txBody>
      </p:sp>
    </p:spTree>
    <p:extLst>
      <p:ext uri="{BB962C8B-B14F-4D97-AF65-F5344CB8AC3E}">
        <p14:creationId xmlns:p14="http://schemas.microsoft.com/office/powerpoint/2010/main" val="41660889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ln w="76200">
            <a:miter lim="800000"/>
            <a:headEnd/>
            <a:tailEnd/>
          </a:ln>
          <a:extLst/>
        </p:spPr>
        <p:txBody>
          <a:bodyPr rtlCol="0">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fontAlgn="auto" hangingPunct="1">
              <a:spcAft>
                <a:spcPts val="0"/>
              </a:spcAft>
              <a:defRPr/>
            </a:pPr>
            <a:r>
              <a:rPr lang="zh-TW" altLang="en-US" sz="3600" b="1" cap="all" dirty="0" smtClean="0">
                <a:ln w="0"/>
                <a:solidFill>
                  <a:schemeClr val="tx2">
                    <a:lumMod val="75000"/>
                  </a:schemeClr>
                </a:solidFill>
                <a:effectLst>
                  <a:reflection blurRad="12700" stA="50000" endPos="50000" dist="5000" dir="5400000" sy="-100000" rotWithShape="0"/>
                </a:effectLst>
                <a:latin typeface="微軟正黑體" pitchFamily="34" charset="-120"/>
                <a:cs typeface="+mj-cs"/>
              </a:rPr>
              <a:t>詐領鐘點費  案例一</a:t>
            </a:r>
            <a:endParaRPr lang="zh-TW" altLang="en-US" sz="3600" b="1" cap="all" dirty="0">
              <a:ln w="0"/>
              <a:solidFill>
                <a:schemeClr val="tx2">
                  <a:lumMod val="75000"/>
                </a:schemeClr>
              </a:solidFill>
              <a:effectLst>
                <a:reflection blurRad="12700" stA="50000" endPos="50000" dist="5000" dir="5400000" sy="-100000" rotWithShape="0"/>
              </a:effectLst>
              <a:latin typeface="微軟正黑體" pitchFamily="34" charset="-120"/>
              <a:cs typeface="+mj-cs"/>
            </a:endParaRPr>
          </a:p>
        </p:txBody>
      </p:sp>
      <p:sp>
        <p:nvSpPr>
          <p:cNvPr id="66563" name="內容版面配置區 2"/>
          <p:cNvSpPr>
            <a:spLocks noGrp="1"/>
          </p:cNvSpPr>
          <p:nvPr>
            <p:ph idx="1"/>
          </p:nvPr>
        </p:nvSpPr>
        <p:spPr>
          <a:xfrm>
            <a:off x="611188" y="1484313"/>
            <a:ext cx="8064500" cy="4968875"/>
          </a:xfrm>
        </p:spPr>
        <p:txBody>
          <a:bodyPr>
            <a:normAutofit fontScale="85000" lnSpcReduction="10000"/>
          </a:bodyPr>
          <a:lstStyle/>
          <a:p>
            <a:pPr marL="0" indent="0" algn="just">
              <a:lnSpc>
                <a:spcPts val="4800"/>
              </a:lnSpc>
              <a:buFont typeface="Arial" panose="020B0604020202020204" pitchFamily="34" charset="0"/>
              <a:buNone/>
            </a:pPr>
            <a:r>
              <a:rPr lang="zh-TW" altLang="en-US" sz="2800" dirty="0" smtClean="0">
                <a:latin typeface="Times New Roman" panose="02020603050405020304" pitchFamily="18" charset="0"/>
              </a:rPr>
              <a:t>        某衛生所護士甲利用負責「中老年健康促進及慢性病防治宣導講座」業務之職務上機會，明知未聘請講師辦理該活動不得請領講師費，卻於其職務上所掌之公文書內，虛偽登載不實之「日期、摘要、金額」等內容，復虛偽製作講師鐘點費領據之私文書，並偽造醫師簽名，使不知情之審核人員陷於錯誤，從而詐得講師費</a:t>
            </a:r>
            <a:r>
              <a:rPr lang="en-US" altLang="zh-TW" sz="2800" dirty="0" smtClean="0">
                <a:latin typeface="Times New Roman" panose="02020603050405020304" pitchFamily="18" charset="0"/>
              </a:rPr>
              <a:t>8,000</a:t>
            </a:r>
            <a:r>
              <a:rPr lang="zh-TW" altLang="en-US" sz="2800" dirty="0" smtClean="0">
                <a:latin typeface="Times New Roman" panose="02020603050405020304" pitchFamily="18" charset="0"/>
              </a:rPr>
              <a:t>元。</a:t>
            </a:r>
            <a:endParaRPr lang="en-US" altLang="zh-TW" sz="2800" dirty="0" smtClean="0">
              <a:latin typeface="Times New Roman" panose="02020603050405020304" pitchFamily="18" charset="0"/>
            </a:endParaRPr>
          </a:p>
          <a:p>
            <a:pPr marL="0" indent="0" algn="just">
              <a:lnSpc>
                <a:spcPts val="4800"/>
              </a:lnSpc>
              <a:buFont typeface="Arial" panose="020B0604020202020204" pitchFamily="34" charset="0"/>
              <a:buNone/>
            </a:pPr>
            <a:r>
              <a:rPr lang="zh-TW" altLang="en-US" sz="2800" dirty="0" smtClean="0">
                <a:latin typeface="Times New Roman" panose="02020603050405020304" pitchFamily="18" charset="0"/>
              </a:rPr>
              <a:t>        </a:t>
            </a:r>
            <a:endParaRPr lang="en-US" altLang="zh-TW" sz="2800" dirty="0" smtClean="0">
              <a:latin typeface="Times New Roman" panose="02020603050405020304" pitchFamily="18" charset="0"/>
            </a:endParaRPr>
          </a:p>
          <a:p>
            <a:pPr marL="0" indent="0" algn="just">
              <a:lnSpc>
                <a:spcPct val="150000"/>
              </a:lnSpc>
              <a:buFont typeface="Arial" panose="020B0604020202020204" pitchFamily="34" charset="0"/>
              <a:buNone/>
            </a:pPr>
            <a:endParaRPr lang="zh-TW" altLang="en-US" sz="2800" dirty="0" smtClean="0">
              <a:latin typeface="Times New Roman" panose="02020603050405020304" pitchFamily="18" charset="0"/>
            </a:endParaRPr>
          </a:p>
          <a:p>
            <a:pPr marL="0" indent="0" algn="just">
              <a:lnSpc>
                <a:spcPct val="150000"/>
              </a:lnSpc>
              <a:buFont typeface="Arial" panose="020B0604020202020204" pitchFamily="34" charset="0"/>
              <a:buNone/>
            </a:pPr>
            <a:endParaRPr lang="zh-TW" altLang="en-US" sz="2800" dirty="0" smtClean="0">
              <a:latin typeface="Times New Roman" panose="02020603050405020304" pitchFamily="18" charset="0"/>
            </a:endParaRPr>
          </a:p>
        </p:txBody>
      </p:sp>
      <p:sp>
        <p:nvSpPr>
          <p:cNvPr id="66564"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69D8CB04-065C-4928-A882-4DEF6C9D2D1C}" type="slidenum">
              <a:rPr kumimoji="0" lang="zh-TW" altLang="en-US">
                <a:latin typeface="新細明體" panose="02020500000000000000" pitchFamily="18" charset="-120"/>
              </a:rPr>
              <a:pPr eaLnBrk="1" hangingPunct="1"/>
              <a:t>62</a:t>
            </a:fld>
            <a:endParaRPr kumimoji="0" lang="en-US" altLang="zh-TW">
              <a:latin typeface="新細明體" panose="02020500000000000000" pitchFamily="18" charset="-120"/>
            </a:endParaRPr>
          </a:p>
        </p:txBody>
      </p:sp>
    </p:spTree>
    <p:extLst>
      <p:ext uri="{BB962C8B-B14F-4D97-AF65-F5344CB8AC3E}">
        <p14:creationId xmlns:p14="http://schemas.microsoft.com/office/powerpoint/2010/main" val="10120504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ln w="76200">
            <a:miter lim="800000"/>
            <a:headEnd/>
            <a:tailEnd/>
          </a:ln>
          <a:extLst/>
        </p:spPr>
        <p:txBody>
          <a:bodyPr rtlCol="0">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fontAlgn="auto" hangingPunct="1">
              <a:spcAft>
                <a:spcPts val="0"/>
              </a:spcAft>
              <a:defRPr/>
            </a:pPr>
            <a:endParaRPr lang="zh-TW" altLang="en-US" sz="3600" b="1" cap="all" dirty="0">
              <a:ln w="0"/>
              <a:solidFill>
                <a:schemeClr val="tx2">
                  <a:lumMod val="75000"/>
                </a:schemeClr>
              </a:solidFill>
              <a:effectLst>
                <a:reflection blurRad="12700" stA="50000" endPos="50000" dist="5000" dir="5400000" sy="-100000" rotWithShape="0"/>
              </a:effectLst>
              <a:latin typeface="微軟正黑體" pitchFamily="34" charset="-120"/>
              <a:cs typeface="+mj-cs"/>
            </a:endParaRPr>
          </a:p>
        </p:txBody>
      </p:sp>
      <p:sp>
        <p:nvSpPr>
          <p:cNvPr id="67587" name="內容版面配置區 2"/>
          <p:cNvSpPr>
            <a:spLocks noGrp="1"/>
          </p:cNvSpPr>
          <p:nvPr>
            <p:ph idx="1"/>
          </p:nvPr>
        </p:nvSpPr>
        <p:spPr>
          <a:xfrm>
            <a:off x="611188" y="1484313"/>
            <a:ext cx="7920037" cy="4968875"/>
          </a:xfrm>
        </p:spPr>
        <p:txBody>
          <a:bodyPr>
            <a:normAutofit fontScale="92500" lnSpcReduction="10000"/>
          </a:bodyPr>
          <a:lstStyle/>
          <a:p>
            <a:pPr marL="0" indent="0" algn="just">
              <a:lnSpc>
                <a:spcPct val="150000"/>
              </a:lnSpc>
              <a:buFont typeface="Arial" panose="020B0604020202020204" pitchFamily="34" charset="0"/>
              <a:buNone/>
            </a:pPr>
            <a:r>
              <a:rPr lang="zh-TW" altLang="en-US" sz="2800" dirty="0" smtClean="0">
                <a:latin typeface="Times New Roman" panose="02020603050405020304" pitchFamily="18" charset="0"/>
              </a:rPr>
              <a:t>        案經甲向法務部廉政署自首，並移送地方檢察署檢察官偵查起訴。</a:t>
            </a:r>
          </a:p>
          <a:p>
            <a:pPr marL="0" indent="0" algn="just">
              <a:lnSpc>
                <a:spcPct val="150000"/>
              </a:lnSpc>
              <a:buFont typeface="Arial" panose="020B0604020202020204" pitchFamily="34" charset="0"/>
              <a:buNone/>
            </a:pPr>
            <a:r>
              <a:rPr lang="zh-TW" altLang="en-US" sz="2800" dirty="0" smtClean="0">
                <a:latin typeface="Times New Roman" panose="02020603050405020304" pitchFamily="18" charset="0"/>
              </a:rPr>
              <a:t>        地方法院判決甲違反刑法第</a:t>
            </a:r>
            <a:r>
              <a:rPr lang="en-US" altLang="zh-TW" sz="2800" dirty="0" smtClean="0">
                <a:latin typeface="Times New Roman" panose="02020603050405020304" pitchFamily="18" charset="0"/>
              </a:rPr>
              <a:t>210</a:t>
            </a:r>
            <a:r>
              <a:rPr lang="zh-TW" altLang="en-US" sz="2800" dirty="0" smtClean="0">
                <a:latin typeface="Times New Roman" panose="02020603050405020304" pitchFamily="18" charset="0"/>
              </a:rPr>
              <a:t>條、第</a:t>
            </a:r>
            <a:r>
              <a:rPr lang="en-US" altLang="zh-TW" sz="2800" dirty="0" smtClean="0">
                <a:latin typeface="Times New Roman" panose="02020603050405020304" pitchFamily="18" charset="0"/>
              </a:rPr>
              <a:t>213</a:t>
            </a:r>
            <a:r>
              <a:rPr lang="zh-TW" altLang="en-US" sz="2800" dirty="0" smtClean="0">
                <a:latin typeface="Times New Roman" panose="02020603050405020304" pitchFamily="18" charset="0"/>
              </a:rPr>
              <a:t>條、第</a:t>
            </a:r>
            <a:r>
              <a:rPr lang="en-US" altLang="zh-TW" sz="2800" dirty="0" smtClean="0">
                <a:latin typeface="Times New Roman" panose="02020603050405020304" pitchFamily="18" charset="0"/>
              </a:rPr>
              <a:t>216</a:t>
            </a:r>
            <a:r>
              <a:rPr lang="zh-TW" altLang="en-US" sz="2800" dirty="0" smtClean="0">
                <a:latin typeface="Times New Roman" panose="02020603050405020304" pitchFamily="18" charset="0"/>
              </a:rPr>
              <a:t>條及第</a:t>
            </a:r>
            <a:r>
              <a:rPr lang="en-US" altLang="zh-TW" sz="2800" dirty="0" smtClean="0">
                <a:latin typeface="Times New Roman" panose="02020603050405020304" pitchFamily="18" charset="0"/>
              </a:rPr>
              <a:t>217</a:t>
            </a:r>
            <a:r>
              <a:rPr lang="zh-TW" altLang="en-US" sz="2800" dirty="0" smtClean="0">
                <a:latin typeface="Times New Roman" panose="02020603050405020304" pitchFamily="18" charset="0"/>
              </a:rPr>
              <a:t>條行使公務員登載不實文書及行使偽造私文書等罪，惟考量被告於犯罪發覺前自首犯罪，並已繳回犯罪所得，再衡以本件不法所得僅數千元，故諭知免刑。</a:t>
            </a:r>
          </a:p>
          <a:p>
            <a:pPr marL="0" indent="0" algn="just">
              <a:lnSpc>
                <a:spcPct val="150000"/>
              </a:lnSpc>
              <a:buFont typeface="Arial" panose="020B0604020202020204" pitchFamily="34" charset="0"/>
              <a:buNone/>
            </a:pPr>
            <a:r>
              <a:rPr lang="zh-TW" altLang="en-US" sz="2800" dirty="0" smtClean="0">
                <a:latin typeface="Times New Roman" panose="02020603050405020304" pitchFamily="18" charset="0"/>
              </a:rPr>
              <a:t>。</a:t>
            </a:r>
            <a:endParaRPr lang="en-US" altLang="zh-TW" sz="2800" dirty="0" smtClean="0">
              <a:latin typeface="Times New Roman" panose="02020603050405020304" pitchFamily="18" charset="0"/>
            </a:endParaRPr>
          </a:p>
          <a:p>
            <a:pPr marL="0" indent="0" algn="just">
              <a:lnSpc>
                <a:spcPct val="150000"/>
              </a:lnSpc>
              <a:buFont typeface="Arial" panose="020B0604020202020204" pitchFamily="34" charset="0"/>
              <a:buNone/>
            </a:pPr>
            <a:endParaRPr lang="zh-TW" altLang="en-US" sz="2800" dirty="0" smtClean="0">
              <a:latin typeface="Times New Roman" panose="02020603050405020304" pitchFamily="18" charset="0"/>
            </a:endParaRPr>
          </a:p>
          <a:p>
            <a:pPr marL="0" indent="0" algn="just">
              <a:lnSpc>
                <a:spcPct val="150000"/>
              </a:lnSpc>
              <a:buFont typeface="Arial" panose="020B0604020202020204" pitchFamily="34" charset="0"/>
              <a:buNone/>
            </a:pPr>
            <a:endParaRPr lang="zh-TW" altLang="en-US" sz="2800" dirty="0" smtClean="0">
              <a:latin typeface="Times New Roman" panose="02020603050405020304" pitchFamily="18" charset="0"/>
            </a:endParaRPr>
          </a:p>
        </p:txBody>
      </p:sp>
      <p:sp>
        <p:nvSpPr>
          <p:cNvPr id="67588"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F8BFCA40-BA49-4344-9335-30A33FF825B7}" type="slidenum">
              <a:rPr kumimoji="0" lang="zh-TW" altLang="en-US">
                <a:latin typeface="新細明體" panose="02020500000000000000" pitchFamily="18" charset="-120"/>
              </a:rPr>
              <a:pPr eaLnBrk="1" hangingPunct="1"/>
              <a:t>63</a:t>
            </a:fld>
            <a:endParaRPr kumimoji="0" lang="en-US" altLang="zh-TW">
              <a:latin typeface="新細明體" panose="02020500000000000000" pitchFamily="18" charset="-120"/>
            </a:endParaRPr>
          </a:p>
        </p:txBody>
      </p:sp>
    </p:spTree>
    <p:extLst>
      <p:ext uri="{BB962C8B-B14F-4D97-AF65-F5344CB8AC3E}">
        <p14:creationId xmlns:p14="http://schemas.microsoft.com/office/powerpoint/2010/main" val="17670023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72272D61-24D2-4C51-A5BD-C8400B79668F}" type="slidenum">
              <a:rPr kumimoji="0" lang="zh-TW" altLang="en-US">
                <a:latin typeface="新細明體" panose="02020500000000000000" pitchFamily="18" charset="-120"/>
              </a:rPr>
              <a:pPr eaLnBrk="1" hangingPunct="1"/>
              <a:t>64</a:t>
            </a:fld>
            <a:endParaRPr kumimoji="0" lang="en-US" altLang="zh-TW">
              <a:latin typeface="新細明體" panose="02020500000000000000" pitchFamily="18" charset="-120"/>
            </a:endParaRPr>
          </a:p>
        </p:txBody>
      </p:sp>
      <p:sp>
        <p:nvSpPr>
          <p:cNvPr id="4" name="矩形 3"/>
          <p:cNvSpPr/>
          <p:nvPr/>
        </p:nvSpPr>
        <p:spPr>
          <a:xfrm>
            <a:off x="539750" y="1125538"/>
            <a:ext cx="7848674" cy="4693593"/>
          </a:xfrm>
          <a:prstGeom prst="rect">
            <a:avLst/>
          </a:prstGeom>
        </p:spPr>
        <p:txBody>
          <a:bodyPr wrap="square">
            <a:spAutoFit/>
          </a:bodyPr>
          <a:lstStyle/>
          <a:p>
            <a:pPr marL="342900" indent="-342900" eaLnBrk="0" hangingPunct="0">
              <a:lnSpc>
                <a:spcPct val="150000"/>
              </a:lnSpc>
              <a:spcBef>
                <a:spcPct val="20000"/>
              </a:spcBef>
              <a:buFont typeface="Arial" charset="0"/>
              <a:buChar char="•"/>
              <a:defRPr/>
            </a:pPr>
            <a:r>
              <a:rPr kumimoji="0" lang="zh-TW" altLang="zh-TW" sz="2600" dirty="0" smtClean="0">
                <a:latin typeface="微軟正黑體" pitchFamily="34" charset="-120"/>
                <a:ea typeface="微軟正黑體" pitchFamily="34" charset="-120"/>
              </a:rPr>
              <a:t>偵</a:t>
            </a:r>
            <a:r>
              <a:rPr kumimoji="0" lang="zh-TW" altLang="zh-TW" sz="2600" dirty="0">
                <a:latin typeface="微軟正黑體" pitchFamily="34" charset="-120"/>
                <a:ea typeface="微軟正黑體" pitchFamily="34" charset="-120"/>
              </a:rPr>
              <a:t>審情形：第</a:t>
            </a:r>
            <a:r>
              <a:rPr kumimoji="0" lang="zh-TW" altLang="en-US" sz="2600" dirty="0">
                <a:latin typeface="微軟正黑體" pitchFamily="34" charset="-120"/>
                <a:ea typeface="微軟正黑體" pitchFamily="34" charset="-120"/>
              </a:rPr>
              <a:t>一</a:t>
            </a:r>
            <a:r>
              <a:rPr kumimoji="0" lang="zh-TW" altLang="zh-TW" sz="2600" dirty="0">
                <a:latin typeface="微軟正黑體" pitchFamily="34" charset="-120"/>
                <a:ea typeface="微軟正黑體" pitchFamily="34" charset="-120"/>
              </a:rPr>
              <a:t>審判決有罪，免刑</a:t>
            </a:r>
            <a:r>
              <a:rPr kumimoji="0" lang="zh-TW" altLang="en-US" sz="2600" dirty="0">
                <a:latin typeface="微軟正黑體" pitchFamily="34" charset="-120"/>
                <a:ea typeface="微軟正黑體" pitchFamily="34" charset="-120"/>
              </a:rPr>
              <a:t>。</a:t>
            </a:r>
            <a:endParaRPr kumimoji="0" lang="en-US" altLang="zh-TW" sz="2600" dirty="0">
              <a:latin typeface="微軟正黑體" pitchFamily="34" charset="-120"/>
              <a:ea typeface="微軟正黑體" pitchFamily="34" charset="-120"/>
            </a:endParaRPr>
          </a:p>
          <a:p>
            <a:pPr marL="342900" indent="-342900" eaLnBrk="0" hangingPunct="0">
              <a:lnSpc>
                <a:spcPct val="150000"/>
              </a:lnSpc>
              <a:spcBef>
                <a:spcPct val="20000"/>
              </a:spcBef>
              <a:buFont typeface="Arial" charset="0"/>
              <a:buChar char="•"/>
              <a:defRPr/>
            </a:pPr>
            <a:r>
              <a:rPr kumimoji="0" lang="zh-TW" altLang="zh-TW" sz="2600" dirty="0">
                <a:latin typeface="微軟正黑體" pitchFamily="34" charset="-120"/>
                <a:ea typeface="微軟正黑體" pitchFamily="34" charset="-120"/>
              </a:rPr>
              <a:t>弊端類型：</a:t>
            </a:r>
            <a:r>
              <a:rPr kumimoji="0" lang="zh-TW" altLang="zh-TW" sz="2600" b="1" dirty="0">
                <a:solidFill>
                  <a:srgbClr val="FF0000"/>
                </a:solidFill>
                <a:latin typeface="微軟正黑體" pitchFamily="34" charset="-120"/>
                <a:ea typeface="微軟正黑體" pitchFamily="34" charset="-120"/>
              </a:rPr>
              <a:t>利用職務上機會詐領</a:t>
            </a:r>
            <a:r>
              <a:rPr kumimoji="0" lang="zh-TW" altLang="en-US" sz="2600" b="1" dirty="0">
                <a:solidFill>
                  <a:srgbClr val="FF0000"/>
                </a:solidFill>
                <a:latin typeface="微軟正黑體" pitchFamily="34" charset="-120"/>
                <a:ea typeface="微軟正黑體" pitchFamily="34" charset="-120"/>
              </a:rPr>
              <a:t>講師鐘點費。</a:t>
            </a:r>
            <a:endParaRPr kumimoji="0" lang="en-US" altLang="zh-TW" sz="2600" b="1" dirty="0">
              <a:solidFill>
                <a:srgbClr val="FF0000"/>
              </a:solidFill>
              <a:latin typeface="微軟正黑體" pitchFamily="34" charset="-120"/>
              <a:ea typeface="微軟正黑體" pitchFamily="34" charset="-120"/>
            </a:endParaRPr>
          </a:p>
          <a:p>
            <a:pPr marL="342900" indent="-342900" eaLnBrk="0" hangingPunct="0">
              <a:lnSpc>
                <a:spcPct val="150000"/>
              </a:lnSpc>
              <a:spcBef>
                <a:spcPct val="20000"/>
              </a:spcBef>
              <a:buFont typeface="Arial" charset="0"/>
              <a:buChar char="•"/>
              <a:defRPr/>
            </a:pPr>
            <a:r>
              <a:rPr kumimoji="0" lang="zh-TW" altLang="en-US" sz="2600" dirty="0">
                <a:latin typeface="微軟正黑體" pitchFamily="34" charset="-120"/>
                <a:ea typeface="微軟正黑體" pitchFamily="34" charset="-120"/>
              </a:rPr>
              <a:t>弊端手法：偽造鐘點費領據及醫師簽名，從而詐</a:t>
            </a:r>
            <a:endParaRPr kumimoji="0" lang="en-US" altLang="zh-TW" sz="2600" dirty="0">
              <a:latin typeface="微軟正黑體" pitchFamily="34" charset="-120"/>
              <a:ea typeface="微軟正黑體" pitchFamily="34" charset="-120"/>
            </a:endParaRPr>
          </a:p>
          <a:p>
            <a:pPr marL="342900" indent="-342900" eaLnBrk="0" hangingPunct="0">
              <a:lnSpc>
                <a:spcPct val="150000"/>
              </a:lnSpc>
              <a:spcBef>
                <a:spcPct val="20000"/>
              </a:spcBef>
              <a:defRPr/>
            </a:pPr>
            <a:r>
              <a:rPr kumimoji="0" lang="zh-TW" altLang="en-US" sz="2600" dirty="0">
                <a:latin typeface="微軟正黑體" pitchFamily="34" charset="-120"/>
                <a:ea typeface="微軟正黑體" pitchFamily="34" charset="-120"/>
              </a:rPr>
              <a:t>                        得講師鐘點費。</a:t>
            </a:r>
            <a:endParaRPr kumimoji="0" lang="en-US" altLang="zh-TW" sz="2600" dirty="0">
              <a:latin typeface="微軟正黑體" pitchFamily="34" charset="-120"/>
              <a:ea typeface="微軟正黑體" pitchFamily="34" charset="-120"/>
            </a:endParaRPr>
          </a:p>
          <a:p>
            <a:pPr marL="342900" indent="-342900" eaLnBrk="0" hangingPunct="0">
              <a:lnSpc>
                <a:spcPct val="150000"/>
              </a:lnSpc>
              <a:spcBef>
                <a:spcPct val="20000"/>
              </a:spcBef>
              <a:buFont typeface="Arial" charset="0"/>
              <a:buChar char="•"/>
              <a:defRPr/>
            </a:pPr>
            <a:r>
              <a:rPr kumimoji="0" lang="zh-TW" altLang="zh-TW" sz="2600" dirty="0">
                <a:latin typeface="微軟正黑體" pitchFamily="34" charset="-120"/>
                <a:ea typeface="微軟正黑體" pitchFamily="34" charset="-120"/>
              </a:rPr>
              <a:t>違反法條：</a:t>
            </a:r>
            <a:r>
              <a:rPr kumimoji="0" lang="zh-TW" altLang="zh-TW" sz="2600" b="1" dirty="0">
                <a:effectLst>
                  <a:outerShdw blurRad="38100" dist="38100" dir="2700000" algn="tl">
                    <a:srgbClr val="C0C0C0"/>
                  </a:outerShdw>
                </a:effectLst>
                <a:latin typeface="微軟正黑體" pitchFamily="34" charset="-120"/>
                <a:ea typeface="微軟正黑體" pitchFamily="34" charset="-120"/>
              </a:rPr>
              <a:t>貪污治罪條例第</a:t>
            </a:r>
            <a:r>
              <a:rPr kumimoji="0" lang="en-US" altLang="zh-TW" sz="2600" b="1" dirty="0">
                <a:effectLst>
                  <a:outerShdw blurRad="38100" dist="38100" dir="2700000" algn="tl">
                    <a:srgbClr val="C0C0C0"/>
                  </a:outerShdw>
                </a:effectLst>
                <a:latin typeface="微軟正黑體" pitchFamily="34" charset="-120"/>
                <a:ea typeface="微軟正黑體" pitchFamily="34" charset="-120"/>
              </a:rPr>
              <a:t>5</a:t>
            </a:r>
            <a:r>
              <a:rPr kumimoji="0" lang="zh-TW" altLang="zh-TW" sz="2600" b="1" dirty="0">
                <a:effectLst>
                  <a:outerShdw blurRad="38100" dist="38100" dir="2700000" algn="tl">
                    <a:srgbClr val="C0C0C0"/>
                  </a:outerShdw>
                </a:effectLst>
                <a:latin typeface="微軟正黑體" pitchFamily="34" charset="-120"/>
                <a:ea typeface="微軟正黑體" pitchFamily="34" charset="-120"/>
              </a:rPr>
              <a:t>條第</a:t>
            </a:r>
            <a:r>
              <a:rPr kumimoji="0" lang="en-US" altLang="zh-TW" sz="2600" b="1" dirty="0">
                <a:effectLst>
                  <a:outerShdw blurRad="38100" dist="38100" dir="2700000" algn="tl">
                    <a:srgbClr val="C0C0C0"/>
                  </a:outerShdw>
                </a:effectLst>
                <a:latin typeface="微軟正黑體" pitchFamily="34" charset="-120"/>
                <a:ea typeface="微軟正黑體" pitchFamily="34" charset="-120"/>
              </a:rPr>
              <a:t>1</a:t>
            </a:r>
            <a:r>
              <a:rPr kumimoji="0" lang="zh-TW" altLang="zh-TW" sz="2600" b="1" dirty="0">
                <a:effectLst>
                  <a:outerShdw blurRad="38100" dist="38100" dir="2700000" algn="tl">
                    <a:srgbClr val="C0C0C0"/>
                  </a:outerShdw>
                </a:effectLst>
                <a:latin typeface="微軟正黑體" pitchFamily="34" charset="-120"/>
                <a:ea typeface="微軟正黑體" pitchFamily="34" charset="-120"/>
              </a:rPr>
              <a:t>項第</a:t>
            </a:r>
            <a:r>
              <a:rPr kumimoji="0" lang="en-US" altLang="zh-TW" sz="2600" b="1" dirty="0">
                <a:effectLst>
                  <a:outerShdw blurRad="38100" dist="38100" dir="2700000" algn="tl">
                    <a:srgbClr val="C0C0C0"/>
                  </a:outerShdw>
                </a:effectLst>
                <a:latin typeface="微軟正黑體" pitchFamily="34" charset="-120"/>
                <a:ea typeface="微軟正黑體" pitchFamily="34" charset="-120"/>
              </a:rPr>
              <a:t>2</a:t>
            </a:r>
            <a:r>
              <a:rPr kumimoji="0" lang="zh-TW" altLang="zh-TW" sz="2600" b="1" dirty="0">
                <a:effectLst>
                  <a:outerShdw blurRad="38100" dist="38100" dir="2700000" algn="tl">
                    <a:srgbClr val="C0C0C0"/>
                  </a:outerShdw>
                </a:effectLst>
                <a:latin typeface="微軟正黑體" pitchFamily="34" charset="-120"/>
                <a:ea typeface="微軟正黑體" pitchFamily="34" charset="-120"/>
              </a:rPr>
              <a:t>款</a:t>
            </a:r>
            <a:r>
              <a:rPr kumimoji="0" lang="zh-TW" altLang="en-US" sz="2600" b="1" dirty="0">
                <a:effectLst>
                  <a:outerShdw blurRad="38100" dist="38100" dir="2700000" algn="tl">
                    <a:srgbClr val="C0C0C0"/>
                  </a:outerShdw>
                </a:effectLst>
                <a:latin typeface="微軟正黑體" pitchFamily="34" charset="-120"/>
                <a:ea typeface="微軟正黑體" pitchFamily="34" charset="-120"/>
              </a:rPr>
              <a:t>、</a:t>
            </a:r>
            <a:endParaRPr kumimoji="0" lang="en-US" altLang="zh-TW" sz="2600" b="1" dirty="0">
              <a:effectLst>
                <a:outerShdw blurRad="38100" dist="38100" dir="2700000" algn="tl">
                  <a:srgbClr val="C0C0C0"/>
                </a:outerShdw>
              </a:effectLst>
              <a:latin typeface="微軟正黑體" pitchFamily="34" charset="-120"/>
              <a:ea typeface="微軟正黑體" pitchFamily="34" charset="-120"/>
            </a:endParaRPr>
          </a:p>
          <a:p>
            <a:pPr marL="342900" indent="-342900" eaLnBrk="0" hangingPunct="0">
              <a:lnSpc>
                <a:spcPct val="150000"/>
              </a:lnSpc>
              <a:spcBef>
                <a:spcPct val="20000"/>
              </a:spcBef>
              <a:buFont typeface="Arial" charset="0"/>
              <a:buNone/>
              <a:defRPr/>
            </a:pPr>
            <a:r>
              <a:rPr kumimoji="0" lang="en-US" altLang="zh-TW" sz="2600" b="1" dirty="0">
                <a:effectLst>
                  <a:outerShdw blurRad="38100" dist="38100" dir="2700000" algn="tl">
                    <a:srgbClr val="C0C0C0"/>
                  </a:outerShdw>
                </a:effectLst>
                <a:latin typeface="微軟正黑體" pitchFamily="34" charset="-120"/>
                <a:ea typeface="微軟正黑體" pitchFamily="34" charset="-120"/>
              </a:rPr>
              <a:t>			</a:t>
            </a:r>
            <a:r>
              <a:rPr kumimoji="0" lang="zh-TW" altLang="zh-TW" sz="2600" b="1" dirty="0">
                <a:effectLst>
                  <a:outerShdw blurRad="38100" dist="38100" dir="2700000" algn="tl">
                    <a:srgbClr val="C0C0C0"/>
                  </a:outerShdw>
                </a:effectLst>
                <a:latin typeface="微軟正黑體" pitchFamily="34" charset="-120"/>
                <a:ea typeface="微軟正黑體" pitchFamily="34" charset="-120"/>
              </a:rPr>
              <a:t>   刑法第</a:t>
            </a:r>
            <a:r>
              <a:rPr kumimoji="0" lang="en-US" altLang="zh-TW" sz="2600" b="1" dirty="0">
                <a:effectLst>
                  <a:outerShdw blurRad="38100" dist="38100" dir="2700000" algn="tl">
                    <a:srgbClr val="C0C0C0"/>
                  </a:outerShdw>
                </a:effectLst>
                <a:latin typeface="微軟正黑體" pitchFamily="34" charset="-120"/>
                <a:ea typeface="微軟正黑體" pitchFamily="34" charset="-120"/>
              </a:rPr>
              <a:t>210</a:t>
            </a:r>
            <a:r>
              <a:rPr kumimoji="0" lang="zh-TW" altLang="zh-TW" sz="2600" b="1" dirty="0">
                <a:effectLst>
                  <a:outerShdw blurRad="38100" dist="38100" dir="2700000" algn="tl">
                    <a:srgbClr val="C0C0C0"/>
                  </a:outerShdw>
                </a:effectLst>
                <a:latin typeface="微軟正黑體" pitchFamily="34" charset="-120"/>
                <a:ea typeface="微軟正黑體" pitchFamily="34" charset="-120"/>
              </a:rPr>
              <a:t>條</a:t>
            </a:r>
            <a:r>
              <a:rPr kumimoji="0" lang="zh-TW" altLang="en-US" sz="2600" b="1" dirty="0">
                <a:effectLst>
                  <a:outerShdw blurRad="38100" dist="38100" dir="2700000" algn="tl">
                    <a:srgbClr val="C0C0C0"/>
                  </a:outerShdw>
                </a:effectLst>
                <a:latin typeface="微軟正黑體" pitchFamily="34" charset="-120"/>
                <a:ea typeface="微軟正黑體" pitchFamily="34" charset="-120"/>
              </a:rPr>
              <a:t>、第</a:t>
            </a:r>
            <a:r>
              <a:rPr kumimoji="0" lang="en-US" altLang="zh-TW" sz="2600" b="1" dirty="0">
                <a:effectLst>
                  <a:outerShdw blurRad="38100" dist="38100" dir="2700000" algn="tl">
                    <a:srgbClr val="C0C0C0"/>
                  </a:outerShdw>
                </a:effectLst>
                <a:latin typeface="微軟正黑體" pitchFamily="34" charset="-120"/>
                <a:ea typeface="微軟正黑體" pitchFamily="34" charset="-120"/>
              </a:rPr>
              <a:t>213</a:t>
            </a:r>
            <a:r>
              <a:rPr kumimoji="0" lang="zh-TW" altLang="en-US" sz="2600" b="1" dirty="0">
                <a:effectLst>
                  <a:outerShdw blurRad="38100" dist="38100" dir="2700000" algn="tl">
                    <a:srgbClr val="C0C0C0"/>
                  </a:outerShdw>
                </a:effectLst>
                <a:latin typeface="微軟正黑體" pitchFamily="34" charset="-120"/>
                <a:ea typeface="微軟正黑體" pitchFamily="34" charset="-120"/>
              </a:rPr>
              <a:t>條、第</a:t>
            </a:r>
            <a:r>
              <a:rPr kumimoji="0" lang="en-US" altLang="zh-TW" sz="2600" b="1" dirty="0">
                <a:effectLst>
                  <a:outerShdw blurRad="38100" dist="38100" dir="2700000" algn="tl">
                    <a:srgbClr val="C0C0C0"/>
                  </a:outerShdw>
                </a:effectLst>
                <a:latin typeface="微軟正黑體" pitchFamily="34" charset="-120"/>
                <a:ea typeface="微軟正黑體" pitchFamily="34" charset="-120"/>
              </a:rPr>
              <a:t>216</a:t>
            </a:r>
            <a:r>
              <a:rPr kumimoji="0" lang="zh-TW" altLang="en-US" sz="2600" b="1" dirty="0">
                <a:effectLst>
                  <a:outerShdw blurRad="38100" dist="38100" dir="2700000" algn="tl">
                    <a:srgbClr val="C0C0C0"/>
                  </a:outerShdw>
                </a:effectLst>
                <a:latin typeface="微軟正黑體" pitchFamily="34" charset="-120"/>
                <a:ea typeface="微軟正黑體" pitchFamily="34" charset="-120"/>
              </a:rPr>
              <a:t>條及</a:t>
            </a:r>
            <a:r>
              <a:rPr kumimoji="0" lang="en-US" altLang="zh-TW" sz="2600" b="1" dirty="0">
                <a:effectLst>
                  <a:outerShdw blurRad="38100" dist="38100" dir="2700000" algn="tl">
                    <a:srgbClr val="C0C0C0"/>
                  </a:outerShdw>
                </a:effectLst>
                <a:latin typeface="微軟正黑體" pitchFamily="34" charset="-120"/>
                <a:ea typeface="微軟正黑體" pitchFamily="34" charset="-120"/>
              </a:rPr>
              <a:t>		</a:t>
            </a:r>
            <a:r>
              <a:rPr kumimoji="0" lang="zh-TW" altLang="en-US" sz="2600" b="1" dirty="0">
                <a:effectLst>
                  <a:outerShdw blurRad="38100" dist="38100" dir="2700000" algn="tl">
                    <a:srgbClr val="C0C0C0"/>
                  </a:outerShdw>
                </a:effectLst>
                <a:latin typeface="微軟正黑體" pitchFamily="34" charset="-120"/>
                <a:ea typeface="微軟正黑體" pitchFamily="34" charset="-120"/>
              </a:rPr>
              <a:t>   第</a:t>
            </a:r>
            <a:r>
              <a:rPr kumimoji="0" lang="en-US" altLang="zh-TW" sz="2600" b="1" dirty="0">
                <a:effectLst>
                  <a:outerShdw blurRad="38100" dist="38100" dir="2700000" algn="tl">
                    <a:srgbClr val="C0C0C0"/>
                  </a:outerShdw>
                </a:effectLst>
                <a:latin typeface="微軟正黑體" pitchFamily="34" charset="-120"/>
                <a:ea typeface="微軟正黑體" pitchFamily="34" charset="-120"/>
              </a:rPr>
              <a:t>217</a:t>
            </a:r>
            <a:r>
              <a:rPr kumimoji="0" lang="zh-TW" altLang="en-US" sz="2600" b="1" dirty="0">
                <a:effectLst>
                  <a:outerShdw blurRad="38100" dist="38100" dir="2700000" algn="tl">
                    <a:srgbClr val="C0C0C0"/>
                  </a:outerShdw>
                </a:effectLst>
                <a:latin typeface="微軟正黑體" pitchFamily="34" charset="-120"/>
                <a:ea typeface="微軟正黑體" pitchFamily="34" charset="-120"/>
              </a:rPr>
              <a:t>條。</a:t>
            </a:r>
            <a:endParaRPr kumimoji="0" lang="en-US" altLang="zh-TW" sz="2600" b="1" dirty="0">
              <a:effectLst>
                <a:outerShdw blurRad="38100" dist="38100" dir="2700000" algn="tl">
                  <a:srgbClr val="C0C0C0"/>
                </a:outerShdw>
              </a:effectLst>
              <a:latin typeface="微軟正黑體" pitchFamily="34" charset="-120"/>
              <a:ea typeface="微軟正黑體" pitchFamily="34" charset="-120"/>
            </a:endParaRPr>
          </a:p>
        </p:txBody>
      </p:sp>
      <p:sp>
        <p:nvSpPr>
          <p:cNvPr id="6" name="標題 1"/>
          <p:cNvSpPr txBox="1">
            <a:spLocks/>
          </p:cNvSpPr>
          <p:nvPr/>
        </p:nvSpPr>
        <p:spPr>
          <a:xfrm>
            <a:off x="467544" y="692696"/>
            <a:ext cx="8229600" cy="1008112"/>
          </a:xfrm>
          <a:prstGeom prst="rect">
            <a:avLst/>
          </a:prstGeom>
          <a:ln w="76200"/>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Aft>
                <a:spcPts val="0"/>
              </a:spcAft>
              <a:defRPr/>
            </a:pPr>
            <a:endParaRPr kumimoji="0" lang="zh-TW" altLang="en-US" sz="3600" b="1" cap="all" dirty="0">
              <a:ln w="0"/>
              <a:solidFill>
                <a:schemeClr val="tx2">
                  <a:lumMod val="75000"/>
                </a:schemeClr>
              </a:solidFill>
              <a:effectLst>
                <a:reflection blurRad="12700" stA="50000" endPos="50000" dist="5000" dir="5400000" sy="-100000" rotWithShape="0"/>
              </a:effectLst>
              <a:latin typeface="微軟正黑體" pitchFamily="34" charset="-120"/>
              <a:ea typeface="微軟正黑體" pitchFamily="34" charset="-120"/>
              <a:cs typeface="+mj-cs"/>
            </a:endParaRPr>
          </a:p>
        </p:txBody>
      </p:sp>
    </p:spTree>
    <p:extLst>
      <p:ext uri="{BB962C8B-B14F-4D97-AF65-F5344CB8AC3E}">
        <p14:creationId xmlns:p14="http://schemas.microsoft.com/office/powerpoint/2010/main" val="8667160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sz="3600" dirty="0" smtClean="0">
                <a:ln w="0"/>
                <a:solidFill>
                  <a:schemeClr val="tx2">
                    <a:lumMod val="75000"/>
                  </a:schemeClr>
                </a:solidFill>
                <a:effectLst>
                  <a:reflection blurRad="12700" stA="50000" endPos="50000" dist="5000" dir="5400000" sy="-100000" rotWithShape="0"/>
                </a:effectLst>
                <a:latin typeface="微軟正黑體" pitchFamily="34" charset="-120"/>
              </a:rPr>
              <a:t>常見犯罪態樣</a:t>
            </a:r>
            <a:r>
              <a:rPr lang="en-US" altLang="zh-TW" sz="3600" dirty="0" smtClean="0">
                <a:ln w="0"/>
                <a:solidFill>
                  <a:schemeClr val="tx2">
                    <a:lumMod val="75000"/>
                  </a:schemeClr>
                </a:solidFill>
                <a:effectLst>
                  <a:reflection blurRad="12700" stA="50000" endPos="50000" dist="5000" dir="5400000" sy="-100000" rotWithShape="0"/>
                </a:effectLst>
                <a:latin typeface="微軟正黑體" pitchFamily="34" charset="-120"/>
              </a:rPr>
              <a:t>--</a:t>
            </a:r>
            <a:r>
              <a:rPr lang="zh-TW" altLang="en-US" sz="3600" dirty="0" smtClean="0">
                <a:ln w="0"/>
                <a:solidFill>
                  <a:schemeClr val="tx2">
                    <a:lumMod val="75000"/>
                  </a:schemeClr>
                </a:solidFill>
                <a:effectLst>
                  <a:reflection blurRad="12700" stA="50000" endPos="50000" dist="5000" dir="5400000" sy="-100000" rotWithShape="0"/>
                </a:effectLst>
                <a:latin typeface="微軟正黑體" pitchFamily="34" charset="-120"/>
              </a:rPr>
              <a:t>偽造文書</a:t>
            </a:r>
            <a:endPar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endParaRPr>
          </a:p>
        </p:txBody>
      </p:sp>
      <p:pic>
        <p:nvPicPr>
          <p:cNvPr id="14" name="內容版面配置區 1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41873" y="1524000"/>
            <a:ext cx="3071892" cy="4572000"/>
          </a:xfrm>
        </p:spPr>
      </p:pic>
      <p:pic>
        <p:nvPicPr>
          <p:cNvPr id="13" name="內容版面配置區 1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2353185"/>
            <a:ext cx="4059238" cy="2913630"/>
          </a:xfrm>
        </p:spPr>
      </p:pic>
      <p:sp>
        <p:nvSpPr>
          <p:cNvPr id="2" name="投影片編號版面配置區 1"/>
          <p:cNvSpPr>
            <a:spLocks noGrp="1"/>
          </p:cNvSpPr>
          <p:nvPr>
            <p:ph type="sldNum" sz="quarter" idx="12"/>
          </p:nvPr>
        </p:nvSpPr>
        <p:spPr/>
        <p:txBody>
          <a:bodyPr/>
          <a:lstStyle/>
          <a:p>
            <a:fld id="{73DA0BB7-265A-403C-9275-D587AB510EDC}" type="slidenum">
              <a:rPr lang="zh-TW" altLang="en-US" smtClean="0"/>
              <a:t>65</a:t>
            </a:fld>
            <a:endParaRPr lang="zh-TW" altLang="en-US"/>
          </a:p>
        </p:txBody>
      </p:sp>
    </p:spTree>
    <p:extLst>
      <p:ext uri="{BB962C8B-B14F-4D97-AF65-F5344CB8AC3E}">
        <p14:creationId xmlns:p14="http://schemas.microsoft.com/office/powerpoint/2010/main" val="19722914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20000"/>
          </a:bodyPr>
          <a:lstStyle/>
          <a:p>
            <a:r>
              <a:rPr lang="zh-TW" altLang="en-US" dirty="0" smtClean="0"/>
              <a:t>○市○區公所工務課技工莊○傑為消化補助款涉犯公務員登載不實、偽造公文書案（北院</a:t>
            </a:r>
            <a:r>
              <a:rPr lang="en-US" altLang="zh-TW" dirty="0"/>
              <a:t>107</a:t>
            </a:r>
            <a:r>
              <a:rPr lang="zh-TW" altLang="en-US" dirty="0"/>
              <a:t>年度審簡字第</a:t>
            </a:r>
            <a:r>
              <a:rPr lang="en-US" altLang="zh-TW" dirty="0"/>
              <a:t>2023</a:t>
            </a:r>
            <a:r>
              <a:rPr lang="zh-TW" altLang="en-US" dirty="0"/>
              <a:t>號</a:t>
            </a:r>
            <a:r>
              <a:rPr lang="zh-TW" altLang="en-US" dirty="0" smtClean="0"/>
              <a:t>）</a:t>
            </a:r>
            <a:endParaRPr lang="en-US" altLang="zh-TW" dirty="0" smtClean="0"/>
          </a:p>
          <a:p>
            <a:r>
              <a:rPr lang="zh-TW" altLang="en-US" dirty="0" smtClean="0">
                <a:solidFill>
                  <a:srgbClr val="FFC000"/>
                </a:solidFill>
                <a:effectLst>
                  <a:outerShdw blurRad="38100" dist="38100" dir="2700000" algn="tl">
                    <a:srgbClr val="000000">
                      <a:alpha val="43137"/>
                    </a:srgbClr>
                  </a:outerShdw>
                </a:effectLst>
              </a:rPr>
              <a:t>犯案緣由</a:t>
            </a:r>
            <a:r>
              <a:rPr lang="zh-TW" altLang="en-US" dirty="0" smtClean="0"/>
              <a:t>：○市府</a:t>
            </a:r>
            <a:r>
              <a:rPr lang="zh-TW" altLang="en-US" dirty="0"/>
              <a:t>於</a:t>
            </a:r>
            <a:r>
              <a:rPr lang="en-US" altLang="zh-TW" dirty="0"/>
              <a:t>100</a:t>
            </a:r>
            <a:r>
              <a:rPr lang="zh-TW" altLang="en-US" dirty="0"/>
              <a:t>年</a:t>
            </a:r>
            <a:r>
              <a:rPr lang="en-US" altLang="zh-TW" dirty="0"/>
              <a:t>12</a:t>
            </a:r>
            <a:r>
              <a:rPr lang="zh-TW" altLang="en-US" dirty="0" smtClean="0"/>
              <a:t>月</a:t>
            </a:r>
            <a:r>
              <a:rPr lang="zh-TW" altLang="en-US" dirty="0"/>
              <a:t>○</a:t>
            </a:r>
            <a:r>
              <a:rPr lang="zh-TW" altLang="en-US" dirty="0" smtClean="0"/>
              <a:t>日核定某某工程</a:t>
            </a:r>
            <a:r>
              <a:rPr lang="zh-TW" altLang="en-US" dirty="0"/>
              <a:t>補助款</a:t>
            </a:r>
            <a:r>
              <a:rPr lang="en-US" altLang="zh-TW" dirty="0"/>
              <a:t>30</a:t>
            </a:r>
            <a:r>
              <a:rPr lang="zh-TW" altLang="en-US" dirty="0"/>
              <a:t>萬元</a:t>
            </a:r>
            <a:r>
              <a:rPr lang="zh-TW" altLang="en-US" dirty="0" smtClean="0"/>
              <a:t>，但</a:t>
            </a:r>
            <a:r>
              <a:rPr lang="zh-TW" altLang="en-US" dirty="0" smtClean="0">
                <a:solidFill>
                  <a:srgbClr val="FF0000"/>
                </a:solidFill>
              </a:rPr>
              <a:t>要求</a:t>
            </a:r>
            <a:r>
              <a:rPr lang="zh-TW" altLang="en-US" dirty="0">
                <a:solidFill>
                  <a:srgbClr val="FF0000"/>
                </a:solidFill>
              </a:rPr>
              <a:t>○</a:t>
            </a:r>
            <a:r>
              <a:rPr lang="zh-TW" altLang="en-US" dirty="0" smtClean="0">
                <a:solidFill>
                  <a:srgbClr val="FF0000"/>
                </a:solidFill>
              </a:rPr>
              <a:t>區公所</a:t>
            </a:r>
            <a:r>
              <a:rPr lang="zh-TW" altLang="en-US" dirty="0">
                <a:solidFill>
                  <a:srgbClr val="FF0000"/>
                </a:solidFill>
              </a:rPr>
              <a:t>應於</a:t>
            </a:r>
            <a:r>
              <a:rPr lang="en-US" altLang="zh-TW" dirty="0">
                <a:solidFill>
                  <a:srgbClr val="FF0000"/>
                </a:solidFill>
              </a:rPr>
              <a:t>100</a:t>
            </a:r>
            <a:r>
              <a:rPr lang="zh-TW" altLang="en-US" dirty="0">
                <a:solidFill>
                  <a:srgbClr val="FF0000"/>
                </a:solidFill>
              </a:rPr>
              <a:t>年度結束</a:t>
            </a:r>
            <a:r>
              <a:rPr lang="zh-TW" altLang="en-US" dirty="0" smtClean="0">
                <a:solidFill>
                  <a:srgbClr val="FF0000"/>
                </a:solidFill>
              </a:rPr>
              <a:t>前「發包」完成</a:t>
            </a:r>
            <a:r>
              <a:rPr lang="zh-TW" altLang="en-US" dirty="0">
                <a:solidFill>
                  <a:srgbClr val="FF0000"/>
                </a:solidFill>
              </a:rPr>
              <a:t>，否則不予補助，且應於完工後</a:t>
            </a:r>
            <a:r>
              <a:rPr lang="en-US" altLang="zh-TW" dirty="0">
                <a:solidFill>
                  <a:srgbClr val="FF0000"/>
                </a:solidFill>
              </a:rPr>
              <a:t>2</a:t>
            </a:r>
            <a:r>
              <a:rPr lang="zh-TW" altLang="en-US" dirty="0">
                <a:solidFill>
                  <a:srgbClr val="FF0000"/>
                </a:solidFill>
              </a:rPr>
              <a:t>週內將經費結算表、成果報告及照片報府備查</a:t>
            </a:r>
            <a:r>
              <a:rPr lang="zh-TW" altLang="en-US" dirty="0"/>
              <a:t>等用語。後於</a:t>
            </a:r>
            <a:r>
              <a:rPr lang="en-US" altLang="zh-TW" dirty="0"/>
              <a:t>101</a:t>
            </a:r>
            <a:r>
              <a:rPr lang="zh-TW" altLang="en-US" dirty="0" smtClean="0"/>
              <a:t>年</a:t>
            </a:r>
            <a:r>
              <a:rPr lang="en-US" altLang="zh-TW" dirty="0" smtClean="0"/>
              <a:t>3</a:t>
            </a:r>
            <a:r>
              <a:rPr lang="zh-TW" altLang="en-US" dirty="0" smtClean="0"/>
              <a:t>月</a:t>
            </a:r>
            <a:r>
              <a:rPr lang="zh-TW" altLang="en-US" dirty="0"/>
              <a:t>○</a:t>
            </a:r>
            <a:r>
              <a:rPr lang="zh-TW" altLang="en-US" dirty="0" smtClean="0"/>
              <a:t>日</a:t>
            </a:r>
            <a:r>
              <a:rPr lang="zh-TW" altLang="en-US" dirty="0"/>
              <a:t>核</a:t>
            </a:r>
            <a:r>
              <a:rPr lang="zh-TW" altLang="en-US" dirty="0" smtClean="0"/>
              <a:t>撥</a:t>
            </a:r>
            <a:r>
              <a:rPr lang="en-US" altLang="zh-TW" dirty="0" smtClean="0"/>
              <a:t>A</a:t>
            </a:r>
            <a:r>
              <a:rPr lang="zh-TW" altLang="en-US" dirty="0" smtClean="0"/>
              <a:t>工程經費</a:t>
            </a:r>
            <a:r>
              <a:rPr lang="en-US" altLang="zh-TW" dirty="0"/>
              <a:t>30</a:t>
            </a:r>
            <a:r>
              <a:rPr lang="zh-TW" altLang="en-US" dirty="0"/>
              <a:t>萬元</a:t>
            </a:r>
            <a:r>
              <a:rPr lang="zh-TW" altLang="en-US" dirty="0" smtClean="0"/>
              <a:t>至</a:t>
            </a:r>
            <a:r>
              <a:rPr lang="zh-TW" altLang="en-US" dirty="0"/>
              <a:t>○</a:t>
            </a:r>
            <a:r>
              <a:rPr lang="zh-TW" altLang="en-US" dirty="0" smtClean="0"/>
              <a:t>區公所</a:t>
            </a:r>
            <a:r>
              <a:rPr lang="zh-TW" altLang="en-US" dirty="0"/>
              <a:t>之保管金專戶內</a:t>
            </a:r>
            <a:r>
              <a:rPr lang="zh-TW" altLang="en-US" dirty="0" smtClean="0"/>
              <a:t>。而</a:t>
            </a:r>
            <a:r>
              <a:rPr lang="zh-TW" altLang="en-US" dirty="0"/>
              <a:t>莊○</a:t>
            </a:r>
            <a:r>
              <a:rPr lang="zh-TW" altLang="en-US" dirty="0" smtClean="0"/>
              <a:t>傑自</a:t>
            </a:r>
            <a:r>
              <a:rPr lang="en-US" altLang="zh-TW" dirty="0" smtClean="0"/>
              <a:t>101</a:t>
            </a:r>
            <a:r>
              <a:rPr lang="zh-TW" altLang="en-US" dirty="0" smtClean="0"/>
              <a:t>年</a:t>
            </a:r>
            <a:r>
              <a:rPr lang="en-US" altLang="zh-TW" dirty="0" smtClean="0"/>
              <a:t>7</a:t>
            </a:r>
            <a:r>
              <a:rPr lang="zh-TW" altLang="en-US" dirty="0" smtClean="0"/>
              <a:t>月職務調動後，</a:t>
            </a:r>
            <a:r>
              <a:rPr lang="zh-TW" altLang="en-US" dirty="0"/>
              <a:t>未</a:t>
            </a:r>
            <a:r>
              <a:rPr lang="zh-TW" altLang="en-US" dirty="0" smtClean="0"/>
              <a:t>將</a:t>
            </a:r>
            <a:r>
              <a:rPr lang="en-US" altLang="zh-TW" dirty="0" smtClean="0"/>
              <a:t>A</a:t>
            </a:r>
            <a:r>
              <a:rPr lang="zh-TW" altLang="en-US" dirty="0" smtClean="0"/>
              <a:t>工程</a:t>
            </a:r>
            <a:r>
              <a:rPr lang="zh-TW" altLang="en-US" dirty="0"/>
              <a:t>案</a:t>
            </a:r>
            <a:r>
              <a:rPr lang="zh-TW" altLang="en-US" dirty="0" smtClean="0"/>
              <a:t>移交後手辦理</a:t>
            </a:r>
            <a:r>
              <a:rPr lang="zh-TW" altLang="en-US" dirty="0"/>
              <a:t>，亦怠未續辦相關招標、開工、函報完工及驗收後核銷等事宜。嗣因遲未將經費結算表、成果報告及照片</a:t>
            </a:r>
            <a:r>
              <a:rPr lang="zh-TW" altLang="en-US" dirty="0" smtClean="0"/>
              <a:t>呈報</a:t>
            </a:r>
            <a:r>
              <a:rPr lang="zh-TW" altLang="en-US" dirty="0"/>
              <a:t>○</a:t>
            </a:r>
            <a:r>
              <a:rPr lang="zh-TW" altLang="en-US" dirty="0" smtClean="0"/>
              <a:t>市府</a:t>
            </a:r>
            <a:r>
              <a:rPr lang="zh-TW" altLang="en-US" dirty="0"/>
              <a:t>備查</a:t>
            </a:r>
            <a:r>
              <a:rPr lang="zh-TW" altLang="en-US" dirty="0" smtClean="0"/>
              <a:t>，</a:t>
            </a:r>
            <a:r>
              <a:rPr lang="zh-TW" altLang="en-US" dirty="0"/>
              <a:t> ○</a:t>
            </a:r>
            <a:r>
              <a:rPr lang="zh-TW" altLang="en-US" dirty="0" smtClean="0"/>
              <a:t>市府</a:t>
            </a:r>
            <a:r>
              <a:rPr lang="zh-TW" altLang="en-US" dirty="0"/>
              <a:t>遂於</a:t>
            </a:r>
            <a:r>
              <a:rPr lang="en-US" altLang="zh-TW" dirty="0"/>
              <a:t>101</a:t>
            </a:r>
            <a:r>
              <a:rPr lang="zh-TW" altLang="en-US" dirty="0"/>
              <a:t>年</a:t>
            </a:r>
            <a:r>
              <a:rPr lang="en-US" altLang="zh-TW" dirty="0"/>
              <a:t>12</a:t>
            </a:r>
            <a:r>
              <a:rPr lang="zh-TW" altLang="en-US" dirty="0" smtClean="0"/>
              <a:t>月</a:t>
            </a:r>
            <a:r>
              <a:rPr lang="zh-TW" altLang="en-US" dirty="0"/>
              <a:t>○</a:t>
            </a:r>
            <a:r>
              <a:rPr lang="zh-TW" altLang="en-US" dirty="0" smtClean="0"/>
              <a:t>日</a:t>
            </a:r>
            <a:r>
              <a:rPr lang="zh-TW" altLang="en-US" dirty="0"/>
              <a:t>函</a:t>
            </a:r>
            <a:r>
              <a:rPr lang="zh-TW" altLang="en-US" dirty="0" smtClean="0"/>
              <a:t>知</a:t>
            </a:r>
            <a:r>
              <a:rPr lang="zh-TW" altLang="en-US" dirty="0"/>
              <a:t>○</a:t>
            </a:r>
            <a:r>
              <a:rPr lang="zh-TW" altLang="en-US" dirty="0" smtClean="0"/>
              <a:t>區公所</a:t>
            </a:r>
            <a:r>
              <a:rPr lang="zh-TW" altLang="en-US" dirty="0">
                <a:solidFill>
                  <a:srgbClr val="FF0000"/>
                </a:solidFill>
              </a:rPr>
              <a:t>如未於</a:t>
            </a:r>
            <a:r>
              <a:rPr lang="en-US" altLang="zh-TW" dirty="0">
                <a:solidFill>
                  <a:srgbClr val="FF0000"/>
                </a:solidFill>
              </a:rPr>
              <a:t>101</a:t>
            </a:r>
            <a:r>
              <a:rPr lang="zh-TW" altLang="en-US" dirty="0">
                <a:solidFill>
                  <a:srgbClr val="FF0000"/>
                </a:solidFill>
              </a:rPr>
              <a:t>年</a:t>
            </a:r>
            <a:r>
              <a:rPr lang="en-US" altLang="zh-TW" dirty="0">
                <a:solidFill>
                  <a:srgbClr val="FF0000"/>
                </a:solidFill>
              </a:rPr>
              <a:t>12</a:t>
            </a:r>
            <a:r>
              <a:rPr lang="zh-TW" altLang="en-US" dirty="0">
                <a:solidFill>
                  <a:srgbClr val="FF0000"/>
                </a:solidFill>
              </a:rPr>
              <a:t>月</a:t>
            </a:r>
            <a:r>
              <a:rPr lang="en-US" altLang="zh-TW" dirty="0">
                <a:solidFill>
                  <a:srgbClr val="FF0000"/>
                </a:solidFill>
              </a:rPr>
              <a:t>20</a:t>
            </a:r>
            <a:r>
              <a:rPr lang="zh-TW" altLang="en-US" dirty="0">
                <a:solidFill>
                  <a:srgbClr val="FF0000"/>
                </a:solidFill>
              </a:rPr>
              <a:t>日前將相關憑證呈報市府，即收回前開補助</a:t>
            </a:r>
            <a:r>
              <a:rPr lang="zh-TW" altLang="en-US" dirty="0" smtClean="0">
                <a:solidFill>
                  <a:srgbClr val="FF0000"/>
                </a:solidFill>
              </a:rPr>
              <a:t>款</a:t>
            </a:r>
            <a:r>
              <a:rPr lang="zh-TW" altLang="en-US" dirty="0" smtClean="0"/>
              <a:t>。</a:t>
            </a:r>
            <a:endParaRPr lang="zh-TW" altLang="en-US" dirty="0"/>
          </a:p>
        </p:txBody>
      </p:sp>
      <p:sp>
        <p:nvSpPr>
          <p:cNvPr id="3" name="標題 2"/>
          <p:cNvSpPr>
            <a:spLocks noGrp="1"/>
          </p:cNvSpPr>
          <p:nvPr>
            <p:ph type="title"/>
          </p:nvPr>
        </p:nvSpPr>
        <p:spPr/>
        <p:txBody>
          <a:bodyPr>
            <a:normAutofit/>
          </a:bodyPr>
          <a:lstStyle/>
          <a:p>
            <a:r>
              <a:rPr lang="zh-TW" altLang="en-US" sz="3600" dirty="0" smtClean="0">
                <a:ln w="0"/>
                <a:solidFill>
                  <a:schemeClr val="tx2">
                    <a:lumMod val="75000"/>
                  </a:schemeClr>
                </a:solidFill>
                <a:effectLst>
                  <a:reflection blurRad="12700" stA="50000" endPos="50000" dist="5000" dir="5400000" sy="-100000" rotWithShape="0"/>
                </a:effectLst>
                <a:latin typeface="微軟正黑體" pitchFamily="34" charset="-120"/>
              </a:rPr>
              <a:t>偽造</a:t>
            </a:r>
            <a:r>
              <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rPr>
              <a:t>變造公文書案例解析</a:t>
            </a: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66</a:t>
            </a:fld>
            <a:endParaRPr lang="zh-TW" altLang="en-US"/>
          </a:p>
        </p:txBody>
      </p:sp>
    </p:spTree>
    <p:extLst>
      <p:ext uri="{BB962C8B-B14F-4D97-AF65-F5344CB8AC3E}">
        <p14:creationId xmlns:p14="http://schemas.microsoft.com/office/powerpoint/2010/main" val="31705027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zh-TW" altLang="en-US" dirty="0" smtClean="0"/>
              <a:t>後續掩飾作為：</a:t>
            </a:r>
            <a:endParaRPr lang="en-US" altLang="zh-TW" dirty="0" smtClean="0"/>
          </a:p>
          <a:p>
            <a:pPr marL="514350" indent="-514350">
              <a:buFont typeface="+mj-lt"/>
              <a:buAutoNum type="arabicParenR"/>
            </a:pPr>
            <a:r>
              <a:rPr lang="zh-TW" altLang="en-US" dirty="0" smtClean="0"/>
              <a:t>向○市府</a:t>
            </a:r>
            <a:r>
              <a:rPr lang="zh-TW" altLang="en-US" u="sng" dirty="0"/>
              <a:t>虛偽函報</a:t>
            </a:r>
            <a:r>
              <a:rPr lang="en-US" altLang="zh-TW" dirty="0" smtClean="0"/>
              <a:t>A</a:t>
            </a:r>
            <a:r>
              <a:rPr lang="zh-TW" altLang="en-US" dirty="0" smtClean="0"/>
              <a:t>工程已完工</a:t>
            </a:r>
            <a:endParaRPr lang="en-US" altLang="zh-TW" dirty="0" smtClean="0"/>
          </a:p>
          <a:p>
            <a:pPr marL="514350" indent="-514350">
              <a:buFont typeface="+mj-lt"/>
              <a:buAutoNum type="arabicParenR"/>
            </a:pPr>
            <a:r>
              <a:rPr lang="zh-TW" altLang="en-US" dirty="0" smtClean="0"/>
              <a:t>以</a:t>
            </a:r>
            <a:r>
              <a:rPr lang="zh-TW" altLang="en-US" u="sng" dirty="0"/>
              <a:t>緊急採購</a:t>
            </a:r>
            <a:r>
              <a:rPr lang="zh-TW" altLang="en-US" dirty="0"/>
              <a:t>方式逕</a:t>
            </a:r>
            <a:r>
              <a:rPr lang="zh-TW" altLang="en-US" dirty="0" smtClean="0"/>
              <a:t>找廠商</a:t>
            </a:r>
            <a:r>
              <a:rPr lang="zh-TW" altLang="en-US" dirty="0"/>
              <a:t>施</a:t>
            </a:r>
            <a:r>
              <a:rPr lang="zh-TW" altLang="en-US" dirty="0" smtClean="0"/>
              <a:t>作</a:t>
            </a:r>
            <a:r>
              <a:rPr lang="en-US" altLang="zh-TW" dirty="0" smtClean="0"/>
              <a:t>A</a:t>
            </a:r>
            <a:r>
              <a:rPr lang="zh-TW" altLang="en-US" dirty="0" smtClean="0"/>
              <a:t>工程內容</a:t>
            </a:r>
            <a:endParaRPr lang="en-US" altLang="zh-TW" dirty="0" smtClean="0"/>
          </a:p>
          <a:p>
            <a:pPr marL="514350" indent="-514350">
              <a:buFont typeface="+mj-lt"/>
              <a:buAutoNum type="arabicParenR"/>
            </a:pPr>
            <a:r>
              <a:rPr lang="zh-TW" altLang="en-US" dirty="0" smtClean="0"/>
              <a:t>無法請款後，</a:t>
            </a:r>
            <a:r>
              <a:rPr lang="zh-TW" altLang="en-US" u="sng" dirty="0" smtClean="0"/>
              <a:t>虛偽簽報</a:t>
            </a:r>
            <a:r>
              <a:rPr lang="en-US" altLang="zh-TW" dirty="0" smtClean="0"/>
              <a:t>B</a:t>
            </a:r>
            <a:r>
              <a:rPr lang="zh-TW" altLang="en-US" dirty="0" smtClean="0"/>
              <a:t>、</a:t>
            </a:r>
            <a:r>
              <a:rPr lang="en-US" altLang="zh-TW" dirty="0" smtClean="0"/>
              <a:t>C</a:t>
            </a:r>
            <a:r>
              <a:rPr lang="zh-TW" altLang="en-US" dirty="0" smtClean="0"/>
              <a:t>工程（金額均未達</a:t>
            </a:r>
            <a:r>
              <a:rPr lang="en-US" altLang="zh-TW" dirty="0" smtClean="0"/>
              <a:t>10</a:t>
            </a:r>
            <a:r>
              <a:rPr lang="zh-TW" altLang="en-US" dirty="0" smtClean="0"/>
              <a:t>萬元）來撥款給廠商（未完全付清）</a:t>
            </a:r>
            <a:endParaRPr lang="en-US" altLang="zh-TW" dirty="0" smtClean="0"/>
          </a:p>
          <a:p>
            <a:pPr marL="514350" indent="-514350">
              <a:buFont typeface="+mj-lt"/>
              <a:buAutoNum type="arabicParenR"/>
            </a:pPr>
            <a:r>
              <a:rPr lang="zh-TW" altLang="en-US" dirty="0" smtClean="0"/>
              <a:t>為安撫廠商，在</a:t>
            </a:r>
            <a:r>
              <a:rPr lang="en-US" altLang="zh-TW" dirty="0"/>
              <a:t>D</a:t>
            </a:r>
            <a:r>
              <a:rPr lang="zh-TW" altLang="en-US" dirty="0"/>
              <a:t>、</a:t>
            </a:r>
            <a:r>
              <a:rPr lang="en-US" altLang="zh-TW" dirty="0"/>
              <a:t>E</a:t>
            </a:r>
            <a:r>
              <a:rPr lang="zh-TW" altLang="en-US" dirty="0" smtClean="0"/>
              <a:t>工程</a:t>
            </a:r>
            <a:r>
              <a:rPr lang="zh-TW" altLang="en-US" dirty="0"/>
              <a:t>（金額均未達</a:t>
            </a:r>
            <a:r>
              <a:rPr lang="en-US" altLang="zh-TW" dirty="0"/>
              <a:t>10</a:t>
            </a:r>
            <a:r>
              <a:rPr lang="zh-TW" altLang="en-US" dirty="0"/>
              <a:t>萬元）</a:t>
            </a:r>
            <a:r>
              <a:rPr lang="zh-TW" altLang="en-US" dirty="0" smtClean="0"/>
              <a:t>尚未</a:t>
            </a:r>
            <a:r>
              <a:rPr lang="zh-TW" altLang="en-US" dirty="0"/>
              <a:t>簽</a:t>
            </a:r>
            <a:r>
              <a:rPr lang="zh-TW" altLang="en-US" dirty="0" smtClean="0"/>
              <a:t>准前要求廠商施作，且為取信於廠商，偽造</a:t>
            </a:r>
            <a:r>
              <a:rPr lang="en-US" altLang="zh-TW" dirty="0"/>
              <a:t>D</a:t>
            </a:r>
            <a:r>
              <a:rPr lang="zh-TW" altLang="en-US" dirty="0"/>
              <a:t>、</a:t>
            </a:r>
            <a:r>
              <a:rPr lang="en-US" altLang="zh-TW" dirty="0"/>
              <a:t>E</a:t>
            </a:r>
            <a:r>
              <a:rPr lang="zh-TW" altLang="en-US" dirty="0" smtClean="0"/>
              <a:t>工程已簽准之公文→最終驗收</a:t>
            </a:r>
            <a:r>
              <a:rPr lang="en-US" altLang="zh-TW" dirty="0"/>
              <a:t>D</a:t>
            </a:r>
            <a:r>
              <a:rPr lang="zh-TW" altLang="en-US" dirty="0"/>
              <a:t>、</a:t>
            </a:r>
            <a:r>
              <a:rPr lang="en-US" altLang="zh-TW" dirty="0"/>
              <a:t>E</a:t>
            </a:r>
            <a:r>
              <a:rPr lang="zh-TW" altLang="en-US" dirty="0" smtClean="0"/>
              <a:t>工程之公務員發覺廠商提供之開工</a:t>
            </a:r>
            <a:r>
              <a:rPr lang="zh-TW" altLang="en-US" dirty="0"/>
              <a:t>函文文號與實際</a:t>
            </a:r>
            <a:r>
              <a:rPr lang="zh-TW" altLang="en-US" dirty="0" smtClean="0"/>
              <a:t>內容不符</a:t>
            </a:r>
            <a:endParaRPr lang="zh-TW" altLang="en-US" dirty="0"/>
          </a:p>
        </p:txBody>
      </p:sp>
      <p:sp>
        <p:nvSpPr>
          <p:cNvPr id="3" name="標題 2"/>
          <p:cNvSpPr>
            <a:spLocks noGrp="1"/>
          </p:cNvSpPr>
          <p:nvPr>
            <p:ph type="title"/>
          </p:nvPr>
        </p:nvSpPr>
        <p:spPr>
          <a:xfrm>
            <a:off x="457200" y="466416"/>
            <a:ext cx="7239000" cy="1143000"/>
          </a:xfrm>
        </p:spPr>
        <p:txBody>
          <a:bodyPr>
            <a:normAutofit/>
          </a:bodyPr>
          <a:lstStyle/>
          <a:p>
            <a:pPr lvl="0"/>
            <a:r>
              <a:rPr lang="zh-TW" altLang="en-US" sz="3600" dirty="0" smtClean="0">
                <a:ln w="0"/>
                <a:solidFill>
                  <a:schemeClr val="tx2">
                    <a:lumMod val="75000"/>
                  </a:schemeClr>
                </a:solidFill>
                <a:effectLst>
                  <a:reflection blurRad="12700" stA="50000" endPos="50000" dist="5000" dir="5400000" sy="-100000" rotWithShape="0"/>
                </a:effectLst>
                <a:latin typeface="微軟正黑體" pitchFamily="34" charset="-120"/>
              </a:rPr>
              <a:t>偽造</a:t>
            </a:r>
            <a:r>
              <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rPr>
              <a:t>變造公文書案例解析</a:t>
            </a: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67</a:t>
            </a:fld>
            <a:endParaRPr lang="zh-TW" altLang="en-US"/>
          </a:p>
        </p:txBody>
      </p:sp>
    </p:spTree>
    <p:extLst>
      <p:ext uri="{BB962C8B-B14F-4D97-AF65-F5344CB8AC3E}">
        <p14:creationId xmlns:p14="http://schemas.microsoft.com/office/powerpoint/2010/main" val="30629851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sz="3600" dirty="0" smtClean="0">
                <a:ln w="0"/>
                <a:solidFill>
                  <a:schemeClr val="tx2">
                    <a:lumMod val="75000"/>
                  </a:schemeClr>
                </a:solidFill>
                <a:effectLst>
                  <a:reflection blurRad="12700" stA="50000" endPos="50000" dist="5000" dir="5400000" sy="-100000" rotWithShape="0"/>
                </a:effectLst>
                <a:latin typeface="微軟正黑體" pitchFamily="34" charset="-120"/>
              </a:rPr>
              <a:t>偽造</a:t>
            </a:r>
            <a:r>
              <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rPr>
              <a:t>變造公文書案例解析</a:t>
            </a:r>
          </a:p>
        </p:txBody>
      </p:sp>
      <p:sp>
        <p:nvSpPr>
          <p:cNvPr id="2" name="內容版面配置區 1"/>
          <p:cNvSpPr>
            <a:spLocks noGrp="1"/>
          </p:cNvSpPr>
          <p:nvPr>
            <p:ph sz="half" idx="2"/>
          </p:nvPr>
        </p:nvSpPr>
        <p:spPr/>
        <p:txBody>
          <a:bodyPr>
            <a:normAutofit fontScale="92500" lnSpcReduction="10000"/>
          </a:bodyPr>
          <a:lstStyle/>
          <a:p>
            <a:r>
              <a:rPr lang="zh-TW" altLang="en-US" dirty="0" smtClean="0"/>
              <a:t>公文收發均有軌跡紀錄</a:t>
            </a:r>
            <a:endParaRPr lang="en-US" altLang="zh-TW" dirty="0" smtClean="0"/>
          </a:p>
          <a:p>
            <a:r>
              <a:rPr lang="zh-TW" altLang="en-US" dirty="0"/>
              <a:t>收文流水號就是發文文</a:t>
            </a:r>
            <a:r>
              <a:rPr lang="zh-TW" altLang="en-US" dirty="0" smtClean="0"/>
              <a:t>號（右下角二維條碼號）</a:t>
            </a:r>
            <a:endParaRPr lang="en-US" altLang="zh-TW" dirty="0" smtClean="0"/>
          </a:p>
          <a:p>
            <a:pPr marL="514350" indent="-514350">
              <a:buFont typeface="+mj-lt"/>
              <a:buAutoNum type="arabicPeriod"/>
            </a:pPr>
            <a:r>
              <a:rPr lang="en-US" altLang="zh-TW" dirty="0" smtClean="0"/>
              <a:t>103.2.7</a:t>
            </a:r>
            <a:r>
              <a:rPr lang="zh-TW" altLang="en-US" dirty="0" smtClean="0"/>
              <a:t> </a:t>
            </a:r>
            <a:r>
              <a:rPr lang="en-US" altLang="zh-TW" dirty="0" smtClean="0"/>
              <a:t>0912</a:t>
            </a:r>
            <a:r>
              <a:rPr lang="zh-TW" altLang="en-US" dirty="0" smtClean="0"/>
              <a:t>收文登錄</a:t>
            </a:r>
            <a:endParaRPr lang="en-US" altLang="zh-TW" dirty="0" smtClean="0"/>
          </a:p>
          <a:p>
            <a:pPr marL="514350" indent="-514350">
              <a:buFont typeface="+mj-lt"/>
              <a:buAutoNum type="arabicPeriod"/>
            </a:pPr>
            <a:r>
              <a:rPr lang="en-US" altLang="zh-TW" dirty="0" smtClean="0"/>
              <a:t>103.2.4</a:t>
            </a:r>
            <a:r>
              <a:rPr lang="zh-TW" altLang="en-US" dirty="0" smtClean="0"/>
              <a:t> </a:t>
            </a:r>
            <a:r>
              <a:rPr lang="en-US" altLang="zh-TW" dirty="0" smtClean="0"/>
              <a:t>1407</a:t>
            </a:r>
            <a:r>
              <a:rPr lang="zh-TW" altLang="en-US" dirty="0" smtClean="0"/>
              <a:t>指定承辦人</a:t>
            </a:r>
            <a:endParaRPr lang="en-US" altLang="zh-TW" dirty="0" smtClean="0"/>
          </a:p>
          <a:p>
            <a:pPr marL="514350" indent="-514350">
              <a:buFont typeface="+mj-lt"/>
              <a:buAutoNum type="arabicPeriod"/>
            </a:pPr>
            <a:r>
              <a:rPr lang="en-US" altLang="zh-TW" dirty="0" smtClean="0"/>
              <a:t>103.2.10</a:t>
            </a:r>
            <a:r>
              <a:rPr lang="zh-TW" altLang="en-US" dirty="0" smtClean="0"/>
              <a:t> </a:t>
            </a:r>
            <a:r>
              <a:rPr lang="en-US" altLang="zh-TW" dirty="0" smtClean="0"/>
              <a:t>1249</a:t>
            </a:r>
            <a:r>
              <a:rPr lang="zh-TW" altLang="en-US" dirty="0" smtClean="0"/>
              <a:t>核判發文</a:t>
            </a:r>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68</a:t>
            </a:fld>
            <a:endParaRPr lang="zh-TW" altLang="en-US"/>
          </a:p>
        </p:txBody>
      </p:sp>
      <p:sp>
        <p:nvSpPr>
          <p:cNvPr id="5" name="內容版面配置區 4"/>
          <p:cNvSpPr>
            <a:spLocks noGrp="1"/>
          </p:cNvSpPr>
          <p:nvPr>
            <p:ph sz="half" idx="1"/>
          </p:nvPr>
        </p:nvSpPr>
        <p:spPr/>
        <p:txBody>
          <a:bodyPr/>
          <a:lstStyle/>
          <a:p>
            <a:endParaRPr lang="zh-TW" altLang="en-US"/>
          </a:p>
        </p:txBody>
      </p:sp>
    </p:spTree>
    <p:extLst>
      <p:ext uri="{BB962C8B-B14F-4D97-AF65-F5344CB8AC3E}">
        <p14:creationId xmlns:p14="http://schemas.microsoft.com/office/powerpoint/2010/main" val="4503205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57200" y="260648"/>
            <a:ext cx="7242048" cy="1143000"/>
          </a:xfrm>
        </p:spPr>
        <p:txBody>
          <a:bodyPr>
            <a:normAutofit/>
          </a:bodyPr>
          <a:lstStyle/>
          <a:p>
            <a:r>
              <a:rPr lang="zh-TW" altLang="en-US" sz="3600" dirty="0" smtClean="0">
                <a:ln w="0"/>
                <a:solidFill>
                  <a:schemeClr val="tx2">
                    <a:lumMod val="75000"/>
                  </a:schemeClr>
                </a:solidFill>
                <a:effectLst>
                  <a:reflection blurRad="12700" stA="50000" endPos="50000" dist="5000" dir="5400000" sy="-100000" rotWithShape="0"/>
                </a:effectLst>
                <a:latin typeface="微軟正黑體" pitchFamily="34" charset="-120"/>
              </a:rPr>
              <a:t>偽造</a:t>
            </a:r>
            <a:r>
              <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rPr>
              <a:t>變造公文書案例解析</a:t>
            </a:r>
          </a:p>
        </p:txBody>
      </p:sp>
      <p:sp>
        <p:nvSpPr>
          <p:cNvPr id="8" name="內容版面配置區 7"/>
          <p:cNvSpPr>
            <a:spLocks noGrp="1"/>
          </p:cNvSpPr>
          <p:nvPr>
            <p:ph sz="half" idx="1"/>
          </p:nvPr>
        </p:nvSpPr>
        <p:spPr/>
        <p:txBody>
          <a:bodyPr/>
          <a:lstStyle/>
          <a:p>
            <a:r>
              <a:rPr lang="zh-TW" altLang="en-US" dirty="0" smtClean="0"/>
              <a:t>偽造公文書成品：</a:t>
            </a:r>
            <a:endParaRPr lang="en-US" altLang="zh-TW" dirty="0" smtClean="0"/>
          </a:p>
          <a:p>
            <a:pPr marL="514350" indent="-514350">
              <a:buFont typeface="+mj-lt"/>
              <a:buAutoNum type="arabicPeriod"/>
            </a:pPr>
            <a:r>
              <a:rPr lang="zh-TW" altLang="en-US" dirty="0"/>
              <a:t>受文</a:t>
            </a:r>
            <a:r>
              <a:rPr lang="zh-TW" altLang="en-US" dirty="0" smtClean="0"/>
              <a:t>者→╳</a:t>
            </a:r>
            <a:endParaRPr lang="en-US" altLang="zh-TW" dirty="0" smtClean="0"/>
          </a:p>
          <a:p>
            <a:pPr marL="514350" indent="-514350">
              <a:buFont typeface="+mj-lt"/>
              <a:buAutoNum type="arabicPeriod"/>
            </a:pPr>
            <a:r>
              <a:rPr lang="zh-TW" altLang="en-US" dirty="0"/>
              <a:t>發文</a:t>
            </a:r>
            <a:r>
              <a:rPr lang="zh-TW" altLang="en-US" dirty="0" smtClean="0"/>
              <a:t>日期→╳（被識破，因為是農曆過年期間）</a:t>
            </a:r>
            <a:endParaRPr lang="en-US" altLang="zh-TW" dirty="0" smtClean="0"/>
          </a:p>
          <a:p>
            <a:pPr marL="514350" indent="-514350">
              <a:buFont typeface="+mj-lt"/>
              <a:buAutoNum type="arabicPeriod"/>
            </a:pPr>
            <a:r>
              <a:rPr lang="zh-TW" altLang="en-US" dirty="0" smtClean="0"/>
              <a:t>主旨及說明內容→</a:t>
            </a:r>
            <a:r>
              <a:rPr lang="zh-TW" altLang="en-US" dirty="0"/>
              <a:t> ╳</a:t>
            </a:r>
            <a:endParaRPr lang="en-US" altLang="zh-TW" dirty="0" smtClean="0"/>
          </a:p>
          <a:p>
            <a:pPr marL="514350" indent="-514350">
              <a:buFont typeface="+mj-lt"/>
              <a:buAutoNum type="arabicPeriod"/>
            </a:pPr>
            <a:r>
              <a:rPr lang="zh-TW" altLang="en-US" dirty="0" smtClean="0"/>
              <a:t>發文字號→</a:t>
            </a:r>
            <a:r>
              <a:rPr lang="zh-TW" altLang="en-US" dirty="0"/>
              <a:t> </a:t>
            </a:r>
            <a:r>
              <a:rPr lang="zh-TW" altLang="en-US" dirty="0" smtClean="0"/>
              <a:t>○</a:t>
            </a:r>
            <a:endParaRPr lang="en-US" altLang="zh-TW" dirty="0" smtClean="0"/>
          </a:p>
          <a:p>
            <a:pPr marL="0" indent="0">
              <a:buNone/>
            </a:pPr>
            <a:endParaRPr lang="zh-TW" altLang="en-US" dirty="0"/>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69</a:t>
            </a:fld>
            <a:endParaRPr lang="zh-TW" altLang="en-US"/>
          </a:p>
        </p:txBody>
      </p:sp>
      <p:sp>
        <p:nvSpPr>
          <p:cNvPr id="4" name="內容版面配置區 3"/>
          <p:cNvSpPr>
            <a:spLocks noGrp="1"/>
          </p:cNvSpPr>
          <p:nvPr>
            <p:ph sz="half" idx="2"/>
          </p:nvPr>
        </p:nvSpPr>
        <p:spPr/>
        <p:txBody>
          <a:bodyPr/>
          <a:lstStyle/>
          <a:p>
            <a:endParaRPr lang="zh-TW" altLang="en-US"/>
          </a:p>
        </p:txBody>
      </p:sp>
    </p:spTree>
    <p:extLst>
      <p:ext uri="{BB962C8B-B14F-4D97-AF65-F5344CB8AC3E}">
        <p14:creationId xmlns:p14="http://schemas.microsoft.com/office/powerpoint/2010/main" val="1350926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536700"/>
            <a:ext cx="9144000" cy="4310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aphicFrame>
        <p:nvGraphicFramePr>
          <p:cNvPr id="4" name="表格 3"/>
          <p:cNvGraphicFramePr>
            <a:graphicFrameLocks noGrp="1"/>
          </p:cNvGraphicFramePr>
          <p:nvPr/>
        </p:nvGraphicFramePr>
        <p:xfrm>
          <a:off x="481013" y="1727200"/>
          <a:ext cx="7164582" cy="3691265"/>
        </p:xfrm>
        <a:graphic>
          <a:graphicData uri="http://schemas.openxmlformats.org/drawingml/2006/table">
            <a:tbl>
              <a:tblPr firstRow="1" firstCol="1" bandRow="1">
                <a:tableStyleId>{5C22544A-7EE6-4342-B048-85BDC9FD1C3A}</a:tableStyleId>
              </a:tblPr>
              <a:tblGrid>
                <a:gridCol w="2608916">
                  <a:extLst>
                    <a:ext uri="{9D8B030D-6E8A-4147-A177-3AD203B41FA5}">
                      <a16:colId xmlns:a16="http://schemas.microsoft.com/office/drawing/2014/main" xmlns="" val="20000"/>
                    </a:ext>
                  </a:extLst>
                </a:gridCol>
                <a:gridCol w="2277410">
                  <a:extLst>
                    <a:ext uri="{9D8B030D-6E8A-4147-A177-3AD203B41FA5}">
                      <a16:colId xmlns:a16="http://schemas.microsoft.com/office/drawing/2014/main" xmlns="" val="20001"/>
                    </a:ext>
                  </a:extLst>
                </a:gridCol>
                <a:gridCol w="2278256">
                  <a:extLst>
                    <a:ext uri="{9D8B030D-6E8A-4147-A177-3AD203B41FA5}">
                      <a16:colId xmlns:a16="http://schemas.microsoft.com/office/drawing/2014/main" xmlns="" val="20002"/>
                    </a:ext>
                  </a:extLst>
                </a:gridCol>
              </a:tblGrid>
              <a:tr h="905226">
                <a:tc>
                  <a:txBody>
                    <a:bodyPr/>
                    <a:lstStyle/>
                    <a:p>
                      <a:pPr algn="ctr" eaLnBrk="0" hangingPunct="0">
                        <a:lnSpc>
                          <a:spcPts val="3500"/>
                        </a:lnSpc>
                        <a:spcAft>
                          <a:spcPts val="0"/>
                        </a:spcAft>
                        <a:tabLst>
                          <a:tab pos="2637155" algn="ctr"/>
                          <a:tab pos="5274310" algn="r"/>
                        </a:tabLst>
                      </a:pPr>
                      <a:r>
                        <a:rPr lang="en-US" sz="2400" kern="100" dirty="0">
                          <a:effectLst/>
                          <a:latin typeface="微軟正黑體" panose="020B0604030504040204" pitchFamily="34" charset="-120"/>
                          <a:ea typeface="微軟正黑體" panose="020B0604030504040204" pitchFamily="34" charset="-120"/>
                        </a:rPr>
                        <a:t>     </a:t>
                      </a:r>
                      <a:r>
                        <a:rPr lang="en-US" altLang="zh-TW" sz="2400" kern="100" dirty="0">
                          <a:effectLst/>
                          <a:latin typeface="微軟正黑體" panose="020B0604030504040204" pitchFamily="34" charset="-120"/>
                          <a:ea typeface="微軟正黑體" panose="020B0604030504040204" pitchFamily="34" charset="-120"/>
                        </a:rPr>
                        <a:t>  </a:t>
                      </a:r>
                      <a:r>
                        <a:rPr lang="en-US" sz="2400" kern="100" dirty="0">
                          <a:effectLst/>
                          <a:latin typeface="微軟正黑體" panose="020B0604030504040204" pitchFamily="34" charset="-120"/>
                          <a:ea typeface="微軟正黑體" panose="020B0604030504040204" pitchFamily="34" charset="-120"/>
                        </a:rPr>
                        <a:t>       </a:t>
                      </a:r>
                      <a:r>
                        <a:rPr lang="zh-TW" altLang="en-US" sz="2400" kern="100" dirty="0">
                          <a:effectLst/>
                          <a:latin typeface="微軟正黑體" panose="020B0604030504040204" pitchFamily="34" charset="-120"/>
                          <a:ea typeface="微軟正黑體" panose="020B0604030504040204" pitchFamily="34" charset="-120"/>
                        </a:rPr>
                        <a:t>    </a:t>
                      </a:r>
                      <a:r>
                        <a:rPr lang="zh-TW" sz="2400" kern="100" dirty="0">
                          <a:effectLst/>
                          <a:latin typeface="微軟正黑體" panose="020B0604030504040204" pitchFamily="34" charset="-120"/>
                          <a:ea typeface="微軟正黑體" panose="020B0604030504040204" pitchFamily="34" charset="-120"/>
                        </a:rPr>
                        <a:t>類型</a:t>
                      </a:r>
                      <a:endParaRPr lang="zh-TW" sz="1400" kern="100" dirty="0">
                        <a:effectLst/>
                        <a:latin typeface="微軟正黑體" panose="020B0604030504040204" pitchFamily="34" charset="-120"/>
                        <a:ea typeface="微軟正黑體" panose="020B0604030504040204" pitchFamily="34" charset="-120"/>
                      </a:endParaRPr>
                    </a:p>
                    <a:p>
                      <a:pPr eaLnBrk="0" hangingPunct="0">
                        <a:lnSpc>
                          <a:spcPts val="3500"/>
                        </a:lnSpc>
                        <a:spcAft>
                          <a:spcPts val="0"/>
                        </a:spcAft>
                        <a:tabLst>
                          <a:tab pos="2637155" algn="ctr"/>
                          <a:tab pos="5274310" algn="r"/>
                        </a:tabLst>
                      </a:pPr>
                      <a:r>
                        <a:rPr lang="zh-TW" sz="2400" kern="100" dirty="0">
                          <a:effectLst/>
                          <a:latin typeface="微軟正黑體" panose="020B0604030504040204" pitchFamily="34" charset="-120"/>
                          <a:ea typeface="微軟正黑體" panose="020B0604030504040204" pitchFamily="34" charset="-120"/>
                        </a:rPr>
                        <a:t>要件</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algn="ctr" eaLnBrk="0" hangingPunct="0">
                        <a:lnSpc>
                          <a:spcPts val="4600"/>
                        </a:lnSpc>
                        <a:spcAft>
                          <a:spcPts val="0"/>
                        </a:spcAft>
                        <a:tabLst>
                          <a:tab pos="2637155" algn="ctr"/>
                          <a:tab pos="5274310" algn="r"/>
                        </a:tabLst>
                      </a:pPr>
                      <a:r>
                        <a:rPr lang="zh-TW" sz="3600" kern="100" dirty="0">
                          <a:effectLst/>
                          <a:latin typeface="微軟正黑體" panose="020B0604030504040204" pitchFamily="34" charset="-120"/>
                          <a:ea typeface="微軟正黑體" panose="020B0604030504040204" pitchFamily="34" charset="-120"/>
                        </a:rPr>
                        <a:t>圖利</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eaLnBrk="0" hangingPunct="0">
                        <a:lnSpc>
                          <a:spcPts val="4600"/>
                        </a:lnSpc>
                        <a:spcAft>
                          <a:spcPts val="0"/>
                        </a:spcAft>
                        <a:tabLst>
                          <a:tab pos="2637155" algn="ctr"/>
                          <a:tab pos="5274310" algn="r"/>
                        </a:tabLst>
                      </a:pPr>
                      <a:r>
                        <a:rPr lang="zh-TW" sz="3600" kern="100" dirty="0">
                          <a:effectLst/>
                          <a:latin typeface="微軟正黑體" panose="020B0604030504040204" pitchFamily="34" charset="-120"/>
                          <a:ea typeface="微軟正黑體" panose="020B0604030504040204" pitchFamily="34" charset="-120"/>
                        </a:rPr>
                        <a:t>便民</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981938">
                <a:tc>
                  <a:txBody>
                    <a:bodyPr/>
                    <a:lstStyle/>
                    <a:p>
                      <a:pPr algn="ctr" eaLnBrk="0" hangingPunct="0">
                        <a:lnSpc>
                          <a:spcPts val="2450"/>
                        </a:lnSpc>
                        <a:spcAft>
                          <a:spcPts val="0"/>
                        </a:spcAft>
                        <a:tabLst>
                          <a:tab pos="2637155" algn="ctr"/>
                          <a:tab pos="5274310" algn="r"/>
                        </a:tabLst>
                      </a:pPr>
                      <a:r>
                        <a:rPr lang="zh-TW" sz="2400" kern="100" dirty="0">
                          <a:effectLst/>
                          <a:latin typeface="微軟正黑體" panose="020B0604030504040204" pitchFamily="34" charset="-120"/>
                          <a:ea typeface="微軟正黑體" panose="020B0604030504040204" pitchFamily="34" charset="-120"/>
                        </a:rPr>
                        <a:t>行為人</a:t>
                      </a:r>
                      <a:endParaRPr lang="en-US" altLang="zh-TW" sz="2400" kern="100" dirty="0">
                        <a:effectLst/>
                        <a:latin typeface="微軟正黑體" panose="020B0604030504040204" pitchFamily="34" charset="-120"/>
                        <a:ea typeface="微軟正黑體" panose="020B0604030504040204" pitchFamily="34" charset="-120"/>
                      </a:endParaRPr>
                    </a:p>
                    <a:p>
                      <a:pPr algn="ctr" eaLnBrk="0" hangingPunct="0">
                        <a:lnSpc>
                          <a:spcPts val="2450"/>
                        </a:lnSpc>
                        <a:spcAft>
                          <a:spcPts val="0"/>
                        </a:spcAft>
                        <a:tabLst>
                          <a:tab pos="2637155" algn="ctr"/>
                          <a:tab pos="5274310" algn="r"/>
                        </a:tabLst>
                      </a:pPr>
                      <a:r>
                        <a:rPr lang="zh-TW" sz="2400" kern="100" dirty="0">
                          <a:effectLst/>
                          <a:latin typeface="微軟正黑體" panose="020B0604030504040204" pitchFamily="34" charset="-120"/>
                          <a:ea typeface="微軟正黑體" panose="020B0604030504040204" pitchFamily="34" charset="-120"/>
                        </a:rPr>
                        <a:t>是否明知故意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eaLnBrk="0" hangingPunct="0">
                        <a:lnSpc>
                          <a:spcPts val="2450"/>
                        </a:lnSpc>
                        <a:spcAft>
                          <a:spcPts val="0"/>
                        </a:spcAft>
                        <a:tabLst>
                          <a:tab pos="2637155" algn="ctr"/>
                          <a:tab pos="5274310" algn="r"/>
                        </a:tabLst>
                      </a:pPr>
                      <a:r>
                        <a:rPr lang="zh-TW" sz="2400" kern="100" dirty="0">
                          <a:effectLst/>
                          <a:latin typeface="微軟正黑體" panose="020B0604030504040204" pitchFamily="34" charset="-120"/>
                          <a:ea typeface="微軟正黑體" panose="020B0604030504040204" pitchFamily="34" charset="-120"/>
                        </a:rPr>
                        <a:t>有明知故意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eaLnBrk="0" hangingPunct="0">
                        <a:lnSpc>
                          <a:spcPts val="2450"/>
                        </a:lnSpc>
                        <a:spcAft>
                          <a:spcPts val="0"/>
                        </a:spcAft>
                        <a:tabLst>
                          <a:tab pos="2637155" algn="ctr"/>
                          <a:tab pos="5274310" algn="r"/>
                        </a:tabLst>
                      </a:pPr>
                      <a:r>
                        <a:rPr lang="zh-TW" sz="2400" kern="100" dirty="0">
                          <a:effectLst/>
                          <a:latin typeface="微軟正黑體" panose="020B0604030504040204" pitchFamily="34" charset="-120"/>
                          <a:ea typeface="微軟正黑體" panose="020B0604030504040204" pitchFamily="34" charset="-120"/>
                        </a:rPr>
                        <a:t>無明知故意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953310">
                <a:tc>
                  <a:txBody>
                    <a:bodyPr/>
                    <a:lstStyle/>
                    <a:p>
                      <a:pPr algn="ctr" eaLnBrk="0" hangingPunct="0">
                        <a:lnSpc>
                          <a:spcPts val="2450"/>
                        </a:lnSpc>
                        <a:spcAft>
                          <a:spcPts val="0"/>
                        </a:spcAft>
                        <a:tabLst>
                          <a:tab pos="2637155" algn="ctr"/>
                          <a:tab pos="5274310" algn="r"/>
                        </a:tabLst>
                      </a:pPr>
                      <a:r>
                        <a:rPr lang="zh-TW" sz="2400" kern="100" dirty="0">
                          <a:effectLst/>
                          <a:latin typeface="微軟正黑體" panose="020B0604030504040204" pitchFamily="34" charset="-120"/>
                          <a:ea typeface="微軟正黑體" panose="020B0604030504040204" pitchFamily="34" charset="-120"/>
                        </a:rPr>
                        <a:t>行為人</a:t>
                      </a:r>
                      <a:endParaRPr lang="en-US" altLang="zh-TW" sz="2400" kern="100" dirty="0">
                        <a:effectLst/>
                        <a:latin typeface="微軟正黑體" panose="020B0604030504040204" pitchFamily="34" charset="-120"/>
                        <a:ea typeface="微軟正黑體" panose="020B0604030504040204" pitchFamily="34" charset="-120"/>
                      </a:endParaRPr>
                    </a:p>
                    <a:p>
                      <a:pPr algn="ctr" eaLnBrk="0" hangingPunct="0">
                        <a:lnSpc>
                          <a:spcPts val="2450"/>
                        </a:lnSpc>
                        <a:spcAft>
                          <a:spcPts val="0"/>
                        </a:spcAft>
                        <a:tabLst>
                          <a:tab pos="2637155" algn="ctr"/>
                          <a:tab pos="5274310" algn="r"/>
                        </a:tabLst>
                      </a:pPr>
                      <a:r>
                        <a:rPr lang="zh-TW" sz="2400" kern="100" dirty="0">
                          <a:effectLst/>
                          <a:latin typeface="微軟正黑體" panose="020B0604030504040204" pitchFamily="34" charset="-120"/>
                          <a:ea typeface="微軟正黑體" panose="020B0604030504040204" pitchFamily="34" charset="-120"/>
                        </a:rPr>
                        <a:t>是否違反法令</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eaLnBrk="0" hangingPunct="0">
                        <a:lnSpc>
                          <a:spcPts val="2450"/>
                        </a:lnSpc>
                        <a:spcAft>
                          <a:spcPts val="0"/>
                        </a:spcAft>
                        <a:tabLst>
                          <a:tab pos="2637155" algn="ctr"/>
                          <a:tab pos="5274310" algn="r"/>
                        </a:tabLst>
                      </a:pPr>
                      <a:r>
                        <a:rPr lang="zh-TW" sz="2400" kern="100" dirty="0">
                          <a:effectLst/>
                          <a:latin typeface="微軟正黑體" panose="020B0604030504040204" pitchFamily="34" charset="-120"/>
                          <a:ea typeface="微軟正黑體" panose="020B0604030504040204" pitchFamily="34" charset="-120"/>
                        </a:rPr>
                        <a:t>違反法令</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eaLnBrk="0" hangingPunct="0">
                        <a:lnSpc>
                          <a:spcPts val="2450"/>
                        </a:lnSpc>
                        <a:spcAft>
                          <a:spcPts val="0"/>
                        </a:spcAft>
                        <a:tabLst>
                          <a:tab pos="2637155" algn="ctr"/>
                          <a:tab pos="5274310" algn="r"/>
                        </a:tabLst>
                      </a:pPr>
                      <a:r>
                        <a:rPr lang="zh-TW" sz="2400" kern="100" dirty="0">
                          <a:effectLst/>
                          <a:latin typeface="微軟正黑體" panose="020B0604030504040204" pitchFamily="34" charset="-120"/>
                          <a:ea typeface="微軟正黑體" panose="020B0604030504040204" pitchFamily="34" charset="-120"/>
                        </a:rPr>
                        <a:t>不違反法令</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850791">
                <a:tc>
                  <a:txBody>
                    <a:bodyPr/>
                    <a:lstStyle/>
                    <a:p>
                      <a:pPr algn="ctr" eaLnBrk="0" hangingPunct="0">
                        <a:lnSpc>
                          <a:spcPts val="2450"/>
                        </a:lnSpc>
                        <a:spcAft>
                          <a:spcPts val="0"/>
                        </a:spcAft>
                        <a:tabLst>
                          <a:tab pos="2637155" algn="ctr"/>
                          <a:tab pos="5274310" algn="r"/>
                        </a:tabLst>
                      </a:pPr>
                      <a:r>
                        <a:rPr lang="zh-TW" sz="2400" kern="100">
                          <a:effectLst/>
                          <a:latin typeface="微軟正黑體" panose="020B0604030504040204" pitchFamily="34" charset="-120"/>
                          <a:ea typeface="微軟正黑體" panose="020B0604030504040204" pitchFamily="34" charset="-120"/>
                        </a:rPr>
                        <a:t>是否獲得好處</a:t>
                      </a:r>
                      <a:endParaRPr lang="zh-TW" sz="1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eaLnBrk="0" hangingPunct="0">
                        <a:lnSpc>
                          <a:spcPts val="2450"/>
                        </a:lnSpc>
                        <a:spcAft>
                          <a:spcPts val="0"/>
                        </a:spcAft>
                        <a:tabLst>
                          <a:tab pos="2637155" algn="ctr"/>
                          <a:tab pos="5274310" algn="r"/>
                        </a:tabLst>
                      </a:pPr>
                      <a:r>
                        <a:rPr lang="zh-TW" sz="2400" kern="100" dirty="0">
                          <a:effectLst/>
                          <a:latin typeface="微軟正黑體" panose="020B0604030504040204" pitchFamily="34" charset="-120"/>
                          <a:ea typeface="微軟正黑體" panose="020B0604030504040204" pitchFamily="34" charset="-120"/>
                        </a:rPr>
                        <a:t>不法利益</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eaLnBrk="0" hangingPunct="0">
                        <a:lnSpc>
                          <a:spcPts val="2450"/>
                        </a:lnSpc>
                        <a:spcAft>
                          <a:spcPts val="0"/>
                        </a:spcAft>
                        <a:tabLst>
                          <a:tab pos="2637155" algn="ctr"/>
                          <a:tab pos="5274310" algn="r"/>
                        </a:tabLst>
                      </a:pPr>
                      <a:r>
                        <a:rPr lang="zh-TW" sz="2400" kern="100" dirty="0">
                          <a:effectLst/>
                          <a:latin typeface="微軟正黑體" panose="020B0604030504040204" pitchFamily="34" charset="-120"/>
                          <a:ea typeface="微軟正黑體" panose="020B0604030504040204" pitchFamily="34" charset="-120"/>
                        </a:rPr>
                        <a:t>合法利益</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bl>
          </a:graphicData>
        </a:graphic>
      </p:graphicFrame>
      <p:pic>
        <p:nvPicPr>
          <p:cNvPr id="71704" name="圖片 4"/>
          <p:cNvPicPr>
            <a:picLocks noChangeAspect="1"/>
          </p:cNvPicPr>
          <p:nvPr/>
        </p:nvPicPr>
        <p:blipFill>
          <a:blip r:embed="rId3" cstate="print"/>
          <a:srcRect/>
          <a:stretch>
            <a:fillRect/>
          </a:stretch>
        </p:blipFill>
        <p:spPr bwMode="auto">
          <a:xfrm>
            <a:off x="6837363" y="2968625"/>
            <a:ext cx="2998787" cy="2878138"/>
          </a:xfrm>
          <a:prstGeom prst="rect">
            <a:avLst/>
          </a:prstGeom>
          <a:noFill/>
          <a:ln w="9525">
            <a:noFill/>
            <a:miter lim="800000"/>
            <a:headEnd/>
            <a:tailEnd/>
          </a:ln>
        </p:spPr>
      </p:pic>
      <p:pic>
        <p:nvPicPr>
          <p:cNvPr id="71705" name="Picture 6" descr="http://icons.iconarchive.com/icons/oxygen-icons.org/oxygen/64/Actions-dialog-ok-apply-icon.png"/>
          <p:cNvPicPr>
            <a:picLocks noChangeAspect="1" noChangeArrowheads="1"/>
          </p:cNvPicPr>
          <p:nvPr/>
        </p:nvPicPr>
        <p:blipFill>
          <a:blip r:embed="rId4" cstate="print"/>
          <a:srcRect/>
          <a:stretch>
            <a:fillRect/>
          </a:stretch>
        </p:blipFill>
        <p:spPr bwMode="auto">
          <a:xfrm>
            <a:off x="5268913" y="3722688"/>
            <a:ext cx="609600" cy="609600"/>
          </a:xfrm>
          <a:prstGeom prst="rect">
            <a:avLst/>
          </a:prstGeom>
          <a:noFill/>
          <a:ln w="9525">
            <a:noFill/>
            <a:miter lim="800000"/>
            <a:headEnd/>
            <a:tailEnd/>
          </a:ln>
        </p:spPr>
      </p:pic>
      <p:pic>
        <p:nvPicPr>
          <p:cNvPr id="71706" name="Picture 8" descr="http://icons.iconarchive.com/icons/oxygen-icons.org/oxygen/64/Actions-dialog-ok-apply-icon.png"/>
          <p:cNvPicPr>
            <a:picLocks noChangeAspect="1" noChangeArrowheads="1"/>
          </p:cNvPicPr>
          <p:nvPr/>
        </p:nvPicPr>
        <p:blipFill>
          <a:blip r:embed="rId4" cstate="print"/>
          <a:srcRect/>
          <a:stretch>
            <a:fillRect/>
          </a:stretch>
        </p:blipFill>
        <p:spPr bwMode="auto">
          <a:xfrm>
            <a:off x="5268913" y="2703513"/>
            <a:ext cx="609600" cy="609600"/>
          </a:xfrm>
          <a:prstGeom prst="rect">
            <a:avLst/>
          </a:prstGeom>
          <a:noFill/>
          <a:ln w="9525">
            <a:noFill/>
            <a:miter lim="800000"/>
            <a:headEnd/>
            <a:tailEnd/>
          </a:ln>
        </p:spPr>
      </p:pic>
      <p:pic>
        <p:nvPicPr>
          <p:cNvPr id="71707" name="Picture 10" descr="http://icons.iconarchive.com/icons/oxygen-icons.org/oxygen/64/Actions-dialog-ok-apply-icon.png"/>
          <p:cNvPicPr>
            <a:picLocks noChangeAspect="1" noChangeArrowheads="1"/>
          </p:cNvPicPr>
          <p:nvPr/>
        </p:nvPicPr>
        <p:blipFill>
          <a:blip r:embed="rId4" cstate="print"/>
          <a:srcRect/>
          <a:stretch>
            <a:fillRect/>
          </a:stretch>
        </p:blipFill>
        <p:spPr bwMode="auto">
          <a:xfrm>
            <a:off x="5364163" y="4630738"/>
            <a:ext cx="609600" cy="609600"/>
          </a:xfrm>
          <a:prstGeom prst="rect">
            <a:avLst/>
          </a:prstGeom>
          <a:noFill/>
          <a:ln w="9525">
            <a:noFill/>
            <a:miter lim="800000"/>
            <a:headEnd/>
            <a:tailEnd/>
          </a:ln>
        </p:spPr>
      </p:pic>
      <p:cxnSp>
        <p:nvCxnSpPr>
          <p:cNvPr id="9" name="直線接點 8"/>
          <p:cNvCxnSpPr/>
          <p:nvPr/>
        </p:nvCxnSpPr>
        <p:spPr>
          <a:xfrm>
            <a:off x="481013" y="1727200"/>
            <a:ext cx="2573337" cy="879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接點 11"/>
          <p:cNvCxnSpPr>
            <a:cxnSpLocks/>
          </p:cNvCxnSpPr>
          <p:nvPr/>
        </p:nvCxnSpPr>
        <p:spPr>
          <a:xfrm>
            <a:off x="549275" y="1727200"/>
            <a:ext cx="2543175" cy="8794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文字方塊 6"/>
          <p:cNvSpPr txBox="1"/>
          <p:nvPr/>
        </p:nvSpPr>
        <p:spPr>
          <a:xfrm rot="21181498">
            <a:off x="201039" y="553380"/>
            <a:ext cx="4171951" cy="923925"/>
          </a:xfrm>
          <a:prstGeom prst="rect">
            <a:avLst/>
          </a:prstGeom>
          <a:noFill/>
        </p:spPr>
        <p:txBody>
          <a:bodyPr wrap="none">
            <a:spAutoFit/>
          </a:bodyPr>
          <a:lstStyle/>
          <a:p>
            <a:pPr fontAlgn="auto">
              <a:spcBef>
                <a:spcPts val="0"/>
              </a:spcBef>
              <a:spcAft>
                <a:spcPts val="0"/>
              </a:spcAft>
              <a:defRPr/>
            </a:pPr>
            <a:r>
              <a:rPr kumimoji="0" lang="zh-TW" altLang="en-US" sz="5400" b="1" dirty="0">
                <a:solidFill>
                  <a:schemeClr val="bg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圖利 </a:t>
            </a:r>
            <a:r>
              <a:rPr kumimoji="0" lang="en-US" altLang="zh-TW" sz="5400" b="1" dirty="0">
                <a:solidFill>
                  <a:schemeClr val="bg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VS</a:t>
            </a:r>
            <a:r>
              <a:rPr kumimoji="0" lang="zh-TW" altLang="en-US" sz="5400" b="1" dirty="0">
                <a:solidFill>
                  <a:schemeClr val="bg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便民</a:t>
            </a: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7</a:t>
            </a:fld>
            <a:endParaRPr lang="zh-TW" altLang="en-US"/>
          </a:p>
        </p:txBody>
      </p:sp>
    </p:spTree>
    <p:extLst>
      <p:ext uri="{BB962C8B-B14F-4D97-AF65-F5344CB8AC3E}">
        <p14:creationId xmlns:p14="http://schemas.microsoft.com/office/powerpoint/2010/main" val="4218222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dirty="0" smtClean="0"/>
              <a:t>主要法令</a:t>
            </a:r>
            <a:r>
              <a:rPr lang="zh-TW" altLang="en-US" dirty="0"/>
              <a:t>依據</a:t>
            </a:r>
            <a:r>
              <a:rPr lang="zh-TW" altLang="en-US" dirty="0" smtClean="0"/>
              <a:t>：</a:t>
            </a:r>
            <a:r>
              <a:rPr lang="zh-TW" altLang="en-US" dirty="0"/>
              <a:t>公務員服務</a:t>
            </a:r>
            <a:r>
              <a:rPr lang="zh-TW" altLang="en-US" dirty="0" smtClean="0"/>
              <a:t>法</a:t>
            </a:r>
            <a:endParaRPr lang="en-US" altLang="zh-TW" dirty="0" smtClean="0"/>
          </a:p>
          <a:p>
            <a:r>
              <a:rPr lang="zh-TW" altLang="en-US" dirty="0" smtClean="0"/>
              <a:t>第</a:t>
            </a:r>
            <a:r>
              <a:rPr lang="en-US" altLang="zh-TW" dirty="0" smtClean="0"/>
              <a:t>1</a:t>
            </a:r>
            <a:r>
              <a:rPr lang="zh-TW" altLang="en-US" dirty="0" smtClean="0"/>
              <a:t>條</a:t>
            </a:r>
            <a:r>
              <a:rPr lang="zh-TW" altLang="en-US" dirty="0"/>
              <a:t>規定：「公務員應遵守誓言、忠心努力，依法律命令所定執行其職務</a:t>
            </a:r>
            <a:r>
              <a:rPr lang="zh-TW" altLang="en-US" dirty="0" smtClean="0"/>
              <a:t>」。</a:t>
            </a:r>
            <a:endParaRPr lang="en-US" altLang="zh-TW" dirty="0" smtClean="0"/>
          </a:p>
          <a:p>
            <a:r>
              <a:rPr lang="zh-TW" altLang="en-US" dirty="0" smtClean="0"/>
              <a:t>第</a:t>
            </a:r>
            <a:r>
              <a:rPr lang="en-US" altLang="zh-TW" dirty="0" smtClean="0"/>
              <a:t>3</a:t>
            </a:r>
            <a:r>
              <a:rPr lang="zh-TW" altLang="en-US" dirty="0" smtClean="0"/>
              <a:t>條第</a:t>
            </a:r>
            <a:r>
              <a:rPr lang="en-US" altLang="zh-TW" dirty="0" smtClean="0"/>
              <a:t>1</a:t>
            </a:r>
            <a:r>
              <a:rPr lang="zh-TW" altLang="en-US" dirty="0" smtClean="0"/>
              <a:t>項</a:t>
            </a:r>
            <a:r>
              <a:rPr lang="zh-TW" altLang="en-US" dirty="0"/>
              <a:t>規定：「公務員有絕對保守機關機密之義務，對於機密件，無論是否主管事務，均不得洩漏，退職後亦同</a:t>
            </a:r>
            <a:r>
              <a:rPr lang="zh-TW" altLang="en-US" dirty="0" smtClean="0"/>
              <a:t>」。</a:t>
            </a:r>
            <a:endParaRPr lang="en-US" altLang="zh-TW" dirty="0" smtClean="0"/>
          </a:p>
          <a:p>
            <a:r>
              <a:rPr lang="zh-TW" altLang="en-US" dirty="0"/>
              <a:t>至於個案中某個資料</a:t>
            </a:r>
            <a:r>
              <a:rPr lang="zh-TW" altLang="en-US" dirty="0" smtClean="0"/>
              <a:t>是否屬機密而具有</a:t>
            </a:r>
            <a:r>
              <a:rPr lang="zh-TW" altLang="en-US" dirty="0"/>
              <a:t>保密義務，仍須</a:t>
            </a:r>
            <a:r>
              <a:rPr lang="zh-TW" altLang="en-US" dirty="0" smtClean="0"/>
              <a:t>視相關法令之規定</a:t>
            </a:r>
            <a:endParaRPr lang="zh-TW" altLang="en-US" dirty="0"/>
          </a:p>
        </p:txBody>
      </p:sp>
      <p:sp>
        <p:nvSpPr>
          <p:cNvPr id="3" name="標題 2"/>
          <p:cNvSpPr>
            <a:spLocks noGrp="1"/>
          </p:cNvSpPr>
          <p:nvPr>
            <p:ph type="title"/>
          </p:nvPr>
        </p:nvSpPr>
        <p:spPr/>
        <p:txBody>
          <a:bodyPr>
            <a:normAutofit/>
          </a:bodyPr>
          <a:lstStyle/>
          <a:p>
            <a:r>
              <a:rPr lang="zh-TW" altLang="en-US" sz="3200" dirty="0" smtClean="0">
                <a:ln w="0"/>
                <a:solidFill>
                  <a:schemeClr val="tx2">
                    <a:lumMod val="75000"/>
                  </a:schemeClr>
                </a:solidFill>
                <a:effectLst>
                  <a:reflection blurRad="12700" stA="50000" endPos="50000" dist="5000" dir="5400000" sy="-100000" rotWithShape="0"/>
                </a:effectLst>
                <a:latin typeface="微軟正黑體" pitchFamily="34" charset="-120"/>
              </a:rPr>
              <a:t>公務員</a:t>
            </a:r>
            <a:r>
              <a:rPr lang="zh-TW" altLang="en-US" sz="3200" dirty="0">
                <a:ln w="0"/>
                <a:solidFill>
                  <a:schemeClr val="tx2">
                    <a:lumMod val="75000"/>
                  </a:schemeClr>
                </a:solidFill>
                <a:effectLst>
                  <a:reflection blurRad="12700" stA="50000" endPos="50000" dist="5000" dir="5400000" sy="-100000" rotWithShape="0"/>
                </a:effectLst>
                <a:latin typeface="微軟正黑體" pitchFamily="34" charset="-120"/>
              </a:rPr>
              <a:t>之保密義務</a:t>
            </a: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70</a:t>
            </a:fld>
            <a:endParaRPr lang="zh-TW" altLang="en-US"/>
          </a:p>
        </p:txBody>
      </p:sp>
    </p:spTree>
    <p:extLst>
      <p:ext uri="{BB962C8B-B14F-4D97-AF65-F5344CB8AC3E}">
        <p14:creationId xmlns:p14="http://schemas.microsoft.com/office/powerpoint/2010/main" val="39140620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dirty="0" smtClean="0">
                <a:solidFill>
                  <a:srgbClr val="FF0000"/>
                </a:solidFill>
              </a:rPr>
              <a:t>洩漏國防機密</a:t>
            </a:r>
            <a:r>
              <a:rPr lang="zh-TW" altLang="en-US" dirty="0" smtClean="0"/>
              <a:t>（刑法第</a:t>
            </a:r>
            <a:r>
              <a:rPr lang="en-US" altLang="zh-TW" dirty="0" smtClean="0"/>
              <a:t>109</a:t>
            </a:r>
            <a:r>
              <a:rPr lang="zh-TW" altLang="en-US" dirty="0" smtClean="0"/>
              <a:t>、</a:t>
            </a:r>
            <a:r>
              <a:rPr lang="en-US" altLang="zh-TW" dirty="0" smtClean="0"/>
              <a:t>110</a:t>
            </a:r>
            <a:r>
              <a:rPr lang="zh-TW" altLang="en-US" dirty="0" smtClean="0"/>
              <a:t>條）</a:t>
            </a:r>
            <a:endParaRPr lang="en-US" altLang="zh-TW" dirty="0" smtClean="0"/>
          </a:p>
          <a:p>
            <a:r>
              <a:rPr lang="zh-TW" altLang="en-US" dirty="0" smtClean="0">
                <a:solidFill>
                  <a:srgbClr val="FF0000"/>
                </a:solidFill>
              </a:rPr>
              <a:t>洩</a:t>
            </a:r>
            <a:r>
              <a:rPr lang="zh-TW" altLang="en-US" dirty="0">
                <a:solidFill>
                  <a:srgbClr val="FF0000"/>
                </a:solidFill>
              </a:rPr>
              <a:t>漏一般</a:t>
            </a:r>
            <a:r>
              <a:rPr lang="zh-TW" altLang="en-US" dirty="0" smtClean="0">
                <a:solidFill>
                  <a:srgbClr val="FF0000"/>
                </a:solidFill>
              </a:rPr>
              <a:t>公務</a:t>
            </a:r>
            <a:r>
              <a:rPr lang="zh-TW" altLang="en-US" dirty="0" smtClean="0"/>
              <a:t>（國防以外）機密（刑法第</a:t>
            </a:r>
            <a:r>
              <a:rPr lang="en-US" altLang="zh-TW" dirty="0" smtClean="0"/>
              <a:t>132</a:t>
            </a:r>
            <a:r>
              <a:rPr lang="zh-TW" altLang="en-US" dirty="0" smtClean="0"/>
              <a:t>條）：公務員</a:t>
            </a:r>
            <a:r>
              <a:rPr lang="zh-TW" altLang="en-US" dirty="0"/>
              <a:t>洩漏或交付關於中華民國國防以外應秘密之文書、圖畫、消息或物品者，處三年以下有期徒刑。因</a:t>
            </a:r>
            <a:r>
              <a:rPr lang="zh-TW" altLang="en-US" b="1" dirty="0"/>
              <a:t>過失犯</a:t>
            </a:r>
            <a:r>
              <a:rPr lang="zh-TW" altLang="en-US" dirty="0"/>
              <a:t>前項之罪者，處一年以下有期徒刑，拘役或三百元以下罰金</a:t>
            </a:r>
            <a:endParaRPr lang="en-US" altLang="zh-TW" dirty="0" smtClean="0"/>
          </a:p>
          <a:p>
            <a:r>
              <a:rPr lang="zh-TW" altLang="en-US" dirty="0">
                <a:solidFill>
                  <a:srgbClr val="FF0000"/>
                </a:solidFill>
              </a:rPr>
              <a:t>洩漏工商</a:t>
            </a:r>
            <a:r>
              <a:rPr lang="zh-TW" altLang="en-US" dirty="0" smtClean="0">
                <a:solidFill>
                  <a:srgbClr val="FF0000"/>
                </a:solidFill>
              </a:rPr>
              <a:t>機密</a:t>
            </a:r>
            <a:r>
              <a:rPr lang="zh-TW" altLang="en-US" dirty="0" smtClean="0"/>
              <a:t>（刑法第</a:t>
            </a:r>
            <a:r>
              <a:rPr lang="en-US" altLang="zh-TW" dirty="0" smtClean="0"/>
              <a:t>318</a:t>
            </a:r>
            <a:r>
              <a:rPr lang="zh-TW" altLang="en-US" dirty="0" smtClean="0"/>
              <a:t>條）</a:t>
            </a:r>
            <a:endParaRPr lang="zh-TW" altLang="en-US" dirty="0"/>
          </a:p>
        </p:txBody>
      </p:sp>
      <p:sp>
        <p:nvSpPr>
          <p:cNvPr id="3" name="標題 2"/>
          <p:cNvSpPr>
            <a:spLocks noGrp="1"/>
          </p:cNvSpPr>
          <p:nvPr>
            <p:ph type="title"/>
          </p:nvPr>
        </p:nvSpPr>
        <p:spPr/>
        <p:txBody>
          <a:bodyPr>
            <a:normAutofit/>
          </a:bodyPr>
          <a:lstStyle/>
          <a:p>
            <a:r>
              <a:rPr lang="zh-TW" altLang="en-US" sz="3200" dirty="0" smtClean="0">
                <a:ln w="0"/>
                <a:solidFill>
                  <a:schemeClr val="tx2">
                    <a:lumMod val="75000"/>
                  </a:schemeClr>
                </a:solidFill>
                <a:effectLst>
                  <a:reflection blurRad="12700" stA="50000" endPos="50000" dist="5000" dir="5400000" sy="-100000" rotWithShape="0"/>
                </a:effectLst>
                <a:latin typeface="微軟正黑體" pitchFamily="34" charset="-120"/>
              </a:rPr>
              <a:t>公務員</a:t>
            </a:r>
            <a:r>
              <a:rPr lang="zh-TW" altLang="en-US" sz="3200" dirty="0">
                <a:ln w="0"/>
                <a:solidFill>
                  <a:schemeClr val="tx2">
                    <a:lumMod val="75000"/>
                  </a:schemeClr>
                </a:solidFill>
                <a:effectLst>
                  <a:reflection blurRad="12700" stA="50000" endPos="50000" dist="5000" dir="5400000" sy="-100000" rotWithShape="0"/>
                </a:effectLst>
                <a:latin typeface="微軟正黑體" pitchFamily="34" charset="-120"/>
              </a:rPr>
              <a:t>洩密之刑事責任</a:t>
            </a: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71</a:t>
            </a:fld>
            <a:endParaRPr lang="zh-TW" altLang="en-US"/>
          </a:p>
        </p:txBody>
      </p:sp>
    </p:spTree>
    <p:extLst>
      <p:ext uri="{BB962C8B-B14F-4D97-AF65-F5344CB8AC3E}">
        <p14:creationId xmlns:p14="http://schemas.microsoft.com/office/powerpoint/2010/main" val="36548260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p:cNvSpPr/>
          <p:nvPr/>
        </p:nvSpPr>
        <p:spPr>
          <a:xfrm>
            <a:off x="2205135" y="1772816"/>
            <a:ext cx="494657" cy="252028"/>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投影片編號版面配置區 2"/>
          <p:cNvSpPr>
            <a:spLocks noGrp="1"/>
          </p:cNvSpPr>
          <p:nvPr>
            <p:ph type="sldNum" sz="quarter" idx="12"/>
          </p:nvPr>
        </p:nvSpPr>
        <p:spPr/>
        <p:txBody>
          <a:bodyPr/>
          <a:lstStyle/>
          <a:p>
            <a:pPr>
              <a:defRPr/>
            </a:pPr>
            <a:fld id="{E12C1F19-4C28-4F72-A6C0-6CD8325D7002}" type="slidenum">
              <a:rPr lang="zh-TW" altLang="en-US" smtClean="0"/>
              <a:pPr>
                <a:defRPr/>
              </a:pPr>
              <a:t>72</a:t>
            </a:fld>
            <a:endParaRPr lang="zh-TW" altLang="en-US"/>
          </a:p>
        </p:txBody>
      </p:sp>
      <p:graphicFrame>
        <p:nvGraphicFramePr>
          <p:cNvPr id="6" name="資料庫圖表 5"/>
          <p:cNvGraphicFramePr/>
          <p:nvPr>
            <p:extLst/>
          </p:nvPr>
        </p:nvGraphicFramePr>
        <p:xfrm>
          <a:off x="179512" y="948883"/>
          <a:ext cx="8568952" cy="1544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矩形 6"/>
          <p:cNvSpPr/>
          <p:nvPr/>
        </p:nvSpPr>
        <p:spPr>
          <a:xfrm>
            <a:off x="251520" y="2505878"/>
            <a:ext cx="2736304" cy="1800200"/>
          </a:xfrm>
          <a:prstGeom prst="roundRect">
            <a:avLst/>
          </a:prstGeom>
          <a:ln>
            <a:solidFill>
              <a:srgbClr val="DBCF37"/>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zh-TW" altLang="en-US" dirty="0" smtClean="0">
                <a:latin typeface="+mn-ea"/>
              </a:rPr>
              <a:t>「交付」係指應保守秘密之物或文書資料，脫離本人之持有，而移交於他人持有。</a:t>
            </a:r>
            <a:endParaRPr lang="zh-TW" altLang="en-US" dirty="0">
              <a:latin typeface="+mn-ea"/>
            </a:endParaRPr>
          </a:p>
        </p:txBody>
      </p:sp>
      <p:graphicFrame>
        <p:nvGraphicFramePr>
          <p:cNvPr id="13" name="資料庫圖表 12"/>
          <p:cNvGraphicFramePr/>
          <p:nvPr>
            <p:extLst/>
          </p:nvPr>
        </p:nvGraphicFramePr>
        <p:xfrm>
          <a:off x="3275856" y="2348880"/>
          <a:ext cx="5688632" cy="26458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1" name="表格 20"/>
          <p:cNvGraphicFramePr>
            <a:graphicFrameLocks noGrp="1"/>
          </p:cNvGraphicFramePr>
          <p:nvPr>
            <p:extLst/>
          </p:nvPr>
        </p:nvGraphicFramePr>
        <p:xfrm>
          <a:off x="1761863" y="5229200"/>
          <a:ext cx="6692620" cy="1112520"/>
        </p:xfrm>
        <a:graphic>
          <a:graphicData uri="http://schemas.openxmlformats.org/drawingml/2006/table">
            <a:tbl>
              <a:tblPr firstRow="1" bandRow="1">
                <a:tableStyleId>{93296810-A885-4BE3-A3E7-6D5BEEA58F35}</a:tableStyleId>
              </a:tblPr>
              <a:tblGrid>
                <a:gridCol w="3346310">
                  <a:extLst>
                    <a:ext uri="{9D8B030D-6E8A-4147-A177-3AD203B41FA5}">
                      <a16:colId xmlns:a16="http://schemas.microsoft.com/office/drawing/2014/main" xmlns="" val="20000"/>
                    </a:ext>
                  </a:extLst>
                </a:gridCol>
                <a:gridCol w="3346310">
                  <a:extLst>
                    <a:ext uri="{9D8B030D-6E8A-4147-A177-3AD203B41FA5}">
                      <a16:colId xmlns:a16="http://schemas.microsoft.com/office/drawing/2014/main" xmlns="" val="20001"/>
                    </a:ext>
                  </a:extLst>
                </a:gridCol>
              </a:tblGrid>
              <a:tr h="370840">
                <a:tc gridSpan="2">
                  <a:txBody>
                    <a:bodyPr/>
                    <a:lstStyle/>
                    <a:p>
                      <a:pPr algn="ctr"/>
                      <a:r>
                        <a:rPr lang="zh-TW" altLang="en-US" dirty="0" smtClean="0">
                          <a:latin typeface="微軟正黑體" panose="020B0604030504040204" pitchFamily="34" charset="-120"/>
                          <a:ea typeface="微軟正黑體" panose="020B0604030504040204" pitchFamily="34" charset="-120"/>
                        </a:rPr>
                        <a:t>是否因洩漏或交付獲得利益？</a:t>
                      </a:r>
                      <a:endParaRPr lang="zh-TW" altLang="en-US" b="0" dirty="0">
                        <a:latin typeface="微軟正黑體" panose="020B0604030504040204" pitchFamily="34" charset="-120"/>
                        <a:ea typeface="微軟正黑體" panose="020B0604030504040204" pitchFamily="34" charset="-120"/>
                      </a:endParaRPr>
                    </a:p>
                  </a:txBody>
                  <a:tcPr anchor="ctr"/>
                </a:tc>
                <a:tc hMerge="1">
                  <a:txBody>
                    <a:bodyPr/>
                    <a:lstStyle/>
                    <a:p>
                      <a:endParaRPr lang="zh-TW" altLang="en-US" dirty="0"/>
                    </a:p>
                  </a:txBody>
                  <a:tcPr/>
                </a:tc>
                <a:extLst>
                  <a:ext uri="{0D108BD9-81ED-4DB2-BD59-A6C34878D82A}">
                    <a16:rowId xmlns:a16="http://schemas.microsoft.com/office/drawing/2014/main" xmlns="" val="1000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smtClean="0">
                          <a:latin typeface="微軟正黑體" panose="020B0604030504040204" pitchFamily="34" charset="-120"/>
                          <a:ea typeface="微軟正黑體" panose="020B0604030504040204" pitchFamily="34" charset="-120"/>
                        </a:rPr>
                        <a:t>否</a:t>
                      </a:r>
                    </a:p>
                  </a:txBody>
                  <a:tcPr anchor="ctr"/>
                </a:tc>
                <a:tc>
                  <a:txBody>
                    <a:bodyPr/>
                    <a:lstStyle/>
                    <a:p>
                      <a:pPr algn="ctr"/>
                      <a:r>
                        <a:rPr lang="zh-TW" altLang="en-US" b="0" dirty="0" smtClean="0">
                          <a:latin typeface="微軟正黑體" panose="020B0604030504040204" pitchFamily="34" charset="-120"/>
                          <a:ea typeface="微軟正黑體" panose="020B0604030504040204" pitchFamily="34" charset="-120"/>
                        </a:rPr>
                        <a:t>是</a:t>
                      </a:r>
                      <a:endParaRPr lang="zh-TW" altLang="en-US" b="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u="none" strike="noStrike" cap="none" spc="0" normalizeH="0" baseline="0" noProof="0" dirty="0" smtClean="0">
                          <a:ln>
                            <a:noFill/>
                          </a:ln>
                          <a:effectLst/>
                          <a:uLnTx/>
                          <a:uFillTx/>
                          <a:latin typeface="微軟正黑體" panose="020B0604030504040204" pitchFamily="34" charset="-120"/>
                          <a:ea typeface="微軟正黑體" panose="020B0604030504040204" pitchFamily="34" charset="-120"/>
                        </a:rPr>
                        <a:t>洩漏國防以外秘密罪</a:t>
                      </a:r>
                      <a:endParaRPr lang="zh-TW" altLang="en-US" b="0" dirty="0" smtClean="0">
                        <a:latin typeface="微軟正黑體" panose="020B0604030504040204" pitchFamily="34" charset="-120"/>
                        <a:ea typeface="微軟正黑體" panose="020B0604030504040204" pitchFamily="34"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anose="020B0604030504040204" pitchFamily="34" charset="-120"/>
                          <a:ea typeface="微軟正黑體" panose="020B0604030504040204" pitchFamily="34" charset="-120"/>
                        </a:rPr>
                        <a:t>違背職務之行為受賄罪</a:t>
                      </a:r>
                      <a:endParaRPr lang="zh-TW" altLang="en-US" b="0" dirty="0" smtClean="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10002"/>
                  </a:ext>
                </a:extLst>
              </a:tr>
            </a:tbl>
          </a:graphicData>
        </a:graphic>
      </p:graphicFrame>
      <p:sp>
        <p:nvSpPr>
          <p:cNvPr id="22" name="Litebulb"/>
          <p:cNvSpPr>
            <a:spLocks noEditPoints="1" noChangeArrowheads="1"/>
          </p:cNvSpPr>
          <p:nvPr/>
        </p:nvSpPr>
        <p:spPr bwMode="auto">
          <a:xfrm>
            <a:off x="964381" y="5589240"/>
            <a:ext cx="500066" cy="571504"/>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 name="標題 2"/>
          <p:cNvSpPr>
            <a:spLocks noGrp="1"/>
          </p:cNvSpPr>
          <p:nvPr>
            <p:ph type="title"/>
          </p:nvPr>
        </p:nvSpPr>
        <p:spPr>
          <a:xfrm>
            <a:off x="71406" y="71414"/>
            <a:ext cx="8229600" cy="909314"/>
          </a:xfrm>
        </p:spPr>
        <p:txBody>
          <a:bodyPr>
            <a:noAutofit/>
          </a:bodyPr>
          <a:lstStyle/>
          <a:p>
            <a:pPr lvl="0"/>
            <a:r>
              <a:rPr lang="zh-TW" altLang="en-US" sz="3200" dirty="0">
                <a:ln w="0"/>
                <a:solidFill>
                  <a:schemeClr val="tx2">
                    <a:lumMod val="75000"/>
                  </a:schemeClr>
                </a:solidFill>
                <a:effectLst>
                  <a:reflection blurRad="12700" stA="50000" endPos="50000" dist="5000" dir="5400000" sy="-100000" rotWithShape="0"/>
                </a:effectLst>
                <a:latin typeface="微軟正黑體" pitchFamily="34" charset="-120"/>
              </a:rPr>
              <a:t>以洩漏一般公務（國防以外）秘密罪最為常見</a:t>
            </a:r>
          </a:p>
        </p:txBody>
      </p:sp>
    </p:spTree>
    <p:extLst>
      <p:ext uri="{BB962C8B-B14F-4D97-AF65-F5344CB8AC3E}">
        <p14:creationId xmlns:p14="http://schemas.microsoft.com/office/powerpoint/2010/main" val="61743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10000"/>
          </a:bodyPr>
          <a:lstStyle/>
          <a:p>
            <a:r>
              <a:rPr lang="zh-TW" altLang="en-US" dirty="0" smtClean="0">
                <a:solidFill>
                  <a:srgbClr val="FF0000"/>
                </a:solidFill>
              </a:rPr>
              <a:t>行為主體</a:t>
            </a:r>
            <a:r>
              <a:rPr lang="zh-TW" altLang="en-US" dirty="0" smtClean="0"/>
              <a:t>：公務員</a:t>
            </a:r>
            <a:endParaRPr lang="en-US" altLang="zh-TW" dirty="0" smtClean="0"/>
          </a:p>
          <a:p>
            <a:r>
              <a:rPr lang="zh-TW" altLang="en-US" dirty="0">
                <a:solidFill>
                  <a:srgbClr val="FF0000"/>
                </a:solidFill>
              </a:rPr>
              <a:t>行為態</a:t>
            </a:r>
            <a:r>
              <a:rPr lang="zh-TW" altLang="en-US" dirty="0" smtClean="0">
                <a:solidFill>
                  <a:srgbClr val="FF0000"/>
                </a:solidFill>
              </a:rPr>
              <a:t>樣</a:t>
            </a:r>
            <a:r>
              <a:rPr lang="zh-TW" altLang="en-US" dirty="0" smtClean="0"/>
              <a:t>：所謂「洩漏」，</a:t>
            </a:r>
            <a:r>
              <a:rPr lang="zh-TW" altLang="en-US" dirty="0"/>
              <a:t>乃在使</a:t>
            </a:r>
            <a:r>
              <a:rPr lang="zh-TW" altLang="en-US" b="1" dirty="0"/>
              <a:t>不應知悉之人</a:t>
            </a:r>
            <a:r>
              <a:rPr lang="zh-TW" altLang="en-US" dirty="0"/>
              <a:t>知其秘密之義。</a:t>
            </a:r>
            <a:r>
              <a:rPr lang="zh-TW" altLang="en-US" dirty="0" smtClean="0"/>
              <a:t>所謂「交付」，</a:t>
            </a:r>
            <a:r>
              <a:rPr lang="zh-TW" altLang="en-US" dirty="0"/>
              <a:t>即將秘密事物之持有或占有，移轉於不應知悉人。洩漏或交付之方法如何，以文字、言詞或影印、照相、錄音、錄影，均所不問</a:t>
            </a:r>
            <a:r>
              <a:rPr lang="zh-TW" altLang="en-US" dirty="0" smtClean="0"/>
              <a:t>。</a:t>
            </a:r>
            <a:r>
              <a:rPr lang="zh-TW" altLang="en-US" dirty="0"/>
              <a:t>洩漏或交付，有無代價，亦與本罪之成立無關，僅在受有賄賂而洩漏公務機密者，另成</a:t>
            </a:r>
            <a:r>
              <a:rPr lang="zh-TW" altLang="en-US" dirty="0" smtClean="0"/>
              <a:t>立收賄罪。</a:t>
            </a:r>
            <a:endParaRPr lang="en-US" altLang="zh-TW" dirty="0" smtClean="0"/>
          </a:p>
          <a:p>
            <a:r>
              <a:rPr lang="zh-TW" altLang="en-US" dirty="0">
                <a:solidFill>
                  <a:srgbClr val="FF0000"/>
                </a:solidFill>
              </a:rPr>
              <a:t>行為客體</a:t>
            </a:r>
            <a:r>
              <a:rPr lang="zh-TW" altLang="en-US" dirty="0" smtClean="0"/>
              <a:t>：「公務機密」；一般</a:t>
            </a:r>
            <a:r>
              <a:rPr lang="zh-TW" altLang="en-US" dirty="0"/>
              <a:t>洩密罪，雖以該公務員本身職務上所知悉秘密之事項占多數，惟並不以此限，因職務上之機會，知悉非本身職務上經辦事務之秘密而洩漏交付者，亦應同負刑事責任</a:t>
            </a:r>
            <a:r>
              <a:rPr lang="zh-TW" altLang="en-US" dirty="0" smtClean="0"/>
              <a:t>。</a:t>
            </a:r>
            <a:endParaRPr lang="en-US" altLang="zh-TW" dirty="0" smtClean="0"/>
          </a:p>
          <a:p>
            <a:r>
              <a:rPr lang="zh-TW" altLang="en-US" dirty="0">
                <a:solidFill>
                  <a:srgbClr val="FF0000"/>
                </a:solidFill>
              </a:rPr>
              <a:t>主觀要件</a:t>
            </a:r>
            <a:r>
              <a:rPr lang="zh-TW" altLang="en-US" dirty="0" smtClean="0"/>
              <a:t>：故意與過失均處罰。</a:t>
            </a:r>
            <a:endParaRPr lang="zh-TW" altLang="en-US" dirty="0"/>
          </a:p>
        </p:txBody>
      </p:sp>
      <p:sp>
        <p:nvSpPr>
          <p:cNvPr id="3" name="標題 2"/>
          <p:cNvSpPr>
            <a:spLocks noGrp="1"/>
          </p:cNvSpPr>
          <p:nvPr>
            <p:ph type="title"/>
          </p:nvPr>
        </p:nvSpPr>
        <p:spPr/>
        <p:txBody>
          <a:bodyPr>
            <a:normAutofit/>
          </a:bodyPr>
          <a:lstStyle/>
          <a:p>
            <a:r>
              <a:rPr lang="zh-TW" altLang="en-US" sz="3600" dirty="0" smtClean="0">
                <a:ln w="0"/>
                <a:solidFill>
                  <a:schemeClr val="tx2">
                    <a:lumMod val="75000"/>
                  </a:schemeClr>
                </a:solidFill>
                <a:effectLst>
                  <a:reflection blurRad="12700" stA="50000" endPos="50000" dist="5000" dir="5400000" sy="-100000" rotWithShape="0"/>
                </a:effectLst>
                <a:latin typeface="微軟正黑體" pitchFamily="34" charset="-120"/>
              </a:rPr>
              <a:t>洩漏</a:t>
            </a:r>
            <a:r>
              <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rPr>
              <a:t>一般公務機密之要件</a:t>
            </a: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73</a:t>
            </a:fld>
            <a:endParaRPr lang="zh-TW" altLang="en-US"/>
          </a:p>
        </p:txBody>
      </p:sp>
    </p:spTree>
    <p:extLst>
      <p:ext uri="{BB962C8B-B14F-4D97-AF65-F5344CB8AC3E}">
        <p14:creationId xmlns:p14="http://schemas.microsoft.com/office/powerpoint/2010/main" val="42732674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pPr>
              <a:defRPr/>
            </a:pPr>
            <a:fld id="{E12C1F19-4C28-4F72-A6C0-6CD8325D7002}" type="slidenum">
              <a:rPr lang="zh-TW" altLang="en-US" smtClean="0"/>
              <a:pPr>
                <a:defRPr/>
              </a:pPr>
              <a:t>74</a:t>
            </a:fld>
            <a:endParaRPr lang="zh-TW" altLang="en-US"/>
          </a:p>
        </p:txBody>
      </p:sp>
      <p:graphicFrame>
        <p:nvGraphicFramePr>
          <p:cNvPr id="4" name="資料庫圖表 3"/>
          <p:cNvGraphicFramePr/>
          <p:nvPr>
            <p:extLst>
              <p:ext uri="{D42A27DB-BD31-4B8C-83A1-F6EECF244321}">
                <p14:modId xmlns:p14="http://schemas.microsoft.com/office/powerpoint/2010/main" val="1122883734"/>
              </p:ext>
            </p:extLst>
          </p:nvPr>
        </p:nvGraphicFramePr>
        <p:xfrm>
          <a:off x="1403648" y="3501008"/>
          <a:ext cx="7668344" cy="2736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資料庫圖表 4"/>
          <p:cNvGraphicFramePr/>
          <p:nvPr>
            <p:extLst>
              <p:ext uri="{D42A27DB-BD31-4B8C-83A1-F6EECF244321}">
                <p14:modId xmlns:p14="http://schemas.microsoft.com/office/powerpoint/2010/main" val="151477305"/>
              </p:ext>
            </p:extLst>
          </p:nvPr>
        </p:nvGraphicFramePr>
        <p:xfrm>
          <a:off x="1979712" y="1759338"/>
          <a:ext cx="6144344" cy="17439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圓角矩形 5"/>
          <p:cNvSpPr/>
          <p:nvPr/>
        </p:nvSpPr>
        <p:spPr>
          <a:xfrm>
            <a:off x="539552" y="1857364"/>
            <a:ext cx="691010" cy="164364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2200" dirty="0" smtClean="0">
                <a:latin typeface="微軟正黑體" panose="020B0604030504040204" pitchFamily="34" charset="-120"/>
                <a:ea typeface="微軟正黑體" panose="020B0604030504040204" pitchFamily="34" charset="-120"/>
              </a:rPr>
              <a:t>案例人物</a:t>
            </a:r>
            <a:endParaRPr lang="zh-TW" altLang="en-US" sz="2200" dirty="0">
              <a:latin typeface="微軟正黑體" panose="020B0604030504040204" pitchFamily="34" charset="-120"/>
              <a:ea typeface="微軟正黑體" panose="020B0604030504040204" pitchFamily="34" charset="-120"/>
            </a:endParaRPr>
          </a:p>
        </p:txBody>
      </p:sp>
      <p:sp>
        <p:nvSpPr>
          <p:cNvPr id="7" name="圓角矩形 6"/>
          <p:cNvSpPr/>
          <p:nvPr/>
        </p:nvSpPr>
        <p:spPr>
          <a:xfrm>
            <a:off x="539552" y="4005064"/>
            <a:ext cx="691010" cy="164364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200" dirty="0" smtClean="0">
                <a:latin typeface="微軟正黑體" panose="020B0604030504040204" pitchFamily="34" charset="-120"/>
                <a:ea typeface="微軟正黑體" panose="020B0604030504040204" pitchFamily="34" charset="-120"/>
              </a:rPr>
              <a:t>案例概述</a:t>
            </a:r>
            <a:endParaRPr lang="zh-TW" altLang="en-US" sz="2200" dirty="0">
              <a:latin typeface="微軟正黑體" panose="020B0604030504040204" pitchFamily="34" charset="-120"/>
              <a:ea typeface="微軟正黑體" panose="020B0604030504040204" pitchFamily="34" charset="-120"/>
            </a:endParaRPr>
          </a:p>
        </p:txBody>
      </p:sp>
      <p:sp>
        <p:nvSpPr>
          <p:cNvPr id="9" name="標題 4"/>
          <p:cNvSpPr>
            <a:spLocks noGrp="1"/>
          </p:cNvSpPr>
          <p:nvPr>
            <p:ph type="title"/>
          </p:nvPr>
        </p:nvSpPr>
        <p:spPr>
          <a:xfrm>
            <a:off x="128614" y="0"/>
            <a:ext cx="8229600" cy="1143000"/>
          </a:xfrm>
        </p:spPr>
        <p:txBody>
          <a:bodyPr>
            <a:normAutofit/>
          </a:bodyPr>
          <a:lstStyle/>
          <a:p>
            <a:r>
              <a:rPr lang="zh-TW" altLang="en-US" sz="3600" dirty="0" smtClean="0">
                <a:ln w="0"/>
                <a:solidFill>
                  <a:schemeClr val="tx2">
                    <a:lumMod val="75000"/>
                  </a:schemeClr>
                </a:solidFill>
                <a:effectLst>
                  <a:reflection blurRad="12700" stA="50000" endPos="50000" dist="5000" dir="5400000" sy="-100000" rotWithShape="0"/>
                </a:effectLst>
                <a:latin typeface="微軟正黑體" pitchFamily="34" charset="-120"/>
              </a:rPr>
              <a:t>案例</a:t>
            </a:r>
            <a:endPar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endParaRPr>
          </a:p>
        </p:txBody>
      </p:sp>
    </p:spTree>
    <p:extLst>
      <p:ext uri="{BB962C8B-B14F-4D97-AF65-F5344CB8AC3E}">
        <p14:creationId xmlns:p14="http://schemas.microsoft.com/office/powerpoint/2010/main" val="314658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4D05B0E-E657-4B8A-8B5E-F10195D29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32F4804B-52E2-4241-BB6A-F341637F8BB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D685421A-EA3D-400A-9198-3DF4F7E9A6F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0007A8D4-A033-4F00-BFF2-811E2F09640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192DE350-5F8C-4406-AE3C-32B486D4CFF1}" type="slidenum">
              <a:rPr lang="zh-TW" altLang="en-US" smtClean="0"/>
              <a:pPr>
                <a:defRPr/>
              </a:pPr>
              <a:t>75</a:t>
            </a:fld>
            <a:endParaRPr lang="zh-TW" altLang="en-US"/>
          </a:p>
        </p:txBody>
      </p:sp>
      <p:sp>
        <p:nvSpPr>
          <p:cNvPr id="5" name="標題 2"/>
          <p:cNvSpPr txBox="1">
            <a:spLocks/>
          </p:cNvSpPr>
          <p:nvPr/>
        </p:nvSpPr>
        <p:spPr>
          <a:xfrm>
            <a:off x="323528" y="71414"/>
            <a:ext cx="7977478" cy="1143000"/>
          </a:xfrm>
          <a:prstGeom prst="rect">
            <a:avLst/>
          </a:prstGeom>
        </p:spPr>
        <p:txBody>
          <a:bodyPr anchor="ctr"/>
          <a:lstStyle/>
          <a:p>
            <a:pPr lvl="0" fontAlgn="base">
              <a:spcBef>
                <a:spcPct val="0"/>
              </a:spcBef>
              <a:spcAft>
                <a:spcPct val="0"/>
              </a:spcAft>
              <a:defRPr/>
            </a:pPr>
            <a:r>
              <a:rPr lang="zh-TW" altLang="en-US" sz="3600" b="1" cap="all" dirty="0" smtClean="0">
                <a:ln w="0"/>
                <a:solidFill>
                  <a:schemeClr val="tx2">
                    <a:lumMod val="75000"/>
                  </a:schemeClr>
                </a:solidFill>
                <a:effectLst>
                  <a:reflection blurRad="12700" stA="50000" endPos="50000" dist="5000" dir="5400000" sy="-100000" rotWithShape="0"/>
                </a:effectLst>
                <a:latin typeface="微軟正黑體" pitchFamily="34" charset="-120"/>
                <a:ea typeface="+mj-ea"/>
                <a:cs typeface="+mj-cs"/>
              </a:rPr>
              <a:t>解析</a:t>
            </a:r>
            <a:endParaRPr lang="zh-TW" altLang="en-US" sz="3600" b="1" cap="all" dirty="0">
              <a:ln w="0"/>
              <a:solidFill>
                <a:schemeClr val="tx2">
                  <a:lumMod val="75000"/>
                </a:schemeClr>
              </a:solidFill>
              <a:effectLst>
                <a:reflection blurRad="12700" stA="50000" endPos="50000" dist="5000" dir="5400000" sy="-100000" rotWithShape="0"/>
              </a:effectLst>
              <a:latin typeface="微軟正黑體" pitchFamily="34" charset="-120"/>
              <a:ea typeface="+mj-ea"/>
              <a:cs typeface="+mj-cs"/>
            </a:endParaRPr>
          </a:p>
        </p:txBody>
      </p:sp>
      <p:graphicFrame>
        <p:nvGraphicFramePr>
          <p:cNvPr id="7" name="資料庫圖表 6"/>
          <p:cNvGraphicFramePr/>
          <p:nvPr>
            <p:extLst/>
          </p:nvPr>
        </p:nvGraphicFramePr>
        <p:xfrm>
          <a:off x="214282" y="1214422"/>
          <a:ext cx="8786874" cy="45005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690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218CFA25-C617-4AEC-82F8-9DE2AC60D4D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99F1FCC5-5AF9-4262-B1DB-94F39A900CE5}"/>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graphicEl>
                                              <a:dgm id="{4FC26434-CCF2-4EFF-B0DD-10497CCF9CA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graphicEl>
                                              <a:dgm id="{1302CBCF-4DAF-4BED-A1F0-9CE555A202E8}"/>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graphicEl>
                                              <a:dgm id="{2CBAB843-FE84-4970-97BF-4937A986A24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B3B8E1BC-5ED3-44CA-98E8-0A9F933ECF8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1DFE9043-FF07-4E38-A539-35282DF4A46B}"/>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graphicEl>
                                              <a:dgm id="{D4831640-B38C-4770-B113-AA4C0BB6DF9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21" y="1415505"/>
            <a:ext cx="5184576" cy="4659556"/>
          </a:xfrm>
        </p:spPr>
      </p:pic>
      <p:sp>
        <p:nvSpPr>
          <p:cNvPr id="3" name="標題 2"/>
          <p:cNvSpPr>
            <a:spLocks noGrp="1"/>
          </p:cNvSpPr>
          <p:nvPr>
            <p:ph type="title"/>
          </p:nvPr>
        </p:nvSpPr>
        <p:spPr/>
        <p:txBody>
          <a:bodyPr>
            <a:normAutofit/>
          </a:bodyPr>
          <a:lstStyle/>
          <a:p>
            <a:r>
              <a:rPr lang="zh-TW" altLang="en-US" sz="3600" dirty="0" smtClean="0">
                <a:ln w="0"/>
                <a:solidFill>
                  <a:schemeClr val="tx2">
                    <a:lumMod val="75000"/>
                  </a:schemeClr>
                </a:solidFill>
                <a:effectLst>
                  <a:reflection blurRad="12700" stA="50000" endPos="50000" dist="5000" dir="5400000" sy="-100000" rotWithShape="0"/>
                </a:effectLst>
                <a:latin typeface="微軟正黑體" pitchFamily="34" charset="-120"/>
              </a:rPr>
              <a:t>侵占</a:t>
            </a:r>
            <a:r>
              <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rPr>
              <a:t>公有財物</a:t>
            </a:r>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76</a:t>
            </a:fld>
            <a:endParaRPr lang="zh-TW" altLang="en-US"/>
          </a:p>
        </p:txBody>
      </p:sp>
    </p:spTree>
    <p:extLst>
      <p:ext uri="{BB962C8B-B14F-4D97-AF65-F5344CB8AC3E}">
        <p14:creationId xmlns:p14="http://schemas.microsoft.com/office/powerpoint/2010/main" val="225639072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1F19-4C28-4F72-A6C0-6CD8325D7002}" type="slidenum">
              <a:rPr kumimoji="0" lang="zh-TW" altLang="en-US" sz="1100" b="0" i="0" u="none" strike="noStrike" kern="1200" cap="none" spc="0" normalizeH="0" baseline="0" noProof="0" smtClean="0">
                <a:ln>
                  <a:noFill/>
                </a:ln>
                <a:solidFill>
                  <a:srgbClr val="FEFAC9"/>
                </a:solidFill>
                <a:effectLst/>
                <a:uLnTx/>
                <a:uFillTx/>
                <a:latin typeface="Trebuchet MS"/>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zh-TW" altLang="en-US" sz="1100" b="0" i="0" u="none" strike="noStrike" kern="1200" cap="none" spc="0" normalizeH="0" baseline="0" noProof="0">
              <a:ln>
                <a:noFill/>
              </a:ln>
              <a:solidFill>
                <a:srgbClr val="FEFAC9"/>
              </a:solidFill>
              <a:effectLst/>
              <a:uLnTx/>
              <a:uFillTx/>
              <a:latin typeface="Trebuchet MS"/>
              <a:ea typeface="微軟正黑體" panose="020B0604030504040204" pitchFamily="34" charset="-120"/>
              <a:cs typeface="+mn-cs"/>
            </a:endParaRPr>
          </a:p>
        </p:txBody>
      </p:sp>
      <p:graphicFrame>
        <p:nvGraphicFramePr>
          <p:cNvPr id="4" name="資料庫圖表 3"/>
          <p:cNvGraphicFramePr/>
          <p:nvPr>
            <p:extLst/>
          </p:nvPr>
        </p:nvGraphicFramePr>
        <p:xfrm>
          <a:off x="857224" y="3214686"/>
          <a:ext cx="8143932" cy="3143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標題 1"/>
          <p:cNvSpPr>
            <a:spLocks noGrp="1"/>
          </p:cNvSpPr>
          <p:nvPr>
            <p:ph type="title"/>
          </p:nvPr>
        </p:nvSpPr>
        <p:spPr>
          <a:xfrm>
            <a:off x="128614" y="0"/>
            <a:ext cx="8229600" cy="1143000"/>
          </a:xfrm>
        </p:spPr>
        <p:txBody>
          <a:bodyPr>
            <a:normAutofit/>
          </a:bodyPr>
          <a:lstStyle/>
          <a:p>
            <a:pPr algn="l"/>
            <a:r>
              <a:rPr lang="zh-TW" altLang="en-US" sz="3600" dirty="0" smtClean="0">
                <a:ln w="0"/>
                <a:solidFill>
                  <a:schemeClr val="tx2">
                    <a:lumMod val="75000"/>
                  </a:schemeClr>
                </a:solidFill>
                <a:effectLst>
                  <a:reflection blurRad="12700" stA="50000" endPos="50000" dist="5000" dir="5400000" sy="-100000" rotWithShape="0"/>
                </a:effectLst>
                <a:latin typeface="微軟正黑體" pitchFamily="34" charset="-120"/>
              </a:rPr>
              <a:t>侵占</a:t>
            </a:r>
            <a:r>
              <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rPr>
              <a:t>公有財物罪</a:t>
            </a:r>
            <a:r>
              <a:rPr lang="en-US" altLang="zh-TW" sz="3600" dirty="0">
                <a:ln w="0"/>
                <a:solidFill>
                  <a:schemeClr val="tx2">
                    <a:lumMod val="75000"/>
                  </a:schemeClr>
                </a:solidFill>
                <a:effectLst>
                  <a:reflection blurRad="12700" stA="50000" endPos="50000" dist="5000" dir="5400000" sy="-100000" rotWithShape="0"/>
                </a:effectLst>
                <a:latin typeface="微軟正黑體" pitchFamily="34" charset="-120"/>
              </a:rPr>
              <a:t>-</a:t>
            </a:r>
            <a:r>
              <a:rPr lang="zh-TW" altLang="en-US" sz="2400" dirty="0">
                <a:ln w="0"/>
                <a:solidFill>
                  <a:schemeClr val="tx2">
                    <a:lumMod val="75000"/>
                  </a:schemeClr>
                </a:solidFill>
                <a:effectLst>
                  <a:reflection blurRad="12700" stA="50000" endPos="50000" dist="5000" dir="5400000" sy="-100000" rotWithShape="0"/>
                </a:effectLst>
                <a:latin typeface="微軟正黑體" pitchFamily="34" charset="-120"/>
              </a:rPr>
              <a:t>案例</a:t>
            </a:r>
          </a:p>
        </p:txBody>
      </p:sp>
      <p:graphicFrame>
        <p:nvGraphicFramePr>
          <p:cNvPr id="6" name="資料庫圖表 5"/>
          <p:cNvGraphicFramePr/>
          <p:nvPr/>
        </p:nvGraphicFramePr>
        <p:xfrm>
          <a:off x="4214810" y="1142984"/>
          <a:ext cx="4286280" cy="17145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242" name="Picture 2" desc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4348" y="1142984"/>
            <a:ext cx="2714644" cy="1930413"/>
          </a:xfrm>
          <a:prstGeom prst="rect">
            <a:avLst/>
          </a:prstGeom>
          <a:noFill/>
          <a:extLst>
            <a:ext uri="{909E8E84-426E-40DD-AFC4-6F175D3DCCD1}">
              <a14:hiddenFill xmlns:a14="http://schemas.microsoft.com/office/drawing/2010/main">
                <a:solidFill>
                  <a:srgbClr val="FFFFFF"/>
                </a:solidFill>
              </a14:hiddenFill>
            </a:ext>
          </a:extLst>
        </p:spPr>
      </p:pic>
      <p:sp>
        <p:nvSpPr>
          <p:cNvPr id="7" name="圓角矩形 6"/>
          <p:cNvSpPr/>
          <p:nvPr/>
        </p:nvSpPr>
        <p:spPr>
          <a:xfrm>
            <a:off x="142844" y="3857628"/>
            <a:ext cx="460548" cy="164820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案例概述</a:t>
            </a:r>
            <a:endParaRPr kumimoji="0" lang="zh-TW" altLang="en-US" sz="22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8853570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1F19-4C28-4F72-A6C0-6CD8325D7002}" type="slidenum">
              <a:rPr kumimoji="0" lang="zh-TW" altLang="en-US" sz="1100" b="0" i="0" u="none" strike="noStrike" kern="1200" cap="none" spc="0" normalizeH="0" baseline="0" noProof="0" smtClean="0">
                <a:ln>
                  <a:noFill/>
                </a:ln>
                <a:solidFill>
                  <a:srgbClr val="FEFAC9"/>
                </a:solidFill>
                <a:effectLst/>
                <a:uLnTx/>
                <a:uFillTx/>
                <a:latin typeface="Trebuchet MS"/>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zh-TW" altLang="en-US" sz="1100" b="0" i="0" u="none" strike="noStrike" kern="1200" cap="none" spc="0" normalizeH="0" baseline="0" noProof="0">
              <a:ln>
                <a:noFill/>
              </a:ln>
              <a:solidFill>
                <a:srgbClr val="FEFAC9"/>
              </a:solidFill>
              <a:effectLst/>
              <a:uLnTx/>
              <a:uFillTx/>
              <a:latin typeface="Trebuchet MS"/>
              <a:ea typeface="微軟正黑體" panose="020B0604030504040204" pitchFamily="34" charset="-120"/>
              <a:cs typeface="+mn-cs"/>
            </a:endParaRPr>
          </a:p>
        </p:txBody>
      </p:sp>
      <p:graphicFrame>
        <p:nvGraphicFramePr>
          <p:cNvPr id="4" name="資料庫圖表 3"/>
          <p:cNvGraphicFramePr/>
          <p:nvPr>
            <p:extLst>
              <p:ext uri="{D42A27DB-BD31-4B8C-83A1-F6EECF244321}">
                <p14:modId xmlns:p14="http://schemas.microsoft.com/office/powerpoint/2010/main" val="1719142093"/>
              </p:ext>
            </p:extLst>
          </p:nvPr>
        </p:nvGraphicFramePr>
        <p:xfrm>
          <a:off x="500034" y="1142984"/>
          <a:ext cx="8102134" cy="4889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標題 1"/>
          <p:cNvSpPr>
            <a:spLocks noGrp="1"/>
          </p:cNvSpPr>
          <p:nvPr>
            <p:ph type="title"/>
          </p:nvPr>
        </p:nvSpPr>
        <p:spPr>
          <a:xfrm>
            <a:off x="128614" y="0"/>
            <a:ext cx="8229600" cy="1143000"/>
          </a:xfrm>
        </p:spPr>
        <p:txBody>
          <a:bodyPr>
            <a:normAutofit/>
          </a:bodyPr>
          <a:lstStyle/>
          <a:p>
            <a:r>
              <a:rPr lang="zh-TW" altLang="en-US" sz="3600" dirty="0" smtClean="0">
                <a:ln w="0"/>
                <a:solidFill>
                  <a:schemeClr val="tx2">
                    <a:lumMod val="75000"/>
                  </a:schemeClr>
                </a:solidFill>
                <a:effectLst>
                  <a:reflection blurRad="12700" stA="50000" endPos="50000" dist="5000" dir="5400000" sy="-100000" rotWithShape="0"/>
                </a:effectLst>
                <a:latin typeface="微軟正黑體" pitchFamily="34" charset="-120"/>
              </a:rPr>
              <a:t>侵占</a:t>
            </a:r>
            <a:r>
              <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rPr>
              <a:t>公有財物罪</a:t>
            </a:r>
            <a:r>
              <a:rPr lang="en-US" altLang="zh-TW" sz="3600" dirty="0">
                <a:ln w="0"/>
                <a:solidFill>
                  <a:schemeClr val="tx2">
                    <a:lumMod val="75000"/>
                  </a:schemeClr>
                </a:solidFill>
                <a:effectLst>
                  <a:reflection blurRad="12700" stA="50000" endPos="50000" dist="5000" dir="5400000" sy="-100000" rotWithShape="0"/>
                </a:effectLst>
                <a:latin typeface="微軟正黑體" pitchFamily="34" charset="-120"/>
              </a:rPr>
              <a:t>-</a:t>
            </a:r>
            <a:r>
              <a:rPr lang="zh-TW" altLang="en-US" sz="2400" dirty="0">
                <a:ln w="0"/>
                <a:solidFill>
                  <a:schemeClr val="tx2">
                    <a:lumMod val="75000"/>
                  </a:schemeClr>
                </a:solidFill>
                <a:effectLst>
                  <a:reflection blurRad="12700" stA="50000" endPos="50000" dist="5000" dir="5400000" sy="-100000" rotWithShape="0"/>
                </a:effectLst>
                <a:latin typeface="微軟正黑體" pitchFamily="34" charset="-120"/>
              </a:rPr>
              <a:t>法條依據、案例研析</a:t>
            </a:r>
          </a:p>
        </p:txBody>
      </p:sp>
    </p:spTree>
    <p:extLst>
      <p:ext uri="{BB962C8B-B14F-4D97-AF65-F5344CB8AC3E}">
        <p14:creationId xmlns:p14="http://schemas.microsoft.com/office/powerpoint/2010/main" val="187671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0B1B44A5-7766-48BB-AE88-EEDA3EA17D0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97A4042B-87E0-46C6-A0C8-7F752FCCD355}"/>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22996B08-E4F0-4D6B-928D-4B6B359B56D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26C336D1-C424-468E-914D-76A2D96B61A8}"/>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3EDB5B09-DA5C-42B0-AD57-C045DA39904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3A313EA9-8D7C-4E35-A80E-F5846400B56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4A1801D6-C788-4E75-B5B6-C7E2EB7987EE}"/>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graphicEl>
                                              <a:dgm id="{4EC7B7CD-5A34-4954-A144-D1DC826D34F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rPr>
              <a:t>司法保護</a:t>
            </a:r>
            <a:r>
              <a:rPr lang="en-US" altLang="zh-TW" sz="3600" dirty="0">
                <a:ln w="0"/>
                <a:solidFill>
                  <a:schemeClr val="tx2">
                    <a:lumMod val="75000"/>
                  </a:schemeClr>
                </a:solidFill>
                <a:effectLst>
                  <a:reflection blurRad="12700" stA="50000" endPos="50000" dist="5000" dir="5400000" sy="-100000" rotWithShape="0"/>
                </a:effectLst>
                <a:latin typeface="微軟正黑體" pitchFamily="34" charset="-120"/>
              </a:rPr>
              <a:t>--</a:t>
            </a:r>
            <a:r>
              <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rPr>
              <a:t>「修復式司法」用另一個新鏡頭看犯罪</a:t>
            </a:r>
          </a:p>
        </p:txBody>
      </p:sp>
      <p:sp>
        <p:nvSpPr>
          <p:cNvPr id="3" name="內容版面配置區 2"/>
          <p:cNvSpPr>
            <a:spLocks noGrp="1"/>
          </p:cNvSpPr>
          <p:nvPr>
            <p:ph idx="1"/>
          </p:nvPr>
        </p:nvSpPr>
        <p:spPr>
          <a:xfrm>
            <a:off x="457200" y="1916832"/>
            <a:ext cx="7239000" cy="4538904"/>
          </a:xfrm>
        </p:spPr>
        <p:txBody>
          <a:bodyPr/>
          <a:lstStyle/>
          <a:p>
            <a:r>
              <a:rPr lang="zh-TW" altLang="en-US" dirty="0" smtClean="0"/>
              <a:t>事實</a:t>
            </a:r>
            <a:r>
              <a:rPr lang="en-US" altLang="zh-TW" dirty="0" smtClean="0"/>
              <a:t>-</a:t>
            </a:r>
            <a:r>
              <a:rPr lang="zh-TW" altLang="en-US" dirty="0" smtClean="0"/>
              <a:t>責任？何人在事件中受到影響或傷害？</a:t>
            </a:r>
            <a:endParaRPr lang="en-US" altLang="zh-TW" dirty="0" smtClean="0"/>
          </a:p>
          <a:p>
            <a:r>
              <a:rPr lang="zh-TW" altLang="en-US" dirty="0" smtClean="0"/>
              <a:t>有什麼需要？</a:t>
            </a:r>
            <a:endParaRPr lang="en-US" altLang="zh-TW" dirty="0" smtClean="0"/>
          </a:p>
          <a:p>
            <a:r>
              <a:rPr lang="zh-TW" altLang="en-US" dirty="0" smtClean="0"/>
              <a:t>如何修復？（實質補償、心理修復）</a:t>
            </a:r>
            <a:endParaRPr lang="en-US" altLang="zh-TW" dirty="0" smtClean="0"/>
          </a:p>
          <a:p>
            <a:endParaRPr lang="en-US" altLang="zh-TW" dirty="0"/>
          </a:p>
          <a:p>
            <a:r>
              <a:rPr lang="zh-TW" altLang="en-US" dirty="0" smtClean="0"/>
              <a:t>是在追訴犯罪或執行刑罰的程序外，提供另一個思考面向而處理、面對犯罪行為，但不影響原有之刑事訴訟程序。</a:t>
            </a:r>
            <a:endParaRPr lang="zh-TW" altLang="en-US" dirty="0"/>
          </a:p>
        </p:txBody>
      </p:sp>
      <p:sp>
        <p:nvSpPr>
          <p:cNvPr id="4" name="投影片編號版面配置區 3"/>
          <p:cNvSpPr>
            <a:spLocks noGrp="1"/>
          </p:cNvSpPr>
          <p:nvPr>
            <p:ph type="sldNum" sz="quarter" idx="12"/>
          </p:nvPr>
        </p:nvSpPr>
        <p:spPr/>
        <p:txBody>
          <a:bodyPr/>
          <a:lstStyle/>
          <a:p>
            <a:fld id="{236A08F7-8114-4373-86C3-8700250685DC}" type="slidenum">
              <a:rPr lang="zh-TW" altLang="en-US" smtClean="0"/>
              <a:pPr/>
              <a:t>79</a:t>
            </a:fld>
            <a:endParaRPr lang="zh-TW" altLang="en-US"/>
          </a:p>
        </p:txBody>
      </p:sp>
    </p:spTree>
    <p:extLst>
      <p:ext uri="{BB962C8B-B14F-4D97-AF65-F5344CB8AC3E}">
        <p14:creationId xmlns:p14="http://schemas.microsoft.com/office/powerpoint/2010/main" val="42674671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圖利罪</a:t>
            </a:r>
            <a:endParaRPr lang="zh-TW" altLang="en-US" dirty="0"/>
          </a:p>
        </p:txBody>
      </p:sp>
      <p:sp>
        <p:nvSpPr>
          <p:cNvPr id="3" name="內容版面配置區 2"/>
          <p:cNvSpPr>
            <a:spLocks noGrp="1"/>
          </p:cNvSpPr>
          <p:nvPr>
            <p:ph sz="half" idx="1"/>
          </p:nvPr>
        </p:nvSpPr>
        <p:spPr>
          <a:xfrm>
            <a:off x="2123728" y="868736"/>
            <a:ext cx="3520440" cy="4525963"/>
          </a:xfrm>
        </p:spPr>
        <p:txBody>
          <a:bodyPr/>
          <a:lstStyle/>
          <a:p>
            <a:r>
              <a:rPr lang="zh-TW" altLang="en-US" dirty="0" smtClean="0"/>
              <a:t>公有停車場停車費銷單？</a:t>
            </a:r>
            <a:r>
              <a:rPr lang="zh-TW" altLang="en-US" sz="1200" dirty="0" smtClean="0"/>
              <a:t>（以下案例資料引自廉政署）</a:t>
            </a:r>
            <a:endParaRPr lang="zh-TW" altLang="en-US" sz="1200" dirty="0"/>
          </a:p>
        </p:txBody>
      </p:sp>
      <p:pic>
        <p:nvPicPr>
          <p:cNvPr id="5" name="內容版面配置區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1560" y="2204864"/>
            <a:ext cx="7015758" cy="4185768"/>
          </a:xfrm>
        </p:spPr>
      </p:pic>
      <p:sp>
        <p:nvSpPr>
          <p:cNvPr id="4" name="投影片編號版面配置區 3"/>
          <p:cNvSpPr>
            <a:spLocks noGrp="1"/>
          </p:cNvSpPr>
          <p:nvPr>
            <p:ph type="sldNum" sz="quarter" idx="12"/>
          </p:nvPr>
        </p:nvSpPr>
        <p:spPr/>
        <p:txBody>
          <a:bodyPr/>
          <a:lstStyle/>
          <a:p>
            <a:fld id="{73DA0BB7-265A-403C-9275-D587AB510EDC}" type="slidenum">
              <a:rPr lang="zh-TW" altLang="en-US" smtClean="0"/>
              <a:t>8</a:t>
            </a:fld>
            <a:endParaRPr lang="zh-TW" altLang="en-US"/>
          </a:p>
        </p:txBody>
      </p:sp>
    </p:spTree>
    <p:extLst>
      <p:ext uri="{BB962C8B-B14F-4D97-AF65-F5344CB8AC3E}">
        <p14:creationId xmlns:p14="http://schemas.microsoft.com/office/powerpoint/2010/main" val="37501716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flipV="1">
            <a:off x="457200" y="548680"/>
            <a:ext cx="8229600" cy="155408"/>
          </a:xfrm>
        </p:spPr>
        <p:txBody>
          <a:bodyPr>
            <a:normAutofit fontScale="90000"/>
          </a:bodyPr>
          <a:lstStyle/>
          <a:p>
            <a:endParaRPr lang="zh-TW" altLang="en-US" dirty="0"/>
          </a:p>
        </p:txBody>
      </p:sp>
      <p:pic>
        <p:nvPicPr>
          <p:cNvPr id="5" name="內容版面配置區 4"/>
          <p:cNvPicPr>
            <a:picLocks noGrp="1" noChangeAspect="1"/>
          </p:cNvPicPr>
          <p:nvPr>
            <p:ph idx="1"/>
          </p:nvPr>
        </p:nvPicPr>
        <p:blipFill>
          <a:blip r:embed="rId2"/>
          <a:stretch>
            <a:fillRect/>
          </a:stretch>
        </p:blipFill>
        <p:spPr>
          <a:xfrm>
            <a:off x="457200" y="674030"/>
            <a:ext cx="8229600" cy="5491273"/>
          </a:xfrm>
          <a:prstGeom prst="rect">
            <a:avLst/>
          </a:prstGeom>
        </p:spPr>
      </p:pic>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A08F7-8114-4373-86C3-8700250685DC}" type="slidenum">
              <a:rPr kumimoji="0" lang="zh-TW" altLang="en-US" sz="1200" b="0" i="0" u="none" strike="noStrike" kern="1200" cap="none" spc="0" normalizeH="0" baseline="0" noProof="0" smtClean="0">
                <a:ln>
                  <a:noFill/>
                </a:ln>
                <a:solidFill>
                  <a:srgbClr val="04617B">
                    <a:shade val="90000"/>
                  </a:srgbClr>
                </a:solidFill>
                <a:effectLst/>
                <a:uLnTx/>
                <a:uFillTx/>
                <a:latin typeface="Constantia"/>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zh-TW" altLang="en-US" sz="1200" b="0" i="0" u="none" strike="noStrike" kern="1200" cap="none" spc="0" normalizeH="0" baseline="0" noProof="0">
              <a:ln>
                <a:noFill/>
              </a:ln>
              <a:solidFill>
                <a:srgbClr val="04617B">
                  <a:shade val="90000"/>
                </a:srgbClr>
              </a:solidFill>
              <a:effectLst/>
              <a:uLnTx/>
              <a:uFillTx/>
              <a:latin typeface="Constantia"/>
              <a:ea typeface="新細明體" panose="02020500000000000000" pitchFamily="18" charset="-120"/>
              <a:cs typeface="+mn-cs"/>
            </a:endParaRPr>
          </a:p>
        </p:txBody>
      </p:sp>
    </p:spTree>
    <p:extLst>
      <p:ext uri="{BB962C8B-B14F-4D97-AF65-F5344CB8AC3E}">
        <p14:creationId xmlns:p14="http://schemas.microsoft.com/office/powerpoint/2010/main" val="6457657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
            </a:r>
            <a:br>
              <a:rPr lang="en-US" altLang="zh-TW" dirty="0" smtClean="0"/>
            </a:br>
            <a:r>
              <a:rPr lang="zh-TW" altLang="en-US" sz="2700" dirty="0" smtClean="0">
                <a:hlinkClick r:id="rId2" action="ppaction://hlinkfile"/>
              </a:rPr>
              <a:t>影片（民視</a:t>
            </a:r>
            <a:r>
              <a:rPr lang="en-US" altLang="zh-TW" sz="2700" dirty="0" smtClean="0">
                <a:hlinkClick r:id="rId2" action="ppaction://hlinkfile"/>
              </a:rPr>
              <a:t>—</a:t>
            </a:r>
            <a:r>
              <a:rPr lang="zh-TW" altLang="en-US" sz="2700" dirty="0" smtClean="0">
                <a:hlinkClick r:id="rId2" action="ppaction://hlinkfile"/>
              </a:rPr>
              <a:t>金鶯）</a:t>
            </a:r>
            <a:r>
              <a:rPr lang="en-US" altLang="zh-TW" sz="2700" dirty="0">
                <a:hlinkClick r:id="rId2" action="ppaction://hlinkfile"/>
              </a:rPr>
              <a:t/>
            </a:r>
            <a:br>
              <a:rPr lang="en-US" altLang="zh-TW" sz="2700" dirty="0">
                <a:hlinkClick r:id="rId2" action="ppaction://hlinkfile"/>
              </a:rPr>
            </a:br>
            <a:endParaRPr lang="zh-TW" altLang="en-US" sz="2700" dirty="0"/>
          </a:p>
        </p:txBody>
      </p:sp>
      <p:sp>
        <p:nvSpPr>
          <p:cNvPr id="3" name="內容版面配置區 2"/>
          <p:cNvSpPr>
            <a:spLocks noGrp="1"/>
          </p:cNvSpPr>
          <p:nvPr>
            <p:ph idx="1"/>
          </p:nvPr>
        </p:nvSpPr>
        <p:spPr>
          <a:xfrm>
            <a:off x="107505" y="1268760"/>
            <a:ext cx="8064896" cy="5087590"/>
          </a:xfrm>
        </p:spPr>
        <p:txBody>
          <a:bodyPr>
            <a:normAutofit/>
          </a:bodyPr>
          <a:lstStyle/>
          <a:p>
            <a:r>
              <a:rPr lang="zh-TW" altLang="en-US" dirty="0"/>
              <a:t>「我也誠心地相信，解決傷害最好的方式是善後跟預防，坦白說，我不在乎李曉明死刑或不死刑，都換不回我家天彥，但我真的很想知道真相</a:t>
            </a:r>
            <a:r>
              <a:rPr lang="en-US" altLang="zh-TW" dirty="0"/>
              <a:t>……</a:t>
            </a:r>
            <a:r>
              <a:rPr lang="zh-TW" altLang="en-US" dirty="0"/>
              <a:t>」在</a:t>
            </a:r>
            <a:r>
              <a:rPr lang="en-US" altLang="zh-TW" dirty="0"/>
              <a:t>《</a:t>
            </a:r>
            <a:r>
              <a:rPr lang="zh-TW" altLang="en-US" dirty="0"/>
              <a:t>我們與惡的距離</a:t>
            </a:r>
            <a:r>
              <a:rPr lang="en-US" altLang="zh-TW" dirty="0"/>
              <a:t>》</a:t>
            </a:r>
            <a:r>
              <a:rPr lang="zh-TW" altLang="en-US" dirty="0"/>
              <a:t>（下稱</a:t>
            </a:r>
            <a:r>
              <a:rPr lang="en-US" altLang="zh-TW" dirty="0"/>
              <a:t>《</a:t>
            </a:r>
            <a:r>
              <a:rPr lang="zh-TW" altLang="en-US" dirty="0"/>
              <a:t>我們</a:t>
            </a:r>
            <a:r>
              <a:rPr lang="en-US" altLang="zh-TW" dirty="0"/>
              <a:t>》</a:t>
            </a:r>
            <a:r>
              <a:rPr lang="zh-TW" altLang="en-US" dirty="0"/>
              <a:t>）第一集裏，身兼被害者家屬與媒體人角色的劉昭國（溫昇豪飾），向殺人犯李曉明的辯護律師王赦說出這樣一段話。到了最後一集的結尾，加害者家屬與被害者家屬在促進者的主持下，開啟了一場「修復式會談」，敘述悲劇發生過後彼此的內心感受及傷痛。儘管到最後</a:t>
            </a:r>
            <a:r>
              <a:rPr lang="en-US" altLang="zh-TW" dirty="0"/>
              <a:t>《</a:t>
            </a:r>
            <a:r>
              <a:rPr lang="zh-TW" altLang="en-US" dirty="0"/>
              <a:t>我們</a:t>
            </a:r>
            <a:r>
              <a:rPr lang="en-US" altLang="zh-TW" dirty="0"/>
              <a:t>》</a:t>
            </a:r>
            <a:r>
              <a:rPr lang="zh-TW" altLang="en-US" dirty="0"/>
              <a:t>都沒有「教育」觀眾什麼是「修復式</a:t>
            </a:r>
            <a:r>
              <a:rPr lang="zh-TW" altLang="en-US"/>
              <a:t>正義</a:t>
            </a:r>
            <a:r>
              <a:rPr lang="zh-TW" altLang="en-US" smtClean="0"/>
              <a:t>」</a:t>
            </a:r>
            <a:r>
              <a:rPr lang="en-US" altLang="zh-TW" smtClean="0"/>
              <a:t>Restorative </a:t>
            </a:r>
            <a:r>
              <a:rPr lang="en-US" altLang="zh-TW" dirty="0"/>
              <a:t>Justice</a:t>
            </a:r>
            <a:r>
              <a:rPr lang="zh-TW" altLang="en-US" dirty="0"/>
              <a:t>）？但劇中</a:t>
            </a:r>
            <a:r>
              <a:rPr lang="zh-TW" altLang="en-US" b="1" dirty="0"/>
              <a:t>願意相互理解的心</a:t>
            </a:r>
            <a:r>
              <a:rPr lang="zh-TW" altLang="en-US" dirty="0"/>
              <a:t>，已說明了其最重要的中心思想。</a:t>
            </a:r>
          </a:p>
          <a:p>
            <a:endParaRPr lang="zh-TW" altLang="en-US" dirty="0"/>
          </a:p>
          <a:p>
            <a:endParaRPr lang="zh-TW" altLang="en-US" dirty="0"/>
          </a:p>
        </p:txBody>
      </p:sp>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A08F7-8114-4373-86C3-8700250685DC}" type="slidenum">
              <a:rPr kumimoji="0" lang="zh-TW" altLang="en-US" sz="1100" b="0" i="0" u="none" strike="noStrike" kern="1200" cap="none" spc="0" normalizeH="0" baseline="0" noProof="0" smtClean="0">
                <a:ln>
                  <a:noFill/>
                </a:ln>
                <a:solidFill>
                  <a:srgbClr val="B13F9A"/>
                </a:solidFill>
                <a:effectLst/>
                <a:uLnTx/>
                <a:uFillTx/>
                <a:latin typeface="Trebuchet MS"/>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zh-TW" altLang="en-US" sz="1100" b="0" i="0" u="none" strike="noStrike" kern="1200" cap="none" spc="0" normalizeH="0" baseline="0" noProof="0">
              <a:ln>
                <a:noFill/>
              </a:ln>
              <a:solidFill>
                <a:srgbClr val="B13F9A"/>
              </a:solidFill>
              <a:effectLst/>
              <a:uLnTx/>
              <a:uFillTx/>
              <a:latin typeface="Trebuchet MS"/>
              <a:ea typeface="微軟正黑體" panose="020B0604030504040204" pitchFamily="34" charset="-120"/>
              <a:cs typeface="+mn-cs"/>
            </a:endParaRPr>
          </a:p>
        </p:txBody>
      </p:sp>
    </p:spTree>
    <p:extLst>
      <p:ext uri="{BB962C8B-B14F-4D97-AF65-F5344CB8AC3E}">
        <p14:creationId xmlns:p14="http://schemas.microsoft.com/office/powerpoint/2010/main" val="407535768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57200" y="274638"/>
            <a:ext cx="8229600" cy="1138138"/>
          </a:xfrm>
        </p:spPr>
        <p:txBody>
          <a:bodyPr>
            <a:noAutofit/>
          </a:bodyPr>
          <a:lstStyle/>
          <a:p>
            <a:r>
              <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rPr>
              <a:t>何謂「修復式司法」</a:t>
            </a:r>
            <a:r>
              <a:rPr lang="en-US" altLang="zh-TW" sz="3600" dirty="0">
                <a:ln w="0"/>
                <a:solidFill>
                  <a:schemeClr val="tx2">
                    <a:lumMod val="75000"/>
                  </a:schemeClr>
                </a:solidFill>
                <a:effectLst>
                  <a:reflection blurRad="12700" stA="50000" endPos="50000" dist="5000" dir="5400000" sy="-100000" rotWithShape="0"/>
                </a:effectLst>
                <a:latin typeface="微軟正黑體" pitchFamily="34" charset="-120"/>
              </a:rPr>
              <a:t>-</a:t>
            </a:r>
            <a:r>
              <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rPr>
              <a:t>核心價值</a:t>
            </a:r>
            <a:r>
              <a:rPr lang="en-US" altLang="zh-TW" sz="3600" dirty="0">
                <a:ln w="0"/>
                <a:solidFill>
                  <a:schemeClr val="tx2">
                    <a:lumMod val="75000"/>
                  </a:schemeClr>
                </a:solidFill>
                <a:effectLst>
                  <a:reflection blurRad="12700" stA="50000" endPos="50000" dist="5000" dir="5400000" sy="-100000" rotWithShape="0"/>
                </a:effectLst>
                <a:latin typeface="微軟正黑體" pitchFamily="34" charset="-120"/>
              </a:rPr>
              <a:t/>
            </a:r>
            <a:br>
              <a:rPr lang="en-US" altLang="zh-TW" sz="3600" dirty="0">
                <a:ln w="0"/>
                <a:solidFill>
                  <a:schemeClr val="tx2">
                    <a:lumMod val="75000"/>
                  </a:schemeClr>
                </a:solidFill>
                <a:effectLst>
                  <a:reflection blurRad="12700" stA="50000" endPos="50000" dist="5000" dir="5400000" sy="-100000" rotWithShape="0"/>
                </a:effectLst>
                <a:latin typeface="微軟正黑體" pitchFamily="34" charset="-120"/>
              </a:rPr>
            </a:br>
            <a:r>
              <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rPr>
              <a:t>（</a:t>
            </a:r>
            <a:r>
              <a:rPr lang="en-US" altLang="zh-TW" sz="3600" dirty="0">
                <a:ln w="0"/>
                <a:solidFill>
                  <a:schemeClr val="tx2">
                    <a:lumMod val="75000"/>
                  </a:schemeClr>
                </a:solidFill>
                <a:effectLst>
                  <a:reflection blurRad="12700" stA="50000" endPos="50000" dist="5000" dir="5400000" sy="-100000" rotWithShape="0"/>
                </a:effectLst>
                <a:latin typeface="微軟正黑體" pitchFamily="34" charset="-120"/>
              </a:rPr>
              <a:t> Restorative</a:t>
            </a:r>
            <a:r>
              <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rPr>
              <a:t> </a:t>
            </a:r>
            <a:r>
              <a:rPr lang="en-US" altLang="zh-TW" sz="3600" dirty="0">
                <a:ln w="0"/>
                <a:solidFill>
                  <a:schemeClr val="tx2">
                    <a:lumMod val="75000"/>
                  </a:schemeClr>
                </a:solidFill>
                <a:effectLst>
                  <a:reflection blurRad="12700" stA="50000" endPos="50000" dist="5000" dir="5400000" sy="-100000" rotWithShape="0"/>
                </a:effectLst>
                <a:latin typeface="微軟正黑體" pitchFamily="34" charset="-120"/>
              </a:rPr>
              <a:t>Justice </a:t>
            </a:r>
            <a:r>
              <a:rPr lang="zh-TW" altLang="en-US" sz="3600" dirty="0">
                <a:ln w="0"/>
                <a:solidFill>
                  <a:schemeClr val="tx2">
                    <a:lumMod val="75000"/>
                  </a:schemeClr>
                </a:solidFill>
                <a:effectLst>
                  <a:reflection blurRad="12700" stA="50000" endPos="50000" dist="5000" dir="5400000" sy="-100000" rotWithShape="0"/>
                </a:effectLst>
                <a:latin typeface="微軟正黑體" pitchFamily="34" charset="-120"/>
              </a:rPr>
              <a:t>）</a:t>
            </a:r>
          </a:p>
        </p:txBody>
      </p:sp>
      <p:sp>
        <p:nvSpPr>
          <p:cNvPr id="2" name="內容版面配置區 1"/>
          <p:cNvSpPr>
            <a:spLocks noGrp="1"/>
          </p:cNvSpPr>
          <p:nvPr>
            <p:ph idx="1"/>
          </p:nvPr>
        </p:nvSpPr>
        <p:spPr>
          <a:xfrm>
            <a:off x="457200" y="1700808"/>
            <a:ext cx="8229600" cy="4680520"/>
          </a:xfrm>
        </p:spPr>
        <p:txBody>
          <a:bodyPr>
            <a:normAutofit fontScale="85000" lnSpcReduction="20000"/>
          </a:bodyPr>
          <a:lstStyle/>
          <a:p>
            <a:pPr marL="624078" indent="-514350" eaLnBrk="0">
              <a:buClr>
                <a:schemeClr val="tx1"/>
              </a:buClr>
              <a:buSzPct val="100000"/>
              <a:buFont typeface="+mj-lt"/>
              <a:buAutoNum type="arabicPeriod"/>
            </a:pPr>
            <a:r>
              <a:rPr lang="zh-TW" altLang="en-US" sz="3600" dirty="0" smtClean="0"/>
              <a:t>就是</a:t>
            </a:r>
            <a:r>
              <a:rPr lang="zh-TW" altLang="zh-TW" sz="3600" b="1" u="sng" dirty="0" smtClean="0"/>
              <a:t>讓與犯罪有關的當事人聚在一起，說出自己感受，修復犯罪造成的傷害，並共同處理犯罪後果的過程</a:t>
            </a:r>
            <a:r>
              <a:rPr lang="zh-TW" altLang="en-US" sz="3600" b="1" u="sng" dirty="0" smtClean="0"/>
              <a:t>。</a:t>
            </a:r>
            <a:endParaRPr lang="en-US" altLang="zh-TW" sz="3600" b="1" u="sng" dirty="0" smtClean="0"/>
          </a:p>
          <a:p>
            <a:pPr marL="624078" indent="-514350" eaLnBrk="0">
              <a:buClr>
                <a:schemeClr val="tx1"/>
              </a:buClr>
              <a:buSzPct val="100000"/>
              <a:buFont typeface="+mj-lt"/>
              <a:buAutoNum type="arabicPeriod"/>
            </a:pPr>
            <a:endParaRPr lang="en-US" altLang="zh-TW" sz="3600" b="1" u="sng" dirty="0" smtClean="0"/>
          </a:p>
          <a:p>
            <a:pPr marL="624078" indent="-514350" eaLnBrk="0">
              <a:buClr>
                <a:schemeClr val="tx1"/>
              </a:buClr>
              <a:buSzPct val="100000"/>
              <a:buFont typeface="+mj-lt"/>
              <a:buAutoNum type="arabicPeriod"/>
            </a:pPr>
            <a:r>
              <a:rPr lang="zh-TW" altLang="zh-TW" sz="3600" dirty="0" smtClean="0"/>
              <a:t>藉此對話程序，</a:t>
            </a:r>
            <a:r>
              <a:rPr lang="zh-TW" altLang="zh-TW" sz="3600" b="1" dirty="0" smtClean="0"/>
              <a:t>使被害人有參與處理犯罪程序的權利</a:t>
            </a:r>
            <a:r>
              <a:rPr lang="zh-TW" altLang="zh-TW" sz="3600" dirty="0" smtClean="0"/>
              <a:t>、重新找回掌握自己生活的能力、降低被害的恐懼且獲得實質的賠償；同時</a:t>
            </a:r>
            <a:r>
              <a:rPr lang="zh-TW" altLang="zh-TW" sz="3600" b="1" dirty="0" smtClean="0"/>
              <a:t>讓加害人願意為自己的行為負責，並努力去修復被害人的情感創傷及填補實質損害</a:t>
            </a:r>
            <a:r>
              <a:rPr lang="zh-TW" altLang="zh-TW" sz="3600" dirty="0" smtClean="0"/>
              <a:t>，藉此啟動其復歸社會的自信與動力，而降低再犯罪的機會。</a:t>
            </a:r>
            <a:endParaRPr lang="en-US" altLang="zh-TW" sz="3600" dirty="0" smtClean="0"/>
          </a:p>
          <a:p>
            <a:pPr lvl="1">
              <a:buNone/>
            </a:pPr>
            <a:endParaRPr lang="zh-TW" altLang="en-US" dirty="0"/>
          </a:p>
        </p:txBody>
      </p:sp>
      <p:sp>
        <p:nvSpPr>
          <p:cNvPr id="4" name="投影片編號版面配置區 3"/>
          <p:cNvSpPr>
            <a:spLocks noGrp="1"/>
          </p:cNvSpPr>
          <p:nvPr>
            <p:ph type="sldNum" sz="quarter" idx="12"/>
          </p:nvPr>
        </p:nvSpPr>
        <p:spPr/>
        <p:txBody>
          <a:bodyPr>
            <a:normAutofit/>
          </a:bodyPr>
          <a:lstStyle/>
          <a:p>
            <a:fld id="{236A08F7-8114-4373-86C3-8700250685DC}" type="slidenum">
              <a:rPr lang="zh-TW" altLang="en-US" smtClean="0"/>
              <a:pPr/>
              <a:t>82</a:t>
            </a:fld>
            <a:endParaRPr lang="zh-TW" altLang="en-US"/>
          </a:p>
        </p:txBody>
      </p:sp>
    </p:spTree>
    <p:extLst>
      <p:ext uri="{BB962C8B-B14F-4D97-AF65-F5344CB8AC3E}">
        <p14:creationId xmlns:p14="http://schemas.microsoft.com/office/powerpoint/2010/main" val="39767114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marL="514350" indent="-514350">
              <a:buClr>
                <a:schemeClr val="tx1"/>
              </a:buClr>
              <a:buFont typeface="+mj-lt"/>
              <a:buAutoNum type="arabicPeriod" startAt="3"/>
            </a:pPr>
            <a:r>
              <a:rPr lang="zh-TW" altLang="en-US" sz="2800" dirty="0"/>
              <a:t>相</a:t>
            </a:r>
            <a:r>
              <a:rPr lang="zh-TW" altLang="zh-TW" sz="2800" dirty="0"/>
              <a:t>對於以刑罰為中心的現行刑事司法制度，修復式司法</a:t>
            </a:r>
            <a:r>
              <a:rPr lang="zh-TW" altLang="en-US" sz="2800" dirty="0"/>
              <a:t>關</a:t>
            </a:r>
            <a:r>
              <a:rPr lang="zh-TW" altLang="zh-TW" sz="2800" dirty="0"/>
              <a:t>注的重點不在懲罰或報復，而是國家如何在犯罪發生之後</a:t>
            </a:r>
            <a:r>
              <a:rPr lang="zh-TW" altLang="en-US" sz="2800" dirty="0"/>
              <a:t>， </a:t>
            </a:r>
            <a:r>
              <a:rPr lang="zh-TW" altLang="zh-TW" sz="2800" dirty="0"/>
              <a:t>療癒創傷、恢復平衡、</a:t>
            </a:r>
            <a:r>
              <a:rPr lang="zh-TW" altLang="zh-TW" sz="2800" b="1" dirty="0"/>
              <a:t>復原破裂的關係</a:t>
            </a:r>
            <a:r>
              <a:rPr lang="zh-TW" altLang="zh-TW" sz="2800" dirty="0"/>
              <a:t>，並賦予「司法」一種新的意涵，即在尋求真相、公平尊重、悔悟負責、療癒傷痛及展望未來中實現正義</a:t>
            </a:r>
            <a:r>
              <a:rPr lang="zh-TW" altLang="en-US" sz="2800" dirty="0"/>
              <a:t>。</a:t>
            </a:r>
          </a:p>
          <a:p>
            <a:endParaRPr lang="zh-TW" altLang="en-US" dirty="0"/>
          </a:p>
        </p:txBody>
      </p:sp>
      <p:sp>
        <p:nvSpPr>
          <p:cNvPr id="4" name="投影片編號版面配置區 3"/>
          <p:cNvSpPr>
            <a:spLocks noGrp="1"/>
          </p:cNvSpPr>
          <p:nvPr>
            <p:ph type="sldNum" sz="quarter" idx="12"/>
          </p:nvPr>
        </p:nvSpPr>
        <p:spPr/>
        <p:txBody>
          <a:bodyPr/>
          <a:lstStyle/>
          <a:p>
            <a:fld id="{236A08F7-8114-4373-86C3-8700250685DC}" type="slidenum">
              <a:rPr lang="zh-TW" altLang="en-US" smtClean="0"/>
              <a:pPr/>
              <a:t>83</a:t>
            </a:fld>
            <a:endParaRPr lang="zh-TW" altLang="en-US"/>
          </a:p>
        </p:txBody>
      </p:sp>
    </p:spTree>
    <p:extLst>
      <p:ext uri="{BB962C8B-B14F-4D97-AF65-F5344CB8AC3E}">
        <p14:creationId xmlns:p14="http://schemas.microsoft.com/office/powerpoint/2010/main" val="421272994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marL="0" indent="0">
              <a:buNone/>
            </a:pPr>
            <a:r>
              <a:rPr lang="zh-TW" altLang="en-US" dirty="0" smtClean="0"/>
              <a:t>                              </a:t>
            </a:r>
            <a:endParaRPr lang="en-US" altLang="zh-TW" dirty="0" smtClean="0"/>
          </a:p>
          <a:p>
            <a:pPr marL="0" indent="0">
              <a:buNone/>
            </a:pPr>
            <a:r>
              <a:rPr lang="zh-TW" altLang="en-US" dirty="0" smtClean="0"/>
              <a:t>                                </a:t>
            </a:r>
            <a:endParaRPr lang="en-US" altLang="zh-TW" dirty="0" smtClean="0"/>
          </a:p>
          <a:p>
            <a:pPr marL="0" indent="0">
              <a:buNone/>
            </a:pPr>
            <a:r>
              <a:rPr lang="zh-TW" altLang="en-US" dirty="0" smtClean="0"/>
              <a:t>                           </a:t>
            </a:r>
            <a:r>
              <a:rPr lang="zh-TW" altLang="en-US" sz="6600" dirty="0" smtClean="0"/>
              <a:t>謝謝</a:t>
            </a:r>
            <a:endParaRPr lang="zh-TW" altLang="en-US" sz="6600"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84</a:t>
            </a:fld>
            <a:endParaRPr lang="zh-TW" altLang="en-US"/>
          </a:p>
        </p:txBody>
      </p:sp>
    </p:spTree>
    <p:extLst>
      <p:ext uri="{BB962C8B-B14F-4D97-AF65-F5344CB8AC3E}">
        <p14:creationId xmlns:p14="http://schemas.microsoft.com/office/powerpoint/2010/main" val="40010073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廉政宣導短片-圖利.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9425" y="1524000"/>
            <a:ext cx="8186738" cy="4572000"/>
          </a:xfrm>
        </p:spPr>
      </p:pic>
      <p:sp>
        <p:nvSpPr>
          <p:cNvPr id="5" name="標題 4"/>
          <p:cNvSpPr>
            <a:spLocks noGrp="1"/>
          </p:cNvSpPr>
          <p:nvPr>
            <p:ph type="title"/>
          </p:nvPr>
        </p:nvSpPr>
        <p:spPr/>
        <p:txBody>
          <a:bodyPr/>
          <a:lstStyle/>
          <a:p>
            <a:r>
              <a:rPr lang="zh-TW" altLang="en-US" dirty="0" smtClean="0"/>
              <a:t>圖利罪（引自廉政署資料）</a:t>
            </a:r>
            <a:endParaRPr lang="zh-TW" altLang="en-US" dirty="0"/>
          </a:p>
        </p:txBody>
      </p:sp>
      <p:sp>
        <p:nvSpPr>
          <p:cNvPr id="2" name="投影片編號版面配置區 1"/>
          <p:cNvSpPr>
            <a:spLocks noGrp="1"/>
          </p:cNvSpPr>
          <p:nvPr>
            <p:ph type="sldNum" sz="quarter" idx="12"/>
          </p:nvPr>
        </p:nvSpPr>
        <p:spPr/>
        <p:txBody>
          <a:bodyPr/>
          <a:lstStyle/>
          <a:p>
            <a:fld id="{73DA0BB7-265A-403C-9275-D587AB510EDC}" type="slidenum">
              <a:rPr lang="zh-TW" altLang="en-US" smtClean="0"/>
              <a:t>9</a:t>
            </a:fld>
            <a:endParaRPr lang="zh-TW" altLang="en-US"/>
          </a:p>
        </p:txBody>
      </p:sp>
    </p:spTree>
    <p:extLst>
      <p:ext uri="{BB962C8B-B14F-4D97-AF65-F5344CB8AC3E}">
        <p14:creationId xmlns:p14="http://schemas.microsoft.com/office/powerpoint/2010/main" val="10404539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華麗">
  <a:themeElements>
    <a:clrScheme name="華麗">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華麗">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華麗">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流線">
  <a:themeElements>
    <a:clrScheme name="流線">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流線">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線">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華麗">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themeOverride>
</file>

<file path=docProps/app.xml><?xml version="1.0" encoding="utf-8"?>
<Properties xmlns="http://schemas.openxmlformats.org/officeDocument/2006/extended-properties" xmlns:vt="http://schemas.openxmlformats.org/officeDocument/2006/docPropsVTypes">
  <Template>tf44606487</Template>
  <TotalTime>2190</TotalTime>
  <Words>10435</Words>
  <Application>Microsoft Office PowerPoint</Application>
  <PresentationFormat>如螢幕大小 (4:3)</PresentationFormat>
  <Paragraphs>542</Paragraphs>
  <Slides>84</Slides>
  <Notes>19</Notes>
  <HiddenSlides>0</HiddenSlides>
  <MMClips>1</MMClips>
  <ScaleCrop>false</ScaleCrop>
  <HeadingPairs>
    <vt:vector size="6" baseType="variant">
      <vt:variant>
        <vt:lpstr>使用字型</vt:lpstr>
      </vt:variant>
      <vt:variant>
        <vt:i4>17</vt:i4>
      </vt:variant>
      <vt:variant>
        <vt:lpstr>佈景主題</vt:lpstr>
      </vt:variant>
      <vt:variant>
        <vt:i4>2</vt:i4>
      </vt:variant>
      <vt:variant>
        <vt:lpstr>投影片標題</vt:lpstr>
      </vt:variant>
      <vt:variant>
        <vt:i4>84</vt:i4>
      </vt:variant>
    </vt:vector>
  </HeadingPairs>
  <TitlesOfParts>
    <vt:vector size="103" baseType="lpstr">
      <vt:lpstr>BiauKai</vt:lpstr>
      <vt:lpstr>Microsoft JhengHei UI</vt:lpstr>
      <vt:lpstr>Taipei Sans TC Beta</vt:lpstr>
      <vt:lpstr>文鼎粗隸</vt:lpstr>
      <vt:lpstr>華康中圓體</vt:lpstr>
      <vt:lpstr>微軟正黑體</vt:lpstr>
      <vt:lpstr>新細明體</vt:lpstr>
      <vt:lpstr>標楷體</vt:lpstr>
      <vt:lpstr>Arial</vt:lpstr>
      <vt:lpstr>Book Antiqua</vt:lpstr>
      <vt:lpstr>Calibri</vt:lpstr>
      <vt:lpstr>Constantia</vt:lpstr>
      <vt:lpstr>Tahoma</vt:lpstr>
      <vt:lpstr>Times New Roman</vt:lpstr>
      <vt:lpstr>Trebuchet MS</vt:lpstr>
      <vt:lpstr>Wingdings</vt:lpstr>
      <vt:lpstr>Wingdings 2</vt:lpstr>
      <vt:lpstr>華麗</vt:lpstr>
      <vt:lpstr>流線</vt:lpstr>
      <vt:lpstr>圖利與便民—公務員廉政倫理與法治教育</vt:lpstr>
      <vt:lpstr>大綱</vt:lpstr>
      <vt:lpstr>圖利罪</vt:lpstr>
      <vt:lpstr>圖利罪-法條內容(三要素：明知圖利、行為違法、不法利得） </vt:lpstr>
      <vt:lpstr>圖利罪之違背法令</vt:lpstr>
      <vt:lpstr>  如：武漢肺炎的紓困方案，中央或地方機關的放寬審核判準。  </vt:lpstr>
      <vt:lpstr>PowerPoint 簡報</vt:lpstr>
      <vt:lpstr>圖利罪</vt:lpstr>
      <vt:lpstr>圖利罪（引自廉政署資料）</vt:lpstr>
      <vt:lpstr> 主觀構成要件要素</vt:lpstr>
      <vt:lpstr>PowerPoint 簡報</vt:lpstr>
      <vt:lpstr>PowerPoint 簡報</vt:lpstr>
      <vt:lpstr>PowerPoint 簡報</vt:lpstr>
      <vt:lpstr>PowerPoint 簡報</vt:lpstr>
      <vt:lpstr>PowerPoint 簡報</vt:lpstr>
      <vt:lpstr>PowerPoint 簡報</vt:lpstr>
      <vt:lpstr>PowerPoint 簡報</vt:lpstr>
      <vt:lpstr>PowerPoint 簡報</vt:lpstr>
      <vt:lpstr>圖利罪與裁量失當</vt:lpstr>
      <vt:lpstr>圖利罪與行政裁量權（一）</vt:lpstr>
      <vt:lpstr>圖利罪與行政裁量權（二）</vt:lpstr>
      <vt:lpstr>PowerPoint 簡報</vt:lpstr>
      <vt:lpstr>PowerPoint 簡報</vt:lpstr>
      <vt:lpstr>PowerPoint 簡報</vt:lpstr>
      <vt:lpstr>PowerPoint 簡報</vt:lpstr>
      <vt:lpstr>PowerPoint 簡報</vt:lpstr>
      <vt:lpstr>PowerPoint 簡報</vt:lpstr>
      <vt:lpstr>裁量不當與裁量違法</vt:lpstr>
      <vt:lpstr>PowerPoint 簡報</vt:lpstr>
      <vt:lpstr>PowerPoint 簡報</vt:lpstr>
      <vt:lpstr>案例二</vt:lpstr>
      <vt:lpstr>PowerPoint 簡報</vt:lpstr>
      <vt:lpstr>PowerPoint 簡報</vt:lpstr>
      <vt:lpstr>案例三</vt:lpstr>
      <vt:lpstr>  解析</vt:lpstr>
      <vt:lpstr>案例四</vt:lpstr>
      <vt:lpstr> 解析</vt:lpstr>
      <vt:lpstr>案例五 </vt:lpstr>
      <vt:lpstr>   解析</vt:lpstr>
      <vt:lpstr>案例六</vt:lpstr>
      <vt:lpstr>  解析</vt:lpstr>
      <vt:lpstr>案例七</vt:lpstr>
      <vt:lpstr>  解析</vt:lpstr>
      <vt:lpstr>有關小額補貼款犯罪類型</vt:lpstr>
      <vt:lpstr>詐領差旅費  案例一</vt:lpstr>
      <vt:lpstr>PowerPoint 簡報</vt:lpstr>
      <vt:lpstr>PowerPoint 簡報</vt:lpstr>
      <vt:lpstr>詐領差旅費  案例二</vt:lpstr>
      <vt:lpstr>相關法條--偽造變造公文書及公文書登載不實罪之介紹</vt:lpstr>
      <vt:lpstr>觀念建立：有形偽造與無形偽造</vt:lpstr>
      <vt:lpstr>詐領加班費—偽造變造公文書罪之介紹</vt:lpstr>
      <vt:lpstr>詐領加班費   案例一</vt:lpstr>
      <vt:lpstr>解析</vt:lpstr>
      <vt:lpstr>PowerPoint 簡報</vt:lpstr>
      <vt:lpstr>詐領加班費  案例二</vt:lpstr>
      <vt:lpstr>PowerPoint 簡報</vt:lpstr>
      <vt:lpstr>PowerPoint 簡報</vt:lpstr>
      <vt:lpstr>詐領油料費  案例一</vt:lpstr>
      <vt:lpstr>詐領國民旅遊卡休假補助  案例一</vt:lpstr>
      <vt:lpstr>PowerPoint 簡報</vt:lpstr>
      <vt:lpstr>PowerPoint 簡報</vt:lpstr>
      <vt:lpstr>詐領鐘點費  案例一</vt:lpstr>
      <vt:lpstr>PowerPoint 簡報</vt:lpstr>
      <vt:lpstr>PowerPoint 簡報</vt:lpstr>
      <vt:lpstr>常見犯罪態樣--偽造文書</vt:lpstr>
      <vt:lpstr>偽造變造公文書案例解析</vt:lpstr>
      <vt:lpstr>偽造變造公文書案例解析</vt:lpstr>
      <vt:lpstr>偽造變造公文書案例解析</vt:lpstr>
      <vt:lpstr>偽造變造公文書案例解析</vt:lpstr>
      <vt:lpstr>公務員之保密義務</vt:lpstr>
      <vt:lpstr>公務員洩密之刑事責任</vt:lpstr>
      <vt:lpstr>以洩漏一般公務（國防以外）秘密罪最為常見</vt:lpstr>
      <vt:lpstr>洩漏一般公務機密之要件</vt:lpstr>
      <vt:lpstr>案例</vt:lpstr>
      <vt:lpstr>PowerPoint 簡報</vt:lpstr>
      <vt:lpstr>侵占公有財物</vt:lpstr>
      <vt:lpstr>侵占公有財物罪-案例</vt:lpstr>
      <vt:lpstr>侵占公有財物罪-法條依據、案例研析</vt:lpstr>
      <vt:lpstr>司法保護--「修復式司法」用另一個新鏡頭看犯罪</vt:lpstr>
      <vt:lpstr>PowerPoint 簡報</vt:lpstr>
      <vt:lpstr> 影片（民視—金鶯） </vt:lpstr>
      <vt:lpstr>何謂「修復式司法」-核心價值 （ Restorative Justice ）</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你的好意是</dc:title>
  <dc:creator>郭家伶</dc:creator>
  <cp:lastModifiedBy>楊詠崴</cp:lastModifiedBy>
  <cp:revision>201</cp:revision>
  <cp:lastPrinted>2020-09-17T10:41:46Z</cp:lastPrinted>
  <dcterms:created xsi:type="dcterms:W3CDTF">2020-04-09T01:27:59Z</dcterms:created>
  <dcterms:modified xsi:type="dcterms:W3CDTF">2020-09-23T08:21:10Z</dcterms:modified>
</cp:coreProperties>
</file>