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3"/>
  </p:notesMasterIdLst>
  <p:sldIdLst>
    <p:sldId id="257" r:id="rId4"/>
    <p:sldId id="274" r:id="rId5"/>
    <p:sldId id="275" r:id="rId6"/>
    <p:sldId id="276" r:id="rId7"/>
    <p:sldId id="1030" r:id="rId8"/>
    <p:sldId id="1031" r:id="rId9"/>
    <p:sldId id="1044" r:id="rId10"/>
    <p:sldId id="1046" r:id="rId11"/>
    <p:sldId id="272" r:id="rId12"/>
    <p:sldId id="281" r:id="rId13"/>
    <p:sldId id="282" r:id="rId14"/>
    <p:sldId id="277" r:id="rId15"/>
    <p:sldId id="283" r:id="rId16"/>
    <p:sldId id="1032" r:id="rId17"/>
    <p:sldId id="278" r:id="rId18"/>
    <p:sldId id="287" r:id="rId19"/>
    <p:sldId id="285" r:id="rId20"/>
    <p:sldId id="963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5A04CD8C-300A-402A-B4E5-CFB50B266143}">
          <p14:sldIdLst>
            <p14:sldId id="257"/>
            <p14:sldId id="274"/>
            <p14:sldId id="275"/>
            <p14:sldId id="276"/>
            <p14:sldId id="1030"/>
            <p14:sldId id="1031"/>
            <p14:sldId id="1044"/>
            <p14:sldId id="1046"/>
            <p14:sldId id="272"/>
            <p14:sldId id="281"/>
            <p14:sldId id="282"/>
            <p14:sldId id="277"/>
            <p14:sldId id="283"/>
            <p14:sldId id="1032"/>
            <p14:sldId id="278"/>
            <p14:sldId id="287"/>
            <p14:sldId id="285"/>
            <p14:sldId id="963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8064" autoAdjust="0"/>
  </p:normalViewPr>
  <p:slideViewPr>
    <p:cSldViewPr snapToGrid="0">
      <p:cViewPr varScale="1">
        <p:scale>
          <a:sx n="45" d="100"/>
          <a:sy n="45" d="100"/>
        </p:scale>
        <p:origin x="19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527A7F-CA02-4B32-8587-8999FEB09BF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C3AC16F-0CD7-4F57-9BBC-73CE7A0B6C80}">
      <dgm:prSet phldrT="[文字]"/>
      <dgm:spPr>
        <a:solidFill>
          <a:srgbClr val="C00000"/>
        </a:solidFill>
      </dgm:spPr>
      <dgm:t>
        <a:bodyPr/>
        <a:lstStyle/>
        <a:p>
          <a:pPr algn="l"/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偵測</a:t>
          </a:r>
          <a:endParaRPr lang="en-US" alt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/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所需時間</a:t>
          </a:r>
        </a:p>
      </dgm:t>
    </dgm:pt>
    <dgm:pt modelId="{4AA4D899-8EBB-4B2A-892F-9DDCD5EF48BA}" type="parTrans" cxnId="{5A6C7E1B-CCC0-4CBB-A548-022F8A880812}">
      <dgm:prSet/>
      <dgm:spPr/>
      <dgm:t>
        <a:bodyPr/>
        <a:lstStyle/>
        <a:p>
          <a:endParaRPr lang="zh-TW" altLang="en-US"/>
        </a:p>
      </dgm:t>
    </dgm:pt>
    <dgm:pt modelId="{398EB5F4-F436-4AE0-9D41-83D9183B09B7}" type="sibTrans" cxnId="{5A6C7E1B-CCC0-4CBB-A548-022F8A880812}">
      <dgm:prSet/>
      <dgm:spPr/>
      <dgm:t>
        <a:bodyPr/>
        <a:lstStyle/>
        <a:p>
          <a:endParaRPr lang="zh-TW" altLang="en-US"/>
        </a:p>
      </dgm:t>
    </dgm:pt>
    <dgm:pt modelId="{E59C2342-2DE5-4015-9E89-7DAB2E05D56A}">
      <dgm:prSet phldrT="[文字]"/>
      <dgm:spPr>
        <a:solidFill>
          <a:srgbClr val="0000CC"/>
        </a:solidFill>
      </dgm:spPr>
      <dgm:t>
        <a:bodyPr/>
        <a:lstStyle/>
        <a:p>
          <a:pPr algn="l"/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通知</a:t>
          </a:r>
          <a:endParaRPr lang="en-US" alt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/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所需時間</a:t>
          </a:r>
        </a:p>
      </dgm:t>
    </dgm:pt>
    <dgm:pt modelId="{EDE1B4AB-C70D-430B-9CB1-22E2D3FB549C}" type="parTrans" cxnId="{8DA6C174-D561-48A0-A830-2B34AB1E87FD}">
      <dgm:prSet/>
      <dgm:spPr/>
      <dgm:t>
        <a:bodyPr/>
        <a:lstStyle/>
        <a:p>
          <a:endParaRPr lang="zh-TW" altLang="en-US"/>
        </a:p>
      </dgm:t>
    </dgm:pt>
    <dgm:pt modelId="{B0B4C49E-8CA4-4946-99DC-D86F05219FA2}" type="sibTrans" cxnId="{8DA6C174-D561-48A0-A830-2B34AB1E87FD}">
      <dgm:prSet/>
      <dgm:spPr/>
      <dgm:t>
        <a:bodyPr/>
        <a:lstStyle/>
        <a:p>
          <a:endParaRPr lang="zh-TW" altLang="en-US"/>
        </a:p>
      </dgm:t>
    </dgm:pt>
    <dgm:pt modelId="{DC604E9E-516B-4E31-95C2-C5B6E4741CF2}">
      <dgm:prSet/>
      <dgm:spPr>
        <a:solidFill>
          <a:srgbClr val="00B050"/>
        </a:solidFill>
      </dgm:spPr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濃煙阻礙逃生路線所需時間</a:t>
          </a:r>
        </a:p>
      </dgm:t>
    </dgm:pt>
    <dgm:pt modelId="{B33A86B4-9474-4118-83B1-B886DB36716A}" type="parTrans" cxnId="{50F35D4D-C9A0-4874-9E30-D3B3C6107453}">
      <dgm:prSet/>
      <dgm:spPr/>
      <dgm:t>
        <a:bodyPr/>
        <a:lstStyle/>
        <a:p>
          <a:endParaRPr lang="zh-TW" altLang="en-US"/>
        </a:p>
      </dgm:t>
    </dgm:pt>
    <dgm:pt modelId="{ECFEEE40-5E1E-48F8-B6F1-E6C995C8F834}" type="sibTrans" cxnId="{50F35D4D-C9A0-4874-9E30-D3B3C6107453}">
      <dgm:prSet/>
      <dgm:spPr/>
      <dgm:t>
        <a:bodyPr/>
        <a:lstStyle/>
        <a:p>
          <a:endParaRPr lang="zh-TW" altLang="en-US"/>
        </a:p>
      </dgm:t>
    </dgm:pt>
    <dgm:pt modelId="{7574D521-ED34-47AA-932B-AA4DBB39C165}" type="pres">
      <dgm:prSet presAssocID="{36527A7F-CA02-4B32-8587-8999FEB09BF9}" presName="Name0" presStyleCnt="0">
        <dgm:presLayoutVars>
          <dgm:dir/>
          <dgm:resizeHandles val="exact"/>
        </dgm:presLayoutVars>
      </dgm:prSet>
      <dgm:spPr/>
    </dgm:pt>
    <dgm:pt modelId="{36D1F0AA-5A0C-4B4B-A3C3-4040F214EA61}" type="pres">
      <dgm:prSet presAssocID="{AC3AC16F-0CD7-4F57-9BBC-73CE7A0B6C80}" presName="parTxOnly" presStyleLbl="node1" presStyleIdx="0" presStyleCnt="3" custScaleX="58678" custScaleY="46429">
        <dgm:presLayoutVars>
          <dgm:bulletEnabled val="1"/>
        </dgm:presLayoutVars>
      </dgm:prSet>
      <dgm:spPr/>
    </dgm:pt>
    <dgm:pt modelId="{8154627D-458C-4075-8244-3E74377812B8}" type="pres">
      <dgm:prSet presAssocID="{398EB5F4-F436-4AE0-9D41-83D9183B09B7}" presName="parSpace" presStyleCnt="0"/>
      <dgm:spPr/>
    </dgm:pt>
    <dgm:pt modelId="{84DF695D-C3AA-429F-A498-75B4BE4F8364}" type="pres">
      <dgm:prSet presAssocID="{E59C2342-2DE5-4015-9E89-7DAB2E05D56A}" presName="parTxOnly" presStyleLbl="node1" presStyleIdx="1" presStyleCnt="3" custScaleX="62438" custScaleY="46429">
        <dgm:presLayoutVars>
          <dgm:bulletEnabled val="1"/>
        </dgm:presLayoutVars>
      </dgm:prSet>
      <dgm:spPr/>
    </dgm:pt>
    <dgm:pt modelId="{7255742B-D120-440F-9561-CCE90319004E}" type="pres">
      <dgm:prSet presAssocID="{B0B4C49E-8CA4-4946-99DC-D86F05219FA2}" presName="parSpace" presStyleCnt="0"/>
      <dgm:spPr/>
    </dgm:pt>
    <dgm:pt modelId="{8D331F71-3932-4352-8547-A53CEDFAABFB}" type="pres">
      <dgm:prSet presAssocID="{DC604E9E-516B-4E31-95C2-C5B6E4741CF2}" presName="parTxOnly" presStyleLbl="node1" presStyleIdx="2" presStyleCnt="3" custScaleY="44123">
        <dgm:presLayoutVars>
          <dgm:bulletEnabled val="1"/>
        </dgm:presLayoutVars>
      </dgm:prSet>
      <dgm:spPr/>
    </dgm:pt>
  </dgm:ptLst>
  <dgm:cxnLst>
    <dgm:cxn modelId="{5A6C7E1B-CCC0-4CBB-A548-022F8A880812}" srcId="{36527A7F-CA02-4B32-8587-8999FEB09BF9}" destId="{AC3AC16F-0CD7-4F57-9BBC-73CE7A0B6C80}" srcOrd="0" destOrd="0" parTransId="{4AA4D899-8EBB-4B2A-892F-9DDCD5EF48BA}" sibTransId="{398EB5F4-F436-4AE0-9D41-83D9183B09B7}"/>
    <dgm:cxn modelId="{A80ED624-346A-4881-8087-997829380599}" type="presOf" srcId="{E59C2342-2DE5-4015-9E89-7DAB2E05D56A}" destId="{84DF695D-C3AA-429F-A498-75B4BE4F8364}" srcOrd="0" destOrd="0" presId="urn:microsoft.com/office/officeart/2005/8/layout/hChevron3"/>
    <dgm:cxn modelId="{39CA6E2D-D69E-45A7-AC45-7D18BB689C2F}" type="presOf" srcId="{36527A7F-CA02-4B32-8587-8999FEB09BF9}" destId="{7574D521-ED34-47AA-932B-AA4DBB39C165}" srcOrd="0" destOrd="0" presId="urn:microsoft.com/office/officeart/2005/8/layout/hChevron3"/>
    <dgm:cxn modelId="{50F35D4D-C9A0-4874-9E30-D3B3C6107453}" srcId="{36527A7F-CA02-4B32-8587-8999FEB09BF9}" destId="{DC604E9E-516B-4E31-95C2-C5B6E4741CF2}" srcOrd="2" destOrd="0" parTransId="{B33A86B4-9474-4118-83B1-B886DB36716A}" sibTransId="{ECFEEE40-5E1E-48F8-B6F1-E6C995C8F834}"/>
    <dgm:cxn modelId="{6963D56E-CBE7-433B-8526-04EDAF5869B6}" type="presOf" srcId="{AC3AC16F-0CD7-4F57-9BBC-73CE7A0B6C80}" destId="{36D1F0AA-5A0C-4B4B-A3C3-4040F214EA61}" srcOrd="0" destOrd="0" presId="urn:microsoft.com/office/officeart/2005/8/layout/hChevron3"/>
    <dgm:cxn modelId="{8DA6C174-D561-48A0-A830-2B34AB1E87FD}" srcId="{36527A7F-CA02-4B32-8587-8999FEB09BF9}" destId="{E59C2342-2DE5-4015-9E89-7DAB2E05D56A}" srcOrd="1" destOrd="0" parTransId="{EDE1B4AB-C70D-430B-9CB1-22E2D3FB549C}" sibTransId="{B0B4C49E-8CA4-4946-99DC-D86F05219FA2}"/>
    <dgm:cxn modelId="{57A20797-338F-46FD-AF19-7E28D9515A4D}" type="presOf" srcId="{DC604E9E-516B-4E31-95C2-C5B6E4741CF2}" destId="{8D331F71-3932-4352-8547-A53CEDFAABFB}" srcOrd="0" destOrd="0" presId="urn:microsoft.com/office/officeart/2005/8/layout/hChevron3"/>
    <dgm:cxn modelId="{4E8B5DF8-13EB-4547-BEC4-5022341D3201}" type="presParOf" srcId="{7574D521-ED34-47AA-932B-AA4DBB39C165}" destId="{36D1F0AA-5A0C-4B4B-A3C3-4040F214EA61}" srcOrd="0" destOrd="0" presId="urn:microsoft.com/office/officeart/2005/8/layout/hChevron3"/>
    <dgm:cxn modelId="{E043085E-BCC0-43EB-9D2B-2204E7FEE94B}" type="presParOf" srcId="{7574D521-ED34-47AA-932B-AA4DBB39C165}" destId="{8154627D-458C-4075-8244-3E74377812B8}" srcOrd="1" destOrd="0" presId="urn:microsoft.com/office/officeart/2005/8/layout/hChevron3"/>
    <dgm:cxn modelId="{8316BDA8-AFBF-4FC1-BD02-810A1AD630B0}" type="presParOf" srcId="{7574D521-ED34-47AA-932B-AA4DBB39C165}" destId="{84DF695D-C3AA-429F-A498-75B4BE4F8364}" srcOrd="2" destOrd="0" presId="urn:microsoft.com/office/officeart/2005/8/layout/hChevron3"/>
    <dgm:cxn modelId="{800E4144-2E39-49D3-86F4-11E5E0590BFF}" type="presParOf" srcId="{7574D521-ED34-47AA-932B-AA4DBB39C165}" destId="{7255742B-D120-440F-9561-CCE90319004E}" srcOrd="3" destOrd="0" presId="urn:microsoft.com/office/officeart/2005/8/layout/hChevron3"/>
    <dgm:cxn modelId="{E6638263-CA16-456C-BC2F-A9348F516465}" type="presParOf" srcId="{7574D521-ED34-47AA-932B-AA4DBB39C165}" destId="{8D331F71-3932-4352-8547-A53CEDFAABFB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75429C-B01F-4B94-93F4-775AAD4C3358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BFFDECD-5CCC-484A-9799-557AB40AF3FE}">
      <dgm:prSet phldrT="[文字]" custT="1"/>
      <dgm:spPr/>
      <dgm:t>
        <a:bodyPr/>
        <a:lstStyle/>
        <a:p>
          <a:r>
            <a: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rPr>
            <a:t>指揮官</a:t>
          </a:r>
        </a:p>
      </dgm:t>
    </dgm:pt>
    <dgm:pt modelId="{5BCE3AD8-EADA-4A10-A63A-7682B24E36AF}" type="parTrans" cxnId="{E626937B-31E1-46B0-8D67-4F99D33E9163}">
      <dgm:prSet/>
      <dgm:spPr/>
      <dgm:t>
        <a:bodyPr/>
        <a:lstStyle/>
        <a:p>
          <a:endParaRPr lang="zh-TW" altLang="en-US"/>
        </a:p>
      </dgm:t>
    </dgm:pt>
    <dgm:pt modelId="{6B174625-A5CF-49B3-954A-8AD79F86F9F4}" type="sibTrans" cxnId="{E626937B-31E1-46B0-8D67-4F99D33E9163}">
      <dgm:prSet/>
      <dgm:spPr/>
      <dgm:t>
        <a:bodyPr/>
        <a:lstStyle/>
        <a:p>
          <a:endParaRPr lang="zh-TW" altLang="en-US"/>
        </a:p>
      </dgm:t>
    </dgm:pt>
    <dgm:pt modelId="{298DD27F-5A74-491D-8125-94B88E58AB39}">
      <dgm:prSet phldrT="[文字]" custT="1"/>
      <dgm:spPr/>
      <dgm:t>
        <a:bodyPr/>
        <a:lstStyle/>
        <a:p>
          <a:pPr>
            <a:spcAft>
              <a:spcPts val="600"/>
            </a:spcAft>
          </a:pPr>
          <a:r>
            <a: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rPr>
            <a:t>滅火班</a:t>
          </a:r>
          <a:endParaRPr lang="en-US" altLang="zh-TW" sz="18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spcAft>
              <a:spcPts val="600"/>
            </a:spcAft>
          </a:pPr>
          <a:r>
            <a: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rPr>
            <a:t>搶救班</a:t>
          </a:r>
          <a:r>
            <a: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57320F6-FC44-42CF-81D6-0B758C715C20}" type="parTrans" cxnId="{15DF6676-F1FB-4EFE-86B1-5E64F094BAB1}">
      <dgm:prSet/>
      <dgm:spPr/>
      <dgm:t>
        <a:bodyPr/>
        <a:lstStyle/>
        <a:p>
          <a:endParaRPr lang="zh-TW" altLang="en-US"/>
        </a:p>
      </dgm:t>
    </dgm:pt>
    <dgm:pt modelId="{619219D2-C9BA-44BA-B38A-F50FCA7A53B5}" type="sibTrans" cxnId="{15DF6676-F1FB-4EFE-86B1-5E64F094BAB1}">
      <dgm:prSet/>
      <dgm:spPr/>
      <dgm:t>
        <a:bodyPr/>
        <a:lstStyle/>
        <a:p>
          <a:endParaRPr lang="zh-TW" altLang="en-US"/>
        </a:p>
      </dgm:t>
    </dgm:pt>
    <dgm:pt modelId="{EEBE9874-6482-43E7-9E70-AE96E3C6F928}">
      <dgm:prSet phldrT="[文字]" custT="1"/>
      <dgm:spPr/>
      <dgm:t>
        <a:bodyPr/>
        <a:lstStyle/>
        <a:p>
          <a:r>
            <a: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rPr>
            <a:t>避難引導班</a:t>
          </a:r>
        </a:p>
      </dgm:t>
    </dgm:pt>
    <dgm:pt modelId="{3F9DF27A-F2E0-4A00-9CBB-EE77BFF0B006}" type="parTrans" cxnId="{562B2002-6A1B-47D9-A2A0-6E9F8D5B0B8B}">
      <dgm:prSet/>
      <dgm:spPr/>
      <dgm:t>
        <a:bodyPr/>
        <a:lstStyle/>
        <a:p>
          <a:endParaRPr lang="zh-TW" altLang="en-US"/>
        </a:p>
      </dgm:t>
    </dgm:pt>
    <dgm:pt modelId="{2836CD6D-DE6A-4504-846C-4F3F605C1295}" type="sibTrans" cxnId="{562B2002-6A1B-47D9-A2A0-6E9F8D5B0B8B}">
      <dgm:prSet/>
      <dgm:spPr/>
      <dgm:t>
        <a:bodyPr/>
        <a:lstStyle/>
        <a:p>
          <a:endParaRPr lang="zh-TW" altLang="en-US"/>
        </a:p>
      </dgm:t>
    </dgm:pt>
    <dgm:pt modelId="{B2C8CE88-A466-4FDE-A8AA-CEFCEBD39CC6}">
      <dgm:prSet phldrT="[文字]" custT="1"/>
      <dgm:spPr/>
      <dgm:t>
        <a:bodyPr/>
        <a:lstStyle/>
        <a:p>
          <a:r>
            <a: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rPr>
            <a:t>通報班</a:t>
          </a:r>
        </a:p>
      </dgm:t>
    </dgm:pt>
    <dgm:pt modelId="{C34968B0-CCBB-4C53-B567-22D4385ADD4A}" type="sibTrans" cxnId="{8268F5DA-B1A4-4ABC-83CF-D914CB37AE91}">
      <dgm:prSet/>
      <dgm:spPr/>
      <dgm:t>
        <a:bodyPr/>
        <a:lstStyle/>
        <a:p>
          <a:endParaRPr lang="zh-TW" altLang="en-US"/>
        </a:p>
      </dgm:t>
    </dgm:pt>
    <dgm:pt modelId="{ACB3BE1E-3398-4FA9-8AF9-A8A3D6580BCD}" type="parTrans" cxnId="{8268F5DA-B1A4-4ABC-83CF-D914CB37AE91}">
      <dgm:prSet/>
      <dgm:spPr/>
      <dgm:t>
        <a:bodyPr/>
        <a:lstStyle/>
        <a:p>
          <a:endParaRPr lang="zh-TW" altLang="en-US"/>
        </a:p>
      </dgm:t>
    </dgm:pt>
    <dgm:pt modelId="{31D238E6-7271-4F32-9487-8B9DA3BE333B}">
      <dgm:prSet phldrT="[文字]" custT="1"/>
      <dgm:spPr/>
      <dgm:t>
        <a:bodyPr/>
        <a:lstStyle/>
        <a:p>
          <a:r>
            <a: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rPr>
            <a:t>安全防護班</a:t>
          </a:r>
        </a:p>
      </dgm:t>
    </dgm:pt>
    <dgm:pt modelId="{BD81C57B-F71D-44B2-9C3E-893AA54F6D07}" type="parTrans" cxnId="{FFE9EA16-3DCB-4678-A117-8115E79D7818}">
      <dgm:prSet/>
      <dgm:spPr/>
      <dgm:t>
        <a:bodyPr/>
        <a:lstStyle/>
        <a:p>
          <a:endParaRPr lang="zh-TW" altLang="en-US"/>
        </a:p>
      </dgm:t>
    </dgm:pt>
    <dgm:pt modelId="{EE78CC52-46A7-470A-8642-EBDC3FB46CA3}" type="sibTrans" cxnId="{FFE9EA16-3DCB-4678-A117-8115E79D7818}">
      <dgm:prSet/>
      <dgm:spPr/>
      <dgm:t>
        <a:bodyPr/>
        <a:lstStyle/>
        <a:p>
          <a:endParaRPr lang="zh-TW" altLang="en-US"/>
        </a:p>
      </dgm:t>
    </dgm:pt>
    <dgm:pt modelId="{3388E130-6752-40BF-A7D2-3218E7426EA3}">
      <dgm:prSet phldrT="[文字]" custT="1"/>
      <dgm:spPr/>
      <dgm:t>
        <a:bodyPr/>
        <a:lstStyle/>
        <a:p>
          <a:r>
            <a: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rPr>
            <a:t>救護班</a:t>
          </a:r>
        </a:p>
      </dgm:t>
    </dgm:pt>
    <dgm:pt modelId="{3F91BBED-C1E4-40BF-8A45-D3FA299E8D4D}" type="parTrans" cxnId="{8739AF02-AF81-4975-9D91-78C427C77860}">
      <dgm:prSet/>
      <dgm:spPr/>
      <dgm:t>
        <a:bodyPr/>
        <a:lstStyle/>
        <a:p>
          <a:endParaRPr lang="zh-TW" altLang="en-US"/>
        </a:p>
      </dgm:t>
    </dgm:pt>
    <dgm:pt modelId="{51BC96CF-E4A0-4923-976B-09C28C7E5069}" type="sibTrans" cxnId="{8739AF02-AF81-4975-9D91-78C427C77860}">
      <dgm:prSet/>
      <dgm:spPr/>
      <dgm:t>
        <a:bodyPr/>
        <a:lstStyle/>
        <a:p>
          <a:endParaRPr lang="zh-TW" altLang="en-US"/>
        </a:p>
      </dgm:t>
    </dgm:pt>
    <dgm:pt modelId="{B602F4D5-A286-43C1-B457-7503F6E924F0}" type="pres">
      <dgm:prSet presAssocID="{0375429C-B01F-4B94-93F4-775AAD4C33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ACBE8F9-89E1-40F4-90C9-F9DA7676BDFA}" type="pres">
      <dgm:prSet presAssocID="{8BFFDECD-5CCC-484A-9799-557AB40AF3FE}" presName="hierRoot1" presStyleCnt="0">
        <dgm:presLayoutVars>
          <dgm:hierBranch val="init"/>
        </dgm:presLayoutVars>
      </dgm:prSet>
      <dgm:spPr/>
    </dgm:pt>
    <dgm:pt modelId="{6155721F-4FAA-4FDD-90E9-214363798D13}" type="pres">
      <dgm:prSet presAssocID="{8BFFDECD-5CCC-484A-9799-557AB40AF3FE}" presName="rootComposite1" presStyleCnt="0"/>
      <dgm:spPr/>
    </dgm:pt>
    <dgm:pt modelId="{38E91039-66AF-4987-8168-DD6129BF6F9B}" type="pres">
      <dgm:prSet presAssocID="{8BFFDECD-5CCC-484A-9799-557AB40AF3FE}" presName="rootText1" presStyleLbl="node0" presStyleIdx="0" presStyleCnt="1">
        <dgm:presLayoutVars>
          <dgm:chPref val="3"/>
        </dgm:presLayoutVars>
      </dgm:prSet>
      <dgm:spPr/>
    </dgm:pt>
    <dgm:pt modelId="{168E2E01-C300-4714-8F98-5A482789D330}" type="pres">
      <dgm:prSet presAssocID="{8BFFDECD-5CCC-484A-9799-557AB40AF3FE}" presName="rootConnector1" presStyleLbl="node1" presStyleIdx="0" presStyleCnt="0"/>
      <dgm:spPr/>
    </dgm:pt>
    <dgm:pt modelId="{6908988C-74C2-4634-A7A4-39B4CD59B56F}" type="pres">
      <dgm:prSet presAssocID="{8BFFDECD-5CCC-484A-9799-557AB40AF3FE}" presName="hierChild2" presStyleCnt="0"/>
      <dgm:spPr/>
    </dgm:pt>
    <dgm:pt modelId="{26EAD7A0-4CD6-42F4-B2D2-A60B7DD56112}" type="pres">
      <dgm:prSet presAssocID="{ACB3BE1E-3398-4FA9-8AF9-A8A3D6580BCD}" presName="Name37" presStyleLbl="parChTrans1D2" presStyleIdx="0" presStyleCnt="5"/>
      <dgm:spPr/>
    </dgm:pt>
    <dgm:pt modelId="{54B7F5CD-5723-4DB6-A41D-5748BC7766D2}" type="pres">
      <dgm:prSet presAssocID="{B2C8CE88-A466-4FDE-A8AA-CEFCEBD39CC6}" presName="hierRoot2" presStyleCnt="0">
        <dgm:presLayoutVars>
          <dgm:hierBranch val="init"/>
        </dgm:presLayoutVars>
      </dgm:prSet>
      <dgm:spPr/>
    </dgm:pt>
    <dgm:pt modelId="{B9AF5816-34EF-495C-840A-F0BDFA0EFFF8}" type="pres">
      <dgm:prSet presAssocID="{B2C8CE88-A466-4FDE-A8AA-CEFCEBD39CC6}" presName="rootComposite" presStyleCnt="0"/>
      <dgm:spPr/>
    </dgm:pt>
    <dgm:pt modelId="{F63E600F-EB82-4BF4-9C00-D4CE960F04E1}" type="pres">
      <dgm:prSet presAssocID="{B2C8CE88-A466-4FDE-A8AA-CEFCEBD39CC6}" presName="rootText" presStyleLbl="node2" presStyleIdx="0" presStyleCnt="5">
        <dgm:presLayoutVars>
          <dgm:chPref val="3"/>
        </dgm:presLayoutVars>
      </dgm:prSet>
      <dgm:spPr/>
    </dgm:pt>
    <dgm:pt modelId="{4022BBF8-2527-4586-845C-8C2CEFAAFFC8}" type="pres">
      <dgm:prSet presAssocID="{B2C8CE88-A466-4FDE-A8AA-CEFCEBD39CC6}" presName="rootConnector" presStyleLbl="node2" presStyleIdx="0" presStyleCnt="5"/>
      <dgm:spPr/>
    </dgm:pt>
    <dgm:pt modelId="{14AF481C-D4FB-4B03-B57B-98D894A5E01D}" type="pres">
      <dgm:prSet presAssocID="{B2C8CE88-A466-4FDE-A8AA-CEFCEBD39CC6}" presName="hierChild4" presStyleCnt="0"/>
      <dgm:spPr/>
    </dgm:pt>
    <dgm:pt modelId="{589CF6DF-06B1-4F36-86E0-0E1052A8EC0C}" type="pres">
      <dgm:prSet presAssocID="{B2C8CE88-A466-4FDE-A8AA-CEFCEBD39CC6}" presName="hierChild5" presStyleCnt="0"/>
      <dgm:spPr/>
    </dgm:pt>
    <dgm:pt modelId="{40A51F75-A5D4-4732-8013-1163AC0D01FD}" type="pres">
      <dgm:prSet presAssocID="{857320F6-FC44-42CF-81D6-0B758C715C20}" presName="Name37" presStyleLbl="parChTrans1D2" presStyleIdx="1" presStyleCnt="5"/>
      <dgm:spPr/>
    </dgm:pt>
    <dgm:pt modelId="{E2D8B58F-941C-4F4C-95BB-08DD7561FEE9}" type="pres">
      <dgm:prSet presAssocID="{298DD27F-5A74-491D-8125-94B88E58AB39}" presName="hierRoot2" presStyleCnt="0">
        <dgm:presLayoutVars>
          <dgm:hierBranch val="init"/>
        </dgm:presLayoutVars>
      </dgm:prSet>
      <dgm:spPr/>
    </dgm:pt>
    <dgm:pt modelId="{208D73D7-7C1F-444B-B3C3-2CE2A9F9A28F}" type="pres">
      <dgm:prSet presAssocID="{298DD27F-5A74-491D-8125-94B88E58AB39}" presName="rootComposite" presStyleCnt="0"/>
      <dgm:spPr/>
    </dgm:pt>
    <dgm:pt modelId="{B6303508-FEB5-4843-A64C-437D3840049E}" type="pres">
      <dgm:prSet presAssocID="{298DD27F-5A74-491D-8125-94B88E58AB39}" presName="rootText" presStyleLbl="node2" presStyleIdx="1" presStyleCnt="5">
        <dgm:presLayoutVars>
          <dgm:chPref val="3"/>
        </dgm:presLayoutVars>
      </dgm:prSet>
      <dgm:spPr/>
    </dgm:pt>
    <dgm:pt modelId="{A2660FAE-3336-4CBB-8435-1A4309B4E3BC}" type="pres">
      <dgm:prSet presAssocID="{298DD27F-5A74-491D-8125-94B88E58AB39}" presName="rootConnector" presStyleLbl="node2" presStyleIdx="1" presStyleCnt="5"/>
      <dgm:spPr/>
    </dgm:pt>
    <dgm:pt modelId="{2DFF40B1-B16F-459F-B1F8-0E6CDE9548F2}" type="pres">
      <dgm:prSet presAssocID="{298DD27F-5A74-491D-8125-94B88E58AB39}" presName="hierChild4" presStyleCnt="0"/>
      <dgm:spPr/>
    </dgm:pt>
    <dgm:pt modelId="{A7F6F829-5345-4F45-8259-948AA47BA206}" type="pres">
      <dgm:prSet presAssocID="{298DD27F-5A74-491D-8125-94B88E58AB39}" presName="hierChild5" presStyleCnt="0"/>
      <dgm:spPr/>
    </dgm:pt>
    <dgm:pt modelId="{9D60BF4D-D12C-4A97-B408-1B7547672DEC}" type="pres">
      <dgm:prSet presAssocID="{3F9DF27A-F2E0-4A00-9CBB-EE77BFF0B006}" presName="Name37" presStyleLbl="parChTrans1D2" presStyleIdx="2" presStyleCnt="5"/>
      <dgm:spPr/>
    </dgm:pt>
    <dgm:pt modelId="{5457587F-700D-4888-8484-EE77E825B54A}" type="pres">
      <dgm:prSet presAssocID="{EEBE9874-6482-43E7-9E70-AE96E3C6F928}" presName="hierRoot2" presStyleCnt="0">
        <dgm:presLayoutVars>
          <dgm:hierBranch val="init"/>
        </dgm:presLayoutVars>
      </dgm:prSet>
      <dgm:spPr/>
    </dgm:pt>
    <dgm:pt modelId="{2CF7D829-2CD6-4768-B6BF-A54EE07A7FAC}" type="pres">
      <dgm:prSet presAssocID="{EEBE9874-6482-43E7-9E70-AE96E3C6F928}" presName="rootComposite" presStyleCnt="0"/>
      <dgm:spPr/>
    </dgm:pt>
    <dgm:pt modelId="{4ECE505C-0002-4CE1-A419-C25E639A0800}" type="pres">
      <dgm:prSet presAssocID="{EEBE9874-6482-43E7-9E70-AE96E3C6F928}" presName="rootText" presStyleLbl="node2" presStyleIdx="2" presStyleCnt="5">
        <dgm:presLayoutVars>
          <dgm:chPref val="3"/>
        </dgm:presLayoutVars>
      </dgm:prSet>
      <dgm:spPr/>
    </dgm:pt>
    <dgm:pt modelId="{8FE083C5-7475-4D5B-9DEC-EF6FA8AF1548}" type="pres">
      <dgm:prSet presAssocID="{EEBE9874-6482-43E7-9E70-AE96E3C6F928}" presName="rootConnector" presStyleLbl="node2" presStyleIdx="2" presStyleCnt="5"/>
      <dgm:spPr/>
    </dgm:pt>
    <dgm:pt modelId="{71A17E81-51A6-4501-A3ED-B53BA6A00D4E}" type="pres">
      <dgm:prSet presAssocID="{EEBE9874-6482-43E7-9E70-AE96E3C6F928}" presName="hierChild4" presStyleCnt="0"/>
      <dgm:spPr/>
    </dgm:pt>
    <dgm:pt modelId="{61B544D4-AE6A-46FB-812C-3639C702943A}" type="pres">
      <dgm:prSet presAssocID="{EEBE9874-6482-43E7-9E70-AE96E3C6F928}" presName="hierChild5" presStyleCnt="0"/>
      <dgm:spPr/>
    </dgm:pt>
    <dgm:pt modelId="{CD6B68A2-AF7C-4B01-9FA7-E7DC90AE74C9}" type="pres">
      <dgm:prSet presAssocID="{BD81C57B-F71D-44B2-9C3E-893AA54F6D07}" presName="Name37" presStyleLbl="parChTrans1D2" presStyleIdx="3" presStyleCnt="5"/>
      <dgm:spPr/>
    </dgm:pt>
    <dgm:pt modelId="{F9C4AF3C-9E5B-40EF-8F28-B453FC08C4A7}" type="pres">
      <dgm:prSet presAssocID="{31D238E6-7271-4F32-9487-8B9DA3BE333B}" presName="hierRoot2" presStyleCnt="0">
        <dgm:presLayoutVars>
          <dgm:hierBranch val="init"/>
        </dgm:presLayoutVars>
      </dgm:prSet>
      <dgm:spPr/>
    </dgm:pt>
    <dgm:pt modelId="{E44703EE-A1EF-43B5-95CC-E0F17857AEB5}" type="pres">
      <dgm:prSet presAssocID="{31D238E6-7271-4F32-9487-8B9DA3BE333B}" presName="rootComposite" presStyleCnt="0"/>
      <dgm:spPr/>
    </dgm:pt>
    <dgm:pt modelId="{25FF2E8A-D74C-4C3F-89B8-8699658B8512}" type="pres">
      <dgm:prSet presAssocID="{31D238E6-7271-4F32-9487-8B9DA3BE333B}" presName="rootText" presStyleLbl="node2" presStyleIdx="3" presStyleCnt="5">
        <dgm:presLayoutVars>
          <dgm:chPref val="3"/>
        </dgm:presLayoutVars>
      </dgm:prSet>
      <dgm:spPr/>
    </dgm:pt>
    <dgm:pt modelId="{C5F6F47D-9B1A-4E2C-A64B-29F254B2FC24}" type="pres">
      <dgm:prSet presAssocID="{31D238E6-7271-4F32-9487-8B9DA3BE333B}" presName="rootConnector" presStyleLbl="node2" presStyleIdx="3" presStyleCnt="5"/>
      <dgm:spPr/>
    </dgm:pt>
    <dgm:pt modelId="{183B71CC-7CB7-4E0C-81F4-763118E61EC7}" type="pres">
      <dgm:prSet presAssocID="{31D238E6-7271-4F32-9487-8B9DA3BE333B}" presName="hierChild4" presStyleCnt="0"/>
      <dgm:spPr/>
    </dgm:pt>
    <dgm:pt modelId="{343B63AF-E749-4DEF-AFE6-118D9C44F3E2}" type="pres">
      <dgm:prSet presAssocID="{31D238E6-7271-4F32-9487-8B9DA3BE333B}" presName="hierChild5" presStyleCnt="0"/>
      <dgm:spPr/>
    </dgm:pt>
    <dgm:pt modelId="{129FD75A-B1FE-41C7-86C2-BDA7F15DB37D}" type="pres">
      <dgm:prSet presAssocID="{3F91BBED-C1E4-40BF-8A45-D3FA299E8D4D}" presName="Name37" presStyleLbl="parChTrans1D2" presStyleIdx="4" presStyleCnt="5"/>
      <dgm:spPr/>
    </dgm:pt>
    <dgm:pt modelId="{CA221CB5-D7E4-4A22-B580-5A7B80FB00E0}" type="pres">
      <dgm:prSet presAssocID="{3388E130-6752-40BF-A7D2-3218E7426EA3}" presName="hierRoot2" presStyleCnt="0">
        <dgm:presLayoutVars>
          <dgm:hierBranch val="init"/>
        </dgm:presLayoutVars>
      </dgm:prSet>
      <dgm:spPr/>
    </dgm:pt>
    <dgm:pt modelId="{FD8988BB-4EB3-42BD-9586-5A25D30208D1}" type="pres">
      <dgm:prSet presAssocID="{3388E130-6752-40BF-A7D2-3218E7426EA3}" presName="rootComposite" presStyleCnt="0"/>
      <dgm:spPr/>
    </dgm:pt>
    <dgm:pt modelId="{27F705AF-3CBF-4EEC-B6E5-96CE45D19C57}" type="pres">
      <dgm:prSet presAssocID="{3388E130-6752-40BF-A7D2-3218E7426EA3}" presName="rootText" presStyleLbl="node2" presStyleIdx="4" presStyleCnt="5">
        <dgm:presLayoutVars>
          <dgm:chPref val="3"/>
        </dgm:presLayoutVars>
      </dgm:prSet>
      <dgm:spPr/>
    </dgm:pt>
    <dgm:pt modelId="{E4788979-38B0-48AE-A75B-4188BD5B70C3}" type="pres">
      <dgm:prSet presAssocID="{3388E130-6752-40BF-A7D2-3218E7426EA3}" presName="rootConnector" presStyleLbl="node2" presStyleIdx="4" presStyleCnt="5"/>
      <dgm:spPr/>
    </dgm:pt>
    <dgm:pt modelId="{830490B5-1D76-4476-955C-17DF45ABD624}" type="pres">
      <dgm:prSet presAssocID="{3388E130-6752-40BF-A7D2-3218E7426EA3}" presName="hierChild4" presStyleCnt="0"/>
      <dgm:spPr/>
    </dgm:pt>
    <dgm:pt modelId="{1A4219EA-41C3-4E3F-BCA9-885428DE71CF}" type="pres">
      <dgm:prSet presAssocID="{3388E130-6752-40BF-A7D2-3218E7426EA3}" presName="hierChild5" presStyleCnt="0"/>
      <dgm:spPr/>
    </dgm:pt>
    <dgm:pt modelId="{CEFE809B-5289-4A2C-8E73-80DE38365632}" type="pres">
      <dgm:prSet presAssocID="{8BFFDECD-5CCC-484A-9799-557AB40AF3FE}" presName="hierChild3" presStyleCnt="0"/>
      <dgm:spPr/>
    </dgm:pt>
  </dgm:ptLst>
  <dgm:cxnLst>
    <dgm:cxn modelId="{562B2002-6A1B-47D9-A2A0-6E9F8D5B0B8B}" srcId="{8BFFDECD-5CCC-484A-9799-557AB40AF3FE}" destId="{EEBE9874-6482-43E7-9E70-AE96E3C6F928}" srcOrd="2" destOrd="0" parTransId="{3F9DF27A-F2E0-4A00-9CBB-EE77BFF0B006}" sibTransId="{2836CD6D-DE6A-4504-846C-4F3F605C1295}"/>
    <dgm:cxn modelId="{8739AF02-AF81-4975-9D91-78C427C77860}" srcId="{8BFFDECD-5CCC-484A-9799-557AB40AF3FE}" destId="{3388E130-6752-40BF-A7D2-3218E7426EA3}" srcOrd="4" destOrd="0" parTransId="{3F91BBED-C1E4-40BF-8A45-D3FA299E8D4D}" sibTransId="{51BC96CF-E4A0-4923-976B-09C28C7E5069}"/>
    <dgm:cxn modelId="{FFE9EA16-3DCB-4678-A117-8115E79D7818}" srcId="{8BFFDECD-5CCC-484A-9799-557AB40AF3FE}" destId="{31D238E6-7271-4F32-9487-8B9DA3BE333B}" srcOrd="3" destOrd="0" parTransId="{BD81C57B-F71D-44B2-9C3E-893AA54F6D07}" sibTransId="{EE78CC52-46A7-470A-8642-EBDC3FB46CA3}"/>
    <dgm:cxn modelId="{0C5ADC30-AAA1-429F-A5A5-AEF97E8AF848}" type="presOf" srcId="{298DD27F-5A74-491D-8125-94B88E58AB39}" destId="{B6303508-FEB5-4843-A64C-437D3840049E}" srcOrd="0" destOrd="0" presId="urn:microsoft.com/office/officeart/2005/8/layout/orgChart1"/>
    <dgm:cxn modelId="{CF21BB44-6055-47EF-A830-31D574421FD7}" type="presOf" srcId="{857320F6-FC44-42CF-81D6-0B758C715C20}" destId="{40A51F75-A5D4-4732-8013-1163AC0D01FD}" srcOrd="0" destOrd="0" presId="urn:microsoft.com/office/officeart/2005/8/layout/orgChart1"/>
    <dgm:cxn modelId="{47304C54-B35C-4531-A344-80C762253F62}" type="presOf" srcId="{ACB3BE1E-3398-4FA9-8AF9-A8A3D6580BCD}" destId="{26EAD7A0-4CD6-42F4-B2D2-A60B7DD56112}" srcOrd="0" destOrd="0" presId="urn:microsoft.com/office/officeart/2005/8/layout/orgChart1"/>
    <dgm:cxn modelId="{15DF6676-F1FB-4EFE-86B1-5E64F094BAB1}" srcId="{8BFFDECD-5CCC-484A-9799-557AB40AF3FE}" destId="{298DD27F-5A74-491D-8125-94B88E58AB39}" srcOrd="1" destOrd="0" parTransId="{857320F6-FC44-42CF-81D6-0B758C715C20}" sibTransId="{619219D2-C9BA-44BA-B38A-F50FCA7A53B5}"/>
    <dgm:cxn modelId="{E626937B-31E1-46B0-8D67-4F99D33E9163}" srcId="{0375429C-B01F-4B94-93F4-775AAD4C3358}" destId="{8BFFDECD-5CCC-484A-9799-557AB40AF3FE}" srcOrd="0" destOrd="0" parTransId="{5BCE3AD8-EADA-4A10-A63A-7682B24E36AF}" sibTransId="{6B174625-A5CF-49B3-954A-8AD79F86F9F4}"/>
    <dgm:cxn modelId="{E36D4B83-8EFC-48F9-BDC0-6FB2279483B2}" type="presOf" srcId="{B2C8CE88-A466-4FDE-A8AA-CEFCEBD39CC6}" destId="{4022BBF8-2527-4586-845C-8C2CEFAAFFC8}" srcOrd="1" destOrd="0" presId="urn:microsoft.com/office/officeart/2005/8/layout/orgChart1"/>
    <dgm:cxn modelId="{60D4478F-7588-4622-AD2C-52E4DF6D7D83}" type="presOf" srcId="{EEBE9874-6482-43E7-9E70-AE96E3C6F928}" destId="{4ECE505C-0002-4CE1-A419-C25E639A0800}" srcOrd="0" destOrd="0" presId="urn:microsoft.com/office/officeart/2005/8/layout/orgChart1"/>
    <dgm:cxn modelId="{E9ACED94-DEDC-4C8E-AF46-1D3B5B03491E}" type="presOf" srcId="{3F9DF27A-F2E0-4A00-9CBB-EE77BFF0B006}" destId="{9D60BF4D-D12C-4A97-B408-1B7547672DEC}" srcOrd="0" destOrd="0" presId="urn:microsoft.com/office/officeart/2005/8/layout/orgChart1"/>
    <dgm:cxn modelId="{9F7D7795-608C-445C-BDC3-BB57A6FEA42C}" type="presOf" srcId="{BD81C57B-F71D-44B2-9C3E-893AA54F6D07}" destId="{CD6B68A2-AF7C-4B01-9FA7-E7DC90AE74C9}" srcOrd="0" destOrd="0" presId="urn:microsoft.com/office/officeart/2005/8/layout/orgChart1"/>
    <dgm:cxn modelId="{4866DF95-87EE-4130-A6C5-3E83F1946807}" type="presOf" srcId="{3388E130-6752-40BF-A7D2-3218E7426EA3}" destId="{E4788979-38B0-48AE-A75B-4188BD5B70C3}" srcOrd="1" destOrd="0" presId="urn:microsoft.com/office/officeart/2005/8/layout/orgChart1"/>
    <dgm:cxn modelId="{BCA8F4A1-F408-4C91-BB45-68F57BD68284}" type="presOf" srcId="{B2C8CE88-A466-4FDE-A8AA-CEFCEBD39CC6}" destId="{F63E600F-EB82-4BF4-9C00-D4CE960F04E1}" srcOrd="0" destOrd="0" presId="urn:microsoft.com/office/officeart/2005/8/layout/orgChart1"/>
    <dgm:cxn modelId="{4DB1BDA5-A8CB-461E-B086-FE31632412F4}" type="presOf" srcId="{3F91BBED-C1E4-40BF-8A45-D3FA299E8D4D}" destId="{129FD75A-B1FE-41C7-86C2-BDA7F15DB37D}" srcOrd="0" destOrd="0" presId="urn:microsoft.com/office/officeart/2005/8/layout/orgChart1"/>
    <dgm:cxn modelId="{63C829B0-CC65-437D-A77A-799DA5A508AE}" type="presOf" srcId="{3388E130-6752-40BF-A7D2-3218E7426EA3}" destId="{27F705AF-3CBF-4EEC-B6E5-96CE45D19C57}" srcOrd="0" destOrd="0" presId="urn:microsoft.com/office/officeart/2005/8/layout/orgChart1"/>
    <dgm:cxn modelId="{7AB1DDB7-0DDB-4F03-8788-080CEEA5288A}" type="presOf" srcId="{8BFFDECD-5CCC-484A-9799-557AB40AF3FE}" destId="{38E91039-66AF-4987-8168-DD6129BF6F9B}" srcOrd="0" destOrd="0" presId="urn:microsoft.com/office/officeart/2005/8/layout/orgChart1"/>
    <dgm:cxn modelId="{273B73C1-0902-42CC-89BA-4E992A5364D9}" type="presOf" srcId="{0375429C-B01F-4B94-93F4-775AAD4C3358}" destId="{B602F4D5-A286-43C1-B457-7503F6E924F0}" srcOrd="0" destOrd="0" presId="urn:microsoft.com/office/officeart/2005/8/layout/orgChart1"/>
    <dgm:cxn modelId="{FE5980D6-7220-4406-8161-C07CDDD9ABFD}" type="presOf" srcId="{31D238E6-7271-4F32-9487-8B9DA3BE333B}" destId="{C5F6F47D-9B1A-4E2C-A64B-29F254B2FC24}" srcOrd="1" destOrd="0" presId="urn:microsoft.com/office/officeart/2005/8/layout/orgChart1"/>
    <dgm:cxn modelId="{8268F5DA-B1A4-4ABC-83CF-D914CB37AE91}" srcId="{8BFFDECD-5CCC-484A-9799-557AB40AF3FE}" destId="{B2C8CE88-A466-4FDE-A8AA-CEFCEBD39CC6}" srcOrd="0" destOrd="0" parTransId="{ACB3BE1E-3398-4FA9-8AF9-A8A3D6580BCD}" sibTransId="{C34968B0-CCBB-4C53-B567-22D4385ADD4A}"/>
    <dgm:cxn modelId="{A3299FEB-6AA9-443F-8D84-AF4E777D7CF4}" type="presOf" srcId="{298DD27F-5A74-491D-8125-94B88E58AB39}" destId="{A2660FAE-3336-4CBB-8435-1A4309B4E3BC}" srcOrd="1" destOrd="0" presId="urn:microsoft.com/office/officeart/2005/8/layout/orgChart1"/>
    <dgm:cxn modelId="{5626CCEB-5B22-4C91-A8C3-63B55470640E}" type="presOf" srcId="{31D238E6-7271-4F32-9487-8B9DA3BE333B}" destId="{25FF2E8A-D74C-4C3F-89B8-8699658B8512}" srcOrd="0" destOrd="0" presId="urn:microsoft.com/office/officeart/2005/8/layout/orgChart1"/>
    <dgm:cxn modelId="{D25207EF-3E76-4D8D-B0FA-9BBFBCE620D6}" type="presOf" srcId="{EEBE9874-6482-43E7-9E70-AE96E3C6F928}" destId="{8FE083C5-7475-4D5B-9DEC-EF6FA8AF1548}" srcOrd="1" destOrd="0" presId="urn:microsoft.com/office/officeart/2005/8/layout/orgChart1"/>
    <dgm:cxn modelId="{1EDDE5FB-9F34-4FC3-8AF2-A158EAED5C30}" type="presOf" srcId="{8BFFDECD-5CCC-484A-9799-557AB40AF3FE}" destId="{168E2E01-C300-4714-8F98-5A482789D330}" srcOrd="1" destOrd="0" presId="urn:microsoft.com/office/officeart/2005/8/layout/orgChart1"/>
    <dgm:cxn modelId="{0D884DD0-695A-408A-A356-B79B1AE25831}" type="presParOf" srcId="{B602F4D5-A286-43C1-B457-7503F6E924F0}" destId="{9ACBE8F9-89E1-40F4-90C9-F9DA7676BDFA}" srcOrd="0" destOrd="0" presId="urn:microsoft.com/office/officeart/2005/8/layout/orgChart1"/>
    <dgm:cxn modelId="{CA3CC466-0CBF-4857-B978-D3FB504A034A}" type="presParOf" srcId="{9ACBE8F9-89E1-40F4-90C9-F9DA7676BDFA}" destId="{6155721F-4FAA-4FDD-90E9-214363798D13}" srcOrd="0" destOrd="0" presId="urn:microsoft.com/office/officeart/2005/8/layout/orgChart1"/>
    <dgm:cxn modelId="{1B3362D7-6790-4BB9-80E4-0B6D243D6F24}" type="presParOf" srcId="{6155721F-4FAA-4FDD-90E9-214363798D13}" destId="{38E91039-66AF-4987-8168-DD6129BF6F9B}" srcOrd="0" destOrd="0" presId="urn:microsoft.com/office/officeart/2005/8/layout/orgChart1"/>
    <dgm:cxn modelId="{81CC59CB-9F2A-43DB-9AA8-7D955DECFB8D}" type="presParOf" srcId="{6155721F-4FAA-4FDD-90E9-214363798D13}" destId="{168E2E01-C300-4714-8F98-5A482789D330}" srcOrd="1" destOrd="0" presId="urn:microsoft.com/office/officeart/2005/8/layout/orgChart1"/>
    <dgm:cxn modelId="{056D156C-8B63-4707-BC11-2C53CF126186}" type="presParOf" srcId="{9ACBE8F9-89E1-40F4-90C9-F9DA7676BDFA}" destId="{6908988C-74C2-4634-A7A4-39B4CD59B56F}" srcOrd="1" destOrd="0" presId="urn:microsoft.com/office/officeart/2005/8/layout/orgChart1"/>
    <dgm:cxn modelId="{67AFFF73-32E4-4D4B-BE56-98764EAE0CF5}" type="presParOf" srcId="{6908988C-74C2-4634-A7A4-39B4CD59B56F}" destId="{26EAD7A0-4CD6-42F4-B2D2-A60B7DD56112}" srcOrd="0" destOrd="0" presId="urn:microsoft.com/office/officeart/2005/8/layout/orgChart1"/>
    <dgm:cxn modelId="{57449DBB-429A-4E16-A00D-40898A24495E}" type="presParOf" srcId="{6908988C-74C2-4634-A7A4-39B4CD59B56F}" destId="{54B7F5CD-5723-4DB6-A41D-5748BC7766D2}" srcOrd="1" destOrd="0" presId="urn:microsoft.com/office/officeart/2005/8/layout/orgChart1"/>
    <dgm:cxn modelId="{2C50E6B1-608E-4D3D-96F3-7F1DCF1A300F}" type="presParOf" srcId="{54B7F5CD-5723-4DB6-A41D-5748BC7766D2}" destId="{B9AF5816-34EF-495C-840A-F0BDFA0EFFF8}" srcOrd="0" destOrd="0" presId="urn:microsoft.com/office/officeart/2005/8/layout/orgChart1"/>
    <dgm:cxn modelId="{C010A43B-EF74-4B14-9546-01743D895B37}" type="presParOf" srcId="{B9AF5816-34EF-495C-840A-F0BDFA0EFFF8}" destId="{F63E600F-EB82-4BF4-9C00-D4CE960F04E1}" srcOrd="0" destOrd="0" presId="urn:microsoft.com/office/officeart/2005/8/layout/orgChart1"/>
    <dgm:cxn modelId="{6F6BB138-2857-4C16-A8D9-4C79DB20BF15}" type="presParOf" srcId="{B9AF5816-34EF-495C-840A-F0BDFA0EFFF8}" destId="{4022BBF8-2527-4586-845C-8C2CEFAAFFC8}" srcOrd="1" destOrd="0" presId="urn:microsoft.com/office/officeart/2005/8/layout/orgChart1"/>
    <dgm:cxn modelId="{756A2917-04FF-4314-A7F7-ACC12960E475}" type="presParOf" srcId="{54B7F5CD-5723-4DB6-A41D-5748BC7766D2}" destId="{14AF481C-D4FB-4B03-B57B-98D894A5E01D}" srcOrd="1" destOrd="0" presId="urn:microsoft.com/office/officeart/2005/8/layout/orgChart1"/>
    <dgm:cxn modelId="{7D12536E-E653-4E89-8775-3DEF92C98E1A}" type="presParOf" srcId="{54B7F5CD-5723-4DB6-A41D-5748BC7766D2}" destId="{589CF6DF-06B1-4F36-86E0-0E1052A8EC0C}" srcOrd="2" destOrd="0" presId="urn:microsoft.com/office/officeart/2005/8/layout/orgChart1"/>
    <dgm:cxn modelId="{26D6DFBB-0B65-4445-9DCE-2A28214E741D}" type="presParOf" srcId="{6908988C-74C2-4634-A7A4-39B4CD59B56F}" destId="{40A51F75-A5D4-4732-8013-1163AC0D01FD}" srcOrd="2" destOrd="0" presId="urn:microsoft.com/office/officeart/2005/8/layout/orgChart1"/>
    <dgm:cxn modelId="{939854C0-F597-4B76-9401-190ED4D6A97B}" type="presParOf" srcId="{6908988C-74C2-4634-A7A4-39B4CD59B56F}" destId="{E2D8B58F-941C-4F4C-95BB-08DD7561FEE9}" srcOrd="3" destOrd="0" presId="urn:microsoft.com/office/officeart/2005/8/layout/orgChart1"/>
    <dgm:cxn modelId="{8D884739-F2D0-461B-B353-779F5BE82B2E}" type="presParOf" srcId="{E2D8B58F-941C-4F4C-95BB-08DD7561FEE9}" destId="{208D73D7-7C1F-444B-B3C3-2CE2A9F9A28F}" srcOrd="0" destOrd="0" presId="urn:microsoft.com/office/officeart/2005/8/layout/orgChart1"/>
    <dgm:cxn modelId="{EA49E4BE-839C-4294-8446-447968983C5A}" type="presParOf" srcId="{208D73D7-7C1F-444B-B3C3-2CE2A9F9A28F}" destId="{B6303508-FEB5-4843-A64C-437D3840049E}" srcOrd="0" destOrd="0" presId="urn:microsoft.com/office/officeart/2005/8/layout/orgChart1"/>
    <dgm:cxn modelId="{40F2AF89-BB2A-452E-83C8-7A5224B1FE31}" type="presParOf" srcId="{208D73D7-7C1F-444B-B3C3-2CE2A9F9A28F}" destId="{A2660FAE-3336-4CBB-8435-1A4309B4E3BC}" srcOrd="1" destOrd="0" presId="urn:microsoft.com/office/officeart/2005/8/layout/orgChart1"/>
    <dgm:cxn modelId="{DCABEE15-2262-4C2F-AF4D-E37F0F360C4A}" type="presParOf" srcId="{E2D8B58F-941C-4F4C-95BB-08DD7561FEE9}" destId="{2DFF40B1-B16F-459F-B1F8-0E6CDE9548F2}" srcOrd="1" destOrd="0" presId="urn:microsoft.com/office/officeart/2005/8/layout/orgChart1"/>
    <dgm:cxn modelId="{CBBDA8C2-969F-4741-A160-37DBC86BEA4C}" type="presParOf" srcId="{E2D8B58F-941C-4F4C-95BB-08DD7561FEE9}" destId="{A7F6F829-5345-4F45-8259-948AA47BA206}" srcOrd="2" destOrd="0" presId="urn:microsoft.com/office/officeart/2005/8/layout/orgChart1"/>
    <dgm:cxn modelId="{4827529C-052C-402A-906F-47ECDDAF7054}" type="presParOf" srcId="{6908988C-74C2-4634-A7A4-39B4CD59B56F}" destId="{9D60BF4D-D12C-4A97-B408-1B7547672DEC}" srcOrd="4" destOrd="0" presId="urn:microsoft.com/office/officeart/2005/8/layout/orgChart1"/>
    <dgm:cxn modelId="{E82A86DB-72F2-4CCC-93D7-4C143F9A9B10}" type="presParOf" srcId="{6908988C-74C2-4634-A7A4-39B4CD59B56F}" destId="{5457587F-700D-4888-8484-EE77E825B54A}" srcOrd="5" destOrd="0" presId="urn:microsoft.com/office/officeart/2005/8/layout/orgChart1"/>
    <dgm:cxn modelId="{4CD889A4-2966-4C4D-ACBB-3348100D066A}" type="presParOf" srcId="{5457587F-700D-4888-8484-EE77E825B54A}" destId="{2CF7D829-2CD6-4768-B6BF-A54EE07A7FAC}" srcOrd="0" destOrd="0" presId="urn:microsoft.com/office/officeart/2005/8/layout/orgChart1"/>
    <dgm:cxn modelId="{17DB58EA-C938-49A9-9201-BF227380EF5C}" type="presParOf" srcId="{2CF7D829-2CD6-4768-B6BF-A54EE07A7FAC}" destId="{4ECE505C-0002-4CE1-A419-C25E639A0800}" srcOrd="0" destOrd="0" presId="urn:microsoft.com/office/officeart/2005/8/layout/orgChart1"/>
    <dgm:cxn modelId="{8C23739E-279A-419E-9F48-EDCA7B365D36}" type="presParOf" srcId="{2CF7D829-2CD6-4768-B6BF-A54EE07A7FAC}" destId="{8FE083C5-7475-4D5B-9DEC-EF6FA8AF1548}" srcOrd="1" destOrd="0" presId="urn:microsoft.com/office/officeart/2005/8/layout/orgChart1"/>
    <dgm:cxn modelId="{D4791D60-7194-40D5-9709-C739EB76D32E}" type="presParOf" srcId="{5457587F-700D-4888-8484-EE77E825B54A}" destId="{71A17E81-51A6-4501-A3ED-B53BA6A00D4E}" srcOrd="1" destOrd="0" presId="urn:microsoft.com/office/officeart/2005/8/layout/orgChart1"/>
    <dgm:cxn modelId="{77389366-EA13-4EE1-9CBC-0C23D7874EDD}" type="presParOf" srcId="{5457587F-700D-4888-8484-EE77E825B54A}" destId="{61B544D4-AE6A-46FB-812C-3639C702943A}" srcOrd="2" destOrd="0" presId="urn:microsoft.com/office/officeart/2005/8/layout/orgChart1"/>
    <dgm:cxn modelId="{691DA6FF-630C-4049-B17C-9AB33F493BB0}" type="presParOf" srcId="{6908988C-74C2-4634-A7A4-39B4CD59B56F}" destId="{CD6B68A2-AF7C-4B01-9FA7-E7DC90AE74C9}" srcOrd="6" destOrd="0" presId="urn:microsoft.com/office/officeart/2005/8/layout/orgChart1"/>
    <dgm:cxn modelId="{59038D6B-06FB-4711-BF65-358E4E16D943}" type="presParOf" srcId="{6908988C-74C2-4634-A7A4-39B4CD59B56F}" destId="{F9C4AF3C-9E5B-40EF-8F28-B453FC08C4A7}" srcOrd="7" destOrd="0" presId="urn:microsoft.com/office/officeart/2005/8/layout/orgChart1"/>
    <dgm:cxn modelId="{0C17AC49-85F0-4840-BBCF-E726C446B2A5}" type="presParOf" srcId="{F9C4AF3C-9E5B-40EF-8F28-B453FC08C4A7}" destId="{E44703EE-A1EF-43B5-95CC-E0F17857AEB5}" srcOrd="0" destOrd="0" presId="urn:microsoft.com/office/officeart/2005/8/layout/orgChart1"/>
    <dgm:cxn modelId="{4FE717A4-80DC-4FEB-BDF4-6222E169AA3A}" type="presParOf" srcId="{E44703EE-A1EF-43B5-95CC-E0F17857AEB5}" destId="{25FF2E8A-D74C-4C3F-89B8-8699658B8512}" srcOrd="0" destOrd="0" presId="urn:microsoft.com/office/officeart/2005/8/layout/orgChart1"/>
    <dgm:cxn modelId="{BB0986FC-172D-435A-8279-E14EFFB7D7FB}" type="presParOf" srcId="{E44703EE-A1EF-43B5-95CC-E0F17857AEB5}" destId="{C5F6F47D-9B1A-4E2C-A64B-29F254B2FC24}" srcOrd="1" destOrd="0" presId="urn:microsoft.com/office/officeart/2005/8/layout/orgChart1"/>
    <dgm:cxn modelId="{A705178F-E5C4-44A9-BE94-48614F6C2C2F}" type="presParOf" srcId="{F9C4AF3C-9E5B-40EF-8F28-B453FC08C4A7}" destId="{183B71CC-7CB7-4E0C-81F4-763118E61EC7}" srcOrd="1" destOrd="0" presId="urn:microsoft.com/office/officeart/2005/8/layout/orgChart1"/>
    <dgm:cxn modelId="{18441F02-7DE8-4735-9F8E-9C16510D8C97}" type="presParOf" srcId="{F9C4AF3C-9E5B-40EF-8F28-B453FC08C4A7}" destId="{343B63AF-E749-4DEF-AFE6-118D9C44F3E2}" srcOrd="2" destOrd="0" presId="urn:microsoft.com/office/officeart/2005/8/layout/orgChart1"/>
    <dgm:cxn modelId="{2F6EA8BA-9738-4F7A-924A-FA5B816C58CC}" type="presParOf" srcId="{6908988C-74C2-4634-A7A4-39B4CD59B56F}" destId="{129FD75A-B1FE-41C7-86C2-BDA7F15DB37D}" srcOrd="8" destOrd="0" presId="urn:microsoft.com/office/officeart/2005/8/layout/orgChart1"/>
    <dgm:cxn modelId="{DE631749-1AFD-4E35-84CD-7EFB2D110B6C}" type="presParOf" srcId="{6908988C-74C2-4634-A7A4-39B4CD59B56F}" destId="{CA221CB5-D7E4-4A22-B580-5A7B80FB00E0}" srcOrd="9" destOrd="0" presId="urn:microsoft.com/office/officeart/2005/8/layout/orgChart1"/>
    <dgm:cxn modelId="{E414BCC1-9314-4A03-B24C-DB946F86723F}" type="presParOf" srcId="{CA221CB5-D7E4-4A22-B580-5A7B80FB00E0}" destId="{FD8988BB-4EB3-42BD-9586-5A25D30208D1}" srcOrd="0" destOrd="0" presId="urn:microsoft.com/office/officeart/2005/8/layout/orgChart1"/>
    <dgm:cxn modelId="{E13CE995-F958-421C-BC0E-CAB48C47F888}" type="presParOf" srcId="{FD8988BB-4EB3-42BD-9586-5A25D30208D1}" destId="{27F705AF-3CBF-4EEC-B6E5-96CE45D19C57}" srcOrd="0" destOrd="0" presId="urn:microsoft.com/office/officeart/2005/8/layout/orgChart1"/>
    <dgm:cxn modelId="{2115DF0D-EFFC-4FB9-A81B-25E4FC250761}" type="presParOf" srcId="{FD8988BB-4EB3-42BD-9586-5A25D30208D1}" destId="{E4788979-38B0-48AE-A75B-4188BD5B70C3}" srcOrd="1" destOrd="0" presId="urn:microsoft.com/office/officeart/2005/8/layout/orgChart1"/>
    <dgm:cxn modelId="{EEDFC01B-C71A-434D-B874-C47D81CABABA}" type="presParOf" srcId="{CA221CB5-D7E4-4A22-B580-5A7B80FB00E0}" destId="{830490B5-1D76-4476-955C-17DF45ABD624}" srcOrd="1" destOrd="0" presId="urn:microsoft.com/office/officeart/2005/8/layout/orgChart1"/>
    <dgm:cxn modelId="{0CBED5CE-99EE-40B5-9081-5455700FCABE}" type="presParOf" srcId="{CA221CB5-D7E4-4A22-B580-5A7B80FB00E0}" destId="{1A4219EA-41C3-4E3F-BCA9-885428DE71CF}" srcOrd="2" destOrd="0" presId="urn:microsoft.com/office/officeart/2005/8/layout/orgChart1"/>
    <dgm:cxn modelId="{3F602123-00CC-4CC5-87F4-0C0B0F8F1A8D}" type="presParOf" srcId="{9ACBE8F9-89E1-40F4-90C9-F9DA7676BDFA}" destId="{CEFE809B-5289-4A2C-8E73-80DE3836563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1F0AA-5A0C-4B4B-A3C3-4040F214EA61}">
      <dsp:nvSpPr>
        <dsp:cNvPr id="0" name=""/>
        <dsp:cNvSpPr/>
      </dsp:nvSpPr>
      <dsp:spPr>
        <a:xfrm>
          <a:off x="2881" y="1596657"/>
          <a:ext cx="2750974" cy="870684"/>
        </a:xfrm>
        <a:prstGeom prst="homePlat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latin typeface="標楷體" panose="03000509000000000000" pitchFamily="65" charset="-120"/>
              <a:ea typeface="標楷體" panose="03000509000000000000" pitchFamily="65" charset="-120"/>
            </a:rPr>
            <a:t>偵測</a:t>
          </a:r>
          <a:endParaRPr lang="en-US" altLang="zh-TW" sz="21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latin typeface="標楷體" panose="03000509000000000000" pitchFamily="65" charset="-120"/>
              <a:ea typeface="標楷體" panose="03000509000000000000" pitchFamily="65" charset="-120"/>
            </a:rPr>
            <a:t>所需時間</a:t>
          </a:r>
        </a:p>
      </dsp:txBody>
      <dsp:txXfrm>
        <a:off x="2881" y="1596657"/>
        <a:ext cx="2533303" cy="870684"/>
      </dsp:txXfrm>
    </dsp:sp>
    <dsp:sp modelId="{84DF695D-C3AA-429F-A498-75B4BE4F8364}">
      <dsp:nvSpPr>
        <dsp:cNvPr id="0" name=""/>
        <dsp:cNvSpPr/>
      </dsp:nvSpPr>
      <dsp:spPr>
        <a:xfrm>
          <a:off x="1816205" y="1596657"/>
          <a:ext cx="2927252" cy="870684"/>
        </a:xfrm>
        <a:prstGeom prst="chevron">
          <a:avLst/>
        </a:prstGeom>
        <a:solidFill>
          <a:srgbClr val="00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latin typeface="標楷體" panose="03000509000000000000" pitchFamily="65" charset="-120"/>
              <a:ea typeface="標楷體" panose="03000509000000000000" pitchFamily="65" charset="-120"/>
            </a:rPr>
            <a:t>通知</a:t>
          </a:r>
          <a:endParaRPr lang="en-US" altLang="zh-TW" sz="21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latin typeface="標楷體" panose="03000509000000000000" pitchFamily="65" charset="-120"/>
              <a:ea typeface="標楷體" panose="03000509000000000000" pitchFamily="65" charset="-120"/>
            </a:rPr>
            <a:t>所需時間</a:t>
          </a:r>
        </a:p>
      </dsp:txBody>
      <dsp:txXfrm>
        <a:off x="2251547" y="1596657"/>
        <a:ext cx="2056568" cy="870684"/>
      </dsp:txXfrm>
    </dsp:sp>
    <dsp:sp modelId="{8D331F71-3932-4352-8547-A53CEDFAABFB}">
      <dsp:nvSpPr>
        <dsp:cNvPr id="0" name=""/>
        <dsp:cNvSpPr/>
      </dsp:nvSpPr>
      <dsp:spPr>
        <a:xfrm>
          <a:off x="3805806" y="1618280"/>
          <a:ext cx="4688255" cy="827439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latin typeface="標楷體" panose="03000509000000000000" pitchFamily="65" charset="-120"/>
              <a:ea typeface="標楷體" panose="03000509000000000000" pitchFamily="65" charset="-120"/>
            </a:rPr>
            <a:t>濃煙阻礙逃生路線所需時間</a:t>
          </a:r>
        </a:p>
      </dsp:txBody>
      <dsp:txXfrm>
        <a:off x="4219526" y="1618280"/>
        <a:ext cx="3860816" cy="827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FD75A-B1FE-41C7-86C2-BDA7F15DB37D}">
      <dsp:nvSpPr>
        <dsp:cNvPr id="0" name=""/>
        <dsp:cNvSpPr/>
      </dsp:nvSpPr>
      <dsp:spPr>
        <a:xfrm>
          <a:off x="3726414" y="783848"/>
          <a:ext cx="3087801" cy="267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974"/>
              </a:lnTo>
              <a:lnTo>
                <a:pt x="3087801" y="133974"/>
              </a:lnTo>
              <a:lnTo>
                <a:pt x="3087801" y="2679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B68A2-AF7C-4B01-9FA7-E7DC90AE74C9}">
      <dsp:nvSpPr>
        <dsp:cNvPr id="0" name=""/>
        <dsp:cNvSpPr/>
      </dsp:nvSpPr>
      <dsp:spPr>
        <a:xfrm>
          <a:off x="3726414" y="783848"/>
          <a:ext cx="1543900" cy="267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974"/>
              </a:lnTo>
              <a:lnTo>
                <a:pt x="1543900" y="133974"/>
              </a:lnTo>
              <a:lnTo>
                <a:pt x="1543900" y="2679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0BF4D-D12C-4A97-B408-1B7547672DEC}">
      <dsp:nvSpPr>
        <dsp:cNvPr id="0" name=""/>
        <dsp:cNvSpPr/>
      </dsp:nvSpPr>
      <dsp:spPr>
        <a:xfrm>
          <a:off x="3680694" y="783848"/>
          <a:ext cx="91440" cy="2679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9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51F75-A5D4-4732-8013-1163AC0D01FD}">
      <dsp:nvSpPr>
        <dsp:cNvPr id="0" name=""/>
        <dsp:cNvSpPr/>
      </dsp:nvSpPr>
      <dsp:spPr>
        <a:xfrm>
          <a:off x="2182513" y="783848"/>
          <a:ext cx="1543900" cy="267949"/>
        </a:xfrm>
        <a:custGeom>
          <a:avLst/>
          <a:gdLst/>
          <a:ahLst/>
          <a:cxnLst/>
          <a:rect l="0" t="0" r="0" b="0"/>
          <a:pathLst>
            <a:path>
              <a:moveTo>
                <a:pt x="1543900" y="0"/>
              </a:moveTo>
              <a:lnTo>
                <a:pt x="1543900" y="133974"/>
              </a:lnTo>
              <a:lnTo>
                <a:pt x="0" y="133974"/>
              </a:lnTo>
              <a:lnTo>
                <a:pt x="0" y="2679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EAD7A0-4CD6-42F4-B2D2-A60B7DD56112}">
      <dsp:nvSpPr>
        <dsp:cNvPr id="0" name=""/>
        <dsp:cNvSpPr/>
      </dsp:nvSpPr>
      <dsp:spPr>
        <a:xfrm>
          <a:off x="638612" y="783848"/>
          <a:ext cx="3087801" cy="267949"/>
        </a:xfrm>
        <a:custGeom>
          <a:avLst/>
          <a:gdLst/>
          <a:ahLst/>
          <a:cxnLst/>
          <a:rect l="0" t="0" r="0" b="0"/>
          <a:pathLst>
            <a:path>
              <a:moveTo>
                <a:pt x="3087801" y="0"/>
              </a:moveTo>
              <a:lnTo>
                <a:pt x="3087801" y="133974"/>
              </a:lnTo>
              <a:lnTo>
                <a:pt x="0" y="133974"/>
              </a:lnTo>
              <a:lnTo>
                <a:pt x="0" y="2679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91039-66AF-4987-8168-DD6129BF6F9B}">
      <dsp:nvSpPr>
        <dsp:cNvPr id="0" name=""/>
        <dsp:cNvSpPr/>
      </dsp:nvSpPr>
      <dsp:spPr>
        <a:xfrm>
          <a:off x="3088438" y="145873"/>
          <a:ext cx="1275951" cy="6379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指揮官</a:t>
          </a:r>
        </a:p>
      </dsp:txBody>
      <dsp:txXfrm>
        <a:off x="3088438" y="145873"/>
        <a:ext cx="1275951" cy="637975"/>
      </dsp:txXfrm>
    </dsp:sp>
    <dsp:sp modelId="{F63E600F-EB82-4BF4-9C00-D4CE960F04E1}">
      <dsp:nvSpPr>
        <dsp:cNvPr id="0" name=""/>
        <dsp:cNvSpPr/>
      </dsp:nvSpPr>
      <dsp:spPr>
        <a:xfrm>
          <a:off x="636" y="1051798"/>
          <a:ext cx="1275951" cy="6379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通報班</a:t>
          </a:r>
        </a:p>
      </dsp:txBody>
      <dsp:txXfrm>
        <a:off x="636" y="1051798"/>
        <a:ext cx="1275951" cy="637975"/>
      </dsp:txXfrm>
    </dsp:sp>
    <dsp:sp modelId="{B6303508-FEB5-4843-A64C-437D3840049E}">
      <dsp:nvSpPr>
        <dsp:cNvPr id="0" name=""/>
        <dsp:cNvSpPr/>
      </dsp:nvSpPr>
      <dsp:spPr>
        <a:xfrm>
          <a:off x="1544537" y="1051798"/>
          <a:ext cx="1275951" cy="6379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en-US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滅火班</a:t>
          </a:r>
          <a:endParaRPr lang="en-US" altLang="zh-TW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altLang="zh-TW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搶救班</a:t>
          </a:r>
          <a:r>
            <a:rPr lang="en-US" altLang="zh-TW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544537" y="1051798"/>
        <a:ext cx="1275951" cy="637975"/>
      </dsp:txXfrm>
    </dsp:sp>
    <dsp:sp modelId="{4ECE505C-0002-4CE1-A419-C25E639A0800}">
      <dsp:nvSpPr>
        <dsp:cNvPr id="0" name=""/>
        <dsp:cNvSpPr/>
      </dsp:nvSpPr>
      <dsp:spPr>
        <a:xfrm>
          <a:off x="3088438" y="1051798"/>
          <a:ext cx="1275951" cy="6379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避難引導班</a:t>
          </a:r>
        </a:p>
      </dsp:txBody>
      <dsp:txXfrm>
        <a:off x="3088438" y="1051798"/>
        <a:ext cx="1275951" cy="637975"/>
      </dsp:txXfrm>
    </dsp:sp>
    <dsp:sp modelId="{25FF2E8A-D74C-4C3F-89B8-8699658B8512}">
      <dsp:nvSpPr>
        <dsp:cNvPr id="0" name=""/>
        <dsp:cNvSpPr/>
      </dsp:nvSpPr>
      <dsp:spPr>
        <a:xfrm>
          <a:off x="4632339" y="1051798"/>
          <a:ext cx="1275951" cy="6379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安全防護班</a:t>
          </a:r>
        </a:p>
      </dsp:txBody>
      <dsp:txXfrm>
        <a:off x="4632339" y="1051798"/>
        <a:ext cx="1275951" cy="637975"/>
      </dsp:txXfrm>
    </dsp:sp>
    <dsp:sp modelId="{27F705AF-3CBF-4EEC-B6E5-96CE45D19C57}">
      <dsp:nvSpPr>
        <dsp:cNvPr id="0" name=""/>
        <dsp:cNvSpPr/>
      </dsp:nvSpPr>
      <dsp:spPr>
        <a:xfrm>
          <a:off x="6176240" y="1051798"/>
          <a:ext cx="1275951" cy="6379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救護班</a:t>
          </a:r>
        </a:p>
      </dsp:txBody>
      <dsp:txXfrm>
        <a:off x="6176240" y="1051798"/>
        <a:ext cx="1275951" cy="637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787F2-81BF-4EEC-8531-96B1DEC7FBBF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21BE0-0F97-4465-A9CD-5A0CE0EAC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47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CE669-0B40-4957-8AE7-BDBE9B31D67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930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D2DB5C-01DF-4FCA-A7EC-AD21C1B32B49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7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04018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D338E0-6AD1-4C1E-939F-6BE781D4C5A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667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8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救難人員、多數住民皆需要空間，可輪椅推送之住民就不要用床，可攙扶的不要輪椅</a:t>
            </a:r>
          </a:p>
        </p:txBody>
      </p:sp>
      <p:sp>
        <p:nvSpPr>
          <p:cNvPr id="288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89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38944-D59F-4181-AD93-2BD5E3BED5B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40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DBDB-5218-4CD1-8E4B-EC59E88DAC79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8DCE-863E-4CFB-AAA1-02A5E0CF18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485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DBDB-5218-4CD1-8E4B-EC59E88DAC79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8DCE-863E-4CFB-AAA1-02A5E0CF18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348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DBDB-5218-4CD1-8E4B-EC59E88DAC79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8DCE-863E-4CFB-AAA1-02A5E0CF18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7886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D2780-39CE-4EBC-8864-7F74A729F2ED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22F50E-87E8-40D9-A774-A58C39CFF1F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75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D2780-39CE-4EBC-8864-7F74A729F2ED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22F50E-87E8-40D9-A774-A58C39CFF1F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957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D2780-39CE-4EBC-8864-7F74A729F2ED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22F50E-87E8-40D9-A774-A58C39CFF1F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086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D2780-39CE-4EBC-8864-7F74A729F2ED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22F50E-87E8-40D9-A774-A58C39CFF1F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03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D2780-39CE-4EBC-8864-7F74A729F2ED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22F50E-87E8-40D9-A774-A58C39CFF1F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722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D2780-39CE-4EBC-8864-7F74A729F2ED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22F50E-87E8-40D9-A774-A58C39CFF1F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99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D2780-39CE-4EBC-8864-7F74A729F2ED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22F50E-87E8-40D9-A774-A58C39CFF1F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511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D2780-39CE-4EBC-8864-7F74A729F2ED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22F50E-87E8-40D9-A774-A58C39CFF1F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04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DBDB-5218-4CD1-8E4B-EC59E88DAC79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8DCE-863E-4CFB-AAA1-02A5E0CF18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7805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D2780-39CE-4EBC-8864-7F74A729F2ED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22F50E-87E8-40D9-A774-A58C39CFF1F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089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D2780-39CE-4EBC-8864-7F74A729F2ED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22F50E-87E8-40D9-A774-A58C39CFF1F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291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D2780-39CE-4EBC-8864-7F74A729F2ED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22F50E-87E8-40D9-A774-A58C39CFF1F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470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5AD0-6982-42FD-B336-96ED0E5622D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877-47A7-4901-A940-699DBB5E26B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786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5AD0-6982-42FD-B336-96ED0E5622D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877-47A7-4901-A940-699DBB5E26B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55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5AD0-6982-42FD-B336-96ED0E5622D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877-47A7-4901-A940-699DBB5E26B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44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5AD0-6982-42FD-B336-96ED0E5622D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877-47A7-4901-A940-699DBB5E26B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85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5AD0-6982-42FD-B336-96ED0E5622D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877-47A7-4901-A940-699DBB5E26B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081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5AD0-6982-42FD-B336-96ED0E5622D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877-47A7-4901-A940-699DBB5E26B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319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5AD0-6982-42FD-B336-96ED0E5622D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877-47A7-4901-A940-699DBB5E26B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6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DBDB-5218-4CD1-8E4B-EC59E88DAC79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8DCE-863E-4CFB-AAA1-02A5E0CF18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86280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5AD0-6982-42FD-B336-96ED0E5622D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877-47A7-4901-A940-699DBB5E26B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1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5AD0-6982-42FD-B336-96ED0E5622D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877-47A7-4901-A940-699DBB5E26B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49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5AD0-6982-42FD-B336-96ED0E5622D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877-47A7-4901-A940-699DBB5E26B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43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5AD0-6982-42FD-B336-96ED0E5622D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877-47A7-4901-A940-699DBB5E26B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6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DBDB-5218-4CD1-8E4B-EC59E88DAC79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8DCE-863E-4CFB-AAA1-02A5E0CF18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192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DBDB-5218-4CD1-8E4B-EC59E88DAC79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8DCE-863E-4CFB-AAA1-02A5E0CF18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595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DBDB-5218-4CD1-8E4B-EC59E88DAC79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8DCE-863E-4CFB-AAA1-02A5E0CF18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858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DBDB-5218-4CD1-8E4B-EC59E88DAC79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8DCE-863E-4CFB-AAA1-02A5E0CF18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180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DBDB-5218-4CD1-8E4B-EC59E88DAC79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8DCE-863E-4CFB-AAA1-02A5E0CF18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237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DBDB-5218-4CD1-8E4B-EC59E88DAC79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8DCE-863E-4CFB-AAA1-02A5E0CF18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60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0DBDB-5218-4CD1-8E4B-EC59E88DAC79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78DCE-863E-4CFB-AAA1-02A5E0CF18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263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D2780-39CE-4EBC-8864-7F74A729F2ED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22F50E-87E8-40D9-A774-A58C39CFF1F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57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95AD0-6982-42FD-B336-96ED0E5622D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28877-47A7-4901-A940-699DBB5E26B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13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2326481"/>
            <a:ext cx="9144000" cy="1102519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符合情境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的演練桌上模擬演練訓練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71700" y="4500494"/>
            <a:ext cx="4800600" cy="864096"/>
          </a:xfrm>
        </p:spPr>
        <p:txBody>
          <a:bodyPr>
            <a:normAutofit lnSpcReduction="10000"/>
          </a:bodyPr>
          <a:lstStyle/>
          <a:p>
            <a:r>
              <a: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報告人</a:t>
            </a:r>
            <a:r>
              <a:rPr lang="en-US" altLang="zh-TW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陳英正</a:t>
            </a:r>
            <a:endParaRPr lang="en-US" altLang="zh-TW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112/02/13</a:t>
            </a:r>
            <a:endParaRPr lang="zh-TW" altLang="en-US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3" descr="C:\Users\Ying-Cheng\Downloads\PMP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319" y="4601246"/>
            <a:ext cx="521808" cy="27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1241BB52-F74A-4CF7-BD54-9DF56668ABB2}"/>
              </a:ext>
            </a:extLst>
          </p:cNvPr>
          <p:cNvSpPr txBox="1">
            <a:spLocks/>
          </p:cNvSpPr>
          <p:nvPr/>
        </p:nvSpPr>
        <p:spPr>
          <a:xfrm>
            <a:off x="4927601" y="6032500"/>
            <a:ext cx="4177552" cy="6629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安全第一 品質優先</a:t>
            </a:r>
          </a:p>
        </p:txBody>
      </p:sp>
    </p:spTree>
    <p:extLst>
      <p:ext uri="{BB962C8B-B14F-4D97-AF65-F5344CB8AC3E}">
        <p14:creationId xmlns:p14="http://schemas.microsoft.com/office/powerpoint/2010/main" val="2604178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機構人力分析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556791"/>
            <a:ext cx="8352928" cy="389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1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18485"/>
            <a:ext cx="91440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住民分析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251520" y="1844824"/>
          <a:ext cx="8424936" cy="3342629"/>
        </p:xfrm>
        <a:graphic>
          <a:graphicData uri="http://schemas.openxmlformats.org/drawingml/2006/table">
            <a:tbl>
              <a:tblPr firstRow="1" bandRow="1"/>
              <a:tblGrid>
                <a:gridCol w="2106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94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活動狀況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1F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2F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3F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2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可行走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D028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9AB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</a:t>
                      </a:r>
                      <a:endParaRPr lang="zh-TW" altLang="en-US" sz="24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</a:t>
                      </a:r>
                      <a:endParaRPr lang="zh-TW" altLang="en-US" sz="24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2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輪椅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D028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9AB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</a:t>
                      </a:r>
                      <a:endParaRPr lang="zh-TW" altLang="en-US" sz="24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8</a:t>
                      </a:r>
                      <a:endParaRPr lang="zh-TW" altLang="en-US" sz="24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2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拐杖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D028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9AB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</a:t>
                      </a:r>
                      <a:endParaRPr lang="zh-TW" altLang="en-US" sz="24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</a:t>
                      </a:r>
                      <a:endParaRPr lang="zh-TW" altLang="en-US" sz="24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臥床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D028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9AB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</a:t>
                      </a:r>
                      <a:endParaRPr lang="zh-TW" altLang="en-US" sz="24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8</a:t>
                      </a:r>
                      <a:endParaRPr lang="zh-TW" altLang="en-US" sz="24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2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重症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D028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</a:t>
                      </a:r>
                      <a:endParaRPr lang="zh-TW" altLang="en-US" sz="24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endParaRPr lang="zh-TW" altLang="en-US" sz="24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2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總計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(76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位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27</a:t>
                      </a:r>
                      <a:endParaRPr lang="zh-TW" altLang="en-US" sz="24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27</a:t>
                      </a:r>
                      <a:endParaRPr lang="zh-TW" altLang="en-US" sz="24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874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矩形 4"/>
          <p:cNvSpPr>
            <a:spLocks noChangeArrowheads="1"/>
          </p:cNvSpPr>
          <p:nvPr/>
        </p:nvSpPr>
        <p:spPr bwMode="auto">
          <a:xfrm>
            <a:off x="820738" y="307975"/>
            <a:ext cx="8323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補充建議：加設床頭標示，縮短搶救時間</a:t>
            </a:r>
          </a:p>
        </p:txBody>
      </p:sp>
      <p:sp>
        <p:nvSpPr>
          <p:cNvPr id="116739" name="矩形 5"/>
          <p:cNvSpPr>
            <a:spLocks noChangeArrowheads="1"/>
          </p:cNvSpPr>
          <p:nvPr/>
        </p:nvSpPr>
        <p:spPr bwMode="auto">
          <a:xfrm>
            <a:off x="4982368" y="1020881"/>
            <a:ext cx="4104481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依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顏色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及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圖示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區別可幫助支援人力</a:t>
            </a: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消防人員及其他人員</a:t>
            </a: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分辨住民需求及狀況以利疏散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116740" name="文字方塊 1"/>
          <p:cNvSpPr txBox="1">
            <a:spLocks noChangeArrowheads="1"/>
          </p:cNvSpPr>
          <p:nvPr/>
        </p:nvSpPr>
        <p:spPr bwMode="auto">
          <a:xfrm>
            <a:off x="4878677" y="4307612"/>
            <a:ext cx="420817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空間、環境因地而異，為有善運用空間及容納多數住民，建議應以相對安全之疏散方式，疏散住民。</a:t>
            </a:r>
          </a:p>
        </p:txBody>
      </p:sp>
      <p:sp>
        <p:nvSpPr>
          <p:cNvPr id="75" name="矩形 74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住民疏散避難特性標示</a:t>
            </a:r>
          </a:p>
        </p:txBody>
      </p:sp>
      <p:sp>
        <p:nvSpPr>
          <p:cNvPr id="116742" name="文字方塊 79"/>
          <p:cNvSpPr txBox="1">
            <a:spLocks noChangeArrowheads="1"/>
          </p:cNvSpPr>
          <p:nvPr/>
        </p:nvSpPr>
        <p:spPr bwMode="auto">
          <a:xfrm>
            <a:off x="4305300" y="6292850"/>
            <a:ext cx="4356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資料來源：海山護理之家，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2016.08.17</a:t>
            </a: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" y="1124744"/>
            <a:ext cx="1489075" cy="140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115" y="2636912"/>
            <a:ext cx="1458169" cy="159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115" y="4365104"/>
            <a:ext cx="147337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307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8" t="16297" r="2778" b="-1297"/>
          <a:stretch/>
        </p:blipFill>
        <p:spPr>
          <a:xfrm>
            <a:off x="-165100" y="114300"/>
            <a:ext cx="9144000" cy="6629400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2B87D30F-BE88-4654-8244-D3B1CA34B674}"/>
              </a:ext>
            </a:extLst>
          </p:cNvPr>
          <p:cNvSpPr txBox="1"/>
          <p:nvPr/>
        </p:nvSpPr>
        <p:spPr>
          <a:xfrm>
            <a:off x="5854700" y="6374368"/>
            <a:ext cx="3017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資料來源</a:t>
            </a:r>
            <a:r>
              <a:rPr lang="en-US" altLang="zh-TW" b="1" dirty="0"/>
              <a:t>:</a:t>
            </a:r>
            <a:r>
              <a:rPr lang="zh-TW" altLang="en-US" b="1" dirty="0"/>
              <a:t>台中大明護理之家</a:t>
            </a:r>
          </a:p>
        </p:txBody>
      </p:sp>
      <p:sp>
        <p:nvSpPr>
          <p:cNvPr id="3" name="語音泡泡: 圓角矩形 2">
            <a:extLst>
              <a:ext uri="{FF2B5EF4-FFF2-40B4-BE49-F238E27FC236}">
                <a16:creationId xmlns:a16="http://schemas.microsoft.com/office/drawing/2014/main" id="{EB8563D0-C67E-42E7-8D8F-6D67D89AF906}"/>
              </a:ext>
            </a:extLst>
          </p:cNvPr>
          <p:cNvSpPr/>
          <p:nvPr/>
        </p:nvSpPr>
        <p:spPr>
          <a:xfrm>
            <a:off x="279400" y="3581400"/>
            <a:ext cx="1422400" cy="1104900"/>
          </a:xfrm>
          <a:prstGeom prst="wedgeRoundRectCallout">
            <a:avLst>
              <a:gd name="adj1" fmla="val 170238"/>
              <a:gd name="adj2" fmla="val -50144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桌模的平面圖要有床位</a:t>
            </a:r>
          </a:p>
        </p:txBody>
      </p:sp>
    </p:spTree>
    <p:extLst>
      <p:ext uri="{BB962C8B-B14F-4D97-AF65-F5344CB8AC3E}">
        <p14:creationId xmlns:p14="http://schemas.microsoft.com/office/powerpoint/2010/main" val="2619697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t="7981" r="3502" b="7091"/>
          <a:stretch/>
        </p:blipFill>
        <p:spPr>
          <a:xfrm>
            <a:off x="179512" y="188640"/>
            <a:ext cx="8773988" cy="6560913"/>
          </a:xfr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6613314F-0E11-44A4-ABF6-B02098FFFA62}"/>
              </a:ext>
            </a:extLst>
          </p:cNvPr>
          <p:cNvSpPr txBox="1"/>
          <p:nvPr/>
        </p:nvSpPr>
        <p:spPr>
          <a:xfrm>
            <a:off x="4991100" y="6300028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資料來源</a:t>
            </a:r>
            <a:r>
              <a:rPr lang="en-US" altLang="zh-TW" b="1" dirty="0"/>
              <a:t>:</a:t>
            </a:r>
            <a:r>
              <a:rPr lang="zh-TW" altLang="en-US" b="1" dirty="0"/>
              <a:t>新竹仁慈醫院附設護理之家</a:t>
            </a:r>
          </a:p>
        </p:txBody>
      </p:sp>
    </p:spTree>
    <p:extLst>
      <p:ext uri="{BB962C8B-B14F-4D97-AF65-F5344CB8AC3E}">
        <p14:creationId xmlns:p14="http://schemas.microsoft.com/office/powerpoint/2010/main" val="3939901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4"/>
          <p:cNvSpPr txBox="1">
            <a:spLocks/>
          </p:cNvSpPr>
          <p:nvPr/>
        </p:nvSpPr>
        <p:spPr>
          <a:xfrm>
            <a:off x="0" y="0"/>
            <a:ext cx="9144000" cy="112474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堅強的第一線人員最重要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Arial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1520" y="1268760"/>
            <a:ext cx="618630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1.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災害確認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2.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災害通報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3.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動員及人力召回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4.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緊急應變原則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如火災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RACE)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5.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疏散避難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6.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持續照護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7.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後送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8.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復原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9.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檢討</a:t>
            </a:r>
          </a:p>
        </p:txBody>
      </p:sp>
      <p:sp>
        <p:nvSpPr>
          <p:cNvPr id="4" name="向左箭號 3"/>
          <p:cNvSpPr/>
          <p:nvPr/>
        </p:nvSpPr>
        <p:spPr>
          <a:xfrm>
            <a:off x="6156176" y="1700808"/>
            <a:ext cx="2808312" cy="2376264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均要訓練</a:t>
            </a:r>
          </a:p>
        </p:txBody>
      </p:sp>
    </p:spTree>
    <p:extLst>
      <p:ext uri="{BB962C8B-B14F-4D97-AF65-F5344CB8AC3E}">
        <p14:creationId xmlns:p14="http://schemas.microsoft.com/office/powerpoint/2010/main" val="4025169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桌上模擬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1268760"/>
            <a:ext cx="8956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當火警警報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器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響起，啟動火災應變計畫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!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457200" y="2040851"/>
          <a:ext cx="8435280" cy="3097845"/>
        </p:xfrm>
        <a:graphic>
          <a:graphicData uri="http://schemas.openxmlformats.org/drawingml/2006/table">
            <a:tbl>
              <a:tblPr firstRow="1" firstCol="1" bandRow="1"/>
              <a:tblGrid>
                <a:gridCol w="1521082">
                  <a:extLst>
                    <a:ext uri="{9D8B030D-6E8A-4147-A177-3AD203B41FA5}">
                      <a16:colId xmlns:a16="http://schemas.microsoft.com/office/drawing/2014/main" val="868996815"/>
                    </a:ext>
                  </a:extLst>
                </a:gridCol>
                <a:gridCol w="998982">
                  <a:extLst>
                    <a:ext uri="{9D8B030D-6E8A-4147-A177-3AD203B41FA5}">
                      <a16:colId xmlns:a16="http://schemas.microsoft.com/office/drawing/2014/main" val="4162123315"/>
                    </a:ext>
                  </a:extLst>
                </a:gridCol>
                <a:gridCol w="885692">
                  <a:extLst>
                    <a:ext uri="{9D8B030D-6E8A-4147-A177-3AD203B41FA5}">
                      <a16:colId xmlns:a16="http://schemas.microsoft.com/office/drawing/2014/main" val="605799621"/>
                    </a:ext>
                  </a:extLst>
                </a:gridCol>
                <a:gridCol w="2437236">
                  <a:extLst>
                    <a:ext uri="{9D8B030D-6E8A-4147-A177-3AD203B41FA5}">
                      <a16:colId xmlns:a16="http://schemas.microsoft.com/office/drawing/2014/main" val="3488948733"/>
                    </a:ext>
                  </a:extLst>
                </a:gridCol>
                <a:gridCol w="1031725">
                  <a:extLst>
                    <a:ext uri="{9D8B030D-6E8A-4147-A177-3AD203B41FA5}">
                      <a16:colId xmlns:a16="http://schemas.microsoft.com/office/drawing/2014/main" val="391166231"/>
                    </a:ext>
                  </a:extLst>
                </a:gridCol>
                <a:gridCol w="1560563">
                  <a:extLst>
                    <a:ext uri="{9D8B030D-6E8A-4147-A177-3AD203B41FA5}">
                      <a16:colId xmlns:a16="http://schemas.microsoft.com/office/drawing/2014/main" val="408876896"/>
                    </a:ext>
                  </a:extLst>
                </a:gridCol>
              </a:tblGrid>
              <a:tr h="317732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75050" algn="l"/>
                        </a:tabLst>
                      </a:pPr>
                      <a:r>
                        <a:rPr lang="en-US" sz="1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zh-TW" sz="21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火災緊急應變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75050" algn="l"/>
                        </a:tabLst>
                      </a:pP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950314"/>
                  </a:ext>
                </a:extLst>
              </a:tr>
              <a:tr h="2995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時序</a:t>
                      </a:r>
                      <a:endParaRPr lang="en-US" alt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分分</a:t>
                      </a: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秒秒</a:t>
                      </a:r>
                      <a:endParaRPr lang="zh-TW" sz="14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應變班別</a:t>
                      </a: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應變人員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應變內容</a:t>
                      </a:r>
                      <a:r>
                        <a:rPr lang="en-US" alt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含動作</a:t>
                      </a:r>
                      <a:r>
                        <a:rPr lang="en-US" alt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應變器材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評核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637902"/>
                  </a:ext>
                </a:extLst>
              </a:tr>
              <a:tr h="299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00:00-00:10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en-US" sz="1200" b="1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發現者</a:t>
                      </a:r>
                      <a:endParaRPr lang="zh-TW" sz="12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□合理□待精進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937634"/>
                  </a:ext>
                </a:extLst>
              </a:tr>
              <a:tr h="299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en-US" sz="1200" b="1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指揮官</a:t>
                      </a:r>
                      <a:endParaRPr lang="zh-TW" sz="12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205039"/>
                  </a:ext>
                </a:extLst>
              </a:tr>
              <a:tr h="299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en-US" sz="1200" b="1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通報班</a:t>
                      </a:r>
                      <a:endParaRPr lang="zh-TW" sz="12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840076"/>
                  </a:ext>
                </a:extLst>
              </a:tr>
              <a:tr h="299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en-US" sz="1200" b="1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滅火班</a:t>
                      </a:r>
                      <a:endParaRPr lang="zh-TW" sz="12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447817"/>
                  </a:ext>
                </a:extLst>
              </a:tr>
              <a:tr h="299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en-US" sz="1200" b="1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anose="02020603050405020304" pitchFamily="18" charset="0"/>
                        </a:rPr>
                        <a:t>避難引導班</a:t>
                      </a:r>
                      <a:endParaRPr lang="zh-TW" sz="12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0724476"/>
                  </a:ext>
                </a:extLst>
              </a:tr>
              <a:tr h="299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481541"/>
                  </a:ext>
                </a:extLst>
              </a:tr>
              <a:tr h="299529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6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成功與否、就在關鍵的幾秒</a:t>
                      </a:r>
                      <a:endParaRPr lang="zh-TW" sz="36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575" marR="59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916807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395536" y="5085184"/>
            <a:ext cx="5662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警報響起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!!!!!!!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6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分鐘內的應變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6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分鐘是底限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分組完成演練計畫</a:t>
            </a:r>
          </a:p>
        </p:txBody>
      </p:sp>
    </p:spTree>
    <p:extLst>
      <p:ext uri="{BB962C8B-B14F-4D97-AF65-F5344CB8AC3E}">
        <p14:creationId xmlns:p14="http://schemas.microsoft.com/office/powerpoint/2010/main" val="880835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66"/>
            <a:ext cx="91440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修正歷程及重點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666385"/>
              </p:ext>
            </p:extLst>
          </p:nvPr>
        </p:nvGraphicFramePr>
        <p:xfrm>
          <a:off x="251520" y="1340768"/>
          <a:ext cx="8640960" cy="47876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91740">
                  <a:extLst>
                    <a:ext uri="{9D8B030D-6E8A-4147-A177-3AD203B41FA5}">
                      <a16:colId xmlns:a16="http://schemas.microsoft.com/office/drawing/2014/main" val="2937546655"/>
                    </a:ext>
                  </a:extLst>
                </a:gridCol>
                <a:gridCol w="5429040">
                  <a:extLst>
                    <a:ext uri="{9D8B030D-6E8A-4147-A177-3AD203B41FA5}">
                      <a16:colId xmlns:a16="http://schemas.microsoft.com/office/drawing/2014/main" val="1941549219"/>
                    </a:ext>
                  </a:extLst>
                </a:gridCol>
                <a:gridCol w="1920180">
                  <a:extLst>
                    <a:ext uri="{9D8B030D-6E8A-4147-A177-3AD203B41FA5}">
                      <a16:colId xmlns:a16="http://schemas.microsoft.com/office/drawing/2014/main" val="1582627202"/>
                    </a:ext>
                  </a:extLst>
                </a:gridCol>
              </a:tblGrid>
              <a:tr h="592836">
                <a:tc gridSpan="3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3600" kern="100">
                          <a:effectLst/>
                          <a:latin typeface="細明體" panose="02020509000000000000" pitchFamily="49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400" b="1" kern="100">
                          <a:effectLst/>
                          <a:latin typeface="細明體" panose="02020509000000000000" pitchFamily="49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修</a:t>
                      </a:r>
                      <a:r>
                        <a:rPr lang="en-US" sz="2400" b="1" kern="100">
                          <a:effectLst/>
                          <a:latin typeface="細明體" panose="02020509000000000000" pitchFamily="49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400" b="1" kern="100">
                          <a:effectLst/>
                          <a:latin typeface="細明體" panose="02020509000000000000" pitchFamily="49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訂</a:t>
                      </a:r>
                      <a:r>
                        <a:rPr lang="en-US" sz="2400" b="1" kern="100">
                          <a:effectLst/>
                          <a:latin typeface="細明體" panose="02020509000000000000" pitchFamily="49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400" b="1" kern="100">
                          <a:effectLst/>
                          <a:latin typeface="細明體" panose="02020509000000000000" pitchFamily="49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紀</a:t>
                      </a:r>
                      <a:r>
                        <a:rPr lang="en-US" sz="2400" b="1" kern="100">
                          <a:effectLst/>
                          <a:latin typeface="細明體" panose="02020509000000000000" pitchFamily="49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400" b="1" kern="100">
                          <a:effectLst/>
                          <a:latin typeface="細明體" panose="02020509000000000000" pitchFamily="49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錄</a:t>
                      </a:r>
                      <a:endParaRPr lang="zh-TW" sz="1800" kern="100"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44652" marR="44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85676"/>
                  </a:ext>
                </a:extLst>
              </a:tr>
              <a:tr h="85631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細明體" panose="02020509000000000000" pitchFamily="49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修訂日期</a:t>
                      </a:r>
                      <a:endParaRPr lang="zh-TW" sz="1800" kern="100"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44652" marR="44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細明體" panose="02020509000000000000" pitchFamily="49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修訂內容摘要</a:t>
                      </a:r>
                      <a:endParaRPr lang="zh-TW" sz="1800" kern="100"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44652" marR="44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細明體" panose="02020509000000000000" pitchFamily="49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修訂頁次</a:t>
                      </a:r>
                      <a:endParaRPr lang="zh-TW" sz="1800" kern="100" dirty="0"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  </a:t>
                      </a:r>
                      <a:endParaRPr lang="zh-TW" sz="1800" kern="100" dirty="0"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44652" marR="44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305248"/>
                  </a:ext>
                </a:extLst>
              </a:tr>
              <a:tr h="3307722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spc="-100">
                          <a:effectLst/>
                          <a:latin typeface="標楷體" panose="03000509000000000000" pitchFamily="65" charset="-12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 kern="100"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44652" marR="44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800" kern="100" dirty="0"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44652" marR="44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標楷體" panose="03000509000000000000" pitchFamily="65" charset="-12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 kern="100" dirty="0"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 kern="100" dirty="0"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44652" marR="44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561366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427549" y="4077072"/>
            <a:ext cx="628890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 建議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機構緊急災害應變計畫的第二頁</a:t>
            </a:r>
          </a:p>
        </p:txBody>
      </p:sp>
    </p:spTree>
    <p:extLst>
      <p:ext uri="{BB962C8B-B14F-4D97-AF65-F5344CB8AC3E}">
        <p14:creationId xmlns:p14="http://schemas.microsoft.com/office/powerpoint/2010/main" val="2705012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2286D62D-AE5C-C94C-A356-39AACBA4B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20"/>
            <a:ext cx="9144000" cy="121049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kumimoji="1" lang="zh-TW" altLang="en-US" sz="6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桌上模擬配置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3285C43-9C97-A244-A87D-2AB5584F0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DC29D3-509F-D848-B45F-1D171E703B19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287DEE93-6044-43DC-A470-43E85E8E1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735248"/>
              </p:ext>
            </p:extLst>
          </p:nvPr>
        </p:nvGraphicFramePr>
        <p:xfrm>
          <a:off x="204580" y="1448527"/>
          <a:ext cx="8780394" cy="4907823"/>
        </p:xfrm>
        <a:graphic>
          <a:graphicData uri="http://schemas.openxmlformats.org/drawingml/2006/table">
            <a:tbl>
              <a:tblPr firstRow="1" firstCol="1" bandRow="1"/>
              <a:tblGrid>
                <a:gridCol w="4390197">
                  <a:extLst>
                    <a:ext uri="{9D8B030D-6E8A-4147-A177-3AD203B41FA5}">
                      <a16:colId xmlns:a16="http://schemas.microsoft.com/office/drawing/2014/main" val="3942617590"/>
                    </a:ext>
                  </a:extLst>
                </a:gridCol>
                <a:gridCol w="4390197">
                  <a:extLst>
                    <a:ext uri="{9D8B030D-6E8A-4147-A177-3AD203B41FA5}">
                      <a16:colId xmlns:a16="http://schemas.microsoft.com/office/drawing/2014/main" val="3990055758"/>
                    </a:ext>
                  </a:extLst>
                </a:gridCol>
              </a:tblGrid>
              <a:tr h="2634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highlight>
                            <a:srgbClr val="00FFFF"/>
                          </a:highlight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A3</a:t>
                      </a:r>
                      <a:r>
                        <a:rPr lang="zh-TW" sz="3200" kern="10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平面圖空間配置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防火區劃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等待救援空間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消防設施設備配置</a:t>
                      </a:r>
                      <a:endParaRPr lang="en-US" altLang="zh-TW" sz="1800" kern="100" dirty="0"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消防栓</a:t>
                      </a: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\</a:t>
                      </a: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滅火器</a:t>
                      </a: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\</a:t>
                      </a: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受信總機</a:t>
                      </a: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\119</a:t>
                      </a: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自動通報等</a:t>
                      </a: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zh-TW" altLang="en-US" sz="16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房號</a:t>
                      </a:r>
                      <a:r>
                        <a:rPr lang="en-US" altLang="zh-TW" sz="16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\</a:t>
                      </a:r>
                      <a:r>
                        <a:rPr lang="zh-TW" altLang="en-US" sz="16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梯號</a:t>
                      </a:r>
                      <a:endParaRPr lang="en-US" altLang="zh-TW" sz="1600" kern="100" dirty="0"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6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zh-TW" altLang="en-US" sz="16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疏散路線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5352" marR="5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風險辨識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進行風險分析</a:t>
                      </a: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機構外部</a:t>
                      </a: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\</a:t>
                      </a: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機構內部</a:t>
                      </a: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為風險排序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依辨識後的風險擬定符合的演練情境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5352" marR="5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263824"/>
                  </a:ext>
                </a:extLst>
              </a:tr>
              <a:tr h="2273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應變流程腳本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□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0-6</a:t>
                      </a: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分鐘起火空間火災應變流程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自助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□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6-15</a:t>
                      </a: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分鐘火災應變流程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共助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□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分鐘以後火災應變流程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公助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R.A.C.E/</a:t>
                      </a: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自衛消防編組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/ICS</a:t>
                      </a: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應用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5352" marR="5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檢討與評核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風險註記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修正流程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計劃書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\</a:t>
                      </a: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演練流程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5352" marR="55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064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54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1" y="106076"/>
            <a:ext cx="9010717" cy="6286097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664235" y="485236"/>
            <a:ext cx="8229600" cy="20056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6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實務沒有標準答案</a:t>
            </a:r>
            <a:endParaRPr lang="en-US" altLang="zh-TW" sz="60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6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重點在看見未來</a:t>
            </a:r>
            <a:endParaRPr lang="en-US" altLang="zh-TW" sz="60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516690" y="6488668"/>
            <a:ext cx="562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圖片來源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:https://www.pexels.com/zh-tw/photo/897719/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162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9807"/>
            <a:ext cx="91440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符合情境的演練</a:t>
            </a:r>
          </a:p>
        </p:txBody>
      </p:sp>
      <p:sp>
        <p:nvSpPr>
          <p:cNvPr id="3" name="矩形 2"/>
          <p:cNvSpPr/>
          <p:nvPr/>
        </p:nvSpPr>
        <p:spPr>
          <a:xfrm>
            <a:off x="179512" y="1268760"/>
            <a:ext cx="90730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1.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依機構特性找出面臨的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災害風險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2.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依機構及樓層進行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脆弱度分析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含住民特性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3.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了解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消防設施設備及位置。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4.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劃出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防火區劃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.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劃出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等待救援區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.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R.A.C.E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運用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.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單位自衛消防編組演練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.ICS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啟動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?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211959" y="4725144"/>
            <a:ext cx="2129911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地震延伸電器火災    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地震延伸人為縱火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地震停電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地震停氣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516216" y="4725143"/>
            <a:ext cx="2262158" cy="203132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颱風延伸停電孤島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豪大雨延伸停電孤島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豪大雨遭雷擊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98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17330"/>
            <a:ext cx="91440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防火區劃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1EC883-443D-4E35-A1C9-1538148A47C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68759"/>
            <a:ext cx="8856984" cy="534449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553200" y="6479346"/>
            <a:ext cx="19543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資料出處</a:t>
            </a: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: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潘國雄（</a:t>
            </a: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2017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）</a:t>
            </a:r>
            <a:endPara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61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1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672288-8145-41F7-848F-070B5EA291A2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內容版面配置區 7"/>
          <p:cNvSpPr txBox="1">
            <a:spLocks/>
          </p:cNvSpPr>
          <p:nvPr/>
        </p:nvSpPr>
        <p:spPr>
          <a:xfrm>
            <a:off x="323528" y="1268762"/>
            <a:ext cx="8229600" cy="4065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33016" y="4051782"/>
            <a:ext cx="7722024" cy="2977618"/>
            <a:chOff x="-576572" y="2780928"/>
            <a:chExt cx="9713701" cy="3853938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t="3529" r="-6976" b="8229"/>
            <a:stretch>
              <a:fillRect/>
            </a:stretch>
          </p:blipFill>
          <p:spPr bwMode="auto">
            <a:xfrm>
              <a:off x="683568" y="2780928"/>
              <a:ext cx="7518694" cy="38539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群組 12"/>
            <p:cNvGrpSpPr/>
            <p:nvPr/>
          </p:nvGrpSpPr>
          <p:grpSpPr>
            <a:xfrm>
              <a:off x="7452320" y="2923562"/>
              <a:ext cx="1684809" cy="1515199"/>
              <a:chOff x="7308304" y="1627418"/>
              <a:chExt cx="1684809" cy="1515199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7336929" y="1990489"/>
                <a:ext cx="1656184" cy="115212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標楷體" pitchFamily="65" charset="-120"/>
                    <a:ea typeface="標楷體" pitchFamily="65" charset="-120"/>
                    <a:cs typeface="+mn-cs"/>
                  </a:rPr>
                  <a:t>等待救援空間</a:t>
                </a:r>
                <a:r>
                  <a:rPr kumimoji="0" lang="en-US" altLang="zh-T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標楷體" pitchFamily="65" charset="-120"/>
                    <a:ea typeface="標楷體" pitchFamily="65" charset="-120"/>
                    <a:cs typeface="+mn-cs"/>
                  </a:rPr>
                  <a:t>B</a:t>
                </a:r>
                <a:endPara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+mn-cs"/>
                </a:endParaRPr>
              </a:p>
            </p:txBody>
          </p:sp>
          <p:sp>
            <p:nvSpPr>
              <p:cNvPr id="17" name="向下箭號圖說文字 16"/>
              <p:cNvSpPr/>
              <p:nvPr/>
            </p:nvSpPr>
            <p:spPr>
              <a:xfrm>
                <a:off x="7308304" y="1627418"/>
                <a:ext cx="1656184" cy="648072"/>
              </a:xfrm>
              <a:prstGeom prst="downArrowCallout">
                <a:avLst>
                  <a:gd name="adj1" fmla="val 99760"/>
                  <a:gd name="adj2" fmla="val 46744"/>
                  <a:gd name="adj3" fmla="val 28706"/>
                  <a:gd name="adj4" fmla="val 49346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標楷體" pitchFamily="65" charset="-120"/>
                    <a:ea typeface="標楷體" pitchFamily="65" charset="-120"/>
                    <a:cs typeface="+mn-cs"/>
                  </a:rPr>
                  <a:t>標示二</a:t>
                </a:r>
              </a:p>
            </p:txBody>
          </p:sp>
        </p:grpSp>
        <p:cxnSp>
          <p:nvCxnSpPr>
            <p:cNvPr id="9" name="直線接點 8"/>
            <p:cNvCxnSpPr>
              <a:cxnSpLocks/>
              <a:stCxn id="16" idx="1"/>
              <a:endCxn id="13" idx="2"/>
            </p:cNvCxnSpPr>
            <p:nvPr/>
          </p:nvCxnSpPr>
          <p:spPr>
            <a:xfrm flipH="1">
              <a:off x="6498543" y="3862697"/>
              <a:ext cx="982403" cy="515796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0" name="群組 15"/>
            <p:cNvGrpSpPr/>
            <p:nvPr/>
          </p:nvGrpSpPr>
          <p:grpSpPr>
            <a:xfrm>
              <a:off x="-576572" y="3149412"/>
              <a:ext cx="1656692" cy="1479981"/>
              <a:chOff x="6480212" y="2789372"/>
              <a:chExt cx="1656692" cy="1479981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6480212" y="3117225"/>
                <a:ext cx="1656184" cy="115212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標楷體" pitchFamily="65" charset="-120"/>
                    <a:ea typeface="標楷體" pitchFamily="65" charset="-120"/>
                    <a:cs typeface="+mn-cs"/>
                  </a:rPr>
                  <a:t>等待救援空間</a:t>
                </a:r>
                <a:r>
                  <a:rPr kumimoji="0" lang="en-US" altLang="zh-T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標楷體" pitchFamily="65" charset="-120"/>
                    <a:ea typeface="標楷體" pitchFamily="65" charset="-120"/>
                    <a:cs typeface="+mn-cs"/>
                  </a:rPr>
                  <a:t>A</a:t>
                </a:r>
                <a:endPara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+mn-cs"/>
                </a:endParaRPr>
              </a:p>
            </p:txBody>
          </p:sp>
          <p:sp>
            <p:nvSpPr>
              <p:cNvPr id="15" name="向下箭號圖說文字 14"/>
              <p:cNvSpPr/>
              <p:nvPr/>
            </p:nvSpPr>
            <p:spPr>
              <a:xfrm>
                <a:off x="6480720" y="2789372"/>
                <a:ext cx="1656184" cy="572853"/>
              </a:xfrm>
              <a:prstGeom prst="downArrowCallout">
                <a:avLst>
                  <a:gd name="adj1" fmla="val 96626"/>
                  <a:gd name="adj2" fmla="val 49881"/>
                  <a:gd name="adj3" fmla="val 24003"/>
                  <a:gd name="adj4" fmla="val 49346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標楷體" pitchFamily="65" charset="-120"/>
                    <a:ea typeface="標楷體" pitchFamily="65" charset="-120"/>
                    <a:cs typeface="+mn-cs"/>
                  </a:rPr>
                  <a:t>標示一</a:t>
                </a:r>
              </a:p>
            </p:txBody>
          </p:sp>
        </p:grpSp>
        <p:cxnSp>
          <p:nvCxnSpPr>
            <p:cNvPr id="11" name="直線接點 10"/>
            <p:cNvCxnSpPr>
              <a:endCxn id="14" idx="3"/>
            </p:cNvCxnSpPr>
            <p:nvPr/>
          </p:nvCxnSpPr>
          <p:spPr>
            <a:xfrm flipH="1" flipV="1">
              <a:off x="1079612" y="4053329"/>
              <a:ext cx="648072" cy="1008112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文字方塊 11"/>
            <p:cNvSpPr txBox="1"/>
            <p:nvPr/>
          </p:nvSpPr>
          <p:spPr>
            <a:xfrm>
              <a:off x="2733757" y="4112920"/>
              <a:ext cx="427892" cy="517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rPr>
                <a:t>A</a:t>
              </a:r>
              <a:endPara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6291655" y="3860630"/>
              <a:ext cx="413776" cy="517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rPr>
                <a:t>B</a:t>
              </a:r>
              <a:endPara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B522CC52-4F73-4F6C-B1C3-1CCA214DBDAF}"/>
              </a:ext>
            </a:extLst>
          </p:cNvPr>
          <p:cNvGrpSpPr/>
          <p:nvPr/>
        </p:nvGrpSpPr>
        <p:grpSpPr>
          <a:xfrm>
            <a:off x="179512" y="980728"/>
            <a:ext cx="5215260" cy="542384"/>
            <a:chOff x="107504" y="1158424"/>
            <a:chExt cx="5215260" cy="542384"/>
          </a:xfrm>
        </p:grpSpPr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FCA5DD4D-F26A-4751-B07E-BBA13A478CED}"/>
                </a:ext>
              </a:extLst>
            </p:cNvPr>
            <p:cNvGrpSpPr/>
            <p:nvPr/>
          </p:nvGrpSpPr>
          <p:grpSpPr>
            <a:xfrm>
              <a:off x="107504" y="1556792"/>
              <a:ext cx="5148007" cy="144016"/>
              <a:chOff x="539552" y="2861464"/>
              <a:chExt cx="5148007" cy="144016"/>
            </a:xfrm>
          </p:grpSpPr>
          <p:cxnSp>
            <p:nvCxnSpPr>
              <p:cNvPr id="33" name="直線接點 32">
                <a:extLst>
                  <a:ext uri="{FF2B5EF4-FFF2-40B4-BE49-F238E27FC236}">
                    <a16:creationId xmlns:a16="http://schemas.microsoft.com/office/drawing/2014/main" id="{34D74BB8-32F3-45FB-8236-BA7A60E0BB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559" y="2924944"/>
                <a:ext cx="5076000" cy="0"/>
              </a:xfrm>
              <a:prstGeom prst="line">
                <a:avLst/>
              </a:prstGeom>
              <a:ln w="19050">
                <a:solidFill>
                  <a:srgbClr val="66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橢圓 33">
                <a:extLst>
                  <a:ext uri="{FF2B5EF4-FFF2-40B4-BE49-F238E27FC236}">
                    <a16:creationId xmlns:a16="http://schemas.microsoft.com/office/drawing/2014/main" id="{A1AC1AF7-9DF0-43E4-80E5-2CB37E55984E}"/>
                  </a:ext>
                </a:extLst>
              </p:cNvPr>
              <p:cNvSpPr/>
              <p:nvPr/>
            </p:nvSpPr>
            <p:spPr>
              <a:xfrm>
                <a:off x="539552" y="2861464"/>
                <a:ext cx="144016" cy="144016"/>
              </a:xfrm>
              <a:prstGeom prst="ellipse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25209FF4-131E-4C42-BF96-59B46073777C}"/>
                </a:ext>
              </a:extLst>
            </p:cNvPr>
            <p:cNvSpPr txBox="1"/>
            <p:nvPr/>
          </p:nvSpPr>
          <p:spPr>
            <a:xfrm>
              <a:off x="290617" y="1158424"/>
              <a:ext cx="50321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FF3300"/>
                    </a:solidFill>
                  </a:uFill>
                  <a:latin typeface="標楷體" pitchFamily="65" charset="-120"/>
                  <a:ea typeface="標楷體" pitchFamily="65" charset="-120"/>
                  <a:cs typeface="Times New Roman" panose="02020603050405020304" pitchFamily="18" charset="0"/>
                </a:rPr>
                <a:t>等待救援空間須符合以下</a:t>
              </a:r>
              <a:r>
                <a:rPr kumimoji="0" lang="en-US" altLang="zh-TW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FF3300"/>
                    </a:solidFill>
                  </a:uFill>
                  <a:latin typeface="標楷體" pitchFamily="65" charset="-120"/>
                  <a:ea typeface="標楷體" pitchFamily="65" charset="-120"/>
                  <a:cs typeface="Times New Roman" panose="02020603050405020304" pitchFamily="18" charset="0"/>
                </a:rPr>
                <a:t>4</a:t>
              </a: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FF3300"/>
                    </a:solidFill>
                  </a:uFill>
                  <a:latin typeface="標楷體" pitchFamily="65" charset="-120"/>
                  <a:ea typeface="標楷體" pitchFamily="65" charset="-120"/>
                  <a:cs typeface="Times New Roman" panose="02020603050405020304" pitchFamily="18" charset="0"/>
                </a:rPr>
                <a:t>規範</a:t>
              </a:r>
              <a:endPara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endParaRPr>
            </a:p>
          </p:txBody>
        </p: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6CD54917-AAC3-42E4-ABE9-8BBAE4ADC3D3}"/>
              </a:ext>
            </a:extLst>
          </p:cNvPr>
          <p:cNvGrpSpPr/>
          <p:nvPr/>
        </p:nvGrpSpPr>
        <p:grpSpPr>
          <a:xfrm>
            <a:off x="391486" y="1970426"/>
            <a:ext cx="7452960" cy="461665"/>
            <a:chOff x="539552" y="1980992"/>
            <a:chExt cx="7452960" cy="461665"/>
          </a:xfrm>
        </p:grpSpPr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02ACE999-C1A8-477E-A702-9BD3C26DCE9C}"/>
                </a:ext>
              </a:extLst>
            </p:cNvPr>
            <p:cNvSpPr txBox="1"/>
            <p:nvPr/>
          </p:nvSpPr>
          <p:spPr>
            <a:xfrm>
              <a:off x="882873" y="1980992"/>
              <a:ext cx="7109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+mn-cs"/>
                </a:rPr>
                <a:t>空間構造</a:t>
              </a: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+mn-cs"/>
                </a:rPr>
                <a:t>：</a:t>
              </a: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highlight>
                    <a:srgbClr val="FFFF00"/>
                  </a:highlight>
                  <a:uLnTx/>
                  <a:uFillTx/>
                  <a:latin typeface="標楷體" pitchFamily="65" charset="-120"/>
                  <a:ea typeface="標楷體" pitchFamily="65" charset="-120"/>
                  <a:cs typeface="+mn-cs"/>
                </a:rPr>
                <a:t>以不燃材料隔間置頂 </a:t>
              </a: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+mn-cs"/>
                </a:rPr>
                <a:t>，出入口為防火門</a:t>
              </a:r>
            </a:p>
          </p:txBody>
        </p:sp>
        <p:sp>
          <p:nvSpPr>
            <p:cNvPr id="30" name="橢圓 29">
              <a:extLst>
                <a:ext uri="{FF2B5EF4-FFF2-40B4-BE49-F238E27FC236}">
                  <a16:creationId xmlns:a16="http://schemas.microsoft.com/office/drawing/2014/main" id="{A5FD7157-6CF3-4ABB-84C9-D1B32C53A7BB}"/>
                </a:ext>
              </a:extLst>
            </p:cNvPr>
            <p:cNvSpPr/>
            <p:nvPr/>
          </p:nvSpPr>
          <p:spPr>
            <a:xfrm>
              <a:off x="539552" y="1996985"/>
              <a:ext cx="380385" cy="380385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新細明體" panose="02020500000000000000" pitchFamily="18" charset="-120"/>
                  <a:cs typeface="+mn-cs"/>
                </a:rPr>
                <a:t>1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F52F300B-A244-4853-8D5A-9AF6AB8332BC}"/>
              </a:ext>
            </a:extLst>
          </p:cNvPr>
          <p:cNvGrpSpPr/>
          <p:nvPr/>
        </p:nvGrpSpPr>
        <p:grpSpPr>
          <a:xfrm>
            <a:off x="391484" y="2424566"/>
            <a:ext cx="6837406" cy="1630065"/>
            <a:chOff x="539552" y="2391629"/>
            <a:chExt cx="6837406" cy="1630065"/>
          </a:xfrm>
        </p:grpSpPr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AB7F61D8-BDAB-4253-91E4-DD0B59A509DF}"/>
                </a:ext>
              </a:extLst>
            </p:cNvPr>
            <p:cNvSpPr txBox="1"/>
            <p:nvPr/>
          </p:nvSpPr>
          <p:spPr>
            <a:xfrm>
              <a:off x="882873" y="2391629"/>
              <a:ext cx="51090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highlight>
                    <a:srgbClr val="FFFF00"/>
                  </a:highlight>
                  <a:uLnTx/>
                  <a:uFillTx/>
                  <a:latin typeface="標楷體" pitchFamily="65" charset="-120"/>
                  <a:ea typeface="標楷體" pitchFamily="65" charset="-120"/>
                  <a:cs typeface="+mn-cs"/>
                </a:rPr>
                <a:t>設置排煙設備或足夠面積之排煙開口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標楷體" pitchFamily="65" charset="-120"/>
                <a:ea typeface="標楷體" pitchFamily="65" charset="-120"/>
                <a:cs typeface="+mn-cs"/>
              </a:endParaRPr>
            </a:p>
          </p:txBody>
        </p:sp>
        <p:sp>
          <p:nvSpPr>
            <p:cNvPr id="28" name="橢圓 27">
              <a:extLst>
                <a:ext uri="{FF2B5EF4-FFF2-40B4-BE49-F238E27FC236}">
                  <a16:creationId xmlns:a16="http://schemas.microsoft.com/office/drawing/2014/main" id="{56B8040A-F88E-481C-8631-86DB69A63407}"/>
                </a:ext>
              </a:extLst>
            </p:cNvPr>
            <p:cNvSpPr/>
            <p:nvPr/>
          </p:nvSpPr>
          <p:spPr>
            <a:xfrm>
              <a:off x="539552" y="2434413"/>
              <a:ext cx="380385" cy="380385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新細明體" panose="02020500000000000000" pitchFamily="18" charset="-120"/>
                  <a:cs typeface="+mn-cs"/>
                </a:rPr>
                <a:t>2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0B7F48F0-63BF-4925-8C2F-F9A8C6075D3B}"/>
                </a:ext>
              </a:extLst>
            </p:cNvPr>
            <p:cNvSpPr txBox="1"/>
            <p:nvPr/>
          </p:nvSpPr>
          <p:spPr>
            <a:xfrm>
              <a:off x="882873" y="3560029"/>
              <a:ext cx="6494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+mn-cs"/>
                </a:rPr>
                <a:t>面積</a:t>
              </a: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+mn-cs"/>
                </a:rPr>
                <a:t>：</a:t>
              </a: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highlight>
                    <a:srgbClr val="FFFF00"/>
                  </a:highlight>
                  <a:uLnTx/>
                  <a:uFillTx/>
                  <a:latin typeface="標楷體" pitchFamily="65" charset="-120"/>
                  <a:ea typeface="標楷體" pitchFamily="65" charset="-120"/>
                  <a:cs typeface="+mn-cs"/>
                </a:rPr>
                <a:t>需足夠容納該樓層最多住民寢室之空間</a:t>
              </a: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highlight>
                    <a:srgbClr val="FFFF00"/>
                  </a:highlight>
                  <a:uLnTx/>
                  <a:uFillTx/>
                  <a:latin typeface="標楷體" pitchFamily="65" charset="-120"/>
                  <a:ea typeface="標楷體" pitchFamily="65" charset="-120"/>
                  <a:cs typeface="+mn-cs"/>
                </a:rPr>
                <a:t> </a:t>
              </a:r>
            </a:p>
          </p:txBody>
        </p:sp>
        <p:sp>
          <p:nvSpPr>
            <p:cNvPr id="38" name="橢圓 37">
              <a:extLst>
                <a:ext uri="{FF2B5EF4-FFF2-40B4-BE49-F238E27FC236}">
                  <a16:creationId xmlns:a16="http://schemas.microsoft.com/office/drawing/2014/main" id="{EB8CDD39-970E-44EE-8F04-B6F94F4651A3}"/>
                </a:ext>
              </a:extLst>
            </p:cNvPr>
            <p:cNvSpPr/>
            <p:nvPr/>
          </p:nvSpPr>
          <p:spPr>
            <a:xfrm>
              <a:off x="539552" y="3602813"/>
              <a:ext cx="380385" cy="380385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新細明體" panose="02020500000000000000" pitchFamily="18" charset="-120"/>
                  <a:cs typeface="+mn-cs"/>
                </a:rPr>
                <a:t>4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9A2644D2-9C26-42FF-96A8-EB1A69742663}"/>
              </a:ext>
            </a:extLst>
          </p:cNvPr>
          <p:cNvGrpSpPr/>
          <p:nvPr/>
        </p:nvGrpSpPr>
        <p:grpSpPr>
          <a:xfrm>
            <a:off x="391485" y="2856614"/>
            <a:ext cx="8420783" cy="830997"/>
            <a:chOff x="539552" y="2810243"/>
            <a:chExt cx="7622600" cy="830997"/>
          </a:xfrm>
        </p:grpSpPr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C2ADE74C-BCBB-4E55-BA61-9D4986E91908}"/>
                </a:ext>
              </a:extLst>
            </p:cNvPr>
            <p:cNvSpPr txBox="1"/>
            <p:nvPr/>
          </p:nvSpPr>
          <p:spPr>
            <a:xfrm>
              <a:off x="882874" y="2810243"/>
              <a:ext cx="72792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+mn-cs"/>
                </a:rPr>
                <a:t>消防救助可及性</a:t>
              </a: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+mn-cs"/>
                </a:rPr>
                <a:t>：應考量有與戶外聯通之</a:t>
              </a: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highlight>
                    <a:srgbClr val="FFFF00"/>
                  </a:highlight>
                  <a:uLnTx/>
                  <a:uFillTx/>
                  <a:latin typeface="標楷體" pitchFamily="65" charset="-120"/>
                  <a:ea typeface="標楷體" pitchFamily="65" charset="-120"/>
                  <a:cs typeface="+mn-cs"/>
                </a:rPr>
                <a:t>開口</a:t>
              </a: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+mn-cs"/>
                </a:rPr>
                <a:t> ，</a:t>
              </a:r>
              <a:endPara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+mn-cs"/>
                </a:rPr>
                <a:t>                或消防人員抵達後可進入救援之空間</a:t>
              </a:r>
            </a:p>
          </p:txBody>
        </p:sp>
        <p:sp>
          <p:nvSpPr>
            <p:cNvPr id="26" name="橢圓 25">
              <a:extLst>
                <a:ext uri="{FF2B5EF4-FFF2-40B4-BE49-F238E27FC236}">
                  <a16:creationId xmlns:a16="http://schemas.microsoft.com/office/drawing/2014/main" id="{4D011EBA-BDC3-47C7-87F6-62FF75875222}"/>
                </a:ext>
              </a:extLst>
            </p:cNvPr>
            <p:cNvSpPr/>
            <p:nvPr/>
          </p:nvSpPr>
          <p:spPr>
            <a:xfrm>
              <a:off x="539552" y="2853027"/>
              <a:ext cx="380385" cy="380385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新細明體" panose="02020500000000000000" pitchFamily="18" charset="-120"/>
                  <a:cs typeface="+mn-cs"/>
                </a:rPr>
                <a:t>3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672288-8145-41F7-848F-070B5EA291A2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A0E0C85-FD0D-42B9-8EFD-89BB91BE8592}"/>
              </a:ext>
            </a:extLst>
          </p:cNvPr>
          <p:cNvSpPr/>
          <p:nvPr/>
        </p:nvSpPr>
        <p:spPr>
          <a:xfrm>
            <a:off x="389529" y="1510627"/>
            <a:ext cx="85749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應具有排煙能力，並能避開火煙迫害、延長生命、等待救援機能的區劃空間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799717" y="5085749"/>
            <a:ext cx="785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(3-6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人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)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6" name="標題 1"/>
          <p:cNvSpPr txBox="1">
            <a:spLocks/>
          </p:cNvSpPr>
          <p:nvPr/>
        </p:nvSpPr>
        <p:spPr bwMode="auto">
          <a:xfrm>
            <a:off x="0" y="-4163"/>
            <a:ext cx="9144000" cy="984891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等待救援空間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09D41B8-7477-4A78-B199-1BDC4970F74A}"/>
              </a:ext>
            </a:extLst>
          </p:cNvPr>
          <p:cNvSpPr txBox="1"/>
          <p:nvPr/>
        </p:nvSpPr>
        <p:spPr>
          <a:xfrm>
            <a:off x="7162777" y="6475403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資料來源</a:t>
            </a:r>
            <a:r>
              <a:rPr lang="en-US" altLang="zh-TW" dirty="0"/>
              <a:t>:</a:t>
            </a:r>
            <a:r>
              <a:rPr lang="zh-TW" altLang="en-US" dirty="0"/>
              <a:t>簡賢文</a:t>
            </a:r>
          </a:p>
        </p:txBody>
      </p:sp>
    </p:spTree>
    <p:extLst>
      <p:ext uri="{BB962C8B-B14F-4D97-AF65-F5344CB8AC3E}">
        <p14:creationId xmlns:p14="http://schemas.microsoft.com/office/powerpoint/2010/main" val="3531732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31275" cy="11430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五種演習基本方式</a:t>
            </a:r>
          </a:p>
        </p:txBody>
      </p:sp>
      <p:pic>
        <p:nvPicPr>
          <p:cNvPr id="1073155" name="Picture 3" descr="演習五種形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359" r="74690" b="66667"/>
          <a:stretch/>
        </p:blipFill>
        <p:spPr bwMode="auto">
          <a:xfrm>
            <a:off x="0" y="1509875"/>
            <a:ext cx="1815879" cy="12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3"/>
          <p:cNvSpPr txBox="1">
            <a:spLocks/>
          </p:cNvSpPr>
          <p:nvPr/>
        </p:nvSpPr>
        <p:spPr>
          <a:xfrm>
            <a:off x="-19526" y="0"/>
            <a:ext cx="9163526" cy="1143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演練型態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495484" y="6581618"/>
            <a:ext cx="3570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資料來源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美國聯邦緊急應變總署（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FEMA)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石富元</a:t>
            </a:r>
          </a:p>
        </p:txBody>
      </p:sp>
      <p:pic>
        <p:nvPicPr>
          <p:cNvPr id="6" name="Picture 3" descr="演習五種形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2" t="5563" r="51674" b="59694"/>
          <a:stretch/>
        </p:blipFill>
        <p:spPr bwMode="auto">
          <a:xfrm>
            <a:off x="215664" y="3200399"/>
            <a:ext cx="1362974" cy="152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演習五種形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16" r="71912" b="14286"/>
          <a:stretch/>
        </p:blipFill>
        <p:spPr bwMode="auto">
          <a:xfrm>
            <a:off x="4664821" y="1390522"/>
            <a:ext cx="1519015" cy="138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演習五種形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5" t="52891" r="43650"/>
          <a:stretch/>
        </p:blipFill>
        <p:spPr bwMode="auto">
          <a:xfrm>
            <a:off x="266814" y="5094515"/>
            <a:ext cx="1470290" cy="137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/>
          <a:srcRect t="10632"/>
          <a:stretch/>
        </p:blipFill>
        <p:spPr>
          <a:xfrm>
            <a:off x="4605361" y="3381154"/>
            <a:ext cx="2229882" cy="164764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37104" y="1232297"/>
            <a:ext cx="27777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簡報演練（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Orientation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一人準備即可，適用於全面性演練前之勤前教育或說明。</a:t>
            </a:r>
          </a:p>
        </p:txBody>
      </p:sp>
      <p:sp>
        <p:nvSpPr>
          <p:cNvPr id="9" name="矩形 8"/>
          <p:cNvSpPr/>
          <p:nvPr/>
        </p:nvSpPr>
        <p:spPr>
          <a:xfrm>
            <a:off x="1727782" y="3146091"/>
            <a:ext cx="27870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桌上演練（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Tabletop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屬於戰術運用層面，人員同聚一堂進行沙盤演練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353941" y="122731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簡報演練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302182" y="277675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桌上演練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470642" y="459594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技術演練</a:t>
            </a:r>
          </a:p>
        </p:txBody>
      </p:sp>
      <p:sp>
        <p:nvSpPr>
          <p:cNvPr id="11" name="矩形 10"/>
          <p:cNvSpPr/>
          <p:nvPr/>
        </p:nvSpPr>
        <p:spPr>
          <a:xfrm>
            <a:off x="1727782" y="5028800"/>
            <a:ext cx="26026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zh-TW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技術演練</a:t>
            </a:r>
            <a:r>
              <a:rPr lang="en-US" altLang="zh-TW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(Drill)</a:t>
            </a:r>
            <a:endParaRPr lang="zh-TW" altLang="zh-TW" b="1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演練技術可量化，適用於消防演練、緊急疏散、包紮固定、傷患搬運等。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35595" y="1131621"/>
            <a:ext cx="28300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zh-TW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功能兵棋推演演練（</a:t>
            </a:r>
            <a:r>
              <a:rPr lang="en-US" altLang="zh-TW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Functional</a:t>
            </a:r>
            <a:r>
              <a:rPr lang="zh-TW" altLang="zh-TW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b="1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zh-TW" altLang="en-US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  </a:t>
            </a:r>
            <a:r>
              <a:rPr lang="zh-TW" altLang="zh-TW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由專業人士規劃，無法依劇本行事，具時間與決策壓力，可磨練應變能力，屬於戰略運用層面，適用於緊急應變中心</a:t>
            </a:r>
            <a:r>
              <a:rPr lang="en-US" altLang="zh-TW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(EOC)</a:t>
            </a:r>
            <a:r>
              <a:rPr lang="zh-TW" altLang="zh-TW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之演練</a:t>
            </a:r>
          </a:p>
        </p:txBody>
      </p:sp>
      <p:sp>
        <p:nvSpPr>
          <p:cNvPr id="15" name="矩形 14"/>
          <p:cNvSpPr/>
          <p:nvPr/>
        </p:nvSpPr>
        <p:spPr>
          <a:xfrm>
            <a:off x="4562237" y="4980939"/>
            <a:ext cx="45363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zh-TW" altLang="en-US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   </a:t>
            </a:r>
            <a:r>
              <a:rPr lang="zh-TW" altLang="zh-TW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全功能實兵演練（</a:t>
            </a:r>
            <a:r>
              <a:rPr lang="en-US" altLang="zh-TW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Full-Scale</a:t>
            </a:r>
            <a:r>
              <a:rPr lang="zh-TW" altLang="zh-TW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</a:p>
          <a:p>
            <a:pPr marL="1005840" algn="ctr">
              <a:spcAft>
                <a:spcPts val="0"/>
              </a:spcAft>
            </a:pPr>
            <a:r>
              <a:rPr lang="zh-TW" altLang="en-US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zh-TW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動員人力、物力大，狀況掌握不易，接近實際狀況，可配合公部門及社區資源演練，可發現真正問題，並據以修正應變計畫。</a:t>
            </a:r>
          </a:p>
        </p:txBody>
      </p:sp>
      <p:grpSp>
        <p:nvGrpSpPr>
          <p:cNvPr id="18" name="群組 17"/>
          <p:cNvGrpSpPr/>
          <p:nvPr/>
        </p:nvGrpSpPr>
        <p:grpSpPr>
          <a:xfrm>
            <a:off x="146649" y="2722452"/>
            <a:ext cx="4368161" cy="1873497"/>
            <a:chOff x="146649" y="2722452"/>
            <a:chExt cx="4368161" cy="1873497"/>
          </a:xfrm>
        </p:grpSpPr>
        <p:sp>
          <p:nvSpPr>
            <p:cNvPr id="16" name="矩形 15"/>
            <p:cNvSpPr/>
            <p:nvPr/>
          </p:nvSpPr>
          <p:spPr>
            <a:xfrm>
              <a:off x="146649" y="2722452"/>
              <a:ext cx="4368161" cy="187349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676023" y="2722452"/>
              <a:ext cx="2492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今天學習重點</a:t>
              </a:r>
              <a:r>
                <a:rPr lang="en-US" altLang="zh-TW" sz="2400" b="1" dirty="0"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!!!</a:t>
              </a:r>
              <a:endParaRPr lang="zh-TW" altLang="en-US" sz="24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274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-61738"/>
            <a:ext cx="9144000" cy="1150938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Arial" pitchFamily="34" charset="0"/>
              </a:rPr>
              <a:t>應變演練架構擬訂</a:t>
            </a:r>
          </a:p>
        </p:txBody>
      </p:sp>
      <p:sp>
        <p:nvSpPr>
          <p:cNvPr id="11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967538" y="649287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26E3B-EBB6-47B4-9154-C44692019AFF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/>
          </p:nvPr>
        </p:nvGraphicFramePr>
        <p:xfrm>
          <a:off x="395536" y="1268760"/>
          <a:ext cx="8424936" cy="541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Visio" r:id="rId4" imgW="6888390" imgH="4674780" progId="Visio.Drawing.11">
                  <p:embed/>
                </p:oleObj>
              </mc:Choice>
              <mc:Fallback>
                <p:oleObj name="Visio" r:id="rId4" imgW="6888390" imgH="4674780" progId="Visio.Drawing.11">
                  <p:embed/>
                  <p:pic>
                    <p:nvPicPr>
                      <p:cNvPr id="3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268760"/>
                        <a:ext cx="8424936" cy="5414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2411760" y="1700808"/>
            <a:ext cx="1872208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橢圓形圖說文字 7"/>
          <p:cNvSpPr/>
          <p:nvPr/>
        </p:nvSpPr>
        <p:spPr>
          <a:xfrm>
            <a:off x="4139952" y="1148110"/>
            <a:ext cx="1583928" cy="864096"/>
          </a:xfrm>
          <a:prstGeom prst="wedgeEllipseCallout">
            <a:avLst>
              <a:gd name="adj1" fmla="val -53461"/>
              <a:gd name="adj2" fmla="val 6397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桌上模擬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444208" y="6460697"/>
            <a:ext cx="23647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資料來源：臺中市災害防救深耕計畫。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新細明體" pitchFamily="18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5536" y="1484784"/>
            <a:ext cx="1872208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88224" y="5092148"/>
            <a:ext cx="2016224" cy="10011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966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DC6A27-5AD8-4FDF-8304-957EA281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應變計畫及應變演練常見缺失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04DC6A-65D1-4E69-BE7D-8C4ACC8B5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9725"/>
            <a:ext cx="8921750" cy="2657475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緊急災害應變計畫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危害因子分析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微波爐、電暖器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可能起火。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演練情境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微波爐、電暖器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起火應變演練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!!!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A4A805F-3A01-428E-BE19-CF8C8F678805}"/>
              </a:ext>
            </a:extLst>
          </p:cNvPr>
          <p:cNvSpPr txBox="1"/>
          <p:nvPr/>
        </p:nvSpPr>
        <p:spPr>
          <a:xfrm>
            <a:off x="0" y="4463445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重點</a:t>
            </a:r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機構沒這些設備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!!!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應變計畫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???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演練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???</a:t>
            </a:r>
          </a:p>
          <a:p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所以請不要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直接抄範本或其他機構的。</a:t>
            </a:r>
          </a:p>
        </p:txBody>
      </p:sp>
    </p:spTree>
    <p:extLst>
      <p:ext uri="{BB962C8B-B14F-4D97-AF65-F5344CB8AC3E}">
        <p14:creationId xmlns:p14="http://schemas.microsoft.com/office/powerpoint/2010/main" val="3291753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醫療照護機構火災疏散之危害分析</a:t>
            </a:r>
            <a:br>
              <a:rPr lang="zh-TW" altLang="en-US" sz="2800" dirty="0"/>
            </a:br>
            <a:r>
              <a:rPr lang="en-US" altLang="zh-TW" sz="2000" dirty="0"/>
              <a:t>Failure mode and effect analysis</a:t>
            </a:r>
            <a:br>
              <a:rPr lang="en-US" altLang="zh-TW" sz="2000" dirty="0"/>
            </a:br>
            <a:r>
              <a:rPr lang="en-US" altLang="zh-TW" sz="2000" dirty="0"/>
              <a:t>Fire and Life Safety Model - Escape</a:t>
            </a:r>
            <a:endParaRPr lang="zh-TW" altLang="en-US" sz="2000" dirty="0"/>
          </a:p>
        </p:txBody>
      </p:sp>
      <p:graphicFrame>
        <p:nvGraphicFramePr>
          <p:cNvPr id="4" name="資料庫圖表 3"/>
          <p:cNvGraphicFramePr/>
          <p:nvPr>
            <p:extLst/>
          </p:nvPr>
        </p:nvGraphicFramePr>
        <p:xfrm>
          <a:off x="251520" y="0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直線單箭頭接點 5"/>
          <p:cNvCxnSpPr/>
          <p:nvPr/>
        </p:nvCxnSpPr>
        <p:spPr>
          <a:xfrm>
            <a:off x="323528" y="4066509"/>
            <a:ext cx="835292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圓角矩形圖說文字 7"/>
          <p:cNvSpPr/>
          <p:nvPr/>
        </p:nvSpPr>
        <p:spPr>
          <a:xfrm>
            <a:off x="169360" y="3235301"/>
            <a:ext cx="720080" cy="576064"/>
          </a:xfrm>
          <a:prstGeom prst="wedgeRoundRectCallo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火苗開始</a:t>
            </a:r>
          </a:p>
        </p:txBody>
      </p:sp>
      <p:sp>
        <p:nvSpPr>
          <p:cNvPr id="9" name="圓角矩形圖說文字 8"/>
          <p:cNvSpPr/>
          <p:nvPr/>
        </p:nvSpPr>
        <p:spPr>
          <a:xfrm>
            <a:off x="1331640" y="3421400"/>
            <a:ext cx="720080" cy="432048"/>
          </a:xfrm>
          <a:prstGeom prst="wedgeRoundRectCallo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偵檢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251520" y="4365104"/>
            <a:ext cx="1502344" cy="64807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1.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火災發生</a:t>
            </a:r>
          </a:p>
        </p:txBody>
      </p:sp>
      <p:sp>
        <p:nvSpPr>
          <p:cNvPr id="11" name="圓角矩形圖說文字 10"/>
          <p:cNvSpPr/>
          <p:nvPr/>
        </p:nvSpPr>
        <p:spPr>
          <a:xfrm>
            <a:off x="2267744" y="4401108"/>
            <a:ext cx="1224136" cy="576064"/>
          </a:xfrm>
          <a:prstGeom prst="wedgeRoundRectCallout">
            <a:avLst>
              <a:gd name="adj1" fmla="val -20833"/>
              <a:gd name="adj2" fmla="val -97444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人員察覺</a:t>
            </a:r>
          </a:p>
        </p:txBody>
      </p:sp>
      <p:sp>
        <p:nvSpPr>
          <p:cNvPr id="12" name="矩形 11"/>
          <p:cNvSpPr/>
          <p:nvPr/>
        </p:nvSpPr>
        <p:spPr>
          <a:xfrm>
            <a:off x="2879812" y="5229200"/>
            <a:ext cx="3780420" cy="7200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疏散所需時間</a:t>
            </a:r>
          </a:p>
        </p:txBody>
      </p:sp>
      <p:sp>
        <p:nvSpPr>
          <p:cNvPr id="13" name="圓角矩形圖說文字 12"/>
          <p:cNvSpPr/>
          <p:nvPr/>
        </p:nvSpPr>
        <p:spPr>
          <a:xfrm>
            <a:off x="6228184" y="4456912"/>
            <a:ext cx="1224136" cy="576064"/>
          </a:xfrm>
          <a:prstGeom prst="wedgeRoundRectCallout">
            <a:avLst>
              <a:gd name="adj1" fmla="val -20833"/>
              <a:gd name="adj2" fmla="val -97444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人員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平安離開</a:t>
            </a:r>
          </a:p>
        </p:txBody>
      </p:sp>
      <p:sp>
        <p:nvSpPr>
          <p:cNvPr id="14" name="矩形 13"/>
          <p:cNvSpPr/>
          <p:nvPr/>
        </p:nvSpPr>
        <p:spPr>
          <a:xfrm>
            <a:off x="6804248" y="5226690"/>
            <a:ext cx="1584176" cy="720080"/>
          </a:xfrm>
          <a:prstGeom prst="rect">
            <a:avLst/>
          </a:prstGeom>
          <a:solidFill>
            <a:srgbClr val="1AF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餘裕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安全時間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1300548" y="5226690"/>
            <a:ext cx="1502344" cy="720080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2.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初步滅火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2627784" y="3108639"/>
            <a:ext cx="3960440" cy="72008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3.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人員疏散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/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持續照護</a:t>
            </a:r>
          </a:p>
        </p:txBody>
      </p:sp>
      <p:sp>
        <p:nvSpPr>
          <p:cNvPr id="17" name="矩形 16"/>
          <p:cNvSpPr/>
          <p:nvPr/>
        </p:nvSpPr>
        <p:spPr>
          <a:xfrm>
            <a:off x="2879812" y="6029639"/>
            <a:ext cx="1044116" cy="720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應變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延誤</a:t>
            </a:r>
          </a:p>
        </p:txBody>
      </p:sp>
      <p:sp>
        <p:nvSpPr>
          <p:cNvPr id="18" name="矩形 17"/>
          <p:cNvSpPr/>
          <p:nvPr/>
        </p:nvSpPr>
        <p:spPr>
          <a:xfrm>
            <a:off x="4031940" y="6029639"/>
            <a:ext cx="1080120" cy="72008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準備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時間</a:t>
            </a:r>
          </a:p>
        </p:txBody>
      </p:sp>
      <p:sp>
        <p:nvSpPr>
          <p:cNvPr id="19" name="矩形 18"/>
          <p:cNvSpPr/>
          <p:nvPr/>
        </p:nvSpPr>
        <p:spPr>
          <a:xfrm>
            <a:off x="5220072" y="6029639"/>
            <a:ext cx="1440160" cy="7200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路程時間</a:t>
            </a:r>
          </a:p>
        </p:txBody>
      </p:sp>
      <p:sp>
        <p:nvSpPr>
          <p:cNvPr id="20" name="圓角矩形圖說文字 19"/>
          <p:cNvSpPr/>
          <p:nvPr/>
        </p:nvSpPr>
        <p:spPr>
          <a:xfrm>
            <a:off x="7884368" y="3155847"/>
            <a:ext cx="1241662" cy="576064"/>
          </a:xfrm>
          <a:prstGeom prst="wedgeRoundRectCallout">
            <a:avLst>
              <a:gd name="adj1" fmla="val 6390"/>
              <a:gd name="adj2" fmla="val 86734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煙塵下降通道阻塞</a:t>
            </a:r>
          </a:p>
        </p:txBody>
      </p:sp>
      <p:sp>
        <p:nvSpPr>
          <p:cNvPr id="3" name="矩形 2"/>
          <p:cNvSpPr/>
          <p:nvPr/>
        </p:nvSpPr>
        <p:spPr>
          <a:xfrm>
            <a:off x="15241" y="1143001"/>
            <a:ext cx="9126030" cy="5715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應變延誤</a:t>
            </a:r>
          </a:p>
        </p:txBody>
      </p:sp>
    </p:spTree>
    <p:extLst>
      <p:ext uri="{BB962C8B-B14F-4D97-AF65-F5344CB8AC3E}">
        <p14:creationId xmlns:p14="http://schemas.microsoft.com/office/powerpoint/2010/main" val="38212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擬定假設情境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5818" y="11430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辨識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」出來的風險，擬定假設「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災害情境疏散住民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(3-6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):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可行走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臥床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約束等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輪椅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(4)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其他行動不便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請模擬各班的動作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應變人力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大夜人力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人，支援人力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119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通報裝置</a:t>
            </a:r>
            <a:r>
              <a:rPr lang="zh-TW" altLang="en-US" b="1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應變流程</a:t>
            </a:r>
            <a:r>
              <a:rPr lang="zh-TW" altLang="en-US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請納入模擬。</a:t>
            </a:r>
            <a:endPara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進行桌上模擬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BF04B360-CFDD-4927-9998-6D817E885F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6600592"/>
              </p:ext>
            </p:extLst>
          </p:nvPr>
        </p:nvGraphicFramePr>
        <p:xfrm>
          <a:off x="1231063" y="4976316"/>
          <a:ext cx="7452828" cy="1835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5672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3870</TotalTime>
  <Words>1256</Words>
  <Application>Microsoft Office PowerPoint</Application>
  <PresentationFormat>如螢幕大小 (4:3)</PresentationFormat>
  <Paragraphs>255</Paragraphs>
  <Slides>19</Slides>
  <Notes>4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3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3" baseType="lpstr">
      <vt:lpstr>細明體</vt:lpstr>
      <vt:lpstr>微軟正黑體</vt:lpstr>
      <vt:lpstr>新細明體</vt:lpstr>
      <vt:lpstr>新細明體</vt:lpstr>
      <vt:lpstr>標楷體</vt:lpstr>
      <vt:lpstr>Arial</vt:lpstr>
      <vt:lpstr>Arial Black</vt:lpstr>
      <vt:lpstr>Calibri</vt:lpstr>
      <vt:lpstr>Calibri Light</vt:lpstr>
      <vt:lpstr>Times New Roman</vt:lpstr>
      <vt:lpstr>Office 佈景主題</vt:lpstr>
      <vt:lpstr>7_Office 佈景主題</vt:lpstr>
      <vt:lpstr>1_Office 佈景主題</vt:lpstr>
      <vt:lpstr>Visio</vt:lpstr>
      <vt:lpstr>符合情境的演練桌上模擬演練訓練</vt:lpstr>
      <vt:lpstr>符合情境的演練</vt:lpstr>
      <vt:lpstr>防火區劃</vt:lpstr>
      <vt:lpstr>PowerPoint 簡報</vt:lpstr>
      <vt:lpstr>五種演習基本方式</vt:lpstr>
      <vt:lpstr>PowerPoint 簡報</vt:lpstr>
      <vt:lpstr>應變計畫及應變演練常見缺失</vt:lpstr>
      <vt:lpstr>醫療照護機構火災疏散之危害分析 Failure mode and effect analysis Fire and Life Safety Model - Escape</vt:lpstr>
      <vt:lpstr>擬定假設情境</vt:lpstr>
      <vt:lpstr>機構人力分析</vt:lpstr>
      <vt:lpstr>住民分析</vt:lpstr>
      <vt:lpstr>PowerPoint 簡報</vt:lpstr>
      <vt:lpstr>PowerPoint 簡報</vt:lpstr>
      <vt:lpstr>PowerPoint 簡報</vt:lpstr>
      <vt:lpstr>PowerPoint 簡報</vt:lpstr>
      <vt:lpstr>桌上模擬</vt:lpstr>
      <vt:lpstr>修正歷程及重點</vt:lpstr>
      <vt:lpstr>桌上模擬配置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安全第一 品質優先</dc:title>
  <dc:creator>cyc</dc:creator>
  <cp:lastModifiedBy>cyc</cp:lastModifiedBy>
  <cp:revision>73</cp:revision>
  <dcterms:created xsi:type="dcterms:W3CDTF">2021-08-23T12:29:30Z</dcterms:created>
  <dcterms:modified xsi:type="dcterms:W3CDTF">2023-02-10T05:12:51Z</dcterms:modified>
</cp:coreProperties>
</file>