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68" r:id="rId14"/>
    <p:sldId id="267" r:id="rId15"/>
    <p:sldId id="269" r:id="rId16"/>
    <p:sldId id="270" r:id="rId17"/>
    <p:sldId id="271" r:id="rId18"/>
    <p:sldId id="272" r:id="rId19"/>
    <p:sldId id="273" r:id="rId20"/>
    <p:sldId id="277" r:id="rId21"/>
    <p:sldId id="278" r:id="rId22"/>
    <p:sldId id="279" r:id="rId23"/>
    <p:sldId id="274" r:id="rId24"/>
    <p:sldId id="275" r:id="rId25"/>
  </p:sldIdLst>
  <p:sldSz cx="12192000" cy="6858000"/>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00FF"/>
    <a:srgbClr val="9933FF"/>
    <a:srgbClr val="FF6600"/>
    <a:srgbClr val="FF3300"/>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4727-9314-4549-852C-6ED7EBD2F7F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TW" altLang="en-US"/>
        </a:p>
      </dgm:t>
    </dgm:pt>
    <dgm:pt modelId="{F94509E2-7232-48A1-A0AB-60288A6C3CE0}">
      <dgm:prSet phldrT="[文字]"/>
      <dgm:spPr/>
      <dgm:t>
        <a:bodyPr/>
        <a:lstStyle/>
        <a:p>
          <a:r>
            <a:rPr lang="zh-TW" altLang="en-US" b="1"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前言</a:t>
          </a:r>
        </a:p>
      </dgm:t>
    </dgm:pt>
    <dgm:pt modelId="{963A4D5D-3A97-4CEC-A0F5-066CAAEC5ED3}" type="parTrans" cxnId="{F128985E-2140-4A14-8096-0CE7337FFE97}">
      <dgm:prSet/>
      <dgm:spPr/>
      <dgm:t>
        <a:bodyPr/>
        <a:lstStyle/>
        <a:p>
          <a:endParaRPr lang="zh-TW" altLang="en-US"/>
        </a:p>
      </dgm:t>
    </dgm:pt>
    <dgm:pt modelId="{E9C024CC-18F0-47A8-AD3F-0B4CD26758BF}" type="sibTrans" cxnId="{F128985E-2140-4A14-8096-0CE7337FFE97}">
      <dgm:prSet/>
      <dgm:spPr/>
      <dgm:t>
        <a:bodyPr/>
        <a:lstStyle/>
        <a:p>
          <a:endParaRPr lang="zh-TW" altLang="en-US"/>
        </a:p>
      </dgm:t>
    </dgm:pt>
    <dgm:pt modelId="{E72BD027-22EA-4B0A-8228-5558DECE9332}">
      <dgm:prSet phldrT="[文字]"/>
      <dgm:spPr/>
      <dgm:t>
        <a:bodyPr/>
        <a:lstStyle/>
        <a:p>
          <a:r>
            <a:rPr lang="zh-TW" altLang="en-US" b="1"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業務執行情形</a:t>
          </a:r>
        </a:p>
      </dgm:t>
    </dgm:pt>
    <dgm:pt modelId="{C6C4E3F8-7EB8-4984-A10B-E4B0DE26530A}" type="parTrans" cxnId="{B070D88C-5446-480D-92F0-ADBA0806BF9E}">
      <dgm:prSet/>
      <dgm:spPr/>
      <dgm:t>
        <a:bodyPr/>
        <a:lstStyle/>
        <a:p>
          <a:endParaRPr lang="zh-TW" altLang="en-US"/>
        </a:p>
      </dgm:t>
    </dgm:pt>
    <dgm:pt modelId="{394C0988-149F-44DB-B1A4-F5D5B9DE5124}" type="sibTrans" cxnId="{B070D88C-5446-480D-92F0-ADBA0806BF9E}">
      <dgm:prSet/>
      <dgm:spPr/>
      <dgm:t>
        <a:bodyPr/>
        <a:lstStyle/>
        <a:p>
          <a:endParaRPr lang="zh-TW" altLang="en-US"/>
        </a:p>
      </dgm:t>
    </dgm:pt>
    <dgm:pt modelId="{1C23EEC0-DE04-4E5C-B07D-E0E14797D3AC}">
      <dgm:prSet phldrT="[文字]"/>
      <dgm:spPr/>
      <dgm:t>
        <a:bodyPr/>
        <a:lstStyle/>
        <a:p>
          <a:r>
            <a:rPr lang="zh-TW" altLang="en-US" b="1"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未來工作重點</a:t>
          </a:r>
        </a:p>
      </dgm:t>
    </dgm:pt>
    <dgm:pt modelId="{BA42D589-B3BA-4E09-BD83-AE42DC466A1B}" type="parTrans" cxnId="{AAF56AF5-D1B5-4B37-8881-B21AC5FEE06D}">
      <dgm:prSet/>
      <dgm:spPr/>
      <dgm:t>
        <a:bodyPr/>
        <a:lstStyle/>
        <a:p>
          <a:endParaRPr lang="zh-TW" altLang="en-US"/>
        </a:p>
      </dgm:t>
    </dgm:pt>
    <dgm:pt modelId="{44068AFB-BD17-48D9-8056-A8F0D468C583}" type="sibTrans" cxnId="{AAF56AF5-D1B5-4B37-8881-B21AC5FEE06D}">
      <dgm:prSet/>
      <dgm:spPr/>
      <dgm:t>
        <a:bodyPr/>
        <a:lstStyle/>
        <a:p>
          <a:endParaRPr lang="zh-TW" altLang="en-US"/>
        </a:p>
      </dgm:t>
    </dgm:pt>
    <dgm:pt modelId="{50633CB1-EC82-4A04-AE58-8CC17C3F4018}">
      <dgm:prSet/>
      <dgm:spPr/>
      <dgm:t>
        <a:bodyPr/>
        <a:lstStyle/>
        <a:p>
          <a:r>
            <a:rPr lang="zh-TW" altLang="en-US" b="1"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結語</a:t>
          </a:r>
        </a:p>
      </dgm:t>
    </dgm:pt>
    <dgm:pt modelId="{E06610E9-0DA2-42FE-AF9E-171FF2082385}" type="parTrans" cxnId="{DDCFABCE-035F-4462-8855-D74730D81DFB}">
      <dgm:prSet/>
      <dgm:spPr/>
      <dgm:t>
        <a:bodyPr/>
        <a:lstStyle/>
        <a:p>
          <a:endParaRPr lang="zh-TW" altLang="en-US"/>
        </a:p>
      </dgm:t>
    </dgm:pt>
    <dgm:pt modelId="{64527290-2ABD-4BDA-B219-C3E9E4C2CA89}" type="sibTrans" cxnId="{DDCFABCE-035F-4462-8855-D74730D81DFB}">
      <dgm:prSet/>
      <dgm:spPr/>
      <dgm:t>
        <a:bodyPr/>
        <a:lstStyle/>
        <a:p>
          <a:endParaRPr lang="zh-TW" altLang="en-US"/>
        </a:p>
      </dgm:t>
    </dgm:pt>
    <dgm:pt modelId="{C76EAE7E-C29B-4E4C-8579-9A60A1ACF415}">
      <dgm:prSet phldrT="[文字]"/>
      <dgm:spPr/>
      <dgm:t>
        <a:bodyPr/>
        <a:lstStyle/>
        <a:p>
          <a:r>
            <a:rPr lang="zh-TW" b="1"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預算編列</a:t>
          </a:r>
          <a:r>
            <a:rPr lang="zh-TW" altLang="en-US" b="1"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a:t>
          </a:r>
          <a:r>
            <a:rPr lang="zh-TW" b="1"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執行</a:t>
          </a:r>
          <a:r>
            <a:rPr lang="zh-TW" altLang="en-US" b="1"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及效益</a:t>
          </a:r>
          <a:endParaRPr lang="zh-TW" altLang="en-US" b="1"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endParaRPr>
        </a:p>
      </dgm:t>
    </dgm:pt>
    <dgm:pt modelId="{6B5D4B9B-7514-4F3D-B4D1-C900050CBE80}" type="parTrans" cxnId="{E6E4015D-70D2-4D71-85A1-9EF06B1DB2ED}">
      <dgm:prSet/>
      <dgm:spPr/>
      <dgm:t>
        <a:bodyPr/>
        <a:lstStyle/>
        <a:p>
          <a:endParaRPr lang="zh-TW" altLang="en-US"/>
        </a:p>
      </dgm:t>
    </dgm:pt>
    <dgm:pt modelId="{6170A6ED-3E40-41FE-9D1D-2F72475BF36B}" type="sibTrans" cxnId="{E6E4015D-70D2-4D71-85A1-9EF06B1DB2ED}">
      <dgm:prSet/>
      <dgm:spPr/>
      <dgm:t>
        <a:bodyPr/>
        <a:lstStyle/>
        <a:p>
          <a:endParaRPr lang="zh-TW" altLang="en-US"/>
        </a:p>
      </dgm:t>
    </dgm:pt>
    <dgm:pt modelId="{DEE02FF6-9FF1-4D40-ADBB-159A4E0C4ACC}" type="pres">
      <dgm:prSet presAssocID="{FF3C4727-9314-4549-852C-6ED7EBD2F7F5}" presName="Name0" presStyleCnt="0">
        <dgm:presLayoutVars>
          <dgm:chMax val="7"/>
          <dgm:chPref val="7"/>
          <dgm:dir/>
        </dgm:presLayoutVars>
      </dgm:prSet>
      <dgm:spPr/>
      <dgm:t>
        <a:bodyPr/>
        <a:lstStyle/>
        <a:p>
          <a:endParaRPr lang="zh-TW" altLang="en-US"/>
        </a:p>
      </dgm:t>
    </dgm:pt>
    <dgm:pt modelId="{119A3563-3D93-457F-A7E3-856E58860930}" type="pres">
      <dgm:prSet presAssocID="{FF3C4727-9314-4549-852C-6ED7EBD2F7F5}" presName="Name1" presStyleCnt="0"/>
      <dgm:spPr/>
      <dgm:t>
        <a:bodyPr/>
        <a:lstStyle/>
        <a:p>
          <a:endParaRPr lang="zh-TW" altLang="en-US"/>
        </a:p>
      </dgm:t>
    </dgm:pt>
    <dgm:pt modelId="{953206C6-B4E1-4B02-B547-EE74E62244F9}" type="pres">
      <dgm:prSet presAssocID="{FF3C4727-9314-4549-852C-6ED7EBD2F7F5}" presName="cycle" presStyleCnt="0"/>
      <dgm:spPr/>
      <dgm:t>
        <a:bodyPr/>
        <a:lstStyle/>
        <a:p>
          <a:endParaRPr lang="zh-TW" altLang="en-US"/>
        </a:p>
      </dgm:t>
    </dgm:pt>
    <dgm:pt modelId="{68BEE879-F0D0-4AC6-808E-90A4FB08509D}" type="pres">
      <dgm:prSet presAssocID="{FF3C4727-9314-4549-852C-6ED7EBD2F7F5}" presName="srcNode" presStyleLbl="node1" presStyleIdx="0" presStyleCnt="5"/>
      <dgm:spPr/>
      <dgm:t>
        <a:bodyPr/>
        <a:lstStyle/>
        <a:p>
          <a:endParaRPr lang="zh-TW" altLang="en-US"/>
        </a:p>
      </dgm:t>
    </dgm:pt>
    <dgm:pt modelId="{641D0FBD-A542-4C0E-96C1-38DA3414E407}" type="pres">
      <dgm:prSet presAssocID="{FF3C4727-9314-4549-852C-6ED7EBD2F7F5}" presName="conn" presStyleLbl="parChTrans1D2" presStyleIdx="0" presStyleCnt="1"/>
      <dgm:spPr/>
      <dgm:t>
        <a:bodyPr/>
        <a:lstStyle/>
        <a:p>
          <a:endParaRPr lang="zh-TW" altLang="en-US"/>
        </a:p>
      </dgm:t>
    </dgm:pt>
    <dgm:pt modelId="{389C0DE1-592F-495B-B8F2-5EEAD2226083}" type="pres">
      <dgm:prSet presAssocID="{FF3C4727-9314-4549-852C-6ED7EBD2F7F5}" presName="extraNode" presStyleLbl="node1" presStyleIdx="0" presStyleCnt="5"/>
      <dgm:spPr/>
      <dgm:t>
        <a:bodyPr/>
        <a:lstStyle/>
        <a:p>
          <a:endParaRPr lang="zh-TW" altLang="en-US"/>
        </a:p>
      </dgm:t>
    </dgm:pt>
    <dgm:pt modelId="{019111EC-6D8C-4E5B-87E5-5135CB89CC10}" type="pres">
      <dgm:prSet presAssocID="{FF3C4727-9314-4549-852C-6ED7EBD2F7F5}" presName="dstNode" presStyleLbl="node1" presStyleIdx="0" presStyleCnt="5"/>
      <dgm:spPr/>
      <dgm:t>
        <a:bodyPr/>
        <a:lstStyle/>
        <a:p>
          <a:endParaRPr lang="zh-TW" altLang="en-US"/>
        </a:p>
      </dgm:t>
    </dgm:pt>
    <dgm:pt modelId="{5001B9F4-EB13-49EB-81CA-B3A0DC5CDED2}" type="pres">
      <dgm:prSet presAssocID="{F94509E2-7232-48A1-A0AB-60288A6C3CE0}" presName="text_1" presStyleLbl="node1" presStyleIdx="0" presStyleCnt="5" custLinFactNeighborX="1094" custLinFactNeighborY="-1153">
        <dgm:presLayoutVars>
          <dgm:bulletEnabled val="1"/>
        </dgm:presLayoutVars>
      </dgm:prSet>
      <dgm:spPr/>
      <dgm:t>
        <a:bodyPr/>
        <a:lstStyle/>
        <a:p>
          <a:endParaRPr lang="zh-TW" altLang="en-US"/>
        </a:p>
      </dgm:t>
    </dgm:pt>
    <dgm:pt modelId="{BC5A467B-184D-40B1-8154-CF9AAD7AF9C3}" type="pres">
      <dgm:prSet presAssocID="{F94509E2-7232-48A1-A0AB-60288A6C3CE0}" presName="accent_1" presStyleCnt="0"/>
      <dgm:spPr/>
      <dgm:t>
        <a:bodyPr/>
        <a:lstStyle/>
        <a:p>
          <a:endParaRPr lang="zh-TW" altLang="en-US"/>
        </a:p>
      </dgm:t>
    </dgm:pt>
    <dgm:pt modelId="{25F9B65D-E2F6-4ECA-9FD4-C99AD17BDF88}" type="pres">
      <dgm:prSet presAssocID="{F94509E2-7232-48A1-A0AB-60288A6C3CE0}" presName="accentRepeatNode" presStyleLbl="solidFgAcc1" presStyleIdx="0" presStyleCnt="5"/>
      <dgm:spPr/>
      <dgm:t>
        <a:bodyPr/>
        <a:lstStyle/>
        <a:p>
          <a:endParaRPr lang="zh-TW" altLang="en-US"/>
        </a:p>
      </dgm:t>
    </dgm:pt>
    <dgm:pt modelId="{82038446-A5B1-4F52-92C0-CC79C0255649}" type="pres">
      <dgm:prSet presAssocID="{E72BD027-22EA-4B0A-8228-5558DECE9332}" presName="text_2" presStyleLbl="node1" presStyleIdx="1" presStyleCnt="5">
        <dgm:presLayoutVars>
          <dgm:bulletEnabled val="1"/>
        </dgm:presLayoutVars>
      </dgm:prSet>
      <dgm:spPr/>
      <dgm:t>
        <a:bodyPr/>
        <a:lstStyle/>
        <a:p>
          <a:endParaRPr lang="zh-TW" altLang="en-US"/>
        </a:p>
      </dgm:t>
    </dgm:pt>
    <dgm:pt modelId="{7A982847-D7BF-4C73-BCEF-5C8101A34D6D}" type="pres">
      <dgm:prSet presAssocID="{E72BD027-22EA-4B0A-8228-5558DECE9332}" presName="accent_2" presStyleCnt="0"/>
      <dgm:spPr/>
      <dgm:t>
        <a:bodyPr/>
        <a:lstStyle/>
        <a:p>
          <a:endParaRPr lang="zh-TW" altLang="en-US"/>
        </a:p>
      </dgm:t>
    </dgm:pt>
    <dgm:pt modelId="{8367A03F-4500-4647-808A-CDB9386FA642}" type="pres">
      <dgm:prSet presAssocID="{E72BD027-22EA-4B0A-8228-5558DECE9332}" presName="accentRepeatNode" presStyleLbl="solidFgAcc1" presStyleIdx="1" presStyleCnt="5"/>
      <dgm:spPr/>
      <dgm:t>
        <a:bodyPr/>
        <a:lstStyle/>
        <a:p>
          <a:endParaRPr lang="zh-TW" altLang="en-US"/>
        </a:p>
      </dgm:t>
    </dgm:pt>
    <dgm:pt modelId="{2B0E92E4-B265-447D-8589-DEE93D53BB25}" type="pres">
      <dgm:prSet presAssocID="{C76EAE7E-C29B-4E4C-8579-9A60A1ACF415}" presName="text_3" presStyleLbl="node1" presStyleIdx="2" presStyleCnt="5">
        <dgm:presLayoutVars>
          <dgm:bulletEnabled val="1"/>
        </dgm:presLayoutVars>
      </dgm:prSet>
      <dgm:spPr/>
      <dgm:t>
        <a:bodyPr/>
        <a:lstStyle/>
        <a:p>
          <a:endParaRPr lang="zh-TW" altLang="en-US"/>
        </a:p>
      </dgm:t>
    </dgm:pt>
    <dgm:pt modelId="{396949F0-9A31-423A-902C-1F54BBC0D6FF}" type="pres">
      <dgm:prSet presAssocID="{C76EAE7E-C29B-4E4C-8579-9A60A1ACF415}" presName="accent_3" presStyleCnt="0"/>
      <dgm:spPr/>
      <dgm:t>
        <a:bodyPr/>
        <a:lstStyle/>
        <a:p>
          <a:endParaRPr lang="zh-TW" altLang="en-US"/>
        </a:p>
      </dgm:t>
    </dgm:pt>
    <dgm:pt modelId="{9404EF91-F1B7-4A77-8B81-7AFE43132E35}" type="pres">
      <dgm:prSet presAssocID="{C76EAE7E-C29B-4E4C-8579-9A60A1ACF415}" presName="accentRepeatNode" presStyleLbl="solidFgAcc1" presStyleIdx="2" presStyleCnt="5"/>
      <dgm:spPr/>
      <dgm:t>
        <a:bodyPr/>
        <a:lstStyle/>
        <a:p>
          <a:endParaRPr lang="zh-TW" altLang="en-US"/>
        </a:p>
      </dgm:t>
    </dgm:pt>
    <dgm:pt modelId="{5E0E5FB3-FB43-4667-B5F2-81D96DA57B27}" type="pres">
      <dgm:prSet presAssocID="{1C23EEC0-DE04-4E5C-B07D-E0E14797D3AC}" presName="text_4" presStyleLbl="node1" presStyleIdx="3" presStyleCnt="5">
        <dgm:presLayoutVars>
          <dgm:bulletEnabled val="1"/>
        </dgm:presLayoutVars>
      </dgm:prSet>
      <dgm:spPr/>
      <dgm:t>
        <a:bodyPr/>
        <a:lstStyle/>
        <a:p>
          <a:endParaRPr lang="zh-TW" altLang="en-US"/>
        </a:p>
      </dgm:t>
    </dgm:pt>
    <dgm:pt modelId="{EC82483A-B5DD-4708-A6D1-CFE0AACAA651}" type="pres">
      <dgm:prSet presAssocID="{1C23EEC0-DE04-4E5C-B07D-E0E14797D3AC}" presName="accent_4" presStyleCnt="0"/>
      <dgm:spPr/>
      <dgm:t>
        <a:bodyPr/>
        <a:lstStyle/>
        <a:p>
          <a:endParaRPr lang="zh-TW" altLang="en-US"/>
        </a:p>
      </dgm:t>
    </dgm:pt>
    <dgm:pt modelId="{2D2CBD67-857F-4BD5-B941-BED7C664B646}" type="pres">
      <dgm:prSet presAssocID="{1C23EEC0-DE04-4E5C-B07D-E0E14797D3AC}" presName="accentRepeatNode" presStyleLbl="solidFgAcc1" presStyleIdx="3" presStyleCnt="5"/>
      <dgm:spPr/>
      <dgm:t>
        <a:bodyPr/>
        <a:lstStyle/>
        <a:p>
          <a:endParaRPr lang="zh-TW" altLang="en-US"/>
        </a:p>
      </dgm:t>
    </dgm:pt>
    <dgm:pt modelId="{48FAB13A-5DA0-4667-99B9-535FA131BBBE}" type="pres">
      <dgm:prSet presAssocID="{50633CB1-EC82-4A04-AE58-8CC17C3F4018}" presName="text_5" presStyleLbl="node1" presStyleIdx="4" presStyleCnt="5">
        <dgm:presLayoutVars>
          <dgm:bulletEnabled val="1"/>
        </dgm:presLayoutVars>
      </dgm:prSet>
      <dgm:spPr/>
      <dgm:t>
        <a:bodyPr/>
        <a:lstStyle/>
        <a:p>
          <a:endParaRPr lang="zh-TW" altLang="en-US"/>
        </a:p>
      </dgm:t>
    </dgm:pt>
    <dgm:pt modelId="{82BF731E-BA54-40CF-8D66-89305D221D5D}" type="pres">
      <dgm:prSet presAssocID="{50633CB1-EC82-4A04-AE58-8CC17C3F4018}" presName="accent_5" presStyleCnt="0"/>
      <dgm:spPr/>
      <dgm:t>
        <a:bodyPr/>
        <a:lstStyle/>
        <a:p>
          <a:endParaRPr lang="zh-TW" altLang="en-US"/>
        </a:p>
      </dgm:t>
    </dgm:pt>
    <dgm:pt modelId="{7E03151B-019F-434D-AE55-64F6ECC21484}" type="pres">
      <dgm:prSet presAssocID="{50633CB1-EC82-4A04-AE58-8CC17C3F4018}" presName="accentRepeatNode" presStyleLbl="solidFgAcc1" presStyleIdx="4" presStyleCnt="5"/>
      <dgm:spPr/>
      <dgm:t>
        <a:bodyPr/>
        <a:lstStyle/>
        <a:p>
          <a:endParaRPr lang="zh-TW" altLang="en-US"/>
        </a:p>
      </dgm:t>
    </dgm:pt>
  </dgm:ptLst>
  <dgm:cxnLst>
    <dgm:cxn modelId="{F128985E-2140-4A14-8096-0CE7337FFE97}" srcId="{FF3C4727-9314-4549-852C-6ED7EBD2F7F5}" destId="{F94509E2-7232-48A1-A0AB-60288A6C3CE0}" srcOrd="0" destOrd="0" parTransId="{963A4D5D-3A97-4CEC-A0F5-066CAAEC5ED3}" sibTransId="{E9C024CC-18F0-47A8-AD3F-0B4CD26758BF}"/>
    <dgm:cxn modelId="{1247E6C0-D2E8-42D7-9AB6-BCBE658B241F}" type="presOf" srcId="{FF3C4727-9314-4549-852C-6ED7EBD2F7F5}" destId="{DEE02FF6-9FF1-4D40-ADBB-159A4E0C4ACC}" srcOrd="0" destOrd="0" presId="urn:microsoft.com/office/officeart/2008/layout/VerticalCurvedList"/>
    <dgm:cxn modelId="{7819D9B4-2DAF-4000-8794-CFDA61E1A354}" type="presOf" srcId="{1C23EEC0-DE04-4E5C-B07D-E0E14797D3AC}" destId="{5E0E5FB3-FB43-4667-B5F2-81D96DA57B27}" srcOrd="0" destOrd="0" presId="urn:microsoft.com/office/officeart/2008/layout/VerticalCurvedList"/>
    <dgm:cxn modelId="{EB1788D8-6370-4712-8571-D07DD7C5DE99}" type="presOf" srcId="{50633CB1-EC82-4A04-AE58-8CC17C3F4018}" destId="{48FAB13A-5DA0-4667-99B9-535FA131BBBE}" srcOrd="0" destOrd="0" presId="urn:microsoft.com/office/officeart/2008/layout/VerticalCurvedList"/>
    <dgm:cxn modelId="{F092C062-1129-4CF1-8A31-27CC4068ECEF}" type="presOf" srcId="{F94509E2-7232-48A1-A0AB-60288A6C3CE0}" destId="{5001B9F4-EB13-49EB-81CA-B3A0DC5CDED2}" srcOrd="0" destOrd="0" presId="urn:microsoft.com/office/officeart/2008/layout/VerticalCurvedList"/>
    <dgm:cxn modelId="{92AB29CA-CB55-483F-8953-E5943E51D08C}" type="presOf" srcId="{E72BD027-22EA-4B0A-8228-5558DECE9332}" destId="{82038446-A5B1-4F52-92C0-CC79C0255649}" srcOrd="0" destOrd="0" presId="urn:microsoft.com/office/officeart/2008/layout/VerticalCurvedList"/>
    <dgm:cxn modelId="{E6E4015D-70D2-4D71-85A1-9EF06B1DB2ED}" srcId="{FF3C4727-9314-4549-852C-6ED7EBD2F7F5}" destId="{C76EAE7E-C29B-4E4C-8579-9A60A1ACF415}" srcOrd="2" destOrd="0" parTransId="{6B5D4B9B-7514-4F3D-B4D1-C900050CBE80}" sibTransId="{6170A6ED-3E40-41FE-9D1D-2F72475BF36B}"/>
    <dgm:cxn modelId="{534263C4-C178-4AFB-8ABE-7CF8DE9300BA}" type="presOf" srcId="{C76EAE7E-C29B-4E4C-8579-9A60A1ACF415}" destId="{2B0E92E4-B265-447D-8589-DEE93D53BB25}" srcOrd="0" destOrd="0" presId="urn:microsoft.com/office/officeart/2008/layout/VerticalCurvedList"/>
    <dgm:cxn modelId="{6143D76B-5775-473B-B328-4292400DBDA5}" type="presOf" srcId="{E9C024CC-18F0-47A8-AD3F-0B4CD26758BF}" destId="{641D0FBD-A542-4C0E-96C1-38DA3414E407}" srcOrd="0" destOrd="0" presId="urn:microsoft.com/office/officeart/2008/layout/VerticalCurvedList"/>
    <dgm:cxn modelId="{B070D88C-5446-480D-92F0-ADBA0806BF9E}" srcId="{FF3C4727-9314-4549-852C-6ED7EBD2F7F5}" destId="{E72BD027-22EA-4B0A-8228-5558DECE9332}" srcOrd="1" destOrd="0" parTransId="{C6C4E3F8-7EB8-4984-A10B-E4B0DE26530A}" sibTransId="{394C0988-149F-44DB-B1A4-F5D5B9DE5124}"/>
    <dgm:cxn modelId="{AAF56AF5-D1B5-4B37-8881-B21AC5FEE06D}" srcId="{FF3C4727-9314-4549-852C-6ED7EBD2F7F5}" destId="{1C23EEC0-DE04-4E5C-B07D-E0E14797D3AC}" srcOrd="3" destOrd="0" parTransId="{BA42D589-B3BA-4E09-BD83-AE42DC466A1B}" sibTransId="{44068AFB-BD17-48D9-8056-A8F0D468C583}"/>
    <dgm:cxn modelId="{DDCFABCE-035F-4462-8855-D74730D81DFB}" srcId="{FF3C4727-9314-4549-852C-6ED7EBD2F7F5}" destId="{50633CB1-EC82-4A04-AE58-8CC17C3F4018}" srcOrd="4" destOrd="0" parTransId="{E06610E9-0DA2-42FE-AF9E-171FF2082385}" sibTransId="{64527290-2ABD-4BDA-B219-C3E9E4C2CA89}"/>
    <dgm:cxn modelId="{513C8850-E596-4197-BBEC-13C2E792E2C8}" type="presParOf" srcId="{DEE02FF6-9FF1-4D40-ADBB-159A4E0C4ACC}" destId="{119A3563-3D93-457F-A7E3-856E58860930}" srcOrd="0" destOrd="0" presId="urn:microsoft.com/office/officeart/2008/layout/VerticalCurvedList"/>
    <dgm:cxn modelId="{7186B856-C898-4C82-A697-1B23AE2808D5}" type="presParOf" srcId="{119A3563-3D93-457F-A7E3-856E58860930}" destId="{953206C6-B4E1-4B02-B547-EE74E62244F9}" srcOrd="0" destOrd="0" presId="urn:microsoft.com/office/officeart/2008/layout/VerticalCurvedList"/>
    <dgm:cxn modelId="{E22B20DF-32DB-4C3C-949B-7E919E7C6353}" type="presParOf" srcId="{953206C6-B4E1-4B02-B547-EE74E62244F9}" destId="{68BEE879-F0D0-4AC6-808E-90A4FB08509D}" srcOrd="0" destOrd="0" presId="urn:microsoft.com/office/officeart/2008/layout/VerticalCurvedList"/>
    <dgm:cxn modelId="{448A0453-4C0A-4F51-A923-162EE32EEDCB}" type="presParOf" srcId="{953206C6-B4E1-4B02-B547-EE74E62244F9}" destId="{641D0FBD-A542-4C0E-96C1-38DA3414E407}" srcOrd="1" destOrd="0" presId="urn:microsoft.com/office/officeart/2008/layout/VerticalCurvedList"/>
    <dgm:cxn modelId="{16281DD5-5F13-45C4-80FF-64B5CF18F03E}" type="presParOf" srcId="{953206C6-B4E1-4B02-B547-EE74E62244F9}" destId="{389C0DE1-592F-495B-B8F2-5EEAD2226083}" srcOrd="2" destOrd="0" presId="urn:microsoft.com/office/officeart/2008/layout/VerticalCurvedList"/>
    <dgm:cxn modelId="{F48E4EAB-4773-4721-9EA1-0D6C7EFF867F}" type="presParOf" srcId="{953206C6-B4E1-4B02-B547-EE74E62244F9}" destId="{019111EC-6D8C-4E5B-87E5-5135CB89CC10}" srcOrd="3" destOrd="0" presId="urn:microsoft.com/office/officeart/2008/layout/VerticalCurvedList"/>
    <dgm:cxn modelId="{B01DD6FF-9B9E-4F64-BA7E-F2F671E89799}" type="presParOf" srcId="{119A3563-3D93-457F-A7E3-856E58860930}" destId="{5001B9F4-EB13-49EB-81CA-B3A0DC5CDED2}" srcOrd="1" destOrd="0" presId="urn:microsoft.com/office/officeart/2008/layout/VerticalCurvedList"/>
    <dgm:cxn modelId="{ABBE53C9-3495-41D2-8522-809D32029414}" type="presParOf" srcId="{119A3563-3D93-457F-A7E3-856E58860930}" destId="{BC5A467B-184D-40B1-8154-CF9AAD7AF9C3}" srcOrd="2" destOrd="0" presId="urn:microsoft.com/office/officeart/2008/layout/VerticalCurvedList"/>
    <dgm:cxn modelId="{F1D0A6D3-EBC5-4395-AA5E-78556803BA54}" type="presParOf" srcId="{BC5A467B-184D-40B1-8154-CF9AAD7AF9C3}" destId="{25F9B65D-E2F6-4ECA-9FD4-C99AD17BDF88}" srcOrd="0" destOrd="0" presId="urn:microsoft.com/office/officeart/2008/layout/VerticalCurvedList"/>
    <dgm:cxn modelId="{7BCB2104-6969-4018-A1DE-86CBDE39D229}" type="presParOf" srcId="{119A3563-3D93-457F-A7E3-856E58860930}" destId="{82038446-A5B1-4F52-92C0-CC79C0255649}" srcOrd="3" destOrd="0" presId="urn:microsoft.com/office/officeart/2008/layout/VerticalCurvedList"/>
    <dgm:cxn modelId="{07FE2EF8-913A-4B9A-BB69-0E2CDD1E52A3}" type="presParOf" srcId="{119A3563-3D93-457F-A7E3-856E58860930}" destId="{7A982847-D7BF-4C73-BCEF-5C8101A34D6D}" srcOrd="4" destOrd="0" presId="urn:microsoft.com/office/officeart/2008/layout/VerticalCurvedList"/>
    <dgm:cxn modelId="{394BE352-185C-4710-8679-00162520552E}" type="presParOf" srcId="{7A982847-D7BF-4C73-BCEF-5C8101A34D6D}" destId="{8367A03F-4500-4647-808A-CDB9386FA642}" srcOrd="0" destOrd="0" presId="urn:microsoft.com/office/officeart/2008/layout/VerticalCurvedList"/>
    <dgm:cxn modelId="{DF53FDD3-2719-4027-BB55-CACF5A15D27A}" type="presParOf" srcId="{119A3563-3D93-457F-A7E3-856E58860930}" destId="{2B0E92E4-B265-447D-8589-DEE93D53BB25}" srcOrd="5" destOrd="0" presId="urn:microsoft.com/office/officeart/2008/layout/VerticalCurvedList"/>
    <dgm:cxn modelId="{7601033A-6558-4605-9112-4F43C9D84556}" type="presParOf" srcId="{119A3563-3D93-457F-A7E3-856E58860930}" destId="{396949F0-9A31-423A-902C-1F54BBC0D6FF}" srcOrd="6" destOrd="0" presId="urn:microsoft.com/office/officeart/2008/layout/VerticalCurvedList"/>
    <dgm:cxn modelId="{CE5289E1-590B-462E-B874-736B46B7E034}" type="presParOf" srcId="{396949F0-9A31-423A-902C-1F54BBC0D6FF}" destId="{9404EF91-F1B7-4A77-8B81-7AFE43132E35}" srcOrd="0" destOrd="0" presId="urn:microsoft.com/office/officeart/2008/layout/VerticalCurvedList"/>
    <dgm:cxn modelId="{3B3F5839-1711-419F-A9A9-9EAF6303B526}" type="presParOf" srcId="{119A3563-3D93-457F-A7E3-856E58860930}" destId="{5E0E5FB3-FB43-4667-B5F2-81D96DA57B27}" srcOrd="7" destOrd="0" presId="urn:microsoft.com/office/officeart/2008/layout/VerticalCurvedList"/>
    <dgm:cxn modelId="{F78096FC-6D4E-4F3D-B53C-13A509B085D8}" type="presParOf" srcId="{119A3563-3D93-457F-A7E3-856E58860930}" destId="{EC82483A-B5DD-4708-A6D1-CFE0AACAA651}" srcOrd="8" destOrd="0" presId="urn:microsoft.com/office/officeart/2008/layout/VerticalCurvedList"/>
    <dgm:cxn modelId="{37332131-40CD-4675-8C74-402F473CBC5F}" type="presParOf" srcId="{EC82483A-B5DD-4708-A6D1-CFE0AACAA651}" destId="{2D2CBD67-857F-4BD5-B941-BED7C664B646}" srcOrd="0" destOrd="0" presId="urn:microsoft.com/office/officeart/2008/layout/VerticalCurvedList"/>
    <dgm:cxn modelId="{11C46711-2B90-40D1-A8A7-F23423890DB5}" type="presParOf" srcId="{119A3563-3D93-457F-A7E3-856E58860930}" destId="{48FAB13A-5DA0-4667-99B9-535FA131BBBE}" srcOrd="9" destOrd="0" presId="urn:microsoft.com/office/officeart/2008/layout/VerticalCurvedList"/>
    <dgm:cxn modelId="{5EFEC136-1130-4DD8-824C-E373C63B19D3}" type="presParOf" srcId="{119A3563-3D93-457F-A7E3-856E58860930}" destId="{82BF731E-BA54-40CF-8D66-89305D221D5D}" srcOrd="10" destOrd="0" presId="urn:microsoft.com/office/officeart/2008/layout/VerticalCurvedList"/>
    <dgm:cxn modelId="{018863C8-FB07-4758-BCDA-C768B91143B7}" type="presParOf" srcId="{82BF731E-BA54-40CF-8D66-89305D221D5D}" destId="{7E03151B-019F-434D-AE55-64F6ECC214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0FBD-A542-4C0E-96C1-38DA3414E407}">
      <dsp:nvSpPr>
        <dsp:cNvPr id="0" name=""/>
        <dsp:cNvSpPr/>
      </dsp:nvSpPr>
      <dsp:spPr>
        <a:xfrm>
          <a:off x="-6269477" y="-959073"/>
          <a:ext cx="7462763" cy="7462763"/>
        </a:xfrm>
        <a:prstGeom prst="blockArc">
          <a:avLst>
            <a:gd name="adj1" fmla="val 18900000"/>
            <a:gd name="adj2" fmla="val 2700000"/>
            <a:gd name="adj3" fmla="val 289"/>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01B9F4-EB13-49EB-81CA-B3A0DC5CDED2}">
      <dsp:nvSpPr>
        <dsp:cNvPr id="0" name=""/>
        <dsp:cNvSpPr/>
      </dsp:nvSpPr>
      <dsp:spPr>
        <a:xfrm>
          <a:off x="599927" y="338433"/>
          <a:ext cx="9535450" cy="69329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86360" rIns="86360" bIns="86360" numCol="1" spcCol="1270" anchor="ctr" anchorCtr="0">
          <a:noAutofit/>
        </a:bodyPr>
        <a:lstStyle/>
        <a:p>
          <a:pPr lvl="0" algn="l" defTabSz="1511300">
            <a:lnSpc>
              <a:spcPct val="90000"/>
            </a:lnSpc>
            <a:spcBef>
              <a:spcPct val="0"/>
            </a:spcBef>
            <a:spcAft>
              <a:spcPct val="35000"/>
            </a:spcAft>
          </a:pPr>
          <a:r>
            <a:rPr lang="zh-TW" altLang="en-US" sz="3400" b="1" kern="1200"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前言</a:t>
          </a:r>
        </a:p>
      </dsp:txBody>
      <dsp:txXfrm>
        <a:off x="599927" y="338433"/>
        <a:ext cx="9535450" cy="693298"/>
      </dsp:txXfrm>
    </dsp:sp>
    <dsp:sp modelId="{25F9B65D-E2F6-4ECA-9FD4-C99AD17BDF88}">
      <dsp:nvSpPr>
        <dsp:cNvPr id="0" name=""/>
        <dsp:cNvSpPr/>
      </dsp:nvSpPr>
      <dsp:spPr>
        <a:xfrm>
          <a:off x="88044" y="259765"/>
          <a:ext cx="866623" cy="866623"/>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38446-A5B1-4F52-92C0-CC79C0255649}">
      <dsp:nvSpPr>
        <dsp:cNvPr id="0" name=""/>
        <dsp:cNvSpPr/>
      </dsp:nvSpPr>
      <dsp:spPr>
        <a:xfrm>
          <a:off x="1018153" y="1386043"/>
          <a:ext cx="9038652" cy="69329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86360" rIns="86360" bIns="86360" numCol="1" spcCol="1270" anchor="ctr" anchorCtr="0">
          <a:noAutofit/>
        </a:bodyPr>
        <a:lstStyle/>
        <a:p>
          <a:pPr lvl="0" algn="l" defTabSz="1511300">
            <a:lnSpc>
              <a:spcPct val="90000"/>
            </a:lnSpc>
            <a:spcBef>
              <a:spcPct val="0"/>
            </a:spcBef>
            <a:spcAft>
              <a:spcPct val="35000"/>
            </a:spcAft>
          </a:pPr>
          <a:r>
            <a:rPr lang="zh-TW" altLang="en-US" sz="3400" b="1" kern="1200"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業務執行情形</a:t>
          </a:r>
        </a:p>
      </dsp:txBody>
      <dsp:txXfrm>
        <a:off x="1018153" y="1386043"/>
        <a:ext cx="9038652" cy="693298"/>
      </dsp:txXfrm>
    </dsp:sp>
    <dsp:sp modelId="{8367A03F-4500-4647-808A-CDB9386FA642}">
      <dsp:nvSpPr>
        <dsp:cNvPr id="0" name=""/>
        <dsp:cNvSpPr/>
      </dsp:nvSpPr>
      <dsp:spPr>
        <a:xfrm>
          <a:off x="584841" y="1299380"/>
          <a:ext cx="866623" cy="86662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E92E4-B265-447D-8589-DEE93D53BB25}">
      <dsp:nvSpPr>
        <dsp:cNvPr id="0" name=""/>
        <dsp:cNvSpPr/>
      </dsp:nvSpPr>
      <dsp:spPr>
        <a:xfrm>
          <a:off x="1170630" y="2425658"/>
          <a:ext cx="8886176" cy="69329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86360" rIns="86360" bIns="86360" numCol="1" spcCol="1270" anchor="ctr" anchorCtr="0">
          <a:noAutofit/>
        </a:bodyPr>
        <a:lstStyle/>
        <a:p>
          <a:pPr lvl="0" algn="l" defTabSz="1511300">
            <a:lnSpc>
              <a:spcPct val="90000"/>
            </a:lnSpc>
            <a:spcBef>
              <a:spcPct val="0"/>
            </a:spcBef>
            <a:spcAft>
              <a:spcPct val="35000"/>
            </a:spcAft>
          </a:pPr>
          <a:r>
            <a:rPr lang="zh-TW" sz="3400" b="1" kern="1200"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預算編列</a:t>
          </a:r>
          <a:r>
            <a:rPr lang="zh-TW" altLang="en-US" sz="3400" b="1" kern="1200"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a:t>
          </a:r>
          <a:r>
            <a:rPr lang="zh-TW" sz="3400" b="1" kern="1200"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執行</a:t>
          </a:r>
          <a:r>
            <a:rPr lang="zh-TW" altLang="en-US" sz="3400" b="1" kern="1200"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及效益</a:t>
          </a:r>
          <a:endParaRPr lang="zh-TW" altLang="en-US" sz="3400" b="1" kern="1200"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endParaRPr>
        </a:p>
      </dsp:txBody>
      <dsp:txXfrm>
        <a:off x="1170630" y="2425658"/>
        <a:ext cx="8886176" cy="693298"/>
      </dsp:txXfrm>
    </dsp:sp>
    <dsp:sp modelId="{9404EF91-F1B7-4A77-8B81-7AFE43132E35}">
      <dsp:nvSpPr>
        <dsp:cNvPr id="0" name=""/>
        <dsp:cNvSpPr/>
      </dsp:nvSpPr>
      <dsp:spPr>
        <a:xfrm>
          <a:off x="737318" y="2338996"/>
          <a:ext cx="866623" cy="866623"/>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E5FB3-FB43-4667-B5F2-81D96DA57B27}">
      <dsp:nvSpPr>
        <dsp:cNvPr id="0" name=""/>
        <dsp:cNvSpPr/>
      </dsp:nvSpPr>
      <dsp:spPr>
        <a:xfrm>
          <a:off x="1018153" y="3465274"/>
          <a:ext cx="9038652" cy="69329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86360" rIns="86360" bIns="86360" numCol="1" spcCol="1270" anchor="ctr" anchorCtr="0">
          <a:noAutofit/>
        </a:bodyPr>
        <a:lstStyle/>
        <a:p>
          <a:pPr lvl="0" algn="l" defTabSz="1511300">
            <a:lnSpc>
              <a:spcPct val="90000"/>
            </a:lnSpc>
            <a:spcBef>
              <a:spcPct val="0"/>
            </a:spcBef>
            <a:spcAft>
              <a:spcPct val="35000"/>
            </a:spcAft>
          </a:pPr>
          <a:r>
            <a:rPr lang="zh-TW" altLang="en-US" sz="3400" b="1" kern="1200"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未來工作重點</a:t>
          </a:r>
        </a:p>
      </dsp:txBody>
      <dsp:txXfrm>
        <a:off x="1018153" y="3465274"/>
        <a:ext cx="9038652" cy="693298"/>
      </dsp:txXfrm>
    </dsp:sp>
    <dsp:sp modelId="{2D2CBD67-857F-4BD5-B941-BED7C664B646}">
      <dsp:nvSpPr>
        <dsp:cNvPr id="0" name=""/>
        <dsp:cNvSpPr/>
      </dsp:nvSpPr>
      <dsp:spPr>
        <a:xfrm>
          <a:off x="584841" y="3378611"/>
          <a:ext cx="866623" cy="866623"/>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AB13A-5DA0-4667-99B9-535FA131BBBE}">
      <dsp:nvSpPr>
        <dsp:cNvPr id="0" name=""/>
        <dsp:cNvSpPr/>
      </dsp:nvSpPr>
      <dsp:spPr>
        <a:xfrm>
          <a:off x="521356" y="4504889"/>
          <a:ext cx="9535450" cy="69329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06" tIns="86360" rIns="86360" bIns="86360" numCol="1" spcCol="1270" anchor="ctr" anchorCtr="0">
          <a:noAutofit/>
        </a:bodyPr>
        <a:lstStyle/>
        <a:p>
          <a:pPr lvl="0" algn="l" defTabSz="1511300">
            <a:lnSpc>
              <a:spcPct val="90000"/>
            </a:lnSpc>
            <a:spcBef>
              <a:spcPct val="0"/>
            </a:spcBef>
            <a:spcAft>
              <a:spcPct val="35000"/>
            </a:spcAft>
          </a:pPr>
          <a:r>
            <a:rPr lang="zh-TW" altLang="en-US" sz="3400" b="1" kern="1200"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結語</a:t>
          </a:r>
        </a:p>
      </dsp:txBody>
      <dsp:txXfrm>
        <a:off x="521356" y="4504889"/>
        <a:ext cx="9535450" cy="693298"/>
      </dsp:txXfrm>
    </dsp:sp>
    <dsp:sp modelId="{7E03151B-019F-434D-AE55-64F6ECC21484}">
      <dsp:nvSpPr>
        <dsp:cNvPr id="0" name=""/>
        <dsp:cNvSpPr/>
      </dsp:nvSpPr>
      <dsp:spPr>
        <a:xfrm>
          <a:off x="88044" y="4418227"/>
          <a:ext cx="866623" cy="866623"/>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3D3E632-46A0-4B64-A9E1-CAE151D360C7}" type="datetimeFigureOut">
              <a:rPr lang="zh-TW" altLang="en-US" smtClean="0"/>
              <a:t>2022/10/7</a:t>
            </a:fld>
            <a:endParaRPr lang="zh-TW" altLang="en-US"/>
          </a:p>
        </p:txBody>
      </p:sp>
      <p:sp>
        <p:nvSpPr>
          <p:cNvPr id="4" name="投影片圖像版面配置區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0CFFD26D-AD5A-4A56-AB6F-D8B837FB57C0}" type="slidenum">
              <a:rPr lang="zh-TW" altLang="en-US" smtClean="0"/>
              <a:t>‹#›</a:t>
            </a:fld>
            <a:endParaRPr lang="zh-TW" altLang="en-US"/>
          </a:p>
        </p:txBody>
      </p:sp>
    </p:spTree>
    <p:extLst>
      <p:ext uri="{BB962C8B-B14F-4D97-AF65-F5344CB8AC3E}">
        <p14:creationId xmlns:p14="http://schemas.microsoft.com/office/powerpoint/2010/main" val="376902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a:t>
            </a:fld>
            <a:endParaRPr lang="zh-TW" altLang="en-US"/>
          </a:p>
        </p:txBody>
      </p:sp>
    </p:spTree>
    <p:extLst>
      <p:ext uri="{BB962C8B-B14F-4D97-AF65-F5344CB8AC3E}">
        <p14:creationId xmlns:p14="http://schemas.microsoft.com/office/powerpoint/2010/main" val="1177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本處與金酒公司於</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111</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年</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7</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月</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22</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日辦理「金門縣屬公營事業機構公司治理暨永續發展論壇」，邀請行政院人事行政總處蘇俊榮人事長主講「永續共好 智慧前行」、台泥公司李鐘培總經理分享「減碳實踐的產業競爭力</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台泥減碳布局」，以及台灣透明組織副理事長葉一璋教授講述「企業誠信與永續經營」，強化管理階層落實廉潔誠信經營理念，提昇企業永續競爭力。</a:t>
            </a:r>
          </a:p>
          <a:p>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10</a:t>
            </a:fld>
            <a:endParaRPr lang="zh-TW" altLang="en-US"/>
          </a:p>
        </p:txBody>
      </p:sp>
    </p:spTree>
    <p:extLst>
      <p:ext uri="{BB962C8B-B14F-4D97-AF65-F5344CB8AC3E}">
        <p14:creationId xmlns:p14="http://schemas.microsoft.com/office/powerpoint/2010/main" val="157926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0" indent="0" algn="just">
              <a:lnSpc>
                <a:spcPts val="2200"/>
              </a:lnSpc>
              <a:spcAft>
                <a:spcPts val="0"/>
              </a:spcAft>
              <a:buFont typeface="Wingdings" panose="05000000000000000000" pitchFamily="2" charset="2"/>
              <a:buNone/>
            </a:pP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本處辦理及指導所屬各政風機構發掘違失風險，研析既存規範缺漏之處，策進研訂機關規管措施，期間辦理「本縣擴大國旅住宿優惠活動補助款業務」等預警作為</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2</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a:t>
            </a:r>
            <a:endPar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gn="just">
              <a:lnSpc>
                <a:spcPts val="2200"/>
              </a:lnSpc>
              <a:spcAft>
                <a:spcPts val="0"/>
              </a:spcAft>
              <a:buFont typeface="Wingdings" panose="05000000000000000000" pitchFamily="2" charset="2"/>
              <a:buNone/>
            </a:pP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9</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月</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6</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日召開「如何避免公職人員之關係人向本府申請補助違反公職人員利益衝突迴避法</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下稱利衝法</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座談會」，會議由秘書長主持，研討現行補助機制如何符合利衝法「以公開公平方式辦理」及如何於補助資訊中提示揭露身分關係或主動提供身分揭露表，俾符合法令規定。</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11</a:t>
            </a:fld>
            <a:endParaRPr lang="zh-TW" altLang="en-US"/>
          </a:p>
        </p:txBody>
      </p:sp>
    </p:spTree>
    <p:extLst>
      <p:ext uri="{BB962C8B-B14F-4D97-AF65-F5344CB8AC3E}">
        <p14:creationId xmlns:p14="http://schemas.microsoft.com/office/powerpoint/2010/main" val="148278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辦理本年度公職人員財產申報定期申報授權作業，協助本府暨所屬機關、學校財產申報義務人配合相關事項。另於年度遇有相關公職人員依法應辦理就到職、卸離職及代理申報時，積極提醒申報義務人按時程配合辦理及提供必要協助服務，落實公開透明程序，完妥財產申報業務執行。</a:t>
            </a:r>
          </a:p>
          <a:p>
            <a:endParaRPr lang="zh-TW" altLang="en-US" dirty="0"/>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12</a:t>
            </a:fld>
            <a:endParaRPr lang="zh-TW" altLang="en-US"/>
          </a:p>
        </p:txBody>
      </p:sp>
    </p:spTree>
    <p:extLst>
      <p:ext uri="{BB962C8B-B14F-4D97-AF65-F5344CB8AC3E}">
        <p14:creationId xmlns:p14="http://schemas.microsoft.com/office/powerpoint/2010/main" val="70778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年度依法處理民眾陳情檢舉及上級交查案件，計</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48</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案，查處結果：函送不法</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案、追究行政責任</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6</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案、陳報政風資料</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6</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案、行政處理者</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21</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案、檢舉澄清結案者</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案，尚在查處（辦理）者</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8</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案。另上次定期會貴會議員質詢案件</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案，查處結果業依規定函復貴會。</a:t>
            </a:r>
            <a:endPar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秉法務部重要政策指示，積極參與本年度地方公職人員五合一選舉查察會議</a:t>
            </a:r>
            <a:r>
              <a:rPr lang="en-US" altLang="zh-TW"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5</a:t>
            </a:r>
            <a:r>
              <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次，並策動本府廉政志工、各機關兼辦政風業務人員協助蒐報賄選情資，依規定辦理賄選情資通報事項。</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kern="10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13</a:t>
            </a:fld>
            <a:endParaRPr lang="zh-TW" altLang="en-US"/>
          </a:p>
        </p:txBody>
      </p:sp>
    </p:spTree>
    <p:extLst>
      <p:ext uri="{BB962C8B-B14F-4D97-AF65-F5344CB8AC3E}">
        <p14:creationId xmlns:p14="http://schemas.microsoft.com/office/powerpoint/2010/main" val="277686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辦理</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111</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年金門地區政風人員綜合座談會，邀請法務部廉政署馮副署長成及政風業務組副組長蒞金指導，本府暨所屬及中央機關政風人員計</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15</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人參加，透過直接面談溝通及上級重點工作提示，有效提升政風人員團隊意識及專業職能。</a:t>
            </a:r>
          </a:p>
          <a:p>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14</a:t>
            </a:fld>
            <a:endParaRPr lang="zh-TW" altLang="en-US"/>
          </a:p>
        </p:txBody>
      </p:sp>
    </p:spTree>
    <p:extLst>
      <p:ext uri="{BB962C8B-B14F-4D97-AF65-F5344CB8AC3E}">
        <p14:creationId xmlns:p14="http://schemas.microsoft.com/office/powerpoint/2010/main" val="46189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辦理「本府</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111</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年提升政風人員專業能力教育研習」，本研習兼採「實體訓練」與「數位學習」併行，數位學習性別平等及消費者保護課程；實體訓練邀請廉政署前副署長陳榮周先生講授「機關廉政經營」等課程，參加人員包括中央及本府專任及兼辦政風業務人員計</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60</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人，會後辦理綜合座談，全力增進廉政團隊專業職能與工作目標共識。</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15</a:t>
            </a:fld>
            <a:endParaRPr lang="zh-TW" altLang="en-US"/>
          </a:p>
        </p:txBody>
      </p:sp>
    </p:spTree>
    <p:extLst>
      <p:ext uri="{BB962C8B-B14F-4D97-AF65-F5344CB8AC3E}">
        <p14:creationId xmlns:p14="http://schemas.microsoft.com/office/powerpoint/2010/main" val="196307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辦理本府「</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111</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年資訊使用管理稽核」，年度抽查戶役政資訊系統、社政整合資訊系統、地政資訊網際網路查詢系統及國中小校務行政系統，期間召開期前協調會議</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4</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場次、現地稽核</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場次，防範公務機密外洩，提升資訊系統安全。</a:t>
            </a:r>
          </a:p>
          <a:p>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16</a:t>
            </a:fld>
            <a:endParaRPr lang="zh-TW" altLang="en-US"/>
          </a:p>
        </p:txBody>
      </p:sp>
    </p:spTree>
    <p:extLst>
      <p:ext uri="{BB962C8B-B14F-4D97-AF65-F5344CB8AC3E}">
        <p14:creationId xmlns:p14="http://schemas.microsoft.com/office/powerpoint/2010/main" val="400533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辦理本縣「</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111</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學年度國民中小學教師聯合甄選」專案公務機密維護計畫，執行闈場、考卷試題印製、封裝、送達考場及答案卡電子閱卷等作業，全程順利完成。</a:t>
            </a:r>
          </a:p>
          <a:p>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17</a:t>
            </a:fld>
            <a:endParaRPr lang="zh-TW" altLang="en-US"/>
          </a:p>
        </p:txBody>
      </p:sp>
    </p:spTree>
    <p:extLst>
      <p:ext uri="{BB962C8B-B14F-4D97-AF65-F5344CB8AC3E}">
        <p14:creationId xmlns:p14="http://schemas.microsoft.com/office/powerpoint/2010/main" val="268991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辦理「</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2022</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搶灘料羅灣</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第</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19</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屆金門海上長泳活動」專案安全維護，由本處負責安全維護聯繫工作、緊急危安狀況之聯繫通報與協處，預先擬訂專案安全維護計畫及維安組任務分工表，執行全案維安巡查與通報事宜，圓滿完成安全維護任務。</a:t>
            </a:r>
          </a:p>
          <a:p>
            <a:pPr lvl="0"/>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執行本府「十月慶典期間專案安全維護實施計畫」，建立慶典期間即時通報機制，並函發「機關安全及公務機密維護自評表」由各機關（單位）、學校自主檢查，復由本處抽查金湖國中及金寧中小學等單位，相關缺失另函知改善及回復，有效預防重大危安、資安及洩密事件發生。</a:t>
            </a:r>
          </a:p>
          <a:p>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18</a:t>
            </a:fld>
            <a:endParaRPr lang="zh-TW" altLang="en-US"/>
          </a:p>
        </p:txBody>
      </p:sp>
    </p:spTree>
    <p:extLst>
      <p:ext uri="{BB962C8B-B14F-4D97-AF65-F5344CB8AC3E}">
        <p14:creationId xmlns:p14="http://schemas.microsoft.com/office/powerpoint/2010/main" val="3008886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lgn="just">
              <a:lnSpc>
                <a:spcPts val="2800"/>
              </a:lnSpc>
              <a:spcAft>
                <a:spcPts val="600"/>
              </a:spcAft>
            </a:pP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一、預算編列情形</a:t>
            </a:r>
          </a:p>
          <a:p>
            <a:pPr lvl="0" algn="just">
              <a:lnSpc>
                <a:spcPts val="2800"/>
              </a:lnSpc>
              <a:spcAft>
                <a:spcPts val="600"/>
              </a:spcAft>
            </a:pP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111</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年預算：編列年度預算金額新臺幣（下同）</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157</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2,000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元整，其中，業務費</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150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1,000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元，人事費</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7</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1,000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元。</a:t>
            </a:r>
          </a:p>
          <a:p>
            <a:pPr lvl="0" algn="just">
              <a:lnSpc>
                <a:spcPts val="2800"/>
              </a:lnSpc>
              <a:spcAft>
                <a:spcPts val="600"/>
              </a:spcAft>
            </a:pP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112</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年預算：規劃編列年度預算金額</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157</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2,000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元整，其中，業務費</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150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1,000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元，人事費</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7</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1,000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元。</a:t>
            </a:r>
            <a:endPar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lvl="0" algn="just">
              <a:lnSpc>
                <a:spcPts val="2800"/>
              </a:lnSpc>
              <a:spcAft>
                <a:spcPts val="600"/>
              </a:spcAft>
            </a:pP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111</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年預算執行及效益（</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KPI</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）情形</a:t>
            </a:r>
          </a:p>
          <a:p>
            <a:pPr lvl="0" algn="just">
              <a:lnSpc>
                <a:spcPts val="2800"/>
              </a:lnSpc>
              <a:spcAft>
                <a:spcPts val="600"/>
              </a:spcAft>
            </a:pP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111</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年預算執行：截至</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111</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日止，業務費簽付</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83</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370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元，執行率</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55.5</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％、人事費簽付</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萬</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4,795</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元，執行率</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49</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p>
          <a:p>
            <a:endParaRPr lang="zh-TW" altLang="en-US" sz="1400" dirty="0">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19</a:t>
            </a:fld>
            <a:endParaRPr lang="zh-TW" altLang="en-US"/>
          </a:p>
        </p:txBody>
      </p:sp>
    </p:spTree>
    <p:extLst>
      <p:ext uri="{BB962C8B-B14F-4D97-AF65-F5344CB8AC3E}">
        <p14:creationId xmlns:p14="http://schemas.microsoft.com/office/powerpoint/2010/main" val="348861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2</a:t>
            </a:fld>
            <a:endParaRPr lang="zh-TW" altLang="en-US"/>
          </a:p>
        </p:txBody>
      </p:sp>
    </p:spTree>
    <p:extLst>
      <p:ext uri="{BB962C8B-B14F-4D97-AF65-F5344CB8AC3E}">
        <p14:creationId xmlns:p14="http://schemas.microsoft.com/office/powerpoint/2010/main" val="1449242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20</a:t>
            </a:fld>
            <a:endParaRPr lang="zh-TW" altLang="en-US"/>
          </a:p>
        </p:txBody>
      </p:sp>
    </p:spTree>
    <p:extLst>
      <p:ext uri="{BB962C8B-B14F-4D97-AF65-F5344CB8AC3E}">
        <p14:creationId xmlns:p14="http://schemas.microsoft.com/office/powerpoint/2010/main" val="150680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21</a:t>
            </a:fld>
            <a:endParaRPr lang="zh-TW" altLang="en-US"/>
          </a:p>
        </p:txBody>
      </p:sp>
    </p:spTree>
    <p:extLst>
      <p:ext uri="{BB962C8B-B14F-4D97-AF65-F5344CB8AC3E}">
        <p14:creationId xmlns:p14="http://schemas.microsoft.com/office/powerpoint/2010/main" val="1534242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22</a:t>
            </a:fld>
            <a:endParaRPr lang="zh-TW" altLang="en-US"/>
          </a:p>
        </p:txBody>
      </p:sp>
    </p:spTree>
    <p:extLst>
      <p:ext uri="{BB962C8B-B14F-4D97-AF65-F5344CB8AC3E}">
        <p14:creationId xmlns:p14="http://schemas.microsoft.com/office/powerpoint/2010/main" val="285629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積極落實「真誠、實在」、「公開、透明」的廉能施政目標，以「善意提醒」、「主動服務」的態度，協助本府全體同仁推動縣政業務，強調依法解決問題，營造優質無虞公務環境。</a:t>
            </a:r>
          </a:p>
          <a:p>
            <a:pPr lvl="0"/>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積極掌握民意趨勢，以發掘機關廉政風險，研提興革建議，建構防處機制，協助完妥施政作為，並扮演縣府與民眾（業者）間之溝通橋樑，推動反貪、反賄選宣導，攜手推動全民廉政。</a:t>
            </a:r>
          </a:p>
          <a:p>
            <a:pPr lvl="0"/>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強化地區司法、檢調廉機關聯繫互動，順暢多元檢舉管道，貫徹檢舉人保密事項，鼓勵民眾勇於檢舉，針對社會矚目案件、機關貪腐訊息、民意代表質疑、影響機關形象等情事，確依廉政法規嚴密查察、妥處作為。</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厚植廉政服務團隊實力，完妥年度清查、稽核工作及機關安全、公務機密維護事項，發掘及解決本府暨所屬機關學校資安、維安風險，落實整體機關安全工作。</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23</a:t>
            </a:fld>
            <a:endParaRPr lang="zh-TW" altLang="en-US"/>
          </a:p>
        </p:txBody>
      </p:sp>
    </p:spTree>
    <p:extLst>
      <p:ext uri="{BB962C8B-B14F-4D97-AF65-F5344CB8AC3E}">
        <p14:creationId xmlns:p14="http://schemas.microsoft.com/office/powerpoint/2010/main" val="409199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「廉政」是國家政治清明，社會公平正義及展現國家競爭力的重要指標，更是一種普世價值。本處將秉持「預防勝於治療」理念，透過與鄉親、公務同仁之積極溝通，掌握民意需求脈動，發掘機關廉政風險，期</a:t>
            </a:r>
            <a:r>
              <a:rPr lang="zh-TW" altLang="zh-TW" sz="1400" kern="1200" smtClean="0">
                <a:solidFill>
                  <a:schemeClr val="tx1"/>
                </a:solidFill>
                <a:effectLst/>
                <a:latin typeface="標楷體" panose="03000509000000000000" pitchFamily="65" charset="-120"/>
                <a:ea typeface="標楷體" panose="03000509000000000000" pitchFamily="65" charset="-120"/>
                <a:cs typeface="+mn-cs"/>
              </a:rPr>
              <a:t>前</a:t>
            </a:r>
            <a:r>
              <a:rPr lang="zh-TW" altLang="zh-TW" sz="1400" kern="1200" smtClean="0">
                <a:solidFill>
                  <a:schemeClr val="tx1"/>
                </a:solidFill>
                <a:effectLst/>
                <a:latin typeface="標楷體" panose="03000509000000000000" pitchFamily="65" charset="-120"/>
                <a:ea typeface="標楷體" panose="03000509000000000000" pitchFamily="65" charset="-120"/>
                <a:cs typeface="+mn-cs"/>
              </a:rPr>
              <a:t>機</a:t>
            </a:r>
            <a:r>
              <a:rPr lang="zh-TW" altLang="en-US" sz="1400" kern="1200" smtClean="0">
                <a:solidFill>
                  <a:schemeClr val="tx1"/>
                </a:solidFill>
                <a:effectLst/>
                <a:latin typeface="標楷體" panose="03000509000000000000" pitchFamily="65" charset="-120"/>
                <a:ea typeface="標楷體" panose="03000509000000000000" pitchFamily="65" charset="-120"/>
                <a:cs typeface="+mn-cs"/>
              </a:rPr>
              <a:t>先</a:t>
            </a:r>
            <a:r>
              <a:rPr lang="zh-TW" altLang="zh-TW" sz="1400" kern="1200" smtClean="0">
                <a:solidFill>
                  <a:schemeClr val="tx1"/>
                </a:solidFill>
                <a:effectLst/>
                <a:latin typeface="標楷體" panose="03000509000000000000" pitchFamily="65" charset="-120"/>
                <a:ea typeface="標楷體" panose="03000509000000000000" pitchFamily="65" charset="-120"/>
                <a:cs typeface="+mn-cs"/>
              </a:rPr>
              <a:t>防</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處，避免同仁遭受不當干擾，俾優化公務環境及培養同仁勇於任事之責任與共識，更期在貴會議員女士、先生的督正指導下，毋枉毋縱、善盡職責，建立「清廉」、「效率」兼具的優質廉能政風環境。以上報告，敬請</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議長、副議長、各位議員女士、先生，多多指教，並再次感謝各位在工作上的支持與鼓勵。</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恭請</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指導，並祝</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議員女士、先生</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身體健康，事事如意！</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大會圓滿成功！</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24</a:t>
            </a:fld>
            <a:endParaRPr lang="zh-TW" altLang="en-US"/>
          </a:p>
        </p:txBody>
      </p:sp>
    </p:spTree>
    <p:extLst>
      <p:ext uri="{BB962C8B-B14F-4D97-AF65-F5344CB8AC3E}">
        <p14:creationId xmlns:p14="http://schemas.microsoft.com/office/powerpoint/2010/main" val="291162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議長、副議長、各位議員女士、先生，大家好：</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欣逢貴會第</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7</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屆第</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8</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次定期會開議，</a:t>
            </a:r>
            <a:r>
              <a:rPr lang="zh-TW" altLang="zh-TW" sz="1400" kern="1200" baseline="30000" dirty="0" smtClean="0">
                <a:solidFill>
                  <a:schemeClr val="tx1"/>
                </a:solidFill>
                <a:effectLst/>
                <a:latin typeface="標楷體" panose="03000509000000000000" pitchFamily="65" charset="-120"/>
                <a:ea typeface="標楷體" panose="03000509000000000000" pitchFamily="65" charset="-120"/>
                <a:cs typeface="+mn-cs"/>
              </a:rPr>
              <a:t>宗強</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受邀列席報告本府政風業務執行情形，面聆教益，至感榮幸。</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首先感謝全體議員女士、先生對本處廉能業務的期許、指導與支持，本處將持續以「正面善意提醒」、「主動廉政服務」的工作態度，精進及完妥本府廉政建設事項，不負貴會與廣大鄉親對本府廉能施政的殷切期待。</a:t>
            </a:r>
          </a:p>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我國在法務部廉政署「跨域合作、公私協力、行政透明、全民監督」廉政政策指引下，持續獲得國際透明組織的肯定，並於</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2022</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年</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月</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25</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日公布之</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2021</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年清廉印象指數中，獲得</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68</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分之高分（滿分</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100</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分），在全球</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180</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個受評國家中位列第</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25</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名佳績，較</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2020</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年（</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65</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分、</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28</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名）有大幅度的躍進，顯見近年在公私部門推動各項防貪作為的努力已逐漸落實並獲得相當成果。</a:t>
            </a:r>
          </a:p>
          <a:p>
            <a:r>
              <a:rPr lang="zh-TW" altLang="en-US" sz="1400" kern="1200" dirty="0" smtClean="0">
                <a:solidFill>
                  <a:schemeClr val="tx1"/>
                </a:solidFill>
                <a:effectLst/>
                <a:latin typeface="標楷體" panose="03000509000000000000" pitchFamily="65" charset="-120"/>
                <a:ea typeface="標楷體" panose="03000509000000000000" pitchFamily="65" charset="-120"/>
                <a:cs typeface="+mn-cs"/>
              </a:rPr>
              <a:t>近年在新冠疫情強烈衝擊下，各項政府施政作為尤應加快因應速度及切合民眾需求，準此，本處慎依本府「真誠實在」、「公開透明」及「開放政府」施政主軸，研籌推動本府廉政建設，期透過「擴大公私協力」、「重點誠信治理」、「強化防貪網絡」、「提升肅貪動能」、「落實法令遵循」等具體作為，協助本府施政團隊建構更優質之公務環境。</a:t>
            </a:r>
          </a:p>
          <a:p>
            <a:r>
              <a:rPr lang="zh-TW" altLang="en-US" sz="1400" kern="1200" dirty="0" smtClean="0">
                <a:solidFill>
                  <a:schemeClr val="tx1"/>
                </a:solidFill>
                <a:effectLst/>
                <a:latin typeface="標楷體" panose="03000509000000000000" pitchFamily="65" charset="-120"/>
                <a:ea typeface="標楷體" panose="03000509000000000000" pitchFamily="65" charset="-120"/>
                <a:cs typeface="+mn-cs"/>
              </a:rPr>
              <a:t>「廉政」是一種長期且策略性推動的施政作為，本處將善盡本府廉政幕僚職責，全力建構「廉」、「能」兼具的現代化政府，謹此，再次感謝議員女士、先生對本府廉能施政的支持，並致上由衷的謝忱。</a:t>
            </a:r>
            <a:endParaRPr lang="zh-TW" altLang="en-US" sz="1400" kern="1200" dirty="0" smtClean="0">
              <a:solidFill>
                <a:schemeClr val="tx1"/>
              </a:solidFill>
              <a:effectLst/>
              <a:latin typeface="標楷體" panose="03000509000000000000" pitchFamily="65" charset="-120"/>
              <a:ea typeface="標楷體" panose="03000509000000000000" pitchFamily="65" charset="-120"/>
              <a:cs typeface="+mn-cs"/>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3</a:t>
            </a:fld>
            <a:endParaRPr lang="zh-TW" altLang="en-US"/>
          </a:p>
        </p:txBody>
      </p:sp>
    </p:spTree>
    <p:extLst>
      <p:ext uri="{BB962C8B-B14F-4D97-AF65-F5344CB8AC3E}">
        <p14:creationId xmlns:p14="http://schemas.microsoft.com/office/powerpoint/2010/main" val="408141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積極扮演鄉親與本府公務團隊雙向媒介，除適時反映鄉親需求外，並傳達縣府重要政策，完妥公共對話，期間於本處粉絲專頁發佈「縣政施政成果」</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4</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則、「重要政策宣導」</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則、「廉政業務資訊」</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12</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則及「地區活動資訊」</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6</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則及反賄選訊息</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5</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則。</a:t>
            </a:r>
          </a:p>
          <a:p>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4</a:t>
            </a:fld>
            <a:endParaRPr lang="zh-TW" altLang="en-US"/>
          </a:p>
        </p:txBody>
      </p:sp>
    </p:spTree>
    <p:extLst>
      <p:ext uri="{BB962C8B-B14F-4D97-AF65-F5344CB8AC3E}">
        <p14:creationId xmlns:p14="http://schemas.microsoft.com/office/powerpoint/2010/main" val="110712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盤點整合有限公務資源，參考法務部及廉政署反賄選主視覺及納入金門地檢署選舉檢舉專用</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LINE</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群組</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QR Code</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自行設計製作反賄選摺頁、海報及布條，分送本府暨所屬各機關學校張貼、懸掛運用，期間另透過文宣、網路平臺、通訊群組、跑馬燈、媒體揭露、電視牆、機關活動、校園、社區、交通船、影城等多元管道宣導，計達</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704</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案次。</a:t>
            </a:r>
          </a:p>
          <a:p>
            <a:endParaRPr lang="zh-TW" altLang="en-US" dirty="0"/>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5</a:t>
            </a:fld>
            <a:endParaRPr lang="zh-TW" altLang="en-US"/>
          </a:p>
        </p:txBody>
      </p:sp>
    </p:spTree>
    <p:extLst>
      <p:ext uri="{BB962C8B-B14F-4D97-AF65-F5344CB8AC3E}">
        <p14:creationId xmlns:p14="http://schemas.microsoft.com/office/powerpoint/2010/main" val="321241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結合地區「金沙鎮高梁老街風爺文化季」等大型活動人潮聚集時機，設置反賄選宣導攤位，運用「好運旋轉輪盤」、反賄選宣導摺頁及有獎徵答等，激發民眾拒絕賄選之決心。</a:t>
            </a:r>
          </a:p>
          <a:p>
            <a:endParaRPr lang="zh-TW" altLang="en-US" dirty="0"/>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6</a:t>
            </a:fld>
            <a:endParaRPr lang="zh-TW" altLang="en-US"/>
          </a:p>
        </p:txBody>
      </p:sp>
    </p:spTree>
    <p:extLst>
      <p:ext uri="{BB962C8B-B14F-4D97-AF65-F5344CB8AC3E}">
        <p14:creationId xmlns:p14="http://schemas.microsoft.com/office/powerpoint/2010/main" val="5126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9</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月</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6</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日、</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7</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日結合海洋委員會海洋保育署分別假中正國小及金寧中小學舉辦「鯨聲連廉金馬講」廉政海洋教育校園廉政宣導活動，在主講人活潑可愛的小丑魚造型與豐富的肢體動作講解下，學童反應熱烈，紛紛爭先搶答，透過輕鬆愉快氛圍，以故事拉近廉政與小朋友的距離。</a:t>
            </a:r>
          </a:p>
          <a:p>
            <a:endParaRPr lang="zh-TW" altLang="en-US" dirty="0"/>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7</a:t>
            </a:fld>
            <a:endParaRPr lang="zh-TW" altLang="en-US"/>
          </a:p>
        </p:txBody>
      </p:sp>
    </p:spTree>
    <p:extLst>
      <p:ext uri="{BB962C8B-B14F-4D97-AF65-F5344CB8AC3E}">
        <p14:creationId xmlns:p14="http://schemas.microsoft.com/office/powerpoint/2010/main" val="402892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辦理「</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KINMEN</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冒險地圖—探索誠信寶藏」線上遊戲學習平台廉政宣導活動，讓校園學生能透過活潑有趣線上遊戲學習平台，學習廉潔誠信品德，讓廉潔意識從小扎根。活動累積參加人次達</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38</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萬</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5,232</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人，完成人次為</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25</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萬</a:t>
            </a:r>
            <a:r>
              <a:rPr lang="en-US" altLang="zh-TW" sz="1400" kern="1200" dirty="0" smtClean="0">
                <a:solidFill>
                  <a:schemeClr val="tx1"/>
                </a:solidFill>
                <a:effectLst/>
                <a:latin typeface="標楷體" panose="03000509000000000000" pitchFamily="65" charset="-120"/>
                <a:ea typeface="標楷體" panose="03000509000000000000" pitchFamily="65" charset="-120"/>
                <a:cs typeface="+mn-cs"/>
              </a:rPr>
              <a:t>1,333</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人。本次活動以</a:t>
            </a:r>
            <a:r>
              <a:rPr lang="en-US" altLang="zh-TW" sz="1400" kern="1200" dirty="0" err="1" smtClean="0">
                <a:solidFill>
                  <a:schemeClr val="tx1"/>
                </a:solidFill>
                <a:effectLst/>
                <a:latin typeface="標楷體" panose="03000509000000000000" pitchFamily="65" charset="-120"/>
                <a:ea typeface="標楷體" panose="03000509000000000000" pitchFamily="65" charset="-120"/>
                <a:cs typeface="+mn-cs"/>
              </a:rPr>
              <a:t>PaGamO</a:t>
            </a:r>
            <a:r>
              <a:rPr lang="zh-TW" altLang="zh-TW" sz="1400" kern="1200" dirty="0" smtClean="0">
                <a:solidFill>
                  <a:schemeClr val="tx1"/>
                </a:solidFill>
                <a:effectLst/>
                <a:latin typeface="標楷體" panose="03000509000000000000" pitchFamily="65" charset="-120"/>
                <a:ea typeface="標楷體" panose="03000509000000000000" pitchFamily="65" charset="-120"/>
                <a:cs typeface="+mn-cs"/>
              </a:rPr>
              <a:t>遊戲任務書引導各縣市孩童培養良好品格，同時搭配活動任務限定地形，加深孩童對金門的印象。</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8</a:t>
            </a:fld>
            <a:endParaRPr lang="zh-TW" altLang="en-US"/>
          </a:p>
        </p:txBody>
      </p:sp>
    </p:spTree>
    <p:extLst>
      <p:ext uri="{BB962C8B-B14F-4D97-AF65-F5344CB8AC3E}">
        <p14:creationId xmlns:p14="http://schemas.microsoft.com/office/powerpoint/2010/main" val="374075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0" indent="0" algn="just">
              <a:lnSpc>
                <a:spcPts val="2000"/>
              </a:lnSpc>
              <a:spcAft>
                <a:spcPts val="0"/>
              </a:spcAft>
              <a:buFont typeface="Wingdings" panose="05000000000000000000" pitchFamily="2" charset="2"/>
              <a:buNone/>
            </a:pP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年度針對本府重點風險業務，規劃「各學校辦理最有利標採購案件評選作業」、「環保稽查案件裁處執行情形暨固定污染源審查業務」、「公立骨灰</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骸</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存放設施使用管理」、「綠能設施設備補助及審核作業」及「建築消防安檢及違章建築查報處理」</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5</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案辦理專案稽核及清查，期積極策進業務，協助開展施政效能。</a:t>
            </a:r>
            <a:endPar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gn="just">
              <a:lnSpc>
                <a:spcPts val="2000"/>
              </a:lnSpc>
              <a:spcAft>
                <a:spcPts val="0"/>
              </a:spcAft>
              <a:buFont typeface="Wingdings" panose="05000000000000000000" pitchFamily="2" charset="2"/>
              <a:buNone/>
            </a:pP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其中「環保稽查案件裁處執行情形暨固定污染源審查業務」、「公立骨灰</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骸</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存放設施使用管理」</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案稽核及「綠能設施設備補助及審核作業」、「建築消防安檢及違章建築查報處理」</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案清查業已執行完畢，合計發掘違失風險事項</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29</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項，並提出法規面、制度面、執行面等興革建議</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23</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項。</a:t>
            </a:r>
            <a:endPar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gn="just">
              <a:lnSpc>
                <a:spcPts val="2000"/>
              </a:lnSpc>
              <a:spcAft>
                <a:spcPts val="0"/>
              </a:spcAft>
              <a:buFont typeface="Wingdings" panose="05000000000000000000" pitchFamily="2" charset="2"/>
              <a:buNone/>
            </a:pP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另「各學校辦理最有利標採購案件評選作業」專案稽核預於</a:t>
            </a:r>
            <a:r>
              <a:rPr lang="en-US"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10</a:t>
            </a:r>
            <a:r>
              <a:rPr lang="zh-TW" altLang="en-US"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月底前完成。</a:t>
            </a:r>
            <a:endParaRPr lang="zh-TW" altLang="zh-TW" sz="1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a:lnSpc>
                <a:spcPts val="2000"/>
              </a:lnSpc>
              <a:spcAft>
                <a:spcPts val="0"/>
              </a:spcAft>
            </a:pPr>
            <a:endParaRPr lang="zh-TW" altLang="en-US" dirty="0">
              <a:effectLst/>
            </a:endParaRPr>
          </a:p>
        </p:txBody>
      </p:sp>
      <p:sp>
        <p:nvSpPr>
          <p:cNvPr id="4" name="投影片編號版面配置區 3"/>
          <p:cNvSpPr>
            <a:spLocks noGrp="1"/>
          </p:cNvSpPr>
          <p:nvPr>
            <p:ph type="sldNum" sz="quarter" idx="10"/>
          </p:nvPr>
        </p:nvSpPr>
        <p:spPr/>
        <p:txBody>
          <a:bodyPr/>
          <a:lstStyle/>
          <a:p>
            <a:fld id="{0CFFD26D-AD5A-4A56-AB6F-D8B837FB57C0}" type="slidenum">
              <a:rPr lang="zh-TW" altLang="en-US" smtClean="0"/>
              <a:t>9</a:t>
            </a:fld>
            <a:endParaRPr lang="zh-TW" altLang="en-US"/>
          </a:p>
        </p:txBody>
      </p:sp>
    </p:spTree>
    <p:extLst>
      <p:ext uri="{BB962C8B-B14F-4D97-AF65-F5344CB8AC3E}">
        <p14:creationId xmlns:p14="http://schemas.microsoft.com/office/powerpoint/2010/main" val="1308586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1F0D0DD6-6B4B-4141-9605-353EBA68CCB4}" type="slidenum">
              <a:rPr lang="zh-TW" altLang="en-US" smtClean="0"/>
              <a:t>‹#›</a:t>
            </a:fld>
            <a:endParaRPr lang="zh-TW" alt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23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F0D0DD6-6B4B-4141-9605-353EBA68CCB4}" type="slidenum">
              <a:rPr lang="zh-TW" altLang="en-US" smtClean="0"/>
              <a:t>‹#›</a:t>
            </a:fld>
            <a:endParaRPr lang="zh-TW" altLang="en-US"/>
          </a:p>
        </p:txBody>
      </p:sp>
    </p:spTree>
    <p:extLst>
      <p:ext uri="{BB962C8B-B14F-4D97-AF65-F5344CB8AC3E}">
        <p14:creationId xmlns:p14="http://schemas.microsoft.com/office/powerpoint/2010/main" val="316785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6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39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spTree>
    <p:extLst>
      <p:ext uri="{BB962C8B-B14F-4D97-AF65-F5344CB8AC3E}">
        <p14:creationId xmlns:p14="http://schemas.microsoft.com/office/powerpoint/2010/main" val="80807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818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469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31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443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spTree>
    <p:extLst>
      <p:ext uri="{BB962C8B-B14F-4D97-AF65-F5344CB8AC3E}">
        <p14:creationId xmlns:p14="http://schemas.microsoft.com/office/powerpoint/2010/main" val="312563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0D0DD6-6B4B-4141-9605-353EBA68CCB4}" type="slidenum">
              <a:rPr lang="zh-TW" altLang="en-US" smtClean="0"/>
              <a:t>‹#›</a:t>
            </a:fld>
            <a:endParaRPr lang="zh-TW" alt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88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F0D0DD6-6B4B-4141-9605-353EBA68CCB4}" type="slidenum">
              <a:rPr lang="zh-TW" altLang="en-US" smtClean="0"/>
              <a:t>‹#›</a:t>
            </a:fld>
            <a:endParaRPr lang="zh-TW" altLang="en-US"/>
          </a:p>
        </p:txBody>
      </p:sp>
    </p:spTree>
    <p:extLst>
      <p:ext uri="{BB962C8B-B14F-4D97-AF65-F5344CB8AC3E}">
        <p14:creationId xmlns:p14="http://schemas.microsoft.com/office/powerpoint/2010/main" val="38263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F0D0DD6-6B4B-4141-9605-353EBA68CCB4}" type="slidenum">
              <a:rPr lang="zh-TW" altLang="en-US" smtClean="0"/>
              <a:t>‹#›</a:t>
            </a:fld>
            <a:endParaRPr lang="zh-TW" alt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79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F0D0DD6-6B4B-4141-9605-353EBA68CCB4}"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67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F0D0DD6-6B4B-4141-9605-353EBA68CCB4}" type="slidenum">
              <a:rPr lang="zh-TW" altLang="en-US" smtClean="0"/>
              <a:t>‹#›</a:t>
            </a:fld>
            <a:endParaRPr lang="zh-TW" altLang="en-US"/>
          </a:p>
        </p:txBody>
      </p:sp>
    </p:spTree>
    <p:extLst>
      <p:ext uri="{BB962C8B-B14F-4D97-AF65-F5344CB8AC3E}">
        <p14:creationId xmlns:p14="http://schemas.microsoft.com/office/powerpoint/2010/main" val="108287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F0D0DD6-6B4B-4141-9605-353EBA68CCB4}" type="slidenum">
              <a:rPr lang="zh-TW" altLang="en-US" smtClean="0"/>
              <a:t>‹#›</a:t>
            </a:fld>
            <a:endParaRPr lang="zh-TW" alt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18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D5CA40C-AFAA-47DA-9B76-18996118E0E8}" type="datetimeFigureOut">
              <a:rPr lang="zh-TW" altLang="en-US" smtClean="0"/>
              <a:t>2022/10/7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F0D0DD6-6B4B-4141-9605-353EBA68CCB4}" type="slidenum">
              <a:rPr lang="zh-TW" altLang="en-US" smtClean="0"/>
              <a:t>‹#›</a:t>
            </a:fld>
            <a:endParaRPr lang="zh-TW" altLang="en-US"/>
          </a:p>
        </p:txBody>
      </p:sp>
    </p:spTree>
    <p:extLst>
      <p:ext uri="{BB962C8B-B14F-4D97-AF65-F5344CB8AC3E}">
        <p14:creationId xmlns:p14="http://schemas.microsoft.com/office/powerpoint/2010/main" val="385218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5CA40C-AFAA-47DA-9B76-18996118E0E8}" type="datetimeFigureOut">
              <a:rPr lang="zh-TW" altLang="en-US" smtClean="0"/>
              <a:t>2022/10/7</a:t>
            </a:fld>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0D0DD6-6B4B-4141-9605-353EBA68CCB4}" type="slidenum">
              <a:rPr lang="zh-TW" altLang="en-US" smtClean="0"/>
              <a:t>‹#›</a:t>
            </a:fld>
            <a:endParaRPr lang="zh-TW" altLang="en-US"/>
          </a:p>
        </p:txBody>
      </p:sp>
    </p:spTree>
    <p:extLst>
      <p:ext uri="{BB962C8B-B14F-4D97-AF65-F5344CB8AC3E}">
        <p14:creationId xmlns:p14="http://schemas.microsoft.com/office/powerpoint/2010/main" val="3940084633"/>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矩形 3"/>
          <p:cNvSpPr/>
          <p:nvPr/>
        </p:nvSpPr>
        <p:spPr>
          <a:xfrm>
            <a:off x="2472738" y="1673276"/>
            <a:ext cx="6955750" cy="3139321"/>
          </a:xfrm>
          <a:prstGeom prst="rect">
            <a:avLst/>
          </a:prstGeom>
          <a:noFill/>
        </p:spPr>
        <p:txBody>
          <a:bodyPr wrap="none" lIns="91440" tIns="45720" rIns="91440" bIns="45720">
            <a:spAutoFit/>
          </a:bodyPr>
          <a:lstStyle/>
          <a:p>
            <a:r>
              <a:rPr lang="zh-TW" altLang="en-US"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rPr>
              <a:t>金門縣議會</a:t>
            </a:r>
            <a:endParaRPr lang="en-US" altLang="zh-TW"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endParaRPr>
          </a:p>
          <a:p>
            <a:r>
              <a:rPr lang="zh-TW" altLang="en-US"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rPr>
              <a:t>第</a:t>
            </a:r>
            <a:r>
              <a:rPr lang="en-US" altLang="zh-TW"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rPr>
              <a:t>7</a:t>
            </a:r>
            <a:r>
              <a:rPr lang="zh-TW" altLang="en-US"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rPr>
              <a:t>屆第</a:t>
            </a:r>
            <a:r>
              <a:rPr lang="en-US" altLang="zh-TW"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rPr>
              <a:t>8</a:t>
            </a:r>
            <a:r>
              <a:rPr lang="zh-TW" altLang="en-US"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rPr>
              <a:t>次定期會</a:t>
            </a:r>
            <a:endParaRPr lang="en-US" altLang="zh-TW"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endParaRPr>
          </a:p>
          <a:p>
            <a:r>
              <a:rPr lang="zh-TW" altLang="en-US" sz="6600" b="1" cap="none" spc="0" dirty="0" smtClean="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rPr>
              <a:t>政風處業務簡報</a:t>
            </a:r>
            <a:endParaRPr lang="zh-TW" altLang="en-US" sz="6600" b="1" cap="none" spc="0" dirty="0">
              <a:ln w="12700" cap="rnd" cmpd="tri">
                <a:solidFill>
                  <a:srgbClr val="FFFF00"/>
                </a:solidFill>
                <a:prstDash val="solid"/>
                <a:bevel/>
              </a:ln>
              <a:gradFill flip="none" rotWithShape="1">
                <a:gsLst>
                  <a:gs pos="0">
                    <a:srgbClr val="FF99FF"/>
                  </a:gs>
                  <a:gs pos="100000">
                    <a:srgbClr val="9933FF"/>
                  </a:gs>
                </a:gsLst>
                <a:path path="rect">
                  <a:fillToRect l="50000" t="50000" r="50000" b="50000"/>
                </a:path>
                <a:tileRect/>
              </a:gradFill>
              <a:effectLst>
                <a:outerShdw blurRad="12700" dist="38100" dir="2700000" algn="tl" rotWithShape="0">
                  <a:schemeClr val="accent5">
                    <a:lumMod val="60000"/>
                    <a:lumOff val="40000"/>
                  </a:schemeClr>
                </a:outerShdw>
              </a:effectLst>
              <a:latin typeface="文鼎勘亭流" panose="03000A09000000000000" pitchFamily="65" charset="-120"/>
              <a:ea typeface="文鼎勘亭流" panose="03000A09000000000000" pitchFamily="65" charset="-120"/>
            </a:endParaRPr>
          </a:p>
        </p:txBody>
      </p:sp>
      <p:sp>
        <p:nvSpPr>
          <p:cNvPr id="5" name="文字方塊 4"/>
          <p:cNvSpPr txBox="1"/>
          <p:nvPr/>
        </p:nvSpPr>
        <p:spPr>
          <a:xfrm>
            <a:off x="6568383" y="4812597"/>
            <a:ext cx="3294644" cy="584775"/>
          </a:xfrm>
          <a:prstGeom prst="rect">
            <a:avLst/>
          </a:prstGeom>
          <a:noFill/>
        </p:spPr>
        <p:txBody>
          <a:bodyPr wrap="square" rtlCol="0">
            <a:spAutoFit/>
          </a:bodyPr>
          <a:lstStyle/>
          <a:p>
            <a:r>
              <a:rPr lang="zh-TW" altLang="en-US" sz="3200" b="1" dirty="0" smtClean="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rPr>
              <a:t>報告人：陳宗強</a:t>
            </a:r>
            <a:endParaRPr lang="zh-TW" altLang="en-US" sz="3200" b="1" dirty="0">
              <a:effectLst>
                <a:outerShdw blurRad="38100" dist="38100" dir="2700000" algn="tl">
                  <a:srgbClr val="000000">
                    <a:alpha val="43137"/>
                  </a:srgbClr>
                </a:outerShdw>
              </a:effectLst>
              <a:latin typeface="文鼎新藝體" panose="040B0A09000000000000" pitchFamily="81" charset="-120"/>
              <a:ea typeface="文鼎新藝體" panose="040B0A09000000000000" pitchFamily="81" charset="-120"/>
            </a:endParaRPr>
          </a:p>
        </p:txBody>
      </p:sp>
      <p:pic>
        <p:nvPicPr>
          <p:cNvPr id="6" name="圖片 5"/>
          <p:cNvPicPr>
            <a:picLocks noChangeAspect="1"/>
          </p:cNvPicPr>
          <p:nvPr/>
        </p:nvPicPr>
        <p:blipFill>
          <a:blip r:embed="rId4"/>
          <a:stretch>
            <a:fillRect/>
          </a:stretch>
        </p:blipFill>
        <p:spPr>
          <a:xfrm>
            <a:off x="461145" y="1439744"/>
            <a:ext cx="1762897" cy="1803193"/>
          </a:xfrm>
          <a:prstGeom prst="rect">
            <a:avLst/>
          </a:prstGeom>
        </p:spPr>
      </p:pic>
    </p:spTree>
    <p:extLst>
      <p:ext uri="{BB962C8B-B14F-4D97-AF65-F5344CB8AC3E}">
        <p14:creationId xmlns:p14="http://schemas.microsoft.com/office/powerpoint/2010/main" val="1792442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三、誠信法紀論壇、凝聚反貪夥伴共識</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805717" y="2496430"/>
            <a:ext cx="5354451" cy="3683060"/>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本</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處與金酒公司於</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7</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月</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22</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日辦理「金門縣屬公營事業機構公司治理暨永續發展論壇」，邀請行政院人事行政總處蘇俊榮人事長主講「永續共好 智慧前行」、台泥公司李鐘培總經理分享「減碳實踐的產業競爭力</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台泥減碳布局」，以及台灣透明組織副理事長葉一璋教授講述「企業誠信與永續經營」，強化管理階層落實廉潔誠信經營理念，提昇企業永續競爭力。</a:t>
            </a:r>
            <a:endParaRPr lang="zh-TW"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4098" name="圖片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197" y="922163"/>
            <a:ext cx="3600000" cy="254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圖片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6197" y="3606199"/>
            <a:ext cx="3600000" cy="261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3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四、發掘違失風險，致力陽光法案服務</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805717" y="2496430"/>
            <a:ext cx="10494342" cy="3118803"/>
          </a:xfrm>
          <a:prstGeom prst="rect">
            <a:avLst/>
          </a:prstGeom>
        </p:spPr>
        <p:txBody>
          <a:bodyPr wrap="square">
            <a:spAutoFit/>
          </a:bodyPr>
          <a:lstStyle/>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本處辦理及指導所屬各政風機構發掘違失風險，研析既存規範缺漏之處，策進研訂機關規管措施，期間辦理「本縣擴大國旅住宿優惠活動補助款業務」等預警作為</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2</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案。</a:t>
            </a:r>
            <a:endPar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marL="342900" lvl="0" indent="-342900" algn="just">
              <a:lnSpc>
                <a:spcPts val="2800"/>
              </a:lnSpc>
              <a:spcAft>
                <a:spcPts val="600"/>
              </a:spcAft>
              <a:buFont typeface="Wingdings" panose="05000000000000000000" pitchFamily="2" charset="2"/>
              <a:buChar char="p"/>
            </a:pPr>
            <a:endPar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marL="342900" lvl="0" indent="-342900" algn="just">
              <a:lnSpc>
                <a:spcPts val="2800"/>
              </a:lnSpc>
              <a:spcAft>
                <a:spcPts val="600"/>
              </a:spcAft>
              <a:buFont typeface="Wingdings" panose="05000000000000000000" pitchFamily="2" charset="2"/>
              <a:buChar char="p"/>
            </a:pP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9</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月</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6</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日召開「如何避免公職人員之關係人向本府申請補助違反公職人員利益衝突迴避法</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下稱利衝法</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座談會」，會議由秘書長主持，研討現行補助機制如何符合利衝法「以公開公平方式辦理」及如何於補助資訊中提示揭露身分關係或主動提供身分揭露表，俾符合法令規定。</a:t>
            </a:r>
          </a:p>
        </p:txBody>
      </p:sp>
      <p:grpSp>
        <p:nvGrpSpPr>
          <p:cNvPr id="17" name="群組 16"/>
          <p:cNvGrpSpPr/>
          <p:nvPr/>
        </p:nvGrpSpPr>
        <p:grpSpPr>
          <a:xfrm>
            <a:off x="7748467" y="608185"/>
            <a:ext cx="2550069" cy="1975129"/>
            <a:chOff x="7143110" y="4462385"/>
            <a:chExt cx="3434772" cy="2505843"/>
          </a:xfrm>
        </p:grpSpPr>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19" name="圖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spTree>
    <p:extLst>
      <p:ext uri="{BB962C8B-B14F-4D97-AF65-F5344CB8AC3E}">
        <p14:creationId xmlns:p14="http://schemas.microsoft.com/office/powerpoint/2010/main" val="275590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四、發掘違失風險，致力陽光法案服務</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1031047" y="2574288"/>
            <a:ext cx="4803297" cy="3323987"/>
          </a:xfrm>
          <a:prstGeom prst="rect">
            <a:avLst/>
          </a:prstGeom>
        </p:spPr>
        <p:txBody>
          <a:bodyPr wrap="square">
            <a:spAutoFit/>
          </a:bodyPr>
          <a:lstStyle/>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辦理</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本年度公職人員財產申報定期申報授權作業，協助本府暨所屬機關、學校財產申報義務人配合相關事項。另於年度遇有相關公職人員依法應辦理就到職、卸離職及代理申報時，積極提醒申報義務人按時程配合辦理及提供必要協助服務，落實公開透明程序，完妥財產申報業務執行。</a:t>
            </a:r>
            <a:endPar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1594" y="3026664"/>
            <a:ext cx="4776945" cy="3023806"/>
          </a:xfrm>
          <a:prstGeom prst="rect">
            <a:avLst/>
          </a:prstGeom>
        </p:spPr>
      </p:pic>
    </p:spTree>
    <p:extLst>
      <p:ext uri="{BB962C8B-B14F-4D97-AF65-F5344CB8AC3E}">
        <p14:creationId xmlns:p14="http://schemas.microsoft.com/office/powerpoint/2010/main" val="8430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五、審慎查處程序、妥處民眾陳情檢舉</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467479" y="2458340"/>
            <a:ext cx="7026058" cy="3760004"/>
          </a:xfrm>
          <a:prstGeom prst="rect">
            <a:avLst/>
          </a:prstGeom>
        </p:spPr>
        <p:txBody>
          <a:bodyPr wrap="square">
            <a:spAutoFit/>
          </a:bodyPr>
          <a:lstStyle/>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年度</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依法處理民眾陳情檢舉及上級交查案件，計</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48</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案，查處結果：函送不法</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3</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案、追究行政責任</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6</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案、陳報政風資料</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6</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案、行政處理者</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案、檢舉澄清結案者</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4</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案，尚在查處（辦理）者</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8</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案。另上次定期會貴會議員質詢案件</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3</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案，查處結果業依規定函復貴會</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endPar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秉</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法務部重要政策指示，積極參與本年度地方公職人員五合一選舉查察會議</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5</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次，並策動本府廉政志工、各機關兼辦政風業務人員協助蒐報賄選情資，依規定辦理賄選情資</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通報事項</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endPar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66934708"/>
              </p:ext>
            </p:extLst>
          </p:nvPr>
        </p:nvGraphicFramePr>
        <p:xfrm>
          <a:off x="7658730" y="1771819"/>
          <a:ext cx="3892609" cy="4248935"/>
        </p:xfrm>
        <a:graphic>
          <a:graphicData uri="http://schemas.openxmlformats.org/drawingml/2006/table">
            <a:tbl>
              <a:tblPr firstRow="1" firstCol="1" bandRow="1">
                <a:tableStyleId>{21E4AEA4-8DFA-4A89-87EB-49C32662AFE0}</a:tableStyleId>
              </a:tblPr>
              <a:tblGrid>
                <a:gridCol w="1777756"/>
                <a:gridCol w="2114853"/>
              </a:tblGrid>
              <a:tr h="524557">
                <a:tc>
                  <a:txBody>
                    <a:bodyPr/>
                    <a:lstStyle/>
                    <a:p>
                      <a:pPr algn="ctr">
                        <a:lnSpc>
                          <a:spcPts val="2200"/>
                        </a:lnSpc>
                        <a:spcAft>
                          <a:spcPts val="600"/>
                        </a:spcAft>
                      </a:pPr>
                      <a:r>
                        <a:rPr lang="zh-TW" sz="2000" b="1"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項目</a:t>
                      </a:r>
                      <a:endParaRPr lang="zh-TW" sz="2000" b="1"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200"/>
                        </a:lnSpc>
                        <a:spcAft>
                          <a:spcPts val="600"/>
                        </a:spcAft>
                      </a:pPr>
                      <a:r>
                        <a:rPr lang="zh-TW" sz="2000" b="1"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案件數</a:t>
                      </a:r>
                      <a:endParaRPr lang="zh-TW" sz="2000" b="1"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r>
              <a:tr h="532054">
                <a:tc>
                  <a:txBody>
                    <a:bodyPr/>
                    <a:lstStyle/>
                    <a:p>
                      <a:pPr algn="ctr">
                        <a:lnSpc>
                          <a:spcPts val="2200"/>
                        </a:lnSpc>
                        <a:spcAft>
                          <a:spcPts val="600"/>
                        </a:spcAft>
                      </a:pPr>
                      <a:r>
                        <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函送不法</a:t>
                      </a:r>
                      <a:endPar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200"/>
                        </a:lnSpc>
                        <a:spcAft>
                          <a:spcPts val="600"/>
                        </a:spcAft>
                      </a:pPr>
                      <a:r>
                        <a:rPr lang="en-US"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endParaRPr lang="zh-TW"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r>
              <a:tr h="532054">
                <a:tc>
                  <a:txBody>
                    <a:bodyPr/>
                    <a:lstStyle/>
                    <a:p>
                      <a:pPr algn="ctr">
                        <a:lnSpc>
                          <a:spcPts val="2200"/>
                        </a:lnSpc>
                        <a:spcAft>
                          <a:spcPts val="600"/>
                        </a:spcAft>
                      </a:pPr>
                      <a:r>
                        <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追究行政責任</a:t>
                      </a:r>
                      <a:endPar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200"/>
                        </a:lnSpc>
                        <a:spcAft>
                          <a:spcPts val="600"/>
                        </a:spcAft>
                      </a:pPr>
                      <a:r>
                        <a:rPr lang="en-US"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a:t>
                      </a:r>
                      <a:endParaRPr lang="zh-TW"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r>
              <a:tr h="532054">
                <a:tc>
                  <a:txBody>
                    <a:bodyPr/>
                    <a:lstStyle/>
                    <a:p>
                      <a:pPr algn="ctr">
                        <a:lnSpc>
                          <a:spcPts val="2200"/>
                        </a:lnSpc>
                        <a:spcAft>
                          <a:spcPts val="600"/>
                        </a:spcAft>
                      </a:pPr>
                      <a:r>
                        <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陳報政風資料</a:t>
                      </a:r>
                      <a:endPar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200"/>
                        </a:lnSpc>
                        <a:spcAft>
                          <a:spcPts val="600"/>
                        </a:spcAft>
                      </a:pPr>
                      <a:r>
                        <a:rPr lang="en-US"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a:t>
                      </a:r>
                      <a:endParaRPr lang="zh-TW"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r>
              <a:tr h="532054">
                <a:tc>
                  <a:txBody>
                    <a:bodyPr/>
                    <a:lstStyle/>
                    <a:p>
                      <a:pPr algn="ctr">
                        <a:lnSpc>
                          <a:spcPts val="2200"/>
                        </a:lnSpc>
                        <a:spcAft>
                          <a:spcPts val="600"/>
                        </a:spcAft>
                      </a:pPr>
                      <a:r>
                        <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檢舉行政處理</a:t>
                      </a:r>
                      <a:endPar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200"/>
                        </a:lnSpc>
                        <a:spcAft>
                          <a:spcPts val="600"/>
                        </a:spcAft>
                      </a:pPr>
                      <a:r>
                        <a:rPr lang="en-US"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21</a:t>
                      </a:r>
                      <a:endParaRPr lang="zh-TW"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r>
              <a:tr h="532054">
                <a:tc>
                  <a:txBody>
                    <a:bodyPr/>
                    <a:lstStyle/>
                    <a:p>
                      <a:pPr algn="ctr">
                        <a:lnSpc>
                          <a:spcPts val="2200"/>
                        </a:lnSpc>
                        <a:spcAft>
                          <a:spcPts val="600"/>
                        </a:spcAft>
                      </a:pPr>
                      <a:r>
                        <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檢舉澄清結案</a:t>
                      </a:r>
                      <a:endPar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200"/>
                        </a:lnSpc>
                        <a:spcAft>
                          <a:spcPts val="600"/>
                        </a:spcAft>
                      </a:pPr>
                      <a:r>
                        <a:rPr lang="en-US"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endParaRPr lang="zh-TW"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r>
              <a:tr h="532054">
                <a:tc>
                  <a:txBody>
                    <a:bodyPr/>
                    <a:lstStyle/>
                    <a:p>
                      <a:pPr algn="ctr">
                        <a:lnSpc>
                          <a:spcPts val="2200"/>
                        </a:lnSpc>
                        <a:spcAft>
                          <a:spcPts val="600"/>
                        </a:spcAft>
                      </a:pPr>
                      <a:r>
                        <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查處中</a:t>
                      </a:r>
                      <a:endPar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200"/>
                        </a:lnSpc>
                        <a:spcAft>
                          <a:spcPts val="600"/>
                        </a:spcAft>
                      </a:pPr>
                      <a:r>
                        <a:rPr lang="en-US"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a:t>
                      </a:r>
                      <a:endParaRPr lang="zh-TW"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r>
              <a:tr h="532054">
                <a:tc>
                  <a:txBody>
                    <a:bodyPr/>
                    <a:lstStyle/>
                    <a:p>
                      <a:pPr algn="ctr">
                        <a:lnSpc>
                          <a:spcPts val="2200"/>
                        </a:lnSpc>
                        <a:spcAft>
                          <a:spcPts val="600"/>
                        </a:spcAft>
                      </a:pPr>
                      <a:r>
                        <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合計</a:t>
                      </a:r>
                      <a:endParaRPr lang="zh-TW" sz="2000" b="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200"/>
                        </a:lnSpc>
                        <a:spcAft>
                          <a:spcPts val="600"/>
                        </a:spcAft>
                      </a:pPr>
                      <a:r>
                        <a:rPr lang="en-US"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48</a:t>
                      </a:r>
                      <a:endParaRPr lang="zh-TW" sz="2000" kern="1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83869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六、厚植服務職能，廉政專業教育研習</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805717" y="2496430"/>
            <a:ext cx="5604708" cy="2246769"/>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辦理</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年金門地區政風人員綜合座談會，邀請法務部廉政署馮副署長成及政風業務組副組長蒞金指導，本府暨所屬及中央機關政風人員計</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15</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人參加，透過直接面談溝通及上級重點工作提示，有效提升政風人員團隊意識及專業職能。</a:t>
            </a:r>
            <a:endPar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5121" name="圖片 20" descr="S__72343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153" y="2496430"/>
            <a:ext cx="4506776" cy="33927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六、厚植服務職能，廉政專業教育研習</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805717" y="2496430"/>
            <a:ext cx="5604708" cy="3323987"/>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辦理</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「本府</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提升政風人員專業能力教育研習」，本研習兼採「實體訓練」與「數位學習」併行，數位學習性別平等及消費者保護課程；實體訓練邀請廉政署前副署長陳榮周先生講授「機關廉政經營」等課程，參加人員包括中央及本府專任及兼辦政風業務人員計</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60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人，會後辦理綜合座談，全力增進廉政團隊專業職能與工作目標共識。</a:t>
            </a:r>
            <a:endPar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8194" name="圖片 18" descr="法務部廉政署前副署長陳榮周，以「機關廉政經營」為題進行專題演講"/>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261" y="2383007"/>
            <a:ext cx="4549010" cy="34374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七、持續資安稽核，落實安全維護作為</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805716" y="2496430"/>
            <a:ext cx="4237921" cy="2964914"/>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辦理</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本府「</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年資訊使用管理稽核」，年度抽查戶役政資訊系統、社政整合資訊系統、地政資訊網際網路查詢系統及國中小校務行政系統，期間召開期前協調會議</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4</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場次、現地稽核</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場次，防範公務機密外洩，提升資訊系統安全。</a:t>
            </a:r>
            <a:endPar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9218" name="圖片 22" descr="S__723435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235" y="1442365"/>
            <a:ext cx="2880000" cy="2157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219" name="圖片 21" descr="S__714915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667" y="3496408"/>
            <a:ext cx="3466788" cy="25675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grpSp>
        <p:nvGrpSpPr>
          <p:cNvPr id="18" name="群組 17"/>
          <p:cNvGrpSpPr/>
          <p:nvPr/>
        </p:nvGrpSpPr>
        <p:grpSpPr>
          <a:xfrm>
            <a:off x="9115254" y="3978887"/>
            <a:ext cx="2550069" cy="1975129"/>
            <a:chOff x="7143110" y="4462385"/>
            <a:chExt cx="3434772" cy="2505843"/>
          </a:xfrm>
        </p:grpSpPr>
        <p:pic>
          <p:nvPicPr>
            <p:cNvPr id="19" name="圖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20" name="圖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spTree>
    <p:extLst>
      <p:ext uri="{BB962C8B-B14F-4D97-AF65-F5344CB8AC3E}">
        <p14:creationId xmlns:p14="http://schemas.microsoft.com/office/powerpoint/2010/main" val="347980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七、持續資安稽核，落實安全維護作為</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805716" y="2496430"/>
            <a:ext cx="4237921" cy="2246769"/>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辦理</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本縣「</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學年度國民中小學教師聯合甄選」專案公務機密維護計畫，執行闈場、考卷試題印製、封裝、送達考場及答案卡電子閱卷等作業，全程順利完成。</a:t>
            </a:r>
            <a:endPar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grpSp>
        <p:nvGrpSpPr>
          <p:cNvPr id="18" name="群組 17"/>
          <p:cNvGrpSpPr/>
          <p:nvPr/>
        </p:nvGrpSpPr>
        <p:grpSpPr>
          <a:xfrm>
            <a:off x="2654380" y="4335021"/>
            <a:ext cx="2550069" cy="1975129"/>
            <a:chOff x="7143110" y="4462385"/>
            <a:chExt cx="3434772" cy="2505843"/>
          </a:xfrm>
        </p:grpSpPr>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pic>
        <p:nvPicPr>
          <p:cNvPr id="10242" name="圖片 24" descr="LINE_ALBUM_202277_220707_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7013" y="842886"/>
            <a:ext cx="3600000" cy="2924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圖片 23" descr="LINE_ALBUM_111年國小教甄_220704_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4449" y="3277797"/>
            <a:ext cx="3941521" cy="29454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5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七、持續資安稽核，落實安全維護作為</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805716" y="2496430"/>
            <a:ext cx="10321141" cy="3041858"/>
          </a:xfrm>
          <a:prstGeom prst="rect">
            <a:avLst/>
          </a:prstGeom>
        </p:spPr>
        <p:txBody>
          <a:bodyPr wrap="square">
            <a:spAutoFit/>
          </a:bodyPr>
          <a:lstStyle/>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辦理</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2022</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搶灘料羅灣</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19</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屆金門海上長泳活動」專案安全維護，由本處負責安全維護聯繫工作、緊急危安狀況之聯繫通報與協處，預先擬訂專案安全維護計畫及維安組任務分工表，執行全案維安巡查與通報事宜，圓滿完成安全維護任務。</a:t>
            </a:r>
          </a:p>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執行</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本府「十月慶典期間專案安全維護實施計畫」，建立慶典期間即時通報機制，並函發「機關安全及公務機密維護自評表」由各機關（單位）、學校自主檢查，復由本處抽查金湖國中及金寧中小學等單位，相關缺失另函知改善及回復，有效預防重大危安、資安及洩密事件發生。</a:t>
            </a:r>
          </a:p>
        </p:txBody>
      </p:sp>
      <p:grpSp>
        <p:nvGrpSpPr>
          <p:cNvPr id="18" name="群組 17"/>
          <p:cNvGrpSpPr/>
          <p:nvPr/>
        </p:nvGrpSpPr>
        <p:grpSpPr>
          <a:xfrm>
            <a:off x="7032384" y="608185"/>
            <a:ext cx="2550069" cy="1975129"/>
            <a:chOff x="7143110" y="4462385"/>
            <a:chExt cx="3434772" cy="2505843"/>
          </a:xfrm>
        </p:grpSpPr>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spTree>
    <p:extLst>
      <p:ext uri="{BB962C8B-B14F-4D97-AF65-F5344CB8AC3E}">
        <p14:creationId xmlns:p14="http://schemas.microsoft.com/office/powerpoint/2010/main" val="11722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預算編列執行</a:t>
              </a:r>
              <a:endPar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sp>
        <p:nvSpPr>
          <p:cNvPr id="33" name="矩形 32"/>
          <p:cNvSpPr/>
          <p:nvPr/>
        </p:nvSpPr>
        <p:spPr>
          <a:xfrm>
            <a:off x="805716" y="2496430"/>
            <a:ext cx="10321141" cy="3708708"/>
          </a:xfrm>
          <a:prstGeom prst="rect">
            <a:avLst/>
          </a:prstGeom>
        </p:spPr>
        <p:txBody>
          <a:bodyPr wrap="square">
            <a:spAutoFit/>
          </a:bodyPr>
          <a:lstStyle/>
          <a:p>
            <a:pPr lvl="0" algn="just">
              <a:lnSpc>
                <a:spcPts val="2800"/>
              </a:lnSpc>
              <a:spcAft>
                <a:spcPts val="600"/>
              </a:spcAft>
            </a:pP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一</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、預算</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編列情形</a:t>
            </a:r>
          </a:p>
          <a:p>
            <a:pPr lvl="0" algn="just">
              <a:lnSpc>
                <a:spcPts val="2800"/>
              </a:lnSpc>
              <a:spcAft>
                <a:spcPts val="600"/>
              </a:spcAft>
            </a:pP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（一</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年預算：編列年度預算金額新臺幣（下同）</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157</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2,000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元整，其中，業務費</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150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1,000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元，人事費</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7</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1,000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元。</a:t>
            </a:r>
          </a:p>
          <a:p>
            <a:pPr lvl="0" algn="just">
              <a:lnSpc>
                <a:spcPts val="2800"/>
              </a:lnSpc>
              <a:spcAft>
                <a:spcPts val="600"/>
              </a:spcAft>
            </a:pP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（二</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112</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年預算：規劃編列年度預算金額</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157</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2,000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元整，其中，業務費</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150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1,000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元，人事費</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7</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1,000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元</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endPar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二、</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年預算執行及效益（</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KPI</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）情形</a:t>
            </a:r>
          </a:p>
          <a:p>
            <a:pPr lvl="0" algn="just">
              <a:lnSpc>
                <a:spcPts val="2800"/>
              </a:lnSpc>
              <a:spcAft>
                <a:spcPts val="600"/>
              </a:spcAft>
            </a:pP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（一</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年預算執行：截至</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月</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4</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日止，業務費簽付</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83</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370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元，執行率</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55.5</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％、人事費簽付</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3</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4,795</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元，執行率</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49</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p>
          <a:p>
            <a:pPr lvl="0" algn="just">
              <a:lnSpc>
                <a:spcPts val="2800"/>
              </a:lnSpc>
              <a:spcAft>
                <a:spcPts val="600"/>
              </a:spcAft>
            </a:pPr>
            <a:endPar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pSp>
        <p:nvGrpSpPr>
          <p:cNvPr id="18" name="群組 17"/>
          <p:cNvGrpSpPr/>
          <p:nvPr/>
        </p:nvGrpSpPr>
        <p:grpSpPr>
          <a:xfrm>
            <a:off x="7032384" y="608185"/>
            <a:ext cx="2550069" cy="1975129"/>
            <a:chOff x="7143110" y="4462385"/>
            <a:chExt cx="3434772" cy="2505843"/>
          </a:xfrm>
        </p:grpSpPr>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spTree>
    <p:extLst>
      <p:ext uri="{BB962C8B-B14F-4D97-AF65-F5344CB8AC3E}">
        <p14:creationId xmlns:p14="http://schemas.microsoft.com/office/powerpoint/2010/main" val="1268576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8" name="群組 7"/>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報告大綱</a:t>
              </a:r>
              <a:endParaRPr lang="zh-CN" altLang="en-US" sz="4000"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graphicFrame>
        <p:nvGraphicFramePr>
          <p:cNvPr id="7" name="內容版面配置區 3"/>
          <p:cNvGraphicFramePr>
            <a:graphicFrameLocks/>
          </p:cNvGraphicFramePr>
          <p:nvPr>
            <p:extLst>
              <p:ext uri="{D42A27DB-BD31-4B8C-83A1-F6EECF244321}">
                <p14:modId xmlns:p14="http://schemas.microsoft.com/office/powerpoint/2010/main" val="3176244945"/>
              </p:ext>
            </p:extLst>
          </p:nvPr>
        </p:nvGraphicFramePr>
        <p:xfrm>
          <a:off x="1260932" y="1078030"/>
          <a:ext cx="1013537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5797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預算編列執行</a:t>
              </a:r>
              <a:endPar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sp>
        <p:nvSpPr>
          <p:cNvPr id="33" name="矩形 32"/>
          <p:cNvSpPr/>
          <p:nvPr/>
        </p:nvSpPr>
        <p:spPr>
          <a:xfrm>
            <a:off x="558828" y="1221819"/>
            <a:ext cx="10321141" cy="451406"/>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（二）</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年效益（</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KPI</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1/3</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endPar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176546962"/>
              </p:ext>
            </p:extLst>
          </p:nvPr>
        </p:nvGraphicFramePr>
        <p:xfrm>
          <a:off x="1201821" y="1789313"/>
          <a:ext cx="9761352" cy="4284228"/>
        </p:xfrm>
        <a:graphic>
          <a:graphicData uri="http://schemas.openxmlformats.org/drawingml/2006/table">
            <a:tbl>
              <a:tblPr>
                <a:tableStyleId>{35758FB7-9AC5-4552-8A53-C91805E547FA}</a:tableStyleId>
              </a:tblPr>
              <a:tblGrid>
                <a:gridCol w="1626892"/>
                <a:gridCol w="1626892"/>
                <a:gridCol w="1993321"/>
                <a:gridCol w="1260463"/>
                <a:gridCol w="1626892"/>
                <a:gridCol w="1626892"/>
              </a:tblGrid>
              <a:tr h="741423">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工作計畫(預算金額)</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行動計畫</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衡量指標</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衡量標準</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績效目標值</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執行成果</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r>
              <a:tr h="886860">
                <a:tc rowSpan="5">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政風業務</a:t>
                      </a:r>
                      <a:br>
                        <a:rPr lang="zh-TW" sz="1400" u="none" strike="noStrike" dirty="0">
                          <a:effectLst>
                            <a:outerShdw blurRad="38100" dist="38100" dir="2700000" algn="tl">
                              <a:srgbClr val="000000">
                                <a:alpha val="43137"/>
                              </a:srgbClr>
                            </a:outerShdw>
                          </a:effectLst>
                          <a:latin typeface="+mj-ea"/>
                          <a:ea typeface="+mj-ea"/>
                        </a:rPr>
                      </a:br>
                      <a:r>
                        <a:rPr lang="zh-TW" sz="1400" u="none" strike="noStrike" dirty="0">
                          <a:effectLst>
                            <a:outerShdw blurRad="38100" dist="38100" dir="2700000" algn="tl">
                              <a:srgbClr val="000000">
                                <a:alpha val="43137"/>
                              </a:srgbClr>
                            </a:outerShdw>
                          </a:effectLst>
                          <a:latin typeface="+mj-ea"/>
                          <a:ea typeface="+mj-ea"/>
                        </a:rPr>
                        <a:t>預防工作</a:t>
                      </a:r>
                      <a:br>
                        <a:rPr lang="zh-TW" sz="1400" u="none" strike="noStrike" dirty="0">
                          <a:effectLst>
                            <a:outerShdw blurRad="38100" dist="38100" dir="2700000" algn="tl">
                              <a:srgbClr val="000000">
                                <a:alpha val="43137"/>
                              </a:srgbClr>
                            </a:outerShdw>
                          </a:effectLst>
                          <a:latin typeface="+mj-ea"/>
                          <a:ea typeface="+mj-ea"/>
                        </a:rPr>
                      </a:br>
                      <a:r>
                        <a:rPr lang="zh-TW" sz="1400" u="none" strike="noStrike" dirty="0">
                          <a:effectLst>
                            <a:outerShdw blurRad="38100" dist="38100" dir="2700000" algn="tl">
                              <a:srgbClr val="000000">
                                <a:alpha val="43137"/>
                              </a:srgbClr>
                            </a:outerShdw>
                          </a:effectLst>
                          <a:latin typeface="+mj-ea"/>
                          <a:ea typeface="+mj-ea"/>
                        </a:rPr>
                        <a:t>(1,451千元)</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rowSpan="3">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充實組織編制，強化廉政服務量能</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充實廉政人力(含各機關兼辦政風人員)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人次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en-US" sz="1400" u="none" strike="noStrike" dirty="0">
                          <a:effectLst>
                            <a:outerShdw blurRad="38100" dist="38100" dir="2700000" algn="tl">
                              <a:srgbClr val="000000">
                                <a:alpha val="43137"/>
                              </a:srgbClr>
                            </a:outerShdw>
                          </a:effectLst>
                          <a:latin typeface="+mj-ea"/>
                          <a:ea typeface="+mj-ea"/>
                        </a:rPr>
                        <a:t>5</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l" fontAlgn="ctr"/>
                      <a:r>
                        <a:rPr lang="en-US" sz="1400" u="none" strike="noStrike">
                          <a:effectLst>
                            <a:outerShdw blurRad="38100" dist="38100" dir="2700000" algn="tl">
                              <a:srgbClr val="000000">
                                <a:alpha val="43137"/>
                              </a:srgbClr>
                            </a:outerShdw>
                          </a:effectLst>
                          <a:latin typeface="+mj-ea"/>
                          <a:ea typeface="+mj-ea"/>
                        </a:rPr>
                        <a:t>5（本府暨所屬各機關單位未設兼辦政風人員皆已補齊）。</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r>
              <a:tr h="735086">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辦理廉政專業研習</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場次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en-US" sz="1400" u="none" strike="noStrike" dirty="0">
                          <a:effectLst>
                            <a:outerShdw blurRad="38100" dist="38100" dir="2700000" algn="tl">
                              <a:srgbClr val="000000">
                                <a:alpha val="43137"/>
                              </a:srgbClr>
                            </a:outerShdw>
                          </a:effectLst>
                          <a:latin typeface="+mj-ea"/>
                          <a:ea typeface="+mj-ea"/>
                        </a:rPr>
                        <a:t>1</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1（111年7月18日於本府多媒體簡報室辦理完成）。</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r>
              <a:tr h="493378">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辦理廉政志工招募或教育訓練</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場次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en-US" sz="1400" u="none" strike="noStrike" dirty="0">
                          <a:effectLst>
                            <a:outerShdw blurRad="38100" dist="38100" dir="2700000" algn="tl">
                              <a:srgbClr val="000000">
                                <a:alpha val="43137"/>
                              </a:srgbClr>
                            </a:outerShdw>
                          </a:effectLst>
                          <a:latin typeface="+mj-ea"/>
                          <a:ea typeface="+mj-ea"/>
                        </a:rPr>
                        <a:t>1</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1(111年9月6日志工觀摩座談會)</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r>
              <a:tr h="934103">
                <a:tc vMerge="1">
                  <a:txBody>
                    <a:bodyPr/>
                    <a:lstStyle/>
                    <a:p>
                      <a:endParaRPr lang="zh-TW" altLang="en-US"/>
                    </a:p>
                  </a:txBody>
                  <a:tcPr/>
                </a:tc>
                <a:tc rowSpan="2">
                  <a:txBody>
                    <a:bodyPr/>
                    <a:lstStyle/>
                    <a:p>
                      <a:pPr algn="ctr" fontAlgn="ctr"/>
                      <a:r>
                        <a:rPr lang="zh-TW" sz="1400" u="none" strike="noStrike">
                          <a:effectLst>
                            <a:outerShdw blurRad="38100" dist="38100" dir="2700000" algn="tl">
                              <a:srgbClr val="000000">
                                <a:alpha val="43137"/>
                              </a:srgbClr>
                            </a:outerShdw>
                          </a:effectLst>
                          <a:latin typeface="+mj-ea"/>
                          <a:ea typeface="+mj-ea"/>
                        </a:rPr>
                        <a:t>厚植服務職能，重視公開透明</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強化廉政會報功能，落實廉政透明政策</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案</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en-US" sz="1400" u="none" strike="noStrike" dirty="0">
                          <a:effectLst>
                            <a:outerShdw blurRad="38100" dist="38100" dir="2700000" algn="tl">
                              <a:srgbClr val="000000">
                                <a:alpha val="43137"/>
                              </a:srgbClr>
                            </a:outerShdw>
                          </a:effectLst>
                          <a:latin typeface="+mj-ea"/>
                          <a:ea typeface="+mj-ea"/>
                        </a:rPr>
                        <a:t>1</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1（修訂「金門縣政府廉政會報設置要點」，</a:t>
                      </a:r>
                      <a:r>
                        <a:rPr lang="en-US" sz="1400" u="none" strike="noStrike" dirty="0" err="1">
                          <a:effectLst>
                            <a:outerShdw blurRad="38100" dist="38100" dir="2700000" algn="tl">
                              <a:srgbClr val="000000">
                                <a:alpha val="43137"/>
                              </a:srgbClr>
                            </a:outerShdw>
                          </a:effectLst>
                          <a:latin typeface="+mj-ea"/>
                          <a:ea typeface="+mj-ea"/>
                        </a:rPr>
                        <a:t>落實與強化機關廉政透明措施</a:t>
                      </a:r>
                      <a:r>
                        <a:rPr lang="en-US" sz="1400" u="none" strike="noStrike" dirty="0">
                          <a:effectLst>
                            <a:outerShdw blurRad="38100" dist="38100" dir="2700000" algn="tl">
                              <a:srgbClr val="000000">
                                <a:alpha val="43137"/>
                              </a:srgbClr>
                            </a:outerShdw>
                          </a:effectLst>
                          <a:latin typeface="+mj-ea"/>
                          <a:ea typeface="+mj-ea"/>
                        </a:rPr>
                        <a:t>）。</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r>
              <a:tr h="493378">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本處臉書粉絲專頁貼文</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則數</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85</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86</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8796" marR="8796" marT="8796" marB="0" anchor="ctr"/>
                </a:tc>
              </a:tr>
            </a:tbl>
          </a:graphicData>
        </a:graphic>
      </p:graphicFrame>
    </p:spTree>
    <p:extLst>
      <p:ext uri="{BB962C8B-B14F-4D97-AF65-F5344CB8AC3E}">
        <p14:creationId xmlns:p14="http://schemas.microsoft.com/office/powerpoint/2010/main" val="1673597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預算編列執行</a:t>
              </a:r>
              <a:endPar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sp>
        <p:nvSpPr>
          <p:cNvPr id="33" name="矩形 32"/>
          <p:cNvSpPr/>
          <p:nvPr/>
        </p:nvSpPr>
        <p:spPr>
          <a:xfrm>
            <a:off x="558828" y="1221819"/>
            <a:ext cx="10321141" cy="451406"/>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（二）</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年效益（</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KPI</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2/3</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endPar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75353645"/>
              </p:ext>
            </p:extLst>
          </p:nvPr>
        </p:nvGraphicFramePr>
        <p:xfrm>
          <a:off x="847025" y="1770063"/>
          <a:ext cx="10356780" cy="4507888"/>
        </p:xfrm>
        <a:graphic>
          <a:graphicData uri="http://schemas.openxmlformats.org/drawingml/2006/table">
            <a:tbl>
              <a:tblPr>
                <a:tableStyleId>{35758FB7-9AC5-4552-8A53-C91805E547FA}</a:tableStyleId>
              </a:tblPr>
              <a:tblGrid>
                <a:gridCol w="1726130"/>
                <a:gridCol w="1726130"/>
                <a:gridCol w="1726130"/>
                <a:gridCol w="895149"/>
                <a:gridCol w="1058779"/>
                <a:gridCol w="3224462"/>
              </a:tblGrid>
              <a:tr h="156465">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工作計畫(預算金額)</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行動計畫</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衡量指標</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b="1" u="none" strike="noStrike">
                          <a:effectLst>
                            <a:outerShdw blurRad="38100" dist="38100" dir="2700000" algn="tl">
                              <a:srgbClr val="000000">
                                <a:alpha val="43137"/>
                              </a:srgbClr>
                            </a:outerShdw>
                          </a:effectLst>
                          <a:latin typeface="+mj-ea"/>
                          <a:ea typeface="+mj-ea"/>
                        </a:rPr>
                        <a:t>衡量標準</a:t>
                      </a:r>
                      <a:endParaRPr lang="zh-TW" sz="1400" b="1"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b="1" u="none" strike="noStrike">
                          <a:effectLst>
                            <a:outerShdw blurRad="38100" dist="38100" dir="2700000" algn="tl">
                              <a:srgbClr val="000000">
                                <a:alpha val="43137"/>
                              </a:srgbClr>
                            </a:outerShdw>
                          </a:effectLst>
                          <a:latin typeface="+mj-ea"/>
                          <a:ea typeface="+mj-ea"/>
                        </a:rPr>
                        <a:t>績效目標值</a:t>
                      </a:r>
                      <a:endParaRPr lang="zh-TW" sz="1400" b="1"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執行成果</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r>
              <a:tr h="156465">
                <a:tc rowSpan="7">
                  <a:txBody>
                    <a:bodyPr/>
                    <a:lstStyle/>
                    <a:p>
                      <a:pPr algn="ctr" fontAlgn="ctr"/>
                      <a:r>
                        <a:rPr lang="zh-TW" sz="1400" u="none" strike="noStrike">
                          <a:effectLst>
                            <a:outerShdw blurRad="38100" dist="38100" dir="2700000" algn="tl">
                              <a:srgbClr val="000000">
                                <a:alpha val="43137"/>
                              </a:srgbClr>
                            </a:outerShdw>
                          </a:effectLst>
                          <a:latin typeface="+mj-ea"/>
                          <a:ea typeface="+mj-ea"/>
                        </a:rPr>
                        <a:t>政風業務</a:t>
                      </a:r>
                      <a:br>
                        <a:rPr lang="zh-TW" sz="1400" u="none" strike="noStrike">
                          <a:effectLst>
                            <a:outerShdw blurRad="38100" dist="38100" dir="2700000" algn="tl">
                              <a:srgbClr val="000000">
                                <a:alpha val="43137"/>
                              </a:srgbClr>
                            </a:outerShdw>
                          </a:effectLst>
                          <a:latin typeface="+mj-ea"/>
                          <a:ea typeface="+mj-ea"/>
                        </a:rPr>
                      </a:br>
                      <a:r>
                        <a:rPr lang="zh-TW" sz="1400" u="none" strike="noStrike">
                          <a:effectLst>
                            <a:outerShdw blurRad="38100" dist="38100" dir="2700000" algn="tl">
                              <a:srgbClr val="000000">
                                <a:alpha val="43137"/>
                              </a:srgbClr>
                            </a:outerShdw>
                          </a:effectLst>
                          <a:latin typeface="+mj-ea"/>
                          <a:ea typeface="+mj-ea"/>
                        </a:rPr>
                        <a:t>預防工作</a:t>
                      </a:r>
                      <a:br>
                        <a:rPr lang="zh-TW" sz="1400" u="none" strike="noStrike">
                          <a:effectLst>
                            <a:outerShdw blurRad="38100" dist="38100" dir="2700000" algn="tl">
                              <a:srgbClr val="000000">
                                <a:alpha val="43137"/>
                              </a:srgbClr>
                            </a:outerShdw>
                          </a:effectLst>
                          <a:latin typeface="+mj-ea"/>
                          <a:ea typeface="+mj-ea"/>
                        </a:rPr>
                      </a:br>
                      <a:r>
                        <a:rPr lang="zh-TW" sz="1400" u="none" strike="noStrike">
                          <a:effectLst>
                            <a:outerShdw blurRad="38100" dist="38100" dir="2700000" algn="tl">
                              <a:srgbClr val="000000">
                                <a:alpha val="43137"/>
                              </a:srgbClr>
                            </a:outerShdw>
                          </a:effectLst>
                          <a:latin typeface="+mj-ea"/>
                          <a:ea typeface="+mj-ea"/>
                        </a:rPr>
                        <a:t>(1,451千元)</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rowSpan="4">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展現廉政亮點，策進預警作為</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辦理廉潔楷模選拔</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en-US" sz="1400" u="none" strike="noStrike" dirty="0">
                          <a:effectLst>
                            <a:outerShdw blurRad="38100" dist="38100" dir="2700000" algn="tl">
                              <a:srgbClr val="000000">
                                <a:alpha val="43137"/>
                              </a:srgbClr>
                            </a:outerShdw>
                          </a:effectLst>
                          <a:latin typeface="+mj-ea"/>
                          <a:ea typeface="+mj-ea"/>
                        </a:rPr>
                        <a:t>1</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1（辦理中）</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r>
              <a:tr h="462562">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校園深耕宣導</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en-US" sz="1400" u="none" strike="noStrike" dirty="0">
                          <a:effectLst>
                            <a:outerShdw blurRad="38100" dist="38100" dir="2700000" algn="tl">
                              <a:srgbClr val="000000">
                                <a:alpha val="43137"/>
                              </a:srgbClr>
                            </a:outerShdw>
                          </a:effectLst>
                          <a:latin typeface="+mj-ea"/>
                          <a:ea typeface="+mj-ea"/>
                        </a:rPr>
                        <a:t>5</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5（年度以國小學童為對象，主講台灣鯨讚說故事，辦理金寧中小學、述美國小等5場次）。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r>
              <a:tr h="539086">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辦理重大專案稽核</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案</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1</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l" fontAlgn="ctr"/>
                      <a:r>
                        <a:rPr lang="en-US" sz="1400" u="none" strike="noStrike">
                          <a:effectLst>
                            <a:outerShdw blurRad="38100" dist="38100" dir="2700000" algn="tl">
                              <a:srgbClr val="000000">
                                <a:alpha val="43137"/>
                              </a:srgbClr>
                            </a:outerShdw>
                          </a:effectLst>
                          <a:latin typeface="+mj-ea"/>
                          <a:ea typeface="+mj-ea"/>
                        </a:rPr>
                        <a:t>2(環保稽查裁處暨固定污染源許可審查業務、殯葬業務有關公立骨灰（骸）存放設施使用管理專案稽核計畫)</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r>
              <a:tr h="232989">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辦理預警作為</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次</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6</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l" fontAlgn="ctr"/>
                      <a:r>
                        <a:rPr lang="en-US" sz="1400" u="none" strike="noStrike">
                          <a:effectLst>
                            <a:outerShdw blurRad="38100" dist="38100" dir="2700000" algn="tl">
                              <a:srgbClr val="000000">
                                <a:alpha val="43137"/>
                              </a:srgbClr>
                            </a:outerShdw>
                          </a:effectLst>
                          <a:latin typeface="+mj-ea"/>
                          <a:ea typeface="+mj-ea"/>
                        </a:rPr>
                        <a:t>3(擴大國旅住宿優惠活動補助款業務預警作為等)</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r>
              <a:tr h="615611">
                <a:tc vMerge="1">
                  <a:txBody>
                    <a:bodyPr/>
                    <a:lstStyle/>
                    <a:p>
                      <a:endParaRPr lang="zh-TW" altLang="en-US"/>
                    </a:p>
                  </a:txBody>
                  <a:tcPr/>
                </a:tc>
                <a:tc rowSpan="3">
                  <a:txBody>
                    <a:bodyPr/>
                    <a:lstStyle/>
                    <a:p>
                      <a:pPr algn="ctr" fontAlgn="ctr"/>
                      <a:r>
                        <a:rPr lang="zh-TW" sz="1400" u="none" strike="noStrike">
                          <a:effectLst>
                            <a:outerShdw blurRad="38100" dist="38100" dir="2700000" algn="tl">
                              <a:srgbClr val="000000">
                                <a:alpha val="43137"/>
                              </a:srgbClr>
                            </a:outerShdw>
                          </a:effectLst>
                          <a:latin typeface="+mj-ea"/>
                          <a:ea typeface="+mj-ea"/>
                        </a:rPr>
                        <a:t>深化利衝宣導，落實陽光法案</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辦理公職人員財產申報說明會</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場次</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1</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l" fontAlgn="ctr"/>
                      <a:r>
                        <a:rPr lang="en-US" sz="1400" u="none" strike="noStrike">
                          <a:effectLst>
                            <a:outerShdw blurRad="38100" dist="38100" dir="2700000" algn="tl">
                              <a:srgbClr val="000000">
                                <a:alpha val="43137"/>
                              </a:srgbClr>
                            </a:outerShdw>
                          </a:effectLst>
                          <a:latin typeface="+mj-ea"/>
                          <a:ea typeface="+mj-ea"/>
                        </a:rPr>
                        <a:t>0(規劃中，111年9月30日協助監察院辦理「公職人員職務異動通報作業及新版全國公職人員財產申報系統視訊宣導說明會」)</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r>
              <a:tr h="539086">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辦理利益衝突迴避法說明會</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場次</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1</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l" fontAlgn="ctr"/>
                      <a:r>
                        <a:rPr lang="en-US" sz="1400" u="none" strike="noStrike">
                          <a:effectLst>
                            <a:outerShdw blurRad="38100" dist="38100" dir="2700000" algn="tl">
                              <a:srgbClr val="000000">
                                <a:alpha val="43137"/>
                              </a:srgbClr>
                            </a:outerShdw>
                          </a:effectLst>
                          <a:latin typeface="+mj-ea"/>
                          <a:ea typeface="+mj-ea"/>
                        </a:rPr>
                        <a:t>1(111年9月6日辦理「如何避免公職人員關係人向縣(市)政府申請之補助違反公職人員利益衝突迴避法說明會」)</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r>
              <a:tr h="615611">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受理公職人員財產申報案件</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人次</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200</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254(協助定期申報授權作業192人，將於12月初上傳申報資料，完成定期申報作業，另受理就到職申報31人、卸離職申報31人)</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3416" marR="3416" marT="3416" marB="0" anchor="ctr"/>
                </a:tc>
              </a:tr>
            </a:tbl>
          </a:graphicData>
        </a:graphic>
      </p:graphicFrame>
    </p:spTree>
    <p:extLst>
      <p:ext uri="{BB962C8B-B14F-4D97-AF65-F5344CB8AC3E}">
        <p14:creationId xmlns:p14="http://schemas.microsoft.com/office/powerpoint/2010/main" val="1199087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預算編列執行</a:t>
              </a:r>
              <a:endPar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sp>
        <p:nvSpPr>
          <p:cNvPr id="33" name="矩形 32"/>
          <p:cNvSpPr/>
          <p:nvPr/>
        </p:nvSpPr>
        <p:spPr>
          <a:xfrm>
            <a:off x="558828" y="1221819"/>
            <a:ext cx="10321141" cy="451406"/>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（二）</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111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年效益（</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KPI</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3/3</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endPar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504807067"/>
              </p:ext>
            </p:extLst>
          </p:nvPr>
        </p:nvGraphicFramePr>
        <p:xfrm>
          <a:off x="827772" y="1749425"/>
          <a:ext cx="10549288" cy="4391494"/>
        </p:xfrm>
        <a:graphic>
          <a:graphicData uri="http://schemas.openxmlformats.org/drawingml/2006/table">
            <a:tbl>
              <a:tblPr>
                <a:tableStyleId>{35758FB7-9AC5-4552-8A53-C91805E547FA}</a:tableStyleId>
              </a:tblPr>
              <a:tblGrid>
                <a:gridCol w="1638337"/>
                <a:gridCol w="1782190"/>
                <a:gridCol w="1782190"/>
                <a:gridCol w="896688"/>
                <a:gridCol w="1026158"/>
                <a:gridCol w="3423725"/>
              </a:tblGrid>
              <a:tr h="248253">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工作計畫(預算金額)</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行動計畫</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b="1" u="none" strike="noStrike">
                          <a:effectLst>
                            <a:outerShdw blurRad="38100" dist="38100" dir="2700000" algn="tl">
                              <a:srgbClr val="000000">
                                <a:alpha val="43137"/>
                              </a:srgbClr>
                            </a:outerShdw>
                          </a:effectLst>
                          <a:latin typeface="+mj-ea"/>
                          <a:ea typeface="+mj-ea"/>
                        </a:rPr>
                        <a:t>衡量指標</a:t>
                      </a:r>
                      <a:endParaRPr lang="zh-TW" sz="1400" b="1"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b="1" u="none" strike="noStrike">
                          <a:effectLst>
                            <a:outerShdw blurRad="38100" dist="38100" dir="2700000" algn="tl">
                              <a:srgbClr val="000000">
                                <a:alpha val="43137"/>
                              </a:srgbClr>
                            </a:outerShdw>
                          </a:effectLst>
                          <a:latin typeface="+mj-ea"/>
                          <a:ea typeface="+mj-ea"/>
                        </a:rPr>
                        <a:t>衡量標準</a:t>
                      </a:r>
                      <a:endParaRPr lang="zh-TW" sz="1400" b="1"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b="1" u="none" strike="noStrike">
                          <a:effectLst>
                            <a:outerShdw blurRad="38100" dist="38100" dir="2700000" algn="tl">
                              <a:srgbClr val="000000">
                                <a:alpha val="43137"/>
                              </a:srgbClr>
                            </a:outerShdw>
                          </a:effectLst>
                          <a:latin typeface="+mj-ea"/>
                          <a:ea typeface="+mj-ea"/>
                        </a:rPr>
                        <a:t>績效目標值</a:t>
                      </a:r>
                      <a:endParaRPr lang="zh-TW" sz="1400" b="1"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b="1" u="none" strike="noStrike" dirty="0">
                          <a:effectLst>
                            <a:outerShdw blurRad="38100" dist="38100" dir="2700000" algn="tl">
                              <a:srgbClr val="000000">
                                <a:alpha val="43137"/>
                              </a:srgbClr>
                            </a:outerShdw>
                          </a:effectLst>
                          <a:latin typeface="+mj-ea"/>
                          <a:ea typeface="+mj-ea"/>
                        </a:rPr>
                        <a:t>執行成果</a:t>
                      </a:r>
                      <a:endParaRPr lang="zh-TW" sz="1400" b="1"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r h="964114">
                <a:tc rowSpan="5">
                  <a:txBody>
                    <a:bodyPr/>
                    <a:lstStyle/>
                    <a:p>
                      <a:pPr algn="ctr" fontAlgn="ctr"/>
                      <a:r>
                        <a:rPr lang="zh-TW" sz="1400" u="none" strike="noStrike">
                          <a:effectLst>
                            <a:outerShdw blurRad="38100" dist="38100" dir="2700000" algn="tl">
                              <a:srgbClr val="000000">
                                <a:alpha val="43137"/>
                              </a:srgbClr>
                            </a:outerShdw>
                          </a:effectLst>
                          <a:latin typeface="+mj-ea"/>
                          <a:ea typeface="+mj-ea"/>
                        </a:rPr>
                        <a:t>政風業務</a:t>
                      </a:r>
                      <a:br>
                        <a:rPr lang="zh-TW" sz="1400" u="none" strike="noStrike">
                          <a:effectLst>
                            <a:outerShdw blurRad="38100" dist="38100" dir="2700000" algn="tl">
                              <a:srgbClr val="000000">
                                <a:alpha val="43137"/>
                              </a:srgbClr>
                            </a:outerShdw>
                          </a:effectLst>
                          <a:latin typeface="+mj-ea"/>
                          <a:ea typeface="+mj-ea"/>
                        </a:rPr>
                      </a:br>
                      <a:r>
                        <a:rPr lang="zh-TW" sz="1400" u="none" strike="noStrike">
                          <a:effectLst>
                            <a:outerShdw blurRad="38100" dist="38100" dir="2700000" algn="tl">
                              <a:srgbClr val="000000">
                                <a:alpha val="43137"/>
                              </a:srgbClr>
                            </a:outerShdw>
                          </a:effectLst>
                          <a:latin typeface="+mj-ea"/>
                          <a:ea typeface="+mj-ea"/>
                        </a:rPr>
                        <a:t>預防工作</a:t>
                      </a:r>
                      <a:br>
                        <a:rPr lang="zh-TW" sz="1400" u="none" strike="noStrike">
                          <a:effectLst>
                            <a:outerShdw blurRad="38100" dist="38100" dir="2700000" algn="tl">
                              <a:srgbClr val="000000">
                                <a:alpha val="43137"/>
                              </a:srgbClr>
                            </a:outerShdw>
                          </a:effectLst>
                          <a:latin typeface="+mj-ea"/>
                          <a:ea typeface="+mj-ea"/>
                        </a:rPr>
                      </a:br>
                      <a:r>
                        <a:rPr lang="zh-TW" sz="1400" u="none" strike="noStrike">
                          <a:effectLst>
                            <a:outerShdw blurRad="38100" dist="38100" dir="2700000" algn="tl">
                              <a:srgbClr val="000000">
                                <a:alpha val="43137"/>
                              </a:srgbClr>
                            </a:outerShdw>
                          </a:effectLst>
                          <a:latin typeface="+mj-ea"/>
                          <a:ea typeface="+mj-ea"/>
                        </a:rPr>
                        <a:t>(1,451千元)</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rowSpan="5">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落實資安稽核，完妥機關安全</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辦理資安稽核</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dirty="0">
                          <a:effectLst>
                            <a:outerShdw blurRad="38100" dist="38100" dir="2700000" algn="tl">
                              <a:srgbClr val="000000">
                                <a:alpha val="43137"/>
                              </a:srgbClr>
                            </a:outerShdw>
                          </a:effectLst>
                          <a:latin typeface="+mj-ea"/>
                          <a:ea typeface="+mj-ea"/>
                        </a:rPr>
                        <a:t>案</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en-US" sz="1400" u="none" strike="noStrike" dirty="0">
                          <a:effectLst>
                            <a:outerShdw blurRad="38100" dist="38100" dir="2700000" algn="tl">
                              <a:srgbClr val="000000">
                                <a:alpha val="43137"/>
                              </a:srgbClr>
                            </a:outerShdw>
                          </a:effectLst>
                          <a:latin typeface="+mj-ea"/>
                          <a:ea typeface="+mj-ea"/>
                        </a:rPr>
                        <a:t>1</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1（稽核地政資訊網際網路查詢系統、金門縣社政整合系統、智慧福利平台、金門縣國中小校務行政系統及戶役政系統）。</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r h="604578">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辦理機關安全檢查</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次</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2</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2（年度訂定春節及十月慶典期間專案安全維護及辦理維護檢查2次）。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r h="604578">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辦理公務機密檢查</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次</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2</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2（年度訂定春節及十月慶典期間專案安全維護及辦理維護檢查2次）。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r h="491155">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辦理機關安全維護宣導</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次</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6</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6（利用機關網頁、函發電子文等辦理6次）。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r h="491155">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辦理公務機密維護宣導社</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次</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6</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6（利用機關網頁、函發電子文等辦理6次）。</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r h="491155">
                <a:tc rowSpan="3">
                  <a:txBody>
                    <a:bodyPr/>
                    <a:lstStyle/>
                    <a:p>
                      <a:pPr algn="ctr" fontAlgn="ctr"/>
                      <a:r>
                        <a:rPr lang="zh-TW" sz="1400" u="none" strike="noStrike">
                          <a:effectLst>
                            <a:outerShdw blurRad="38100" dist="38100" dir="2700000" algn="tl">
                              <a:srgbClr val="000000">
                                <a:alpha val="43137"/>
                              </a:srgbClr>
                            </a:outerShdw>
                          </a:effectLst>
                          <a:latin typeface="+mj-ea"/>
                          <a:ea typeface="+mj-ea"/>
                        </a:rPr>
                        <a:t>政風業務</a:t>
                      </a:r>
                      <a:br>
                        <a:rPr lang="zh-TW" sz="1400" u="none" strike="noStrike">
                          <a:effectLst>
                            <a:outerShdw blurRad="38100" dist="38100" dir="2700000" algn="tl">
                              <a:srgbClr val="000000">
                                <a:alpha val="43137"/>
                              </a:srgbClr>
                            </a:outerShdw>
                          </a:effectLst>
                          <a:latin typeface="+mj-ea"/>
                          <a:ea typeface="+mj-ea"/>
                        </a:rPr>
                      </a:br>
                      <a:r>
                        <a:rPr lang="zh-TW" sz="1400" u="none" strike="noStrike">
                          <a:effectLst>
                            <a:outerShdw blurRad="38100" dist="38100" dir="2700000" algn="tl">
                              <a:srgbClr val="000000">
                                <a:alpha val="43137"/>
                              </a:srgbClr>
                            </a:outerShdw>
                          </a:effectLst>
                          <a:latin typeface="+mj-ea"/>
                          <a:ea typeface="+mj-ea"/>
                        </a:rPr>
                        <a:t>查處工作</a:t>
                      </a:r>
                      <a:br>
                        <a:rPr lang="zh-TW" sz="1400" u="none" strike="noStrike">
                          <a:effectLst>
                            <a:outerShdw blurRad="38100" dist="38100" dir="2700000" algn="tl">
                              <a:srgbClr val="000000">
                                <a:alpha val="43137"/>
                              </a:srgbClr>
                            </a:outerShdw>
                          </a:effectLst>
                          <a:latin typeface="+mj-ea"/>
                          <a:ea typeface="+mj-ea"/>
                        </a:rPr>
                      </a:br>
                      <a:r>
                        <a:rPr lang="zh-TW" sz="1400" u="none" strike="noStrike">
                          <a:effectLst>
                            <a:outerShdw blurRad="38100" dist="38100" dir="2700000" algn="tl">
                              <a:srgbClr val="000000">
                                <a:alpha val="43137"/>
                              </a:srgbClr>
                            </a:outerShdw>
                          </a:effectLst>
                          <a:latin typeface="+mj-ea"/>
                          <a:ea typeface="+mj-ea"/>
                        </a:rPr>
                        <a:t>(50千元)</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rowSpan="3">
                  <a:txBody>
                    <a:bodyPr/>
                    <a:lstStyle/>
                    <a:p>
                      <a:pPr algn="ctr" fontAlgn="ctr"/>
                      <a:r>
                        <a:rPr lang="zh-TW" sz="1400" u="none" strike="noStrike">
                          <a:effectLst>
                            <a:outerShdw blurRad="38100" dist="38100" dir="2700000" algn="tl">
                              <a:srgbClr val="000000">
                                <a:alpha val="43137"/>
                              </a:srgbClr>
                            </a:outerShdw>
                          </a:effectLst>
                          <a:latin typeface="+mj-ea"/>
                          <a:ea typeface="+mj-ea"/>
                        </a:rPr>
                        <a:t>審慎查察貪瀆，落實人權保障</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妥適處理陳情檢舉案件</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案</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30</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48</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r h="248253">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辦理貪瀆及不法案件</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案</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2</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3</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r h="248253">
                <a:tc vMerge="1">
                  <a:txBody>
                    <a:bodyPr/>
                    <a:lstStyle/>
                    <a:p>
                      <a:endParaRPr lang="zh-TW" altLang="en-US"/>
                    </a:p>
                  </a:txBody>
                  <a:tcPr/>
                </a:tc>
                <a:tc vMerge="1">
                  <a:txBody>
                    <a:bodyPr/>
                    <a:lstStyle/>
                    <a:p>
                      <a:endParaRPr lang="zh-TW" altLang="en-US"/>
                    </a:p>
                  </a:txBody>
                  <a:tcP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辦理專案清查</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zh-TW" sz="1400" u="none" strike="noStrike">
                          <a:effectLst>
                            <a:outerShdw blurRad="38100" dist="38100" dir="2700000" algn="tl">
                              <a:srgbClr val="000000">
                                <a:alpha val="43137"/>
                              </a:srgbClr>
                            </a:outerShdw>
                          </a:effectLst>
                          <a:latin typeface="+mj-ea"/>
                          <a:ea typeface="+mj-ea"/>
                        </a:rPr>
                        <a:t>案</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ctr" fontAlgn="ctr"/>
                      <a:r>
                        <a:rPr lang="en-US" sz="1400" u="none" strike="noStrike">
                          <a:effectLst>
                            <a:outerShdw blurRad="38100" dist="38100" dir="2700000" algn="tl">
                              <a:srgbClr val="000000">
                                <a:alpha val="43137"/>
                              </a:srgbClr>
                            </a:outerShdw>
                          </a:effectLst>
                          <a:latin typeface="+mj-ea"/>
                          <a:ea typeface="+mj-ea"/>
                        </a:rPr>
                        <a:t>2</a:t>
                      </a:r>
                      <a:endParaRPr lang="zh-TW" sz="1400" b="0" i="0" u="none" strike="noStrike">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c>
                  <a:txBody>
                    <a:bodyPr/>
                    <a:lstStyle/>
                    <a:p>
                      <a:pPr algn="l" fontAlgn="ctr"/>
                      <a:r>
                        <a:rPr lang="en-US" sz="1400" u="none" strike="noStrike" dirty="0">
                          <a:effectLst>
                            <a:outerShdw blurRad="38100" dist="38100" dir="2700000" algn="tl">
                              <a:srgbClr val="000000">
                                <a:alpha val="43137"/>
                              </a:srgbClr>
                            </a:outerShdw>
                          </a:effectLst>
                          <a:latin typeface="+mj-ea"/>
                          <a:ea typeface="+mj-ea"/>
                        </a:rPr>
                        <a:t>2</a:t>
                      </a:r>
                      <a:endParaRPr lang="zh-TW" sz="1400" b="0" i="0" u="none" strike="noStrike" dirty="0">
                        <a:solidFill>
                          <a:srgbClr val="000000"/>
                        </a:solidFill>
                        <a:effectLst>
                          <a:outerShdw blurRad="38100" dist="38100" dir="2700000" algn="tl">
                            <a:srgbClr val="000000">
                              <a:alpha val="43137"/>
                            </a:srgbClr>
                          </a:outerShdw>
                        </a:effectLst>
                        <a:latin typeface="+mj-ea"/>
                        <a:ea typeface="+mj-ea"/>
                      </a:endParaRPr>
                    </a:p>
                  </a:txBody>
                  <a:tcPr marL="4700" marR="4700" marT="4700" marB="0" anchor="ctr"/>
                </a:tc>
              </a:tr>
            </a:tbl>
          </a:graphicData>
        </a:graphic>
      </p:graphicFrame>
    </p:spTree>
    <p:extLst>
      <p:ext uri="{BB962C8B-B14F-4D97-AF65-F5344CB8AC3E}">
        <p14:creationId xmlns:p14="http://schemas.microsoft.com/office/powerpoint/2010/main" val="1887785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未來工作重點</a:t>
              </a:r>
            </a:p>
          </p:txBody>
        </p:sp>
      </p:grpSp>
      <p:grpSp>
        <p:nvGrpSpPr>
          <p:cNvPr id="9" name="群組 8"/>
          <p:cNvGrpSpPr/>
          <p:nvPr/>
        </p:nvGrpSpPr>
        <p:grpSpPr>
          <a:xfrm>
            <a:off x="1003917" y="1395664"/>
            <a:ext cx="10334644" cy="4806336"/>
            <a:chOff x="464901" y="195237"/>
            <a:chExt cx="10653911" cy="6353272"/>
          </a:xfrm>
        </p:grpSpPr>
        <p:sp>
          <p:nvSpPr>
            <p:cNvPr id="10" name="Rectangle 10"/>
            <p:cNvSpPr/>
            <p:nvPr/>
          </p:nvSpPr>
          <p:spPr bwMode="auto">
            <a:xfrm>
              <a:off x="3069627" y="199303"/>
              <a:ext cx="8049185" cy="154116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chemeClr val="tx1"/>
                  </a:solidFill>
                  <a:latin typeface="標楷體" panose="03000509000000000000" pitchFamily="65" charset="-120"/>
                  <a:ea typeface="標楷體" panose="03000509000000000000" pitchFamily="65" charset="-120"/>
                </a:rPr>
                <a:t>積極</a:t>
              </a:r>
              <a:r>
                <a:rPr lang="zh-TW" altLang="en-US" sz="2000" dirty="0">
                  <a:solidFill>
                    <a:schemeClr val="tx1"/>
                  </a:solidFill>
                  <a:latin typeface="標楷體" panose="03000509000000000000" pitchFamily="65" charset="-120"/>
                  <a:ea typeface="標楷體" panose="03000509000000000000" pitchFamily="65" charset="-120"/>
                </a:rPr>
                <a:t>落實「真誠、實在」、「公開、透明」的廉能施政目標，以「善意提醒」、「主動服務」的態度，協助本府全體同仁推動縣政業務，強調依法解決問題，營造優質無虞公務環境。</a:t>
              </a:r>
            </a:p>
          </p:txBody>
        </p:sp>
        <p:sp>
          <p:nvSpPr>
            <p:cNvPr id="11" name="Rectangle 10"/>
            <p:cNvSpPr/>
            <p:nvPr/>
          </p:nvSpPr>
          <p:spPr bwMode="auto">
            <a:xfrm>
              <a:off x="468186" y="195237"/>
              <a:ext cx="2498241" cy="1545232"/>
            </a:xfrm>
            <a:prstGeom prst="roundRect">
              <a:avLst/>
            </a:prstGeom>
            <a:solidFill>
              <a:schemeClr val="accent1">
                <a:lumMod val="50000"/>
              </a:schemeClr>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主動服務</a:t>
              </a:r>
            </a:p>
          </p:txBody>
        </p:sp>
        <p:sp>
          <p:nvSpPr>
            <p:cNvPr id="12" name="Rectangle 10"/>
            <p:cNvSpPr/>
            <p:nvPr/>
          </p:nvSpPr>
          <p:spPr bwMode="auto">
            <a:xfrm>
              <a:off x="3051005" y="1796468"/>
              <a:ext cx="8067807" cy="1545232"/>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chemeClr val="tx1"/>
                  </a:solidFill>
                  <a:latin typeface="標楷體" panose="03000509000000000000" pitchFamily="65" charset="-120"/>
                  <a:ea typeface="標楷體" panose="03000509000000000000" pitchFamily="65" charset="-120"/>
                </a:rPr>
                <a:t>積極</a:t>
              </a:r>
              <a:r>
                <a:rPr lang="zh-TW" altLang="en-US" sz="2000" dirty="0">
                  <a:solidFill>
                    <a:schemeClr val="tx1"/>
                  </a:solidFill>
                  <a:latin typeface="標楷體" panose="03000509000000000000" pitchFamily="65" charset="-120"/>
                  <a:ea typeface="標楷體" panose="03000509000000000000" pitchFamily="65" charset="-120"/>
                </a:rPr>
                <a:t>掌握民意趨勢，以發掘機關廉政風險，研提興革建議，建構防處機制，協助完妥施政作為，並扮演縣府與民眾（業者）間之溝通橋樑，推動反貪、反賄選宣導，攜手推動全民廉政。</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3" name="Rectangle 10"/>
            <p:cNvSpPr/>
            <p:nvPr/>
          </p:nvSpPr>
          <p:spPr bwMode="auto">
            <a:xfrm>
              <a:off x="3051003" y="3397699"/>
              <a:ext cx="8067809" cy="152058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chemeClr val="tx1"/>
                  </a:solidFill>
                  <a:latin typeface="標楷體" panose="03000509000000000000" pitchFamily="65" charset="-120"/>
                  <a:ea typeface="標楷體" panose="03000509000000000000" pitchFamily="65" charset="-120"/>
                </a:rPr>
                <a:t>強化</a:t>
              </a:r>
              <a:r>
                <a:rPr lang="zh-TW" altLang="en-US" sz="2000" dirty="0">
                  <a:solidFill>
                    <a:schemeClr val="tx1"/>
                  </a:solidFill>
                  <a:latin typeface="標楷體" panose="03000509000000000000" pitchFamily="65" charset="-120"/>
                  <a:ea typeface="標楷體" panose="03000509000000000000" pitchFamily="65" charset="-120"/>
                </a:rPr>
                <a:t>地區司法、檢調廉機關聯繫互動，順暢多元檢舉管道，貫徹檢舉人保密事項，鼓勵民眾勇於檢舉，針對社會矚目案件、機關貪腐訊息、民意代表質疑、影響機關形象等情事，確依廉政法規嚴密查察、妥處作為。</a:t>
              </a:r>
            </a:p>
          </p:txBody>
        </p:sp>
        <p:sp>
          <p:nvSpPr>
            <p:cNvPr id="14" name="Rectangle 10"/>
            <p:cNvSpPr/>
            <p:nvPr/>
          </p:nvSpPr>
          <p:spPr bwMode="auto">
            <a:xfrm>
              <a:off x="3051003" y="5003277"/>
              <a:ext cx="8067808" cy="1545232"/>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chemeClr val="tx1"/>
                  </a:solidFill>
                  <a:latin typeface="標楷體" panose="03000509000000000000" pitchFamily="65" charset="-120"/>
                  <a:ea typeface="標楷體" panose="03000509000000000000" pitchFamily="65" charset="-120"/>
                </a:rPr>
                <a:t>厚植</a:t>
              </a:r>
              <a:r>
                <a:rPr lang="zh-TW" altLang="en-US" sz="2000" dirty="0">
                  <a:solidFill>
                    <a:schemeClr val="tx1"/>
                  </a:solidFill>
                  <a:latin typeface="標楷體" panose="03000509000000000000" pitchFamily="65" charset="-120"/>
                  <a:ea typeface="標楷體" panose="03000509000000000000" pitchFamily="65" charset="-120"/>
                </a:rPr>
                <a:t>廉政服務團隊實力，完妥年度清查、稽核工作及機關安全、公務機密維護事項，發掘及解決本府暨所屬機關學校資安、維安風險，落實整體機關安全工作。</a:t>
              </a:r>
            </a:p>
          </p:txBody>
        </p:sp>
        <p:sp>
          <p:nvSpPr>
            <p:cNvPr id="15" name="Rectangle 10"/>
            <p:cNvSpPr/>
            <p:nvPr/>
          </p:nvSpPr>
          <p:spPr bwMode="auto">
            <a:xfrm>
              <a:off x="468185" y="1796468"/>
              <a:ext cx="2498241" cy="1545232"/>
            </a:xfrm>
            <a:prstGeom prst="roundRect">
              <a:avLst/>
            </a:prstGeom>
            <a:solidFill>
              <a:schemeClr val="accent1">
                <a:lumMod val="50000"/>
              </a:schemeClr>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制度防貪</a:t>
              </a:r>
            </a:p>
          </p:txBody>
        </p:sp>
        <p:sp>
          <p:nvSpPr>
            <p:cNvPr id="16" name="Rectangle 10"/>
            <p:cNvSpPr/>
            <p:nvPr/>
          </p:nvSpPr>
          <p:spPr bwMode="auto">
            <a:xfrm>
              <a:off x="464902" y="3397699"/>
              <a:ext cx="2498241" cy="1545232"/>
            </a:xfrm>
            <a:prstGeom prst="roundRect">
              <a:avLst/>
            </a:prstGeom>
            <a:solidFill>
              <a:schemeClr val="accent1">
                <a:lumMod val="50000"/>
              </a:schemeClr>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完妥肅貪</a:t>
              </a:r>
            </a:p>
          </p:txBody>
        </p:sp>
        <p:sp>
          <p:nvSpPr>
            <p:cNvPr id="17" name="Rectangle 10"/>
            <p:cNvSpPr/>
            <p:nvPr/>
          </p:nvSpPr>
          <p:spPr bwMode="auto">
            <a:xfrm>
              <a:off x="464901" y="5003277"/>
              <a:ext cx="2498241" cy="1545232"/>
            </a:xfrm>
            <a:prstGeom prst="roundRect">
              <a:avLst/>
            </a:prstGeom>
            <a:solidFill>
              <a:schemeClr val="accent1">
                <a:lumMod val="50000"/>
              </a:schemeClr>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落實維安</a:t>
              </a:r>
            </a:p>
          </p:txBody>
        </p:sp>
      </p:grpSp>
    </p:spTree>
    <p:extLst>
      <p:ext uri="{BB962C8B-B14F-4D97-AF65-F5344CB8AC3E}">
        <p14:creationId xmlns:p14="http://schemas.microsoft.com/office/powerpoint/2010/main" val="1783211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結語</a:t>
              </a:r>
              <a:endPar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sp>
        <p:nvSpPr>
          <p:cNvPr id="2" name="文字方塊 1"/>
          <p:cNvSpPr txBox="1"/>
          <p:nvPr/>
        </p:nvSpPr>
        <p:spPr>
          <a:xfrm>
            <a:off x="1666132" y="1637738"/>
            <a:ext cx="9109853" cy="2677656"/>
          </a:xfrm>
          <a:prstGeom prst="rect">
            <a:avLst/>
          </a:prstGeom>
          <a:noFill/>
        </p:spPr>
        <p:txBody>
          <a:bodyPr wrap="square" rtlCol="0">
            <a:spAutoFit/>
          </a:bodyPr>
          <a:lstStyle/>
          <a:p>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「廉</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政」是國家政治清明，社會公平正義及展現國家競爭力的重要指標，更是一種普世價值。本處將秉持「預防勝於治療」理念，透過與鄉親、公務同仁之積極溝通，掌握民意需求脈動，發掘機關廉政風險，期前</a:t>
            </a: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機先防</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處，避免同仁遭受不當干擾，俾優化公務環境及培養同仁勇於任事之責任與共識，更期在貴會議員女士、先生的督正指導下，毋枉毋縱、善盡職責，建立「清廉」、「效率」兼具的優質廉能政風環境。</a:t>
            </a:r>
            <a:endParaRPr lang="zh-TW" altLang="en-US" dirty="0"/>
          </a:p>
        </p:txBody>
      </p:sp>
      <p:grpSp>
        <p:nvGrpSpPr>
          <p:cNvPr id="7" name="群組 6"/>
          <p:cNvGrpSpPr/>
          <p:nvPr/>
        </p:nvGrpSpPr>
        <p:grpSpPr>
          <a:xfrm>
            <a:off x="7128636" y="3986653"/>
            <a:ext cx="2550069" cy="1975129"/>
            <a:chOff x="7143110" y="4462385"/>
            <a:chExt cx="3434772" cy="2505843"/>
          </a:xfrm>
        </p:grpSpPr>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spTree>
    <p:extLst>
      <p:ext uri="{BB962C8B-B14F-4D97-AF65-F5344CB8AC3E}">
        <p14:creationId xmlns:p14="http://schemas.microsoft.com/office/powerpoint/2010/main" val="420411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smtClean="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前言</a:t>
              </a:r>
              <a:endParaRPr lang="zh-CN" altLang="en-US" sz="4000"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sp>
        <p:nvSpPr>
          <p:cNvPr id="8" name="文字方塊 7"/>
          <p:cNvSpPr txBox="1"/>
          <p:nvPr/>
        </p:nvSpPr>
        <p:spPr>
          <a:xfrm>
            <a:off x="736813" y="1452125"/>
            <a:ext cx="10473731" cy="4708981"/>
          </a:xfrm>
          <a:prstGeom prst="rect">
            <a:avLst/>
          </a:prstGeom>
          <a:noFill/>
        </p:spPr>
        <p:txBody>
          <a:bodyPr wrap="square" rtlCol="0">
            <a:spAutoFit/>
          </a:bodyPr>
          <a:lstStyle/>
          <a:p>
            <a:pPr marL="342900" indent="-342900" algn="just">
              <a:buFont typeface="Wingdings" panose="05000000000000000000" pitchFamily="2" charset="2"/>
              <a:buChar char="Ø"/>
            </a:pP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首先</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感謝全體議員女士、先生對本處廉能業務的期許、指導與支持，本處將持續以「正面善意提醒」、「主動廉政服務」的工作態度，精進及完妥本府廉政建設事項，不負貴會與廣大鄉親對本府廉能施政的殷切期待。</a:t>
            </a:r>
          </a:p>
          <a:p>
            <a:pPr marL="342900" indent="-342900" algn="just">
              <a:buFont typeface="Wingdings" panose="05000000000000000000" pitchFamily="2" charset="2"/>
              <a:buChar char="Ø"/>
            </a:pP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我國在法務部廉政署「跨域合作、公私協力、行政透明、全民監督」廉政政策指引下，持續獲得國際透明組織的肯定，並於</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2022</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25</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日公布之</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2021</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年清廉印象指數中，獲得</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68</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分之高分（滿分</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分），在全球</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180</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個受評國家中位列第</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25</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名佳績，較</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2020</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28</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名）有大幅度的躍進，顯見近年在公私部門推動各項防貪作為的努力已逐漸落實並獲得相當成果。</a:t>
            </a:r>
          </a:p>
          <a:p>
            <a:pPr marL="342900" indent="-342900" algn="just">
              <a:buFont typeface="Wingdings" panose="05000000000000000000" pitchFamily="2" charset="2"/>
              <a:buChar char="Ø"/>
            </a:pP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近年在新冠疫情強烈衝擊下，各項政府施政作為尤應加快因應速度及切合民眾需求，準此，本處慎</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依本府「</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誠實在」、「公開透明」及「開放政府」施政主軸，研籌推動本府廉政建設，期透過「擴大公私協力」、「重點誠信治理」、「強化防貪網絡」、「提升肅貪動能」、「落實法令遵循」等具體作為，協助本府施政團隊建構更優質之公務環境。</a:t>
            </a:r>
          </a:p>
          <a:p>
            <a:pPr marL="342900" indent="-342900" algn="just">
              <a:buFont typeface="Wingdings" panose="05000000000000000000" pitchFamily="2" charset="2"/>
              <a:buChar char="Ø"/>
            </a:pP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「廉政」是一種長期且策略性推動的施政作為，本處將善盡本府廉政幕僚職責，</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全力建</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構「廉」、「能」兼具的現代化政府，謹此，再次感謝議員女士、先生對本府廉能施政的支持，並致上由衷的謝忱。</a:t>
            </a:r>
          </a:p>
        </p:txBody>
      </p:sp>
    </p:spTree>
    <p:extLst>
      <p:ext uri="{BB962C8B-B14F-4D97-AF65-F5344CB8AC3E}">
        <p14:creationId xmlns:p14="http://schemas.microsoft.com/office/powerpoint/2010/main" val="46871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942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a:solidFill>
                    <a:schemeClr val="bg1"/>
                  </a:solidFill>
                  <a:latin typeface="標楷體" panose="03000509000000000000" pitchFamily="65" charset="-120"/>
                  <a:ea typeface="標楷體" panose="03000509000000000000" pitchFamily="65" charset="-120"/>
                </a:rPr>
                <a:t>一</a:t>
              </a:r>
              <a:r>
                <a:rPr lang="zh-TW" altLang="en-US" sz="2800" dirty="0" smtClean="0">
                  <a:solidFill>
                    <a:schemeClr val="bg1"/>
                  </a:solidFill>
                  <a:latin typeface="標楷體" panose="03000509000000000000" pitchFamily="65" charset="-120"/>
                  <a:ea typeface="標楷體" panose="03000509000000000000" pitchFamily="65" charset="-120"/>
                </a:rPr>
                <a:t>、多元廉政宣導，完妥廉能行銷作為</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1026695" y="2605549"/>
            <a:ext cx="3853313" cy="3683060"/>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積極</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扮演鄉親與本府公務團隊雙向媒介，除適時反映鄉親需求外，並傳達縣府重要政策，完妥公共對話，期間於本處粉絲專頁發佈「縣政施政成果」</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4</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則、「重要政策宣導」</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則、「廉政業務資訊」</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12</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則及「地區活動資訊」</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6</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則及反賄選訊息</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5</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則。</a:t>
            </a:r>
            <a:endParaRPr lang="zh-TW"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aphicFrame>
        <p:nvGraphicFramePr>
          <p:cNvPr id="34" name="表格 33"/>
          <p:cNvGraphicFramePr>
            <a:graphicFrameLocks noGrp="1"/>
          </p:cNvGraphicFramePr>
          <p:nvPr>
            <p:extLst>
              <p:ext uri="{D42A27DB-BD31-4B8C-83A1-F6EECF244321}">
                <p14:modId xmlns:p14="http://schemas.microsoft.com/office/powerpoint/2010/main" val="1633874583"/>
              </p:ext>
            </p:extLst>
          </p:nvPr>
        </p:nvGraphicFramePr>
        <p:xfrm>
          <a:off x="7421801" y="2003136"/>
          <a:ext cx="4048386" cy="3950520"/>
        </p:xfrm>
        <a:graphic>
          <a:graphicData uri="http://schemas.openxmlformats.org/drawingml/2006/table">
            <a:tbl>
              <a:tblPr firstRow="1" bandRow="1">
                <a:tableStyleId>{5C22544A-7EE6-4342-B048-85BDC9FD1C3A}</a:tableStyleId>
              </a:tblPr>
              <a:tblGrid>
                <a:gridCol w="2024193"/>
                <a:gridCol w="2024193"/>
              </a:tblGrid>
              <a:tr h="658420">
                <a:tc>
                  <a:txBody>
                    <a:bodyPr/>
                    <a:lstStyle/>
                    <a:p>
                      <a:pPr algn="ctr"/>
                      <a:r>
                        <a:rPr lang="zh-TW" altLang="en-US" sz="3200" b="0" dirty="0" smtClean="0">
                          <a:solidFill>
                            <a:srgbClr val="FF0000"/>
                          </a:solidFill>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項目</a:t>
                      </a:r>
                      <a:endParaRPr lang="zh-TW" altLang="en-US" sz="3200" b="0" dirty="0">
                        <a:solidFill>
                          <a:srgbClr val="FF0000"/>
                        </a:solidFill>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a:txBody>
                  <a:tcPr anchor="ctr"/>
                </a:tc>
                <a:tc>
                  <a:txBody>
                    <a:bodyPr/>
                    <a:lstStyle/>
                    <a:p>
                      <a:pPr algn="ctr"/>
                      <a:r>
                        <a:rPr lang="zh-TW" altLang="en-US" sz="3200" b="0" dirty="0" smtClean="0">
                          <a:solidFill>
                            <a:srgbClr val="FF0000"/>
                          </a:solidFill>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rPr>
                        <a:t>則數</a:t>
                      </a:r>
                      <a:endParaRPr lang="zh-TW" altLang="en-US" sz="3200" b="0" dirty="0">
                        <a:solidFill>
                          <a:srgbClr val="FF0000"/>
                        </a:solidFill>
                        <a:effectLst>
                          <a:outerShdw blurRad="38100" dist="38100" dir="2700000" algn="tl">
                            <a:srgbClr val="000000">
                              <a:alpha val="43137"/>
                            </a:srgbClr>
                          </a:outerShdw>
                        </a:effectLst>
                        <a:latin typeface="文鼎勘亭流" panose="03000A09000000000000" pitchFamily="65" charset="-120"/>
                        <a:ea typeface="文鼎勘亭流" panose="03000A09000000000000" pitchFamily="65" charset="-120"/>
                      </a:endParaRPr>
                    </a:p>
                  </a:txBody>
                  <a:tcPr anchor="ctr"/>
                </a:tc>
              </a:tr>
              <a:tr h="658420">
                <a:tc>
                  <a:txBody>
                    <a:bodyPr/>
                    <a:lstStyle/>
                    <a:p>
                      <a:pPr algn="ctr"/>
                      <a:r>
                        <a:rPr lang="zh-TW" altLang="zh-TW" sz="1800" b="1" kern="100" dirty="0" smtClean="0">
                          <a:solidFill>
                            <a:schemeClr val="tx2"/>
                          </a:solidFill>
                          <a:effectLst>
                            <a:outerShdw blurRad="38100" dist="38100" dir="2700000" algn="tl">
                              <a:srgbClr val="000000">
                                <a:alpha val="43137"/>
                              </a:srgbClr>
                            </a:outerShdw>
                          </a:effectLst>
                          <a:latin typeface="+mj-ea"/>
                          <a:ea typeface="+mj-ea"/>
                          <a:cs typeface="Times New Roman" panose="02020603050405020304" pitchFamily="18" charset="0"/>
                        </a:rPr>
                        <a:t>縣政施政成果</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c>
                  <a:txBody>
                    <a:bodyPr/>
                    <a:lstStyle/>
                    <a:p>
                      <a:pPr algn="ctr"/>
                      <a:r>
                        <a:rPr lang="en-US" altLang="zh-TW" b="1" dirty="0" smtClean="0">
                          <a:solidFill>
                            <a:schemeClr val="tx2"/>
                          </a:solidFill>
                          <a:effectLst>
                            <a:outerShdw blurRad="38100" dist="38100" dir="2700000" algn="tl">
                              <a:srgbClr val="000000">
                                <a:alpha val="43137"/>
                              </a:srgbClr>
                            </a:outerShdw>
                          </a:effectLst>
                          <a:latin typeface="+mj-ea"/>
                          <a:ea typeface="+mj-ea"/>
                        </a:rPr>
                        <a:t>4</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r>
              <a:tr h="658420">
                <a:tc>
                  <a:txBody>
                    <a:bodyPr/>
                    <a:lstStyle/>
                    <a:p>
                      <a:pPr algn="ctr"/>
                      <a:r>
                        <a:rPr lang="zh-TW" altLang="zh-TW" sz="1800" b="1" kern="100" dirty="0" smtClean="0">
                          <a:solidFill>
                            <a:schemeClr val="tx2"/>
                          </a:solidFill>
                          <a:effectLst>
                            <a:outerShdw blurRad="38100" dist="38100" dir="2700000" algn="tl">
                              <a:srgbClr val="000000">
                                <a:alpha val="43137"/>
                              </a:srgbClr>
                            </a:outerShdw>
                          </a:effectLst>
                          <a:latin typeface="+mj-ea"/>
                          <a:ea typeface="+mj-ea"/>
                          <a:cs typeface="Times New Roman" panose="02020603050405020304" pitchFamily="18" charset="0"/>
                        </a:rPr>
                        <a:t>重要政策宣導</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c>
                  <a:txBody>
                    <a:bodyPr/>
                    <a:lstStyle/>
                    <a:p>
                      <a:pPr algn="ctr"/>
                      <a:r>
                        <a:rPr lang="en-US" altLang="zh-TW" b="1" dirty="0" smtClean="0">
                          <a:solidFill>
                            <a:schemeClr val="tx2"/>
                          </a:solidFill>
                          <a:effectLst>
                            <a:outerShdw blurRad="38100" dist="38100" dir="2700000" algn="tl">
                              <a:srgbClr val="000000">
                                <a:alpha val="43137"/>
                              </a:srgbClr>
                            </a:outerShdw>
                          </a:effectLst>
                          <a:latin typeface="+mj-ea"/>
                          <a:ea typeface="+mj-ea"/>
                        </a:rPr>
                        <a:t>1</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r>
              <a:tr h="658420">
                <a:tc>
                  <a:txBody>
                    <a:bodyPr/>
                    <a:lstStyle/>
                    <a:p>
                      <a:pPr algn="ctr"/>
                      <a:r>
                        <a:rPr lang="zh-TW" altLang="zh-TW" sz="1800" b="1" kern="100" dirty="0" smtClean="0">
                          <a:solidFill>
                            <a:schemeClr val="tx2"/>
                          </a:solidFill>
                          <a:effectLst>
                            <a:outerShdw blurRad="38100" dist="38100" dir="2700000" algn="tl">
                              <a:srgbClr val="000000">
                                <a:alpha val="43137"/>
                              </a:srgbClr>
                            </a:outerShdw>
                          </a:effectLst>
                          <a:latin typeface="+mj-ea"/>
                          <a:ea typeface="+mj-ea"/>
                          <a:cs typeface="Times New Roman" panose="02020603050405020304" pitchFamily="18" charset="0"/>
                        </a:rPr>
                        <a:t>廉政業務資訊</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c>
                  <a:txBody>
                    <a:bodyPr/>
                    <a:lstStyle/>
                    <a:p>
                      <a:pPr algn="ctr"/>
                      <a:r>
                        <a:rPr lang="en-US" altLang="zh-TW" b="1" dirty="0" smtClean="0">
                          <a:solidFill>
                            <a:schemeClr val="tx2"/>
                          </a:solidFill>
                          <a:effectLst>
                            <a:outerShdw blurRad="38100" dist="38100" dir="2700000" algn="tl">
                              <a:srgbClr val="000000">
                                <a:alpha val="43137"/>
                              </a:srgbClr>
                            </a:outerShdw>
                          </a:effectLst>
                          <a:latin typeface="+mj-ea"/>
                          <a:ea typeface="+mj-ea"/>
                        </a:rPr>
                        <a:t>12</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r>
              <a:tr h="658420">
                <a:tc>
                  <a:txBody>
                    <a:bodyPr/>
                    <a:lstStyle/>
                    <a:p>
                      <a:pPr algn="ctr"/>
                      <a:r>
                        <a:rPr lang="zh-TW" altLang="zh-TW" sz="1800" b="1" kern="100" dirty="0" smtClean="0">
                          <a:solidFill>
                            <a:schemeClr val="tx2"/>
                          </a:solidFill>
                          <a:effectLst>
                            <a:outerShdw blurRad="38100" dist="38100" dir="2700000" algn="tl">
                              <a:srgbClr val="000000">
                                <a:alpha val="43137"/>
                              </a:srgbClr>
                            </a:outerShdw>
                          </a:effectLst>
                          <a:latin typeface="+mj-ea"/>
                          <a:ea typeface="+mj-ea"/>
                          <a:cs typeface="Times New Roman" panose="02020603050405020304" pitchFamily="18" charset="0"/>
                        </a:rPr>
                        <a:t>地區活動資訊</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c>
                  <a:txBody>
                    <a:bodyPr/>
                    <a:lstStyle/>
                    <a:p>
                      <a:pPr algn="ctr"/>
                      <a:r>
                        <a:rPr lang="en-US" altLang="zh-TW" b="1" dirty="0" smtClean="0">
                          <a:solidFill>
                            <a:schemeClr val="tx2"/>
                          </a:solidFill>
                          <a:effectLst>
                            <a:outerShdw blurRad="38100" dist="38100" dir="2700000" algn="tl">
                              <a:srgbClr val="000000">
                                <a:alpha val="43137"/>
                              </a:srgbClr>
                            </a:outerShdw>
                          </a:effectLst>
                          <a:latin typeface="+mj-ea"/>
                          <a:ea typeface="+mj-ea"/>
                        </a:rPr>
                        <a:t>6</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r>
              <a:tr h="658420">
                <a:tc>
                  <a:txBody>
                    <a:bodyPr/>
                    <a:lstStyle/>
                    <a:p>
                      <a:pPr algn="ctr"/>
                      <a:r>
                        <a:rPr lang="zh-TW" altLang="en-US" b="1" dirty="0" smtClean="0">
                          <a:solidFill>
                            <a:schemeClr val="tx2"/>
                          </a:solidFill>
                          <a:effectLst>
                            <a:outerShdw blurRad="38100" dist="38100" dir="2700000" algn="tl">
                              <a:srgbClr val="000000">
                                <a:alpha val="43137"/>
                              </a:srgbClr>
                            </a:outerShdw>
                          </a:effectLst>
                          <a:latin typeface="+mj-ea"/>
                          <a:ea typeface="+mj-ea"/>
                        </a:rPr>
                        <a:t>反賄選訊息</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c>
                  <a:txBody>
                    <a:bodyPr/>
                    <a:lstStyle/>
                    <a:p>
                      <a:pPr algn="ctr"/>
                      <a:r>
                        <a:rPr lang="en-US" altLang="zh-TW" b="1" dirty="0" smtClean="0">
                          <a:solidFill>
                            <a:schemeClr val="tx2"/>
                          </a:solidFill>
                          <a:effectLst>
                            <a:outerShdw blurRad="38100" dist="38100" dir="2700000" algn="tl">
                              <a:srgbClr val="000000">
                                <a:alpha val="43137"/>
                              </a:srgbClr>
                            </a:outerShdw>
                          </a:effectLst>
                          <a:latin typeface="+mj-ea"/>
                          <a:ea typeface="+mj-ea"/>
                        </a:rPr>
                        <a:t>5</a:t>
                      </a:r>
                      <a:endParaRPr lang="zh-TW" altLang="en-US" b="1" dirty="0">
                        <a:solidFill>
                          <a:schemeClr val="tx2"/>
                        </a:solidFill>
                        <a:effectLst>
                          <a:outerShdw blurRad="38100" dist="38100" dir="2700000" algn="tl">
                            <a:srgbClr val="000000">
                              <a:alpha val="43137"/>
                            </a:srgbClr>
                          </a:outerShdw>
                        </a:effectLst>
                        <a:latin typeface="+mj-ea"/>
                        <a:ea typeface="+mj-ea"/>
                      </a:endParaRPr>
                    </a:p>
                  </a:txBody>
                  <a:tcPr anchor="ctr"/>
                </a:tc>
              </a:tr>
            </a:tbl>
          </a:graphicData>
        </a:graphic>
      </p:graphicFrame>
      <p:pic>
        <p:nvPicPr>
          <p:cNvPr id="35" name="圖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761" y="2792756"/>
            <a:ext cx="2585434" cy="3160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0489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90152"/>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a:solidFill>
                    <a:schemeClr val="bg1"/>
                  </a:solidFill>
                  <a:latin typeface="標楷體" panose="03000509000000000000" pitchFamily="65" charset="-120"/>
                  <a:ea typeface="標楷體" panose="03000509000000000000" pitchFamily="65" charset="-120"/>
                </a:rPr>
                <a:t>一</a:t>
              </a:r>
              <a:r>
                <a:rPr lang="zh-TW" altLang="en-US" sz="2800" dirty="0" smtClean="0">
                  <a:solidFill>
                    <a:schemeClr val="bg1"/>
                  </a:solidFill>
                  <a:latin typeface="標楷體" panose="03000509000000000000" pitchFamily="65" charset="-120"/>
                  <a:ea typeface="標楷體" panose="03000509000000000000" pitchFamily="65" charset="-120"/>
                </a:rPr>
                <a:t>、多元廉政宣導，完妥廉能行銷作為</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1026694" y="2605549"/>
            <a:ext cx="5364961" cy="3323987"/>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盤點</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整合有限公務資源，參考法務部及廉政署反賄選主視覺及納入金門地檢署選舉檢舉專用</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LINE</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群組</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QR Code</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自行設計製作反賄選摺頁、海報及布條，分送本府暨所屬各機關學校張貼、懸掛運用，期間另透過文宣、網路平臺、通訊群組、跑馬燈、媒體揭露、電視牆、機關活動、校園、社區、交通船、影城等多元管道宣導，計達</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704</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案次。</a:t>
            </a:r>
            <a:endParaRPr lang="zh-TW"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aphicFrame>
        <p:nvGraphicFramePr>
          <p:cNvPr id="17" name="表格 16"/>
          <p:cNvGraphicFramePr>
            <a:graphicFrameLocks noGrp="1"/>
          </p:cNvGraphicFramePr>
          <p:nvPr>
            <p:extLst>
              <p:ext uri="{D42A27DB-BD31-4B8C-83A1-F6EECF244321}">
                <p14:modId xmlns:p14="http://schemas.microsoft.com/office/powerpoint/2010/main" val="1340964224"/>
              </p:ext>
            </p:extLst>
          </p:nvPr>
        </p:nvGraphicFramePr>
        <p:xfrm>
          <a:off x="6900663" y="1182926"/>
          <a:ext cx="4427373" cy="4750642"/>
        </p:xfrm>
        <a:graphic>
          <a:graphicData uri="http://schemas.openxmlformats.org/drawingml/2006/table">
            <a:tbl>
              <a:tblPr firstRow="1" bandRow="1">
                <a:effectLst>
                  <a:innerShdw blurRad="63500" dist="50800" dir="2700000">
                    <a:prstClr val="black">
                      <a:alpha val="50000"/>
                    </a:prstClr>
                  </a:innerShdw>
                </a:effectLst>
                <a:tableStyleId>{8A107856-5554-42FB-B03E-39F5DBC370BA}</a:tableStyleId>
              </a:tblPr>
              <a:tblGrid>
                <a:gridCol w="1788500">
                  <a:extLst>
                    <a:ext uri="{9D8B030D-6E8A-4147-A177-3AD203B41FA5}">
                      <a16:colId xmlns="" xmlns:a16="http://schemas.microsoft.com/office/drawing/2014/main" val="20000"/>
                    </a:ext>
                  </a:extLst>
                </a:gridCol>
                <a:gridCol w="901521">
                  <a:extLst>
                    <a:ext uri="{9D8B030D-6E8A-4147-A177-3AD203B41FA5}">
                      <a16:colId xmlns="" xmlns:a16="http://schemas.microsoft.com/office/drawing/2014/main" val="20001"/>
                    </a:ext>
                  </a:extLst>
                </a:gridCol>
                <a:gridCol w="884979">
                  <a:extLst>
                    <a:ext uri="{9D8B030D-6E8A-4147-A177-3AD203B41FA5}">
                      <a16:colId xmlns="" xmlns:a16="http://schemas.microsoft.com/office/drawing/2014/main" val="20002"/>
                    </a:ext>
                  </a:extLst>
                </a:gridCol>
                <a:gridCol w="852373">
                  <a:extLst>
                    <a:ext uri="{9D8B030D-6E8A-4147-A177-3AD203B41FA5}">
                      <a16:colId xmlns="" xmlns:a16="http://schemas.microsoft.com/office/drawing/2014/main" val="20003"/>
                    </a:ext>
                  </a:extLst>
                </a:gridCol>
              </a:tblGrid>
              <a:tr h="458602">
                <a:tc>
                  <a:txBody>
                    <a:bodyPr/>
                    <a:lstStyle/>
                    <a:p>
                      <a:pPr algn="ct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項目</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c>
                  <a:txBody>
                    <a:bodyPr/>
                    <a:lstStyle/>
                    <a:p>
                      <a:pPr algn="ct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數量</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c>
                  <a:txBody>
                    <a:bodyPr/>
                    <a:lstStyle/>
                    <a:p>
                      <a:pPr algn="ct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單位</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c>
                  <a:txBody>
                    <a:bodyPr/>
                    <a:lstStyle/>
                    <a:p>
                      <a:pPr algn="ct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合計</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0"/>
                  </a:ext>
                </a:extLst>
              </a:tr>
              <a:tr h="429204">
                <a:tc>
                  <a:txBody>
                    <a:bodyPr/>
                    <a:lstStyle/>
                    <a:p>
                      <a:pPr algn="ctr"/>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文宣宣導</a:t>
                      </a:r>
                      <a:endParaRPr lang="en-US" alt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c>
                  <a:txBody>
                    <a:bodyPr/>
                    <a:lstStyle/>
                    <a:p>
                      <a:pPr algn="ctr"/>
                      <a:r>
                        <a:rPr lang="en-US" altLang="zh-TW" b="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538</a:t>
                      </a:r>
                      <a:endParaRPr lang="zh-TW" altLang="en-US"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案次</a:t>
                      </a:r>
                      <a:endParaRPr lang="zh-TW" altLang="en-US"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c rowSpan="10">
                  <a:txBody>
                    <a:bodyPr/>
                    <a:lstStyle/>
                    <a:p>
                      <a:pPr marL="0" algn="ctr" defTabSz="914400" rtl="0" eaLnBrk="1" latinLnBrk="0" hangingPunct="1"/>
                      <a:r>
                        <a:rPr lang="en-US" altLang="zh-TW" sz="2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744</a:t>
                      </a:r>
                      <a:endParaRPr lang="zh-TW" altLang="en-US" sz="2800" b="1"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1"/>
                  </a:ext>
                </a:extLst>
              </a:tr>
              <a:tr h="429204">
                <a:tc>
                  <a:txBody>
                    <a:bodyPr/>
                    <a:lstStyle/>
                    <a:p>
                      <a:pPr algn="ct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網路平臺宣導</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en-US" altLang="zh-TW" b="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a:t>
                      </a:r>
                      <a:endParaRPr lang="zh-TW" altLang="en-US"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c>
                  <a:txBody>
                    <a:bodyPr/>
                    <a:lstStyle/>
                    <a:p>
                      <a:pPr algn="ctr"/>
                      <a:r>
                        <a:rPr lang="zh-TW" altLang="en-US" b="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案次</a:t>
                      </a:r>
                      <a:endParaRPr lang="zh-TW" altLang="en-US"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c vMerge="1">
                  <a:txBody>
                    <a:bodyPr/>
                    <a:lstStyle/>
                    <a:p>
                      <a:endParaRPr lang="zh-TW" altLang="en-US" dirty="0"/>
                    </a:p>
                  </a:txBody>
                  <a:tcPr/>
                </a:tc>
                <a:extLst>
                  <a:ext uri="{0D108BD9-81ED-4DB2-BD59-A6C34878D82A}">
                    <a16:rowId xmlns="" xmlns:a16="http://schemas.microsoft.com/office/drawing/2014/main" val="10002"/>
                  </a:ext>
                </a:extLst>
              </a:tr>
              <a:tr h="429204">
                <a:tc>
                  <a:txBody>
                    <a:bodyPr/>
                    <a:lstStyle/>
                    <a:p>
                      <a:pPr algn="ct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通訊群組宣導</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r>
                        <a:rPr lang="en-US" altLang="zh-TW"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r>
                        <a:rPr lang="zh-TW" altLang="en-US"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群組</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vMerge="1">
                  <a:txBody>
                    <a:bodyPr/>
                    <a:lstStyle/>
                    <a:p>
                      <a:endParaRPr lang="zh-TW" altLang="en-US" dirty="0"/>
                    </a:p>
                  </a:txBody>
                  <a:tcPr/>
                </a:tc>
                <a:extLst>
                  <a:ext uri="{0D108BD9-81ED-4DB2-BD59-A6C34878D82A}">
                    <a16:rowId xmlns="" xmlns:a16="http://schemas.microsoft.com/office/drawing/2014/main" val="10003"/>
                  </a:ext>
                </a:extLst>
              </a:tr>
              <a:tr h="4292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跑馬燈宣導</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en-US" altLang="zh-TW"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74</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zh-TW" altLang="en-US"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案次</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vMerge="1">
                  <a:txBody>
                    <a:bodyPr/>
                    <a:lstStyle/>
                    <a:p>
                      <a:endParaRPr lang="zh-TW" altLang="en-US" dirty="0"/>
                    </a:p>
                  </a:txBody>
                  <a:tcPr/>
                </a:tc>
                <a:extLst>
                  <a:ext uri="{0D108BD9-81ED-4DB2-BD59-A6C34878D82A}">
                    <a16:rowId xmlns="" xmlns:a16="http://schemas.microsoft.com/office/drawing/2014/main" val="10004"/>
                  </a:ext>
                </a:extLst>
              </a:tr>
              <a:tr h="4292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媒體揭露宣導</a:t>
                      </a:r>
                      <a:endPar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en-US" altLang="zh-TW"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zh-TW" altLang="en-US"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vMerge="1">
                  <a:txBody>
                    <a:bodyPr/>
                    <a:lstStyle/>
                    <a:p>
                      <a:endParaRPr lang="zh-TW" altLang="en-US" dirty="0"/>
                    </a:p>
                  </a:txBody>
                  <a:tcPr/>
                </a:tc>
                <a:extLst>
                  <a:ext uri="{0D108BD9-81ED-4DB2-BD59-A6C34878D82A}">
                    <a16:rowId xmlns="" xmlns:a16="http://schemas.microsoft.com/office/drawing/2014/main" val="10005"/>
                  </a:ext>
                </a:extLst>
              </a:tr>
              <a:tr h="4292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電視牆宣導</a:t>
                      </a:r>
                      <a:endPar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en-US" altLang="zh-TW"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zh-TW" altLang="en-US"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vMerge="1">
                  <a:txBody>
                    <a:bodyPr/>
                    <a:lstStyle/>
                    <a:p>
                      <a:endParaRPr lang="zh-TW" altLang="en-US" dirty="0"/>
                    </a:p>
                  </a:txBody>
                  <a:tcPr/>
                </a:tc>
                <a:extLst>
                  <a:ext uri="{0D108BD9-81ED-4DB2-BD59-A6C34878D82A}">
                    <a16:rowId xmlns="" xmlns:a16="http://schemas.microsoft.com/office/drawing/2014/main" val="10006"/>
                  </a:ext>
                </a:extLst>
              </a:tr>
              <a:tr h="4292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機關活動宣導</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en-US" altLang="zh-TW" sz="1800" b="0" kern="1200" dirty="0" smtClean="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25</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zh-TW" altLang="en-US" sz="1800" b="0" kern="1200" dirty="0" smtClean="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場</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vMerge="1">
                  <a:txBody>
                    <a:bodyPr/>
                    <a:lstStyle/>
                    <a:p>
                      <a:endParaRPr lang="zh-TW" altLang="en-US" dirty="0"/>
                    </a:p>
                  </a:txBody>
                  <a:tcPr/>
                </a:tc>
                <a:extLst>
                  <a:ext uri="{0D108BD9-81ED-4DB2-BD59-A6C34878D82A}">
                    <a16:rowId xmlns="" xmlns:a16="http://schemas.microsoft.com/office/drawing/2014/main" val="10007"/>
                  </a:ext>
                </a:extLst>
              </a:tr>
              <a:tr h="4292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校園社區宣導</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en-US" altLang="zh-TW" sz="1800" b="0" kern="1200" dirty="0" smtClean="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15</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zh-TW" altLang="en-US" sz="1800" b="0" kern="1200" dirty="0" smtClean="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場</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vMerge="1">
                  <a:txBody>
                    <a:bodyPr/>
                    <a:lstStyle/>
                    <a:p>
                      <a:endParaRPr lang="zh-TW" altLang="en-US" dirty="0"/>
                    </a:p>
                  </a:txBody>
                  <a:tcPr/>
                </a:tc>
                <a:extLst>
                  <a:ext uri="{0D108BD9-81ED-4DB2-BD59-A6C34878D82A}">
                    <a16:rowId xmlns="" xmlns:a16="http://schemas.microsoft.com/office/drawing/2014/main" val="10008"/>
                  </a:ext>
                </a:extLst>
              </a:tr>
              <a:tr h="429204">
                <a:tc>
                  <a:txBody>
                    <a:bodyPr/>
                    <a:lstStyle/>
                    <a:p>
                      <a:pPr algn="ct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交通船宣導</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en-US" altLang="zh-TW"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zh-TW" altLang="en-US"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艘</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vMerge="1">
                  <a:txBody>
                    <a:bodyPr/>
                    <a:lstStyle/>
                    <a:p>
                      <a:endParaRPr lang="zh-TW" altLang="en-US" dirty="0"/>
                    </a:p>
                  </a:txBody>
                  <a:tcPr/>
                </a:tc>
                <a:extLst>
                  <a:ext uri="{0D108BD9-81ED-4DB2-BD59-A6C34878D82A}">
                    <a16:rowId xmlns="" xmlns:a16="http://schemas.microsoft.com/office/drawing/2014/main" val="10009"/>
                  </a:ext>
                </a:extLst>
              </a:tr>
              <a:tr h="429204">
                <a:tc>
                  <a:txBody>
                    <a:bodyPr/>
                    <a:lstStyle/>
                    <a:p>
                      <a:pPr algn="ctr"/>
                      <a:r>
                        <a:rPr lang="zh-TW" altLang="en-US" sz="1800" b="1"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影城宣導</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en-US" altLang="zh-TW"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a:txBody>
                    <a:bodyPr/>
                    <a:lstStyle/>
                    <a:p>
                      <a:pPr algn="ctr"/>
                      <a:r>
                        <a:rPr lang="zh-TW" altLang="en-US" sz="1800" b="0"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a:t>
                      </a:r>
                      <a:endParaRPr lang="zh-TW" altLang="en-US" sz="1800" b="0" kern="1200" dirty="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tc>
                <a:tc vMerge="1">
                  <a:txBody>
                    <a:bodyPr/>
                    <a:lstStyle/>
                    <a:p>
                      <a:pPr algn="ct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6895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a:solidFill>
                    <a:schemeClr val="bg1"/>
                  </a:solidFill>
                  <a:latin typeface="標楷體" panose="03000509000000000000" pitchFamily="65" charset="-120"/>
                  <a:ea typeface="標楷體" panose="03000509000000000000" pitchFamily="65" charset="-120"/>
                </a:rPr>
                <a:t>一</a:t>
              </a:r>
              <a:r>
                <a:rPr lang="zh-TW" altLang="en-US" sz="2800" dirty="0" smtClean="0">
                  <a:solidFill>
                    <a:schemeClr val="bg1"/>
                  </a:solidFill>
                  <a:latin typeface="標楷體" panose="03000509000000000000" pitchFamily="65" charset="-120"/>
                  <a:ea typeface="標楷體" panose="03000509000000000000" pitchFamily="65" charset="-120"/>
                </a:rPr>
                <a:t>、多元廉政宣導，完妥廉能行銷作為</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1026694" y="2605549"/>
            <a:ext cx="5716459" cy="1887696"/>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結合</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地區「金沙鎮高梁老街風爺文化季」等大型活動人潮聚集時機，設置反賄選宣導攤位，運用「好運旋轉輪盤」、反賄選宣導摺頁及有獎徵答等，激發民眾拒絕賄選之決心。</a:t>
            </a:r>
            <a:endParaRPr lang="zh-TW"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1026" name="圖片 1" descr="2088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446" y="3892422"/>
            <a:ext cx="2880000" cy="21627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圖片 2" descr="2088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819" y="1504160"/>
            <a:ext cx="2880000" cy="21572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nvGrpSpPr>
          <p:cNvPr id="18" name="群組 17"/>
          <p:cNvGrpSpPr/>
          <p:nvPr/>
        </p:nvGrpSpPr>
        <p:grpSpPr>
          <a:xfrm>
            <a:off x="3949221" y="4300739"/>
            <a:ext cx="2550069" cy="1975129"/>
            <a:chOff x="7143110" y="4462385"/>
            <a:chExt cx="3434772" cy="2505843"/>
          </a:xfrm>
        </p:grpSpPr>
        <p:pic>
          <p:nvPicPr>
            <p:cNvPr id="19" name="圖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20" name="圖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spTree>
    <p:extLst>
      <p:ext uri="{BB962C8B-B14F-4D97-AF65-F5344CB8AC3E}">
        <p14:creationId xmlns:p14="http://schemas.microsoft.com/office/powerpoint/2010/main" val="247890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a:solidFill>
                    <a:schemeClr val="bg1"/>
                  </a:solidFill>
                  <a:latin typeface="標楷體" panose="03000509000000000000" pitchFamily="65" charset="-120"/>
                  <a:ea typeface="標楷體" panose="03000509000000000000" pitchFamily="65" charset="-120"/>
                </a:rPr>
                <a:t>一</a:t>
              </a:r>
              <a:r>
                <a:rPr lang="zh-TW" altLang="en-US" sz="2800" dirty="0" smtClean="0">
                  <a:solidFill>
                    <a:schemeClr val="bg1"/>
                  </a:solidFill>
                  <a:latin typeface="標楷體" panose="03000509000000000000" pitchFamily="65" charset="-120"/>
                  <a:ea typeface="標楷體" panose="03000509000000000000" pitchFamily="65" charset="-120"/>
                </a:rPr>
                <a:t>、多元廉政宣導，完妥廉能行銷作為</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1026695" y="2605549"/>
            <a:ext cx="5044921" cy="2964914"/>
          </a:xfrm>
          <a:prstGeom prst="rect">
            <a:avLst/>
          </a:prstGeom>
        </p:spPr>
        <p:txBody>
          <a:bodyPr wrap="square">
            <a:spAutoFit/>
          </a:bodyPr>
          <a:lstStyle/>
          <a:p>
            <a:pPr lvl="0" algn="just">
              <a:lnSpc>
                <a:spcPts val="2800"/>
              </a:lnSpc>
              <a:spcAft>
                <a:spcPts val="600"/>
              </a:spcAft>
            </a:pPr>
            <a:r>
              <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9</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月</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6</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日、</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7</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日結合海洋委員會海洋保育署分別假中正國小及金寧中小學舉辦「鯨聲連廉金馬講」廉政海洋教育校園廉政宣導活動，在主講人活潑可愛的小丑魚造型與豐富的肢體動作講解下，學童反應熱烈，紛紛爭先搶答，透過輕鬆愉快氛圍，以故事拉近廉政與小朋友的距離。</a:t>
            </a:r>
            <a:endParaRPr lang="zh-TW"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pSp>
        <p:nvGrpSpPr>
          <p:cNvPr id="18" name="群組 17"/>
          <p:cNvGrpSpPr/>
          <p:nvPr/>
        </p:nvGrpSpPr>
        <p:grpSpPr>
          <a:xfrm>
            <a:off x="9180369" y="635452"/>
            <a:ext cx="2550069" cy="1975129"/>
            <a:chOff x="7143110" y="4462385"/>
            <a:chExt cx="3434772" cy="2505843"/>
          </a:xfrm>
        </p:grpSpPr>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pic>
        <p:nvPicPr>
          <p:cNvPr id="2050" name="圖片 5" descr="20220909092139UYv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369" y="2431590"/>
            <a:ext cx="2880000" cy="2162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51" name="圖片 3" descr="20220909092151p4E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0443" y="3553761"/>
            <a:ext cx="2880000" cy="214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76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a:solidFill>
                    <a:schemeClr val="bg1"/>
                  </a:solidFill>
                  <a:latin typeface="標楷體" panose="03000509000000000000" pitchFamily="65" charset="-120"/>
                  <a:ea typeface="標楷體" panose="03000509000000000000" pitchFamily="65" charset="-120"/>
                </a:rPr>
                <a:t>一</a:t>
              </a:r>
              <a:r>
                <a:rPr lang="zh-TW" altLang="en-US" sz="2800" dirty="0" smtClean="0">
                  <a:solidFill>
                    <a:schemeClr val="bg1"/>
                  </a:solidFill>
                  <a:latin typeface="標楷體" panose="03000509000000000000" pitchFamily="65" charset="-120"/>
                  <a:ea typeface="標楷體" panose="03000509000000000000" pitchFamily="65" charset="-120"/>
                </a:rPr>
                <a:t>、多元廉政宣導，完妥廉能行銷作為</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1026695" y="2605549"/>
            <a:ext cx="5196854" cy="3683060"/>
          </a:xfrm>
          <a:prstGeom prst="rect">
            <a:avLst/>
          </a:prstGeom>
        </p:spPr>
        <p:txBody>
          <a:bodyPr wrap="square">
            <a:spAutoFit/>
          </a:bodyPr>
          <a:lstStyle/>
          <a:p>
            <a:pPr lvl="0" algn="just">
              <a:lnSpc>
                <a:spcPts val="2800"/>
              </a:lnSpc>
              <a:spcAft>
                <a:spcPts val="600"/>
              </a:spcAft>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辦理</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KINMEN</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冒險地圖</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探索誠信寶藏」線上遊戲學習平台廉政宣導活動，讓校園學生能透過活潑有趣線上遊戲學習平台，學習廉潔誠信品德，讓廉潔意識從小扎根。活動累積參加人次達</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38</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5,232</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人，完成人次為</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25</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萬</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1,333</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人。本次活動以</a:t>
            </a:r>
            <a:r>
              <a:rPr lang="en-US" altLang="zh-TW" sz="2400" kern="100" dirty="0" err="1">
                <a:effectLst>
                  <a:outerShdw blurRad="38100" dist="38100" dir="2700000" algn="tl">
                    <a:srgbClr val="000000">
                      <a:alpha val="43137"/>
                    </a:srgbClr>
                  </a:outerShdw>
                </a:effectLst>
                <a:latin typeface="+mj-ea"/>
                <a:ea typeface="+mj-ea"/>
                <a:cs typeface="Times New Roman" panose="02020603050405020304" pitchFamily="18" charset="0"/>
              </a:rPr>
              <a:t>PaGamO</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遊戲任務書引導各縣市孩童培養良好品格，同時搭配活動任務限定地形，加深孩童對金門的印象</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endParaRPr lang="zh-TW"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grpSp>
        <p:nvGrpSpPr>
          <p:cNvPr id="21" name="群組 20"/>
          <p:cNvGrpSpPr/>
          <p:nvPr/>
        </p:nvGrpSpPr>
        <p:grpSpPr>
          <a:xfrm>
            <a:off x="8758161" y="933101"/>
            <a:ext cx="2550069" cy="1975129"/>
            <a:chOff x="7143110" y="4462385"/>
            <a:chExt cx="3434772" cy="2505843"/>
          </a:xfrm>
        </p:grpSpPr>
        <p:pic>
          <p:nvPicPr>
            <p:cNvPr id="22" name="圖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110" y="4554872"/>
              <a:ext cx="1629587" cy="2413356"/>
            </a:xfrm>
            <a:prstGeom prst="rect">
              <a:avLst/>
            </a:prstGeom>
          </p:spPr>
        </p:pic>
        <p:pic>
          <p:nvPicPr>
            <p:cNvPr id="23" name="圖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2351" y="4462385"/>
              <a:ext cx="2295531" cy="2395614"/>
            </a:xfrm>
            <a:prstGeom prst="rect">
              <a:avLst/>
            </a:prstGeom>
          </p:spPr>
        </p:pic>
      </p:grpSp>
      <p:pic>
        <p:nvPicPr>
          <p:cNvPr id="3074" name="圖片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1261" y="2101274"/>
            <a:ext cx="5218855" cy="35183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8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群組 3"/>
          <p:cNvGrpSpPr/>
          <p:nvPr/>
        </p:nvGrpSpPr>
        <p:grpSpPr>
          <a:xfrm>
            <a:off x="344006" y="314691"/>
            <a:ext cx="3860981" cy="972842"/>
            <a:chOff x="7216444" y="536072"/>
            <a:chExt cx="3860981" cy="972842"/>
          </a:xfrm>
        </p:grpSpPr>
        <p:sp>
          <p:nvSpPr>
            <p:cNvPr id="5" name="任意多边形 18"/>
            <p:cNvSpPr/>
            <p:nvPr/>
          </p:nvSpPr>
          <p:spPr bwMode="auto">
            <a:xfrm>
              <a:off x="7216444" y="536072"/>
              <a:ext cx="3860981" cy="972842"/>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任意多边形 20"/>
            <p:cNvSpPr/>
            <p:nvPr/>
          </p:nvSpPr>
          <p:spPr bwMode="auto">
            <a:xfrm>
              <a:off x="7339917" y="536072"/>
              <a:ext cx="3421528" cy="86823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40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業務執行情形</a:t>
              </a:r>
            </a:p>
          </p:txBody>
        </p:sp>
      </p:grpSp>
      <p:grpSp>
        <p:nvGrpSpPr>
          <p:cNvPr id="8" name="Group 119"/>
          <p:cNvGrpSpPr/>
          <p:nvPr/>
        </p:nvGrpSpPr>
        <p:grpSpPr>
          <a:xfrm rot="10800000">
            <a:off x="467479" y="1287533"/>
            <a:ext cx="6275674" cy="1017423"/>
            <a:chOff x="8829063" y="2223017"/>
            <a:chExt cx="3387749" cy="1253739"/>
          </a:xfrm>
          <a:solidFill>
            <a:srgbClr val="58C4B8"/>
          </a:solidFill>
        </p:grpSpPr>
        <p:grpSp>
          <p:nvGrpSpPr>
            <p:cNvPr id="9" name="Group 129"/>
            <p:cNvGrpSpPr/>
            <p:nvPr/>
          </p:nvGrpSpPr>
          <p:grpSpPr>
            <a:xfrm>
              <a:off x="8829063" y="2223017"/>
              <a:ext cx="3387749" cy="1253739"/>
              <a:chOff x="7714759" y="1806706"/>
              <a:chExt cx="3910413" cy="914401"/>
            </a:xfrm>
            <a:grpFill/>
          </p:grpSpPr>
          <p:sp>
            <p:nvSpPr>
              <p:cNvPr id="15" name="Rectangle 139"/>
              <p:cNvSpPr/>
              <p:nvPr/>
            </p:nvSpPr>
            <p:spPr>
              <a:xfrm>
                <a:off x="8201685" y="1806706"/>
                <a:ext cx="3423487" cy="914400"/>
              </a:xfrm>
              <a:prstGeom prst="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sp>
            <p:nvSpPr>
              <p:cNvPr id="16" name="Oval 140"/>
              <p:cNvSpPr/>
              <p:nvPr/>
            </p:nvSpPr>
            <p:spPr>
              <a:xfrm>
                <a:off x="7714759" y="1806707"/>
                <a:ext cx="914400" cy="91440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pitchFamily="34" charset="-122"/>
                  <a:ea typeface="微软雅黑" panose="020B0503020204020204" pitchFamily="34" charset="-122"/>
                </a:endParaRPr>
              </a:p>
            </p:txBody>
          </p:sp>
        </p:grpSp>
        <p:grpSp>
          <p:nvGrpSpPr>
            <p:cNvPr id="10" name="Group 131"/>
            <p:cNvGrpSpPr/>
            <p:nvPr/>
          </p:nvGrpSpPr>
          <p:grpSpPr>
            <a:xfrm>
              <a:off x="9231307" y="2598568"/>
              <a:ext cx="428382" cy="498380"/>
              <a:chOff x="6828400" y="3782413"/>
              <a:chExt cx="184491" cy="214637"/>
            </a:xfrm>
            <a:grpFill/>
          </p:grpSpPr>
          <p:sp>
            <p:nvSpPr>
              <p:cNvPr id="12" name="Rectangle 136"/>
              <p:cNvSpPr>
                <a:spLocks/>
              </p:cNvSpPr>
              <p:nvPr/>
            </p:nvSpPr>
            <p:spPr bwMode="auto">
              <a:xfrm>
                <a:off x="6828400" y="3982580"/>
                <a:ext cx="184491" cy="14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3" name="Freeform: Shape 137"/>
              <p:cNvSpPr>
                <a:spLocks/>
              </p:cNvSpPr>
              <p:nvPr/>
            </p:nvSpPr>
            <p:spPr bwMode="auto">
              <a:xfrm>
                <a:off x="6870604" y="3782413"/>
                <a:ext cx="33763" cy="84408"/>
              </a:xfrm>
              <a:custGeom>
                <a:avLst/>
                <a:gdLst>
                  <a:gd name="T0" fmla="*/ 7 w 21"/>
                  <a:gd name="T1" fmla="*/ 40 h 52"/>
                  <a:gd name="T2" fmla="*/ 10 w 21"/>
                  <a:gd name="T3" fmla="*/ 50 h 52"/>
                  <a:gd name="T4" fmla="*/ 19 w 21"/>
                  <a:gd name="T5" fmla="*/ 32 h 52"/>
                  <a:gd name="T6" fmla="*/ 14 w 21"/>
                  <a:gd name="T7" fmla="*/ 21 h 52"/>
                  <a:gd name="T8" fmla="*/ 13 w 21"/>
                  <a:gd name="T9" fmla="*/ 13 h 52"/>
                  <a:gd name="T10" fmla="*/ 8 w 21"/>
                  <a:gd name="T11" fmla="*/ 4 h 52"/>
                  <a:gd name="T12" fmla="*/ 3 w 21"/>
                  <a:gd name="T13" fmla="*/ 22 h 52"/>
                  <a:gd name="T14" fmla="*/ 7 w 21"/>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2">
                    <a:moveTo>
                      <a:pt x="7" y="40"/>
                    </a:moveTo>
                    <a:cubicBezTo>
                      <a:pt x="1" y="42"/>
                      <a:pt x="4" y="52"/>
                      <a:pt x="10" y="50"/>
                    </a:cubicBezTo>
                    <a:cubicBezTo>
                      <a:pt x="18" y="47"/>
                      <a:pt x="21" y="40"/>
                      <a:pt x="19" y="32"/>
                    </a:cubicBezTo>
                    <a:cubicBezTo>
                      <a:pt x="18" y="28"/>
                      <a:pt x="16" y="25"/>
                      <a:pt x="14" y="21"/>
                    </a:cubicBezTo>
                    <a:cubicBezTo>
                      <a:pt x="13" y="19"/>
                      <a:pt x="11" y="15"/>
                      <a:pt x="13" y="13"/>
                    </a:cubicBezTo>
                    <a:cubicBezTo>
                      <a:pt x="19" y="10"/>
                      <a:pt x="14" y="0"/>
                      <a:pt x="8" y="4"/>
                    </a:cubicBezTo>
                    <a:cubicBezTo>
                      <a:pt x="2" y="8"/>
                      <a:pt x="0" y="16"/>
                      <a:pt x="3"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14" name="Freeform: Shape 138"/>
              <p:cNvSpPr>
                <a:spLocks/>
              </p:cNvSpPr>
              <p:nvPr/>
            </p:nvSpPr>
            <p:spPr bwMode="auto">
              <a:xfrm>
                <a:off x="6918836" y="3782413"/>
                <a:ext cx="32557" cy="84408"/>
              </a:xfrm>
              <a:custGeom>
                <a:avLst/>
                <a:gdLst>
                  <a:gd name="T0" fmla="*/ 7 w 20"/>
                  <a:gd name="T1" fmla="*/ 40 h 52"/>
                  <a:gd name="T2" fmla="*/ 10 w 20"/>
                  <a:gd name="T3" fmla="*/ 50 h 52"/>
                  <a:gd name="T4" fmla="*/ 18 w 20"/>
                  <a:gd name="T5" fmla="*/ 32 h 52"/>
                  <a:gd name="T6" fmla="*/ 13 w 20"/>
                  <a:gd name="T7" fmla="*/ 21 h 52"/>
                  <a:gd name="T8" fmla="*/ 13 w 20"/>
                  <a:gd name="T9" fmla="*/ 13 h 52"/>
                  <a:gd name="T10" fmla="*/ 8 w 20"/>
                  <a:gd name="T11" fmla="*/ 4 h 52"/>
                  <a:gd name="T12" fmla="*/ 2 w 20"/>
                  <a:gd name="T13" fmla="*/ 22 h 52"/>
                  <a:gd name="T14" fmla="*/ 7 w 20"/>
                  <a:gd name="T15" fmla="*/ 4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40"/>
                    </a:moveTo>
                    <a:cubicBezTo>
                      <a:pt x="0" y="42"/>
                      <a:pt x="3" y="52"/>
                      <a:pt x="10" y="50"/>
                    </a:cubicBezTo>
                    <a:cubicBezTo>
                      <a:pt x="18" y="47"/>
                      <a:pt x="20" y="40"/>
                      <a:pt x="18" y="32"/>
                    </a:cubicBezTo>
                    <a:cubicBezTo>
                      <a:pt x="17" y="28"/>
                      <a:pt x="15" y="25"/>
                      <a:pt x="13" y="21"/>
                    </a:cubicBezTo>
                    <a:cubicBezTo>
                      <a:pt x="12" y="19"/>
                      <a:pt x="10" y="15"/>
                      <a:pt x="13" y="13"/>
                    </a:cubicBezTo>
                    <a:cubicBezTo>
                      <a:pt x="19" y="10"/>
                      <a:pt x="14" y="0"/>
                      <a:pt x="8" y="4"/>
                    </a:cubicBezTo>
                    <a:cubicBezTo>
                      <a:pt x="1" y="8"/>
                      <a:pt x="0" y="16"/>
                      <a:pt x="2" y="22"/>
                    </a:cubicBezTo>
                    <a:cubicBezTo>
                      <a:pt x="3" y="25"/>
                      <a:pt x="12" y="38"/>
                      <a:pt x="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11" name="TextBox 133"/>
            <p:cNvSpPr txBox="1"/>
            <p:nvPr/>
          </p:nvSpPr>
          <p:spPr>
            <a:xfrm rot="10800000" flipH="1">
              <a:off x="8960299" y="2474008"/>
              <a:ext cx="3256512" cy="811953"/>
            </a:xfrm>
            <a:prstGeom prst="rect">
              <a:avLst/>
            </a:prstGeom>
            <a:solidFill>
              <a:srgbClr val="9933FF"/>
            </a:solidFill>
          </p:spPr>
          <p:txBody>
            <a:bodyPr wrap="none" lIns="0" tIns="0" rIns="0" bIns="0" anchor="ctr" anchorCtr="0">
              <a:noAutofit/>
            </a:bodyPr>
            <a:lstStyle/>
            <a:p>
              <a:r>
                <a:rPr lang="zh-TW" altLang="en-US" sz="2800" dirty="0" smtClean="0">
                  <a:solidFill>
                    <a:schemeClr val="bg1"/>
                  </a:solidFill>
                  <a:latin typeface="標楷體" panose="03000509000000000000" pitchFamily="65" charset="-120"/>
                  <a:ea typeface="標楷體" panose="03000509000000000000" pitchFamily="65" charset="-120"/>
                </a:rPr>
                <a:t>二、專案稽核清查、策進縣政業務執行</a:t>
              </a:r>
              <a:endParaRPr lang="zh-TW" altLang="en-US" sz="2800" dirty="0">
                <a:solidFill>
                  <a:schemeClr val="bg1"/>
                </a:solidFill>
                <a:latin typeface="標楷體" panose="03000509000000000000" pitchFamily="65" charset="-120"/>
                <a:ea typeface="標楷體" panose="03000509000000000000" pitchFamily="65" charset="-120"/>
              </a:endParaRPr>
            </a:p>
          </p:txBody>
        </p:sp>
      </p:grpSp>
      <p:sp>
        <p:nvSpPr>
          <p:cNvPr id="33" name="矩形 32"/>
          <p:cNvSpPr/>
          <p:nvPr/>
        </p:nvSpPr>
        <p:spPr>
          <a:xfrm>
            <a:off x="803377" y="2458340"/>
            <a:ext cx="10412066" cy="3836948"/>
          </a:xfrm>
          <a:prstGeom prst="rect">
            <a:avLst/>
          </a:prstGeom>
        </p:spPr>
        <p:txBody>
          <a:bodyPr wrap="square">
            <a:spAutoFit/>
          </a:bodyPr>
          <a:lstStyle/>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年度</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針對本府重點風險業務，規劃「各學校辦理最有利標採購案件評選作業」、「環保稽查案件裁處執行情形暨固定污染源審查業務」、「公立骨灰</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骸</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存放設施使用管理」、「綠能設施設備補助及審核作業」及「建築消防安檢及違章建築查報處理」</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5</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案辦理專案稽核及清查，期積極策進業務，協助開展施政</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效能。</a:t>
            </a:r>
            <a:endPar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其中</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「環保稽查案件裁處執行情形暨固定污染源審查</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業務」</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、「公立骨灰</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骸</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存放設施使用</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管理」</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案稽核及「綠能設施設備補助及審核作業</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建築消防安檢及違章建築查報處理」</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案</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清查業已執行</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完畢，合計發掘違失風險事項</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29</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項，並提出法規面、制度面、執行面等興革建議</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23</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項</a:t>
            </a: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endParaRPr lang="en-US" altLang="zh-TW" sz="2400"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marL="342900" lvl="0" indent="-342900" algn="just">
              <a:lnSpc>
                <a:spcPts val="2800"/>
              </a:lnSpc>
              <a:spcAft>
                <a:spcPts val="600"/>
              </a:spcAft>
              <a:buFont typeface="Wingdings" panose="05000000000000000000" pitchFamily="2" charset="2"/>
              <a:buChar char="p"/>
            </a:pPr>
            <a:r>
              <a:rPr lang="zh-TW" altLang="en-US" sz="2400" kern="100" dirty="0" smtClean="0">
                <a:effectLst>
                  <a:outerShdw blurRad="38100" dist="38100" dir="2700000" algn="tl">
                    <a:srgbClr val="000000">
                      <a:alpha val="43137"/>
                    </a:srgbClr>
                  </a:outerShdw>
                </a:effectLst>
                <a:latin typeface="+mj-ea"/>
                <a:ea typeface="+mj-ea"/>
                <a:cs typeface="Times New Roman" panose="02020603050405020304" pitchFamily="18" charset="0"/>
              </a:rPr>
              <a:t>另</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「各學校辦理最有利標採購案件評選作業」專案稽核預於</a:t>
            </a:r>
            <a:r>
              <a:rPr lang="en-US"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rPr>
              <a:t>10</a:t>
            </a:r>
            <a:r>
              <a:rPr lang="zh-TW" altLang="en-US" sz="2400" kern="100" dirty="0">
                <a:effectLst>
                  <a:outerShdw blurRad="38100" dist="38100" dir="2700000" algn="tl">
                    <a:srgbClr val="000000">
                      <a:alpha val="43137"/>
                    </a:srgbClr>
                  </a:outerShdw>
                </a:effectLst>
                <a:latin typeface="+mj-ea"/>
                <a:ea typeface="+mj-ea"/>
                <a:cs typeface="Times New Roman" panose="02020603050405020304" pitchFamily="18" charset="0"/>
              </a:rPr>
              <a:t>月底前完成。</a:t>
            </a:r>
            <a:endParaRPr lang="zh-TW" altLang="zh-TW" sz="2400"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9332" y="741025"/>
            <a:ext cx="1741139" cy="1709449"/>
          </a:xfrm>
          <a:prstGeom prst="rect">
            <a:avLst/>
          </a:prstGeom>
        </p:spPr>
      </p:pic>
    </p:spTree>
    <p:extLst>
      <p:ext uri="{BB962C8B-B14F-4D97-AF65-F5344CB8AC3E}">
        <p14:creationId xmlns:p14="http://schemas.microsoft.com/office/powerpoint/2010/main" val="30069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242</TotalTime>
  <Words>5554</Words>
  <Application>Microsoft Office PowerPoint</Application>
  <PresentationFormat>寬螢幕</PresentationFormat>
  <Paragraphs>326</Paragraphs>
  <Slides>24</Slides>
  <Notes>24</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24</vt:i4>
      </vt:variant>
    </vt:vector>
  </HeadingPairs>
  <TitlesOfParts>
    <vt:vector size="38" baseType="lpstr">
      <vt:lpstr>方正舒体</vt:lpstr>
      <vt:lpstr>Microsoft YaHei</vt:lpstr>
      <vt:lpstr>Microsoft YaHei</vt:lpstr>
      <vt:lpstr>文鼎勘亭流</vt:lpstr>
      <vt:lpstr>文鼎新藝體</vt:lpstr>
      <vt:lpstr>微軟正黑體</vt:lpstr>
      <vt:lpstr>新細明體</vt:lpstr>
      <vt:lpstr>標楷體</vt:lpstr>
      <vt:lpstr>Arial</vt:lpstr>
      <vt:lpstr>Calibri</vt:lpstr>
      <vt:lpstr>Garamond</vt:lpstr>
      <vt:lpstr>Times New Roman</vt:lpstr>
      <vt:lpstr>Wingdings</vt:lpstr>
      <vt:lpstr>有機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吳俊揚</dc:creator>
  <cp:lastModifiedBy>吳俊揚</cp:lastModifiedBy>
  <cp:revision>50</cp:revision>
  <dcterms:created xsi:type="dcterms:W3CDTF">2022-10-04T05:43:32Z</dcterms:created>
  <dcterms:modified xsi:type="dcterms:W3CDTF">2022-10-07T03:57:29Z</dcterms:modified>
</cp:coreProperties>
</file>