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69" r:id="rId5"/>
    <p:sldId id="266" r:id="rId6"/>
    <p:sldId id="272" r:id="rId7"/>
    <p:sldId id="267" r:id="rId8"/>
  </p:sldIdLst>
  <p:sldSz cx="12192000" cy="6858000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3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68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364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6739" y="6693367"/>
            <a:ext cx="12198741" cy="176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6" tIns="60912" rIns="121826" bIns="60912" rtlCol="0" anchor="ctr"/>
          <a:lstStyle/>
          <a:p>
            <a:pPr algn="r"/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  <a:r>
              <a:rPr lang="en-US" altLang="zh-TW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Copyright @ 2018</a:t>
            </a:r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  <a:r>
              <a:rPr lang="en-US" altLang="zh-TW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ideas by</a:t>
            </a:r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  <a:r>
              <a:rPr lang="en-US" altLang="zh-TW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Julie Chu</a:t>
            </a:r>
            <a:r>
              <a:rPr lang="zh-TW" altLang="en-US" sz="1100">
                <a:solidFill>
                  <a:srgbClr val="857B4B"/>
                </a:solidFill>
                <a:latin typeface="Cambria" pitchFamily="18" charset="0"/>
                <a:ea typeface="微軟正黑體" pitchFamily="34" charset="-120"/>
              </a:rPr>
              <a:t> 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1" y="0"/>
            <a:ext cx="12192000" cy="1523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2" tIns="45685" rIns="91372" bIns="45685" rtlCol="0" anchor="ctr"/>
          <a:lstStyle/>
          <a:p>
            <a:pPr algn="ctr"/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397904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54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93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10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46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66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00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53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81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CA67-3B3B-4973-806A-5EABCC4C8540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84804-8DEA-4574-8347-F3F6C20A41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86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36173" y="27911"/>
            <a:ext cx="107196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6000" kern="1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金門縣議會第七屆第</a:t>
            </a:r>
            <a:r>
              <a:rPr lang="en-US" altLang="zh-TW" sz="6000" kern="1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6000" kern="1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次</a:t>
            </a:r>
            <a:r>
              <a:rPr lang="zh-HK" altLang="zh-TW" sz="6000" kern="1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定期</a:t>
            </a:r>
            <a:r>
              <a:rPr lang="zh-TW" altLang="zh-TW" sz="6000" kern="1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會</a:t>
            </a:r>
            <a:endParaRPr lang="zh-TW" altLang="zh-TW" sz="3600" kern="1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66738" y="531109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金門縣政府</a:t>
            </a:r>
            <a:r>
              <a:rPr lang="en-US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財政處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報告人</a:t>
            </a:r>
            <a:r>
              <a:rPr lang="en-US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處長 孫國智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中華民國</a:t>
            </a:r>
            <a:r>
              <a:rPr lang="en-US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108 </a:t>
            </a: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11 </a:t>
            </a: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22 </a:t>
            </a:r>
            <a:r>
              <a:rPr lang="zh-TW" altLang="zh-TW" sz="24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zh-TW" altLang="zh-TW" sz="1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575" y="3070370"/>
            <a:ext cx="4514850" cy="145531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54911" y="1413483"/>
            <a:ext cx="10719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4800" b="1" kern="1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金酒廈門公司酒品經銷及包銷報告</a:t>
            </a:r>
            <a:endParaRPr lang="en-US" altLang="zh-TW" sz="4800" b="1" kern="1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/>
        </p:nvGrpSpPr>
        <p:grpSpPr>
          <a:xfrm>
            <a:off x="2438403" y="1598835"/>
            <a:ext cx="6763656" cy="907013"/>
            <a:chOff x="2989943" y="1177922"/>
            <a:chExt cx="6763656" cy="907013"/>
          </a:xfrm>
        </p:grpSpPr>
        <p:sp>
          <p:nvSpPr>
            <p:cNvPr id="8" name="五邊形 7"/>
            <p:cNvSpPr/>
            <p:nvPr/>
          </p:nvSpPr>
          <p:spPr>
            <a:xfrm>
              <a:off x="2989943" y="1359220"/>
              <a:ext cx="6371771" cy="725715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3323771" y="1177922"/>
              <a:ext cx="6429828" cy="821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TW" altLang="en-US" sz="28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一、</a:t>
              </a:r>
              <a:endPara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2438403" y="4652442"/>
            <a:ext cx="6763656" cy="923791"/>
            <a:chOff x="2989943" y="1161144"/>
            <a:chExt cx="6763656" cy="923791"/>
          </a:xfrm>
        </p:grpSpPr>
        <p:sp>
          <p:nvSpPr>
            <p:cNvPr id="19" name="五邊形 18"/>
            <p:cNvSpPr/>
            <p:nvPr/>
          </p:nvSpPr>
          <p:spPr>
            <a:xfrm>
              <a:off x="2989943" y="1359220"/>
              <a:ext cx="6371771" cy="725715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3323771" y="1161144"/>
              <a:ext cx="6429828" cy="821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TW" altLang="en-US" sz="28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四、結論</a:t>
              </a:r>
              <a:endPara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2438403" y="3553011"/>
            <a:ext cx="6763656" cy="977733"/>
            <a:chOff x="2989943" y="1107202"/>
            <a:chExt cx="6763656" cy="977733"/>
          </a:xfrm>
        </p:grpSpPr>
        <p:sp>
          <p:nvSpPr>
            <p:cNvPr id="22" name="五邊形 21"/>
            <p:cNvSpPr/>
            <p:nvPr/>
          </p:nvSpPr>
          <p:spPr>
            <a:xfrm>
              <a:off x="2989943" y="1359220"/>
              <a:ext cx="6371771" cy="725715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3323771" y="1107202"/>
              <a:ext cx="6429828" cy="821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TW" altLang="en-US" sz="28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三、鹿鳴公司與天福公司銷售現況</a:t>
              </a:r>
              <a:endPara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4452825" y="333452"/>
            <a:ext cx="3692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報告大綱</a:t>
            </a:r>
          </a:p>
        </p:txBody>
      </p:sp>
      <p:grpSp>
        <p:nvGrpSpPr>
          <p:cNvPr id="26" name="群組 25"/>
          <p:cNvGrpSpPr/>
          <p:nvPr/>
        </p:nvGrpSpPr>
        <p:grpSpPr>
          <a:xfrm>
            <a:off x="2438403" y="2629220"/>
            <a:ext cx="6763656" cy="923791"/>
            <a:chOff x="2989943" y="1161144"/>
            <a:chExt cx="6763656" cy="923791"/>
          </a:xfrm>
        </p:grpSpPr>
        <p:sp>
          <p:nvSpPr>
            <p:cNvPr id="27" name="五邊形 26"/>
            <p:cNvSpPr/>
            <p:nvPr/>
          </p:nvSpPr>
          <p:spPr>
            <a:xfrm>
              <a:off x="2989943" y="1359220"/>
              <a:ext cx="6371771" cy="725715"/>
            </a:xfrm>
            <a:prstGeom prst="homePlat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3323771" y="1161144"/>
              <a:ext cx="6429828" cy="821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TW" altLang="en-US" sz="28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二、酒品經銷與包銷制度差異</a:t>
              </a:r>
              <a:endPara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B60351DF-5FBF-46C8-9233-58AAA24A0E30}"/>
              </a:ext>
            </a:extLst>
          </p:cNvPr>
          <p:cNvSpPr/>
          <p:nvPr/>
        </p:nvSpPr>
        <p:spPr>
          <a:xfrm>
            <a:off x="3460397" y="1879959"/>
            <a:ext cx="3913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業務拓展招商渠道說明</a:t>
            </a:r>
          </a:p>
        </p:txBody>
      </p:sp>
    </p:spTree>
    <p:extLst>
      <p:ext uri="{BB962C8B-B14F-4D97-AF65-F5344CB8AC3E}">
        <p14:creationId xmlns:p14="http://schemas.microsoft.com/office/powerpoint/2010/main" val="251015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>
            <a:spLocks noChangeAspect="1"/>
          </p:cNvSpPr>
          <p:nvPr/>
        </p:nvSpPr>
        <p:spPr bwMode="auto">
          <a:xfrm>
            <a:off x="10163658" y="4651728"/>
            <a:ext cx="1331692" cy="710532"/>
          </a:xfrm>
          <a:custGeom>
            <a:avLst/>
            <a:gdLst>
              <a:gd name="T0" fmla="*/ 1303 w 3889"/>
              <a:gd name="T1" fmla="*/ 0 h 2075"/>
              <a:gd name="T2" fmla="*/ 0 w 3889"/>
              <a:gd name="T3" fmla="*/ 698 h 2075"/>
              <a:gd name="T4" fmla="*/ 2605 w 3889"/>
              <a:gd name="T5" fmla="*/ 2075 h 2075"/>
              <a:gd name="T6" fmla="*/ 3889 w 3889"/>
              <a:gd name="T7" fmla="*/ 1395 h 2075"/>
              <a:gd name="T8" fmla="*/ 1303 w 3889"/>
              <a:gd name="T9" fmla="*/ 0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9" h="2075">
                <a:moveTo>
                  <a:pt x="1303" y="0"/>
                </a:moveTo>
                <a:lnTo>
                  <a:pt x="0" y="698"/>
                </a:lnTo>
                <a:lnTo>
                  <a:pt x="2605" y="2075"/>
                </a:lnTo>
                <a:lnTo>
                  <a:pt x="3889" y="1395"/>
                </a:lnTo>
                <a:lnTo>
                  <a:pt x="1303" y="0"/>
                </a:lnTo>
                <a:close/>
              </a:path>
            </a:pathLst>
          </a:custGeom>
          <a:gradFill>
            <a:gsLst>
              <a:gs pos="0">
                <a:srgbClr val="C7C2BC">
                  <a:alpha val="90000"/>
                </a:srgbClr>
              </a:gs>
              <a:gs pos="57000">
                <a:srgbClr val="C7C2BC">
                  <a:alpha val="15000"/>
                </a:srgbClr>
              </a:gs>
              <a:gs pos="100000">
                <a:srgbClr val="C7C2BC">
                  <a:lumMod val="0"/>
                  <a:lumOff val="100000"/>
                  <a:alpha val="0"/>
                </a:srgbClr>
              </a:gs>
            </a:gsLst>
            <a:lin ang="3900000" scaled="0"/>
          </a:gradFill>
          <a:ln w="115888" cap="flat">
            <a:noFill/>
            <a:prstDash val="solid"/>
            <a:miter lim="800000"/>
            <a:headEnd/>
            <a:tailEnd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Freeform 21"/>
          <p:cNvSpPr>
            <a:spLocks noChangeAspect="1"/>
          </p:cNvSpPr>
          <p:nvPr/>
        </p:nvSpPr>
        <p:spPr bwMode="auto">
          <a:xfrm>
            <a:off x="2561337" y="4651728"/>
            <a:ext cx="1331692" cy="710532"/>
          </a:xfrm>
          <a:custGeom>
            <a:avLst/>
            <a:gdLst>
              <a:gd name="T0" fmla="*/ 1303 w 3889"/>
              <a:gd name="T1" fmla="*/ 0 h 2075"/>
              <a:gd name="T2" fmla="*/ 0 w 3889"/>
              <a:gd name="T3" fmla="*/ 698 h 2075"/>
              <a:gd name="T4" fmla="*/ 2605 w 3889"/>
              <a:gd name="T5" fmla="*/ 2075 h 2075"/>
              <a:gd name="T6" fmla="*/ 3889 w 3889"/>
              <a:gd name="T7" fmla="*/ 1395 h 2075"/>
              <a:gd name="T8" fmla="*/ 1303 w 3889"/>
              <a:gd name="T9" fmla="*/ 0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9" h="2075">
                <a:moveTo>
                  <a:pt x="1303" y="0"/>
                </a:moveTo>
                <a:lnTo>
                  <a:pt x="0" y="698"/>
                </a:lnTo>
                <a:lnTo>
                  <a:pt x="2605" y="2075"/>
                </a:lnTo>
                <a:lnTo>
                  <a:pt x="3889" y="1395"/>
                </a:lnTo>
                <a:lnTo>
                  <a:pt x="1303" y="0"/>
                </a:lnTo>
                <a:close/>
              </a:path>
            </a:pathLst>
          </a:custGeom>
          <a:gradFill>
            <a:gsLst>
              <a:gs pos="0">
                <a:srgbClr val="C7C2BC">
                  <a:alpha val="90000"/>
                </a:srgbClr>
              </a:gs>
              <a:gs pos="57000">
                <a:srgbClr val="C7C2BC">
                  <a:alpha val="15000"/>
                </a:srgbClr>
              </a:gs>
              <a:gs pos="100000">
                <a:srgbClr val="C7C2BC">
                  <a:lumMod val="0"/>
                  <a:lumOff val="100000"/>
                  <a:alpha val="0"/>
                </a:srgbClr>
              </a:gs>
            </a:gsLst>
            <a:lin ang="3900000" scaled="0"/>
          </a:gradFill>
          <a:ln w="115888" cap="flat">
            <a:noFill/>
            <a:prstDash val="solid"/>
            <a:miter lim="800000"/>
            <a:headEnd/>
            <a:tailEnd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" name="Freeform 21"/>
          <p:cNvSpPr>
            <a:spLocks noChangeAspect="1"/>
          </p:cNvSpPr>
          <p:nvPr/>
        </p:nvSpPr>
        <p:spPr bwMode="auto">
          <a:xfrm>
            <a:off x="5095444" y="4651728"/>
            <a:ext cx="1331692" cy="710532"/>
          </a:xfrm>
          <a:custGeom>
            <a:avLst/>
            <a:gdLst>
              <a:gd name="T0" fmla="*/ 1303 w 3889"/>
              <a:gd name="T1" fmla="*/ 0 h 2075"/>
              <a:gd name="T2" fmla="*/ 0 w 3889"/>
              <a:gd name="T3" fmla="*/ 698 h 2075"/>
              <a:gd name="T4" fmla="*/ 2605 w 3889"/>
              <a:gd name="T5" fmla="*/ 2075 h 2075"/>
              <a:gd name="T6" fmla="*/ 3889 w 3889"/>
              <a:gd name="T7" fmla="*/ 1395 h 2075"/>
              <a:gd name="T8" fmla="*/ 1303 w 3889"/>
              <a:gd name="T9" fmla="*/ 0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9" h="2075">
                <a:moveTo>
                  <a:pt x="1303" y="0"/>
                </a:moveTo>
                <a:lnTo>
                  <a:pt x="0" y="698"/>
                </a:lnTo>
                <a:lnTo>
                  <a:pt x="2605" y="2075"/>
                </a:lnTo>
                <a:lnTo>
                  <a:pt x="3889" y="1395"/>
                </a:lnTo>
                <a:lnTo>
                  <a:pt x="1303" y="0"/>
                </a:lnTo>
                <a:close/>
              </a:path>
            </a:pathLst>
          </a:custGeom>
          <a:gradFill>
            <a:gsLst>
              <a:gs pos="0">
                <a:srgbClr val="C7C2BC">
                  <a:alpha val="90000"/>
                </a:srgbClr>
              </a:gs>
              <a:gs pos="57000">
                <a:srgbClr val="C7C2BC">
                  <a:alpha val="15000"/>
                </a:srgbClr>
              </a:gs>
              <a:gs pos="100000">
                <a:srgbClr val="C7C2BC">
                  <a:lumMod val="0"/>
                  <a:lumOff val="100000"/>
                  <a:alpha val="0"/>
                </a:srgbClr>
              </a:gs>
            </a:gsLst>
            <a:lin ang="3900000" scaled="0"/>
          </a:gradFill>
          <a:ln w="115888" cap="flat">
            <a:noFill/>
            <a:prstDash val="solid"/>
            <a:miter lim="800000"/>
            <a:headEnd/>
            <a:tailEnd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5" name="Freeform 21"/>
          <p:cNvSpPr>
            <a:spLocks noChangeAspect="1"/>
          </p:cNvSpPr>
          <p:nvPr/>
        </p:nvSpPr>
        <p:spPr bwMode="auto">
          <a:xfrm>
            <a:off x="7629552" y="4651728"/>
            <a:ext cx="1331692" cy="710532"/>
          </a:xfrm>
          <a:custGeom>
            <a:avLst/>
            <a:gdLst>
              <a:gd name="T0" fmla="*/ 1303 w 3889"/>
              <a:gd name="T1" fmla="*/ 0 h 2075"/>
              <a:gd name="T2" fmla="*/ 0 w 3889"/>
              <a:gd name="T3" fmla="*/ 698 h 2075"/>
              <a:gd name="T4" fmla="*/ 2605 w 3889"/>
              <a:gd name="T5" fmla="*/ 2075 h 2075"/>
              <a:gd name="T6" fmla="*/ 3889 w 3889"/>
              <a:gd name="T7" fmla="*/ 1395 h 2075"/>
              <a:gd name="T8" fmla="*/ 1303 w 3889"/>
              <a:gd name="T9" fmla="*/ 0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9" h="2075">
                <a:moveTo>
                  <a:pt x="1303" y="0"/>
                </a:moveTo>
                <a:lnTo>
                  <a:pt x="0" y="698"/>
                </a:lnTo>
                <a:lnTo>
                  <a:pt x="2605" y="2075"/>
                </a:lnTo>
                <a:lnTo>
                  <a:pt x="3889" y="1395"/>
                </a:lnTo>
                <a:lnTo>
                  <a:pt x="1303" y="0"/>
                </a:lnTo>
                <a:close/>
              </a:path>
            </a:pathLst>
          </a:custGeom>
          <a:gradFill>
            <a:gsLst>
              <a:gs pos="0">
                <a:srgbClr val="C7C2BC">
                  <a:alpha val="90000"/>
                </a:srgbClr>
              </a:gs>
              <a:gs pos="57000">
                <a:srgbClr val="C7C2BC">
                  <a:alpha val="15000"/>
                </a:srgbClr>
              </a:gs>
              <a:gs pos="100000">
                <a:srgbClr val="C7C2BC">
                  <a:lumMod val="0"/>
                  <a:lumOff val="100000"/>
                  <a:alpha val="0"/>
                </a:srgbClr>
              </a:gs>
            </a:gsLst>
            <a:lin ang="3900000" scaled="0"/>
          </a:gradFill>
          <a:ln w="115888" cap="flat">
            <a:noFill/>
            <a:prstDash val="solid"/>
            <a:miter lim="800000"/>
            <a:headEnd/>
            <a:tailEnd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2" name="文本框 50"/>
          <p:cNvSpPr txBox="1"/>
          <p:nvPr/>
        </p:nvSpPr>
        <p:spPr>
          <a:xfrm>
            <a:off x="2845033" y="1803379"/>
            <a:ext cx="2855857" cy="4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b="1" dirty="0">
                <a:solidFill>
                  <a:srgbClr val="5EC6D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一級經銷商</a:t>
            </a:r>
            <a:endParaRPr lang="en-US" altLang="zh-CN" sz="2400" b="1" dirty="0">
              <a:solidFill>
                <a:srgbClr val="5EC6D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本框 51"/>
          <p:cNvSpPr txBox="1"/>
          <p:nvPr/>
        </p:nvSpPr>
        <p:spPr>
          <a:xfrm>
            <a:off x="147544" y="1803379"/>
            <a:ext cx="2855857" cy="4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b="1" dirty="0">
                <a:solidFill>
                  <a:srgbClr val="546E7A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品項經銷商</a:t>
            </a:r>
            <a:endParaRPr lang="en-US" altLang="zh-CN" sz="2400" b="1" dirty="0">
              <a:solidFill>
                <a:srgbClr val="546E7A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本框 52"/>
          <p:cNvSpPr txBox="1"/>
          <p:nvPr/>
        </p:nvSpPr>
        <p:spPr>
          <a:xfrm>
            <a:off x="9188599" y="1803379"/>
            <a:ext cx="2855857" cy="4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b="1" dirty="0">
                <a:solidFill>
                  <a:srgbClr val="F26D6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電商經銷商</a:t>
            </a:r>
            <a:endParaRPr lang="en-US" altLang="zh-CN" sz="2400" b="1" dirty="0">
              <a:solidFill>
                <a:srgbClr val="F26D6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本框 53"/>
          <p:cNvSpPr txBox="1"/>
          <p:nvPr/>
        </p:nvSpPr>
        <p:spPr>
          <a:xfrm>
            <a:off x="5978747" y="1803379"/>
            <a:ext cx="2855857" cy="4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b="1" dirty="0">
                <a:solidFill>
                  <a:srgbClr val="F8841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特殊通路經銷商</a:t>
            </a:r>
            <a:endParaRPr lang="en-US" altLang="zh-CN" sz="2400" b="1" dirty="0">
              <a:solidFill>
                <a:srgbClr val="F8841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39">
            <a:extLst>
              <a:ext uri="{FF2B5EF4-FFF2-40B4-BE49-F238E27FC236}">
                <a16:creationId xmlns:a16="http://schemas.microsoft.com/office/drawing/2014/main" id="{11D4A031-A6E4-4E55-A43B-7635CEECFD80}"/>
              </a:ext>
            </a:extLst>
          </p:cNvPr>
          <p:cNvSpPr/>
          <p:nvPr/>
        </p:nvSpPr>
        <p:spPr>
          <a:xfrm>
            <a:off x="3190977" y="628595"/>
            <a:ext cx="6201704" cy="784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99" b="1" dirty="0">
                <a:solidFill>
                  <a:srgbClr val="33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業務拓展招商渠道說明</a:t>
            </a:r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B0B42139-37F0-45F4-A5AE-5F8CD3D6B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07" y="2401803"/>
            <a:ext cx="1638518" cy="3919900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294156CA-53B7-46B5-8FE5-41B39B4D6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262" y="2298771"/>
            <a:ext cx="1992817" cy="3907484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72274B45-51A1-44FC-8BF9-113ECDB478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663" y="2298770"/>
            <a:ext cx="2175380" cy="3607079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68F5F0D-EB1A-43CC-98EF-1D01E62A36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21" y="2345042"/>
            <a:ext cx="3238500" cy="35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6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530518" y="2112025"/>
            <a:ext cx="3130963" cy="3152052"/>
            <a:chOff x="4032919" y="1394673"/>
            <a:chExt cx="3955706" cy="4307397"/>
          </a:xfrm>
        </p:grpSpPr>
        <p:sp>
          <p:nvSpPr>
            <p:cNvPr id="3" name="矩形 2"/>
            <p:cNvSpPr/>
            <p:nvPr/>
          </p:nvSpPr>
          <p:spPr>
            <a:xfrm rot="2700000">
              <a:off x="5693787" y="2360616"/>
              <a:ext cx="2294839" cy="2294837"/>
            </a:xfrm>
            <a:custGeom>
              <a:avLst/>
              <a:gdLst/>
              <a:ahLst/>
              <a:cxnLst/>
              <a:rect l="l" t="t" r="r" b="b"/>
              <a:pathLst>
                <a:path w="1584176" h="1584176">
                  <a:moveTo>
                    <a:pt x="231381" y="231381"/>
                  </a:moveTo>
                  <a:lnTo>
                    <a:pt x="231381" y="1352795"/>
                  </a:lnTo>
                  <a:lnTo>
                    <a:pt x="1352795" y="1352795"/>
                  </a:lnTo>
                  <a:lnTo>
                    <a:pt x="1352795" y="231381"/>
                  </a:lnTo>
                  <a:close/>
                  <a:moveTo>
                    <a:pt x="0" y="0"/>
                  </a:moveTo>
                  <a:lnTo>
                    <a:pt x="1584176" y="0"/>
                  </a:lnTo>
                  <a:lnTo>
                    <a:pt x="1584176" y="1584176"/>
                  </a:lnTo>
                  <a:lnTo>
                    <a:pt x="0" y="1584176"/>
                  </a:lnTo>
                  <a:close/>
                </a:path>
              </a:pathLst>
            </a:custGeom>
            <a:solidFill>
              <a:srgbClr val="F26D6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endParaRPr lang="zh-CN" altLang="en-US" kern="0">
                <a:solidFill>
                  <a:sysClr val="window" lastClr="FFFFFF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4" name="矩形 2"/>
            <p:cNvSpPr/>
            <p:nvPr/>
          </p:nvSpPr>
          <p:spPr>
            <a:xfrm rot="2700000">
              <a:off x="4032918" y="2360617"/>
              <a:ext cx="2294839" cy="2294837"/>
            </a:xfrm>
            <a:custGeom>
              <a:avLst/>
              <a:gdLst/>
              <a:ahLst/>
              <a:cxnLst/>
              <a:rect l="l" t="t" r="r" b="b"/>
              <a:pathLst>
                <a:path w="1584176" h="1584176">
                  <a:moveTo>
                    <a:pt x="231381" y="231381"/>
                  </a:moveTo>
                  <a:lnTo>
                    <a:pt x="231381" y="1352795"/>
                  </a:lnTo>
                  <a:lnTo>
                    <a:pt x="1352795" y="1352795"/>
                  </a:lnTo>
                  <a:lnTo>
                    <a:pt x="1352795" y="231381"/>
                  </a:lnTo>
                  <a:close/>
                  <a:moveTo>
                    <a:pt x="0" y="0"/>
                  </a:moveTo>
                  <a:lnTo>
                    <a:pt x="1584176" y="0"/>
                  </a:lnTo>
                  <a:lnTo>
                    <a:pt x="1584176" y="1584176"/>
                  </a:lnTo>
                  <a:lnTo>
                    <a:pt x="0" y="1584176"/>
                  </a:lnTo>
                  <a:close/>
                </a:path>
              </a:pathLst>
            </a:custGeom>
            <a:solidFill>
              <a:srgbClr val="9BB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2700000">
              <a:off x="5792099" y="1394673"/>
              <a:ext cx="607801" cy="607801"/>
            </a:xfrm>
            <a:prstGeom prst="rect">
              <a:avLst/>
            </a:prstGeom>
            <a:solidFill>
              <a:srgbClr val="F26D6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2700000">
              <a:off x="5792100" y="5094269"/>
              <a:ext cx="607801" cy="607801"/>
            </a:xfrm>
            <a:prstGeom prst="rect">
              <a:avLst/>
            </a:prstGeom>
            <a:solidFill>
              <a:srgbClr val="9BBB4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217">
                <a:defRPr/>
              </a:pPr>
              <a:endParaRPr lang="zh-CN" altLang="en-US" kern="0">
                <a:solidFill>
                  <a:sysClr val="window" lastClr="FFFFFF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42231" y="2515815"/>
            <a:ext cx="3383593" cy="2446504"/>
          </a:xfrm>
          <a:prstGeom prst="rect">
            <a:avLst/>
          </a:prstGeom>
          <a:noFill/>
          <a:ln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2400" dirty="0">
                <a:solidFill>
                  <a:srgbClr val="59595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乃指公司常態酒品在其渠道自行經營，經營時間在</a:t>
            </a:r>
            <a:r>
              <a:rPr lang="en-US" altLang="zh-TW" sz="2400" dirty="0">
                <a:solidFill>
                  <a:srgbClr val="59595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2400" dirty="0">
                <a:solidFill>
                  <a:srgbClr val="59595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年不等。</a:t>
            </a:r>
            <a:endParaRPr lang="en-US" altLang="zh-TW" sz="2400" dirty="0">
              <a:solidFill>
                <a:srgbClr val="59595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2400" dirty="0">
              <a:solidFill>
                <a:srgbClr val="59595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30000"/>
              </a:lnSpc>
            </a:pPr>
            <a:endParaRPr lang="zh-TW" altLang="en-US" sz="2400" dirty="0">
              <a:solidFill>
                <a:srgbClr val="59595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2231" y="1797677"/>
            <a:ext cx="3383592" cy="332071"/>
          </a:xfrm>
          <a:prstGeom prst="rect">
            <a:avLst/>
          </a:prstGeom>
          <a:solidFill>
            <a:srgbClr val="9B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經銷</a:t>
            </a:r>
            <a:endParaRPr lang="zh-CN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6"/>
          <p:cNvSpPr>
            <a:spLocks noChangeArrowheads="1"/>
          </p:cNvSpPr>
          <p:nvPr/>
        </p:nvSpPr>
        <p:spPr bwMode="auto">
          <a:xfrm>
            <a:off x="8347226" y="2442640"/>
            <a:ext cx="3095627" cy="292663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2400" dirty="0">
                <a:solidFill>
                  <a:srgbClr val="59595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是針對客戶需求重新開發，酒品需有一定的量且客戶需具備自有</a:t>
            </a:r>
            <a:r>
              <a:rPr lang="zh-TW" altLang="en-US" sz="2400">
                <a:solidFill>
                  <a:srgbClr val="59595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自有銷售渠道</a:t>
            </a:r>
            <a:r>
              <a:rPr lang="zh-TW" altLang="en-US" sz="2400" dirty="0">
                <a:solidFill>
                  <a:srgbClr val="59595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，合約時間依據雙方合意後制定。</a:t>
            </a:r>
          </a:p>
        </p:txBody>
      </p:sp>
      <p:sp>
        <p:nvSpPr>
          <p:cNvPr id="10" name="矩形 9"/>
          <p:cNvSpPr/>
          <p:nvPr/>
        </p:nvSpPr>
        <p:spPr>
          <a:xfrm>
            <a:off x="8347226" y="1797676"/>
            <a:ext cx="3085880" cy="332071"/>
          </a:xfrm>
          <a:prstGeom prst="rect">
            <a:avLst/>
          </a:prstGeom>
          <a:solidFill>
            <a:srgbClr val="F26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包銷</a:t>
            </a:r>
            <a:endParaRPr lang="zh-CN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39"/>
          <p:cNvSpPr/>
          <p:nvPr/>
        </p:nvSpPr>
        <p:spPr>
          <a:xfrm>
            <a:off x="2829721" y="324905"/>
            <a:ext cx="6532558" cy="784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99" b="1" dirty="0">
                <a:solidFill>
                  <a:srgbClr val="33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酒品經銷與包銷制度差異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D2CAA63-57B7-453B-923B-07D8E026BE7B}"/>
              </a:ext>
            </a:extLst>
          </p:cNvPr>
          <p:cNvSpPr txBox="1"/>
          <p:nvPr/>
        </p:nvSpPr>
        <p:spPr>
          <a:xfrm>
            <a:off x="552667" y="5565834"/>
            <a:ext cx="10880439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依據行政院公共工程委員會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日工程訴字第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10400398590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號函釋，無論經銷或包銷制度均非屬政府採購法適用範圍。</a:t>
            </a:r>
          </a:p>
        </p:txBody>
      </p:sp>
    </p:spTree>
    <p:extLst>
      <p:ext uri="{BB962C8B-B14F-4D97-AF65-F5344CB8AC3E}">
        <p14:creationId xmlns:p14="http://schemas.microsoft.com/office/powerpoint/2010/main" val="63909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8533" y="395342"/>
            <a:ext cx="1097493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4500" b="1" kern="1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鹿鳴與天福包銷售額與利潤比較表</a:t>
            </a:r>
            <a:endParaRPr lang="zh-TW" altLang="zh-TW" sz="4500" b="1" kern="100" dirty="0">
              <a:solidFill>
                <a:srgbClr val="00B0F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26169"/>
              </p:ext>
            </p:extLst>
          </p:nvPr>
        </p:nvGraphicFramePr>
        <p:xfrm>
          <a:off x="101125" y="2502834"/>
          <a:ext cx="11989750" cy="314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2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2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4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4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99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altLang="zh-CN" sz="2400" b="1" kern="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公司名稱</a:t>
                      </a:r>
                      <a:endParaRPr lang="zh-TW" sz="2400" b="1" kern="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3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營業</a:t>
                      </a:r>
                      <a:r>
                        <a:rPr lang="zh-TW" altLang="en-US" sz="2400" b="1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收入</a:t>
                      </a:r>
                      <a:endParaRPr lang="zh-TW" sz="2400" b="1" kern="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3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altLang="zh-TW" sz="2400" b="1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營業成本</a:t>
                      </a:r>
                      <a:endParaRPr lang="zh-TW" altLang="zh-TW" sz="2400" b="1" kern="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3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毛利</a:t>
                      </a:r>
                      <a:endParaRPr lang="zh-TW" sz="2400" b="1" kern="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3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毛利率</a:t>
                      </a:r>
                      <a:r>
                        <a:rPr lang="en-US" sz="2400" b="1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%</a:t>
                      </a:r>
                      <a:endParaRPr lang="zh-TW" sz="2400" b="1" kern="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鹿鳴公司</a:t>
                      </a:r>
                      <a:endParaRPr lang="zh-TW" sz="2000" kern="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81,017,694</a:t>
                      </a:r>
                      <a:endParaRPr lang="zh-TW" sz="2000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47,706,051</a:t>
                      </a:r>
                      <a:endParaRPr lang="zh-TW" sz="2000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23,504,783</a:t>
                      </a:r>
                      <a:endParaRPr lang="zh-TW" sz="2000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33.01%</a:t>
                      </a:r>
                      <a:endParaRPr lang="zh-TW" sz="32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天福公司</a:t>
                      </a:r>
                      <a:endParaRPr lang="zh-TW" sz="2000" kern="1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18,270,156</a:t>
                      </a:r>
                      <a:endParaRPr lang="zh-TW" sz="2000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10,794,339</a:t>
                      </a:r>
                      <a:endParaRPr lang="zh-TW" sz="2000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5,373,941</a:t>
                      </a:r>
                      <a:endParaRPr lang="zh-TW" sz="2000" kern="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33.24%</a:t>
                      </a:r>
                      <a:endParaRPr lang="zh-TW" sz="3200" b="1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756621" y="5832423"/>
            <a:ext cx="1106603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上表營收數據，鹿鳴公司部分係至</a:t>
            </a:r>
            <a:r>
              <a:rPr lang="en-US" altLang="zh-TW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日止之履約量</a:t>
            </a:r>
            <a:r>
              <a:rPr lang="en-US" altLang="zh-TW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天福公司則為</a:t>
            </a:r>
            <a:r>
              <a:rPr lang="en-US" altLang="zh-TW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24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年中秋節初次下單訂購買十送一包銷專案營銷數據，兩者毛利率約略相同。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6DBF0D7-9C7D-4DD3-91E6-DB39128B8EA1}"/>
              </a:ext>
            </a:extLst>
          </p:cNvPr>
          <p:cNvSpPr txBox="1"/>
          <p:nvPr/>
        </p:nvSpPr>
        <p:spPr>
          <a:xfrm>
            <a:off x="101125" y="1979614"/>
            <a:ext cx="1198975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日至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                             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單位：人民幣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72992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48827" y="411627"/>
            <a:ext cx="10974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4500" b="1" kern="1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預計天福公司</a:t>
            </a:r>
            <a:r>
              <a:rPr lang="en-US" altLang="zh-TW" sz="4500" b="1" kern="1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109</a:t>
            </a:r>
            <a:r>
              <a:rPr lang="zh-TW" altLang="en-US" sz="4500" b="1" kern="1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年最低提貨金額為人民幣</a:t>
            </a:r>
            <a:r>
              <a:rPr lang="en-US" altLang="zh-TW" sz="4500" b="1" kern="1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73,275,862</a:t>
            </a:r>
            <a:r>
              <a:rPr lang="zh-TW" altLang="en-US" sz="4500" b="1" kern="1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6065"/>
              </p:ext>
            </p:extLst>
          </p:nvPr>
        </p:nvGraphicFramePr>
        <p:xfrm>
          <a:off x="350034" y="2471059"/>
          <a:ext cx="11547924" cy="4239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1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品名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預計</a:t>
                      </a:r>
                      <a:r>
                        <a:rPr lang="zh-HK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最低提貨</a:t>
                      </a: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量</a:t>
                      </a: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瓶</a:t>
                      </a: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0.5L-53</a:t>
                      </a:r>
                      <a:r>
                        <a:rPr lang="zh-TW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度黃龍金門高粱酒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104,815</a:t>
                      </a:r>
                      <a:endParaRPr lang="zh-TW" sz="2400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0.5L-58</a:t>
                      </a:r>
                      <a:r>
                        <a:rPr lang="zh-TW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度喜宴金門高粱酒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88,241</a:t>
                      </a:r>
                      <a:endParaRPr lang="zh-TW" sz="2400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0.5L-58</a:t>
                      </a:r>
                      <a:r>
                        <a:rPr lang="zh-TW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度原釀金門高粱酒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130,018</a:t>
                      </a:r>
                      <a:endParaRPr lang="zh-TW" sz="2400" kern="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1.5L-53</a:t>
                      </a:r>
                      <a:r>
                        <a:rPr lang="zh-TW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度一心無二金門高粱酒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23,360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1.5L-58</a:t>
                      </a:r>
                      <a:r>
                        <a:rPr lang="zh-TW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度一心無二金門高粱酒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40,589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1L-58</a:t>
                      </a:r>
                      <a:r>
                        <a:rPr lang="zh-TW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度金門酒廠建廠</a:t>
                      </a: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68</a:t>
                      </a:r>
                      <a:r>
                        <a:rPr lang="zh-TW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年紀年酒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38,374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4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HK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425,397</a:t>
                      </a:r>
                      <a:endParaRPr lang="zh-TW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STXinwe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1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80337" y="209725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4800" b="1" kern="100" dirty="0">
                <a:solidFill>
                  <a:srgbClr val="00B0F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結　論</a:t>
            </a:r>
            <a:endParaRPr lang="zh-TW" altLang="zh-TW" sz="2400" b="1" kern="100" dirty="0">
              <a:solidFill>
                <a:srgbClr val="00B0F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3004" y="1154691"/>
            <a:ext cx="11450974" cy="51678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lnSpc>
                <a:spcPts val="5000"/>
              </a:lnSpc>
              <a:buFont typeface="+mj-ea"/>
              <a:buAutoNum type="ea1ChtPeriod"/>
            </a:pPr>
            <a:r>
              <a:rPr lang="zh-TW" altLang="en-US" sz="3200" dirty="0">
                <a:solidFill>
                  <a:schemeClr val="tx2"/>
                </a:solidFill>
                <a:ea typeface="標楷體" panose="03000509000000000000" pitchFamily="65" charset="-120"/>
                <a:cs typeface="STXinwei"/>
              </a:rPr>
              <a:t>除依法須報經縣府備查外，大陸地區營銷活動和經銷商管理均由金酒公司依據當地市場狀況、商業模式進行規劃與執行。</a:t>
            </a:r>
            <a:endParaRPr lang="en-US" altLang="zh-TW" sz="3200" dirty="0">
              <a:solidFill>
                <a:schemeClr val="tx2"/>
              </a:solidFill>
              <a:ea typeface="標楷體" panose="03000509000000000000" pitchFamily="65" charset="-120"/>
              <a:cs typeface="STXinwei"/>
            </a:endParaRPr>
          </a:p>
          <a:p>
            <a:pPr marL="514350" indent="-514350">
              <a:lnSpc>
                <a:spcPts val="5000"/>
              </a:lnSpc>
              <a:buFont typeface="+mj-ea"/>
              <a:buAutoNum type="ea1ChtPeriod"/>
            </a:pPr>
            <a:r>
              <a:rPr lang="zh-TW" altLang="en-US" sz="3200" dirty="0">
                <a:solidFill>
                  <a:schemeClr val="tx2"/>
                </a:solidFill>
                <a:ea typeface="標楷體" panose="03000509000000000000" pitchFamily="65" charset="-120"/>
                <a:cs typeface="STXinwei"/>
              </a:rPr>
              <a:t>參照美國法及臺灣司法實務見解之「商業判斷法則」（</a:t>
            </a:r>
            <a:r>
              <a:rPr lang="en-US" altLang="zh-TW" sz="3200" dirty="0">
                <a:solidFill>
                  <a:schemeClr val="tx2"/>
                </a:solidFill>
                <a:ea typeface="標楷體" panose="03000509000000000000" pitchFamily="65" charset="-120"/>
                <a:cs typeface="STXinwei"/>
              </a:rPr>
              <a:t>BJR</a:t>
            </a:r>
            <a:r>
              <a:rPr lang="zh-TW" altLang="en-US" sz="3200" dirty="0">
                <a:solidFill>
                  <a:schemeClr val="tx2"/>
                </a:solidFill>
                <a:ea typeface="標楷體" panose="03000509000000000000" pitchFamily="65" charset="-120"/>
                <a:cs typeface="STXinwei"/>
              </a:rPr>
              <a:t>；</a:t>
            </a:r>
            <a:r>
              <a:rPr lang="en-US" altLang="zh-TW" sz="3200" dirty="0">
                <a:solidFill>
                  <a:schemeClr val="tx2"/>
                </a:solidFill>
                <a:ea typeface="標楷體" panose="03000509000000000000" pitchFamily="65" charset="-120"/>
                <a:cs typeface="STXinwei"/>
              </a:rPr>
              <a:t>Business judgment rule</a:t>
            </a:r>
            <a:r>
              <a:rPr lang="zh-TW" altLang="en-US" sz="3200" dirty="0">
                <a:solidFill>
                  <a:schemeClr val="tx2"/>
                </a:solidFill>
                <a:ea typeface="標楷體" panose="03000509000000000000" pitchFamily="65" charset="-120"/>
                <a:cs typeface="STXinwei"/>
              </a:rPr>
              <a:t>），為促進企業積極進取之商業行為，應容許公司在經營上或多或少之冒險，司法應尊重公司經營專業判斷。</a:t>
            </a:r>
            <a:endParaRPr lang="en-US" altLang="zh-TW" sz="3200" dirty="0">
              <a:solidFill>
                <a:schemeClr val="tx2"/>
              </a:solidFill>
              <a:ea typeface="標楷體" panose="03000509000000000000" pitchFamily="65" charset="-120"/>
              <a:cs typeface="STXinwei"/>
            </a:endParaRPr>
          </a:p>
          <a:p>
            <a:pPr marL="514350" indent="-514350">
              <a:lnSpc>
                <a:spcPts val="5000"/>
              </a:lnSpc>
              <a:buFont typeface="+mj-ea"/>
              <a:buAutoNum type="ea1ChtPeriod"/>
            </a:pPr>
            <a:r>
              <a:rPr lang="zh-TW" altLang="en-US" sz="3200" dirty="0">
                <a:solidFill>
                  <a:schemeClr val="tx2"/>
                </a:solidFill>
                <a:ea typeface="標楷體" panose="03000509000000000000" pitchFamily="65" charset="-120"/>
                <a:cs typeface="STXinwei"/>
              </a:rPr>
              <a:t>本府對金酒公司營運績效及重大違失進行督導外，其均尊重公司專業經營團隊所作決策，並給予最大之支持。</a:t>
            </a:r>
            <a:endParaRPr lang="en-US" altLang="zh-TW" sz="3200" dirty="0">
              <a:solidFill>
                <a:schemeClr val="tx2"/>
              </a:solidFill>
              <a:ea typeface="標楷體" panose="03000509000000000000" pitchFamily="65" charset="-120"/>
              <a:cs typeface="STXinwei"/>
            </a:endParaRPr>
          </a:p>
        </p:txBody>
      </p:sp>
    </p:spTree>
    <p:extLst>
      <p:ext uri="{BB962C8B-B14F-4D97-AF65-F5344CB8AC3E}">
        <p14:creationId xmlns:p14="http://schemas.microsoft.com/office/powerpoint/2010/main" val="324534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476</Words>
  <Application>Microsoft Office PowerPoint</Application>
  <PresentationFormat>寬螢幕</PresentationFormat>
  <Paragraphs>70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Adobe 繁黑體 Std B</vt:lpstr>
      <vt:lpstr>微軟正黑體</vt:lpstr>
      <vt:lpstr>標楷體</vt:lpstr>
      <vt:lpstr>Arial</vt:lpstr>
      <vt:lpstr>Calibri</vt:lpstr>
      <vt:lpstr>Calibri Light</vt:lpstr>
      <vt:lpstr>Cambria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張稱讚</dc:creator>
  <cp:lastModifiedBy>黃章維</cp:lastModifiedBy>
  <cp:revision>71</cp:revision>
  <cp:lastPrinted>2019-11-22T07:30:28Z</cp:lastPrinted>
  <dcterms:created xsi:type="dcterms:W3CDTF">2019-11-16T09:39:14Z</dcterms:created>
  <dcterms:modified xsi:type="dcterms:W3CDTF">2019-11-22T07:35:57Z</dcterms:modified>
</cp:coreProperties>
</file>