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  <a:srgbClr val="FC6D34"/>
    <a:srgbClr val="F4B183"/>
    <a:srgbClr val="FFFFFF"/>
    <a:srgbClr val="FDA683"/>
    <a:srgbClr val="1F4E79"/>
    <a:srgbClr val="5FB7E0"/>
    <a:srgbClr val="89898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5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29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16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6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14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42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79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16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22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39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128-E38A-4330-9A62-8B6115ED5C9C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22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8128-E38A-4330-9A62-8B6115ED5C9C}" type="datetimeFigureOut">
              <a:rPr lang="zh-TW" altLang="en-US" smtClean="0"/>
              <a:t>2020/10/30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87A9-4FB5-49AB-82AA-FF99F30C3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9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5044888" y="3547891"/>
            <a:ext cx="3017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報告人：陳祥麟 處長</a:t>
            </a:r>
          </a:p>
        </p:txBody>
      </p:sp>
      <p:sp>
        <p:nvSpPr>
          <p:cNvPr id="18" name="矩形 17"/>
          <p:cNvSpPr/>
          <p:nvPr/>
        </p:nvSpPr>
        <p:spPr>
          <a:xfrm>
            <a:off x="2623424" y="2462833"/>
            <a:ext cx="1726970" cy="369440"/>
          </a:xfrm>
          <a:prstGeom prst="rect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19" name="矩形 18"/>
          <p:cNvSpPr/>
          <p:nvPr/>
        </p:nvSpPr>
        <p:spPr>
          <a:xfrm>
            <a:off x="2623424" y="2462833"/>
            <a:ext cx="4962699" cy="369440"/>
          </a:xfrm>
          <a:prstGeom prst="rect">
            <a:avLst/>
          </a:prstGeom>
          <a:noFill/>
          <a:ln w="19050">
            <a:solidFill>
              <a:srgbClr val="FC6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22" name="文字方塊 21"/>
          <p:cNvSpPr txBox="1"/>
          <p:nvPr/>
        </p:nvSpPr>
        <p:spPr>
          <a:xfrm>
            <a:off x="2648218" y="244837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金門縣議會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4325600" y="244837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第七屆第四次定期大會</a:t>
            </a:r>
          </a:p>
        </p:txBody>
      </p:sp>
      <p:sp>
        <p:nvSpPr>
          <p:cNvPr id="25" name="矩形 24"/>
          <p:cNvSpPr/>
          <p:nvPr/>
        </p:nvSpPr>
        <p:spPr>
          <a:xfrm>
            <a:off x="2581858" y="3222477"/>
            <a:ext cx="5074921" cy="1575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24" name="文字方塊 23"/>
          <p:cNvSpPr txBox="1"/>
          <p:nvPr/>
        </p:nvSpPr>
        <p:spPr>
          <a:xfrm>
            <a:off x="2538073" y="2858384"/>
            <a:ext cx="5472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金門縣政府行政處業務報告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3" y="2293117"/>
            <a:ext cx="1770669" cy="1326052"/>
          </a:xfrm>
          <a:prstGeom prst="rect">
            <a:avLst/>
          </a:prstGeom>
        </p:spPr>
      </p:pic>
      <p:cxnSp>
        <p:nvCxnSpPr>
          <p:cNvPr id="46" name="直線接點 45"/>
          <p:cNvCxnSpPr/>
          <p:nvPr/>
        </p:nvCxnSpPr>
        <p:spPr>
          <a:xfrm>
            <a:off x="1590500" y="3783110"/>
            <a:ext cx="331816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橢圓 46"/>
          <p:cNvSpPr/>
          <p:nvPr/>
        </p:nvSpPr>
        <p:spPr>
          <a:xfrm>
            <a:off x="4887882" y="3723318"/>
            <a:ext cx="119587" cy="11958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705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" y="1684121"/>
            <a:ext cx="7549978" cy="4731320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365766" y="244146"/>
            <a:ext cx="7974231" cy="1728707"/>
            <a:chOff x="365766" y="244146"/>
            <a:chExt cx="7974231" cy="1728707"/>
          </a:xfrm>
        </p:grpSpPr>
        <p:sp>
          <p:nvSpPr>
            <p:cNvPr id="5" name="矩形 4"/>
            <p:cNvSpPr/>
            <p:nvPr/>
          </p:nvSpPr>
          <p:spPr>
            <a:xfrm>
              <a:off x="1115997" y="301350"/>
              <a:ext cx="95192" cy="500439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184576" y="261265"/>
              <a:ext cx="292400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金門縣議會第七屆第四次定期大會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184576" y="511653"/>
              <a:ext cx="3067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金門縣政府行政處業務報告</a:t>
              </a: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6" y="244146"/>
              <a:ext cx="817142" cy="61195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5170461" y="656707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48932" y="1634299"/>
              <a:ext cx="4621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1600" b="1" dirty="0" smtClean="0">
                  <a:solidFill>
                    <a:srgbClr val="FC6D3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善盡幕僚單位職責．協助各業務單位</a:t>
              </a:r>
              <a:endParaRPr lang="zh-TW" altLang="en-US" sz="16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＞形箭號 11"/>
            <p:cNvSpPr/>
            <p:nvPr/>
          </p:nvSpPr>
          <p:spPr>
            <a:xfrm>
              <a:off x="4251966" y="511653"/>
              <a:ext cx="203660" cy="26535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＞形箭號 12"/>
            <p:cNvSpPr/>
            <p:nvPr/>
          </p:nvSpPr>
          <p:spPr>
            <a:xfrm>
              <a:off x="4424553" y="511653"/>
              <a:ext cx="203660" cy="26535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＞形箭號 13"/>
            <p:cNvSpPr/>
            <p:nvPr/>
          </p:nvSpPr>
          <p:spPr>
            <a:xfrm>
              <a:off x="4597140" y="511653"/>
              <a:ext cx="203660" cy="265350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＞形箭號 14"/>
            <p:cNvSpPr/>
            <p:nvPr/>
          </p:nvSpPr>
          <p:spPr>
            <a:xfrm>
              <a:off x="4769728" y="511653"/>
              <a:ext cx="203660" cy="265350"/>
            </a:xfrm>
            <a:prstGeom prst="chevron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直線接點 15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957450" y="494668"/>
            <a:ext cx="340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未來施政目標與展望</a:t>
            </a:r>
            <a:endParaRPr lang="zh-TW" altLang="en-US" sz="24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75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8282" y="286443"/>
            <a:ext cx="95192" cy="500439"/>
          </a:xfrm>
          <a:prstGeom prst="rect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5" name="文字方塊 4"/>
          <p:cNvSpPr txBox="1"/>
          <p:nvPr/>
        </p:nvSpPr>
        <p:spPr>
          <a:xfrm>
            <a:off x="1156861" y="246359"/>
            <a:ext cx="29240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5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金門縣議會第七屆第四次定期大會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56861" y="496746"/>
            <a:ext cx="303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金門縣政府行政處業務報告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1239294" y="513862"/>
            <a:ext cx="2724497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3957557" y="480409"/>
            <a:ext cx="66908" cy="66908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1" y="1630379"/>
            <a:ext cx="8090465" cy="4355258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3756666" y="1076381"/>
            <a:ext cx="2393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dirty="0">
                <a:solidFill>
                  <a:srgbClr val="898989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金門縣政府行政處</a:t>
            </a:r>
            <a:endParaRPr lang="en-US" altLang="zh-TW" sz="1500" dirty="0">
              <a:solidFill>
                <a:srgbClr val="898989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1500" b="1" dirty="0">
                <a:solidFill>
                  <a:srgbClr val="FC6D34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業務報告參加人員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" y="240155"/>
            <a:ext cx="830996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283633" y="495316"/>
            <a:ext cx="2768547" cy="66908"/>
            <a:chOff x="1283633" y="495316"/>
            <a:chExt cx="2768547" cy="66908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1283633" y="528770"/>
              <a:ext cx="2724497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橢圓 17"/>
            <p:cNvSpPr/>
            <p:nvPr/>
          </p:nvSpPr>
          <p:spPr>
            <a:xfrm>
              <a:off x="3985272" y="495316"/>
              <a:ext cx="66908" cy="669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633610" y="812549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01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33610" y="1282082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依據綜建方案．彙編施政計畫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等腰三角形 30"/>
          <p:cNvSpPr/>
          <p:nvPr/>
        </p:nvSpPr>
        <p:spPr>
          <a:xfrm rot="5400000">
            <a:off x="689696" y="1762125"/>
            <a:ext cx="202916" cy="114502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848406" y="1647042"/>
            <a:ext cx="333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賡續就本縣需求滾動檢討，爭取離島建設基金挹注，減輕縣庫負擔。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689696" y="2396211"/>
            <a:ext cx="202916" cy="114502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848406" y="2298370"/>
            <a:ext cx="393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年度施政績效報告評核及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年度施政計畫審定作業，經核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定後公開於本府官網。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33610" y="3146921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02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33610" y="3620882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加強協調整合．推動地區發展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等腰三角形 38"/>
          <p:cNvSpPr/>
          <p:nvPr/>
        </p:nvSpPr>
        <p:spPr>
          <a:xfrm rot="5400000">
            <a:off x="689696" y="4060169"/>
            <a:ext cx="202916" cy="114502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848405" y="3937389"/>
            <a:ext cx="348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辦理金門地區首長聯繫會報、縣市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首長交流座談會及提案爭取立法院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相關委員會支持。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等腰三角形 40"/>
          <p:cNvSpPr/>
          <p:nvPr/>
        </p:nvSpPr>
        <p:spPr>
          <a:xfrm rot="5400000">
            <a:off x="689696" y="4975042"/>
            <a:ext cx="202916" cy="114502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848405" y="4852262"/>
            <a:ext cx="3482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因應新冠肺炎對地區產業之影響，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陸續召開產業紓困振興小組會議，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確保各方案依期程辦理。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26" y="1252985"/>
            <a:ext cx="3882044" cy="2588029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26" y="4051510"/>
            <a:ext cx="3875810" cy="2583873"/>
          </a:xfrm>
          <a:prstGeom prst="rect">
            <a:avLst/>
          </a:prstGeom>
        </p:spPr>
      </p:pic>
      <p:sp>
        <p:nvSpPr>
          <p:cNvPr id="47" name="等腰三角形 46"/>
          <p:cNvSpPr/>
          <p:nvPr/>
        </p:nvSpPr>
        <p:spPr>
          <a:xfrm rot="5400000">
            <a:off x="689696" y="5881602"/>
            <a:ext cx="202916" cy="114502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848405" y="5758822"/>
            <a:ext cx="3563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建置本府臉書粉絲專頁及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官方帳號，使鄉親掌握縣政動態。本年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季計發送資訊圖表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267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張、訊息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320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463939" y="3492551"/>
            <a:ext cx="3875810" cy="348463"/>
          </a:xfrm>
          <a:prstGeom prst="rect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4739197" y="3518718"/>
            <a:ext cx="34547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召開地區首長聯繫會報．整合地區需求</a:t>
            </a:r>
            <a:endParaRPr lang="zh-TW" altLang="en-US" sz="1500" b="1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463939" y="6302277"/>
            <a:ext cx="3875810" cy="348463"/>
          </a:xfrm>
          <a:prstGeom prst="rect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4493072" y="6328445"/>
            <a:ext cx="4019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立法院交通委員會蒞金考察，本府研擬提案．爭取支持</a:t>
            </a:r>
            <a:endParaRPr lang="zh-TW" altLang="en-US" sz="1200" b="1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81891" y="1609047"/>
            <a:ext cx="3494112" cy="74815"/>
            <a:chOff x="581891" y="1609047"/>
            <a:chExt cx="3494112" cy="74815"/>
          </a:xfrm>
        </p:grpSpPr>
        <p:cxnSp>
          <p:nvCxnSpPr>
            <p:cNvPr id="54" name="直線接點 53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" name="橢圓 1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581891" y="3939741"/>
            <a:ext cx="3494112" cy="74815"/>
            <a:chOff x="581891" y="1609047"/>
            <a:chExt cx="3494112" cy="74815"/>
          </a:xfrm>
        </p:grpSpPr>
        <p:cxnSp>
          <p:nvCxnSpPr>
            <p:cNvPr id="56" name="直線接點 55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橢圓 56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65766" y="244146"/>
            <a:ext cx="7986455" cy="636839"/>
            <a:chOff x="365766" y="244146"/>
            <a:chExt cx="7986455" cy="636839"/>
          </a:xfrm>
        </p:grpSpPr>
        <p:sp>
          <p:nvSpPr>
            <p:cNvPr id="14" name="矩形 13"/>
            <p:cNvSpPr/>
            <p:nvPr/>
          </p:nvSpPr>
          <p:spPr>
            <a:xfrm>
              <a:off x="1115997" y="301350"/>
              <a:ext cx="95192" cy="500439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84576" y="261265"/>
              <a:ext cx="292400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金門縣議會第七屆第四次定期大會</a:t>
              </a: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184576" y="511653"/>
              <a:ext cx="3067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金門縣政府行政處業務報告</a:t>
              </a: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6" y="244146"/>
              <a:ext cx="817142" cy="611957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5170461" y="656707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946368" y="342268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 smtClean="0">
                  <a:solidFill>
                    <a:srgbClr val="FC6D3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重大施政工作執行成效</a:t>
              </a:r>
              <a:endParaRPr lang="zh-TW" altLang="en-US" sz="24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＞形箭號 3"/>
            <p:cNvSpPr/>
            <p:nvPr/>
          </p:nvSpPr>
          <p:spPr>
            <a:xfrm>
              <a:off x="4251966" y="511653"/>
              <a:ext cx="203660" cy="26535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＞形箭號 58"/>
            <p:cNvSpPr/>
            <p:nvPr/>
          </p:nvSpPr>
          <p:spPr>
            <a:xfrm>
              <a:off x="4424553" y="511653"/>
              <a:ext cx="203660" cy="26535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＞形箭號 59"/>
            <p:cNvSpPr/>
            <p:nvPr/>
          </p:nvSpPr>
          <p:spPr>
            <a:xfrm>
              <a:off x="4597140" y="511653"/>
              <a:ext cx="203660" cy="265350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＞形箭號 60"/>
            <p:cNvSpPr/>
            <p:nvPr/>
          </p:nvSpPr>
          <p:spPr>
            <a:xfrm>
              <a:off x="4769728" y="511653"/>
              <a:ext cx="203660" cy="265350"/>
            </a:xfrm>
            <a:prstGeom prst="chevron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直線接點 8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5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691801" y="820867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03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81166" y="1240522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落實施政管考．精進執行成效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81166" y="1555831"/>
            <a:ext cx="3330966" cy="65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定期召開各項施政計畫及專案管考會議，以確保縣政如期如質推動。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81166" y="2059595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04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81166" y="2479250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修訂法令規章．俾利業務執行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681166" y="2836124"/>
            <a:ext cx="368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定期召開法規審查會議，並因應地區實際需要，制（訂）自治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法規。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月計：</a:t>
            </a:r>
            <a:endParaRPr lang="en-US" altLang="zh-TW" sz="1500" b="1" dirty="0" smtClean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5" name="直線接點 54"/>
          <p:cNvCxnSpPr/>
          <p:nvPr/>
        </p:nvCxnSpPr>
        <p:spPr>
          <a:xfrm>
            <a:off x="4473382" y="4272742"/>
            <a:ext cx="0" cy="2263849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681166" y="4163090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05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681166" y="4582745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審理訴願國賠．保障人民權益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681166" y="4906367"/>
            <a:ext cx="3895036" cy="95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本年度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月，向本府提起訴願者計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，均依法審議中；另經審議決定者計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，不受理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件，駁回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等腰三角形 60"/>
          <p:cNvSpPr/>
          <p:nvPr/>
        </p:nvSpPr>
        <p:spPr>
          <a:xfrm rot="5400000">
            <a:off x="573316" y="5020739"/>
            <a:ext cx="202916" cy="114502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/>
          <p:cNvSpPr txBox="1"/>
          <p:nvPr/>
        </p:nvSpPr>
        <p:spPr>
          <a:xfrm>
            <a:off x="681166" y="5793950"/>
            <a:ext cx="3895036" cy="65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本年度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月，辦理消費爭議調解事件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件，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件不予受理，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件調解不成立。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等腰三角形 62"/>
          <p:cNvSpPr/>
          <p:nvPr/>
        </p:nvSpPr>
        <p:spPr>
          <a:xfrm rot="5400000">
            <a:off x="573316" y="5921759"/>
            <a:ext cx="202916" cy="114502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481577" y="1222662"/>
            <a:ext cx="2086495" cy="1712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5481578" y="1486727"/>
            <a:ext cx="661530" cy="1403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/>
        </p:nvSpPr>
        <p:spPr>
          <a:xfrm>
            <a:off x="5481577" y="1707420"/>
            <a:ext cx="562932" cy="152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/>
        </p:nvSpPr>
        <p:spPr>
          <a:xfrm>
            <a:off x="5481577" y="1919263"/>
            <a:ext cx="454868" cy="173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5481577" y="2399919"/>
            <a:ext cx="341840" cy="1594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/>
        </p:nvSpPr>
        <p:spPr>
          <a:xfrm>
            <a:off x="5481577" y="2870161"/>
            <a:ext cx="252716" cy="156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/>
        </p:nvSpPr>
        <p:spPr>
          <a:xfrm>
            <a:off x="5481577" y="3098938"/>
            <a:ext cx="155610" cy="1597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376447" y="949378"/>
            <a:ext cx="2872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</a:rPr>
              <a:t>0   2   4   6   8   10   12   14   16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（案）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37316" y="1145111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工務處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4637316" y="1381454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自來水廠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4637316" y="1622107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建設處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4637316" y="1876478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金酒公司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4637316" y="2107532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觀光處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4637316" y="2335378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衛生局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4637316" y="2579694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港務處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4637316" y="3272194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文化局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4637316" y="3035855"/>
            <a:ext cx="8906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殯葬所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4637316" y="2799512"/>
            <a:ext cx="8430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教育處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481577" y="3335281"/>
            <a:ext cx="155611" cy="156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/>
        </p:nvSpPr>
        <p:spPr>
          <a:xfrm>
            <a:off x="5481577" y="2624009"/>
            <a:ext cx="252716" cy="156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/>
        </p:nvSpPr>
        <p:spPr>
          <a:xfrm>
            <a:off x="5481577" y="2161980"/>
            <a:ext cx="341840" cy="1594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797229" y="3546581"/>
            <a:ext cx="35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年重大施政計畫案件統計圖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435456" y="2804826"/>
            <a:ext cx="123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列管案件</a:t>
            </a:r>
            <a:endParaRPr lang="zh-TW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6587660" y="3173192"/>
            <a:ext cx="145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進度嚴重落後</a:t>
            </a:r>
            <a:endParaRPr lang="zh-TW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7340132" y="2769250"/>
            <a:ext cx="123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總計</a:t>
            </a:r>
            <a:r>
              <a:rPr lang="en-US" altLang="zh-TW" sz="1400" b="1" dirty="0" smtClean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sz="1400" b="1" dirty="0" smtClean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1400" b="1" dirty="0">
              <a:solidFill>
                <a:srgbClr val="1F4E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2" name="直線接點 91"/>
          <p:cNvCxnSpPr/>
          <p:nvPr/>
        </p:nvCxnSpPr>
        <p:spPr>
          <a:xfrm>
            <a:off x="6469328" y="3478306"/>
            <a:ext cx="1748656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3" name="文字方塊 92"/>
          <p:cNvSpPr txBox="1"/>
          <p:nvPr/>
        </p:nvSpPr>
        <p:spPr>
          <a:xfrm>
            <a:off x="7716540" y="3138096"/>
            <a:ext cx="123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400" b="1" dirty="0" smtClean="0">
                <a:solidFill>
                  <a:srgbClr val="1F4E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1400" b="1" dirty="0">
              <a:solidFill>
                <a:srgbClr val="1F4E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7572750" y="1163741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6123464" y="1406855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文字方塊 95"/>
          <p:cNvSpPr txBox="1"/>
          <p:nvPr/>
        </p:nvSpPr>
        <p:spPr>
          <a:xfrm>
            <a:off x="6044509" y="1644744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5926646" y="1856159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5808783" y="2099840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5808783" y="2334987"/>
            <a:ext cx="6331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5686516" y="2570082"/>
            <a:ext cx="5505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5681329" y="2805387"/>
            <a:ext cx="5115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5584801" y="3044469"/>
            <a:ext cx="1181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5583641" y="3279334"/>
            <a:ext cx="6092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3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13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5" name="直線接點 104"/>
          <p:cNvCxnSpPr/>
          <p:nvPr/>
        </p:nvCxnSpPr>
        <p:spPr>
          <a:xfrm>
            <a:off x="6469328" y="2768819"/>
            <a:ext cx="1748656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>
            <a:off x="6469328" y="3123562"/>
            <a:ext cx="1748656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7" name="文字方塊 106"/>
          <p:cNvSpPr txBox="1"/>
          <p:nvPr/>
        </p:nvSpPr>
        <p:spPr>
          <a:xfrm>
            <a:off x="4785225" y="4163090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06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8" name="文字方塊 107"/>
          <p:cNvSpPr txBox="1"/>
          <p:nvPr/>
        </p:nvSpPr>
        <p:spPr>
          <a:xfrm>
            <a:off x="4785225" y="4582745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推動法律扶助．提供民眾諮詢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文字方塊 108"/>
          <p:cNvSpPr txBox="1"/>
          <p:nvPr/>
        </p:nvSpPr>
        <p:spPr>
          <a:xfrm>
            <a:off x="4785225" y="4964558"/>
            <a:ext cx="3895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延聘執業律師，提供縣民免費法律諮詢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服務，本年度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月已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之服務。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1" name="等腰三角形 110"/>
          <p:cNvSpPr/>
          <p:nvPr/>
        </p:nvSpPr>
        <p:spPr>
          <a:xfrm rot="5400000">
            <a:off x="4652436" y="5020739"/>
            <a:ext cx="202916" cy="114502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文字方塊 111"/>
          <p:cNvSpPr txBox="1"/>
          <p:nvPr/>
        </p:nvSpPr>
        <p:spPr>
          <a:xfrm>
            <a:off x="4785225" y="5793950"/>
            <a:ext cx="389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有鑑於兩岸往來日益頻繁，積極協調法律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扶助基金會安排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大陸法律諮詢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" name="等腰三角形 112"/>
          <p:cNvSpPr/>
          <p:nvPr/>
        </p:nvSpPr>
        <p:spPr>
          <a:xfrm rot="5400000">
            <a:off x="4652436" y="5921759"/>
            <a:ext cx="202916" cy="114502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6" name="群組 85"/>
          <p:cNvGrpSpPr/>
          <p:nvPr/>
        </p:nvGrpSpPr>
        <p:grpSpPr>
          <a:xfrm>
            <a:off x="636346" y="2817520"/>
            <a:ext cx="3494112" cy="74815"/>
            <a:chOff x="581891" y="1609047"/>
            <a:chExt cx="3494112" cy="74815"/>
          </a:xfrm>
        </p:grpSpPr>
        <p:cxnSp>
          <p:nvCxnSpPr>
            <p:cNvPr id="87" name="直線接點 86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橢圓 89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橢圓 90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4" name="群組 103"/>
          <p:cNvGrpSpPr/>
          <p:nvPr/>
        </p:nvGrpSpPr>
        <p:grpSpPr>
          <a:xfrm>
            <a:off x="636346" y="1539153"/>
            <a:ext cx="3494112" cy="74815"/>
            <a:chOff x="581891" y="1609047"/>
            <a:chExt cx="3494112" cy="74815"/>
          </a:xfrm>
        </p:grpSpPr>
        <p:cxnSp>
          <p:nvCxnSpPr>
            <p:cNvPr id="114" name="直線接點 113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5" name="橢圓 114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橢圓 115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7" name="群組 116"/>
          <p:cNvGrpSpPr/>
          <p:nvPr/>
        </p:nvGrpSpPr>
        <p:grpSpPr>
          <a:xfrm>
            <a:off x="636346" y="4873727"/>
            <a:ext cx="3494112" cy="74815"/>
            <a:chOff x="581891" y="1609047"/>
            <a:chExt cx="3494112" cy="74815"/>
          </a:xfrm>
        </p:grpSpPr>
        <p:cxnSp>
          <p:nvCxnSpPr>
            <p:cNvPr id="118" name="直線接點 117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橢圓 118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橢圓 119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1" name="群組 120"/>
          <p:cNvGrpSpPr/>
          <p:nvPr/>
        </p:nvGrpSpPr>
        <p:grpSpPr>
          <a:xfrm>
            <a:off x="4797229" y="4873727"/>
            <a:ext cx="3494112" cy="74815"/>
            <a:chOff x="581891" y="1609047"/>
            <a:chExt cx="3494112" cy="74815"/>
          </a:xfrm>
        </p:grpSpPr>
        <p:cxnSp>
          <p:nvCxnSpPr>
            <p:cNvPr id="122" name="直線接點 121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3" name="橢圓 122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" name="橢圓 123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6" name="肘形接點 5"/>
          <p:cNvCxnSpPr/>
          <p:nvPr/>
        </p:nvCxnSpPr>
        <p:spPr>
          <a:xfrm rot="10800000" flipH="1" flipV="1">
            <a:off x="6501960" y="2958714"/>
            <a:ext cx="152204" cy="352977"/>
          </a:xfrm>
          <a:prstGeom prst="bentConnector3">
            <a:avLst>
              <a:gd name="adj1" fmla="val -1501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群組 124"/>
          <p:cNvGrpSpPr/>
          <p:nvPr/>
        </p:nvGrpSpPr>
        <p:grpSpPr>
          <a:xfrm>
            <a:off x="365766" y="244146"/>
            <a:ext cx="7986455" cy="636839"/>
            <a:chOff x="365766" y="244146"/>
            <a:chExt cx="7986455" cy="636839"/>
          </a:xfrm>
        </p:grpSpPr>
        <p:sp>
          <p:nvSpPr>
            <p:cNvPr id="126" name="矩形 125"/>
            <p:cNvSpPr/>
            <p:nvPr/>
          </p:nvSpPr>
          <p:spPr>
            <a:xfrm>
              <a:off x="1115997" y="301350"/>
              <a:ext cx="95192" cy="500439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sp>
          <p:nvSpPr>
            <p:cNvPr id="127" name="文字方塊 126"/>
            <p:cNvSpPr txBox="1"/>
            <p:nvPr/>
          </p:nvSpPr>
          <p:spPr>
            <a:xfrm>
              <a:off x="1184576" y="261265"/>
              <a:ext cx="292400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金門縣議會第七屆第四次定期大會</a:t>
              </a:r>
            </a:p>
          </p:txBody>
        </p:sp>
        <p:sp>
          <p:nvSpPr>
            <p:cNvPr id="128" name="文字方塊 127"/>
            <p:cNvSpPr txBox="1"/>
            <p:nvPr/>
          </p:nvSpPr>
          <p:spPr>
            <a:xfrm>
              <a:off x="1184576" y="511653"/>
              <a:ext cx="3067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金門縣政府行政處業務報告</a:t>
              </a:r>
            </a:p>
          </p:txBody>
        </p:sp>
        <p:pic>
          <p:nvPicPr>
            <p:cNvPr id="129" name="圖片 1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6" y="244146"/>
              <a:ext cx="817142" cy="611957"/>
            </a:xfrm>
            <a:prstGeom prst="rect">
              <a:avLst/>
            </a:prstGeom>
          </p:spPr>
        </p:pic>
        <p:sp>
          <p:nvSpPr>
            <p:cNvPr id="130" name="矩形 129"/>
            <p:cNvSpPr/>
            <p:nvPr/>
          </p:nvSpPr>
          <p:spPr>
            <a:xfrm>
              <a:off x="5170461" y="656707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1" name="文字方塊 130"/>
            <p:cNvSpPr txBox="1"/>
            <p:nvPr/>
          </p:nvSpPr>
          <p:spPr>
            <a:xfrm>
              <a:off x="4946368" y="342268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 smtClean="0">
                  <a:solidFill>
                    <a:srgbClr val="FC6D3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重大施政工作執行成效</a:t>
              </a:r>
              <a:endParaRPr lang="zh-TW" altLang="en-US" sz="24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2" name="＞形箭號 131"/>
            <p:cNvSpPr/>
            <p:nvPr/>
          </p:nvSpPr>
          <p:spPr>
            <a:xfrm>
              <a:off x="4251966" y="511653"/>
              <a:ext cx="203660" cy="26535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＞形箭號 132"/>
            <p:cNvSpPr/>
            <p:nvPr/>
          </p:nvSpPr>
          <p:spPr>
            <a:xfrm>
              <a:off x="4424553" y="511653"/>
              <a:ext cx="203660" cy="26535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＞形箭號 133"/>
            <p:cNvSpPr/>
            <p:nvPr/>
          </p:nvSpPr>
          <p:spPr>
            <a:xfrm>
              <a:off x="4597140" y="511653"/>
              <a:ext cx="203660" cy="265350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＞形箭號 134"/>
            <p:cNvSpPr/>
            <p:nvPr/>
          </p:nvSpPr>
          <p:spPr>
            <a:xfrm>
              <a:off x="4769728" y="511653"/>
              <a:ext cx="203660" cy="265350"/>
            </a:xfrm>
            <a:prstGeom prst="chevron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0" name="直線接點 109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816476" y="3572488"/>
            <a:ext cx="1036121" cy="224444"/>
            <a:chOff x="800943" y="3547549"/>
            <a:chExt cx="1036121" cy="224444"/>
          </a:xfrm>
        </p:grpSpPr>
        <p:sp>
          <p:nvSpPr>
            <p:cNvPr id="12" name="五邊形 11"/>
            <p:cNvSpPr/>
            <p:nvPr/>
          </p:nvSpPr>
          <p:spPr>
            <a:xfrm>
              <a:off x="883869" y="3547549"/>
              <a:ext cx="953195" cy="224444"/>
            </a:xfrm>
            <a:prstGeom prst="homePlat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00943" y="3551572"/>
              <a:ext cx="45719" cy="216399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1931758" y="3512161"/>
            <a:ext cx="45719" cy="343469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971933" y="3809911"/>
            <a:ext cx="131278" cy="45719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矩形 142"/>
          <p:cNvSpPr/>
          <p:nvPr/>
        </p:nvSpPr>
        <p:spPr>
          <a:xfrm>
            <a:off x="1971933" y="3512161"/>
            <a:ext cx="131278" cy="45719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099264" y="339247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創（訂）：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4" name="文字方塊 143"/>
          <p:cNvSpPr txBox="1"/>
          <p:nvPr/>
        </p:nvSpPr>
        <p:spPr>
          <a:xfrm>
            <a:off x="2099264" y="369629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修正：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5" name="文字方塊 144"/>
          <p:cNvSpPr txBox="1"/>
          <p:nvPr/>
        </p:nvSpPr>
        <p:spPr>
          <a:xfrm>
            <a:off x="3014798" y="3375853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6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endParaRPr lang="zh-TW" altLang="en-US" sz="16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9" name="文字方塊 148"/>
          <p:cNvSpPr txBox="1"/>
          <p:nvPr/>
        </p:nvSpPr>
        <p:spPr>
          <a:xfrm>
            <a:off x="2653619" y="3685091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6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endParaRPr lang="zh-TW" altLang="en-US" sz="16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816476" y="4020710"/>
            <a:ext cx="1036121" cy="224444"/>
            <a:chOff x="791541" y="3929267"/>
            <a:chExt cx="1036121" cy="224444"/>
          </a:xfrm>
        </p:grpSpPr>
        <p:sp>
          <p:nvSpPr>
            <p:cNvPr id="150" name="五邊形 149"/>
            <p:cNvSpPr/>
            <p:nvPr/>
          </p:nvSpPr>
          <p:spPr>
            <a:xfrm>
              <a:off x="874467" y="3929267"/>
              <a:ext cx="953195" cy="224444"/>
            </a:xfrm>
            <a:prstGeom prst="homePlat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1" name="矩形 150"/>
            <p:cNvSpPr/>
            <p:nvPr/>
          </p:nvSpPr>
          <p:spPr>
            <a:xfrm>
              <a:off x="791541" y="3933290"/>
              <a:ext cx="45719" cy="216399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861817" y="35272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自治法規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" name="文字方塊 151"/>
          <p:cNvSpPr txBox="1"/>
          <p:nvPr/>
        </p:nvSpPr>
        <p:spPr>
          <a:xfrm>
            <a:off x="861817" y="398864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行政規則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" name="文字方塊 152"/>
          <p:cNvSpPr txBox="1"/>
          <p:nvPr/>
        </p:nvSpPr>
        <p:spPr>
          <a:xfrm>
            <a:off x="1827394" y="3969677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訂定（修正）</a:t>
            </a:r>
            <a:r>
              <a:rPr lang="en-US" altLang="zh-TW" sz="16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r>
              <a:rPr lang="zh-TW" altLang="en-US" sz="16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endParaRPr lang="zh-TW" altLang="en-US" sz="16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68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603997" y="829175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07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03997" y="1257143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召開縣政會議．凝聚政策共識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603997" y="3123992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08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603997" y="3535334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推動服務工作．提昇服務品質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603997" y="3891981"/>
            <a:ext cx="3895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強化人民陳情案件追蹤管制，設置專人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管理「縣長電子信箱」及行政院「院長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電子信箱」、「總統信箱」，依投書內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容分派權責單位研處並回覆陳情人；本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月計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391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已結案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385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603997" y="1672646"/>
            <a:ext cx="389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月計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召開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次縣務會議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，審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議制定（修正）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等腰三角形 89"/>
          <p:cNvSpPr/>
          <p:nvPr/>
        </p:nvSpPr>
        <p:spPr>
          <a:xfrm rot="5400000">
            <a:off x="454582" y="1799044"/>
            <a:ext cx="202916" cy="114502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文字方塊 90"/>
          <p:cNvSpPr txBox="1"/>
          <p:nvPr/>
        </p:nvSpPr>
        <p:spPr>
          <a:xfrm>
            <a:off x="603997" y="2264463"/>
            <a:ext cx="3895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月計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召開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次主管會報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，指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裁示事項計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完成並解除列管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67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佔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76.14%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" name="等腰三角形 103"/>
          <p:cNvSpPr/>
          <p:nvPr/>
        </p:nvSpPr>
        <p:spPr>
          <a:xfrm rot="5400000">
            <a:off x="454582" y="2382548"/>
            <a:ext cx="202916" cy="114502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58" y="1089860"/>
            <a:ext cx="3742300" cy="24948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7157" y="3203378"/>
            <a:ext cx="3742296" cy="441915"/>
          </a:xfrm>
          <a:prstGeom prst="rect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召開縣政會議．強化橫向連繫．凝聚政策共識</a:t>
            </a:r>
            <a:endParaRPr lang="zh-TW" altLang="en-US" sz="1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603997" y="5309318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09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603997" y="5737286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集中辦理採購．有效節省公帑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6" name="文字方塊 115"/>
          <p:cNvSpPr txBox="1"/>
          <p:nvPr/>
        </p:nvSpPr>
        <p:spPr>
          <a:xfrm>
            <a:off x="603997" y="6079434"/>
            <a:ext cx="389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本年度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月受理機關委辦招標案件計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8" name="文字方塊 117"/>
          <p:cNvSpPr txBox="1"/>
          <p:nvPr/>
        </p:nvSpPr>
        <p:spPr>
          <a:xfrm>
            <a:off x="4596083" y="3817459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9" name="文字方塊 118"/>
          <p:cNvSpPr txBox="1"/>
          <p:nvPr/>
        </p:nvSpPr>
        <p:spPr>
          <a:xfrm>
            <a:off x="4604396" y="4245427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辦理電子採購．網路公開閱覽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文字方塊 119"/>
          <p:cNvSpPr txBox="1"/>
          <p:nvPr/>
        </p:nvSpPr>
        <p:spPr>
          <a:xfrm>
            <a:off x="4604396" y="4645766"/>
            <a:ext cx="3895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推行「政府採購電子領投標系統」，投標廠商於開標時可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線上比減價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，不需到開標現場，招標作業程序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更快速簡便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。本年度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月為止，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電子領標執行率為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、電子投標執行率為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69%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、網路公開閱覽比率為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1" name="直線接點 120"/>
          <p:cNvCxnSpPr/>
          <p:nvPr/>
        </p:nvCxnSpPr>
        <p:spPr>
          <a:xfrm>
            <a:off x="4414857" y="4059288"/>
            <a:ext cx="0" cy="2433556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2" name="群組 31"/>
          <p:cNvGrpSpPr/>
          <p:nvPr/>
        </p:nvGrpSpPr>
        <p:grpSpPr>
          <a:xfrm>
            <a:off x="558694" y="1591781"/>
            <a:ext cx="3494112" cy="74815"/>
            <a:chOff x="581891" y="1609047"/>
            <a:chExt cx="3494112" cy="74815"/>
          </a:xfrm>
        </p:grpSpPr>
        <p:cxnSp>
          <p:nvCxnSpPr>
            <p:cNvPr id="34" name="直線接點 33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橢圓 34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558694" y="3866015"/>
            <a:ext cx="3494112" cy="74815"/>
            <a:chOff x="581891" y="1609047"/>
            <a:chExt cx="3494112" cy="74815"/>
          </a:xfrm>
        </p:grpSpPr>
        <p:cxnSp>
          <p:nvCxnSpPr>
            <p:cNvPr id="38" name="直線接點 37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橢圓 38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558694" y="6063818"/>
            <a:ext cx="3494112" cy="74815"/>
            <a:chOff x="581891" y="1609047"/>
            <a:chExt cx="3494112" cy="74815"/>
          </a:xfrm>
        </p:grpSpPr>
        <p:cxnSp>
          <p:nvCxnSpPr>
            <p:cNvPr id="42" name="直線接點 41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橢圓 42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4625528" y="4592740"/>
            <a:ext cx="3494112" cy="74815"/>
            <a:chOff x="581891" y="1609047"/>
            <a:chExt cx="3494112" cy="74815"/>
          </a:xfrm>
        </p:grpSpPr>
        <p:cxnSp>
          <p:nvCxnSpPr>
            <p:cNvPr id="48" name="直線接點 47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橢圓 48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橢圓 49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365766" y="244146"/>
            <a:ext cx="7986455" cy="636839"/>
            <a:chOff x="365766" y="244146"/>
            <a:chExt cx="7986455" cy="636839"/>
          </a:xfrm>
        </p:grpSpPr>
        <p:sp>
          <p:nvSpPr>
            <p:cNvPr id="52" name="矩形 51"/>
            <p:cNvSpPr/>
            <p:nvPr/>
          </p:nvSpPr>
          <p:spPr>
            <a:xfrm>
              <a:off x="1115997" y="301350"/>
              <a:ext cx="95192" cy="500439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1184576" y="261265"/>
              <a:ext cx="292400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金門縣議會第七屆第四次定期大會</a:t>
              </a: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1184576" y="511653"/>
              <a:ext cx="3067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金門縣政府行政處業務報告</a:t>
              </a:r>
            </a:p>
          </p:txBody>
        </p:sp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6" y="244146"/>
              <a:ext cx="817142" cy="611957"/>
            </a:xfrm>
            <a:prstGeom prst="rect">
              <a:avLst/>
            </a:prstGeom>
          </p:spPr>
        </p:pic>
        <p:sp>
          <p:nvSpPr>
            <p:cNvPr id="56" name="矩形 55"/>
            <p:cNvSpPr/>
            <p:nvPr/>
          </p:nvSpPr>
          <p:spPr>
            <a:xfrm>
              <a:off x="5170461" y="656707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4946368" y="342268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 smtClean="0">
                  <a:solidFill>
                    <a:srgbClr val="FC6D3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重大施政工作執行成效</a:t>
              </a:r>
              <a:endParaRPr lang="zh-TW" altLang="en-US" sz="24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＞形箭號 61"/>
            <p:cNvSpPr/>
            <p:nvPr/>
          </p:nvSpPr>
          <p:spPr>
            <a:xfrm>
              <a:off x="4251966" y="511653"/>
              <a:ext cx="203660" cy="26535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＞形箭號 62"/>
            <p:cNvSpPr/>
            <p:nvPr/>
          </p:nvSpPr>
          <p:spPr>
            <a:xfrm>
              <a:off x="4424553" y="511653"/>
              <a:ext cx="203660" cy="26535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＞形箭號 63"/>
            <p:cNvSpPr/>
            <p:nvPr/>
          </p:nvSpPr>
          <p:spPr>
            <a:xfrm>
              <a:off x="4597140" y="511653"/>
              <a:ext cx="203660" cy="265350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＞形箭號 64"/>
            <p:cNvSpPr/>
            <p:nvPr/>
          </p:nvSpPr>
          <p:spPr>
            <a:xfrm>
              <a:off x="4769728" y="511653"/>
              <a:ext cx="203660" cy="265350"/>
            </a:xfrm>
            <a:prstGeom prst="chevron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直線接點 59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7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95887" y="5552836"/>
            <a:ext cx="3423718" cy="83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570855" y="787610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11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70855" y="1198952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首頁資訊公開．便利公眾分享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70855" y="4578723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13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70855" y="5015004"/>
            <a:ext cx="3320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推動電子公文．縮短傳遞時效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570855" y="5374786"/>
            <a:ext cx="389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提高公文電子化交換比例，並推展本府公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文線上簽核及會議無紙化，除大幅減少紙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張用量，更能縮短公文傳遞時效，達到資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料共享及提高行政效率。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570855" y="1534950"/>
            <a:ext cx="389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於本府官網首頁建立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「政府資訊公開」</a:t>
            </a:r>
            <a:endParaRPr lang="en-US" altLang="zh-TW" sz="1500" b="1" dirty="0" smtClean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節點，並要求各業管機關依「政府資訊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公開法」主動公開資訊，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確保民眾「知」</a:t>
            </a:r>
            <a:endParaRPr lang="en-US" altLang="zh-TW" sz="1500" b="1" dirty="0" smtClean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的權利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570855" y="2630787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12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570855" y="3043225"/>
            <a:ext cx="36576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推動資料開放．創新便民服務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9"/>
          <a:stretch/>
        </p:blipFill>
        <p:spPr>
          <a:xfrm>
            <a:off x="4995887" y="973753"/>
            <a:ext cx="3423718" cy="21293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97944" y="1356692"/>
            <a:ext cx="464191" cy="2160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梯形 5"/>
          <p:cNvSpPr/>
          <p:nvPr/>
        </p:nvSpPr>
        <p:spPr>
          <a:xfrm rot="3000000" flipH="1" flipV="1">
            <a:off x="6089903" y="1215444"/>
            <a:ext cx="71228" cy="177724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梯形 34"/>
          <p:cNvSpPr/>
          <p:nvPr/>
        </p:nvSpPr>
        <p:spPr>
          <a:xfrm rot="-5280000" flipH="1">
            <a:off x="6105334" y="1430092"/>
            <a:ext cx="71228" cy="177724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529180" y="1503666"/>
            <a:ext cx="3494112" cy="74815"/>
            <a:chOff x="581891" y="1609047"/>
            <a:chExt cx="3494112" cy="74815"/>
          </a:xfrm>
        </p:grpSpPr>
        <p:cxnSp>
          <p:nvCxnSpPr>
            <p:cNvPr id="32" name="直線接點 31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橢圓 33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529180" y="5325002"/>
            <a:ext cx="3494112" cy="74815"/>
            <a:chOff x="581891" y="1609047"/>
            <a:chExt cx="3494112" cy="74815"/>
          </a:xfrm>
        </p:grpSpPr>
        <p:cxnSp>
          <p:nvCxnSpPr>
            <p:cNvPr id="38" name="直線接點 37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橢圓 38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529180" y="3344073"/>
            <a:ext cx="3494112" cy="74815"/>
            <a:chOff x="581891" y="1609047"/>
            <a:chExt cx="3494112" cy="74815"/>
          </a:xfrm>
        </p:grpSpPr>
        <p:cxnSp>
          <p:nvCxnSpPr>
            <p:cNvPr id="48" name="直線接點 47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橢圓 48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橢圓 49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87" y="3233651"/>
            <a:ext cx="3423718" cy="2219564"/>
          </a:xfrm>
          <a:prstGeom prst="rect">
            <a:avLst/>
          </a:prstGeom>
        </p:spPr>
      </p:pic>
      <p:sp>
        <p:nvSpPr>
          <p:cNvPr id="51" name="文字方塊 50"/>
          <p:cNvSpPr txBox="1"/>
          <p:nvPr/>
        </p:nvSpPr>
        <p:spPr>
          <a:xfrm>
            <a:off x="570855" y="3446962"/>
            <a:ext cx="389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「網路</a:t>
            </a:r>
            <a:r>
              <a:rPr lang="en-US" altLang="zh-TW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櫃台」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整合平台，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服務不中斷。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570855" y="4015943"/>
            <a:ext cx="389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持續推動開放資料政策（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Data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供企業或民眾應用整合。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995887" y="5552836"/>
            <a:ext cx="756517" cy="141316"/>
            <a:chOff x="4871199" y="6035040"/>
            <a:chExt cx="756517" cy="141316"/>
          </a:xfrm>
        </p:grpSpPr>
        <p:sp>
          <p:nvSpPr>
            <p:cNvPr id="9" name="矩形 8"/>
            <p:cNvSpPr/>
            <p:nvPr/>
          </p:nvSpPr>
          <p:spPr>
            <a:xfrm>
              <a:off x="4871199" y="6035040"/>
              <a:ext cx="756517" cy="83127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5156400" y="6068291"/>
              <a:ext cx="186114" cy="108065"/>
            </a:xfrm>
            <a:prstGeom prst="triangle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7663088" y="5552836"/>
            <a:ext cx="756517" cy="141316"/>
            <a:chOff x="4871199" y="6035040"/>
            <a:chExt cx="756517" cy="141316"/>
          </a:xfrm>
        </p:grpSpPr>
        <p:sp>
          <p:nvSpPr>
            <p:cNvPr id="61" name="矩形 60"/>
            <p:cNvSpPr/>
            <p:nvPr/>
          </p:nvSpPr>
          <p:spPr>
            <a:xfrm>
              <a:off x="4871199" y="6035040"/>
              <a:ext cx="756517" cy="83127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等腰三角形 61"/>
            <p:cNvSpPr/>
            <p:nvPr/>
          </p:nvSpPr>
          <p:spPr>
            <a:xfrm flipV="1">
              <a:off x="5156400" y="6068291"/>
              <a:ext cx="186114" cy="108065"/>
            </a:xfrm>
            <a:prstGeom prst="triangle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6329487" y="5552836"/>
            <a:ext cx="756517" cy="141316"/>
            <a:chOff x="4871199" y="6035040"/>
            <a:chExt cx="756517" cy="141316"/>
          </a:xfrm>
        </p:grpSpPr>
        <p:sp>
          <p:nvSpPr>
            <p:cNvPr id="64" name="矩形 63"/>
            <p:cNvSpPr/>
            <p:nvPr/>
          </p:nvSpPr>
          <p:spPr>
            <a:xfrm>
              <a:off x="4871199" y="6035040"/>
              <a:ext cx="756517" cy="83127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等腰三角形 64"/>
            <p:cNvSpPr/>
            <p:nvPr/>
          </p:nvSpPr>
          <p:spPr>
            <a:xfrm flipV="1">
              <a:off x="5156400" y="6068291"/>
              <a:ext cx="186114" cy="108065"/>
            </a:xfrm>
            <a:prstGeom prst="triangle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6" name="等腰三角形 65"/>
          <p:cNvSpPr/>
          <p:nvPr/>
        </p:nvSpPr>
        <p:spPr>
          <a:xfrm rot="5400000">
            <a:off x="431877" y="4130422"/>
            <a:ext cx="202916" cy="14218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等腰三角形 66"/>
          <p:cNvSpPr/>
          <p:nvPr/>
        </p:nvSpPr>
        <p:spPr>
          <a:xfrm rot="5400000">
            <a:off x="431877" y="3540848"/>
            <a:ext cx="202916" cy="14218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27496" y="5718892"/>
            <a:ext cx="129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集本府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個局處含所屬機關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及五個鄉鎮公所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6061096" y="5718892"/>
            <a:ext cx="129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共提供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84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項線上申請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492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項表單下載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7395959" y="5718892"/>
            <a:ext cx="129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截至今年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月底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表單下載累計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萬多次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1,324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149900" y="10824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首頁資訊公開</a:t>
            </a:r>
            <a:endParaRPr lang="zh-TW" altLang="en-US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0" name="群組 69"/>
          <p:cNvGrpSpPr/>
          <p:nvPr/>
        </p:nvGrpSpPr>
        <p:grpSpPr>
          <a:xfrm>
            <a:off x="365766" y="244146"/>
            <a:ext cx="7986455" cy="636839"/>
            <a:chOff x="365766" y="244146"/>
            <a:chExt cx="7986455" cy="636839"/>
          </a:xfrm>
        </p:grpSpPr>
        <p:sp>
          <p:nvSpPr>
            <p:cNvPr id="71" name="矩形 70"/>
            <p:cNvSpPr/>
            <p:nvPr/>
          </p:nvSpPr>
          <p:spPr>
            <a:xfrm>
              <a:off x="1115997" y="301350"/>
              <a:ext cx="95192" cy="500439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1184576" y="261265"/>
              <a:ext cx="292400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金門縣議會第七屆第四次定期大會</a:t>
              </a: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1184576" y="511653"/>
              <a:ext cx="3067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金門縣政府行政處業務報告</a:t>
              </a:r>
            </a:p>
          </p:txBody>
        </p:sp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6" y="244146"/>
              <a:ext cx="817142" cy="611957"/>
            </a:xfrm>
            <a:prstGeom prst="rect">
              <a:avLst/>
            </a:prstGeom>
          </p:spPr>
        </p:pic>
        <p:sp>
          <p:nvSpPr>
            <p:cNvPr id="75" name="矩形 74"/>
            <p:cNvSpPr/>
            <p:nvPr/>
          </p:nvSpPr>
          <p:spPr>
            <a:xfrm>
              <a:off x="5170461" y="656707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4946368" y="342268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 smtClean="0">
                  <a:solidFill>
                    <a:srgbClr val="FC6D3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重大施政工作執行成效</a:t>
              </a:r>
              <a:endParaRPr lang="zh-TW" altLang="en-US" sz="24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＞形箭號 76"/>
            <p:cNvSpPr/>
            <p:nvPr/>
          </p:nvSpPr>
          <p:spPr>
            <a:xfrm>
              <a:off x="4251966" y="511653"/>
              <a:ext cx="203660" cy="26535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＞形箭號 77"/>
            <p:cNvSpPr/>
            <p:nvPr/>
          </p:nvSpPr>
          <p:spPr>
            <a:xfrm>
              <a:off x="4424553" y="511653"/>
              <a:ext cx="203660" cy="26535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＞形箭號 78"/>
            <p:cNvSpPr/>
            <p:nvPr/>
          </p:nvSpPr>
          <p:spPr>
            <a:xfrm>
              <a:off x="4597140" y="511653"/>
              <a:ext cx="203660" cy="265350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＞形箭號 79"/>
            <p:cNvSpPr/>
            <p:nvPr/>
          </p:nvSpPr>
          <p:spPr>
            <a:xfrm>
              <a:off x="4769728" y="511653"/>
              <a:ext cx="203660" cy="265350"/>
            </a:xfrm>
            <a:prstGeom prst="chevron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直線接點 59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2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群組 43"/>
          <p:cNvGrpSpPr/>
          <p:nvPr/>
        </p:nvGrpSpPr>
        <p:grpSpPr>
          <a:xfrm>
            <a:off x="720270" y="2054664"/>
            <a:ext cx="1811375" cy="1811375"/>
            <a:chOff x="311709" y="1345111"/>
            <a:chExt cx="968451" cy="968451"/>
          </a:xfrm>
        </p:grpSpPr>
        <p:sp>
          <p:nvSpPr>
            <p:cNvPr id="42" name="橢圓 41"/>
            <p:cNvSpPr/>
            <p:nvPr/>
          </p:nvSpPr>
          <p:spPr>
            <a:xfrm>
              <a:off x="347863" y="1381265"/>
              <a:ext cx="896143" cy="896143"/>
            </a:xfrm>
            <a:prstGeom prst="ellipse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374891" y="1408293"/>
              <a:ext cx="842086" cy="842086"/>
            </a:xfrm>
            <a:prstGeom prst="ellipse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420611" y="1454013"/>
              <a:ext cx="750646" cy="7506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311709" y="1345111"/>
              <a:ext cx="968451" cy="968451"/>
            </a:xfrm>
            <a:prstGeom prst="ellipse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7" name="群組 156"/>
          <p:cNvGrpSpPr/>
          <p:nvPr/>
        </p:nvGrpSpPr>
        <p:grpSpPr>
          <a:xfrm>
            <a:off x="6452471" y="2054664"/>
            <a:ext cx="1811375" cy="1811375"/>
            <a:chOff x="311709" y="1345111"/>
            <a:chExt cx="968451" cy="968451"/>
          </a:xfrm>
        </p:grpSpPr>
        <p:sp>
          <p:nvSpPr>
            <p:cNvPr id="158" name="橢圓 157"/>
            <p:cNvSpPr/>
            <p:nvPr/>
          </p:nvSpPr>
          <p:spPr>
            <a:xfrm>
              <a:off x="347863" y="1381265"/>
              <a:ext cx="896143" cy="896143"/>
            </a:xfrm>
            <a:prstGeom prst="ellipse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9" name="橢圓 158"/>
            <p:cNvSpPr/>
            <p:nvPr/>
          </p:nvSpPr>
          <p:spPr>
            <a:xfrm>
              <a:off x="374891" y="1408293"/>
              <a:ext cx="842086" cy="842086"/>
            </a:xfrm>
            <a:prstGeom prst="ellipse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0" name="橢圓 159"/>
            <p:cNvSpPr/>
            <p:nvPr/>
          </p:nvSpPr>
          <p:spPr>
            <a:xfrm>
              <a:off x="420611" y="1454013"/>
              <a:ext cx="750646" cy="7506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1" name="橢圓 160"/>
            <p:cNvSpPr/>
            <p:nvPr/>
          </p:nvSpPr>
          <p:spPr>
            <a:xfrm>
              <a:off x="311709" y="1345111"/>
              <a:ext cx="968451" cy="968451"/>
            </a:xfrm>
            <a:prstGeom prst="ellipse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2" name="群組 161"/>
          <p:cNvGrpSpPr/>
          <p:nvPr/>
        </p:nvGrpSpPr>
        <p:grpSpPr>
          <a:xfrm>
            <a:off x="3586371" y="2054664"/>
            <a:ext cx="1811375" cy="1811375"/>
            <a:chOff x="311709" y="1345111"/>
            <a:chExt cx="968451" cy="968451"/>
          </a:xfrm>
        </p:grpSpPr>
        <p:sp>
          <p:nvSpPr>
            <p:cNvPr id="163" name="橢圓 162"/>
            <p:cNvSpPr/>
            <p:nvPr/>
          </p:nvSpPr>
          <p:spPr>
            <a:xfrm>
              <a:off x="347863" y="1381265"/>
              <a:ext cx="896143" cy="896143"/>
            </a:xfrm>
            <a:prstGeom prst="ellipse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4" name="橢圓 163"/>
            <p:cNvSpPr/>
            <p:nvPr/>
          </p:nvSpPr>
          <p:spPr>
            <a:xfrm>
              <a:off x="374891" y="1408293"/>
              <a:ext cx="842086" cy="842086"/>
            </a:xfrm>
            <a:prstGeom prst="ellipse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5" name="橢圓 164"/>
            <p:cNvSpPr/>
            <p:nvPr/>
          </p:nvSpPr>
          <p:spPr>
            <a:xfrm>
              <a:off x="420611" y="1454013"/>
              <a:ext cx="750646" cy="7506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6" name="橢圓 165"/>
            <p:cNvSpPr/>
            <p:nvPr/>
          </p:nvSpPr>
          <p:spPr>
            <a:xfrm>
              <a:off x="311709" y="1345111"/>
              <a:ext cx="968451" cy="968451"/>
            </a:xfrm>
            <a:prstGeom prst="ellipse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2718271" y="907737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14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721406" y="1349063"/>
            <a:ext cx="36762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導入智慧科技．建置大數據平台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365766" y="244146"/>
            <a:ext cx="7986455" cy="636839"/>
            <a:chOff x="365766" y="244146"/>
            <a:chExt cx="7986455" cy="636839"/>
          </a:xfrm>
        </p:grpSpPr>
        <p:sp>
          <p:nvSpPr>
            <p:cNvPr id="55" name="矩形 54"/>
            <p:cNvSpPr/>
            <p:nvPr/>
          </p:nvSpPr>
          <p:spPr>
            <a:xfrm>
              <a:off x="1115997" y="301350"/>
              <a:ext cx="95192" cy="500439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1184576" y="261265"/>
              <a:ext cx="292400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金門縣議會第七屆第四次定期大會</a:t>
              </a: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1184576" y="511653"/>
              <a:ext cx="3067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金門縣政府行政處業務報告</a:t>
              </a:r>
            </a:p>
          </p:txBody>
        </p:sp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6" y="244146"/>
              <a:ext cx="817142" cy="611957"/>
            </a:xfrm>
            <a:prstGeom prst="rect">
              <a:avLst/>
            </a:prstGeom>
          </p:spPr>
        </p:pic>
        <p:sp>
          <p:nvSpPr>
            <p:cNvPr id="72" name="矩形 71"/>
            <p:cNvSpPr/>
            <p:nvPr/>
          </p:nvSpPr>
          <p:spPr>
            <a:xfrm>
              <a:off x="5170461" y="656707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4946368" y="342268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 smtClean="0">
                  <a:solidFill>
                    <a:srgbClr val="FC6D3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重大施政工作執行成效</a:t>
              </a:r>
              <a:endParaRPr lang="zh-TW" altLang="en-US" sz="24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＞形箭號 73"/>
            <p:cNvSpPr/>
            <p:nvPr/>
          </p:nvSpPr>
          <p:spPr>
            <a:xfrm>
              <a:off x="4251966" y="511653"/>
              <a:ext cx="203660" cy="26535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＞形箭號 74"/>
            <p:cNvSpPr/>
            <p:nvPr/>
          </p:nvSpPr>
          <p:spPr>
            <a:xfrm>
              <a:off x="4424553" y="511653"/>
              <a:ext cx="203660" cy="26535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＞形箭號 75"/>
            <p:cNvSpPr/>
            <p:nvPr/>
          </p:nvSpPr>
          <p:spPr>
            <a:xfrm>
              <a:off x="4597140" y="511653"/>
              <a:ext cx="203660" cy="265350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＞形箭號 76"/>
            <p:cNvSpPr/>
            <p:nvPr/>
          </p:nvSpPr>
          <p:spPr>
            <a:xfrm>
              <a:off x="4769728" y="511653"/>
              <a:ext cx="203660" cy="265350"/>
            </a:xfrm>
            <a:prstGeom prst="chevron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>
            <a:off x="2779327" y="1687271"/>
            <a:ext cx="3494112" cy="74815"/>
            <a:chOff x="581891" y="1609047"/>
            <a:chExt cx="3494112" cy="74815"/>
          </a:xfrm>
        </p:grpSpPr>
        <p:cxnSp>
          <p:nvCxnSpPr>
            <p:cNvPr id="107" name="直線接點 106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橢圓 107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9" name="橢圓 108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919940" y="253378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協助各單位</a:t>
            </a:r>
            <a:endParaRPr lang="en-US" altLang="zh-TW" sz="1600" b="1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施政計畫</a:t>
            </a:r>
            <a:endParaRPr lang="en-US" altLang="zh-TW" sz="1600" b="1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導入智慧應用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3886764" y="2533782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優化縣民卡</a:t>
            </a:r>
            <a:endParaRPr lang="en-US" altLang="zh-TW" sz="1600" b="1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功能與</a:t>
            </a:r>
            <a:endParaRPr lang="en-US" altLang="zh-TW" sz="1600" b="1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製發流程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6768620" y="2533782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endParaRPr lang="en-US" altLang="zh-TW" sz="1600" b="1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金門縣</a:t>
            </a:r>
            <a:endParaRPr lang="en-US" altLang="zh-TW" sz="1600" b="1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大數據平台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6" name="群組 145"/>
          <p:cNvGrpSpPr/>
          <p:nvPr/>
        </p:nvGrpSpPr>
        <p:grpSpPr>
          <a:xfrm rot="5400000">
            <a:off x="1373571" y="4132256"/>
            <a:ext cx="548834" cy="265350"/>
            <a:chOff x="6324791" y="1446678"/>
            <a:chExt cx="548834" cy="265350"/>
          </a:xfrm>
        </p:grpSpPr>
        <p:sp>
          <p:nvSpPr>
            <p:cNvPr id="142" name="＞形箭號 141"/>
            <p:cNvSpPr/>
            <p:nvPr/>
          </p:nvSpPr>
          <p:spPr>
            <a:xfrm>
              <a:off x="6324791" y="1446678"/>
              <a:ext cx="203660" cy="26535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＞形箭號 142"/>
            <p:cNvSpPr/>
            <p:nvPr/>
          </p:nvSpPr>
          <p:spPr>
            <a:xfrm>
              <a:off x="6497378" y="1446678"/>
              <a:ext cx="203660" cy="26535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＞形箭號 143"/>
            <p:cNvSpPr/>
            <p:nvPr/>
          </p:nvSpPr>
          <p:spPr>
            <a:xfrm>
              <a:off x="6669965" y="1446678"/>
              <a:ext cx="203660" cy="265350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群組 146"/>
          <p:cNvGrpSpPr/>
          <p:nvPr/>
        </p:nvGrpSpPr>
        <p:grpSpPr>
          <a:xfrm rot="5400000">
            <a:off x="4213003" y="4132256"/>
            <a:ext cx="548834" cy="265350"/>
            <a:chOff x="6324791" y="1446678"/>
            <a:chExt cx="548834" cy="265350"/>
          </a:xfrm>
        </p:grpSpPr>
        <p:sp>
          <p:nvSpPr>
            <p:cNvPr id="148" name="＞形箭號 147"/>
            <p:cNvSpPr/>
            <p:nvPr/>
          </p:nvSpPr>
          <p:spPr>
            <a:xfrm>
              <a:off x="6324791" y="1446678"/>
              <a:ext cx="203660" cy="26535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49" name="＞形箭號 148"/>
            <p:cNvSpPr/>
            <p:nvPr/>
          </p:nvSpPr>
          <p:spPr>
            <a:xfrm>
              <a:off x="6497378" y="1446678"/>
              <a:ext cx="203660" cy="26535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50" name="＞形箭號 149"/>
            <p:cNvSpPr/>
            <p:nvPr/>
          </p:nvSpPr>
          <p:spPr>
            <a:xfrm>
              <a:off x="6669965" y="1446678"/>
              <a:ext cx="203660" cy="265350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群組 151"/>
          <p:cNvGrpSpPr/>
          <p:nvPr/>
        </p:nvGrpSpPr>
        <p:grpSpPr>
          <a:xfrm rot="5400000">
            <a:off x="7099497" y="4132256"/>
            <a:ext cx="548834" cy="265350"/>
            <a:chOff x="6324791" y="1446678"/>
            <a:chExt cx="548834" cy="265350"/>
          </a:xfrm>
        </p:grpSpPr>
        <p:sp>
          <p:nvSpPr>
            <p:cNvPr id="153" name="＞形箭號 152"/>
            <p:cNvSpPr/>
            <p:nvPr/>
          </p:nvSpPr>
          <p:spPr>
            <a:xfrm>
              <a:off x="6324791" y="1446678"/>
              <a:ext cx="203660" cy="26535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＞形箭號 153"/>
            <p:cNvSpPr/>
            <p:nvPr/>
          </p:nvSpPr>
          <p:spPr>
            <a:xfrm>
              <a:off x="6497378" y="1446678"/>
              <a:ext cx="203660" cy="26535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＞形箭號 154"/>
            <p:cNvSpPr/>
            <p:nvPr/>
          </p:nvSpPr>
          <p:spPr>
            <a:xfrm>
              <a:off x="6669965" y="1446678"/>
              <a:ext cx="203660" cy="265350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7" name="文字方塊 166"/>
          <p:cNvSpPr txBox="1"/>
          <p:nvPr/>
        </p:nvSpPr>
        <p:spPr>
          <a:xfrm>
            <a:off x="478697" y="4632189"/>
            <a:ext cx="23006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協助各單位導入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智慧科技應用溝通平台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及業務智慧化，簡便相關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業務作業程序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8" name="文字方塊 167"/>
          <p:cNvSpPr txBox="1"/>
          <p:nvPr/>
        </p:nvSpPr>
        <p:spPr>
          <a:xfrm>
            <a:off x="3165097" y="4622671"/>
            <a:ext cx="26853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持續提昇縣民卡功能，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如電子錢包及身分識別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；因應新冠肺炎疫情，以刷卡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識別取代傳統紙本記錄，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有效加快作業流程及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減少接觸。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文字方塊 170"/>
          <p:cNvSpPr txBox="1"/>
          <p:nvPr/>
        </p:nvSpPr>
        <p:spPr>
          <a:xfrm>
            <a:off x="6185096" y="4622671"/>
            <a:ext cx="24929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分階段擴充平台功能，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現階段先行蒐集縣政數據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，經分析作為施政參採，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俾使施政更有效率；俟平台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資料擴充多元後，適時提供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民眾閱覽。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3" name="群組 172"/>
          <p:cNvGrpSpPr/>
          <p:nvPr/>
        </p:nvGrpSpPr>
        <p:grpSpPr>
          <a:xfrm>
            <a:off x="549039" y="6390386"/>
            <a:ext cx="2282007" cy="48862"/>
            <a:chOff x="581891" y="1609047"/>
            <a:chExt cx="3494112" cy="74815"/>
          </a:xfrm>
        </p:grpSpPr>
        <p:cxnSp>
          <p:nvCxnSpPr>
            <p:cNvPr id="174" name="直線接點 173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5" name="橢圓 174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6" name="橢圓 175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7" name="群組 176"/>
          <p:cNvGrpSpPr/>
          <p:nvPr/>
        </p:nvGrpSpPr>
        <p:grpSpPr>
          <a:xfrm>
            <a:off x="3441584" y="6382073"/>
            <a:ext cx="2282007" cy="48862"/>
            <a:chOff x="581891" y="1609047"/>
            <a:chExt cx="3494112" cy="74815"/>
          </a:xfrm>
        </p:grpSpPr>
        <p:cxnSp>
          <p:nvCxnSpPr>
            <p:cNvPr id="178" name="直線接點 177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橢圓 178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0" name="橢圓 179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1" name="群組 180"/>
          <p:cNvGrpSpPr/>
          <p:nvPr/>
        </p:nvGrpSpPr>
        <p:grpSpPr>
          <a:xfrm>
            <a:off x="6232910" y="6382073"/>
            <a:ext cx="2282007" cy="48862"/>
            <a:chOff x="581891" y="1609047"/>
            <a:chExt cx="3494112" cy="74815"/>
          </a:xfrm>
        </p:grpSpPr>
        <p:cxnSp>
          <p:nvCxnSpPr>
            <p:cNvPr id="182" name="直線接點 181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3" name="橢圓 182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4" name="橢圓 183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64" name="直線接點 63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28845" y="2313971"/>
            <a:ext cx="3795708" cy="703839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t="19768" r="11339" b="19916"/>
          <a:stretch/>
        </p:blipFill>
        <p:spPr>
          <a:xfrm>
            <a:off x="4708270" y="1913320"/>
            <a:ext cx="3834615" cy="3573283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593174" y="1378709"/>
            <a:ext cx="77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C6D3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15</a:t>
            </a:r>
            <a:endParaRPr lang="zh-TW" altLang="en-US" sz="3600" dirty="0">
              <a:solidFill>
                <a:srgbClr val="FC6D3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93174" y="1820157"/>
            <a:ext cx="36762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建構雲端主機．強化資訊環境</a:t>
            </a:r>
            <a:endParaRPr lang="zh-TW" altLang="en-US" sz="19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365766" y="244146"/>
            <a:ext cx="7986455" cy="636839"/>
            <a:chOff x="365766" y="244146"/>
            <a:chExt cx="7986455" cy="636839"/>
          </a:xfrm>
        </p:grpSpPr>
        <p:sp>
          <p:nvSpPr>
            <p:cNvPr id="55" name="矩形 54"/>
            <p:cNvSpPr/>
            <p:nvPr/>
          </p:nvSpPr>
          <p:spPr>
            <a:xfrm>
              <a:off x="1115997" y="301350"/>
              <a:ext cx="95192" cy="500439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1184576" y="261265"/>
              <a:ext cx="292400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金門縣議會第七屆第四次定期大會</a:t>
              </a: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1184576" y="511653"/>
              <a:ext cx="3067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金門縣政府行政處業務報告</a:t>
              </a:r>
            </a:p>
          </p:txBody>
        </p:sp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6" y="244146"/>
              <a:ext cx="817142" cy="611957"/>
            </a:xfrm>
            <a:prstGeom prst="rect">
              <a:avLst/>
            </a:prstGeom>
          </p:spPr>
        </p:pic>
        <p:sp>
          <p:nvSpPr>
            <p:cNvPr id="72" name="矩形 71"/>
            <p:cNvSpPr/>
            <p:nvPr/>
          </p:nvSpPr>
          <p:spPr>
            <a:xfrm>
              <a:off x="5170461" y="656707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4946368" y="342268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 smtClean="0">
                  <a:solidFill>
                    <a:srgbClr val="FC6D3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重大施政工作執行成效</a:t>
              </a:r>
              <a:endParaRPr lang="zh-TW" altLang="en-US" sz="24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＞形箭號 73"/>
            <p:cNvSpPr/>
            <p:nvPr/>
          </p:nvSpPr>
          <p:spPr>
            <a:xfrm>
              <a:off x="4251966" y="511653"/>
              <a:ext cx="203660" cy="26535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＞形箭號 74"/>
            <p:cNvSpPr/>
            <p:nvPr/>
          </p:nvSpPr>
          <p:spPr>
            <a:xfrm>
              <a:off x="4424553" y="511653"/>
              <a:ext cx="203660" cy="26535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＞形箭號 75"/>
            <p:cNvSpPr/>
            <p:nvPr/>
          </p:nvSpPr>
          <p:spPr>
            <a:xfrm>
              <a:off x="4597140" y="511653"/>
              <a:ext cx="203660" cy="265350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＞形箭號 76"/>
            <p:cNvSpPr/>
            <p:nvPr/>
          </p:nvSpPr>
          <p:spPr>
            <a:xfrm>
              <a:off x="4769728" y="511653"/>
              <a:ext cx="203660" cy="265350"/>
            </a:xfrm>
            <a:prstGeom prst="chevron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>
            <a:off x="614466" y="2164339"/>
            <a:ext cx="3494112" cy="74815"/>
            <a:chOff x="581891" y="1609047"/>
            <a:chExt cx="3494112" cy="74815"/>
          </a:xfrm>
        </p:grpSpPr>
        <p:cxnSp>
          <p:nvCxnSpPr>
            <p:cNvPr id="107" name="直線接點 106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橢圓 107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9" name="橢圓 108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9" name="矩形 68"/>
          <p:cNvSpPr/>
          <p:nvPr/>
        </p:nvSpPr>
        <p:spPr>
          <a:xfrm>
            <a:off x="621545" y="3128687"/>
            <a:ext cx="3795708" cy="1248037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>
            <a:off x="621545" y="4487601"/>
            <a:ext cx="3795708" cy="989209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29783" y="3191708"/>
            <a:ext cx="3839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建構虛擬化雲端資料中心，提供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共構環境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本府暨所屬機關申請使用，對於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節能減碳、</a:t>
            </a:r>
            <a:endParaRPr lang="en-US" altLang="zh-TW" sz="1500" b="1" dirty="0" smtClean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降低空間使用量、減少成本與管理之強化，</a:t>
            </a:r>
            <a:endParaRPr lang="en-US" altLang="zh-TW" sz="1500" b="1" dirty="0" smtClean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皆有相當成效。</a:t>
            </a:r>
            <a:endParaRPr lang="zh-TW" altLang="en-US" sz="15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629783" y="2333623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建構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zh-TW" altLang="en-US" sz="15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即時資料備份、支援不同儲存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endParaRPr lang="en-US" altLang="zh-TW" sz="1500" b="1" dirty="0" smtClean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，使其效能容量與成本</a:t>
            </a: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達到合理化效果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629783" y="4520226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5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定期辦理資安教育訓練及稽核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，深化各同仁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資通安全觀念，並強化資安基礎環境安全，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確保縣務順利運行。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" name="直線接點 25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9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3622880" y="2648302"/>
            <a:ext cx="1811154" cy="1803164"/>
            <a:chOff x="3713071" y="2182090"/>
            <a:chExt cx="2287780" cy="2277688"/>
          </a:xfrm>
        </p:grpSpPr>
        <p:sp>
          <p:nvSpPr>
            <p:cNvPr id="3" name="橢圓 2"/>
            <p:cNvSpPr/>
            <p:nvPr/>
          </p:nvSpPr>
          <p:spPr>
            <a:xfrm>
              <a:off x="3777196" y="2236123"/>
              <a:ext cx="2169622" cy="2169622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4807974" y="2182090"/>
              <a:ext cx="108066" cy="108066"/>
            </a:xfrm>
            <a:prstGeom prst="ellipse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4807974" y="4351712"/>
              <a:ext cx="108066" cy="108066"/>
            </a:xfrm>
            <a:prstGeom prst="ellipse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3713071" y="3266901"/>
              <a:ext cx="108066" cy="108066"/>
            </a:xfrm>
            <a:prstGeom prst="ellipse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5892785" y="3266901"/>
              <a:ext cx="108066" cy="108066"/>
            </a:xfrm>
            <a:prstGeom prst="ellipse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4424553" y="2883480"/>
              <a:ext cx="874909" cy="87490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4" name="矩形 93"/>
          <p:cNvSpPr/>
          <p:nvPr/>
        </p:nvSpPr>
        <p:spPr>
          <a:xfrm>
            <a:off x="5153882" y="3965323"/>
            <a:ext cx="3474818" cy="246041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4" name="群組 53"/>
          <p:cNvGrpSpPr/>
          <p:nvPr/>
        </p:nvGrpSpPr>
        <p:grpSpPr>
          <a:xfrm>
            <a:off x="365766" y="244146"/>
            <a:ext cx="7974231" cy="636839"/>
            <a:chOff x="365766" y="244146"/>
            <a:chExt cx="7974231" cy="636839"/>
          </a:xfrm>
        </p:grpSpPr>
        <p:sp>
          <p:nvSpPr>
            <p:cNvPr id="55" name="矩形 54"/>
            <p:cNvSpPr/>
            <p:nvPr/>
          </p:nvSpPr>
          <p:spPr>
            <a:xfrm>
              <a:off x="1115997" y="301350"/>
              <a:ext cx="95192" cy="500439"/>
            </a:xfrm>
            <a:prstGeom prst="rect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1184576" y="261265"/>
              <a:ext cx="292400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350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金門縣議會第七屆第四次定期大會</a:t>
              </a: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1184576" y="511653"/>
              <a:ext cx="3067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金門縣政府行政處業務報告</a:t>
              </a:r>
            </a:p>
          </p:txBody>
        </p:sp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6" y="244146"/>
              <a:ext cx="817142" cy="611957"/>
            </a:xfrm>
            <a:prstGeom prst="rect">
              <a:avLst/>
            </a:prstGeom>
          </p:spPr>
        </p:pic>
        <p:sp>
          <p:nvSpPr>
            <p:cNvPr id="72" name="矩形 71"/>
            <p:cNvSpPr/>
            <p:nvPr/>
          </p:nvSpPr>
          <p:spPr>
            <a:xfrm>
              <a:off x="5170461" y="656707"/>
              <a:ext cx="3169536" cy="1202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4805050" y="342268"/>
              <a:ext cx="340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 smtClean="0">
                  <a:solidFill>
                    <a:srgbClr val="FC6D3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未來施政目標與展望</a:t>
              </a:r>
              <a:endParaRPr lang="zh-TW" altLang="en-US" sz="2400" b="1" dirty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＞形箭號 73"/>
            <p:cNvSpPr/>
            <p:nvPr/>
          </p:nvSpPr>
          <p:spPr>
            <a:xfrm>
              <a:off x="4251966" y="511653"/>
              <a:ext cx="203660" cy="265350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＞形箭號 74"/>
            <p:cNvSpPr/>
            <p:nvPr/>
          </p:nvSpPr>
          <p:spPr>
            <a:xfrm>
              <a:off x="4424553" y="511653"/>
              <a:ext cx="203660" cy="26535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＞形箭號 75"/>
            <p:cNvSpPr/>
            <p:nvPr/>
          </p:nvSpPr>
          <p:spPr>
            <a:xfrm>
              <a:off x="4597140" y="511653"/>
              <a:ext cx="203660" cy="265350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＞形箭號 76"/>
            <p:cNvSpPr/>
            <p:nvPr/>
          </p:nvSpPr>
          <p:spPr>
            <a:xfrm>
              <a:off x="4769728" y="511653"/>
              <a:ext cx="203660" cy="265350"/>
            </a:xfrm>
            <a:prstGeom prst="chevron">
              <a:avLst/>
            </a:prstGeom>
            <a:solidFill>
              <a:srgbClr val="FC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直線接點 25"/>
          <p:cNvCxnSpPr/>
          <p:nvPr/>
        </p:nvCxnSpPr>
        <p:spPr>
          <a:xfrm>
            <a:off x="-141316" y="880985"/>
            <a:ext cx="9410007" cy="0"/>
          </a:xfrm>
          <a:prstGeom prst="line">
            <a:avLst/>
          </a:prstGeom>
          <a:ln w="12700" cmpd="thickThin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953308" y="2906535"/>
            <a:ext cx="1210588" cy="1166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0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endParaRPr lang="en-US" altLang="zh-TW" sz="2000" b="1" dirty="0" smtClean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0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施政目標</a:t>
            </a:r>
            <a:endParaRPr lang="en-US" altLang="zh-TW" sz="2000" b="1" dirty="0" smtClean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0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與展望</a:t>
            </a:r>
            <a:endParaRPr lang="zh-TW" altLang="en-US" sz="20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95116" y="1226045"/>
            <a:ext cx="3474818" cy="246041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495116" y="3965323"/>
            <a:ext cx="3474818" cy="246041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170461" y="4020469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優化資訊環境．構築智慧城市</a:t>
            </a:r>
            <a:endParaRPr lang="zh-TW" altLang="en-US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24243" y="1639341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加強施政計畫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選項</a:t>
            </a:r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列管、特定案件及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各項會議決議進度管制，有效提昇施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政效能。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724243" y="2404718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辦理民意信箱案件之追蹤管制，強化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機關協調，有效解決民眾問題，疏減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民怨。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等腰三角形 42"/>
          <p:cNvSpPr/>
          <p:nvPr/>
        </p:nvSpPr>
        <p:spPr>
          <a:xfrm rot="5400000" flipH="1">
            <a:off x="646568" y="1740437"/>
            <a:ext cx="123240" cy="8635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等腰三角形 43"/>
          <p:cNvSpPr/>
          <p:nvPr/>
        </p:nvSpPr>
        <p:spPr>
          <a:xfrm rot="5400000" flipH="1">
            <a:off x="646568" y="2516290"/>
            <a:ext cx="123240" cy="8635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5" name="群組 44"/>
          <p:cNvGrpSpPr/>
          <p:nvPr/>
        </p:nvGrpSpPr>
        <p:grpSpPr>
          <a:xfrm>
            <a:off x="498084" y="1549194"/>
            <a:ext cx="3494112" cy="74815"/>
            <a:chOff x="581891" y="1609047"/>
            <a:chExt cx="3494112" cy="74815"/>
          </a:xfrm>
        </p:grpSpPr>
        <p:cxnSp>
          <p:nvCxnSpPr>
            <p:cNvPr id="46" name="直線接點 45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橢圓 46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9" name="文字方塊 48"/>
          <p:cNvSpPr txBox="1"/>
          <p:nvPr/>
        </p:nvSpPr>
        <p:spPr>
          <a:xfrm>
            <a:off x="550031" y="402662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建構平台．爭取中央政策支持</a:t>
            </a:r>
            <a:endParaRPr lang="zh-TW" altLang="en-US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466228" y="4320755"/>
            <a:ext cx="3494112" cy="74815"/>
            <a:chOff x="581891" y="1609047"/>
            <a:chExt cx="3494112" cy="74815"/>
          </a:xfrm>
        </p:grpSpPr>
        <p:cxnSp>
          <p:nvCxnSpPr>
            <p:cNvPr id="51" name="直線接點 50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橢圓 51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2" name="文字方塊 61"/>
          <p:cNvSpPr txBox="1"/>
          <p:nvPr/>
        </p:nvSpPr>
        <p:spPr>
          <a:xfrm>
            <a:off x="724243" y="4404859"/>
            <a:ext cx="32624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依循本縣第五期離島綜合建設實施方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案方向，並適時滾動檢討；核實辦理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施政計畫相關業務，俾使順利推動。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724243" y="5214241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暢通中央與地方溝通渠道，以利各項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提案之蒐集，並爭取中央政策支持。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724243" y="5815381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召開旅台中央鄉賢、縣政顧問等會議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，集思廣益，謀劃縣政願景。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等腰三角形 64"/>
          <p:cNvSpPr/>
          <p:nvPr/>
        </p:nvSpPr>
        <p:spPr>
          <a:xfrm rot="5400000" flipH="1">
            <a:off x="646568" y="4517791"/>
            <a:ext cx="123240" cy="8635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等腰三角形 65"/>
          <p:cNvSpPr/>
          <p:nvPr/>
        </p:nvSpPr>
        <p:spPr>
          <a:xfrm rot="5400000" flipH="1">
            <a:off x="646568" y="5319097"/>
            <a:ext cx="123240" cy="8635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等腰三角形 66"/>
          <p:cNvSpPr/>
          <p:nvPr/>
        </p:nvSpPr>
        <p:spPr>
          <a:xfrm rot="5400000" flipH="1">
            <a:off x="646568" y="5900021"/>
            <a:ext cx="123240" cy="8635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文字方塊 80"/>
          <p:cNvSpPr txBox="1"/>
          <p:nvPr/>
        </p:nvSpPr>
        <p:spPr>
          <a:xfrm>
            <a:off x="724243" y="3155130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增進施政成果行銷，讓鄉親了解縣政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動態並精進施政作為。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等腰三角形 81"/>
          <p:cNvSpPr/>
          <p:nvPr/>
        </p:nvSpPr>
        <p:spPr>
          <a:xfrm rot="5400000" flipH="1">
            <a:off x="646568" y="3272731"/>
            <a:ext cx="123240" cy="8635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/>
        </p:nvSpPr>
        <p:spPr>
          <a:xfrm>
            <a:off x="5153882" y="1226045"/>
            <a:ext cx="3474818" cy="246041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文字方塊 83"/>
          <p:cNvSpPr txBox="1"/>
          <p:nvPr/>
        </p:nvSpPr>
        <p:spPr>
          <a:xfrm>
            <a:off x="5170461" y="1260386"/>
            <a:ext cx="34547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700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加強法規審查．提供縣民法律諮詢</a:t>
            </a:r>
            <a:endParaRPr lang="zh-TW" altLang="en-US" sz="1700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5163000" y="1549194"/>
            <a:ext cx="3494112" cy="74815"/>
            <a:chOff x="581891" y="1609047"/>
            <a:chExt cx="3494112" cy="74815"/>
          </a:xfrm>
        </p:grpSpPr>
        <p:cxnSp>
          <p:nvCxnSpPr>
            <p:cNvPr id="86" name="直線接點 85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7" name="橢圓 86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0" name="文字方塊 89"/>
          <p:cNvSpPr txBox="1"/>
          <p:nvPr/>
        </p:nvSpPr>
        <p:spPr>
          <a:xfrm>
            <a:off x="5400151" y="1639341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加強法規審查功能．研訂（修）妥適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之自治法規，以維縣民權益。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5400151" y="2404718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辦理免費法律諮詢，提供縣民法律扶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助，並開辦涉陸法律諮詢服務。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" name="等腰三角形 91"/>
          <p:cNvSpPr/>
          <p:nvPr/>
        </p:nvSpPr>
        <p:spPr>
          <a:xfrm rot="5400000" flipH="1">
            <a:off x="5321079" y="1740437"/>
            <a:ext cx="123240" cy="8635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等腰三角形 92"/>
          <p:cNvSpPr/>
          <p:nvPr/>
        </p:nvSpPr>
        <p:spPr>
          <a:xfrm rot="5400000" flipH="1">
            <a:off x="5321079" y="2516292"/>
            <a:ext cx="123240" cy="8635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文字方塊 97"/>
          <p:cNvSpPr txBox="1"/>
          <p:nvPr/>
        </p:nvSpPr>
        <p:spPr>
          <a:xfrm>
            <a:off x="734287" y="1405091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C6D3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考核管制．提昇施政績效</a:t>
            </a:r>
            <a:endParaRPr lang="zh-TW" altLang="en-US" b="1" dirty="0">
              <a:solidFill>
                <a:srgbClr val="FC6D3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9" name="群組 98"/>
          <p:cNvGrpSpPr/>
          <p:nvPr/>
        </p:nvGrpSpPr>
        <p:grpSpPr>
          <a:xfrm>
            <a:off x="5149004" y="4320755"/>
            <a:ext cx="3494112" cy="74815"/>
            <a:chOff x="581891" y="1609047"/>
            <a:chExt cx="3494112" cy="74815"/>
          </a:xfrm>
        </p:grpSpPr>
        <p:cxnSp>
          <p:nvCxnSpPr>
            <p:cNvPr id="100" name="直線接點 99"/>
            <p:cNvCxnSpPr/>
            <p:nvPr/>
          </p:nvCxnSpPr>
          <p:spPr>
            <a:xfrm>
              <a:off x="633610" y="1646454"/>
              <a:ext cx="3410537" cy="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1" name="橢圓 100"/>
            <p:cNvSpPr/>
            <p:nvPr/>
          </p:nvSpPr>
          <p:spPr>
            <a:xfrm>
              <a:off x="581891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橢圓 101"/>
            <p:cNvSpPr/>
            <p:nvPr/>
          </p:nvSpPr>
          <p:spPr>
            <a:xfrm>
              <a:off x="4001188" y="1609047"/>
              <a:ext cx="74815" cy="7481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5434034" y="4354981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持續擴充縣民卡功能，藉以增進民眾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生活便利性。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5434034" y="4872091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協助各單位業務導入智慧運用，提昇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行政效率。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" name="文字方塊 104"/>
          <p:cNvSpPr txBox="1"/>
          <p:nvPr/>
        </p:nvSpPr>
        <p:spPr>
          <a:xfrm>
            <a:off x="5434034" y="5371913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充實縣府資訊（安）設備，俾使縣務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順利推動。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0" name="文字方塊 109"/>
          <p:cNvSpPr txBox="1"/>
          <p:nvPr/>
        </p:nvSpPr>
        <p:spPr>
          <a:xfrm>
            <a:off x="5434034" y="5895481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優化大數據平台功能並推動開放政府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，提昇民眾對政府之信任。</a:t>
            </a:r>
            <a:endParaRPr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1" name="等腰三角形 110"/>
          <p:cNvSpPr/>
          <p:nvPr/>
        </p:nvSpPr>
        <p:spPr>
          <a:xfrm rot="5400000" flipH="1">
            <a:off x="5332164" y="4453155"/>
            <a:ext cx="123240" cy="8635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等腰三角形 111"/>
          <p:cNvSpPr/>
          <p:nvPr/>
        </p:nvSpPr>
        <p:spPr>
          <a:xfrm rot="5400000" flipH="1">
            <a:off x="5332164" y="4987942"/>
            <a:ext cx="123240" cy="8635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等腰三角形 112"/>
          <p:cNvSpPr/>
          <p:nvPr/>
        </p:nvSpPr>
        <p:spPr>
          <a:xfrm rot="5400000" flipH="1">
            <a:off x="5332164" y="5478390"/>
            <a:ext cx="123240" cy="8635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等腰三角形 113"/>
          <p:cNvSpPr/>
          <p:nvPr/>
        </p:nvSpPr>
        <p:spPr>
          <a:xfrm rot="5400000" flipH="1">
            <a:off x="5332164" y="6018721"/>
            <a:ext cx="123240" cy="86356"/>
          </a:xfrm>
          <a:prstGeom prst="triangle">
            <a:avLst/>
          </a:prstGeom>
          <a:solidFill>
            <a:srgbClr val="FC6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1517</TotalTime>
  <Words>1590</Words>
  <Application>Microsoft Office PowerPoint</Application>
  <PresentationFormat>如螢幕大小 (4:3)</PresentationFormat>
  <Paragraphs>227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微軟正黑體 Light</vt:lpstr>
      <vt:lpstr>新細明體</vt:lpstr>
      <vt:lpstr>Aharoni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金門縣議會第七屆第四次定期大會</dc:title>
  <dc:creator>楊筱君</dc:creator>
  <cp:lastModifiedBy>楊筱君</cp:lastModifiedBy>
  <cp:revision>117</cp:revision>
  <dcterms:created xsi:type="dcterms:W3CDTF">2020-10-22T00:57:24Z</dcterms:created>
  <dcterms:modified xsi:type="dcterms:W3CDTF">2020-10-30T00:54:06Z</dcterms:modified>
</cp:coreProperties>
</file>