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84" r:id="rId2"/>
    <p:sldMasterId id="2147483696" r:id="rId3"/>
  </p:sldMasterIdLst>
  <p:notesMasterIdLst>
    <p:notesMasterId r:id="rId26"/>
  </p:notesMasterIdLst>
  <p:sldIdLst>
    <p:sldId id="304" r:id="rId4"/>
    <p:sldId id="319" r:id="rId5"/>
    <p:sldId id="320" r:id="rId6"/>
    <p:sldId id="321" r:id="rId7"/>
    <p:sldId id="322" r:id="rId8"/>
    <p:sldId id="323" r:id="rId9"/>
    <p:sldId id="258" r:id="rId10"/>
    <p:sldId id="257" r:id="rId11"/>
    <p:sldId id="306" r:id="rId12"/>
    <p:sldId id="305" r:id="rId13"/>
    <p:sldId id="307" r:id="rId14"/>
    <p:sldId id="308" r:id="rId15"/>
    <p:sldId id="315" r:id="rId16"/>
    <p:sldId id="311" r:id="rId17"/>
    <p:sldId id="316" r:id="rId18"/>
    <p:sldId id="310" r:id="rId19"/>
    <p:sldId id="309" r:id="rId20"/>
    <p:sldId id="312" r:id="rId21"/>
    <p:sldId id="313" r:id="rId22"/>
    <p:sldId id="318" r:id="rId23"/>
    <p:sldId id="314" r:id="rId24"/>
    <p:sldId id="265" r:id="rId25"/>
  </p:sldIdLst>
  <p:sldSz cx="9906000" cy="6858000" type="A4"/>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5E8"/>
    <a:srgbClr val="A6A6A6"/>
    <a:srgbClr val="002060"/>
    <a:srgbClr val="E1F2FF"/>
    <a:srgbClr val="FFF9E7"/>
    <a:srgbClr val="FFEFEF"/>
    <a:srgbClr val="000000"/>
    <a:srgbClr val="F1E8F8"/>
    <a:srgbClr val="FFF2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8" autoAdjust="0"/>
    <p:restoredTop sz="96429" autoAdjust="0"/>
  </p:normalViewPr>
  <p:slideViewPr>
    <p:cSldViewPr snapToGrid="0">
      <p:cViewPr>
        <p:scale>
          <a:sx n="95" d="100"/>
          <a:sy n="95" d="100"/>
        </p:scale>
        <p:origin x="-989" y="226"/>
      </p:cViewPr>
      <p:guideLst>
        <p:guide orient="horz" pos="2160"/>
        <p:guide pos="3120"/>
      </p:guideLst>
    </p:cSldViewPr>
  </p:slideViewPr>
  <p:notesTextViewPr>
    <p:cViewPr>
      <p:scale>
        <a:sx n="1" d="1"/>
        <a:sy n="1" d="1"/>
      </p:scale>
      <p:origin x="0" y="0"/>
    </p:cViewPr>
  </p:notesTextViewPr>
  <p:sorterViewPr>
    <p:cViewPr>
      <p:scale>
        <a:sx n="100" d="100"/>
        <a:sy n="100" d="100"/>
      </p:scale>
      <p:origin x="0" y="-4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8831" cy="495188"/>
          </a:xfrm>
          <a:prstGeom prst="rect">
            <a:avLst/>
          </a:prstGeom>
        </p:spPr>
        <p:txBody>
          <a:bodyPr vert="horz" lIns="91414" tIns="45707" rIns="91414" bIns="45707"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1" cy="495188"/>
          </a:xfrm>
          <a:prstGeom prst="rect">
            <a:avLst/>
          </a:prstGeom>
        </p:spPr>
        <p:txBody>
          <a:bodyPr vert="horz" lIns="91414" tIns="45707" rIns="91414" bIns="45707" rtlCol="0"/>
          <a:lstStyle>
            <a:lvl1pPr algn="r">
              <a:defRPr sz="1200"/>
            </a:lvl1pPr>
          </a:lstStyle>
          <a:p>
            <a:fld id="{F8438028-1465-4B28-A2BD-629F13E721B5}" type="datetimeFigureOut">
              <a:rPr lang="zh-TW" altLang="en-US" smtClean="0"/>
              <a:t>2021/6/16</a:t>
            </a:fld>
            <a:endParaRPr lang="zh-TW" altLang="en-US"/>
          </a:p>
        </p:txBody>
      </p:sp>
      <p:sp>
        <p:nvSpPr>
          <p:cNvPr id="4" name="投影片圖像版面配置區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1414" tIns="45707" rIns="91414" bIns="45707" rtlCol="0" anchor="ctr"/>
          <a:lstStyle/>
          <a:p>
            <a:endParaRPr lang="zh-TW" altLang="en-US"/>
          </a:p>
        </p:txBody>
      </p:sp>
      <p:sp>
        <p:nvSpPr>
          <p:cNvPr id="5" name="備忘稿版面配置區 4"/>
          <p:cNvSpPr>
            <a:spLocks noGrp="1"/>
          </p:cNvSpPr>
          <p:nvPr>
            <p:ph type="body" sz="quarter" idx="3"/>
          </p:nvPr>
        </p:nvSpPr>
        <p:spPr>
          <a:xfrm>
            <a:off x="673577" y="4749693"/>
            <a:ext cx="5388610" cy="3886111"/>
          </a:xfrm>
          <a:prstGeom prst="rect">
            <a:avLst/>
          </a:prstGeom>
        </p:spPr>
        <p:txBody>
          <a:bodyPr vert="horz" lIns="91414" tIns="45707" rIns="91414" bIns="45707"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374303"/>
            <a:ext cx="2918831" cy="495187"/>
          </a:xfrm>
          <a:prstGeom prst="rect">
            <a:avLst/>
          </a:prstGeom>
        </p:spPr>
        <p:txBody>
          <a:bodyPr vert="horz" lIns="91414" tIns="45707" rIns="91414" bIns="4570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4303"/>
            <a:ext cx="2918831" cy="495187"/>
          </a:xfrm>
          <a:prstGeom prst="rect">
            <a:avLst/>
          </a:prstGeom>
        </p:spPr>
        <p:txBody>
          <a:bodyPr vert="horz" lIns="91414" tIns="45707" rIns="91414" bIns="45707" rtlCol="0" anchor="b"/>
          <a:lstStyle>
            <a:lvl1pPr algn="r">
              <a:defRPr sz="1200"/>
            </a:lvl1pPr>
          </a:lstStyle>
          <a:p>
            <a:fld id="{9194CF33-188F-4718-B329-1DC4BD7D89EA}" type="slidenum">
              <a:rPr lang="zh-TW" altLang="en-US" smtClean="0"/>
              <a:t>‹#›</a:t>
            </a:fld>
            <a:endParaRPr lang="zh-TW" altLang="en-US"/>
          </a:p>
        </p:txBody>
      </p:sp>
    </p:spTree>
    <p:extLst>
      <p:ext uri="{BB962C8B-B14F-4D97-AF65-F5344CB8AC3E}">
        <p14:creationId xmlns:p14="http://schemas.microsoft.com/office/powerpoint/2010/main" val="305749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63613" y="1233488"/>
            <a:ext cx="4808537" cy="33305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194CF33-188F-4718-B329-1DC4BD7D89EA}" type="slidenum">
              <a:rPr lang="zh-TW" altLang="en-US" smtClean="0"/>
              <a:t>7</a:t>
            </a:fld>
            <a:endParaRPr lang="zh-TW" altLang="en-US"/>
          </a:p>
        </p:txBody>
      </p:sp>
    </p:spTree>
    <p:extLst>
      <p:ext uri="{BB962C8B-B14F-4D97-AF65-F5344CB8AC3E}">
        <p14:creationId xmlns:p14="http://schemas.microsoft.com/office/powerpoint/2010/main" val="310302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63613" y="1233488"/>
            <a:ext cx="4808537" cy="33305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194CF33-188F-4718-B329-1DC4BD7D89EA}" type="slidenum">
              <a:rPr lang="zh-TW" altLang="en-US" smtClean="0"/>
              <a:t>8</a:t>
            </a:fld>
            <a:endParaRPr lang="zh-TW" altLang="en-US"/>
          </a:p>
        </p:txBody>
      </p:sp>
    </p:spTree>
    <p:extLst>
      <p:ext uri="{BB962C8B-B14F-4D97-AF65-F5344CB8AC3E}">
        <p14:creationId xmlns:p14="http://schemas.microsoft.com/office/powerpoint/2010/main" val="204545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63613" y="1233488"/>
            <a:ext cx="4808537" cy="33305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194CF33-188F-4718-B329-1DC4BD7D89EA}" type="slidenum">
              <a:rPr lang="zh-TW" altLang="en-US" smtClean="0"/>
              <a:t>9</a:t>
            </a:fld>
            <a:endParaRPr lang="zh-TW" altLang="en-US"/>
          </a:p>
        </p:txBody>
      </p:sp>
    </p:spTree>
    <p:extLst>
      <p:ext uri="{BB962C8B-B14F-4D97-AF65-F5344CB8AC3E}">
        <p14:creationId xmlns:p14="http://schemas.microsoft.com/office/powerpoint/2010/main" val="60354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63613" y="1233488"/>
            <a:ext cx="4808537" cy="33305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194CF33-188F-4718-B329-1DC4BD7D89EA}" type="slidenum">
              <a:rPr lang="zh-TW" altLang="en-US" smtClean="0"/>
              <a:t>10</a:t>
            </a:fld>
            <a:endParaRPr lang="zh-TW" altLang="en-US"/>
          </a:p>
        </p:txBody>
      </p:sp>
    </p:spTree>
    <p:extLst>
      <p:ext uri="{BB962C8B-B14F-4D97-AF65-F5344CB8AC3E}">
        <p14:creationId xmlns:p14="http://schemas.microsoft.com/office/powerpoint/2010/main" val="128921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ACC1FAE3-3B0E-422D-840D-44BDD843E9D2}"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3035343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5C758963-FC37-4E6C-BBDD-62A0EBCCB2F6}"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0740487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D22F579-3A03-4E46-B1DB-5EA4D7E0499F}"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0462375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ACC1FAE3-3B0E-422D-840D-44BDD843E9D2}"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42429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D3F2A683-5342-4334-B935-83D43D6B2857}"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15042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1EA39478-C470-436E-ACA4-D3CF68553D6B}"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314639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5A429E74-C0C8-4802-9CDA-13C295CEE9A3}" type="datetime1">
              <a:rPr lang="zh-TW" altLang="en-US" smtClean="0"/>
              <a:t>2021/6/16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63785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2329" y="2505075"/>
            <a:ext cx="4190702"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14913" y="2505075"/>
            <a:ext cx="4211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7442FB3F-DBD6-4868-AE8B-C3A7DB147FF8}" type="datetime1">
              <a:rPr lang="zh-TW" altLang="en-US" smtClean="0"/>
              <a:t>2021/6/16</a:t>
            </a:fld>
            <a:endParaRPr lang="zh-TW" altLang="en-US"/>
          </a:p>
        </p:txBody>
      </p:sp>
      <p:sp>
        <p:nvSpPr>
          <p:cNvPr id="8" name="Footer Placeholder 7"/>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9" name="Slide Number Placeholder 8"/>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101414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AE78AFA4-1A7E-4FF6-B698-D69CDA50134B}" type="datetime1">
              <a:rPr lang="zh-TW" altLang="en-US" smtClean="0"/>
              <a:t>2021/6/16</a:t>
            </a:fld>
            <a:endParaRPr lang="zh-TW" altLang="en-US"/>
          </a:p>
        </p:txBody>
      </p:sp>
      <p:sp>
        <p:nvSpPr>
          <p:cNvPr id="4" name="Footer Placeholder 3"/>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5" name="Slide Number Placeholder 4"/>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76278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D58CB104-5B79-4157-82D1-871E7E4C42D9}" type="datetime1">
              <a:rPr lang="zh-TW" altLang="en-US" smtClean="0"/>
              <a:t>2021/6/16</a:t>
            </a:fld>
            <a:endParaRPr lang="zh-TW" altLang="en-US"/>
          </a:p>
        </p:txBody>
      </p:sp>
      <p:sp>
        <p:nvSpPr>
          <p:cNvPr id="3" name="Footer Placeholder 2"/>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4" name="Slide Number Placeholder 3"/>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037733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434A5C45-0896-4EEC-91B9-EB3006149C32}" type="datetime1">
              <a:rPr lang="zh-TW" altLang="en-US" smtClean="0"/>
              <a:t>2021/6/16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8980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D3F2A683-5342-4334-B935-83D43D6B2857}"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2191555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CD939541-513D-4B34-AF8F-93AB1C0FE1ED}" type="datetime1">
              <a:rPr lang="zh-TW" altLang="en-US" smtClean="0"/>
              <a:t>2021/6/16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882119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5C758963-FC37-4E6C-BBDD-62A0EBCCB2F6}"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55063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D22F579-3A03-4E46-B1DB-5EA4D7E0499F}"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150738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ACC1FAE3-3B0E-422D-840D-44BDD843E9D2}"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958684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5" cy="396000"/>
          </a:xfrm>
          <a:prstGeom prst="rect">
            <a:avLst/>
          </a:prstGeom>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D3F2A683-5342-4334-B935-83D43D6B2857}"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616425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1EA39478-C470-436E-ACA4-D3CF68553D6B}"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462389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5" cy="396000"/>
          </a:xfrm>
          <a:prstGeom prst="rect">
            <a:avLst/>
          </a:prstGeo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5A429E74-C0C8-4802-9CDA-13C295CEE9A3}" type="datetime1">
              <a:rPr lang="zh-TW" altLang="en-US" smtClean="0"/>
              <a:t>2021/6/16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479026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a:prstGeom prst="rect">
            <a:avLst/>
          </a:prstGeo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2329" y="2505075"/>
            <a:ext cx="4190702"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14913" y="2505075"/>
            <a:ext cx="4211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7442FB3F-DBD6-4868-AE8B-C3A7DB147FF8}" type="datetime1">
              <a:rPr lang="zh-TW" altLang="en-US" smtClean="0"/>
              <a:t>2021/6/16</a:t>
            </a:fld>
            <a:endParaRPr lang="zh-TW" altLang="en-US"/>
          </a:p>
        </p:txBody>
      </p:sp>
      <p:sp>
        <p:nvSpPr>
          <p:cNvPr id="8" name="Footer Placeholder 7"/>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9" name="Slide Number Placeholder 8"/>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795590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5" cy="396000"/>
          </a:xfrm>
          <a:prstGeom prst="rect">
            <a:avLst/>
          </a:prstGeo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AE78AFA4-1A7E-4FF6-B698-D69CDA50134B}" type="datetime1">
              <a:rPr lang="zh-TW" altLang="en-US" smtClean="0"/>
              <a:t>2021/6/16</a:t>
            </a:fld>
            <a:endParaRPr lang="zh-TW" altLang="en-US"/>
          </a:p>
        </p:txBody>
      </p:sp>
      <p:sp>
        <p:nvSpPr>
          <p:cNvPr id="4" name="Footer Placeholder 3"/>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5" name="Slide Number Placeholder 4"/>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062560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D58CB104-5B79-4157-82D1-871E7E4C42D9}" type="datetime1">
              <a:rPr lang="zh-TW" altLang="en-US" smtClean="0"/>
              <a:t>2021/6/16</a:t>
            </a:fld>
            <a:endParaRPr lang="zh-TW" altLang="en-US"/>
          </a:p>
        </p:txBody>
      </p:sp>
      <p:sp>
        <p:nvSpPr>
          <p:cNvPr id="3" name="Footer Placeholder 2"/>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4" name="Slide Number Placeholder 3"/>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44434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1EA39478-C470-436E-ACA4-D3CF68553D6B}"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2711279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434A5C45-0896-4EEC-91B9-EB3006149C32}" type="datetime1">
              <a:rPr lang="zh-TW" altLang="en-US" smtClean="0"/>
              <a:t>2021/6/16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4238422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CD939541-513D-4B34-AF8F-93AB1C0FE1ED}" type="datetime1">
              <a:rPr lang="zh-TW" altLang="en-US" smtClean="0"/>
              <a:t>2021/6/16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896244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5" cy="396000"/>
          </a:xfrm>
          <a:prstGeom prst="rect">
            <a:avLst/>
          </a:prstGeo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5C758963-FC37-4E6C-BBDD-62A0EBCCB2F6}"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742639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a:prstGeom prst="rect">
            <a:avLst/>
          </a:prstGeo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D22F579-3A03-4E46-B1DB-5EA4D7E0499F}" type="datetime1">
              <a:rPr lang="zh-TW" altLang="en-US" smtClean="0"/>
              <a:t>2021/6/16</a:t>
            </a:fld>
            <a:endParaRPr lang="zh-TW" altLang="en-US"/>
          </a:p>
        </p:txBody>
      </p:sp>
      <p:sp>
        <p:nvSpPr>
          <p:cNvPr id="5" name="Footer Placeholder 4"/>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90939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5A429E74-C0C8-4802-9CDA-13C295CEE9A3}" type="datetime1">
              <a:rPr lang="zh-TW" altLang="en-US" smtClean="0"/>
              <a:t>2021/6/16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32501826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2329" y="2505075"/>
            <a:ext cx="4190702"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14913" y="2505075"/>
            <a:ext cx="4211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7442FB3F-DBD6-4868-AE8B-C3A7DB147FF8}" type="datetime1">
              <a:rPr lang="zh-TW" altLang="en-US" smtClean="0"/>
              <a:t>2021/6/16</a:t>
            </a:fld>
            <a:endParaRPr lang="zh-TW" altLang="en-US"/>
          </a:p>
        </p:txBody>
      </p:sp>
      <p:sp>
        <p:nvSpPr>
          <p:cNvPr id="8" name="Footer Placeholder 7"/>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9" name="Slide Number Placeholder 8"/>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446817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AE78AFA4-1A7E-4FF6-B698-D69CDA50134B}" type="datetime1">
              <a:rPr lang="zh-TW" altLang="en-US" smtClean="0"/>
              <a:t>2021/6/16</a:t>
            </a:fld>
            <a:endParaRPr lang="zh-TW" altLang="en-US"/>
          </a:p>
        </p:txBody>
      </p:sp>
      <p:sp>
        <p:nvSpPr>
          <p:cNvPr id="4" name="Footer Placeholder 3"/>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5" name="Slide Number Placeholder 4"/>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40991909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D58CB104-5B79-4157-82D1-871E7E4C42D9}" type="datetime1">
              <a:rPr lang="zh-TW" altLang="en-US" smtClean="0"/>
              <a:t>2021/6/16</a:t>
            </a:fld>
            <a:endParaRPr lang="zh-TW" altLang="en-US"/>
          </a:p>
        </p:txBody>
      </p:sp>
      <p:sp>
        <p:nvSpPr>
          <p:cNvPr id="3" name="Footer Placeholder 2"/>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4" name="Slide Number Placeholder 3"/>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16364295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434A5C45-0896-4EEC-91B9-EB3006149C32}" type="datetime1">
              <a:rPr lang="zh-TW" altLang="en-US" smtClean="0"/>
              <a:t>2021/6/16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8360725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CD939541-513D-4B34-AF8F-93AB1C0FE1ED}" type="datetime1">
              <a:rPr lang="zh-TW" altLang="en-US" smtClean="0"/>
              <a:t>2021/6/16</a:t>
            </a:fld>
            <a:endParaRPr lang="zh-TW" altLang="en-US"/>
          </a:p>
        </p:txBody>
      </p:sp>
      <p:sp>
        <p:nvSpPr>
          <p:cNvPr id="6" name="Footer Placeholder 5"/>
          <p:cNvSpPr>
            <a:spLocks noGrp="1"/>
          </p:cNvSpPr>
          <p:nvPr>
            <p:ph type="ftr" sz="quarter" idx="11"/>
          </p:nvPr>
        </p:nvSpPr>
        <p:spPr>
          <a:xfrm>
            <a:off x="0" y="6428956"/>
            <a:ext cx="3343275"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677150" y="6470122"/>
            <a:ext cx="2228850" cy="365125"/>
          </a:xfrm>
          <a:prstGeom prst="rect">
            <a:avLst/>
          </a:prstGeom>
        </p:spPr>
        <p:txBody>
          <a:bodyPr/>
          <a:lstStyle/>
          <a:p>
            <a:fld id="{F7242E42-FC29-4B77-9CAD-15FFB4F31242}" type="slidenum">
              <a:rPr lang="zh-TW" altLang="en-US" smtClean="0"/>
              <a:t>‹#›</a:t>
            </a:fld>
            <a:endParaRPr lang="zh-TW" altLang="en-US"/>
          </a:p>
        </p:txBody>
      </p:sp>
    </p:spTree>
    <p:extLst>
      <p:ext uri="{BB962C8B-B14F-4D97-AF65-F5344CB8AC3E}">
        <p14:creationId xmlns:p14="http://schemas.microsoft.com/office/powerpoint/2010/main" val="204711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lumMod val="10000"/>
                <a:lumOff val="90000"/>
              </a:schemeClr>
            </a:gs>
          </a:gsLst>
          <a:lin ang="8100000" scaled="0"/>
          <a:tileRect/>
        </a:gradFill>
        <a:effectLst/>
      </p:bgPr>
    </p:bg>
    <p:spTree>
      <p:nvGrpSpPr>
        <p:cNvPr id="1" name=""/>
        <p:cNvGrpSpPr/>
        <p:nvPr/>
      </p:nvGrpSpPr>
      <p:grpSpPr>
        <a:xfrm>
          <a:off x="0" y="0"/>
          <a:ext cx="0" cy="0"/>
          <a:chOff x="0" y="0"/>
          <a:chExt cx="0" cy="0"/>
        </a:xfrm>
      </p:grpSpPr>
      <p:sp>
        <p:nvSpPr>
          <p:cNvPr id="14" name="圓角化對角線角落矩形 13"/>
          <p:cNvSpPr/>
          <p:nvPr userDrawn="1"/>
        </p:nvSpPr>
        <p:spPr>
          <a:xfrm>
            <a:off x="0" y="0"/>
            <a:ext cx="8210550" cy="396000"/>
          </a:xfrm>
          <a:prstGeom prst="round2DiagRect">
            <a:avLst>
              <a:gd name="adj1" fmla="val 0"/>
              <a:gd name="adj2" fmla="val 50000"/>
            </a:avLst>
          </a:prstGeom>
          <a:gradFill>
            <a:gsLst>
              <a:gs pos="0">
                <a:schemeClr val="accent1">
                  <a:lumMod val="110000"/>
                  <a:satMod val="105000"/>
                  <a:tint val="67000"/>
                  <a:alpha val="0"/>
                </a:schemeClr>
              </a:gs>
              <a:gs pos="50000">
                <a:schemeClr val="accent1">
                  <a:lumMod val="105000"/>
                  <a:satMod val="103000"/>
                  <a:tint val="73000"/>
                </a:schemeClr>
              </a:gs>
              <a:gs pos="100000">
                <a:schemeClr val="accent1">
                  <a:lumMod val="105000"/>
                  <a:satMod val="109000"/>
                  <a:tint val="81000"/>
                </a:schemeClr>
              </a:gs>
            </a:gsLst>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3" name="Text Placeholder 2"/>
          <p:cNvSpPr>
            <a:spLocks noGrp="1"/>
          </p:cNvSpPr>
          <p:nvPr>
            <p:ph type="body" idx="1"/>
          </p:nvPr>
        </p:nvSpPr>
        <p:spPr>
          <a:xfrm>
            <a:off x="154091" y="754433"/>
            <a:ext cx="9673909" cy="550759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矩形 6"/>
          <p:cNvSpPr/>
          <p:nvPr userDrawn="1"/>
        </p:nvSpPr>
        <p:spPr>
          <a:xfrm>
            <a:off x="0" y="396000"/>
            <a:ext cx="9906000" cy="72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9" name="矩形 8"/>
          <p:cNvSpPr/>
          <p:nvPr userDrawn="1"/>
        </p:nvSpPr>
        <p:spPr>
          <a:xfrm>
            <a:off x="0" y="576000"/>
            <a:ext cx="9906000" cy="72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2" name="Title Placeholder 1"/>
          <p:cNvSpPr>
            <a:spLocks noGrp="1"/>
          </p:cNvSpPr>
          <p:nvPr>
            <p:ph type="title"/>
          </p:nvPr>
        </p:nvSpPr>
        <p:spPr>
          <a:xfrm>
            <a:off x="0" y="0"/>
            <a:ext cx="8543925" cy="396000"/>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15" name="Slide Number Placeholder 5"/>
          <p:cNvSpPr>
            <a:spLocks noGrp="1"/>
          </p:cNvSpPr>
          <p:nvPr>
            <p:ph type="sldNum" sz="quarter" idx="4"/>
          </p:nvPr>
        </p:nvSpPr>
        <p:spPr>
          <a:xfrm>
            <a:off x="7677150" y="6470122"/>
            <a:ext cx="2228850" cy="365125"/>
          </a:xfrm>
          <a:prstGeom prst="rect">
            <a:avLst/>
          </a:prstGeom>
        </p:spPr>
        <p:txBody>
          <a:bodyPr vert="horz" lIns="91440" tIns="45720" rIns="91440" bIns="45720" rtlCol="0" anchor="ctr"/>
          <a:lstStyle>
            <a:lvl1pPr algn="r">
              <a:defRPr sz="1600">
                <a:solidFill>
                  <a:schemeClr val="tx1">
                    <a:tint val="75000"/>
                  </a:schemeClr>
                </a:solidFill>
                <a:latin typeface="Times New Roman" panose="02020603050405020304" pitchFamily="18" charset="0"/>
                <a:ea typeface="華康粗圓體" panose="020F0709000000000000" pitchFamily="49" charset="-120"/>
                <a:cs typeface="Times New Roman" panose="02020603050405020304" pitchFamily="18" charset="0"/>
              </a:defRPr>
            </a:lvl1pPr>
          </a:lstStyle>
          <a:p>
            <a:r>
              <a:rPr lang="en-US" altLang="zh-TW"/>
              <a:t>-</a:t>
            </a:r>
            <a:fld id="{F7242E42-FC29-4B77-9CAD-15FFB4F31242}" type="slidenum">
              <a:rPr lang="zh-TW" altLang="en-US" smtClean="0"/>
              <a:pPr/>
              <a:t>‹#›</a:t>
            </a:fld>
            <a:r>
              <a:rPr lang="en-US" altLang="zh-TW"/>
              <a:t>-</a:t>
            </a:r>
            <a:endParaRPr lang="zh-TW" altLang="en-US" dirty="0"/>
          </a:p>
        </p:txBody>
      </p:sp>
      <p:sp>
        <p:nvSpPr>
          <p:cNvPr id="16" name="矩形 15"/>
          <p:cNvSpPr/>
          <p:nvPr userDrawn="1"/>
        </p:nvSpPr>
        <p:spPr>
          <a:xfrm>
            <a:off x="0" y="6372000"/>
            <a:ext cx="9906000" cy="72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Tree>
    <p:extLst>
      <p:ext uri="{BB962C8B-B14F-4D97-AF65-F5344CB8AC3E}">
        <p14:creationId xmlns:p14="http://schemas.microsoft.com/office/powerpoint/2010/main" val="1732340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accent5">
              <a:lumMod val="20000"/>
              <a:lumOff val="80000"/>
            </a:schemeClr>
          </a:solidFill>
          <a:effectLst>
            <a:glow rad="63500">
              <a:schemeClr val="accent1">
                <a:satMod val="175000"/>
                <a:alpha val="40000"/>
              </a:schemeClr>
            </a:glow>
          </a:effectLst>
          <a:latin typeface="Times New Roman" panose="02020603050405020304" pitchFamily="18" charset="0"/>
          <a:ea typeface="華康粗圓體" panose="020F0709000000000000" pitchFamily="49"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u"/>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lumMod val="10000"/>
                <a:lumOff val="90000"/>
              </a:schemeClr>
            </a:gs>
          </a:gsLst>
          <a:lin ang="8100000" scaled="0"/>
          <a:tileRect/>
        </a:gradFill>
        <a:effectLst/>
      </p:bgPr>
    </p:bg>
    <p:spTree>
      <p:nvGrpSpPr>
        <p:cNvPr id="1" name=""/>
        <p:cNvGrpSpPr/>
        <p:nvPr/>
      </p:nvGrpSpPr>
      <p:grpSpPr>
        <a:xfrm>
          <a:off x="0" y="0"/>
          <a:ext cx="0" cy="0"/>
          <a:chOff x="0" y="0"/>
          <a:chExt cx="0" cy="0"/>
        </a:xfrm>
      </p:grpSpPr>
      <p:sp>
        <p:nvSpPr>
          <p:cNvPr id="12" name="圓角化對角線角落矩形 11"/>
          <p:cNvSpPr/>
          <p:nvPr userDrawn="1"/>
        </p:nvSpPr>
        <p:spPr>
          <a:xfrm>
            <a:off x="0" y="0"/>
            <a:ext cx="8210550" cy="396000"/>
          </a:xfrm>
          <a:prstGeom prst="round2DiagRect">
            <a:avLst>
              <a:gd name="adj1" fmla="val 0"/>
              <a:gd name="adj2" fmla="val 50000"/>
            </a:avLst>
          </a:prstGeom>
          <a:gradFill>
            <a:gsLst>
              <a:gs pos="0">
                <a:schemeClr val="accent1">
                  <a:lumMod val="110000"/>
                  <a:satMod val="105000"/>
                  <a:tint val="67000"/>
                  <a:alpha val="0"/>
                </a:schemeClr>
              </a:gs>
              <a:gs pos="50000">
                <a:schemeClr val="accent1">
                  <a:lumMod val="105000"/>
                  <a:satMod val="103000"/>
                  <a:tint val="73000"/>
                </a:schemeClr>
              </a:gs>
              <a:gs pos="100000">
                <a:schemeClr val="accent1">
                  <a:lumMod val="105000"/>
                  <a:satMod val="109000"/>
                  <a:tint val="81000"/>
                </a:schemeClr>
              </a:gs>
            </a:gsLst>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3" name="Text Placeholder 2"/>
          <p:cNvSpPr>
            <a:spLocks noGrp="1"/>
          </p:cNvSpPr>
          <p:nvPr>
            <p:ph type="body" idx="1"/>
          </p:nvPr>
        </p:nvSpPr>
        <p:spPr>
          <a:xfrm>
            <a:off x="1447801" y="754433"/>
            <a:ext cx="8380200" cy="550759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矩形 6"/>
          <p:cNvSpPr/>
          <p:nvPr userDrawn="1"/>
        </p:nvSpPr>
        <p:spPr>
          <a:xfrm>
            <a:off x="0" y="396000"/>
            <a:ext cx="9906000" cy="72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9" name="矩形 8"/>
          <p:cNvSpPr/>
          <p:nvPr userDrawn="1"/>
        </p:nvSpPr>
        <p:spPr>
          <a:xfrm>
            <a:off x="0" y="576000"/>
            <a:ext cx="9906000" cy="72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15" name="Slide Number Placeholder 5"/>
          <p:cNvSpPr>
            <a:spLocks noGrp="1"/>
          </p:cNvSpPr>
          <p:nvPr>
            <p:ph type="sldNum" sz="quarter" idx="4"/>
          </p:nvPr>
        </p:nvSpPr>
        <p:spPr>
          <a:xfrm>
            <a:off x="7677150" y="6470122"/>
            <a:ext cx="2228850" cy="365125"/>
          </a:xfrm>
          <a:prstGeom prst="rect">
            <a:avLst/>
          </a:prstGeom>
        </p:spPr>
        <p:txBody>
          <a:bodyPr vert="horz" lIns="91440" tIns="45720" rIns="91440" bIns="45720" rtlCol="0" anchor="ctr"/>
          <a:lstStyle>
            <a:lvl1pPr algn="r">
              <a:defRPr sz="1600">
                <a:solidFill>
                  <a:schemeClr val="tx1">
                    <a:tint val="75000"/>
                  </a:schemeClr>
                </a:solidFill>
                <a:latin typeface="Times New Roman" panose="02020603050405020304" pitchFamily="18" charset="0"/>
                <a:ea typeface="華康粗圓體" panose="020F0709000000000000" pitchFamily="49" charset="-120"/>
                <a:cs typeface="Times New Roman" panose="02020603050405020304" pitchFamily="18" charset="0"/>
              </a:defRPr>
            </a:lvl1pPr>
          </a:lstStyle>
          <a:p>
            <a:r>
              <a:rPr lang="en-US" altLang="zh-TW"/>
              <a:t>-</a:t>
            </a:r>
            <a:fld id="{F7242E42-FC29-4B77-9CAD-15FFB4F31242}" type="slidenum">
              <a:rPr lang="zh-TW" altLang="en-US" smtClean="0"/>
              <a:pPr/>
              <a:t>‹#›</a:t>
            </a:fld>
            <a:r>
              <a:rPr lang="en-US" altLang="zh-TW"/>
              <a:t>-</a:t>
            </a:r>
            <a:endParaRPr lang="zh-TW" altLang="en-US" dirty="0"/>
          </a:p>
        </p:txBody>
      </p:sp>
      <p:sp>
        <p:nvSpPr>
          <p:cNvPr id="16" name="矩形 15"/>
          <p:cNvSpPr/>
          <p:nvPr userDrawn="1"/>
        </p:nvSpPr>
        <p:spPr>
          <a:xfrm>
            <a:off x="0" y="6372000"/>
            <a:ext cx="9906000" cy="72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11" name="矩形 10"/>
          <p:cNvSpPr/>
          <p:nvPr userDrawn="1"/>
        </p:nvSpPr>
        <p:spPr>
          <a:xfrm>
            <a:off x="1260000" y="648000"/>
            <a:ext cx="72000" cy="5724000"/>
          </a:xfrm>
          <a:prstGeom prst="rect">
            <a:avLst/>
          </a:prstGeom>
          <a:gradFill>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800"/>
          </a:p>
        </p:txBody>
      </p:sp>
      <p:sp>
        <p:nvSpPr>
          <p:cNvPr id="2" name="Title Placeholder 1"/>
          <p:cNvSpPr>
            <a:spLocks noGrp="1"/>
          </p:cNvSpPr>
          <p:nvPr>
            <p:ph type="title"/>
          </p:nvPr>
        </p:nvSpPr>
        <p:spPr>
          <a:xfrm>
            <a:off x="0" y="0"/>
            <a:ext cx="8543925" cy="396000"/>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Tree>
    <p:extLst>
      <p:ext uri="{BB962C8B-B14F-4D97-AF65-F5344CB8AC3E}">
        <p14:creationId xmlns:p14="http://schemas.microsoft.com/office/powerpoint/2010/main" val="26781566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accent5">
              <a:lumMod val="20000"/>
              <a:lumOff val="80000"/>
            </a:schemeClr>
          </a:solidFill>
          <a:effectLst>
            <a:glow rad="63500">
              <a:schemeClr val="accent1">
                <a:satMod val="175000"/>
                <a:alpha val="40000"/>
              </a:schemeClr>
            </a:glow>
          </a:effectLst>
          <a:latin typeface="Times New Roman" panose="02020603050405020304" pitchFamily="18" charset="0"/>
          <a:ea typeface="華康粗圓體" panose="020F0709000000000000" pitchFamily="49"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u"/>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lumMod val="10000"/>
                <a:lumOff val="90000"/>
              </a:schemeClr>
            </a:gs>
          </a:gsLst>
          <a:lin ang="81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7801" y="754433"/>
            <a:ext cx="8380200" cy="550759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Tree>
    <p:extLst>
      <p:ext uri="{BB962C8B-B14F-4D97-AF65-F5344CB8AC3E}">
        <p14:creationId xmlns:p14="http://schemas.microsoft.com/office/powerpoint/2010/main" val="16178214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2800" b="1" kern="1200">
          <a:solidFill>
            <a:schemeClr val="accent5">
              <a:lumMod val="20000"/>
              <a:lumOff val="80000"/>
            </a:schemeClr>
          </a:solidFill>
          <a:effectLst>
            <a:glow rad="63500">
              <a:schemeClr val="accent1">
                <a:satMod val="175000"/>
                <a:alpha val="40000"/>
              </a:schemeClr>
            </a:glow>
          </a:effectLst>
          <a:latin typeface="Times New Roman" panose="02020603050405020304" pitchFamily="18" charset="0"/>
          <a:ea typeface="華康粗圓體" panose="020F0709000000000000" pitchFamily="49"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u"/>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imes New Roman" panose="02020603050405020304" pitchFamily="18" charset="0"/>
          <a:ea typeface="華康粗圓體" panose="020F0709000000000000" pitchFamily="49"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file:///\\Yunli-data\Public\02_&#26381;&#21209;&#24314;&#35696;&#26360;\P-1410_&#37329;&#22478;&#12289;&#37329;&#28246;&#21450;&#37329;&#27801;103~104&#24180;&#24230;&#27745;&#27700;&#19979;&#27700;&#36947;&#21450;&#29992;&#25142;&#25509;&#31649;&#24037;&#31243;\&#26381;&#21209;&#24314;&#35696;&#26360;\&#37329;&#22478;&#37329;&#28246;&#37329;&#27801;103-104&#26381;&#21209;&#24314;&#35696;&#26360;&#26412;&#25991;.doc#-1,2382,2390,19,,&#24037;&#31243;&#35215;&#21123;&#35373;&#35336;&#27083;&#24819;" TargetMode="Externa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86452"/>
            <a:ext cx="5843847" cy="707886"/>
          </a:xfrm>
          <a:prstGeom prst="rect">
            <a:avLst/>
          </a:prstGeom>
        </p:spPr>
        <p:txBody>
          <a:bodyPr wrap="square">
            <a:spAutoFit/>
          </a:bodyPr>
          <a:lstStyle/>
          <a:p>
            <a:r>
              <a:rPr lang="zh-TW" altLang="zh-TW" sz="4000" b="1" dirty="0">
                <a:solidFill>
                  <a:srgbClr val="002060"/>
                </a:solidFill>
                <a:latin typeface="微軟正黑體" pitchFamily="34" charset="-120"/>
                <a:ea typeface="微軟正黑體" pitchFamily="34" charset="-120"/>
              </a:rPr>
              <a:t>全國水環境改善計畫</a:t>
            </a:r>
            <a:endParaRPr lang="zh-TW" altLang="en-US" sz="4000" dirty="0">
              <a:solidFill>
                <a:srgbClr val="002060"/>
              </a:solidFill>
              <a:latin typeface="微軟正黑體" pitchFamily="34" charset="-120"/>
              <a:ea typeface="微軟正黑體" pitchFamily="34" charset="-120"/>
            </a:endParaRPr>
          </a:p>
        </p:txBody>
      </p:sp>
      <p:sp>
        <p:nvSpPr>
          <p:cNvPr id="4" name="矩形 3"/>
          <p:cNvSpPr/>
          <p:nvPr/>
        </p:nvSpPr>
        <p:spPr>
          <a:xfrm>
            <a:off x="668665" y="1981745"/>
            <a:ext cx="8905002" cy="707886"/>
          </a:xfrm>
          <a:prstGeom prst="rect">
            <a:avLst/>
          </a:prstGeom>
        </p:spPr>
        <p:txBody>
          <a:bodyPr wrap="none">
            <a:spAutoFit/>
          </a:bodyPr>
          <a:lstStyle/>
          <a:p>
            <a:r>
              <a:rPr lang="zh-TW" altLang="zh-TW" sz="4000" b="1" dirty="0">
                <a:latin typeface="微軟正黑體" pitchFamily="34" charset="-120"/>
                <a:ea typeface="微軟正黑體" pitchFamily="34" charset="-120"/>
              </a:rPr>
              <a:t>古寧頭水資源回收中心水環境改善計畫</a:t>
            </a:r>
            <a:endParaRPr lang="zh-TW" altLang="en-US" sz="4000" dirty="0">
              <a:latin typeface="微軟正黑體" pitchFamily="34" charset="-120"/>
              <a:ea typeface="微軟正黑體" pitchFamily="34" charset="-120"/>
            </a:endParaRPr>
          </a:p>
        </p:txBody>
      </p:sp>
      <p:sp>
        <p:nvSpPr>
          <p:cNvPr id="5" name="矩形 4"/>
          <p:cNvSpPr/>
          <p:nvPr/>
        </p:nvSpPr>
        <p:spPr>
          <a:xfrm>
            <a:off x="3259246" y="4476988"/>
            <a:ext cx="3877985" cy="461665"/>
          </a:xfrm>
          <a:prstGeom prst="rect">
            <a:avLst/>
          </a:prstGeom>
        </p:spPr>
        <p:txBody>
          <a:bodyPr wrap="none">
            <a:spAutoFit/>
          </a:bodyPr>
          <a:lstStyle/>
          <a:p>
            <a:pPr algn="dist"/>
            <a:r>
              <a:rPr lang="zh-TW" altLang="zh-TW" sz="2400" b="1" dirty="0">
                <a:latin typeface="微軟正黑體" pitchFamily="34" charset="-120"/>
                <a:ea typeface="微軟正黑體" pitchFamily="34" charset="-120"/>
              </a:rPr>
              <a:t>申請執行機關：</a:t>
            </a:r>
            <a:r>
              <a:rPr lang="zh-TW" altLang="zh-TW" sz="2400" b="1" dirty="0" smtClean="0">
                <a:latin typeface="微軟正黑體" pitchFamily="34" charset="-120"/>
                <a:ea typeface="微軟正黑體" pitchFamily="34" charset="-120"/>
              </a:rPr>
              <a:t>金門</a:t>
            </a:r>
            <a:r>
              <a:rPr lang="zh-TW" altLang="en-US" sz="2400" b="1" dirty="0" smtClean="0">
                <a:latin typeface="微軟正黑體" pitchFamily="34" charset="-120"/>
                <a:ea typeface="微軟正黑體" pitchFamily="34" charset="-120"/>
              </a:rPr>
              <a:t>縣政府</a:t>
            </a:r>
            <a:endParaRPr lang="en-US" altLang="zh-TW" sz="2400" b="1" dirty="0" smtClean="0">
              <a:latin typeface="微軟正黑體" pitchFamily="34" charset="-120"/>
              <a:ea typeface="微軟正黑體" pitchFamily="34" charset="-120"/>
            </a:endParaRPr>
          </a:p>
        </p:txBody>
      </p:sp>
      <p:sp>
        <p:nvSpPr>
          <p:cNvPr id="6" name="矩形 5"/>
          <p:cNvSpPr/>
          <p:nvPr/>
        </p:nvSpPr>
        <p:spPr>
          <a:xfrm>
            <a:off x="3887483" y="4938652"/>
            <a:ext cx="2818117" cy="461665"/>
          </a:xfrm>
          <a:prstGeom prst="rect">
            <a:avLst/>
          </a:prstGeom>
        </p:spPr>
        <p:txBody>
          <a:bodyPr wrap="square">
            <a:spAutoFit/>
          </a:bodyPr>
          <a:lstStyle/>
          <a:p>
            <a:pPr algn="dist"/>
            <a:r>
              <a:rPr lang="en-US" altLang="zh-TW" sz="2400" b="1" dirty="0" smtClean="0">
                <a:latin typeface="微軟正黑體" pitchFamily="34" charset="-120"/>
                <a:ea typeface="微軟正黑體" pitchFamily="34" charset="-120"/>
              </a:rPr>
              <a:t>110</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28</a:t>
            </a:r>
            <a:r>
              <a:rPr lang="zh-TW" altLang="en-US" sz="2400" b="1" dirty="0" smtClean="0">
                <a:latin typeface="微軟正黑體" pitchFamily="34" charset="-120"/>
                <a:ea typeface="微軟正黑體" pitchFamily="34" charset="-120"/>
              </a:rPr>
              <a:t>日</a:t>
            </a:r>
            <a:endParaRPr lang="zh-TW" altLang="en-US"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1031611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872" y="152019"/>
            <a:ext cx="8543925" cy="396000"/>
          </a:xfrm>
        </p:spPr>
        <p:txBody>
          <a:bodyPr>
            <a:noAutofit/>
          </a:bodyPr>
          <a:lstStyle/>
          <a:p>
            <a:r>
              <a:rPr lang="zh-TW" altLang="en-US" sz="2500" dirty="0">
                <a:latin typeface="微軟正黑體" pitchFamily="34" charset="-120"/>
                <a:ea typeface="微軟正黑體" pitchFamily="34" charset="-120"/>
              </a:rPr>
              <a:t>污水下水道系統收集範圍</a:t>
            </a:r>
          </a:p>
        </p:txBody>
      </p:sp>
      <p:sp>
        <p:nvSpPr>
          <p:cNvPr id="3" name="內容版面配置區 2"/>
          <p:cNvSpPr>
            <a:spLocks noGrp="1"/>
          </p:cNvSpPr>
          <p:nvPr>
            <p:ph idx="1"/>
          </p:nvPr>
        </p:nvSpPr>
        <p:spPr>
          <a:xfrm>
            <a:off x="1447800" y="754433"/>
            <a:ext cx="3530599" cy="5507590"/>
          </a:xfrm>
        </p:spPr>
        <p:txBody>
          <a:bodyPr>
            <a:normAutofit/>
          </a:bodyPr>
          <a:lstStyle/>
          <a:p>
            <a:pPr algn="just"/>
            <a:r>
              <a:rPr lang="zh-TW" altLang="en-US" dirty="0">
                <a:latin typeface="微軟正黑體" pitchFamily="34" charset="-120"/>
                <a:ea typeface="微軟正黑體" pitchFamily="34" charset="-120"/>
              </a:rPr>
              <a:t>主要區域</a:t>
            </a:r>
          </a:p>
          <a:p>
            <a:pPr marL="541338" indent="-269875" algn="just">
              <a:buFont typeface="Wingdings" panose="05000000000000000000" pitchFamily="2" charset="2"/>
              <a:buChar char="Ø"/>
            </a:pPr>
            <a:r>
              <a:rPr lang="zh-TW" altLang="en-US" sz="2000" dirty="0">
                <a:solidFill>
                  <a:schemeClr val="accent3">
                    <a:lumMod val="50000"/>
                  </a:schemeClr>
                </a:solidFill>
                <a:latin typeface="微軟正黑體" pitchFamily="34" charset="-120"/>
                <a:ea typeface="微軟正黑體" pitchFamily="34" charset="-120"/>
              </a:rPr>
              <a:t>含南山、北山、林厝及慈湖農莊等聚落</a:t>
            </a:r>
          </a:p>
          <a:p>
            <a:pPr algn="just"/>
            <a:r>
              <a:rPr lang="zh-TW" altLang="en-US" dirty="0">
                <a:latin typeface="微軟正黑體" pitchFamily="34" charset="-120"/>
                <a:ea typeface="微軟正黑體" pitchFamily="34" charset="-120"/>
              </a:rPr>
              <a:t>後續新增區域</a:t>
            </a:r>
          </a:p>
          <a:p>
            <a:pPr marL="541338" indent="-269875" algn="just">
              <a:buFont typeface="Wingdings" panose="05000000000000000000" pitchFamily="2" charset="2"/>
              <a:buChar char="Ø"/>
            </a:pPr>
            <a:r>
              <a:rPr lang="zh-TW" altLang="en-US" sz="2000" dirty="0">
                <a:solidFill>
                  <a:schemeClr val="tx2">
                    <a:lumMod val="50000"/>
                  </a:schemeClr>
                </a:solidFill>
                <a:latin typeface="微軟正黑體" pitchFamily="34" charset="-120"/>
                <a:ea typeface="微軟正黑體" pitchFamily="34" charset="-120"/>
              </a:rPr>
              <a:t>南山戰後聚落及慈湖國宅等開發</a:t>
            </a:r>
            <a:r>
              <a:rPr lang="zh-TW" altLang="en-US" sz="2000" dirty="0" smtClean="0">
                <a:solidFill>
                  <a:schemeClr val="tx2">
                    <a:lumMod val="50000"/>
                  </a:schemeClr>
                </a:solidFill>
                <a:latin typeface="微軟正黑體" pitchFamily="34" charset="-120"/>
                <a:ea typeface="微軟正黑體" pitchFamily="34" charset="-120"/>
              </a:rPr>
              <a:t>計畫</a:t>
            </a:r>
            <a:endParaRPr lang="zh-TW" altLang="en-US" sz="2000" dirty="0">
              <a:solidFill>
                <a:schemeClr val="tx2">
                  <a:lumMod val="50000"/>
                </a:schemeClr>
              </a:solidFill>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F7242E42-FC29-4B77-9CAD-15FFB4F31242}" type="slidenum">
              <a:rPr lang="zh-TW" altLang="en-US" smtClean="0"/>
              <a:t>9</a:t>
            </a:fld>
            <a:endParaRPr lang="zh-TW" altLang="en-US"/>
          </a:p>
        </p:txBody>
      </p:sp>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l="1123" t="18224" r="3269" b="11980"/>
          <a:stretch/>
        </p:blipFill>
        <p:spPr>
          <a:xfrm>
            <a:off x="5005499" y="754434"/>
            <a:ext cx="4823622" cy="5509274"/>
          </a:xfrm>
          <a:prstGeom prst="rect">
            <a:avLst/>
          </a:prstGeom>
          <a:ln w="28575">
            <a:solidFill>
              <a:schemeClr val="accent1"/>
            </a:solidFill>
          </a:ln>
        </p:spPr>
      </p:pic>
      <p:graphicFrame>
        <p:nvGraphicFramePr>
          <p:cNvPr id="12" name="表格 11"/>
          <p:cNvGraphicFramePr>
            <a:graphicFrameLocks noGrp="1"/>
          </p:cNvGraphicFramePr>
          <p:nvPr>
            <p:extLst>
              <p:ext uri="{D42A27DB-BD31-4B8C-83A1-F6EECF244321}">
                <p14:modId xmlns:p14="http://schemas.microsoft.com/office/powerpoint/2010/main" val="3052698334"/>
              </p:ext>
            </p:extLst>
          </p:nvPr>
        </p:nvGraphicFramePr>
        <p:xfrm>
          <a:off x="1520986" y="3112968"/>
          <a:ext cx="3423545" cy="3150740"/>
        </p:xfrm>
        <a:graphic>
          <a:graphicData uri="http://schemas.openxmlformats.org/drawingml/2006/table">
            <a:tbl>
              <a:tblPr firstRow="1" firstCol="1" bandRow="1">
                <a:tableStyleId>{22838BEF-8BB2-4498-84A7-C5851F593DF1}</a:tableStyleId>
              </a:tblPr>
              <a:tblGrid>
                <a:gridCol w="1518546">
                  <a:extLst>
                    <a:ext uri="{9D8B030D-6E8A-4147-A177-3AD203B41FA5}">
                      <a16:colId xmlns:a16="http://schemas.microsoft.com/office/drawing/2014/main" xmlns="" val="20000"/>
                    </a:ext>
                  </a:extLst>
                </a:gridCol>
                <a:gridCol w="1904999">
                  <a:extLst>
                    <a:ext uri="{9D8B030D-6E8A-4147-A177-3AD203B41FA5}">
                      <a16:colId xmlns:a16="http://schemas.microsoft.com/office/drawing/2014/main" xmlns="" val="20001"/>
                    </a:ext>
                  </a:extLst>
                </a:gridCol>
              </a:tblGrid>
              <a:tr h="611788">
                <a:tc>
                  <a:txBody>
                    <a:bodyPr/>
                    <a:lstStyle/>
                    <a:p>
                      <a:pPr algn="ctr">
                        <a:spcAft>
                          <a:spcPts val="0"/>
                        </a:spcAft>
                      </a:pPr>
                      <a:r>
                        <a:rPr lang="zh-TW" sz="1400" b="1" kern="100" dirty="0">
                          <a:solidFill>
                            <a:schemeClr val="bg1"/>
                          </a:solidFill>
                          <a:effectLst/>
                          <a:latin typeface="微軟正黑體" pitchFamily="34" charset="-120"/>
                          <a:ea typeface="微軟正黑體" pitchFamily="34" charset="-120"/>
                          <a:cs typeface="Times New Roman" panose="02020603050405020304" pitchFamily="18" charset="0"/>
                        </a:rPr>
                        <a:t>系統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spcAft>
                          <a:spcPts val="0"/>
                        </a:spcAft>
                      </a:pPr>
                      <a:r>
                        <a:rPr lang="zh-TW" sz="1400" b="1" kern="100" dirty="0">
                          <a:solidFill>
                            <a:schemeClr val="bg1"/>
                          </a:solidFill>
                          <a:effectLst/>
                          <a:latin typeface="微軟正黑體" pitchFamily="34" charset="-120"/>
                          <a:ea typeface="微軟正黑體" pitchFamily="34" charset="-120"/>
                          <a:cs typeface="Times New Roman" panose="02020603050405020304" pitchFamily="18" charset="0"/>
                        </a:rPr>
                        <a:t>古寧頭污水</a:t>
                      </a:r>
                      <a:endParaRPr lang="en-US" altLang="zh-TW" sz="1400" b="1" kern="100" dirty="0">
                        <a:solidFill>
                          <a:schemeClr val="bg1"/>
                        </a:solidFill>
                        <a:effectLst/>
                        <a:latin typeface="微軟正黑體" pitchFamily="34" charset="-120"/>
                        <a:ea typeface="微軟正黑體" pitchFamily="34" charset="-120"/>
                        <a:cs typeface="Times New Roman" panose="02020603050405020304" pitchFamily="18" charset="0"/>
                      </a:endParaRPr>
                    </a:p>
                    <a:p>
                      <a:pPr algn="ctr">
                        <a:spcAft>
                          <a:spcPts val="0"/>
                        </a:spcAft>
                      </a:pPr>
                      <a:r>
                        <a:rPr lang="zh-TW" sz="1400" b="1" kern="100" dirty="0">
                          <a:solidFill>
                            <a:schemeClr val="bg1"/>
                          </a:solidFill>
                          <a:effectLst/>
                          <a:latin typeface="微軟正黑體" pitchFamily="34" charset="-120"/>
                          <a:ea typeface="微軟正黑體" pitchFamily="34" charset="-120"/>
                          <a:cs typeface="Times New Roman" panose="02020603050405020304" pitchFamily="18" charset="0"/>
                        </a:rPr>
                        <a:t>處理廠系統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000"/>
                  </a:ext>
                </a:extLst>
              </a:tr>
              <a:tr h="611788">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處理方式</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批次活性污泥法</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(SBR)</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481791">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揚水站</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a:t>
                      </a: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座</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3</a:t>
                      </a: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座</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81791">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幹管長度</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(KM)</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約</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6.0 KM</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481791">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用戶接管</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a:t>
                      </a: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戶</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約</a:t>
                      </a:r>
                      <a:r>
                        <a:rPr 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400</a:t>
                      </a:r>
                      <a:r>
                        <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戶</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817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日平均處理量</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alt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rPr>
                        <a:t>200CMD</a:t>
                      </a:r>
                      <a:endParaRPr lang="zh-TW" sz="1400" b="0" kern="100" dirty="0">
                        <a:solidFill>
                          <a:sysClr val="windowText" lastClr="000000"/>
                        </a:solidFill>
                        <a:effectLst/>
                        <a:latin typeface="微軟正黑體" pitchFamily="34" charset="-120"/>
                        <a:ea typeface="微軟正黑體" pitchFamily="34"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graphicFrame>
        <p:nvGraphicFramePr>
          <p:cNvPr id="8" name="Group 38">
            <a:hlinkClick r:id="rId4" action="ppaction://hlinkpres?slideindex=2382&amp;slidetitle=2390,19,,工程規劃設計構想"/>
          </p:cNvPr>
          <p:cNvGraphicFramePr>
            <a:graphicFrameLocks noGrp="1"/>
          </p:cNvGraphicFramePr>
          <p:nvPr>
            <p:extLst>
              <p:ext uri="{D42A27DB-BD31-4B8C-83A1-F6EECF244321}">
                <p14:modId xmlns:p14="http://schemas.microsoft.com/office/powerpoint/2010/main" val="414070549"/>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59004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87" y="140156"/>
            <a:ext cx="8543925" cy="396000"/>
          </a:xfrm>
        </p:spPr>
        <p:txBody>
          <a:bodyPr>
            <a:noAutofit/>
          </a:bodyPr>
          <a:lstStyle/>
          <a:p>
            <a:r>
              <a:rPr lang="zh-TW" altLang="en-US" sz="2500" dirty="0">
                <a:latin typeface="微軟正黑體" pitchFamily="34" charset="-120"/>
                <a:ea typeface="微軟正黑體" pitchFamily="34" charset="-120"/>
              </a:rPr>
              <a:t>水資源回收中心遷建建議廠址</a:t>
            </a:r>
          </a:p>
        </p:txBody>
      </p:sp>
      <p:sp>
        <p:nvSpPr>
          <p:cNvPr id="6" name="投影片編號版面配置區 5"/>
          <p:cNvSpPr>
            <a:spLocks noGrp="1"/>
          </p:cNvSpPr>
          <p:nvPr>
            <p:ph type="sldNum" sz="quarter" idx="12"/>
          </p:nvPr>
        </p:nvSpPr>
        <p:spPr/>
        <p:txBody>
          <a:bodyPr/>
          <a:lstStyle/>
          <a:p>
            <a:fld id="{F7242E42-FC29-4B77-9CAD-15FFB4F31242}" type="slidenum">
              <a:rPr lang="zh-TW" altLang="en-US" smtClean="0"/>
              <a:t>10</a:t>
            </a:fld>
            <a:endParaRPr lang="zh-TW" altLang="en-US"/>
          </a:p>
        </p:txBody>
      </p:sp>
      <p:pic>
        <p:nvPicPr>
          <p:cNvPr id="8" name="圖片 7"/>
          <p:cNvPicPr/>
          <p:nvPr/>
        </p:nvPicPr>
        <p:blipFill>
          <a:blip r:embed="rId3" cstate="print">
            <a:extLst>
              <a:ext uri="{28A0092B-C50C-407E-A947-70E740481C1C}">
                <a14:useLocalDpi xmlns:a14="http://schemas.microsoft.com/office/drawing/2010/main" val="0"/>
              </a:ext>
            </a:extLst>
          </a:blip>
          <a:stretch>
            <a:fillRect/>
          </a:stretch>
        </p:blipFill>
        <p:spPr bwMode="auto">
          <a:xfrm>
            <a:off x="2188634" y="696249"/>
            <a:ext cx="7031568" cy="5626029"/>
          </a:xfrm>
          <a:prstGeom prst="rect">
            <a:avLst/>
          </a:prstGeom>
          <a:noFill/>
          <a:ln w="9525">
            <a:noFill/>
            <a:miter lim="800000"/>
            <a:headEnd/>
            <a:tailEnd/>
          </a:ln>
        </p:spPr>
      </p:pic>
      <p:sp>
        <p:nvSpPr>
          <p:cNvPr id="4" name="矩形 3"/>
          <p:cNvSpPr/>
          <p:nvPr/>
        </p:nvSpPr>
        <p:spPr>
          <a:xfrm>
            <a:off x="2188634" y="5535772"/>
            <a:ext cx="4347633" cy="774571"/>
          </a:xfrm>
          <a:prstGeom prst="rect">
            <a:avLst/>
          </a:prstGeom>
          <a:solidFill>
            <a:srgbClr val="000000">
              <a:alpha val="30196"/>
            </a:srgbClr>
          </a:solidFill>
          <a:effectLst>
            <a:softEdge rad="63500"/>
          </a:effectLst>
        </p:spPr>
        <p:txBody>
          <a:bodyPr wrap="square">
            <a:spAutoFit/>
          </a:bodyPr>
          <a:lstStyle/>
          <a:p>
            <a:pPr indent="-269875" algn="just">
              <a:lnSpc>
                <a:spcPct val="90000"/>
              </a:lnSpc>
              <a:spcBef>
                <a:spcPts val="1000"/>
              </a:spcBef>
              <a:buFont typeface="Wingdings" panose="05000000000000000000" pitchFamily="2" charset="2"/>
              <a:buChar char="Ø"/>
            </a:pPr>
            <a:r>
              <a:rPr lang="zh-TW" altLang="zh-TW" sz="2000" dirty="0">
                <a:solidFill>
                  <a:schemeClr val="accent3">
                    <a:lumMod val="20000"/>
                    <a:lumOff val="80000"/>
                  </a:schemeClr>
                </a:solidFill>
                <a:latin typeface="Times New Roman" panose="02020603050405020304" pitchFamily="18" charset="0"/>
                <a:ea typeface="華康粗圓體" panose="020F0709000000000000" pitchFamily="49" charset="-120"/>
                <a:cs typeface="Times New Roman" panose="02020603050405020304" pitchFamily="18" charset="0"/>
              </a:rPr>
              <a:t>土地所有權人：中華民國</a:t>
            </a:r>
            <a:endParaRPr lang="en-US" altLang="zh-TW" sz="2000" dirty="0">
              <a:solidFill>
                <a:schemeClr val="accent3">
                  <a:lumMod val="20000"/>
                  <a:lumOff val="80000"/>
                </a:schemeClr>
              </a:solidFill>
              <a:latin typeface="Times New Roman" panose="02020603050405020304" pitchFamily="18" charset="0"/>
              <a:ea typeface="華康粗圓體" panose="020F0709000000000000" pitchFamily="49" charset="-120"/>
              <a:cs typeface="Times New Roman" panose="02020603050405020304" pitchFamily="18" charset="0"/>
            </a:endParaRPr>
          </a:p>
          <a:p>
            <a:pPr indent="-269875" algn="just">
              <a:lnSpc>
                <a:spcPct val="90000"/>
              </a:lnSpc>
              <a:spcBef>
                <a:spcPts val="1000"/>
              </a:spcBef>
              <a:buFont typeface="Wingdings" panose="05000000000000000000" pitchFamily="2" charset="2"/>
              <a:buChar char="Ø"/>
            </a:pPr>
            <a:r>
              <a:rPr lang="zh-TW" altLang="zh-TW" sz="2000" dirty="0">
                <a:solidFill>
                  <a:schemeClr val="tx2">
                    <a:lumMod val="20000"/>
                    <a:lumOff val="80000"/>
                  </a:schemeClr>
                </a:solidFill>
                <a:latin typeface="Times New Roman" panose="02020603050405020304" pitchFamily="18" charset="0"/>
                <a:ea typeface="華康粗圓體" panose="020F0709000000000000" pitchFamily="49" charset="-120"/>
                <a:cs typeface="Times New Roman" panose="02020603050405020304" pitchFamily="18" charset="0"/>
              </a:rPr>
              <a:t>土地管理者：金門國家公園管理處</a:t>
            </a:r>
            <a:endParaRPr lang="zh-TW" altLang="en-US" sz="2000" dirty="0">
              <a:solidFill>
                <a:schemeClr val="tx2">
                  <a:lumMod val="20000"/>
                  <a:lumOff val="80000"/>
                </a:schemeClr>
              </a:solidFill>
              <a:latin typeface="Times New Roman" panose="02020603050405020304" pitchFamily="18" charset="0"/>
              <a:ea typeface="華康粗圓體" panose="020F0709000000000000" pitchFamily="49" charset="-120"/>
              <a:cs typeface="Times New Roman" panose="02020603050405020304" pitchFamily="18" charset="0"/>
            </a:endParaRPr>
          </a:p>
        </p:txBody>
      </p:sp>
      <p:graphicFrame>
        <p:nvGraphicFramePr>
          <p:cNvPr id="9" name="Group 38">
            <a:hlinkClick r:id="rId4" action="ppaction://hlinkpres?slideindex=2382&amp;slidetitle=2390,19,,工程規劃設計構想"/>
          </p:cNvPr>
          <p:cNvGraphicFramePr>
            <a:graphicFrameLocks noGrp="1"/>
          </p:cNvGraphicFramePr>
          <p:nvPr>
            <p:extLst>
              <p:ext uri="{D42A27DB-BD31-4B8C-83A1-F6EECF244321}">
                <p14:modId xmlns:p14="http://schemas.microsoft.com/office/powerpoint/2010/main" val="3557042136"/>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429168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3736" y="122878"/>
            <a:ext cx="8543925" cy="396000"/>
          </a:xfrm>
        </p:spPr>
        <p:txBody>
          <a:bodyPr>
            <a:normAutofit fontScale="90000"/>
          </a:bodyPr>
          <a:lstStyle/>
          <a:p>
            <a:r>
              <a:rPr lang="zh-TW" altLang="en-US" dirty="0">
                <a:latin typeface="微軟正黑體" pitchFamily="34" charset="-120"/>
                <a:ea typeface="微軟正黑體" pitchFamily="34" charset="-120"/>
              </a:rPr>
              <a:t>新設水資源回收中心銜接既有污水系統</a:t>
            </a: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11</a:t>
            </a:fld>
            <a:endParaRPr lang="zh-TW" altLang="en-US"/>
          </a:p>
        </p:txBody>
      </p:sp>
      <p:graphicFrame>
        <p:nvGraphicFramePr>
          <p:cNvPr id="7"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1810331514"/>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pic>
        <p:nvPicPr>
          <p:cNvPr id="6" name="圖片 5"/>
          <p:cNvPicPr/>
          <p:nvPr/>
        </p:nvPicPr>
        <p:blipFill>
          <a:blip r:embed="rId3" cstate="print">
            <a:extLst>
              <a:ext uri="{28A0092B-C50C-407E-A947-70E740481C1C}">
                <a14:useLocalDpi xmlns:a14="http://schemas.microsoft.com/office/drawing/2010/main" val="0"/>
              </a:ext>
            </a:extLst>
          </a:blip>
          <a:stretch>
            <a:fillRect/>
          </a:stretch>
        </p:blipFill>
        <p:spPr>
          <a:xfrm>
            <a:off x="1399286" y="733251"/>
            <a:ext cx="8430514" cy="5612685"/>
          </a:xfrm>
          <a:prstGeom prst="rect">
            <a:avLst/>
          </a:prstGeom>
        </p:spPr>
      </p:pic>
    </p:spTree>
    <p:extLst>
      <p:ext uri="{BB962C8B-B14F-4D97-AF65-F5344CB8AC3E}">
        <p14:creationId xmlns:p14="http://schemas.microsoft.com/office/powerpoint/2010/main" val="2123996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7650" y="151173"/>
            <a:ext cx="8543925" cy="396000"/>
          </a:xfrm>
        </p:spPr>
        <p:txBody>
          <a:bodyPr>
            <a:normAutofit fontScale="90000"/>
          </a:bodyPr>
          <a:lstStyle/>
          <a:p>
            <a:r>
              <a:rPr lang="zh-TW" altLang="en-US" dirty="0">
                <a:latin typeface="微軟正黑體" pitchFamily="34" charset="-120"/>
                <a:ea typeface="微軟正黑體" pitchFamily="34" charset="-120"/>
              </a:rPr>
              <a:t>分項工程</a:t>
            </a: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12</a:t>
            </a:fld>
            <a:endParaRPr lang="zh-TW" altLang="en-US"/>
          </a:p>
        </p:txBody>
      </p:sp>
      <p:graphicFrame>
        <p:nvGraphicFramePr>
          <p:cNvPr id="7"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4185995928"/>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818745207"/>
              </p:ext>
            </p:extLst>
          </p:nvPr>
        </p:nvGraphicFramePr>
        <p:xfrm>
          <a:off x="1424354" y="684000"/>
          <a:ext cx="8291146" cy="5567331"/>
        </p:xfrm>
        <a:graphic>
          <a:graphicData uri="http://schemas.openxmlformats.org/drawingml/2006/table">
            <a:tbl>
              <a:tblPr firstRow="1" firstCol="1" bandRow="1">
                <a:tableStyleId>{5C22544A-7EE6-4342-B048-85BDC9FD1C3A}</a:tableStyleId>
              </a:tblPr>
              <a:tblGrid>
                <a:gridCol w="1193661">
                  <a:extLst>
                    <a:ext uri="{9D8B030D-6E8A-4147-A177-3AD203B41FA5}">
                      <a16:colId xmlns:a16="http://schemas.microsoft.com/office/drawing/2014/main" xmlns="" val="1261596065"/>
                    </a:ext>
                  </a:extLst>
                </a:gridCol>
                <a:gridCol w="670308">
                  <a:extLst>
                    <a:ext uri="{9D8B030D-6E8A-4147-A177-3AD203B41FA5}">
                      <a16:colId xmlns:a16="http://schemas.microsoft.com/office/drawing/2014/main" xmlns="" val="1152083017"/>
                    </a:ext>
                  </a:extLst>
                </a:gridCol>
                <a:gridCol w="2453054">
                  <a:extLst>
                    <a:ext uri="{9D8B030D-6E8A-4147-A177-3AD203B41FA5}">
                      <a16:colId xmlns:a16="http://schemas.microsoft.com/office/drawing/2014/main" xmlns="" val="1839862447"/>
                    </a:ext>
                  </a:extLst>
                </a:gridCol>
                <a:gridCol w="2989385">
                  <a:extLst>
                    <a:ext uri="{9D8B030D-6E8A-4147-A177-3AD203B41FA5}">
                      <a16:colId xmlns:a16="http://schemas.microsoft.com/office/drawing/2014/main" xmlns="" val="2732504019"/>
                    </a:ext>
                  </a:extLst>
                </a:gridCol>
                <a:gridCol w="984738">
                  <a:extLst>
                    <a:ext uri="{9D8B030D-6E8A-4147-A177-3AD203B41FA5}">
                      <a16:colId xmlns:a16="http://schemas.microsoft.com/office/drawing/2014/main" xmlns="" val="950902740"/>
                    </a:ext>
                  </a:extLst>
                </a:gridCol>
              </a:tblGrid>
              <a:tr h="654980">
                <a:tc>
                  <a:txBody>
                    <a:bodyPr/>
                    <a:lstStyle/>
                    <a:p>
                      <a:pPr algn="ctr">
                        <a:lnSpc>
                          <a:spcPct val="100000"/>
                        </a:lnSpc>
                        <a:spcAft>
                          <a:spcPts val="0"/>
                        </a:spcAft>
                      </a:pPr>
                      <a:r>
                        <a:rPr lang="zh-TW" sz="2000" kern="100" dirty="0">
                          <a:effectLst/>
                          <a:latin typeface="微軟正黑體" panose="020B0604030504040204" pitchFamily="34" charset="-120"/>
                          <a:ea typeface="微軟正黑體" panose="020B0604030504040204" pitchFamily="34" charset="-120"/>
                        </a:rPr>
                        <a:t>計畫名稱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000" kern="100" dirty="0">
                          <a:effectLst/>
                          <a:latin typeface="微軟正黑體" panose="020B0604030504040204" pitchFamily="34" charset="-120"/>
                          <a:ea typeface="微軟正黑體" panose="020B0604030504040204" pitchFamily="34" charset="-120"/>
                        </a:rPr>
                        <a:t>項次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000" kern="100">
                          <a:effectLst/>
                          <a:latin typeface="微軟正黑體" panose="020B0604030504040204" pitchFamily="34" charset="-120"/>
                          <a:ea typeface="微軟正黑體" panose="020B0604030504040204" pitchFamily="34" charset="-120"/>
                        </a:rPr>
                        <a:t>分項工程名稱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000" kern="100">
                          <a:effectLst/>
                          <a:latin typeface="微軟正黑體" panose="020B0604030504040204" pitchFamily="34" charset="-120"/>
                          <a:ea typeface="微軟正黑體" panose="020B0604030504040204" pitchFamily="34" charset="-120"/>
                        </a:rPr>
                        <a:t>主要工程項目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000" kern="100">
                          <a:effectLst/>
                          <a:latin typeface="微軟正黑體" panose="020B0604030504040204" pitchFamily="34" charset="-120"/>
                          <a:ea typeface="微軟正黑體" panose="020B0604030504040204" pitchFamily="34" charset="-120"/>
                        </a:rPr>
                        <a:t>對應部會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1860667"/>
                  </a:ext>
                </a:extLst>
              </a:tr>
              <a:tr h="1637451">
                <a:tc rowSpan="4">
                  <a:txBody>
                    <a:bodyPr/>
                    <a:lstStyle/>
                    <a:p>
                      <a:pPr algn="just">
                        <a:lnSpc>
                          <a:spcPct val="100000"/>
                        </a:lnSpc>
                        <a:spcAft>
                          <a:spcPts val="0"/>
                        </a:spcAft>
                      </a:pPr>
                      <a:r>
                        <a:rPr lang="zh-TW" sz="2000" kern="100" dirty="0">
                          <a:effectLst/>
                          <a:latin typeface="微軟正黑體" panose="020B0604030504040204" pitchFamily="34" charset="-120"/>
                          <a:ea typeface="微軟正黑體" panose="020B0604030504040204" pitchFamily="34" charset="-120"/>
                        </a:rPr>
                        <a:t>古寧頭水資源回收中心改善工程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000" kern="100" dirty="0">
                          <a:effectLst/>
                          <a:latin typeface="微軟正黑體" panose="020B0604030504040204" pitchFamily="34" charset="-120"/>
                          <a:ea typeface="微軟正黑體" panose="020B0604030504040204" pitchFamily="34" charset="-120"/>
                        </a:rPr>
                        <a:t>1</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zh-TW" sz="2000" kern="100" dirty="0">
                          <a:effectLst/>
                          <a:latin typeface="微軟正黑體" panose="020B0604030504040204" pitchFamily="34" charset="-120"/>
                          <a:ea typeface="微軟正黑體" panose="020B0604030504040204" pitchFamily="34" charset="-120"/>
                        </a:rPr>
                        <a:t>水資源回收中心工程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kern="100" dirty="0">
                          <a:effectLst/>
                          <a:latin typeface="微軟正黑體" panose="020B0604030504040204" pitchFamily="34" charset="-120"/>
                          <a:ea typeface="微軟正黑體" panose="020B0604030504040204" pitchFamily="34" charset="-120"/>
                        </a:rPr>
                        <a:t>1.</a:t>
                      </a:r>
                      <a:r>
                        <a:rPr lang="zh-TW" sz="2000" kern="100" dirty="0">
                          <a:effectLst/>
                          <a:latin typeface="微軟正黑體" panose="020B0604030504040204" pitchFamily="34" charset="-120"/>
                          <a:ea typeface="微軟正黑體" panose="020B0604030504040204" pitchFamily="34" charset="-120"/>
                        </a:rPr>
                        <a:t>土建工程</a:t>
                      </a:r>
                    </a:p>
                    <a:p>
                      <a:pPr algn="just">
                        <a:lnSpc>
                          <a:spcPct val="100000"/>
                        </a:lnSpc>
                        <a:spcAft>
                          <a:spcPts val="0"/>
                        </a:spcAft>
                      </a:pPr>
                      <a:r>
                        <a:rPr lang="en-US" sz="2000" kern="100" dirty="0">
                          <a:effectLst/>
                          <a:latin typeface="微軟正黑體" panose="020B0604030504040204" pitchFamily="34" charset="-120"/>
                          <a:ea typeface="微軟正黑體" panose="020B0604030504040204" pitchFamily="34" charset="-120"/>
                        </a:rPr>
                        <a:t>2.</a:t>
                      </a:r>
                      <a:r>
                        <a:rPr lang="zh-TW" sz="2000" kern="100" dirty="0">
                          <a:effectLst/>
                          <a:latin typeface="微軟正黑體" panose="020B0604030504040204" pitchFamily="34" charset="-120"/>
                          <a:ea typeface="微軟正黑體" panose="020B0604030504040204" pitchFamily="34" charset="-120"/>
                        </a:rPr>
                        <a:t>機械設備工程</a:t>
                      </a:r>
                    </a:p>
                    <a:p>
                      <a:pPr algn="just">
                        <a:lnSpc>
                          <a:spcPct val="100000"/>
                        </a:lnSpc>
                        <a:spcAft>
                          <a:spcPts val="0"/>
                        </a:spcAft>
                      </a:pPr>
                      <a:r>
                        <a:rPr lang="en-US" sz="2000" kern="100" dirty="0">
                          <a:effectLst/>
                          <a:latin typeface="微軟正黑體" panose="020B0604030504040204" pitchFamily="34" charset="-120"/>
                          <a:ea typeface="微軟正黑體" panose="020B0604030504040204" pitchFamily="34" charset="-120"/>
                        </a:rPr>
                        <a:t>3.</a:t>
                      </a:r>
                      <a:r>
                        <a:rPr lang="zh-TW" sz="2000" kern="100" dirty="0">
                          <a:effectLst/>
                          <a:latin typeface="微軟正黑體" panose="020B0604030504040204" pitchFamily="34" charset="-120"/>
                          <a:ea typeface="微軟正黑體" panose="020B0604030504040204" pitchFamily="34" charset="-120"/>
                        </a:rPr>
                        <a:t>儀控工程</a:t>
                      </a:r>
                    </a:p>
                    <a:p>
                      <a:pPr algn="just">
                        <a:lnSpc>
                          <a:spcPct val="100000"/>
                        </a:lnSpc>
                        <a:spcAft>
                          <a:spcPts val="0"/>
                        </a:spcAft>
                      </a:pPr>
                      <a:r>
                        <a:rPr lang="en-US" sz="2000" kern="100" dirty="0">
                          <a:effectLst/>
                          <a:latin typeface="微軟正黑體" panose="020B0604030504040204" pitchFamily="34" charset="-120"/>
                          <a:ea typeface="微軟正黑體" panose="020B0604030504040204" pitchFamily="34" charset="-120"/>
                        </a:rPr>
                        <a:t>4.</a:t>
                      </a:r>
                      <a:r>
                        <a:rPr lang="zh-TW" sz="2000" kern="100" dirty="0">
                          <a:effectLst/>
                          <a:latin typeface="微軟正黑體" panose="020B0604030504040204" pitchFamily="34" charset="-120"/>
                          <a:ea typeface="微軟正黑體" panose="020B0604030504040204" pitchFamily="34" charset="-120"/>
                        </a:rPr>
                        <a:t>操作機房工程</a:t>
                      </a:r>
                    </a:p>
                    <a:p>
                      <a:pPr algn="just">
                        <a:lnSpc>
                          <a:spcPct val="100000"/>
                        </a:lnSpc>
                        <a:spcAft>
                          <a:spcPts val="0"/>
                        </a:spcAft>
                      </a:pPr>
                      <a:r>
                        <a:rPr lang="en-US" sz="2000" kern="100" dirty="0">
                          <a:effectLst/>
                          <a:latin typeface="微軟正黑體" panose="020B0604030504040204" pitchFamily="34" charset="-120"/>
                          <a:ea typeface="微軟正黑體" panose="020B0604030504040204" pitchFamily="34" charset="-120"/>
                        </a:rPr>
                        <a:t>5.</a:t>
                      </a:r>
                      <a:r>
                        <a:rPr lang="zh-TW" sz="2000" kern="100" dirty="0">
                          <a:effectLst/>
                          <a:latin typeface="微軟正黑體" panose="020B0604030504040204" pitchFamily="34" charset="-120"/>
                          <a:ea typeface="微軟正黑體" panose="020B0604030504040204" pitchFamily="34" charset="-120"/>
                        </a:rPr>
                        <a:t>管線工程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000" kern="100" dirty="0" smtClean="0">
                          <a:effectLst/>
                          <a:latin typeface="微軟正黑體" panose="020B0604030504040204" pitchFamily="34" charset="-120"/>
                          <a:ea typeface="微軟正黑體" panose="020B0604030504040204" pitchFamily="34" charset="-120"/>
                        </a:rPr>
                        <a:t>內政部</a:t>
                      </a:r>
                      <a:r>
                        <a:rPr lang="zh-TW" altLang="en-US" sz="2000" kern="100" dirty="0" smtClean="0">
                          <a:effectLst/>
                          <a:latin typeface="微軟正黑體" panose="020B0604030504040204" pitchFamily="34" charset="-120"/>
                          <a:ea typeface="微軟正黑體" panose="020B0604030504040204" pitchFamily="34" charset="-120"/>
                        </a:rPr>
                        <a:t>營建署</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95839299"/>
                  </a:ext>
                </a:extLst>
              </a:tr>
              <a:tr h="1309960">
                <a:tc vMerge="1">
                  <a:txBody>
                    <a:bodyPr/>
                    <a:lstStyle/>
                    <a:p>
                      <a:endParaRPr lang="zh-TW" altLang="en-US"/>
                    </a:p>
                  </a:txBody>
                  <a:tcPr/>
                </a:tc>
                <a:tc>
                  <a:txBody>
                    <a:bodyPr/>
                    <a:lstStyle/>
                    <a:p>
                      <a:pPr algn="ctr">
                        <a:lnSpc>
                          <a:spcPct val="100000"/>
                        </a:lnSpc>
                        <a:spcAft>
                          <a:spcPts val="0"/>
                        </a:spcAft>
                      </a:pPr>
                      <a:r>
                        <a:rPr lang="en-US" sz="2000" kern="100">
                          <a:effectLst/>
                          <a:latin typeface="微軟正黑體" panose="020B0604030504040204" pitchFamily="34" charset="-120"/>
                          <a:ea typeface="微軟正黑體" panose="020B0604030504040204" pitchFamily="34" charset="-120"/>
                        </a:rPr>
                        <a:t>2</a:t>
                      </a:r>
                      <a:endParaRPr lang="zh-TW" sz="2000" kern="10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zh-TW" sz="2000" kern="100" dirty="0">
                          <a:effectLst/>
                          <a:latin typeface="微軟正黑體" panose="020B0604030504040204" pitchFamily="34" charset="-120"/>
                          <a:ea typeface="微軟正黑體" panose="020B0604030504040204" pitchFamily="34" charset="-120"/>
                        </a:rPr>
                        <a:t>新設污水管線工程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kern="100" dirty="0">
                          <a:effectLst/>
                          <a:latin typeface="微軟正黑體" panose="020B0604030504040204" pitchFamily="34" charset="-120"/>
                          <a:ea typeface="微軟正黑體" panose="020B0604030504040204" pitchFamily="34" charset="-120"/>
                        </a:rPr>
                        <a:t>1.</a:t>
                      </a:r>
                      <a:r>
                        <a:rPr lang="zh-TW" sz="2000" kern="100" dirty="0">
                          <a:effectLst/>
                          <a:latin typeface="微軟正黑體" panose="020B0604030504040204" pitchFamily="34" charset="-120"/>
                          <a:ea typeface="微軟正黑體" panose="020B0604030504040204" pitchFamily="34" charset="-120"/>
                        </a:rPr>
                        <a:t>污水連接管工程</a:t>
                      </a:r>
                    </a:p>
                    <a:p>
                      <a:pPr marL="140335" indent="-140335" algn="just">
                        <a:lnSpc>
                          <a:spcPct val="100000"/>
                        </a:lnSpc>
                        <a:spcAft>
                          <a:spcPts val="0"/>
                        </a:spcAft>
                      </a:pPr>
                      <a:r>
                        <a:rPr lang="en-US" sz="2000" kern="100" dirty="0">
                          <a:effectLst/>
                          <a:latin typeface="微軟正黑體" panose="020B0604030504040204" pitchFamily="34" charset="-120"/>
                          <a:ea typeface="微軟正黑體" panose="020B0604030504040204" pitchFamily="34" charset="-120"/>
                        </a:rPr>
                        <a:t>2.</a:t>
                      </a:r>
                      <a:r>
                        <a:rPr lang="zh-TW" sz="2000" kern="100" dirty="0">
                          <a:effectLst/>
                          <a:latin typeface="微軟正黑體" panose="020B0604030504040204" pitchFamily="34" charset="-120"/>
                          <a:ea typeface="微軟正黑體" panose="020B0604030504040204" pitchFamily="34" charset="-120"/>
                        </a:rPr>
                        <a:t>古寧新莊及其他預計納入古寧頭污水系統聚落之污水管線工程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000" kern="100" dirty="0" smtClean="0">
                          <a:effectLst/>
                          <a:latin typeface="微軟正黑體" panose="020B0604030504040204" pitchFamily="34" charset="-120"/>
                          <a:ea typeface="微軟正黑體" panose="020B0604030504040204" pitchFamily="34" charset="-120"/>
                        </a:rPr>
                        <a:t>內政部</a:t>
                      </a:r>
                      <a:r>
                        <a:rPr lang="zh-TW" altLang="en-US" sz="2000" kern="100" dirty="0" smtClean="0">
                          <a:effectLst/>
                          <a:latin typeface="微軟正黑體" panose="020B0604030504040204" pitchFamily="34" charset="-120"/>
                          <a:ea typeface="微軟正黑體" panose="020B0604030504040204" pitchFamily="34" charset="-120"/>
                        </a:rPr>
                        <a:t>營建署</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63937641"/>
                  </a:ext>
                </a:extLst>
              </a:tr>
              <a:tr h="654980">
                <a:tc vMerge="1">
                  <a:txBody>
                    <a:bodyPr/>
                    <a:lstStyle/>
                    <a:p>
                      <a:endParaRPr lang="zh-TW" altLang="en-US"/>
                    </a:p>
                  </a:txBody>
                  <a:tcPr/>
                </a:tc>
                <a:tc>
                  <a:txBody>
                    <a:bodyPr/>
                    <a:lstStyle/>
                    <a:p>
                      <a:pPr algn="ctr">
                        <a:lnSpc>
                          <a:spcPct val="100000"/>
                        </a:lnSpc>
                        <a:spcAft>
                          <a:spcPts val="0"/>
                        </a:spcAft>
                      </a:pPr>
                      <a:r>
                        <a:rPr lang="en-US" sz="2000" kern="100">
                          <a:effectLst/>
                          <a:latin typeface="微軟正黑體" panose="020B0604030504040204" pitchFamily="34" charset="-120"/>
                          <a:ea typeface="微軟正黑體" panose="020B0604030504040204" pitchFamily="34" charset="-120"/>
                        </a:rPr>
                        <a:t>3</a:t>
                      </a:r>
                      <a:endParaRPr lang="zh-TW" sz="2000" kern="10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zh-TW" sz="2000" kern="100">
                          <a:effectLst/>
                          <a:latin typeface="微軟正黑體" panose="020B0604030504040204" pitchFamily="34" charset="-120"/>
                          <a:ea typeface="微軟正黑體" panose="020B0604030504040204" pitchFamily="34" charset="-120"/>
                        </a:rPr>
                        <a:t>放流水再利用工程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000" kern="100" dirty="0">
                          <a:effectLst/>
                          <a:latin typeface="微軟正黑體" panose="020B0604030504040204" pitchFamily="34" charset="-120"/>
                          <a:ea typeface="微軟正黑體" panose="020B0604030504040204" pitchFamily="34" charset="-120"/>
                        </a:rPr>
                        <a:t>1.</a:t>
                      </a:r>
                      <a:r>
                        <a:rPr lang="zh-TW" sz="2000" kern="100" dirty="0">
                          <a:effectLst/>
                          <a:latin typeface="微軟正黑體" panose="020B0604030504040204" pitchFamily="34" charset="-120"/>
                          <a:ea typeface="微軟正黑體" panose="020B0604030504040204" pitchFamily="34" charset="-120"/>
                        </a:rPr>
                        <a:t>放流水管線工程</a:t>
                      </a:r>
                    </a:p>
                    <a:p>
                      <a:pPr algn="just">
                        <a:lnSpc>
                          <a:spcPct val="100000"/>
                        </a:lnSpc>
                        <a:spcAft>
                          <a:spcPts val="0"/>
                        </a:spcAft>
                      </a:pPr>
                      <a:r>
                        <a:rPr lang="en-US" sz="2000" kern="100" dirty="0">
                          <a:effectLst/>
                          <a:latin typeface="微軟正黑體" panose="020B0604030504040204" pitchFamily="34" charset="-120"/>
                          <a:ea typeface="微軟正黑體" panose="020B0604030504040204" pitchFamily="34" charset="-120"/>
                        </a:rPr>
                        <a:t>2.</a:t>
                      </a:r>
                      <a:r>
                        <a:rPr lang="zh-TW" sz="2000" kern="100" dirty="0">
                          <a:effectLst/>
                          <a:latin typeface="微軟正黑體" panose="020B0604030504040204" pitchFamily="34" charset="-120"/>
                          <a:ea typeface="微軟正黑體" panose="020B0604030504040204" pitchFamily="34" charset="-120"/>
                        </a:rPr>
                        <a:t>放流水貯留池工程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000" kern="100" dirty="0" smtClean="0">
                          <a:effectLst/>
                          <a:latin typeface="微軟正黑體" panose="020B0604030504040204" pitchFamily="34" charset="-120"/>
                          <a:ea typeface="微軟正黑體" panose="020B0604030504040204" pitchFamily="34" charset="-120"/>
                        </a:rPr>
                        <a:t>內政部</a:t>
                      </a:r>
                      <a:r>
                        <a:rPr lang="zh-TW" altLang="en-US" sz="2000" kern="100" dirty="0" smtClean="0">
                          <a:effectLst/>
                          <a:latin typeface="微軟正黑體" panose="020B0604030504040204" pitchFamily="34" charset="-120"/>
                          <a:ea typeface="微軟正黑體" panose="020B0604030504040204" pitchFamily="34" charset="-120"/>
                        </a:rPr>
                        <a:t>營建署</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14811552"/>
                  </a:ext>
                </a:extLst>
              </a:tr>
              <a:tr h="1309960">
                <a:tc vMerge="1">
                  <a:txBody>
                    <a:bodyPr/>
                    <a:lstStyle/>
                    <a:p>
                      <a:endParaRPr lang="zh-TW" altLang="en-US"/>
                    </a:p>
                  </a:txBody>
                  <a:tcPr/>
                </a:tc>
                <a:tc>
                  <a:txBody>
                    <a:bodyPr/>
                    <a:lstStyle/>
                    <a:p>
                      <a:pPr algn="ctr">
                        <a:lnSpc>
                          <a:spcPct val="100000"/>
                        </a:lnSpc>
                        <a:spcAft>
                          <a:spcPts val="0"/>
                        </a:spcAft>
                      </a:pPr>
                      <a:r>
                        <a:rPr lang="en-US" sz="2000" kern="100">
                          <a:effectLst/>
                          <a:latin typeface="微軟正黑體" panose="020B0604030504040204" pitchFamily="34" charset="-120"/>
                          <a:ea typeface="微軟正黑體" panose="020B0604030504040204" pitchFamily="34" charset="-120"/>
                        </a:rPr>
                        <a:t>4</a:t>
                      </a:r>
                      <a:endParaRPr lang="zh-TW" sz="2000" kern="10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zh-TW" sz="2000" kern="100">
                          <a:effectLst/>
                          <a:latin typeface="微軟正黑體" panose="020B0604030504040204" pitchFamily="34" charset="-120"/>
                          <a:ea typeface="微軟正黑體" panose="020B0604030504040204" pitchFamily="34" charset="-120"/>
                        </a:rPr>
                        <a:t>既有污水廠改設環境教育場所整建工程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0335" indent="-140335" algn="just">
                        <a:lnSpc>
                          <a:spcPct val="100000"/>
                        </a:lnSpc>
                        <a:spcAft>
                          <a:spcPts val="0"/>
                        </a:spcAft>
                      </a:pPr>
                      <a:r>
                        <a:rPr lang="en-US" sz="2000" kern="100" dirty="0">
                          <a:effectLst/>
                          <a:latin typeface="微軟正黑體" panose="020B0604030504040204" pitchFamily="34" charset="-120"/>
                          <a:ea typeface="微軟正黑體" panose="020B0604030504040204" pitchFamily="34" charset="-120"/>
                        </a:rPr>
                        <a:t>1.</a:t>
                      </a:r>
                      <a:r>
                        <a:rPr lang="zh-TW" sz="2000" kern="100" dirty="0">
                          <a:effectLst/>
                          <a:latin typeface="微軟正黑體" panose="020B0604030504040204" pitchFamily="34" charset="-120"/>
                          <a:ea typeface="微軟正黑體" panose="020B0604030504040204" pitchFamily="34" charset="-120"/>
                        </a:rPr>
                        <a:t>內部裝修工程</a:t>
                      </a:r>
                    </a:p>
                    <a:p>
                      <a:pPr marL="140335" indent="-140335" algn="just">
                        <a:lnSpc>
                          <a:spcPct val="100000"/>
                        </a:lnSpc>
                        <a:spcAft>
                          <a:spcPts val="0"/>
                        </a:spcAft>
                      </a:pPr>
                      <a:r>
                        <a:rPr lang="en-US" sz="2000" kern="100" dirty="0">
                          <a:effectLst/>
                          <a:latin typeface="微軟正黑體" panose="020B0604030504040204" pitchFamily="34" charset="-120"/>
                          <a:ea typeface="微軟正黑體" panose="020B0604030504040204" pitchFamily="34" charset="-120"/>
                        </a:rPr>
                        <a:t>2.</a:t>
                      </a:r>
                      <a:r>
                        <a:rPr lang="zh-TW" sz="2000" kern="100" dirty="0">
                          <a:effectLst/>
                          <a:latin typeface="微軟正黑體" panose="020B0604030504040204" pitchFamily="34" charset="-120"/>
                          <a:ea typeface="微軟正黑體" panose="020B0604030504040204" pitchFamily="34" charset="-120"/>
                        </a:rPr>
                        <a:t>展示</a:t>
                      </a:r>
                      <a:r>
                        <a:rPr lang="zh-TW" sz="2000" kern="100" dirty="0" smtClean="0">
                          <a:effectLst/>
                          <a:latin typeface="微軟正黑體" panose="020B0604030504040204" pitchFamily="34" charset="-120"/>
                          <a:ea typeface="微軟正黑體" panose="020B0604030504040204" pitchFamily="34" charset="-120"/>
                        </a:rPr>
                        <a:t>工程</a:t>
                      </a:r>
                      <a:endParaRPr lang="zh-TW" sz="2000" kern="100" dirty="0">
                        <a:effectLst/>
                        <a:latin typeface="微軟正黑體" panose="020B0604030504040204" pitchFamily="34" charset="-120"/>
                        <a:ea typeface="微軟正黑體" panose="020B0604030504040204" pitchFamily="34" charset="-120"/>
                      </a:endParaRPr>
                    </a:p>
                    <a:p>
                      <a:pPr marL="140335" indent="-140335" algn="just">
                        <a:lnSpc>
                          <a:spcPct val="100000"/>
                        </a:lnSpc>
                        <a:spcAft>
                          <a:spcPts val="0"/>
                        </a:spcAft>
                      </a:pPr>
                      <a:r>
                        <a:rPr lang="en-US" sz="2000" kern="100" dirty="0">
                          <a:effectLst/>
                          <a:latin typeface="微軟正黑體" panose="020B0604030504040204" pitchFamily="34" charset="-120"/>
                          <a:ea typeface="微軟正黑體" panose="020B0604030504040204" pitchFamily="34" charset="-120"/>
                        </a:rPr>
                        <a:t>3.</a:t>
                      </a:r>
                      <a:r>
                        <a:rPr lang="zh-TW" sz="2000" kern="100" dirty="0">
                          <a:effectLst/>
                          <a:latin typeface="微軟正黑體" panose="020B0604030504040204" pitchFamily="34" charset="-120"/>
                          <a:ea typeface="微軟正黑體" panose="020B0604030504040204" pitchFamily="34" charset="-120"/>
                        </a:rPr>
                        <a:t>環境整修改善工程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000" kern="100" dirty="0" smtClean="0">
                          <a:effectLst/>
                          <a:latin typeface="微軟正黑體" panose="020B0604030504040204" pitchFamily="34" charset="-120"/>
                          <a:ea typeface="微軟正黑體" panose="020B0604030504040204" pitchFamily="34" charset="-120"/>
                        </a:rPr>
                        <a:t>內政部</a:t>
                      </a:r>
                      <a:r>
                        <a:rPr lang="zh-TW" altLang="en-US" sz="2000" kern="100" dirty="0" smtClean="0">
                          <a:effectLst/>
                          <a:latin typeface="微軟正黑體" panose="020B0604030504040204" pitchFamily="34" charset="-120"/>
                          <a:ea typeface="微軟正黑體" panose="020B0604030504040204" pitchFamily="34" charset="-120"/>
                        </a:rPr>
                        <a:t>營建署</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75005986"/>
                  </a:ext>
                </a:extLst>
              </a:tr>
            </a:tbl>
          </a:graphicData>
        </a:graphic>
      </p:graphicFrame>
    </p:spTree>
    <p:extLst>
      <p:ext uri="{BB962C8B-B14F-4D97-AF65-F5344CB8AC3E}">
        <p14:creationId xmlns:p14="http://schemas.microsoft.com/office/powerpoint/2010/main" val="2516932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73736" y="116477"/>
            <a:ext cx="8543925" cy="396000"/>
          </a:xfrm>
        </p:spPr>
        <p:txBody>
          <a:bodyPr>
            <a:normAutofit fontScale="90000"/>
          </a:bodyPr>
          <a:lstStyle/>
          <a:p>
            <a:r>
              <a:rPr lang="zh-TW" altLang="en-US" dirty="0">
                <a:latin typeface="微軟正黑體" pitchFamily="34" charset="-120"/>
                <a:ea typeface="微軟正黑體" pitchFamily="34" charset="-120"/>
              </a:rPr>
              <a:t>水資源回收中心工程</a:t>
            </a:r>
          </a:p>
        </p:txBody>
      </p:sp>
      <p:sp>
        <p:nvSpPr>
          <p:cNvPr id="6" name="內容版面配置區 5"/>
          <p:cNvSpPr>
            <a:spLocks noGrp="1"/>
          </p:cNvSpPr>
          <p:nvPr>
            <p:ph idx="1"/>
          </p:nvPr>
        </p:nvSpPr>
        <p:spPr/>
        <p:txBody>
          <a:bodyPr>
            <a:normAutofit/>
          </a:bodyPr>
          <a:lstStyle/>
          <a:p>
            <a:pPr marL="0" indent="0">
              <a:buNone/>
            </a:pPr>
            <a:r>
              <a:rPr lang="zh-TW" altLang="en-US" dirty="0">
                <a:latin typeface="微軟正黑體" pitchFamily="34" charset="-120"/>
                <a:ea typeface="微軟正黑體" pitchFamily="34" charset="-120"/>
              </a:rPr>
              <a:t>計畫目標年污水量推估</a:t>
            </a:r>
            <a:endParaRPr lang="en-US" altLang="zh-TW" dirty="0">
              <a:latin typeface="微軟正黑體" pitchFamily="34" charset="-120"/>
              <a:ea typeface="微軟正黑體" pitchFamily="34" charset="-120"/>
            </a:endParaRPr>
          </a:p>
          <a:p>
            <a:r>
              <a:rPr lang="zh-TW" altLang="zh-TW" sz="2000" dirty="0">
                <a:latin typeface="微軟正黑體" pitchFamily="34" charset="-120"/>
                <a:ea typeface="微軟正黑體" pitchFamily="34" charset="-120"/>
              </a:rPr>
              <a:t>依金門縣政府資料顯示，金寧鄉古寧村至</a:t>
            </a:r>
            <a:r>
              <a:rPr lang="en-US" altLang="zh-TW" sz="2000" dirty="0">
                <a:latin typeface="微軟正黑體" pitchFamily="34" charset="-120"/>
                <a:ea typeface="微軟正黑體" pitchFamily="34" charset="-120"/>
              </a:rPr>
              <a:t>109</a:t>
            </a:r>
            <a:r>
              <a:rPr lang="zh-TW" altLang="zh-TW" sz="2000" dirty="0">
                <a:latin typeface="微軟正黑體" pitchFamily="34" charset="-120"/>
                <a:ea typeface="微軟正黑體" pitchFamily="34" charset="-120"/>
              </a:rPr>
              <a:t>年底止居住戶數為</a:t>
            </a:r>
            <a:r>
              <a:rPr lang="en-US" altLang="zh-TW" sz="2000" dirty="0">
                <a:latin typeface="微軟正黑體" pitchFamily="34" charset="-120"/>
                <a:ea typeface="微軟正黑體" pitchFamily="34" charset="-120"/>
              </a:rPr>
              <a:t>1,067</a:t>
            </a:r>
            <a:r>
              <a:rPr lang="zh-TW" altLang="zh-TW" sz="2000" dirty="0">
                <a:latin typeface="微軟正黑體" pitchFamily="34" charset="-120"/>
                <a:ea typeface="微軟正黑體" pitchFamily="34" charset="-120"/>
              </a:rPr>
              <a:t>戶，居住人口總數為</a:t>
            </a:r>
            <a:r>
              <a:rPr lang="en-US" altLang="zh-TW" sz="2000" dirty="0">
                <a:latin typeface="微軟正黑體" pitchFamily="34" charset="-120"/>
                <a:ea typeface="微軟正黑體" pitchFamily="34" charset="-120"/>
              </a:rPr>
              <a:t>3,582</a:t>
            </a:r>
            <a:r>
              <a:rPr lang="zh-TW" altLang="zh-TW" sz="2000" dirty="0" smtClean="0">
                <a:latin typeface="微軟正黑體" pitchFamily="34" charset="-120"/>
                <a:ea typeface="微軟正黑體" pitchFamily="34" charset="-120"/>
              </a:rPr>
              <a:t>人。</a:t>
            </a:r>
            <a:endParaRPr lang="zh-TW" altLang="zh-TW" sz="2000" dirty="0">
              <a:latin typeface="微軟正黑體" pitchFamily="34" charset="-120"/>
              <a:ea typeface="微軟正黑體" pitchFamily="34" charset="-120"/>
            </a:endParaRPr>
          </a:p>
          <a:p>
            <a:r>
              <a:rPr lang="zh-TW" altLang="en-US" sz="2000" dirty="0">
                <a:latin typeface="微軟正黑體" pitchFamily="34" charset="-120"/>
                <a:ea typeface="微軟正黑體" pitchFamily="34" charset="-120"/>
              </a:rPr>
              <a:t>採</a:t>
            </a:r>
            <a:r>
              <a:rPr lang="zh-TW" altLang="zh-TW" sz="2000" dirty="0" smtClean="0">
                <a:latin typeface="微軟正黑體" pitchFamily="34" charset="-120"/>
                <a:ea typeface="微軟正黑體" pitchFamily="34" charset="-120"/>
              </a:rPr>
              <a:t>算術</a:t>
            </a:r>
            <a:r>
              <a:rPr lang="zh-TW" altLang="zh-TW" sz="2000" dirty="0">
                <a:latin typeface="微軟正黑體" pitchFamily="34" charset="-120"/>
                <a:ea typeface="微軟正黑體" pitchFamily="34" charset="-120"/>
              </a:rPr>
              <a:t>增加法、幾合增加法、飽和曲線法及最小二乘法推估目標年</a:t>
            </a:r>
            <a:r>
              <a:rPr lang="en-US" altLang="zh-TW" sz="2000" dirty="0">
                <a:latin typeface="微軟正黑體" pitchFamily="34" charset="-120"/>
                <a:ea typeface="微軟正黑體" pitchFamily="34" charset="-120"/>
              </a:rPr>
              <a:t>135</a:t>
            </a:r>
            <a:r>
              <a:rPr lang="zh-TW" altLang="zh-TW" sz="2000" dirty="0">
                <a:latin typeface="微軟正黑體" pitchFamily="34" charset="-120"/>
                <a:ea typeface="微軟正黑體" pitchFamily="34" charset="-120"/>
              </a:rPr>
              <a:t>年之人口</a:t>
            </a:r>
            <a:r>
              <a:rPr lang="zh-TW" altLang="zh-TW" sz="2000" dirty="0" smtClean="0">
                <a:latin typeface="微軟正黑體" pitchFamily="34" charset="-120"/>
                <a:ea typeface="微軟正黑體" pitchFamily="34" charset="-120"/>
              </a:rPr>
              <a:t>數。</a:t>
            </a:r>
            <a:r>
              <a:rPr lang="zh-TW" altLang="zh-TW" sz="2000" dirty="0">
                <a:latin typeface="微軟正黑體" pitchFamily="34" charset="-120"/>
                <a:ea typeface="微軟正黑體" pitchFamily="34" charset="-120"/>
              </a:rPr>
              <a:t>古寧</a:t>
            </a:r>
            <a:r>
              <a:rPr lang="zh-TW" altLang="zh-TW" sz="2000" dirty="0" smtClean="0">
                <a:latin typeface="微軟正黑體" pitchFamily="34" charset="-120"/>
                <a:ea typeface="微軟正黑體" pitchFamily="34" charset="-120"/>
              </a:rPr>
              <a:t>村人口</a:t>
            </a:r>
            <a:r>
              <a:rPr lang="zh-TW" altLang="zh-TW" sz="2000" dirty="0">
                <a:latin typeface="微軟正黑體" pitchFamily="34" charset="-120"/>
                <a:ea typeface="微軟正黑體" pitchFamily="34" charset="-120"/>
              </a:rPr>
              <a:t>成長比例較緩，故採用飽和曲線法計算之人數</a:t>
            </a:r>
            <a:r>
              <a:rPr lang="en-US" altLang="zh-TW" sz="2000" dirty="0">
                <a:latin typeface="微軟正黑體" pitchFamily="34" charset="-120"/>
                <a:ea typeface="微軟正黑體" pitchFamily="34" charset="-120"/>
              </a:rPr>
              <a:t>4,180</a:t>
            </a:r>
            <a:r>
              <a:rPr lang="zh-TW" altLang="zh-TW" sz="2000" dirty="0">
                <a:latin typeface="微軟正黑體" pitchFamily="34" charset="-120"/>
                <a:ea typeface="微軟正黑體" pitchFamily="34" charset="-120"/>
              </a:rPr>
              <a:t>人，取</a:t>
            </a:r>
            <a:r>
              <a:rPr lang="en-US" altLang="zh-TW" sz="2000" dirty="0">
                <a:latin typeface="微軟正黑體" pitchFamily="34" charset="-120"/>
                <a:ea typeface="微軟正黑體" pitchFamily="34" charset="-120"/>
              </a:rPr>
              <a:t>4,200</a:t>
            </a:r>
            <a:r>
              <a:rPr lang="zh-TW" altLang="zh-TW" sz="2000" dirty="0">
                <a:latin typeface="微軟正黑體" pitchFamily="34" charset="-120"/>
                <a:ea typeface="微軟正黑體" pitchFamily="34" charset="-120"/>
              </a:rPr>
              <a:t>人作為南山、北山、林厝及慈湖農莊等現有聚落之計畫人口數</a:t>
            </a:r>
            <a:r>
              <a:rPr lang="zh-TW" altLang="zh-TW" sz="2000" dirty="0" smtClean="0">
                <a:latin typeface="微軟正黑體" pitchFamily="34" charset="-120"/>
                <a:ea typeface="微軟正黑體" pitchFamily="34" charset="-120"/>
              </a:rPr>
              <a:t>。常住</a:t>
            </a:r>
            <a:r>
              <a:rPr lang="zh-TW" altLang="zh-TW" sz="2000" dirty="0">
                <a:latin typeface="微軟正黑體" pitchFamily="34" charset="-120"/>
                <a:ea typeface="微軟正黑體" pitchFamily="34" charset="-120"/>
              </a:rPr>
              <a:t>人口</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設籍人口比例約為</a:t>
            </a:r>
            <a:r>
              <a:rPr lang="en-US" altLang="zh-TW" sz="2000" dirty="0" smtClean="0">
                <a:latin typeface="微軟正黑體" pitchFamily="34" charset="-120"/>
                <a:ea typeface="微軟正黑體" pitchFamily="34" charset="-120"/>
              </a:rPr>
              <a:t>58.77</a:t>
            </a:r>
            <a:r>
              <a:rPr lang="zh-TW" altLang="zh-TW" sz="2000" dirty="0" smtClean="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故推估目標年計畫常住人口數為</a:t>
            </a:r>
            <a:r>
              <a:rPr lang="en-US" altLang="zh-TW" sz="2000" dirty="0">
                <a:latin typeface="微軟正黑體" pitchFamily="34" charset="-120"/>
                <a:ea typeface="微軟正黑體" pitchFamily="34" charset="-120"/>
              </a:rPr>
              <a:t>2,520</a:t>
            </a:r>
            <a:r>
              <a:rPr lang="zh-TW" altLang="zh-TW" sz="2000" dirty="0" smtClean="0">
                <a:latin typeface="微軟正黑體" pitchFamily="34" charset="-120"/>
                <a:ea typeface="微軟正黑體" pitchFamily="34" charset="-120"/>
              </a:rPr>
              <a:t>人</a:t>
            </a:r>
            <a:r>
              <a:rPr lang="zh-TW" altLang="en-US" sz="2000" dirty="0" smtClean="0">
                <a:latin typeface="微軟正黑體" pitchFamily="34" charset="-120"/>
                <a:ea typeface="微軟正黑體" pitchFamily="34" charset="-120"/>
              </a:rPr>
              <a:t>（以</a:t>
            </a:r>
            <a:r>
              <a:rPr lang="en-US" altLang="zh-TW" sz="2000" dirty="0" smtClean="0">
                <a:latin typeface="微軟正黑體" pitchFamily="34" charset="-120"/>
                <a:ea typeface="微軟正黑體" pitchFamily="34" charset="-120"/>
              </a:rPr>
              <a:t>60</a:t>
            </a:r>
            <a:r>
              <a:rPr lang="zh-TW" altLang="en-US" sz="2000" dirty="0" smtClean="0">
                <a:latin typeface="微軟正黑體" pitchFamily="34" charset="-120"/>
                <a:ea typeface="微軟正黑體" pitchFamily="34" charset="-120"/>
              </a:rPr>
              <a:t>％計算）</a:t>
            </a:r>
            <a:r>
              <a:rPr lang="zh-TW" altLang="zh-TW" sz="2000" dirty="0" smtClean="0">
                <a:latin typeface="微軟正黑體" pitchFamily="34" charset="-120"/>
                <a:ea typeface="微軟正黑體" pitchFamily="34" charset="-120"/>
              </a:rPr>
              <a:t>。</a:t>
            </a:r>
            <a:endParaRPr lang="zh-TW" altLang="zh-TW" sz="2000" dirty="0">
              <a:latin typeface="微軟正黑體" pitchFamily="34" charset="-120"/>
              <a:ea typeface="微軟正黑體" pitchFamily="34" charset="-120"/>
            </a:endParaRPr>
          </a:p>
          <a:p>
            <a:r>
              <a:rPr lang="zh-TW" altLang="zh-TW" sz="2000" dirty="0" smtClean="0">
                <a:latin typeface="微軟正黑體" pitchFamily="34" charset="-120"/>
                <a:ea typeface="微軟正黑體" pitchFamily="34" charset="-120"/>
              </a:rPr>
              <a:t>另慈湖</a:t>
            </a:r>
            <a:r>
              <a:rPr lang="zh-TW" altLang="zh-TW" sz="2000" dirty="0">
                <a:latin typeface="微軟正黑體" pitchFamily="34" charset="-120"/>
                <a:ea typeface="微軟正黑體" pitchFamily="34" charset="-120"/>
              </a:rPr>
              <a:t>國宅預計戶數約為</a:t>
            </a:r>
            <a:r>
              <a:rPr lang="en-US" altLang="zh-TW" sz="2000" dirty="0">
                <a:latin typeface="微軟正黑體" pitchFamily="34" charset="-120"/>
                <a:ea typeface="微軟正黑體" pitchFamily="34" charset="-120"/>
              </a:rPr>
              <a:t>60</a:t>
            </a:r>
            <a:r>
              <a:rPr lang="zh-TW" altLang="zh-TW" sz="2000" dirty="0">
                <a:latin typeface="微軟正黑體" pitchFamily="34" charset="-120"/>
                <a:ea typeface="微軟正黑體" pitchFamily="34" charset="-120"/>
              </a:rPr>
              <a:t>戶，南山戰後聚落目前因尚未詳細規劃，故以面積推估約為</a:t>
            </a:r>
            <a:r>
              <a:rPr lang="en-US" altLang="zh-TW" sz="2000" dirty="0">
                <a:latin typeface="微軟正黑體" pitchFamily="34" charset="-120"/>
                <a:ea typeface="微軟正黑體" pitchFamily="34" charset="-120"/>
              </a:rPr>
              <a:t>100</a:t>
            </a:r>
            <a:r>
              <a:rPr lang="zh-TW" altLang="zh-TW" sz="2000" dirty="0" smtClean="0">
                <a:latin typeface="微軟正黑體" pitchFamily="34" charset="-120"/>
                <a:ea typeface="微軟正黑體" pitchFamily="34" charset="-120"/>
              </a:rPr>
              <a:t>戶，</a:t>
            </a:r>
            <a:r>
              <a:rPr lang="zh-TW" altLang="zh-TW" sz="2000" dirty="0">
                <a:latin typeface="微軟正黑體" pitchFamily="34" charset="-120"/>
                <a:ea typeface="微軟正黑體" pitchFamily="34" charset="-120"/>
              </a:rPr>
              <a:t>若以</a:t>
            </a:r>
            <a:r>
              <a:rPr lang="en-US" altLang="zh-TW" sz="2000" dirty="0">
                <a:latin typeface="微軟正黑體" pitchFamily="34" charset="-120"/>
                <a:ea typeface="微軟正黑體" pitchFamily="34" charset="-120"/>
              </a:rPr>
              <a:t>3.36</a:t>
            </a:r>
            <a:r>
              <a:rPr lang="zh-TW" altLang="zh-TW" sz="2000" dirty="0">
                <a:latin typeface="微軟正黑體" pitchFamily="34" charset="-120"/>
                <a:ea typeface="微軟正黑體" pitchFamily="34" charset="-120"/>
              </a:rPr>
              <a:t>人</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戶計，未來新增之慈湖國宅及南山戰後聚落計畫人口數約為</a:t>
            </a:r>
            <a:r>
              <a:rPr lang="en-US" altLang="zh-TW" sz="2000" dirty="0">
                <a:latin typeface="微軟正黑體" pitchFamily="34" charset="-120"/>
                <a:ea typeface="微軟正黑體" pitchFamily="34" charset="-120"/>
              </a:rPr>
              <a:t>537</a:t>
            </a:r>
            <a:r>
              <a:rPr lang="zh-TW" altLang="zh-TW" sz="2000" dirty="0">
                <a:latin typeface="微軟正黑體" pitchFamily="34" charset="-120"/>
                <a:ea typeface="微軟正黑體" pitchFamily="34" charset="-120"/>
              </a:rPr>
              <a:t>人。推估本計畫範圍目標年計畫人口數為</a:t>
            </a:r>
            <a:r>
              <a:rPr lang="en-US" altLang="zh-TW" sz="2000" dirty="0">
                <a:latin typeface="微軟正黑體" pitchFamily="34" charset="-120"/>
                <a:ea typeface="微軟正黑體" pitchFamily="34" charset="-120"/>
              </a:rPr>
              <a:t>3,057</a:t>
            </a:r>
            <a:r>
              <a:rPr lang="zh-TW" altLang="zh-TW" sz="2000" dirty="0">
                <a:latin typeface="微軟正黑體" pitchFamily="34" charset="-120"/>
                <a:ea typeface="微軟正黑體" pitchFamily="34" charset="-120"/>
              </a:rPr>
              <a:t>人。</a:t>
            </a:r>
          </a:p>
          <a:p>
            <a:r>
              <a:rPr lang="zh-TW" altLang="zh-TW" sz="2000" dirty="0">
                <a:latin typeface="微軟正黑體" pitchFamily="34" charset="-120"/>
                <a:ea typeface="微軟正黑體" pitchFamily="34" charset="-120"/>
              </a:rPr>
              <a:t>依據「金門特定區污水下水道系統第四期實施計畫」，金寧鄉每人每日污水量為</a:t>
            </a:r>
            <a:r>
              <a:rPr lang="en-US" altLang="zh-TW" sz="2000" dirty="0">
                <a:latin typeface="微軟正黑體" pitchFamily="34" charset="-120"/>
                <a:ea typeface="微軟正黑體" pitchFamily="34" charset="-120"/>
              </a:rPr>
              <a:t>144 </a:t>
            </a:r>
            <a:r>
              <a:rPr lang="en-US" altLang="zh-TW" sz="2000" dirty="0" err="1">
                <a:latin typeface="微軟正黑體" pitchFamily="34" charset="-120"/>
                <a:ea typeface="微軟正黑體" pitchFamily="34" charset="-120"/>
              </a:rPr>
              <a:t>lpcd</a:t>
            </a:r>
            <a:r>
              <a:rPr lang="zh-TW" altLang="zh-TW" sz="2000" dirty="0">
                <a:latin typeface="微軟正黑體" pitchFamily="34" charset="-120"/>
                <a:ea typeface="微軟正黑體" pitchFamily="34" charset="-120"/>
              </a:rPr>
              <a:t>，並考量日後接管率達</a:t>
            </a:r>
            <a:r>
              <a:rPr lang="en-US" altLang="zh-TW" sz="2000" dirty="0">
                <a:latin typeface="微軟正黑體" pitchFamily="34" charset="-120"/>
                <a:ea typeface="微軟正黑體" pitchFamily="34" charset="-120"/>
              </a:rPr>
              <a:t>90%</a:t>
            </a:r>
            <a:r>
              <a:rPr lang="zh-TW" altLang="zh-TW" sz="2000" dirty="0">
                <a:latin typeface="微軟正黑體" pitchFamily="34" charset="-120"/>
                <a:ea typeface="微軟正黑體" pitchFamily="34" charset="-120"/>
              </a:rPr>
              <a:t>，據此可得計畫目標年污水量約為</a:t>
            </a:r>
            <a:r>
              <a:rPr lang="en-US" altLang="zh-TW" sz="2000" dirty="0">
                <a:latin typeface="微軟正黑體" pitchFamily="34" charset="-120"/>
                <a:ea typeface="微軟正黑體" pitchFamily="34" charset="-120"/>
              </a:rPr>
              <a:t>396CMD</a:t>
            </a:r>
            <a:r>
              <a:rPr lang="zh-TW" altLang="zh-TW" sz="2000" dirty="0">
                <a:latin typeface="微軟正黑體" pitchFamily="34" charset="-120"/>
                <a:ea typeface="微軟正黑體" pitchFamily="34" charset="-120"/>
              </a:rPr>
              <a:t>，故建議新設污水處理廠</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水資源回收中心</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設計平均日處理量以</a:t>
            </a:r>
            <a:r>
              <a:rPr lang="en-US" altLang="zh-TW" sz="2000" dirty="0">
                <a:latin typeface="微軟正黑體" pitchFamily="34" charset="-120"/>
                <a:ea typeface="微軟正黑體" pitchFamily="34" charset="-120"/>
              </a:rPr>
              <a:t>400 CMD</a:t>
            </a:r>
            <a:r>
              <a:rPr lang="zh-TW" altLang="zh-TW" sz="2000" dirty="0">
                <a:latin typeface="微軟正黑體" pitchFamily="34" charset="-120"/>
                <a:ea typeface="微軟正黑體" pitchFamily="34" charset="-120"/>
              </a:rPr>
              <a:t>為原則，並預留可擴充之</a:t>
            </a:r>
            <a:r>
              <a:rPr lang="en-US" altLang="zh-TW" sz="2000" dirty="0">
                <a:latin typeface="微軟正黑體" pitchFamily="34" charset="-120"/>
                <a:ea typeface="微軟正黑體" pitchFamily="34" charset="-120"/>
              </a:rPr>
              <a:t>600CMD</a:t>
            </a:r>
            <a:r>
              <a:rPr lang="zh-TW" altLang="zh-TW" sz="2000" dirty="0">
                <a:latin typeface="微軟正黑體" pitchFamily="34" charset="-120"/>
                <a:ea typeface="微軟正黑體" pitchFamily="34" charset="-120"/>
              </a:rPr>
              <a:t>之規劃。</a:t>
            </a:r>
            <a:endParaRPr lang="en-US" altLang="zh-TW" sz="2000" dirty="0">
              <a:solidFill>
                <a:schemeClr val="accent3">
                  <a:lumMod val="50000"/>
                </a:schemeClr>
              </a:solidFill>
              <a:latin typeface="微軟正黑體" pitchFamily="34" charset="-120"/>
              <a:ea typeface="微軟正黑體" pitchFamily="34" charset="-120"/>
            </a:endParaRPr>
          </a:p>
          <a:p>
            <a:pPr marL="0" indent="0">
              <a:buNone/>
            </a:pPr>
            <a:endParaRPr lang="en-US" altLang="zh-TW" dirty="0">
              <a:latin typeface="微軟正黑體" pitchFamily="34" charset="-120"/>
              <a:ea typeface="微軟正黑體" pitchFamily="34" charset="-120"/>
            </a:endParaRPr>
          </a:p>
          <a:p>
            <a:pPr marL="0" indent="0">
              <a:buNone/>
            </a:pPr>
            <a:endParaRPr lang="en-US" altLang="zh-TW" dirty="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endParaRPr lang="en-US" altLang="zh-TW" dirty="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13</a:t>
            </a:fld>
            <a:endParaRPr lang="zh-TW" altLang="en-US"/>
          </a:p>
        </p:txBody>
      </p:sp>
      <p:graphicFrame>
        <p:nvGraphicFramePr>
          <p:cNvPr id="7"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1602948449"/>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780594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endParaRPr lang="zh-TW" altLang="en-US"/>
          </a:p>
        </p:txBody>
      </p:sp>
      <p:sp>
        <p:nvSpPr>
          <p:cNvPr id="3" name="內容版面配置區 2"/>
          <p:cNvSpPr>
            <a:spLocks noGrp="1"/>
          </p:cNvSpPr>
          <p:nvPr>
            <p:ph idx="1"/>
          </p:nvPr>
        </p:nvSpPr>
        <p:spPr/>
        <p:txBody>
          <a:bodyPr/>
          <a:lstStyle/>
          <a:p>
            <a:r>
              <a:rPr lang="zh-TW" altLang="en-US" dirty="0">
                <a:latin typeface="微軟正黑體" pitchFamily="34" charset="-120"/>
                <a:ea typeface="微軟正黑體" pitchFamily="34" charset="-120"/>
              </a:rPr>
              <a:t>污水處理方式</a:t>
            </a:r>
            <a:endParaRPr lang="en-US" altLang="zh-TW" dirty="0">
              <a:latin typeface="微軟正黑體" pitchFamily="34" charset="-120"/>
              <a:ea typeface="微軟正黑體" pitchFamily="34" charset="-120"/>
            </a:endParaRPr>
          </a:p>
          <a:p>
            <a:pPr marL="271463" indent="0" algn="just">
              <a:buNone/>
            </a:pPr>
            <a:r>
              <a:rPr lang="zh-TW" altLang="zh-TW" dirty="0"/>
              <a:t>新建水資源回收中心以公共下水道</a:t>
            </a:r>
            <a:r>
              <a:rPr lang="en-US" altLang="zh-TW" dirty="0"/>
              <a:t>(</a:t>
            </a:r>
            <a:r>
              <a:rPr lang="zh-TW" altLang="zh-TW" dirty="0"/>
              <a:t>非水源水質水量保護區</a:t>
            </a:r>
            <a:r>
              <a:rPr lang="en-US" altLang="zh-TW" dirty="0"/>
              <a:t>)</a:t>
            </a:r>
            <a:r>
              <a:rPr lang="zh-TW" altLang="zh-TW" dirty="0"/>
              <a:t>流量大於</a:t>
            </a:r>
            <a:r>
              <a:rPr lang="en-US" altLang="zh-TW" dirty="0"/>
              <a:t>250CMD</a:t>
            </a:r>
            <a:r>
              <a:rPr lang="zh-TW" altLang="zh-TW" dirty="0"/>
              <a:t>之排放標準進行規劃，詳表</a:t>
            </a:r>
            <a:r>
              <a:rPr lang="en-US" altLang="zh-TW" dirty="0"/>
              <a:t>4-2</a:t>
            </a:r>
            <a:r>
              <a:rPr lang="zh-TW" altLang="zh-TW" dirty="0"/>
              <a:t>所示。目前規劃除採二級生物處理外，另增加過濾處理及放流水回收設施，可符合回收再利用之相關標準，以利後續再利用</a:t>
            </a:r>
            <a:endParaRPr lang="en-US" altLang="zh-TW" dirty="0">
              <a:solidFill>
                <a:schemeClr val="accent3">
                  <a:lumMod val="50000"/>
                </a:schemeClr>
              </a:solidFill>
            </a:endParaRPr>
          </a:p>
          <a:p>
            <a:endParaRPr lang="zh-TW" altLang="en-US" dirty="0"/>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14</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816190725"/>
              </p:ext>
            </p:extLst>
          </p:nvPr>
        </p:nvGraphicFramePr>
        <p:xfrm>
          <a:off x="1551777" y="2758442"/>
          <a:ext cx="7988462" cy="3317557"/>
        </p:xfrm>
        <a:graphic>
          <a:graphicData uri="http://schemas.openxmlformats.org/drawingml/2006/table">
            <a:tbl>
              <a:tblPr firstRow="1" firstCol="1" bandRow="1">
                <a:tableStyleId>{5C22544A-7EE6-4342-B048-85BDC9FD1C3A}</a:tableStyleId>
              </a:tblPr>
              <a:tblGrid>
                <a:gridCol w="1674494">
                  <a:extLst>
                    <a:ext uri="{9D8B030D-6E8A-4147-A177-3AD203B41FA5}">
                      <a16:colId xmlns:a16="http://schemas.microsoft.com/office/drawing/2014/main" xmlns="" val="20000"/>
                    </a:ext>
                  </a:extLst>
                </a:gridCol>
                <a:gridCol w="1052328">
                  <a:extLst>
                    <a:ext uri="{9D8B030D-6E8A-4147-A177-3AD203B41FA5}">
                      <a16:colId xmlns:a16="http://schemas.microsoft.com/office/drawing/2014/main" xmlns="" val="20001"/>
                    </a:ext>
                  </a:extLst>
                </a:gridCol>
                <a:gridCol w="1052328">
                  <a:extLst>
                    <a:ext uri="{9D8B030D-6E8A-4147-A177-3AD203B41FA5}">
                      <a16:colId xmlns:a16="http://schemas.microsoft.com/office/drawing/2014/main" xmlns="" val="20002"/>
                    </a:ext>
                  </a:extLst>
                </a:gridCol>
                <a:gridCol w="1052328">
                  <a:extLst>
                    <a:ext uri="{9D8B030D-6E8A-4147-A177-3AD203B41FA5}">
                      <a16:colId xmlns:a16="http://schemas.microsoft.com/office/drawing/2014/main" xmlns="" val="20003"/>
                    </a:ext>
                  </a:extLst>
                </a:gridCol>
                <a:gridCol w="1052328">
                  <a:extLst>
                    <a:ext uri="{9D8B030D-6E8A-4147-A177-3AD203B41FA5}">
                      <a16:colId xmlns:a16="http://schemas.microsoft.com/office/drawing/2014/main" xmlns="" val="20004"/>
                    </a:ext>
                  </a:extLst>
                </a:gridCol>
                <a:gridCol w="1052328">
                  <a:extLst>
                    <a:ext uri="{9D8B030D-6E8A-4147-A177-3AD203B41FA5}">
                      <a16:colId xmlns:a16="http://schemas.microsoft.com/office/drawing/2014/main" xmlns="" val="20005"/>
                    </a:ext>
                  </a:extLst>
                </a:gridCol>
                <a:gridCol w="1052328">
                  <a:extLst>
                    <a:ext uri="{9D8B030D-6E8A-4147-A177-3AD203B41FA5}">
                      <a16:colId xmlns:a16="http://schemas.microsoft.com/office/drawing/2014/main" xmlns="" val="20006"/>
                    </a:ext>
                  </a:extLst>
                </a:gridCol>
              </a:tblGrid>
              <a:tr h="581590">
                <a:tc rowSpan="2">
                  <a:txBody>
                    <a:bodyPr/>
                    <a:lstStyle/>
                    <a:p>
                      <a:pPr algn="r">
                        <a:spcAft>
                          <a:spcPts val="0"/>
                        </a:spcAft>
                      </a:pPr>
                      <a:r>
                        <a:rPr lang="zh-TW" sz="1600" kern="100" dirty="0">
                          <a:effectLst/>
                          <a:latin typeface="微軟正黑體" pitchFamily="34" charset="-120"/>
                          <a:ea typeface="微軟正黑體" pitchFamily="34" charset="-120"/>
                        </a:rPr>
                        <a:t>年份</a:t>
                      </a:r>
                      <a:r>
                        <a:rPr lang="en-US" sz="1600" kern="100" dirty="0">
                          <a:effectLst/>
                          <a:latin typeface="微軟正黑體" pitchFamily="34" charset="-120"/>
                          <a:ea typeface="微軟正黑體" pitchFamily="34" charset="-120"/>
                        </a:rPr>
                        <a:t>(</a:t>
                      </a:r>
                      <a:r>
                        <a:rPr lang="zh-TW" sz="1600" kern="100" dirty="0">
                          <a:effectLst/>
                          <a:latin typeface="微軟正黑體" pitchFamily="34" charset="-120"/>
                          <a:ea typeface="微軟正黑體" pitchFamily="34" charset="-120"/>
                        </a:rPr>
                        <a:t>民國</a:t>
                      </a:r>
                      <a:r>
                        <a:rPr lang="en-US" sz="1600" kern="100" dirty="0">
                          <a:effectLst/>
                          <a:latin typeface="微軟正黑體" pitchFamily="34" charset="-120"/>
                          <a:ea typeface="微軟正黑體" pitchFamily="34" charset="-120"/>
                        </a:rPr>
                        <a:t>)</a:t>
                      </a:r>
                      <a:endParaRPr lang="zh-TW" sz="1600" kern="100" dirty="0">
                        <a:effectLst/>
                        <a:latin typeface="微軟正黑體" pitchFamily="34" charset="-120"/>
                        <a:ea typeface="微軟正黑體" pitchFamily="34" charset="-120"/>
                      </a:endParaRPr>
                    </a:p>
                    <a:p>
                      <a:pPr algn="r">
                        <a:spcAft>
                          <a:spcPts val="0"/>
                        </a:spcAft>
                      </a:pPr>
                      <a:r>
                        <a:rPr lang="en-US" sz="1600" kern="100" dirty="0">
                          <a:effectLst/>
                          <a:latin typeface="微軟正黑體" pitchFamily="34" charset="-120"/>
                          <a:ea typeface="微軟正黑體" pitchFamily="34" charset="-120"/>
                        </a:rPr>
                        <a:t> </a:t>
                      </a:r>
                      <a:endParaRPr lang="zh-TW" sz="1600" kern="100" dirty="0">
                        <a:effectLst/>
                        <a:latin typeface="微軟正黑體" pitchFamily="34" charset="-120"/>
                        <a:ea typeface="微軟正黑體" pitchFamily="34" charset="-120"/>
                      </a:endParaRPr>
                    </a:p>
                    <a:p>
                      <a:pPr>
                        <a:spcAft>
                          <a:spcPts val="0"/>
                        </a:spcAft>
                      </a:pPr>
                      <a:r>
                        <a:rPr lang="zh-TW" sz="1600" kern="100" dirty="0">
                          <a:effectLst/>
                          <a:latin typeface="微軟正黑體" pitchFamily="34" charset="-120"/>
                          <a:ea typeface="微軟正黑體" pitchFamily="34" charset="-120"/>
                        </a:rPr>
                        <a:t>推估法</a:t>
                      </a:r>
                    </a:p>
                  </a:txBody>
                  <a:tcPr marL="68580" marR="68580" marT="0" marB="0" anchor="ctr"/>
                </a:tc>
                <a:tc gridSpan="6">
                  <a:txBody>
                    <a:bodyPr/>
                    <a:lstStyle/>
                    <a:p>
                      <a:pPr algn="ctr">
                        <a:spcAft>
                          <a:spcPts val="0"/>
                        </a:spcAft>
                      </a:pPr>
                      <a:r>
                        <a:rPr lang="zh-TW" sz="1600" kern="100" dirty="0">
                          <a:effectLst/>
                          <a:latin typeface="微軟正黑體" pitchFamily="34" charset="-120"/>
                          <a:ea typeface="微軟正黑體" pitchFamily="34" charset="-120"/>
                        </a:rPr>
                        <a:t>人口數</a:t>
                      </a:r>
                      <a:r>
                        <a:rPr lang="en-US" sz="1600" kern="100" dirty="0">
                          <a:effectLst/>
                          <a:latin typeface="微軟正黑體" pitchFamily="34" charset="-120"/>
                          <a:ea typeface="微軟正黑體" pitchFamily="34" charset="-120"/>
                        </a:rPr>
                        <a:t>(</a:t>
                      </a:r>
                      <a:r>
                        <a:rPr lang="zh-TW" sz="1600" kern="100" dirty="0">
                          <a:effectLst/>
                          <a:latin typeface="微軟正黑體" pitchFamily="34" charset="-120"/>
                          <a:ea typeface="微軟正黑體" pitchFamily="34" charset="-120"/>
                        </a:rPr>
                        <a:t>人</a:t>
                      </a:r>
                      <a:r>
                        <a:rPr lang="en-US" sz="1600" kern="100" dirty="0">
                          <a:effectLst/>
                          <a:latin typeface="微軟正黑體" pitchFamily="34" charset="-120"/>
                          <a:ea typeface="微軟正黑體" pitchFamily="34" charset="-120"/>
                        </a:rPr>
                        <a:t>)</a:t>
                      </a:r>
                      <a:endParaRPr lang="zh-TW" sz="1600" kern="100" dirty="0">
                        <a:effectLst/>
                        <a:latin typeface="微軟正黑體" pitchFamily="34" charset="-120"/>
                        <a:ea typeface="微軟正黑體" pitchFamily="34" charset="-12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582903">
                <a:tc vMerge="1">
                  <a:txBody>
                    <a:bodyPr/>
                    <a:lstStyle/>
                    <a:p>
                      <a:endParaRPr lang="zh-TW" altLang="en-US"/>
                    </a:p>
                  </a:txBody>
                  <a:tcPr/>
                </a:tc>
                <a:tc>
                  <a:txBody>
                    <a:bodyPr/>
                    <a:lstStyle/>
                    <a:p>
                      <a:pPr algn="ctr">
                        <a:spcAft>
                          <a:spcPts val="0"/>
                        </a:spcAft>
                      </a:pPr>
                      <a:r>
                        <a:rPr lang="en-US" sz="1600" kern="100" dirty="0">
                          <a:effectLst/>
                          <a:latin typeface="微軟正黑體" pitchFamily="34" charset="-120"/>
                          <a:ea typeface="微軟正黑體" pitchFamily="34" charset="-120"/>
                        </a:rPr>
                        <a:t>110</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115</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120</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125</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130</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135</a:t>
                      </a:r>
                      <a:endParaRPr lang="zh-TW" sz="1600" kern="100">
                        <a:effectLst/>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1"/>
                  </a:ext>
                </a:extLst>
              </a:tr>
              <a:tr h="538266">
                <a:tc>
                  <a:txBody>
                    <a:bodyPr/>
                    <a:lstStyle/>
                    <a:p>
                      <a:pPr algn="ctr">
                        <a:spcAft>
                          <a:spcPts val="0"/>
                        </a:spcAft>
                      </a:pPr>
                      <a:r>
                        <a:rPr lang="zh-TW" sz="1600" kern="100">
                          <a:effectLst/>
                          <a:latin typeface="微軟正黑體" pitchFamily="34" charset="-120"/>
                          <a:ea typeface="微軟正黑體" pitchFamily="34" charset="-120"/>
                        </a:rPr>
                        <a:t>算數增加法</a:t>
                      </a: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4,149</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4,858</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5,566</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6,275</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6,983</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7,692</a:t>
                      </a:r>
                      <a:endParaRPr lang="zh-TW" sz="1600" kern="100">
                        <a:effectLst/>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2"/>
                  </a:ext>
                </a:extLst>
              </a:tr>
              <a:tr h="538266">
                <a:tc>
                  <a:txBody>
                    <a:bodyPr/>
                    <a:lstStyle/>
                    <a:p>
                      <a:pPr algn="ctr">
                        <a:spcAft>
                          <a:spcPts val="0"/>
                        </a:spcAft>
                      </a:pPr>
                      <a:r>
                        <a:rPr lang="zh-TW" sz="1600" kern="100">
                          <a:effectLst/>
                          <a:latin typeface="微軟正黑體" pitchFamily="34" charset="-120"/>
                          <a:ea typeface="微軟正黑體" pitchFamily="34" charset="-120"/>
                        </a:rPr>
                        <a:t>幾合增加法</a:t>
                      </a: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4,404</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5,701</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7,381</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9,556</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12,371</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16,016</a:t>
                      </a:r>
                      <a:endParaRPr lang="zh-TW" sz="1600" kern="100">
                        <a:effectLst/>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3"/>
                  </a:ext>
                </a:extLst>
              </a:tr>
              <a:tr h="538266">
                <a:tc>
                  <a:txBody>
                    <a:bodyPr/>
                    <a:lstStyle/>
                    <a:p>
                      <a:pPr algn="ctr">
                        <a:spcAft>
                          <a:spcPts val="0"/>
                        </a:spcAft>
                      </a:pPr>
                      <a:r>
                        <a:rPr lang="zh-TW" sz="1600" kern="100">
                          <a:effectLst/>
                          <a:latin typeface="微軟正黑體" pitchFamily="34" charset="-120"/>
                          <a:ea typeface="微軟正黑體" pitchFamily="34" charset="-120"/>
                        </a:rPr>
                        <a:t>飽和曲線法</a:t>
                      </a: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3,873</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4,054</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4,131</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4,162</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4,175</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4,180</a:t>
                      </a:r>
                      <a:endParaRPr lang="zh-TW" sz="1600" kern="100">
                        <a:effectLst/>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4"/>
                  </a:ext>
                </a:extLst>
              </a:tr>
              <a:tr h="538266">
                <a:tc>
                  <a:txBody>
                    <a:bodyPr/>
                    <a:lstStyle/>
                    <a:p>
                      <a:pPr algn="ctr">
                        <a:spcAft>
                          <a:spcPts val="0"/>
                        </a:spcAft>
                      </a:pPr>
                      <a:r>
                        <a:rPr lang="zh-TW" sz="1600" kern="100">
                          <a:effectLst/>
                          <a:latin typeface="微軟正黑體" pitchFamily="34" charset="-120"/>
                          <a:ea typeface="微軟正黑體" pitchFamily="34" charset="-120"/>
                        </a:rPr>
                        <a:t>最小二乘法</a:t>
                      </a: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4,428</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5,288</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a:effectLst/>
                          <a:latin typeface="微軟正黑體" pitchFamily="34" charset="-120"/>
                          <a:ea typeface="微軟正黑體" pitchFamily="34" charset="-120"/>
                        </a:rPr>
                        <a:t>6,148</a:t>
                      </a:r>
                      <a:endParaRPr lang="zh-TW" sz="1600" kern="10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7,008</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7,868</a:t>
                      </a:r>
                      <a:endParaRPr lang="zh-TW" sz="1600" kern="100" dirty="0">
                        <a:effectLst/>
                        <a:latin typeface="微軟正黑體" pitchFamily="34" charset="-120"/>
                        <a:ea typeface="微軟正黑體" pitchFamily="34" charset="-120"/>
                      </a:endParaRPr>
                    </a:p>
                  </a:txBody>
                  <a:tcPr marL="68580" marR="68580" marT="0" marB="0" anchor="ctr"/>
                </a:tc>
                <a:tc>
                  <a:txBody>
                    <a:bodyPr/>
                    <a:lstStyle/>
                    <a:p>
                      <a:pPr algn="ctr">
                        <a:spcAft>
                          <a:spcPts val="0"/>
                        </a:spcAft>
                      </a:pPr>
                      <a:r>
                        <a:rPr lang="en-US" sz="1600" kern="100" dirty="0">
                          <a:effectLst/>
                          <a:latin typeface="微軟正黑體" pitchFamily="34" charset="-120"/>
                          <a:ea typeface="微軟正黑體" pitchFamily="34" charset="-120"/>
                        </a:rPr>
                        <a:t>8,728</a:t>
                      </a:r>
                      <a:endParaRPr lang="zh-TW" sz="1600" kern="100" dirty="0">
                        <a:effectLst/>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xmlns="" val="10005"/>
                  </a:ext>
                </a:extLst>
              </a:tr>
            </a:tbl>
          </a:graphicData>
        </a:graphic>
      </p:graphicFrame>
      <p:graphicFrame>
        <p:nvGraphicFramePr>
          <p:cNvPr id="6"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1181696402"/>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508376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247650" y="118088"/>
            <a:ext cx="8543925" cy="396000"/>
          </a:xfrm>
        </p:spPr>
        <p:txBody>
          <a:bodyPr>
            <a:normAutofit fontScale="90000"/>
          </a:bodyPr>
          <a:lstStyle/>
          <a:p>
            <a:r>
              <a:rPr lang="zh-TW" altLang="en-US" dirty="0">
                <a:latin typeface="微軟正黑體" pitchFamily="34" charset="-120"/>
                <a:ea typeface="微軟正黑體" pitchFamily="34" charset="-120"/>
              </a:rPr>
              <a:t>放流水標準</a:t>
            </a: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15</a:t>
            </a:fld>
            <a:endParaRPr lang="zh-TW" altLang="en-US"/>
          </a:p>
        </p:txBody>
      </p:sp>
      <p:graphicFrame>
        <p:nvGraphicFramePr>
          <p:cNvPr id="9"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1638718037"/>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1669872645"/>
              </p:ext>
            </p:extLst>
          </p:nvPr>
        </p:nvGraphicFramePr>
        <p:xfrm>
          <a:off x="1417320" y="683995"/>
          <a:ext cx="8421623" cy="5616220"/>
        </p:xfrm>
        <a:graphic>
          <a:graphicData uri="http://schemas.openxmlformats.org/drawingml/2006/table">
            <a:tbl>
              <a:tblPr>
                <a:tableStyleId>{5C22544A-7EE6-4342-B048-85BDC9FD1C3A}</a:tableStyleId>
              </a:tblPr>
              <a:tblGrid>
                <a:gridCol w="1659487">
                  <a:extLst>
                    <a:ext uri="{9D8B030D-6E8A-4147-A177-3AD203B41FA5}">
                      <a16:colId xmlns:a16="http://schemas.microsoft.com/office/drawing/2014/main" xmlns="" val="2342736369"/>
                    </a:ext>
                  </a:extLst>
                </a:gridCol>
                <a:gridCol w="1275212">
                  <a:extLst>
                    <a:ext uri="{9D8B030D-6E8A-4147-A177-3AD203B41FA5}">
                      <a16:colId xmlns:a16="http://schemas.microsoft.com/office/drawing/2014/main" xmlns="" val="3183519574"/>
                    </a:ext>
                  </a:extLst>
                </a:gridCol>
                <a:gridCol w="1275212">
                  <a:extLst>
                    <a:ext uri="{9D8B030D-6E8A-4147-A177-3AD203B41FA5}">
                      <a16:colId xmlns:a16="http://schemas.microsoft.com/office/drawing/2014/main" xmlns="" val="1004454775"/>
                    </a:ext>
                  </a:extLst>
                </a:gridCol>
                <a:gridCol w="1403904">
                  <a:extLst>
                    <a:ext uri="{9D8B030D-6E8A-4147-A177-3AD203B41FA5}">
                      <a16:colId xmlns:a16="http://schemas.microsoft.com/office/drawing/2014/main" xmlns="" val="3557947054"/>
                    </a:ext>
                  </a:extLst>
                </a:gridCol>
                <a:gridCol w="1403904">
                  <a:extLst>
                    <a:ext uri="{9D8B030D-6E8A-4147-A177-3AD203B41FA5}">
                      <a16:colId xmlns:a16="http://schemas.microsoft.com/office/drawing/2014/main" xmlns="" val="344314969"/>
                    </a:ext>
                  </a:extLst>
                </a:gridCol>
                <a:gridCol w="1403904">
                  <a:extLst>
                    <a:ext uri="{9D8B030D-6E8A-4147-A177-3AD203B41FA5}">
                      <a16:colId xmlns:a16="http://schemas.microsoft.com/office/drawing/2014/main" xmlns="" val="1036964922"/>
                    </a:ext>
                  </a:extLst>
                </a:gridCol>
              </a:tblGrid>
              <a:tr h="403272">
                <a:tc rowSpan="3">
                  <a:txBody>
                    <a:bodyPr/>
                    <a:lstStyle/>
                    <a:p>
                      <a:pPr algn="ctr" eaLnBrk="0" hangingPunct="0">
                        <a:spcAft>
                          <a:spcPts val="0"/>
                        </a:spcAft>
                      </a:pPr>
                      <a:r>
                        <a:rPr lang="zh-TW" sz="1600" dirty="0">
                          <a:effectLst/>
                          <a:latin typeface="微軟正黑體" panose="020B0604030504040204" pitchFamily="34" charset="-120"/>
                          <a:ea typeface="微軟正黑體" panose="020B0604030504040204" pitchFamily="34" charset="-120"/>
                        </a:rPr>
                        <a:t>水質要求項目</a:t>
                      </a: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eaLnBrk="0" hangingPunct="0">
                        <a:spcAft>
                          <a:spcPts val="0"/>
                        </a:spcAft>
                      </a:pPr>
                      <a:r>
                        <a:rPr lang="zh-TW" sz="1600">
                          <a:effectLst/>
                          <a:latin typeface="微軟正黑體" panose="020B0604030504040204" pitchFamily="34" charset="-120"/>
                          <a:ea typeface="微軟正黑體" panose="020B0604030504040204" pitchFamily="34" charset="-120"/>
                        </a:rPr>
                        <a:t>非水源水質水量保護區</a:t>
                      </a: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eaLnBrk="0" hangingPunct="0">
                        <a:spcAft>
                          <a:spcPts val="0"/>
                        </a:spcAft>
                      </a:pPr>
                      <a:r>
                        <a:rPr lang="zh-TW" sz="1600">
                          <a:effectLst/>
                          <a:latin typeface="微軟正黑體" panose="020B0604030504040204" pitchFamily="34" charset="-120"/>
                          <a:ea typeface="微軟正黑體" panose="020B0604030504040204" pitchFamily="34" charset="-120"/>
                        </a:rPr>
                        <a:t>水源水質水量保護區</a:t>
                      </a: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rowSpan="3">
                  <a:txBody>
                    <a:bodyPr/>
                    <a:lstStyle/>
                    <a:p>
                      <a:pPr algn="ctr" eaLnBrk="0" hangingPunct="0">
                        <a:spcAft>
                          <a:spcPts val="0"/>
                        </a:spcAft>
                      </a:pPr>
                      <a:r>
                        <a:rPr lang="zh-TW" sz="1600">
                          <a:effectLst/>
                          <a:latin typeface="微軟正黑體" panose="020B0604030504040204" pitchFamily="34" charset="-120"/>
                          <a:ea typeface="微軟正黑體" panose="020B0604030504040204" pitchFamily="34" charset="-120"/>
                        </a:rPr>
                        <a:t>本計畫採用</a:t>
                      </a:r>
                    </a:p>
                    <a:p>
                      <a:pPr algn="ctr" eaLnBrk="0" hangingPunct="0">
                        <a:spcAft>
                          <a:spcPts val="0"/>
                        </a:spcAft>
                      </a:pPr>
                      <a:r>
                        <a:rPr lang="zh-TW" sz="1600">
                          <a:effectLst/>
                          <a:latin typeface="微軟正黑體" panose="020B0604030504040204" pitchFamily="34" charset="-120"/>
                          <a:ea typeface="微軟正黑體" panose="020B0604030504040204" pitchFamily="34" charset="-120"/>
                        </a:rPr>
                        <a:t>排放標準</a:t>
                      </a: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95880344"/>
                  </a:ext>
                </a:extLst>
              </a:tr>
              <a:tr h="403272">
                <a:tc vMerge="1">
                  <a:txBody>
                    <a:bodyPr/>
                    <a:lstStyle/>
                    <a:p>
                      <a:endParaRPr lang="zh-TW" altLang="en-US"/>
                    </a:p>
                  </a:txBody>
                  <a:tcPr/>
                </a:tc>
                <a:tc gridSpan="2">
                  <a:txBody>
                    <a:bodyPr/>
                    <a:lstStyle/>
                    <a:p>
                      <a:pPr algn="ctr" eaLnBrk="0" hangingPunct="0">
                        <a:spcAft>
                          <a:spcPts val="0"/>
                        </a:spcAft>
                      </a:pPr>
                      <a:r>
                        <a:rPr lang="zh-TW" sz="1600">
                          <a:effectLst/>
                          <a:latin typeface="微軟正黑體" panose="020B0604030504040204" pitchFamily="34" charset="-120"/>
                          <a:ea typeface="微軟正黑體" panose="020B0604030504040204" pitchFamily="34" charset="-120"/>
                        </a:rPr>
                        <a:t>平均日流量</a:t>
                      </a:r>
                      <a:r>
                        <a:rPr lang="en-US" sz="1600">
                          <a:effectLst/>
                          <a:latin typeface="微軟正黑體" panose="020B0604030504040204" pitchFamily="34" charset="-120"/>
                          <a:ea typeface="微軟正黑體" panose="020B0604030504040204" pitchFamily="34" charset="-120"/>
                        </a:rPr>
                        <a:t>Qave(CMD)</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eaLnBrk="0" hangingPunct="0">
                        <a:spcAft>
                          <a:spcPts val="0"/>
                        </a:spcAft>
                      </a:pPr>
                      <a:r>
                        <a:rPr lang="zh-TW" sz="1600">
                          <a:effectLst/>
                          <a:latin typeface="微軟正黑體" panose="020B0604030504040204" pitchFamily="34" charset="-120"/>
                          <a:ea typeface="微軟正黑體" panose="020B0604030504040204" pitchFamily="34" charset="-120"/>
                        </a:rPr>
                        <a:t>平均日流量</a:t>
                      </a:r>
                      <a:r>
                        <a:rPr lang="en-US" sz="1600">
                          <a:effectLst/>
                          <a:latin typeface="微軟正黑體" panose="020B0604030504040204" pitchFamily="34" charset="-120"/>
                          <a:ea typeface="微軟正黑體" panose="020B0604030504040204" pitchFamily="34" charset="-120"/>
                        </a:rPr>
                        <a:t>Qave(CMD)</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4047541248"/>
                  </a:ext>
                </a:extLst>
              </a:tr>
              <a:tr h="403272">
                <a:tc vMerge="1">
                  <a:txBody>
                    <a:bodyPr/>
                    <a:lstStyle/>
                    <a:p>
                      <a:endParaRPr lang="zh-TW" altLang="en-US"/>
                    </a:p>
                  </a:txBody>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&gt;250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zh-TW" sz="1600">
                          <a:effectLst/>
                          <a:latin typeface="微軟正黑體" panose="020B0604030504040204" pitchFamily="34" charset="-120"/>
                          <a:ea typeface="微軟正黑體" panose="020B0604030504040204" pitchFamily="34" charset="-120"/>
                        </a:rPr>
                        <a:t>≦</a:t>
                      </a:r>
                      <a:r>
                        <a:rPr lang="en-US" sz="1600">
                          <a:effectLst/>
                          <a:latin typeface="微軟正黑體" panose="020B0604030504040204" pitchFamily="34" charset="-120"/>
                          <a:ea typeface="微軟正黑體" panose="020B0604030504040204" pitchFamily="34" charset="-120"/>
                        </a:rPr>
                        <a:t>250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&gt;250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zh-TW" sz="1600">
                          <a:effectLst/>
                          <a:latin typeface="微軟正黑體" panose="020B0604030504040204" pitchFamily="34" charset="-120"/>
                          <a:ea typeface="微軟正黑體" panose="020B0604030504040204" pitchFamily="34" charset="-120"/>
                        </a:rPr>
                        <a:t>≦</a:t>
                      </a:r>
                      <a:r>
                        <a:rPr lang="en-US" sz="1600">
                          <a:effectLst/>
                          <a:latin typeface="微軟正黑體" panose="020B0604030504040204" pitchFamily="34" charset="-120"/>
                          <a:ea typeface="微軟正黑體" panose="020B0604030504040204" pitchFamily="34" charset="-120"/>
                        </a:rPr>
                        <a:t>250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20911635"/>
                  </a:ext>
                </a:extLst>
              </a:tr>
              <a:tr h="403272">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pH</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6.0-9.0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6.0-9.0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6.0-9.0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6.0-9.0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6.0-9.0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39038771"/>
                  </a:ext>
                </a:extLst>
              </a:tr>
              <a:tr h="403272">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NO</a:t>
                      </a:r>
                      <a:r>
                        <a:rPr lang="en-US" sz="1600" baseline="-25000">
                          <a:effectLst/>
                          <a:latin typeface="微軟正黑體" panose="020B0604030504040204" pitchFamily="34" charset="-120"/>
                          <a:ea typeface="微軟正黑體" panose="020B0604030504040204" pitchFamily="34" charset="-120"/>
                        </a:rPr>
                        <a:t>x</a:t>
                      </a:r>
                      <a:r>
                        <a:rPr lang="en-US" sz="1600">
                          <a:effectLst/>
                          <a:latin typeface="微軟正黑體" panose="020B0604030504040204" pitchFamily="34" charset="-120"/>
                          <a:ea typeface="微軟正黑體" panose="020B0604030504040204" pitchFamily="34" charset="-120"/>
                        </a:rPr>
                        <a:t>-N(mg/L)</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50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50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panose="020B0604030504040204" pitchFamily="34" charset="-120"/>
                          <a:ea typeface="微軟正黑體" panose="020B0604030504040204" pitchFamily="34" charset="-120"/>
                        </a:rPr>
                        <a:t>50</a:t>
                      </a:r>
                      <a:endParaRPr lang="zh-TW" sz="1600" kern="1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panose="020B0604030504040204" pitchFamily="34" charset="-120"/>
                          <a:ea typeface="微軟正黑體" panose="020B0604030504040204" pitchFamily="34" charset="-120"/>
                        </a:rPr>
                        <a:t>50</a:t>
                      </a:r>
                      <a:endParaRPr lang="zh-TW" sz="1600" kern="1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panose="020B0604030504040204" pitchFamily="34" charset="-120"/>
                          <a:ea typeface="微軟正黑體" panose="020B0604030504040204" pitchFamily="34" charset="-120"/>
                        </a:rPr>
                        <a:t>50</a:t>
                      </a:r>
                      <a:endParaRPr lang="zh-TW" sz="1600" kern="1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66580980"/>
                  </a:ext>
                </a:extLst>
              </a:tr>
              <a:tr h="403272">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NH</a:t>
                      </a:r>
                      <a:r>
                        <a:rPr lang="en-US" sz="1600" baseline="-25000">
                          <a:effectLst/>
                          <a:latin typeface="微軟正黑體" panose="020B0604030504040204" pitchFamily="34" charset="-120"/>
                          <a:ea typeface="微軟正黑體" panose="020B0604030504040204" pitchFamily="34" charset="-120"/>
                        </a:rPr>
                        <a:t>4</a:t>
                      </a:r>
                      <a:r>
                        <a:rPr lang="en-US" sz="1600">
                          <a:effectLst/>
                          <a:latin typeface="微軟正黑體" panose="020B0604030504040204" pitchFamily="34" charset="-120"/>
                          <a:ea typeface="微軟正黑體" panose="020B0604030504040204" pitchFamily="34" charset="-120"/>
                        </a:rPr>
                        <a:t>-N(mg/L)</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6</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dirty="0">
                          <a:effectLst/>
                          <a:latin typeface="微軟正黑體" panose="020B0604030504040204" pitchFamily="34" charset="-120"/>
                          <a:ea typeface="微軟正黑體" panose="020B0604030504040204" pitchFamily="34" charset="-120"/>
                        </a:rPr>
                        <a:t>-</a:t>
                      </a:r>
                      <a:endParaRPr lang="zh-TW" sz="1600" dirty="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6</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10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6</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2576938"/>
                  </a:ext>
                </a:extLst>
              </a:tr>
              <a:tr h="403272">
                <a:tc>
                  <a:txBody>
                    <a:bodyPr/>
                    <a:lstStyle/>
                    <a:p>
                      <a:pPr algn="ctr" eaLnBrk="0" hangingPunct="0">
                        <a:spcAft>
                          <a:spcPts val="0"/>
                        </a:spcAft>
                      </a:pPr>
                      <a:r>
                        <a:rPr lang="zh-TW" sz="1600">
                          <a:effectLst/>
                          <a:latin typeface="微軟正黑體" panose="020B0604030504040204" pitchFamily="34" charset="-120"/>
                          <a:ea typeface="微軟正黑體" panose="020B0604030504040204" pitchFamily="34" charset="-120"/>
                        </a:rPr>
                        <a:t>總氮</a:t>
                      </a:r>
                      <a:r>
                        <a:rPr lang="en-US" sz="1600">
                          <a:effectLst/>
                          <a:latin typeface="微軟正黑體" panose="020B0604030504040204" pitchFamily="34" charset="-120"/>
                          <a:ea typeface="微軟正黑體" panose="020B0604030504040204" pitchFamily="34" charset="-120"/>
                        </a:rPr>
                        <a:t>T-N(mg/L)</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panose="020B0604030504040204" pitchFamily="34" charset="-120"/>
                          <a:ea typeface="微軟正黑體" panose="020B0604030504040204" pitchFamily="34" charset="-120"/>
                        </a:rPr>
                        <a:t>20</a:t>
                      </a:r>
                      <a:endParaRPr lang="zh-TW" sz="1600" kern="1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panose="020B0604030504040204" pitchFamily="34" charset="-120"/>
                          <a:ea typeface="微軟正黑體" panose="020B0604030504040204" pitchFamily="34" charset="-120"/>
                        </a:rPr>
                        <a:t>-</a:t>
                      </a:r>
                      <a:endParaRPr lang="zh-TW" sz="1600" kern="1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15</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15</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20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7071263"/>
                  </a:ext>
                </a:extLst>
              </a:tr>
              <a:tr h="403272">
                <a:tc>
                  <a:txBody>
                    <a:bodyPr/>
                    <a:lstStyle/>
                    <a:p>
                      <a:pPr algn="ctr" eaLnBrk="0" hangingPunct="0">
                        <a:spcAft>
                          <a:spcPts val="0"/>
                        </a:spcAft>
                      </a:pPr>
                      <a:r>
                        <a:rPr lang="zh-TW" sz="1600">
                          <a:effectLst/>
                          <a:latin typeface="微軟正黑體" panose="020B0604030504040204" pitchFamily="34" charset="-120"/>
                          <a:ea typeface="微軟正黑體" panose="020B0604030504040204" pitchFamily="34" charset="-120"/>
                        </a:rPr>
                        <a:t>總磷</a:t>
                      </a:r>
                      <a:r>
                        <a:rPr lang="en-US" sz="1600">
                          <a:effectLst/>
                          <a:latin typeface="微軟正黑體" panose="020B0604030504040204" pitchFamily="34" charset="-120"/>
                          <a:ea typeface="微軟正黑體" panose="020B0604030504040204" pitchFamily="34" charset="-120"/>
                        </a:rPr>
                        <a:t>T-P(mg/L)</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panose="020B0604030504040204" pitchFamily="34" charset="-120"/>
                          <a:ea typeface="微軟正黑體" panose="020B0604030504040204" pitchFamily="34" charset="-120"/>
                        </a:rPr>
                        <a:t>-</a:t>
                      </a:r>
                      <a:endParaRPr lang="zh-TW" sz="1600" kern="1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panose="020B0604030504040204" pitchFamily="34" charset="-120"/>
                          <a:ea typeface="微軟正黑體" panose="020B0604030504040204" pitchFamily="34" charset="-120"/>
                        </a:rPr>
                        <a:t>-</a:t>
                      </a:r>
                      <a:endParaRPr lang="zh-TW" sz="1600" kern="1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2.0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2.0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90588660"/>
                  </a:ext>
                </a:extLst>
              </a:tr>
              <a:tr h="745176">
                <a:tc>
                  <a:txBody>
                    <a:bodyPr/>
                    <a:lstStyle/>
                    <a:p>
                      <a:pPr algn="ctr" eaLnBrk="0" hangingPunct="0">
                        <a:spcAft>
                          <a:spcPts val="0"/>
                        </a:spcAft>
                      </a:pPr>
                      <a:r>
                        <a:rPr lang="zh-TW" sz="1600">
                          <a:effectLst/>
                          <a:latin typeface="微軟正黑體" panose="020B0604030504040204" pitchFamily="34" charset="-120"/>
                          <a:ea typeface="微軟正黑體" panose="020B0604030504040204" pitchFamily="34" charset="-120"/>
                        </a:rPr>
                        <a:t>油脂</a:t>
                      </a:r>
                      <a:r>
                        <a:rPr lang="en-US" sz="1600">
                          <a:effectLst/>
                          <a:latin typeface="微軟正黑體" panose="020B0604030504040204" pitchFamily="34" charset="-120"/>
                          <a:ea typeface="微軟正黑體" panose="020B0604030504040204" pitchFamily="34" charset="-120"/>
                        </a:rPr>
                        <a:t>(</a:t>
                      </a:r>
                      <a:r>
                        <a:rPr lang="zh-TW" sz="1600">
                          <a:effectLst/>
                          <a:latin typeface="微軟正黑體" panose="020B0604030504040204" pitchFamily="34" charset="-120"/>
                          <a:ea typeface="微軟正黑體" panose="020B0604030504040204" pitchFamily="34" charset="-120"/>
                        </a:rPr>
                        <a:t>正己烷抽出物</a:t>
                      </a:r>
                      <a:r>
                        <a:rPr lang="en-US" sz="1600">
                          <a:effectLst/>
                          <a:latin typeface="微軟正黑體" panose="020B0604030504040204" pitchFamily="34" charset="-120"/>
                          <a:ea typeface="微軟正黑體" panose="020B0604030504040204" pitchFamily="34" charset="-120"/>
                        </a:rPr>
                        <a:t>)(mg/L)</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10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10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10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10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10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56953480"/>
                  </a:ext>
                </a:extLst>
              </a:tr>
              <a:tr h="403272">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BOD(mg/L)</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30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50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30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50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30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29174757"/>
                  </a:ext>
                </a:extLst>
              </a:tr>
              <a:tr h="403272">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COD(mg/L)</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100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150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100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150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100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2320435"/>
                  </a:ext>
                </a:extLst>
              </a:tr>
              <a:tr h="403272">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SS(mg/L)</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30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50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30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50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30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10162195"/>
                  </a:ext>
                </a:extLst>
              </a:tr>
              <a:tr h="435052">
                <a:tc>
                  <a:txBody>
                    <a:bodyPr/>
                    <a:lstStyle/>
                    <a:p>
                      <a:pPr algn="ctr" eaLnBrk="0" hangingPunct="0">
                        <a:spcAft>
                          <a:spcPts val="0"/>
                        </a:spcAft>
                      </a:pPr>
                      <a:r>
                        <a:rPr lang="zh-TW" sz="1600">
                          <a:effectLst/>
                          <a:latin typeface="微軟正黑體" panose="020B0604030504040204" pitchFamily="34" charset="-120"/>
                          <a:ea typeface="微軟正黑體" panose="020B0604030504040204" pitchFamily="34" charset="-120"/>
                        </a:rPr>
                        <a:t>大腸桿菌群</a:t>
                      </a: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200,000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300,000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200,000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a:effectLst/>
                          <a:latin typeface="微軟正黑體" panose="020B0604030504040204" pitchFamily="34" charset="-120"/>
                          <a:ea typeface="微軟正黑體" panose="020B0604030504040204" pitchFamily="34" charset="-120"/>
                        </a:rPr>
                        <a:t>300,000</a:t>
                      </a:r>
                      <a:endParaRPr lang="zh-TW" sz="160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spcAft>
                          <a:spcPts val="0"/>
                        </a:spcAft>
                      </a:pPr>
                      <a:r>
                        <a:rPr lang="en-US" sz="1600" dirty="0">
                          <a:effectLst/>
                          <a:latin typeface="微軟正黑體" panose="020B0604030504040204" pitchFamily="34" charset="-120"/>
                          <a:ea typeface="微軟正黑體" panose="020B0604030504040204" pitchFamily="34" charset="-120"/>
                        </a:rPr>
                        <a:t>200,000</a:t>
                      </a:r>
                      <a:endParaRPr lang="zh-TW" sz="1600" dirty="0">
                        <a:effectLst/>
                        <a:latin typeface="微軟正黑體" panose="020B0604030504040204" pitchFamily="34" charset="-120"/>
                        <a:ea typeface="微軟正黑體" panose="020B0604030504040204" pitchFamily="34" charset="-12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1855276"/>
                  </a:ext>
                </a:extLst>
              </a:tr>
            </a:tbl>
          </a:graphicData>
        </a:graphic>
      </p:graphicFrame>
    </p:spTree>
    <p:extLst>
      <p:ext uri="{BB962C8B-B14F-4D97-AF65-F5344CB8AC3E}">
        <p14:creationId xmlns:p14="http://schemas.microsoft.com/office/powerpoint/2010/main" val="1343972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 y="129190"/>
            <a:ext cx="8543925" cy="396000"/>
          </a:xfrm>
        </p:spPr>
        <p:txBody>
          <a:bodyPr>
            <a:normAutofit fontScale="90000"/>
          </a:bodyPr>
          <a:lstStyle/>
          <a:p>
            <a:r>
              <a:rPr lang="zh-TW" altLang="en-US" dirty="0">
                <a:latin typeface="微軟正黑體" pitchFamily="34" charset="-120"/>
                <a:ea typeface="微軟正黑體" pitchFamily="34" charset="-120"/>
              </a:rPr>
              <a:t>新設水資源回收中心初步配置</a:t>
            </a: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16</a:t>
            </a:fld>
            <a:endParaRPr lang="zh-TW" altLang="en-US"/>
          </a:p>
        </p:txBody>
      </p:sp>
      <p:graphicFrame>
        <p:nvGraphicFramePr>
          <p:cNvPr id="8"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16430777"/>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pic>
        <p:nvPicPr>
          <p:cNvPr id="6" name="圖片 5"/>
          <p:cNvPicPr/>
          <p:nvPr/>
        </p:nvPicPr>
        <p:blipFill>
          <a:blip r:embed="rId3" cstate="print">
            <a:extLst>
              <a:ext uri="{28A0092B-C50C-407E-A947-70E740481C1C}">
                <a14:useLocalDpi xmlns:a14="http://schemas.microsoft.com/office/drawing/2010/main" val="0"/>
              </a:ext>
            </a:extLst>
          </a:blip>
          <a:stretch>
            <a:fillRect/>
          </a:stretch>
        </p:blipFill>
        <p:spPr>
          <a:xfrm>
            <a:off x="1452905" y="683999"/>
            <a:ext cx="8324142" cy="5523369"/>
          </a:xfrm>
          <a:prstGeom prst="rect">
            <a:avLst/>
          </a:prstGeom>
        </p:spPr>
      </p:pic>
    </p:spTree>
    <p:extLst>
      <p:ext uri="{BB962C8B-B14F-4D97-AF65-F5344CB8AC3E}">
        <p14:creationId xmlns:p14="http://schemas.microsoft.com/office/powerpoint/2010/main" val="3333780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8016" y="125621"/>
            <a:ext cx="8543925" cy="396000"/>
          </a:xfrm>
        </p:spPr>
        <p:txBody>
          <a:bodyPr>
            <a:normAutofit fontScale="90000"/>
          </a:bodyPr>
          <a:lstStyle/>
          <a:p>
            <a:r>
              <a:rPr lang="zh-TW" altLang="en-US" dirty="0" smtClean="0">
                <a:latin typeface="微軟正黑體" pitchFamily="34" charset="-120"/>
                <a:ea typeface="微軟正黑體" pitchFamily="34" charset="-120"/>
              </a:rPr>
              <a:t>新設污水</a:t>
            </a:r>
            <a:r>
              <a:rPr lang="zh-TW" altLang="en-US" dirty="0">
                <a:latin typeface="微軟正黑體" pitchFamily="34" charset="-120"/>
                <a:ea typeface="微軟正黑體" pitchFamily="34" charset="-120"/>
              </a:rPr>
              <a:t>管線</a:t>
            </a:r>
            <a:r>
              <a:rPr lang="zh-TW" altLang="en-US" dirty="0" smtClean="0">
                <a:latin typeface="微軟正黑體" pitchFamily="34" charset="-120"/>
                <a:ea typeface="微軟正黑體" pitchFamily="34" charset="-120"/>
              </a:rPr>
              <a:t>工程</a:t>
            </a:r>
            <a:r>
              <a:rPr lang="zh-TW" altLang="en-US" dirty="0">
                <a:latin typeface="微軟正黑體" pitchFamily="34" charset="-120"/>
                <a:ea typeface="微軟正黑體" pitchFamily="34" charset="-120"/>
              </a:rPr>
              <a:t>及</a:t>
            </a:r>
            <a:r>
              <a:rPr lang="zh-TW" altLang="en-US" dirty="0" smtClean="0">
                <a:latin typeface="微軟正黑體" pitchFamily="34" charset="-120"/>
                <a:ea typeface="微軟正黑體" pitchFamily="34" charset="-120"/>
              </a:rPr>
              <a:t>放</a:t>
            </a:r>
            <a:r>
              <a:rPr lang="zh-TW" altLang="en-US" dirty="0">
                <a:latin typeface="微軟正黑體" pitchFamily="34" charset="-120"/>
                <a:ea typeface="微軟正黑體" pitchFamily="34" charset="-120"/>
              </a:rPr>
              <a:t>流水再利用工程</a:t>
            </a:r>
          </a:p>
        </p:txBody>
      </p:sp>
      <p:sp>
        <p:nvSpPr>
          <p:cNvPr id="3" name="內容版面配置區 2"/>
          <p:cNvSpPr>
            <a:spLocks noGrp="1"/>
          </p:cNvSpPr>
          <p:nvPr>
            <p:ph idx="1"/>
          </p:nvPr>
        </p:nvSpPr>
        <p:spPr/>
        <p:txBody>
          <a:bodyPr>
            <a:normAutofit lnSpcReduction="10000"/>
          </a:bodyPr>
          <a:lstStyle/>
          <a:p>
            <a:r>
              <a:rPr lang="zh-TW" altLang="en-US" dirty="0">
                <a:latin typeface="微軟正黑體" pitchFamily="34" charset="-120"/>
                <a:ea typeface="微軟正黑體" pitchFamily="34" charset="-120"/>
              </a:rPr>
              <a:t>新設污水管線工程</a:t>
            </a:r>
            <a:endParaRPr lang="en-US" altLang="zh-TW" dirty="0" smtClean="0">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en-US" sz="2000" dirty="0">
                <a:solidFill>
                  <a:schemeClr val="accent3">
                    <a:lumMod val="50000"/>
                  </a:schemeClr>
                </a:solidFill>
                <a:latin typeface="微軟正黑體" pitchFamily="34" charset="-120"/>
                <a:ea typeface="微軟正黑體" pitchFamily="34" charset="-120"/>
              </a:rPr>
              <a:t>污水連接管工程</a:t>
            </a:r>
            <a:endParaRPr lang="en-US" altLang="zh-TW" sz="2000" dirty="0">
              <a:solidFill>
                <a:schemeClr val="accent3">
                  <a:lumMod val="50000"/>
                </a:schemeClr>
              </a:solidFill>
              <a:latin typeface="微軟正黑體" pitchFamily="34" charset="-120"/>
              <a:ea typeface="微軟正黑體" pitchFamily="34" charset="-120"/>
            </a:endParaRPr>
          </a:p>
          <a:p>
            <a:pPr marL="541338" indent="0" algn="just">
              <a:buNone/>
            </a:pPr>
            <a:r>
              <a:rPr lang="zh-TW" altLang="en-US" sz="2000" dirty="0">
                <a:solidFill>
                  <a:schemeClr val="accent1"/>
                </a:solidFill>
                <a:latin typeface="微軟正黑體" pitchFamily="34" charset="-120"/>
                <a:ea typeface="微軟正黑體" pitchFamily="34" charset="-120"/>
              </a:rPr>
              <a:t>既有污水處理廠處理之污水蒐集後利用連接管輸送至新設之水資源回收中心處理，預計新增</a:t>
            </a:r>
            <a:r>
              <a:rPr lang="en-US" altLang="zh-TW" sz="2000" dirty="0">
                <a:solidFill>
                  <a:schemeClr val="accent1"/>
                </a:solidFill>
                <a:latin typeface="微軟正黑體" pitchFamily="34" charset="-120"/>
                <a:ea typeface="微軟正黑體" pitchFamily="34" charset="-120"/>
              </a:rPr>
              <a:t>2</a:t>
            </a:r>
            <a:r>
              <a:rPr lang="zh-TW" altLang="en-US" sz="2000" dirty="0">
                <a:solidFill>
                  <a:schemeClr val="accent1"/>
                </a:solidFill>
                <a:latin typeface="微軟正黑體" pitchFamily="34" charset="-120"/>
                <a:ea typeface="微軟正黑體" pitchFamily="34" charset="-120"/>
              </a:rPr>
              <a:t>座揚水井、壓力管長度約</a:t>
            </a:r>
            <a:r>
              <a:rPr lang="en-US" altLang="zh-TW" sz="2000" dirty="0">
                <a:solidFill>
                  <a:schemeClr val="accent1"/>
                </a:solidFill>
                <a:latin typeface="微軟正黑體" pitchFamily="34" charset="-120"/>
                <a:ea typeface="微軟正黑體" pitchFamily="34" charset="-120"/>
              </a:rPr>
              <a:t>911m</a:t>
            </a:r>
            <a:r>
              <a:rPr lang="zh-TW" altLang="en-US" sz="2000" dirty="0">
                <a:solidFill>
                  <a:schemeClr val="accent1"/>
                </a:solidFill>
                <a:latin typeface="微軟正黑體" pitchFamily="34" charset="-120"/>
                <a:ea typeface="微軟正黑體" pitchFamily="34" charset="-120"/>
              </a:rPr>
              <a:t>及重力管長度約</a:t>
            </a:r>
            <a:r>
              <a:rPr lang="en-US" altLang="zh-TW" sz="2000" dirty="0">
                <a:solidFill>
                  <a:schemeClr val="accent1"/>
                </a:solidFill>
                <a:latin typeface="微軟正黑體" pitchFamily="34" charset="-120"/>
                <a:ea typeface="微軟正黑體" pitchFamily="34" charset="-120"/>
              </a:rPr>
              <a:t>420m</a:t>
            </a:r>
            <a:r>
              <a:rPr lang="zh-TW" altLang="en-US" sz="2000" dirty="0">
                <a:solidFill>
                  <a:schemeClr val="accent1"/>
                </a:solidFill>
                <a:latin typeface="微軟正黑體" pitchFamily="34" charset="-120"/>
                <a:ea typeface="微軟正黑體" pitchFamily="34" charset="-120"/>
              </a:rPr>
              <a:t>。</a:t>
            </a:r>
          </a:p>
          <a:p>
            <a:pPr marL="541338" indent="-269875" algn="just">
              <a:buFont typeface="Wingdings" panose="05000000000000000000" pitchFamily="2" charset="2"/>
              <a:buChar char="Ø"/>
            </a:pPr>
            <a:r>
              <a:rPr lang="zh-TW" altLang="en-US" sz="2000" dirty="0">
                <a:solidFill>
                  <a:schemeClr val="tx2">
                    <a:lumMod val="50000"/>
                  </a:schemeClr>
                </a:solidFill>
                <a:latin typeface="微軟正黑體" pitchFamily="34" charset="-120"/>
                <a:ea typeface="微軟正黑體" pitchFamily="34" charset="-120"/>
              </a:rPr>
              <a:t>古寧新莊污水管線工程及其他零星用戶工程</a:t>
            </a:r>
            <a:endParaRPr lang="en-US" altLang="zh-TW" sz="2000" dirty="0">
              <a:solidFill>
                <a:schemeClr val="tx2">
                  <a:lumMod val="50000"/>
                </a:schemeClr>
              </a:solidFill>
              <a:latin typeface="微軟正黑體" pitchFamily="34" charset="-120"/>
              <a:ea typeface="微軟正黑體" pitchFamily="34" charset="-120"/>
            </a:endParaRPr>
          </a:p>
          <a:p>
            <a:pPr marL="541338" indent="0" algn="just">
              <a:buNone/>
            </a:pPr>
            <a:r>
              <a:rPr lang="zh-TW" altLang="en-US" sz="2000" dirty="0">
                <a:solidFill>
                  <a:schemeClr val="accent1"/>
                </a:solidFill>
                <a:latin typeface="微軟正黑體" pitchFamily="34" charset="-120"/>
                <a:ea typeface="微軟正黑體" pitchFamily="34" charset="-120"/>
              </a:rPr>
              <a:t>古寧新莊及其他聚落等預納入古寧頭污水系統之管線工程</a:t>
            </a:r>
            <a:r>
              <a:rPr lang="zh-TW" altLang="en-US" sz="2000" dirty="0" smtClean="0">
                <a:solidFill>
                  <a:schemeClr val="accent1"/>
                </a:solidFill>
                <a:latin typeface="微軟正黑體" pitchFamily="34" charset="-120"/>
                <a:ea typeface="微軟正黑體" pitchFamily="34" charset="-120"/>
              </a:rPr>
              <a:t>。</a:t>
            </a:r>
            <a:endParaRPr lang="en-US" altLang="zh-TW" sz="2000" dirty="0" smtClean="0">
              <a:solidFill>
                <a:schemeClr val="accent1"/>
              </a:solidFill>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放</a:t>
            </a:r>
            <a:r>
              <a:rPr lang="zh-TW" altLang="en-US" dirty="0">
                <a:latin typeface="微軟正黑體" pitchFamily="34" charset="-120"/>
                <a:ea typeface="微軟正黑體" pitchFamily="34" charset="-120"/>
              </a:rPr>
              <a:t>流水再利用工程</a:t>
            </a:r>
          </a:p>
          <a:p>
            <a:pPr marL="541338" indent="-269875" algn="just">
              <a:buFont typeface="Wingdings" panose="05000000000000000000" pitchFamily="2" charset="2"/>
              <a:buChar char="Ø"/>
            </a:pPr>
            <a:r>
              <a:rPr lang="zh-TW" altLang="en-US" sz="2000" dirty="0" smtClean="0">
                <a:solidFill>
                  <a:schemeClr val="accent3">
                    <a:lumMod val="50000"/>
                  </a:schemeClr>
                </a:solidFill>
                <a:latin typeface="微軟正黑體" pitchFamily="34" charset="-120"/>
                <a:ea typeface="微軟正黑體" pitchFamily="34" charset="-120"/>
              </a:rPr>
              <a:t>放</a:t>
            </a:r>
            <a:r>
              <a:rPr lang="zh-TW" altLang="en-US" sz="2000" dirty="0">
                <a:solidFill>
                  <a:schemeClr val="accent3">
                    <a:lumMod val="50000"/>
                  </a:schemeClr>
                </a:solidFill>
                <a:latin typeface="微軟正黑體" pitchFamily="34" charset="-120"/>
                <a:ea typeface="微軟正黑體" pitchFamily="34" charset="-120"/>
              </a:rPr>
              <a:t>流水管線</a:t>
            </a:r>
            <a:r>
              <a:rPr lang="zh-TW" altLang="en-US" sz="2000" dirty="0" smtClean="0">
                <a:solidFill>
                  <a:schemeClr val="accent3">
                    <a:lumMod val="50000"/>
                  </a:schemeClr>
                </a:solidFill>
                <a:latin typeface="微軟正黑體" pitchFamily="34" charset="-120"/>
                <a:ea typeface="微軟正黑體" pitchFamily="34" charset="-120"/>
              </a:rPr>
              <a:t>工程</a:t>
            </a:r>
            <a:endParaRPr lang="en-US" altLang="zh-TW" sz="2000" dirty="0" smtClean="0">
              <a:solidFill>
                <a:schemeClr val="accent3">
                  <a:lumMod val="50000"/>
                </a:schemeClr>
              </a:solidFill>
              <a:latin typeface="微軟正黑體" pitchFamily="34" charset="-120"/>
              <a:ea typeface="微軟正黑體" pitchFamily="34" charset="-120"/>
            </a:endParaRPr>
          </a:p>
          <a:p>
            <a:pPr marL="541338" indent="0" algn="just">
              <a:buNone/>
            </a:pPr>
            <a:r>
              <a:rPr lang="zh-TW" altLang="en-US" sz="2000" dirty="0">
                <a:solidFill>
                  <a:schemeClr val="accent1"/>
                </a:solidFill>
                <a:latin typeface="微軟正黑體" pitchFamily="34" charset="-120"/>
                <a:ea typeface="微軟正黑體" pitchFamily="34" charset="-120"/>
              </a:rPr>
              <a:t>放流水利用連接管</a:t>
            </a:r>
            <a:r>
              <a:rPr lang="en-US" altLang="zh-TW" sz="2000" dirty="0">
                <a:solidFill>
                  <a:schemeClr val="accent1"/>
                </a:solidFill>
                <a:latin typeface="微軟正黑體" pitchFamily="34" charset="-120"/>
                <a:ea typeface="微軟正黑體" pitchFamily="34" charset="-120"/>
              </a:rPr>
              <a:t>(</a:t>
            </a:r>
            <a:r>
              <a:rPr lang="zh-TW" altLang="en-US" sz="2000" dirty="0">
                <a:solidFill>
                  <a:schemeClr val="accent1"/>
                </a:solidFill>
                <a:latin typeface="微軟正黑體" pitchFamily="34" charset="-120"/>
                <a:ea typeface="微軟正黑體" pitchFamily="34" charset="-120"/>
              </a:rPr>
              <a:t>壓力管</a:t>
            </a:r>
            <a:r>
              <a:rPr lang="en-US" altLang="zh-TW" sz="2000" dirty="0">
                <a:solidFill>
                  <a:schemeClr val="accent1"/>
                </a:solidFill>
                <a:latin typeface="微軟正黑體" pitchFamily="34" charset="-120"/>
                <a:ea typeface="微軟正黑體" pitchFamily="34" charset="-120"/>
              </a:rPr>
              <a:t>)</a:t>
            </a:r>
            <a:r>
              <a:rPr lang="zh-TW" altLang="en-US" sz="2000" dirty="0">
                <a:solidFill>
                  <a:schemeClr val="accent1"/>
                </a:solidFill>
                <a:latin typeface="微軟正黑體" pitchFamily="34" charset="-120"/>
                <a:ea typeface="微軟正黑體" pitchFamily="34" charset="-120"/>
              </a:rPr>
              <a:t>輸送至金寧鄉寧古劃段</a:t>
            </a:r>
            <a:r>
              <a:rPr lang="en-US" altLang="zh-TW" sz="2000" dirty="0">
                <a:solidFill>
                  <a:schemeClr val="accent1"/>
                </a:solidFill>
                <a:latin typeface="微軟正黑體" pitchFamily="34" charset="-120"/>
                <a:ea typeface="微軟正黑體" pitchFamily="34" charset="-120"/>
              </a:rPr>
              <a:t>82</a:t>
            </a:r>
            <a:r>
              <a:rPr lang="zh-TW" altLang="en-US" sz="2000" dirty="0">
                <a:solidFill>
                  <a:schemeClr val="accent1"/>
                </a:solidFill>
                <a:latin typeface="微軟正黑體" pitchFamily="34" charset="-120"/>
                <a:ea typeface="微軟正黑體" pitchFamily="34" charset="-120"/>
              </a:rPr>
              <a:t>地</a:t>
            </a:r>
            <a:r>
              <a:rPr lang="zh-TW" altLang="en-US" sz="2000" dirty="0" smtClean="0">
                <a:solidFill>
                  <a:schemeClr val="accent1"/>
                </a:solidFill>
                <a:latin typeface="微軟正黑體" pitchFamily="34" charset="-120"/>
                <a:ea typeface="微軟正黑體" pitchFamily="34" charset="-120"/>
              </a:rPr>
              <a:t>號既有天然水體貯留，</a:t>
            </a:r>
            <a:r>
              <a:rPr lang="zh-TW" altLang="en-US" sz="2000" dirty="0">
                <a:solidFill>
                  <a:schemeClr val="accent1"/>
                </a:solidFill>
                <a:latin typeface="微軟正黑體" pitchFamily="34" charset="-120"/>
                <a:ea typeface="微軟正黑體" pitchFamily="34" charset="-120"/>
              </a:rPr>
              <a:t>預計新增壓力管長度約</a:t>
            </a:r>
            <a:r>
              <a:rPr lang="en-US" altLang="zh-TW" sz="2000" dirty="0">
                <a:solidFill>
                  <a:schemeClr val="accent1"/>
                </a:solidFill>
                <a:latin typeface="微軟正黑體" pitchFamily="34" charset="-120"/>
                <a:ea typeface="微軟正黑體" pitchFamily="34" charset="-120"/>
              </a:rPr>
              <a:t>400m</a:t>
            </a:r>
            <a:r>
              <a:rPr lang="zh-TW" altLang="en-US" sz="2000" dirty="0">
                <a:solidFill>
                  <a:schemeClr val="accent1"/>
                </a:solidFill>
                <a:latin typeface="微軟正黑體" pitchFamily="34" charset="-120"/>
                <a:ea typeface="微軟正黑體" pitchFamily="34" charset="-120"/>
              </a:rPr>
              <a:t>。</a:t>
            </a:r>
          </a:p>
          <a:p>
            <a:pPr marL="541338" indent="-269875" algn="just">
              <a:buFont typeface="Wingdings" panose="05000000000000000000" pitchFamily="2" charset="2"/>
              <a:buChar char="Ø"/>
            </a:pPr>
            <a:r>
              <a:rPr lang="zh-TW" altLang="en-US" sz="2000" dirty="0" smtClean="0">
                <a:solidFill>
                  <a:schemeClr val="tx2">
                    <a:lumMod val="50000"/>
                  </a:schemeClr>
                </a:solidFill>
                <a:latin typeface="微軟正黑體" pitchFamily="34" charset="-120"/>
                <a:ea typeface="微軟正黑體" pitchFamily="34" charset="-120"/>
              </a:rPr>
              <a:t>放</a:t>
            </a:r>
            <a:r>
              <a:rPr lang="zh-TW" altLang="en-US" sz="2000" dirty="0">
                <a:solidFill>
                  <a:schemeClr val="tx2">
                    <a:lumMod val="50000"/>
                  </a:schemeClr>
                </a:solidFill>
                <a:latin typeface="微軟正黑體" pitchFamily="34" charset="-120"/>
                <a:ea typeface="微軟正黑體" pitchFamily="34" charset="-120"/>
              </a:rPr>
              <a:t>流水貯留池</a:t>
            </a:r>
            <a:r>
              <a:rPr lang="zh-TW" altLang="en-US" sz="2000" dirty="0" smtClean="0">
                <a:solidFill>
                  <a:schemeClr val="tx2">
                    <a:lumMod val="50000"/>
                  </a:schemeClr>
                </a:solidFill>
                <a:latin typeface="微軟正黑體" pitchFamily="34" charset="-120"/>
                <a:ea typeface="微軟正黑體" pitchFamily="34" charset="-120"/>
              </a:rPr>
              <a:t>工程</a:t>
            </a:r>
            <a:endParaRPr lang="en-US" altLang="zh-TW" sz="2000" dirty="0" smtClean="0">
              <a:solidFill>
                <a:schemeClr val="tx2">
                  <a:lumMod val="50000"/>
                </a:schemeClr>
              </a:solidFill>
              <a:latin typeface="微軟正黑體" pitchFamily="34" charset="-120"/>
              <a:ea typeface="微軟正黑體" pitchFamily="34" charset="-120"/>
            </a:endParaRPr>
          </a:p>
          <a:p>
            <a:pPr marL="541338" indent="0" algn="just">
              <a:buNone/>
            </a:pPr>
            <a:r>
              <a:rPr lang="zh-TW" altLang="en-US" sz="2000" dirty="0">
                <a:solidFill>
                  <a:schemeClr val="accent1"/>
                </a:solidFill>
                <a:latin typeface="微軟正黑體" pitchFamily="34" charset="-120"/>
                <a:ea typeface="微軟正黑體" pitchFamily="34" charset="-120"/>
              </a:rPr>
              <a:t>規劃金寧鄉寧古劃段</a:t>
            </a:r>
            <a:r>
              <a:rPr lang="en-US" altLang="zh-TW" sz="2000" dirty="0">
                <a:solidFill>
                  <a:schemeClr val="accent1"/>
                </a:solidFill>
                <a:latin typeface="微軟正黑體" pitchFamily="34" charset="-120"/>
                <a:ea typeface="微軟正黑體" pitchFamily="34" charset="-120"/>
              </a:rPr>
              <a:t>82</a:t>
            </a:r>
            <a:r>
              <a:rPr lang="zh-TW" altLang="en-US" sz="2000" dirty="0">
                <a:solidFill>
                  <a:schemeClr val="accent1"/>
                </a:solidFill>
                <a:latin typeface="微軟正黑體" pitchFamily="34" charset="-120"/>
                <a:ea typeface="微軟正黑體" pitchFamily="34" charset="-120"/>
              </a:rPr>
              <a:t>地號既有天然水體作為</a:t>
            </a:r>
            <a:r>
              <a:rPr lang="zh-TW" altLang="en-US" sz="2000" dirty="0" smtClean="0">
                <a:solidFill>
                  <a:schemeClr val="accent1"/>
                </a:solidFill>
                <a:latin typeface="微軟正黑體" pitchFamily="34" charset="-120"/>
                <a:ea typeface="微軟正黑體" pitchFamily="34" charset="-120"/>
              </a:rPr>
              <a:t>貯留使用。</a:t>
            </a:r>
            <a:endParaRPr lang="en-US" altLang="zh-TW" sz="2000" dirty="0" smtClean="0">
              <a:solidFill>
                <a:schemeClr val="accent1"/>
              </a:solidFill>
              <a:latin typeface="微軟正黑體" pitchFamily="34" charset="-120"/>
              <a:ea typeface="微軟正黑體" pitchFamily="34" charset="-120"/>
            </a:endParaRPr>
          </a:p>
          <a:p>
            <a:r>
              <a:rPr lang="zh-TW" altLang="zh-TW" dirty="0">
                <a:latin typeface="微軟正黑體" pitchFamily="34" charset="-120"/>
                <a:ea typeface="微軟正黑體" pitchFamily="34" charset="-120"/>
              </a:rPr>
              <a:t>既有</a:t>
            </a:r>
            <a:r>
              <a:rPr lang="zh-TW" altLang="zh-TW" dirty="0"/>
              <a:t>污水廠改設環境教育場所整建</a:t>
            </a:r>
            <a:r>
              <a:rPr lang="zh-TW" altLang="zh-TW" dirty="0" smtClean="0"/>
              <a:t>工程</a:t>
            </a:r>
            <a:endParaRPr lang="en-US" altLang="zh-TW" dirty="0" smtClean="0"/>
          </a:p>
          <a:p>
            <a:pPr marL="541338" indent="-269875" algn="just">
              <a:lnSpc>
                <a:spcPct val="100000"/>
              </a:lnSpc>
              <a:buFont typeface="Wingdings" panose="05000000000000000000" pitchFamily="2" charset="2"/>
              <a:buChar char="Ø"/>
            </a:pPr>
            <a:r>
              <a:rPr lang="zh-TW" altLang="en-US" sz="2000" dirty="0">
                <a:solidFill>
                  <a:schemeClr val="tx2">
                    <a:lumMod val="50000"/>
                  </a:schemeClr>
                </a:solidFill>
                <a:latin typeface="微軟正黑體" pitchFamily="34" charset="-120"/>
                <a:ea typeface="微軟正黑體" pitchFamily="34" charset="-120"/>
              </a:rPr>
              <a:t>內部展示工程</a:t>
            </a:r>
            <a:endParaRPr lang="zh-TW" altLang="zh-TW" sz="2000" dirty="0">
              <a:solidFill>
                <a:schemeClr val="tx2">
                  <a:lumMod val="50000"/>
                </a:schemeClr>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17</a:t>
            </a:fld>
            <a:endParaRPr lang="zh-TW" altLang="en-US"/>
          </a:p>
        </p:txBody>
      </p:sp>
      <p:graphicFrame>
        <p:nvGraphicFramePr>
          <p:cNvPr id="5"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211952228"/>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05373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6304" y="110163"/>
            <a:ext cx="8543925" cy="396000"/>
          </a:xfrm>
        </p:spPr>
        <p:txBody>
          <a:bodyPr>
            <a:normAutofit fontScale="90000"/>
          </a:bodyPr>
          <a:lstStyle/>
          <a:p>
            <a:r>
              <a:rPr lang="zh-TW" altLang="en-US" dirty="0">
                <a:latin typeface="微軟正黑體" pitchFamily="34" charset="-120"/>
                <a:ea typeface="微軟正黑體" pitchFamily="34" charset="-120"/>
              </a:rPr>
              <a:t>計畫經費及計畫期程</a:t>
            </a:r>
          </a:p>
        </p:txBody>
      </p:sp>
      <p:sp>
        <p:nvSpPr>
          <p:cNvPr id="3" name="內容版面配置區 2"/>
          <p:cNvSpPr>
            <a:spLocks noGrp="1"/>
          </p:cNvSpPr>
          <p:nvPr>
            <p:ph idx="1"/>
          </p:nvPr>
        </p:nvSpPr>
        <p:spPr>
          <a:xfrm>
            <a:off x="1447801" y="754432"/>
            <a:ext cx="3598332" cy="5989267"/>
          </a:xfrm>
        </p:spPr>
        <p:txBody>
          <a:bodyPr>
            <a:normAutofit/>
          </a:bodyPr>
          <a:lstStyle/>
          <a:p>
            <a:r>
              <a:rPr lang="zh-TW" altLang="en-US" dirty="0">
                <a:latin typeface="微軟正黑體" pitchFamily="34" charset="-120"/>
                <a:ea typeface="微軟正黑體" pitchFamily="34" charset="-120"/>
              </a:rPr>
              <a:t>計畫</a:t>
            </a:r>
            <a:r>
              <a:rPr lang="zh-TW" altLang="en-US" dirty="0" smtClean="0">
                <a:latin typeface="微軟正黑體" pitchFamily="34" charset="-120"/>
                <a:ea typeface="微軟正黑體" pitchFamily="34" charset="-120"/>
              </a:rPr>
              <a:t>經費</a:t>
            </a:r>
            <a:endParaRPr lang="en-US" altLang="zh-TW" dirty="0" smtClean="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18</a:t>
            </a:fld>
            <a:endParaRPr lang="zh-TW" altLang="en-US"/>
          </a:p>
        </p:txBody>
      </p:sp>
      <p:graphicFrame>
        <p:nvGraphicFramePr>
          <p:cNvPr id="7"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3043568365"/>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計畫經費</a:t>
                      </a: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096713834"/>
              </p:ext>
            </p:extLst>
          </p:nvPr>
        </p:nvGraphicFramePr>
        <p:xfrm>
          <a:off x="1362456" y="1324122"/>
          <a:ext cx="8465754" cy="4133844"/>
        </p:xfrm>
        <a:graphic>
          <a:graphicData uri="http://schemas.openxmlformats.org/drawingml/2006/table">
            <a:tbl>
              <a:tblPr firstRow="1" firstCol="1" bandRow="1">
                <a:tableStyleId>{5C22544A-7EE6-4342-B048-85BDC9FD1C3A}</a:tableStyleId>
              </a:tblPr>
              <a:tblGrid>
                <a:gridCol w="246888">
                  <a:extLst>
                    <a:ext uri="{9D8B030D-6E8A-4147-A177-3AD203B41FA5}">
                      <a16:colId xmlns:a16="http://schemas.microsoft.com/office/drawing/2014/main" xmlns="" val="1822082374"/>
                    </a:ext>
                  </a:extLst>
                </a:gridCol>
                <a:gridCol w="1014984">
                  <a:extLst>
                    <a:ext uri="{9D8B030D-6E8A-4147-A177-3AD203B41FA5}">
                      <a16:colId xmlns:a16="http://schemas.microsoft.com/office/drawing/2014/main" xmlns="" val="591796361"/>
                    </a:ext>
                  </a:extLst>
                </a:gridCol>
                <a:gridCol w="603504">
                  <a:extLst>
                    <a:ext uri="{9D8B030D-6E8A-4147-A177-3AD203B41FA5}">
                      <a16:colId xmlns:a16="http://schemas.microsoft.com/office/drawing/2014/main" xmlns="" val="1446120038"/>
                    </a:ext>
                  </a:extLst>
                </a:gridCol>
                <a:gridCol w="566928">
                  <a:extLst>
                    <a:ext uri="{9D8B030D-6E8A-4147-A177-3AD203B41FA5}">
                      <a16:colId xmlns:a16="http://schemas.microsoft.com/office/drawing/2014/main" xmlns="" val="4134890505"/>
                    </a:ext>
                  </a:extLst>
                </a:gridCol>
                <a:gridCol w="512064">
                  <a:extLst>
                    <a:ext uri="{9D8B030D-6E8A-4147-A177-3AD203B41FA5}">
                      <a16:colId xmlns:a16="http://schemas.microsoft.com/office/drawing/2014/main" xmlns="" val="1009886033"/>
                    </a:ext>
                  </a:extLst>
                </a:gridCol>
                <a:gridCol w="438912">
                  <a:extLst>
                    <a:ext uri="{9D8B030D-6E8A-4147-A177-3AD203B41FA5}">
                      <a16:colId xmlns:a16="http://schemas.microsoft.com/office/drawing/2014/main" xmlns="" val="499738616"/>
                    </a:ext>
                  </a:extLst>
                </a:gridCol>
                <a:gridCol w="484632">
                  <a:extLst>
                    <a:ext uri="{9D8B030D-6E8A-4147-A177-3AD203B41FA5}">
                      <a16:colId xmlns:a16="http://schemas.microsoft.com/office/drawing/2014/main" xmlns="" val="422266535"/>
                    </a:ext>
                  </a:extLst>
                </a:gridCol>
                <a:gridCol w="603504">
                  <a:extLst>
                    <a:ext uri="{9D8B030D-6E8A-4147-A177-3AD203B41FA5}">
                      <a16:colId xmlns:a16="http://schemas.microsoft.com/office/drawing/2014/main" xmlns="" val="3402765039"/>
                    </a:ext>
                  </a:extLst>
                </a:gridCol>
                <a:gridCol w="685800">
                  <a:extLst>
                    <a:ext uri="{9D8B030D-6E8A-4147-A177-3AD203B41FA5}">
                      <a16:colId xmlns:a16="http://schemas.microsoft.com/office/drawing/2014/main" xmlns="" val="3178591128"/>
                    </a:ext>
                  </a:extLst>
                </a:gridCol>
                <a:gridCol w="502920">
                  <a:extLst>
                    <a:ext uri="{9D8B030D-6E8A-4147-A177-3AD203B41FA5}">
                      <a16:colId xmlns:a16="http://schemas.microsoft.com/office/drawing/2014/main" xmlns="" val="4203960419"/>
                    </a:ext>
                  </a:extLst>
                </a:gridCol>
                <a:gridCol w="557784">
                  <a:extLst>
                    <a:ext uri="{9D8B030D-6E8A-4147-A177-3AD203B41FA5}">
                      <a16:colId xmlns:a16="http://schemas.microsoft.com/office/drawing/2014/main" xmlns="" val="3388552879"/>
                    </a:ext>
                  </a:extLst>
                </a:gridCol>
                <a:gridCol w="594360">
                  <a:extLst>
                    <a:ext uri="{9D8B030D-6E8A-4147-A177-3AD203B41FA5}">
                      <a16:colId xmlns:a16="http://schemas.microsoft.com/office/drawing/2014/main" xmlns="" val="2674664838"/>
                    </a:ext>
                  </a:extLst>
                </a:gridCol>
                <a:gridCol w="649224">
                  <a:extLst>
                    <a:ext uri="{9D8B030D-6E8A-4147-A177-3AD203B41FA5}">
                      <a16:colId xmlns:a16="http://schemas.microsoft.com/office/drawing/2014/main" xmlns="" val="3263297177"/>
                    </a:ext>
                  </a:extLst>
                </a:gridCol>
                <a:gridCol w="557784">
                  <a:extLst>
                    <a:ext uri="{9D8B030D-6E8A-4147-A177-3AD203B41FA5}">
                      <a16:colId xmlns:a16="http://schemas.microsoft.com/office/drawing/2014/main" xmlns="" val="1983419878"/>
                    </a:ext>
                  </a:extLst>
                </a:gridCol>
                <a:gridCol w="446466">
                  <a:extLst>
                    <a:ext uri="{9D8B030D-6E8A-4147-A177-3AD203B41FA5}">
                      <a16:colId xmlns:a16="http://schemas.microsoft.com/office/drawing/2014/main" xmlns="" val="2996179408"/>
                    </a:ext>
                  </a:extLst>
                </a:gridCol>
              </a:tblGrid>
              <a:tr h="384804">
                <a:tc rowSpan="4">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項次</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分項案件名稱</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對應部會</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a:spcAft>
                          <a:spcPts val="0"/>
                        </a:spcAft>
                      </a:pPr>
                      <a:r>
                        <a:rPr lang="zh-TW" sz="1200" kern="0" dirty="0">
                          <a:effectLst/>
                        </a:rPr>
                        <a:t>總工程經費</a:t>
                      </a:r>
                      <a:r>
                        <a:rPr lang="en-US" sz="1200" kern="0" dirty="0">
                          <a:effectLst/>
                        </a:rPr>
                        <a:t>(</a:t>
                      </a:r>
                      <a:r>
                        <a:rPr lang="zh-TW" sz="1200" kern="0" dirty="0">
                          <a:effectLst/>
                        </a:rPr>
                        <a:t>單位：千元</a:t>
                      </a:r>
                      <a:r>
                        <a:rPr lang="en-US" sz="1200" kern="0" dirty="0">
                          <a:effectLst/>
                        </a:rPr>
                        <a:t>)</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890397801"/>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4">
                  <a:txBody>
                    <a:bodyPr/>
                    <a:lstStyle/>
                    <a:p>
                      <a:pPr algn="ctr">
                        <a:spcAft>
                          <a:spcPts val="0"/>
                        </a:spcAft>
                      </a:pPr>
                      <a:r>
                        <a:rPr lang="en-US" sz="1200" kern="0" dirty="0">
                          <a:effectLst/>
                          <a:latin typeface="微軟正黑體" panose="020B0604030504040204" pitchFamily="34" charset="-120"/>
                          <a:ea typeface="微軟正黑體" panose="020B0604030504040204" pitchFamily="34" charset="-120"/>
                        </a:rPr>
                        <a:t>110</a:t>
                      </a:r>
                      <a:r>
                        <a:rPr lang="zh-TW" sz="1200" kern="0" dirty="0">
                          <a:effectLst/>
                          <a:latin typeface="微軟正黑體" panose="020B0604030504040204" pitchFamily="34" charset="-120"/>
                          <a:ea typeface="微軟正黑體" panose="020B0604030504040204" pitchFamily="34" charset="-120"/>
                        </a:rPr>
                        <a:t>年度</a:t>
                      </a:r>
                      <a:endParaRPr lang="zh-TW" sz="12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111</a:t>
                      </a:r>
                      <a:r>
                        <a:rPr lang="zh-TW" sz="1200" kern="0">
                          <a:effectLst/>
                          <a:latin typeface="微軟正黑體" panose="020B0604030504040204" pitchFamily="34" charset="-120"/>
                          <a:ea typeface="微軟正黑體" panose="020B0604030504040204" pitchFamily="34" charset="-120"/>
                        </a:rPr>
                        <a:t>年度</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en-US" sz="1200" kern="0">
                          <a:effectLst/>
                          <a:latin typeface="微軟正黑體" panose="020B0604030504040204" pitchFamily="34" charset="-120"/>
                          <a:ea typeface="微軟正黑體" panose="020B0604030504040204" pitchFamily="34" charset="-120"/>
                        </a:rPr>
                        <a:t>112</a:t>
                      </a:r>
                      <a:r>
                        <a:rPr lang="zh-TW" sz="1200" kern="0">
                          <a:effectLst/>
                          <a:latin typeface="微軟正黑體" panose="020B0604030504040204" pitchFamily="34" charset="-120"/>
                          <a:ea typeface="微軟正黑體" panose="020B0604030504040204" pitchFamily="34" charset="-120"/>
                        </a:rPr>
                        <a:t>年度</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rowSpan="2" gridSpan="2">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工程費小計</a:t>
                      </a:r>
                      <a:r>
                        <a:rPr lang="en-US" sz="1400" kern="0" dirty="0">
                          <a:effectLst/>
                          <a:latin typeface="微軟正黑體" panose="020B0604030504040204" pitchFamily="34" charset="-120"/>
                          <a:ea typeface="微軟正黑體" panose="020B0604030504040204" pitchFamily="34" charset="-120"/>
                        </a:rPr>
                        <a:t>(B)=Σ(b)</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TW" altLang="en-US"/>
                    </a:p>
                  </a:txBody>
                  <a:tcPr/>
                </a:tc>
                <a:tc rowSpan="2" gridSpan="2">
                  <a:txBody>
                    <a:bodyPr/>
                    <a:lstStyle/>
                    <a:p>
                      <a:pPr algn="ctr">
                        <a:spcAft>
                          <a:spcPts val="0"/>
                        </a:spcAft>
                      </a:pPr>
                      <a:r>
                        <a:rPr lang="zh-TW" sz="1400" kern="0">
                          <a:effectLst/>
                          <a:latin typeface="微軟正黑體" panose="020B0604030504040204" pitchFamily="34" charset="-120"/>
                          <a:ea typeface="微軟正黑體" panose="020B0604030504040204" pitchFamily="34" charset="-120"/>
                        </a:rPr>
                        <a:t>總計</a:t>
                      </a:r>
                      <a:r>
                        <a:rPr lang="en-US" sz="1400" kern="0">
                          <a:effectLst/>
                          <a:latin typeface="微軟正黑體" panose="020B0604030504040204" pitchFamily="34" charset="-120"/>
                          <a:ea typeface="微軟正黑體" panose="020B0604030504040204" pitchFamily="34" charset="-120"/>
                        </a:rPr>
                        <a:t>(A)+(B)</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TW" altLang="en-US"/>
                    </a:p>
                  </a:txBody>
                  <a:tcPr/>
                </a:tc>
                <a:extLst>
                  <a:ext uri="{0D108BD9-81ED-4DB2-BD59-A6C34878D82A}">
                    <a16:rowId xmlns:a16="http://schemas.microsoft.com/office/drawing/2014/main" xmlns="" val="2816501591"/>
                  </a:ext>
                </a:extLst>
              </a:tr>
              <a:tr h="2133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spcAft>
                          <a:spcPts val="0"/>
                        </a:spcAft>
                      </a:pPr>
                      <a:r>
                        <a:rPr lang="zh-TW" sz="1400" kern="0">
                          <a:effectLst/>
                          <a:latin typeface="微軟正黑體" panose="020B0604030504040204" pitchFamily="34" charset="-120"/>
                          <a:ea typeface="微軟正黑體" panose="020B0604030504040204" pitchFamily="34" charset="-120"/>
                        </a:rPr>
                        <a:t>規劃設計費</a:t>
                      </a:r>
                      <a:r>
                        <a:rPr lang="en-US" sz="1400" kern="0">
                          <a:effectLst/>
                          <a:latin typeface="微軟正黑體" panose="020B0604030504040204" pitchFamily="34" charset="-120"/>
                          <a:ea typeface="微軟正黑體" panose="020B0604030504040204" pitchFamily="34" charset="-120"/>
                        </a:rPr>
                        <a:t>(A)</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400" kern="0">
                          <a:effectLst/>
                          <a:latin typeface="微軟正黑體" panose="020B0604030504040204" pitchFamily="34" charset="-120"/>
                          <a:ea typeface="微軟正黑體" panose="020B0604030504040204" pitchFamily="34" charset="-120"/>
                        </a:rPr>
                        <a:t>工程費</a:t>
                      </a:r>
                      <a:r>
                        <a:rPr lang="en-US" sz="1400" kern="0">
                          <a:effectLst/>
                          <a:latin typeface="微軟正黑體" panose="020B0604030504040204" pitchFamily="34" charset="-120"/>
                          <a:ea typeface="微軟正黑體" panose="020B0604030504040204" pitchFamily="34" charset="-120"/>
                        </a:rPr>
                        <a:t>(b)</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400" kern="0">
                          <a:effectLst/>
                          <a:latin typeface="微軟正黑體" panose="020B0604030504040204" pitchFamily="34" charset="-120"/>
                          <a:ea typeface="微軟正黑體" panose="020B0604030504040204" pitchFamily="34" charset="-120"/>
                        </a:rPr>
                        <a:t>工程費</a:t>
                      </a:r>
                      <a:r>
                        <a:rPr lang="en-US" sz="1400" kern="0">
                          <a:effectLst/>
                          <a:latin typeface="微軟正黑體" panose="020B0604030504040204" pitchFamily="34" charset="-120"/>
                          <a:ea typeface="微軟正黑體" panose="020B0604030504040204" pitchFamily="34" charset="-120"/>
                        </a:rPr>
                        <a:t>(b)</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zh-TW" sz="1400" kern="0">
                          <a:effectLst/>
                          <a:latin typeface="微軟正黑體" panose="020B0604030504040204" pitchFamily="34" charset="-120"/>
                          <a:ea typeface="微軟正黑體" panose="020B0604030504040204" pitchFamily="34" charset="-120"/>
                        </a:rPr>
                        <a:t>工程費</a:t>
                      </a:r>
                      <a:r>
                        <a:rPr lang="en-US" sz="1400" kern="0">
                          <a:effectLst/>
                          <a:latin typeface="微軟正黑體" panose="020B0604030504040204" pitchFamily="34" charset="-120"/>
                          <a:ea typeface="微軟正黑體" panose="020B0604030504040204" pitchFamily="34" charset="-120"/>
                        </a:rPr>
                        <a:t>(b)</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2822743603"/>
                  </a:ext>
                </a:extLst>
              </a:tr>
              <a:tr h="2133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中央</a:t>
                      </a:r>
                      <a:endParaRPr lang="en-US" altLang="zh-TW" sz="1400" kern="0" dirty="0" smtClean="0">
                        <a:effectLst/>
                        <a:latin typeface="微軟正黑體" panose="020B0604030504040204" pitchFamily="34" charset="-120"/>
                        <a:ea typeface="微軟正黑體" panose="020B0604030504040204" pitchFamily="34" charset="-120"/>
                      </a:endParaRPr>
                    </a:p>
                    <a:p>
                      <a:pPr algn="ctr">
                        <a:spcAft>
                          <a:spcPts val="0"/>
                        </a:spcAft>
                      </a:pPr>
                      <a:r>
                        <a:rPr lang="zh-TW" sz="1400" kern="0" dirty="0" smtClean="0">
                          <a:effectLst/>
                          <a:latin typeface="微軟正黑體" panose="020B0604030504040204" pitchFamily="34" charset="-120"/>
                          <a:ea typeface="微軟正黑體" panose="020B0604030504040204" pitchFamily="34" charset="-120"/>
                        </a:rPr>
                        <a:t>補助</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地方</a:t>
                      </a:r>
                      <a:endParaRPr lang="en-US" altLang="zh-TW" sz="1400" kern="0" dirty="0" smtClean="0">
                        <a:effectLst/>
                        <a:latin typeface="微軟正黑體" panose="020B0604030504040204" pitchFamily="34" charset="-120"/>
                        <a:ea typeface="微軟正黑體" panose="020B0604030504040204" pitchFamily="34" charset="-120"/>
                      </a:endParaRPr>
                    </a:p>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分擔</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中央</a:t>
                      </a:r>
                      <a:endParaRPr lang="en-US" altLang="zh-TW" sz="1400" kern="0" dirty="0" smtClean="0">
                        <a:effectLst/>
                        <a:latin typeface="微軟正黑體" panose="020B0604030504040204" pitchFamily="34" charset="-120"/>
                        <a:ea typeface="微軟正黑體" panose="020B0604030504040204" pitchFamily="34" charset="-120"/>
                      </a:endParaRPr>
                    </a:p>
                    <a:p>
                      <a:pPr algn="ctr">
                        <a:spcAft>
                          <a:spcPts val="0"/>
                        </a:spcAft>
                      </a:pPr>
                      <a:r>
                        <a:rPr lang="zh-TW" sz="1400" kern="0" dirty="0" smtClean="0">
                          <a:effectLst/>
                          <a:latin typeface="微軟正黑體" panose="020B0604030504040204" pitchFamily="34" charset="-120"/>
                          <a:ea typeface="微軟正黑體" panose="020B0604030504040204" pitchFamily="34" charset="-120"/>
                        </a:rPr>
                        <a:t>補助</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地方</a:t>
                      </a:r>
                      <a:endParaRPr lang="en-US" altLang="zh-TW" sz="1400" kern="0" dirty="0" smtClean="0">
                        <a:effectLst/>
                        <a:latin typeface="微軟正黑體" panose="020B0604030504040204" pitchFamily="34" charset="-120"/>
                        <a:ea typeface="微軟正黑體" panose="020B0604030504040204" pitchFamily="34" charset="-120"/>
                      </a:endParaRPr>
                    </a:p>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分擔</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中央</a:t>
                      </a:r>
                      <a:endParaRPr lang="en-US" altLang="zh-TW" sz="1400" kern="0" dirty="0" smtClean="0">
                        <a:effectLst/>
                        <a:latin typeface="微軟正黑體" panose="020B0604030504040204" pitchFamily="34" charset="-120"/>
                        <a:ea typeface="微軟正黑體" panose="020B0604030504040204" pitchFamily="34" charset="-120"/>
                      </a:endParaRPr>
                    </a:p>
                    <a:p>
                      <a:pPr algn="ctr">
                        <a:spcAft>
                          <a:spcPts val="0"/>
                        </a:spcAft>
                      </a:pPr>
                      <a:r>
                        <a:rPr lang="zh-TW" sz="1400" kern="0" dirty="0" smtClean="0">
                          <a:effectLst/>
                          <a:latin typeface="微軟正黑體" panose="020B0604030504040204" pitchFamily="34" charset="-120"/>
                          <a:ea typeface="微軟正黑體" panose="020B0604030504040204" pitchFamily="34" charset="-120"/>
                        </a:rPr>
                        <a:t>補助</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地方</a:t>
                      </a:r>
                      <a:endParaRPr lang="en-US" altLang="zh-TW" sz="1400" kern="0" dirty="0" smtClean="0">
                        <a:effectLst/>
                        <a:latin typeface="微軟正黑體" panose="020B0604030504040204" pitchFamily="34" charset="-120"/>
                        <a:ea typeface="微軟正黑體" panose="020B0604030504040204" pitchFamily="34" charset="-120"/>
                      </a:endParaRPr>
                    </a:p>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分擔</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中央</a:t>
                      </a:r>
                      <a:endParaRPr lang="en-US" altLang="zh-TW" sz="1400" kern="0" dirty="0" smtClean="0">
                        <a:effectLst/>
                        <a:latin typeface="微軟正黑體" panose="020B0604030504040204" pitchFamily="34" charset="-120"/>
                        <a:ea typeface="微軟正黑體" panose="020B0604030504040204" pitchFamily="34" charset="-120"/>
                      </a:endParaRPr>
                    </a:p>
                    <a:p>
                      <a:pPr algn="ctr">
                        <a:spcAft>
                          <a:spcPts val="0"/>
                        </a:spcAft>
                      </a:pPr>
                      <a:r>
                        <a:rPr lang="zh-TW" sz="1400" kern="0" dirty="0" smtClean="0">
                          <a:effectLst/>
                          <a:latin typeface="微軟正黑體" panose="020B0604030504040204" pitchFamily="34" charset="-120"/>
                          <a:ea typeface="微軟正黑體" panose="020B0604030504040204" pitchFamily="34" charset="-120"/>
                        </a:rPr>
                        <a:t>補助</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地方</a:t>
                      </a:r>
                      <a:endParaRPr lang="en-US" altLang="zh-TW" sz="1400" kern="0" dirty="0" smtClean="0">
                        <a:effectLst/>
                        <a:latin typeface="微軟正黑體" panose="020B0604030504040204" pitchFamily="34" charset="-120"/>
                        <a:ea typeface="微軟正黑體" panose="020B0604030504040204" pitchFamily="34" charset="-120"/>
                      </a:endParaRPr>
                    </a:p>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分擔</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中央</a:t>
                      </a:r>
                      <a:endParaRPr lang="en-US" altLang="zh-TW" sz="1400" kern="0" dirty="0" smtClean="0">
                        <a:effectLst/>
                        <a:latin typeface="微軟正黑體" panose="020B0604030504040204" pitchFamily="34" charset="-120"/>
                        <a:ea typeface="微軟正黑體" panose="020B0604030504040204" pitchFamily="34" charset="-120"/>
                      </a:endParaRPr>
                    </a:p>
                    <a:p>
                      <a:pPr algn="ctr">
                        <a:spcAft>
                          <a:spcPts val="0"/>
                        </a:spcAft>
                      </a:pPr>
                      <a:r>
                        <a:rPr lang="zh-TW" sz="1400" kern="0" dirty="0" smtClean="0">
                          <a:effectLst/>
                          <a:latin typeface="微軟正黑體" panose="020B0604030504040204" pitchFamily="34" charset="-120"/>
                          <a:ea typeface="微軟正黑體" panose="020B0604030504040204" pitchFamily="34" charset="-120"/>
                        </a:rPr>
                        <a:t>補助</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地方</a:t>
                      </a:r>
                      <a:endParaRPr lang="en-US" altLang="zh-TW" sz="1400" kern="0" dirty="0" smtClean="0">
                        <a:effectLst/>
                        <a:latin typeface="微軟正黑體" panose="020B0604030504040204" pitchFamily="34" charset="-120"/>
                        <a:ea typeface="微軟正黑體" panose="020B0604030504040204" pitchFamily="34" charset="-120"/>
                      </a:endParaRPr>
                    </a:p>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分擔</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中央</a:t>
                      </a:r>
                      <a:endParaRPr lang="en-US" altLang="zh-TW" sz="1400" kern="0" dirty="0" smtClean="0">
                        <a:effectLst/>
                        <a:latin typeface="微軟正黑體" panose="020B0604030504040204" pitchFamily="34" charset="-120"/>
                        <a:ea typeface="微軟正黑體" panose="020B0604030504040204" pitchFamily="34" charset="-120"/>
                      </a:endParaRPr>
                    </a:p>
                    <a:p>
                      <a:pPr algn="ctr">
                        <a:spcAft>
                          <a:spcPts val="0"/>
                        </a:spcAft>
                      </a:pPr>
                      <a:r>
                        <a:rPr lang="zh-TW" sz="1400" kern="0" dirty="0" smtClean="0">
                          <a:effectLst/>
                          <a:latin typeface="微軟正黑體" panose="020B0604030504040204" pitchFamily="34" charset="-120"/>
                          <a:ea typeface="微軟正黑體" panose="020B0604030504040204" pitchFamily="34" charset="-120"/>
                        </a:rPr>
                        <a:t>補助</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地方</a:t>
                      </a:r>
                      <a:endParaRPr lang="en-US" altLang="zh-TW" sz="1400" kern="0" dirty="0" smtClean="0">
                        <a:effectLst/>
                        <a:latin typeface="微軟正黑體" panose="020B0604030504040204" pitchFamily="34" charset="-120"/>
                        <a:ea typeface="微軟正黑體" panose="020B0604030504040204" pitchFamily="34" charset="-120"/>
                      </a:endParaRPr>
                    </a:p>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分擔</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2543629"/>
                  </a:ext>
                </a:extLst>
              </a:tr>
              <a:tr h="579120">
                <a:tc>
                  <a:txBody>
                    <a:bodyPr/>
                    <a:lstStyle/>
                    <a:p>
                      <a:pPr algn="ctr">
                        <a:spcAft>
                          <a:spcPts val="0"/>
                        </a:spcAft>
                      </a:pPr>
                      <a:r>
                        <a:rPr lang="en-US" sz="1400" kern="0">
                          <a:effectLst/>
                          <a:latin typeface="微軟正黑體" panose="020B0604030504040204" pitchFamily="34" charset="-120"/>
                          <a:ea typeface="微軟正黑體" panose="020B0604030504040204" pitchFamily="34" charset="-120"/>
                        </a:rPr>
                        <a:t>1</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400" kern="0" dirty="0">
                          <a:effectLst/>
                          <a:latin typeface="微軟正黑體" panose="020B0604030504040204" pitchFamily="34" charset="-120"/>
                          <a:ea typeface="微軟正黑體" panose="020B0604030504040204" pitchFamily="34" charset="-120"/>
                        </a:rPr>
                        <a:t>水資源回收中心工程</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內政部</a:t>
                      </a:r>
                      <a:r>
                        <a:rPr lang="zh-TW" altLang="en-US" sz="1400" kern="0" dirty="0" smtClean="0">
                          <a:effectLst/>
                          <a:latin typeface="微軟正黑體" panose="020B0604030504040204" pitchFamily="34" charset="-120"/>
                          <a:ea typeface="微軟正黑體" panose="020B0604030504040204" pitchFamily="34" charset="-120"/>
                        </a:rPr>
                        <a:t>營建署</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2,111</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184</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0</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19,222</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1,671</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19,221</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1,671</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38,442</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3,343</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40,554</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3,526</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84462622"/>
                  </a:ext>
                </a:extLst>
              </a:tr>
              <a:tr h="388620">
                <a:tc>
                  <a:txBody>
                    <a:bodyPr/>
                    <a:lstStyle/>
                    <a:p>
                      <a:pPr algn="ctr">
                        <a:spcAft>
                          <a:spcPts val="0"/>
                        </a:spcAft>
                      </a:pPr>
                      <a:r>
                        <a:rPr lang="en-US" sz="1400" kern="0">
                          <a:effectLst/>
                          <a:latin typeface="微軟正黑體" panose="020B0604030504040204" pitchFamily="34" charset="-120"/>
                          <a:ea typeface="微軟正黑體" panose="020B0604030504040204" pitchFamily="34" charset="-120"/>
                        </a:rPr>
                        <a:t>2</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400" kern="0">
                          <a:effectLst/>
                          <a:latin typeface="微軟正黑體" panose="020B0604030504040204" pitchFamily="34" charset="-120"/>
                          <a:ea typeface="微軟正黑體" panose="020B0604030504040204" pitchFamily="34" charset="-120"/>
                        </a:rPr>
                        <a:t>新設污水管線工程</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內政部</a:t>
                      </a:r>
                      <a:r>
                        <a:rPr lang="zh-TW" altLang="en-US" sz="1400" kern="0" dirty="0" smtClean="0">
                          <a:effectLst/>
                          <a:latin typeface="微軟正黑體" panose="020B0604030504040204" pitchFamily="34" charset="-120"/>
                          <a:ea typeface="微軟正黑體" panose="020B0604030504040204" pitchFamily="34" charset="-120"/>
                        </a:rPr>
                        <a:t>營建署</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538</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47</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4,810</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418</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4,809</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418</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9,619</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836</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10,157</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883</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23911123"/>
                  </a:ext>
                </a:extLst>
              </a:tr>
              <a:tr h="388620">
                <a:tc>
                  <a:txBody>
                    <a:bodyPr/>
                    <a:lstStyle/>
                    <a:p>
                      <a:pPr algn="ctr">
                        <a:spcAft>
                          <a:spcPts val="0"/>
                        </a:spcAft>
                      </a:pPr>
                      <a:r>
                        <a:rPr lang="en-US" sz="1400" kern="0">
                          <a:effectLst/>
                          <a:latin typeface="微軟正黑體" panose="020B0604030504040204" pitchFamily="34" charset="-120"/>
                          <a:ea typeface="微軟正黑體" panose="020B0604030504040204" pitchFamily="34" charset="-120"/>
                        </a:rPr>
                        <a:t>3</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400" kern="0">
                          <a:effectLst/>
                          <a:latin typeface="微軟正黑體" panose="020B0604030504040204" pitchFamily="34" charset="-120"/>
                          <a:ea typeface="微軟正黑體" panose="020B0604030504040204" pitchFamily="34" charset="-120"/>
                        </a:rPr>
                        <a:t>放流水再利用工程</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內政部</a:t>
                      </a:r>
                      <a:r>
                        <a:rPr lang="zh-TW" altLang="en-US" sz="1400" kern="0" dirty="0" smtClean="0">
                          <a:effectLst/>
                          <a:latin typeface="微軟正黑體" panose="020B0604030504040204" pitchFamily="34" charset="-120"/>
                          <a:ea typeface="微軟正黑體" panose="020B0604030504040204" pitchFamily="34" charset="-120"/>
                        </a:rPr>
                        <a:t>營建署</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1,325</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115</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12,015</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1,045</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12,015</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1,045</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24,030</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2,090</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25,355</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2,205</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2341195"/>
                  </a:ext>
                </a:extLst>
              </a:tr>
              <a:tr h="388620">
                <a:tc>
                  <a:txBody>
                    <a:bodyPr/>
                    <a:lstStyle/>
                    <a:p>
                      <a:pPr algn="ctr">
                        <a:spcAft>
                          <a:spcPts val="0"/>
                        </a:spcAft>
                      </a:pPr>
                      <a:r>
                        <a:rPr lang="en-US" sz="1400" kern="100">
                          <a:effectLst/>
                          <a:latin typeface="微軟正黑體" panose="020B0604030504040204" pitchFamily="34" charset="-120"/>
                          <a:ea typeface="微軟正黑體" panose="020B0604030504040204" pitchFamily="34" charset="-120"/>
                        </a:rPr>
                        <a:t>4 </a:t>
                      </a:r>
                      <a:endParaRPr lang="zh-TW" sz="1400" kern="10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400" kern="0">
                          <a:effectLst/>
                          <a:latin typeface="微軟正黑體" panose="020B0604030504040204" pitchFamily="34" charset="-120"/>
                          <a:ea typeface="微軟正黑體" panose="020B0604030504040204" pitchFamily="34" charset="-120"/>
                        </a:rPr>
                        <a:t>既有污水廠改設環境教育場所整建工程</a:t>
                      </a:r>
                      <a:endParaRPr lang="zh-TW" sz="1400" kern="10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0" dirty="0" smtClean="0">
                          <a:effectLst/>
                          <a:latin typeface="微軟正黑體" panose="020B0604030504040204" pitchFamily="34" charset="-120"/>
                          <a:ea typeface="微軟正黑體" panose="020B0604030504040204" pitchFamily="34" charset="-120"/>
                        </a:rPr>
                        <a:t>內政部</a:t>
                      </a:r>
                      <a:r>
                        <a:rPr lang="zh-TW" altLang="en-US" sz="1400" kern="0" dirty="0" smtClean="0">
                          <a:effectLst/>
                          <a:latin typeface="微軟正黑體" panose="020B0604030504040204" pitchFamily="34" charset="-120"/>
                          <a:ea typeface="微軟正黑體" panose="020B0604030504040204" pitchFamily="34" charset="-120"/>
                        </a:rPr>
                        <a:t>營建署</a:t>
                      </a:r>
                      <a:endParaRPr lang="zh-TW" sz="14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166</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14</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1,904</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166</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1,904</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166</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3,809</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331</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3,974</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346</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5306772"/>
                  </a:ext>
                </a:extLst>
              </a:tr>
              <a:tr h="213360">
                <a:tc gridSpan="2">
                  <a:txBody>
                    <a:bodyPr/>
                    <a:lstStyle/>
                    <a:p>
                      <a:pPr algn="ctr">
                        <a:spcAft>
                          <a:spcPts val="0"/>
                        </a:spcAft>
                      </a:pPr>
                      <a:r>
                        <a:rPr lang="zh-TW" sz="1400" kern="0">
                          <a:effectLst/>
                          <a:latin typeface="微軟正黑體" panose="020B0604030504040204" pitchFamily="34" charset="-120"/>
                          <a:ea typeface="微軟正黑體" panose="020B0604030504040204" pitchFamily="34" charset="-120"/>
                        </a:rPr>
                        <a:t>小計</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zh-TW" sz="1400" kern="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4,140</a:t>
                      </a:r>
                      <a:endParaRPr lang="zh-TW" sz="1100" kern="10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360</a:t>
                      </a:r>
                      <a:endParaRPr lang="zh-TW" sz="1100" kern="10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0</a:t>
                      </a:r>
                      <a:endParaRPr lang="zh-TW" sz="1100" kern="10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0</a:t>
                      </a:r>
                      <a:endParaRPr lang="zh-TW" sz="1100" kern="10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37,951</a:t>
                      </a:r>
                      <a:endParaRPr lang="zh-TW" sz="1100" kern="10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3,300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37,949</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3,300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75,900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6,600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80,040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微軟正黑體" panose="020B0604030504040204" pitchFamily="34" charset="-120"/>
                          <a:ea typeface="微軟正黑體" panose="020B0604030504040204" pitchFamily="34" charset="-120"/>
                        </a:rPr>
                        <a:t>6,960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36029636"/>
                  </a:ext>
                </a:extLst>
              </a:tr>
              <a:tr h="213360">
                <a:tc gridSpan="2">
                  <a:txBody>
                    <a:bodyPr/>
                    <a:lstStyle/>
                    <a:p>
                      <a:pPr algn="ctr">
                        <a:spcAft>
                          <a:spcPts val="0"/>
                        </a:spcAft>
                      </a:pPr>
                      <a:r>
                        <a:rPr lang="zh-TW" sz="1400" kern="0">
                          <a:effectLst/>
                          <a:latin typeface="微軟正黑體" panose="020B0604030504040204" pitchFamily="34" charset="-120"/>
                          <a:ea typeface="微軟正黑體" panose="020B0604030504040204" pitchFamily="34" charset="-120"/>
                        </a:rPr>
                        <a:t>總計</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zh-TW" sz="1400" kern="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1100" kern="0">
                          <a:effectLst/>
                          <a:latin typeface="微軟正黑體" panose="020B0604030504040204" pitchFamily="34" charset="-120"/>
                          <a:ea typeface="微軟正黑體" panose="020B0604030504040204" pitchFamily="34" charset="-120"/>
                        </a:rPr>
                        <a:t>4,500</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en-US" sz="1100" kern="0">
                          <a:effectLst/>
                          <a:latin typeface="微軟正黑體" panose="020B0604030504040204" pitchFamily="34" charset="-120"/>
                          <a:ea typeface="微軟正黑體" panose="020B0604030504040204" pitchFamily="34" charset="-120"/>
                        </a:rPr>
                        <a:t>0</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en-US" sz="1100" kern="0">
                          <a:effectLst/>
                          <a:latin typeface="微軟正黑體" panose="020B0604030504040204" pitchFamily="34" charset="-120"/>
                          <a:ea typeface="微軟正黑體" panose="020B0604030504040204" pitchFamily="34" charset="-120"/>
                        </a:rPr>
                        <a:t>41,251</a:t>
                      </a:r>
                      <a:endParaRPr lang="zh-TW" sz="11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en-US" sz="1100" kern="0" dirty="0">
                          <a:effectLst/>
                          <a:latin typeface="微軟正黑體" panose="020B0604030504040204" pitchFamily="34" charset="-120"/>
                          <a:ea typeface="微軟正黑體" panose="020B0604030504040204" pitchFamily="34" charset="-120"/>
                        </a:rPr>
                        <a:t>41,249</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en-US" sz="1100" kern="0" dirty="0">
                          <a:effectLst/>
                          <a:latin typeface="微軟正黑體" panose="020B0604030504040204" pitchFamily="34" charset="-120"/>
                          <a:ea typeface="微軟正黑體" panose="020B0604030504040204" pitchFamily="34" charset="-120"/>
                        </a:rPr>
                        <a:t>82,500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en-US" sz="1100" kern="0" dirty="0">
                          <a:effectLst/>
                          <a:latin typeface="微軟正黑體" panose="020B0604030504040204" pitchFamily="34" charset="-120"/>
                          <a:ea typeface="微軟正黑體" panose="020B0604030504040204" pitchFamily="34" charset="-120"/>
                        </a:rPr>
                        <a:t>87,000</a:t>
                      </a:r>
                      <a:endParaRPr lang="zh-TW" sz="11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2500498"/>
                  </a:ext>
                </a:extLst>
              </a:tr>
            </a:tbl>
          </a:graphicData>
        </a:graphic>
      </p:graphicFrame>
    </p:spTree>
    <p:extLst>
      <p:ext uri="{BB962C8B-B14F-4D97-AF65-F5344CB8AC3E}">
        <p14:creationId xmlns:p14="http://schemas.microsoft.com/office/powerpoint/2010/main" val="436185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55448"/>
            <a:ext cx="8543925" cy="396000"/>
          </a:xfrm>
        </p:spPr>
        <p:txBody>
          <a:bodyPr>
            <a:normAutofit fontScale="90000"/>
          </a:bodyPr>
          <a:lstStyle/>
          <a:p>
            <a:r>
              <a:rPr lang="zh-TW" altLang="en-US" dirty="0" smtClean="0"/>
              <a:t>審查意見回覆表</a:t>
            </a:r>
            <a:endParaRPr lang="zh-TW" altLang="en-US" dirty="0"/>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218577669"/>
              </p:ext>
            </p:extLst>
          </p:nvPr>
        </p:nvGraphicFramePr>
        <p:xfrm>
          <a:off x="137160" y="746761"/>
          <a:ext cx="9646920" cy="5547357"/>
        </p:xfrm>
        <a:graphic>
          <a:graphicData uri="http://schemas.openxmlformats.org/drawingml/2006/table">
            <a:tbl>
              <a:tblPr firstRow="1" firstCol="1" bandRow="1">
                <a:tableStyleId>{5C22544A-7EE6-4342-B048-85BDC9FD1C3A}</a:tableStyleId>
              </a:tblPr>
              <a:tblGrid>
                <a:gridCol w="672810">
                  <a:extLst>
                    <a:ext uri="{9D8B030D-6E8A-4147-A177-3AD203B41FA5}">
                      <a16:colId xmlns:a16="http://schemas.microsoft.com/office/drawing/2014/main" xmlns="" val="942230578"/>
                    </a:ext>
                  </a:extLst>
                </a:gridCol>
                <a:gridCol w="6246150">
                  <a:extLst>
                    <a:ext uri="{9D8B030D-6E8A-4147-A177-3AD203B41FA5}">
                      <a16:colId xmlns:a16="http://schemas.microsoft.com/office/drawing/2014/main" xmlns="" val="2790177913"/>
                    </a:ext>
                  </a:extLst>
                </a:gridCol>
                <a:gridCol w="2727960">
                  <a:extLst>
                    <a:ext uri="{9D8B030D-6E8A-4147-A177-3AD203B41FA5}">
                      <a16:colId xmlns:a16="http://schemas.microsoft.com/office/drawing/2014/main" xmlns="" val="553861799"/>
                    </a:ext>
                  </a:extLst>
                </a:gridCol>
              </a:tblGrid>
              <a:tr h="264905">
                <a:tc>
                  <a:txBody>
                    <a:bodyPr/>
                    <a:lstStyle/>
                    <a:p>
                      <a:pPr algn="ctr">
                        <a:spcAft>
                          <a:spcPts val="0"/>
                        </a:spcAft>
                      </a:pPr>
                      <a:r>
                        <a:rPr lang="zh-TW" sz="1600" b="1" kern="100">
                          <a:effectLst/>
                          <a:latin typeface="微軟正黑體" panose="020B0604030504040204" pitchFamily="34" charset="-120"/>
                          <a:ea typeface="微軟正黑體" panose="020B0604030504040204" pitchFamily="34" charset="-120"/>
                        </a:rPr>
                        <a:t>項次</a:t>
                      </a:r>
                    </a:p>
                  </a:txBody>
                  <a:tcPr marL="8731" marR="8731" marT="8731" marB="8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b="1" kern="100">
                          <a:effectLst/>
                          <a:latin typeface="微軟正黑體" panose="020B0604030504040204" pitchFamily="34" charset="-120"/>
                          <a:ea typeface="微軟正黑體" panose="020B0604030504040204" pitchFamily="34" charset="-120"/>
                        </a:rPr>
                        <a:t>審查意見</a:t>
                      </a:r>
                    </a:p>
                  </a:txBody>
                  <a:tcPr marL="8731" marR="8731" marT="8731" marB="8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回覆說明</a:t>
                      </a:r>
                    </a:p>
                  </a:txBody>
                  <a:tcPr marL="8731" marR="8731" marT="8731" marB="8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52675950"/>
                  </a:ext>
                </a:extLst>
              </a:tr>
              <a:tr h="264905">
                <a:tc gridSpan="3">
                  <a:txBody>
                    <a:bodyPr/>
                    <a:lstStyle/>
                    <a:p>
                      <a:pPr algn="just">
                        <a:spcAft>
                          <a:spcPts val="0"/>
                        </a:spcAft>
                      </a:pPr>
                      <a:r>
                        <a:rPr lang="en-US" sz="1600" b="1" kern="100">
                          <a:effectLst/>
                          <a:latin typeface="微軟正黑體" panose="020B0604030504040204" pitchFamily="34" charset="-120"/>
                          <a:ea typeface="微軟正黑體" panose="020B0604030504040204" pitchFamily="34" charset="-120"/>
                        </a:rPr>
                        <a:t>(</a:t>
                      </a:r>
                      <a:r>
                        <a:rPr lang="zh-TW" sz="1600" b="1" kern="100">
                          <a:effectLst/>
                          <a:latin typeface="微軟正黑體" panose="020B0604030504040204" pitchFamily="34" charset="-120"/>
                          <a:ea typeface="微軟正黑體" panose="020B0604030504040204" pitchFamily="34" charset="-120"/>
                        </a:rPr>
                        <a:t>一</a:t>
                      </a:r>
                      <a:r>
                        <a:rPr lang="en-US" sz="1600" b="1" kern="100">
                          <a:effectLst/>
                          <a:latin typeface="微軟正黑體" panose="020B0604030504040204" pitchFamily="34" charset="-120"/>
                          <a:ea typeface="微軟正黑體" panose="020B0604030504040204" pitchFamily="34" charset="-120"/>
                        </a:rPr>
                        <a:t>)	</a:t>
                      </a:r>
                      <a:r>
                        <a:rPr lang="zh-TW" sz="1600" b="1" kern="100">
                          <a:effectLst/>
                          <a:latin typeface="微軟正黑體" panose="020B0604030504040204" pitchFamily="34" charset="-120"/>
                          <a:ea typeface="微軟正黑體" panose="020B0604030504040204" pitchFamily="34" charset="-120"/>
                        </a:rPr>
                        <a:t>優點</a:t>
                      </a: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698622643"/>
                  </a:ext>
                </a:extLst>
              </a:tr>
              <a:tr h="264905">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1</a:t>
                      </a:r>
                      <a:endParaRPr lang="zh-TW" sz="1600" b="1" kern="100">
                        <a:effectLst/>
                        <a:latin typeface="微軟正黑體" panose="020B0604030504040204" pitchFamily="34" charset="-120"/>
                        <a:ea typeface="微軟正黑體" panose="020B0604030504040204" pitchFamily="34" charset="-120"/>
                      </a:endParaRP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改善水質具水環境改善之正當性。</a:t>
                      </a: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敬悉。</a:t>
                      </a: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03511333"/>
                  </a:ext>
                </a:extLst>
              </a:tr>
              <a:tr h="509771">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2</a:t>
                      </a:r>
                      <a:endParaRPr lang="zh-TW" sz="1600" b="1" kern="100">
                        <a:effectLst/>
                        <a:latin typeface="微軟正黑體" panose="020B0604030504040204" pitchFamily="34" charset="-120"/>
                        <a:ea typeface="微軟正黑體" panose="020B0604030504040204" pitchFamily="34" charset="-120"/>
                      </a:endParaRP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能礭實改善當地污水排放問題，對國家公園環境生態保護有相當助益。</a:t>
                      </a: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敬悉。</a:t>
                      </a: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71436369"/>
                  </a:ext>
                </a:extLst>
              </a:tr>
              <a:tr h="264905">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3</a:t>
                      </a:r>
                      <a:endParaRPr lang="zh-TW" sz="1600" b="1" kern="100">
                        <a:effectLst/>
                        <a:latin typeface="微軟正黑體" panose="020B0604030504040204" pitchFamily="34" charset="-120"/>
                        <a:ea typeface="微軟正黑體" panose="020B0604030504040204" pitchFamily="34" charset="-120"/>
                      </a:endParaRP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獲多數委員及地方認同，爭議性較低。</a:t>
                      </a: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敬悉。</a:t>
                      </a: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3810099"/>
                  </a:ext>
                </a:extLst>
              </a:tr>
              <a:tr h="264905">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4</a:t>
                      </a:r>
                      <a:endParaRPr lang="zh-TW" sz="1600" b="1" kern="100">
                        <a:effectLst/>
                        <a:latin typeface="微軟正黑體" panose="020B0604030504040204" pitchFamily="34" charset="-120"/>
                        <a:ea typeface="微軟正黑體" panose="020B0604030504040204" pitchFamily="34" charset="-120"/>
                      </a:endParaRP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改善計畫有助於聚落社區品質的提昇，予以肯定。</a:t>
                      </a: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敬悉。</a:t>
                      </a: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9591735"/>
                  </a:ext>
                </a:extLst>
              </a:tr>
              <a:tr h="264905">
                <a:tc gridSpan="3">
                  <a:txBody>
                    <a:bodyPr/>
                    <a:lstStyle/>
                    <a:p>
                      <a:pPr algn="l">
                        <a:spcAft>
                          <a:spcPts val="0"/>
                        </a:spcAft>
                      </a:pPr>
                      <a:r>
                        <a:rPr lang="en-US" sz="1600" b="1" kern="100" dirty="0">
                          <a:effectLst/>
                          <a:latin typeface="微軟正黑體" panose="020B0604030504040204" pitchFamily="34" charset="-120"/>
                          <a:ea typeface="微軟正黑體" panose="020B0604030504040204" pitchFamily="34" charset="-120"/>
                        </a:rPr>
                        <a:t>(</a:t>
                      </a:r>
                      <a:r>
                        <a:rPr lang="zh-TW" sz="1600" b="1" kern="100" dirty="0">
                          <a:effectLst/>
                          <a:latin typeface="微軟正黑體" panose="020B0604030504040204" pitchFamily="34" charset="-120"/>
                          <a:ea typeface="微軟正黑體" panose="020B0604030504040204" pitchFamily="34" charset="-120"/>
                        </a:rPr>
                        <a:t>二</a:t>
                      </a:r>
                      <a:r>
                        <a:rPr lang="en-US" sz="1600" b="1" kern="100" dirty="0">
                          <a:effectLst/>
                          <a:latin typeface="微軟正黑體" panose="020B0604030504040204" pitchFamily="34" charset="-120"/>
                          <a:ea typeface="微軟正黑體" panose="020B0604030504040204" pitchFamily="34" charset="-120"/>
                        </a:rPr>
                        <a:t>)	</a:t>
                      </a:r>
                      <a:r>
                        <a:rPr lang="zh-TW" sz="1600" b="1" kern="100" dirty="0">
                          <a:effectLst/>
                          <a:latin typeface="微軟正黑體" panose="020B0604030504040204" pitchFamily="34" charset="-120"/>
                          <a:ea typeface="微軟正黑體" panose="020B0604030504040204" pitchFamily="34" charset="-120"/>
                        </a:rPr>
                        <a:t>建議改善事項</a:t>
                      </a: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548426619"/>
                  </a:ext>
                </a:extLst>
              </a:tr>
              <a:tr h="3448156">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1</a:t>
                      </a:r>
                      <a:endParaRPr lang="zh-TW" sz="1600" b="1" kern="100">
                        <a:effectLst/>
                        <a:latin typeface="微軟正黑體" panose="020B0604030504040204" pitchFamily="34" charset="-120"/>
                        <a:ea typeface="微軟正黑體" panose="020B0604030504040204" pitchFamily="34" charset="-120"/>
                      </a:endParaRP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經濟部前於</a:t>
                      </a:r>
                      <a:r>
                        <a:rPr lang="en-US" sz="1600" b="1" kern="100" dirty="0">
                          <a:effectLst/>
                          <a:latin typeface="微軟正黑體" panose="020B0604030504040204" pitchFamily="34" charset="-120"/>
                          <a:ea typeface="微軟正黑體" panose="020B0604030504040204" pitchFamily="34" charset="-120"/>
                        </a:rPr>
                        <a:t>110</a:t>
                      </a:r>
                      <a:r>
                        <a:rPr lang="zh-TW" sz="1600" b="1" kern="100" dirty="0">
                          <a:effectLst/>
                          <a:latin typeface="微軟正黑體" panose="020B0604030504040204" pitchFamily="34" charset="-120"/>
                          <a:ea typeface="微軟正黑體" panose="020B0604030504040204" pitchFamily="34" charset="-120"/>
                        </a:rPr>
                        <a:t>年</a:t>
                      </a:r>
                      <a:r>
                        <a:rPr lang="en-US" sz="1600" b="1" kern="100" dirty="0">
                          <a:effectLst/>
                          <a:latin typeface="微軟正黑體" panose="020B0604030504040204" pitchFamily="34" charset="-120"/>
                          <a:ea typeface="微軟正黑體" panose="020B0604030504040204" pitchFamily="34" charset="-120"/>
                        </a:rPr>
                        <a:t>2</a:t>
                      </a:r>
                      <a:r>
                        <a:rPr lang="zh-TW" sz="1600" b="1" kern="100" dirty="0">
                          <a:effectLst/>
                          <a:latin typeface="微軟正黑體" panose="020B0604030504040204" pitchFamily="34" charset="-120"/>
                          <a:ea typeface="微軟正黑體" panose="020B0604030504040204" pitchFamily="34" charset="-120"/>
                        </a:rPr>
                        <a:t>月</a:t>
                      </a:r>
                      <a:r>
                        <a:rPr lang="en-US" sz="1600" b="1" kern="100" dirty="0">
                          <a:effectLst/>
                          <a:latin typeface="微軟正黑體" panose="020B0604030504040204" pitchFamily="34" charset="-120"/>
                          <a:ea typeface="微軟正黑體" panose="020B0604030504040204" pitchFamily="34" charset="-120"/>
                        </a:rPr>
                        <a:t>26</a:t>
                      </a:r>
                      <a:r>
                        <a:rPr lang="zh-TW" sz="1600" b="1" kern="100" dirty="0">
                          <a:effectLst/>
                          <a:latin typeface="微軟正黑體" panose="020B0604030504040204" pitchFamily="34" charset="-120"/>
                          <a:ea typeface="微軟正黑體" panose="020B0604030504040204" pitchFamily="34" charset="-120"/>
                        </a:rPr>
                        <a:t>日召開「全國水環境改善計畫」第十三次複評及考核小組作業會議，決議啟動第五批次提案評核程序，並以</a:t>
                      </a:r>
                      <a:r>
                        <a:rPr lang="en-US" sz="1600" b="1" kern="100" dirty="0">
                          <a:effectLst/>
                          <a:latin typeface="微軟正黑體" panose="020B0604030504040204" pitchFamily="34" charset="-120"/>
                          <a:ea typeface="微軟正黑體" panose="020B0604030504040204" pitchFamily="34" charset="-120"/>
                        </a:rPr>
                        <a:t>(1)</a:t>
                      </a:r>
                      <a:r>
                        <a:rPr lang="zh-TW" sz="1600" b="1" kern="100" dirty="0">
                          <a:effectLst/>
                          <a:latin typeface="微軟正黑體" panose="020B0604030504040204" pitchFamily="34" charset="-120"/>
                          <a:ea typeface="微軟正黑體" panose="020B0604030504040204" pitchFamily="34" charset="-120"/>
                        </a:rPr>
                        <a:t>水質優先改善案件、</a:t>
                      </a:r>
                      <a:r>
                        <a:rPr lang="en-US" sz="1600" b="1" kern="100" dirty="0">
                          <a:effectLst/>
                          <a:latin typeface="微軟正黑體" panose="020B0604030504040204" pitchFamily="34" charset="-120"/>
                          <a:ea typeface="微軟正黑體" panose="020B0604030504040204" pitchFamily="34" charset="-120"/>
                        </a:rPr>
                        <a:t>(2)</a:t>
                      </a:r>
                      <a:r>
                        <a:rPr lang="zh-TW" sz="1600" b="1" kern="100" dirty="0">
                          <a:effectLst/>
                          <a:latin typeface="微軟正黑體" panose="020B0604030504040204" pitchFamily="34" charset="-120"/>
                          <a:ea typeface="微軟正黑體" panose="020B0604030504040204" pitchFamily="34" charset="-120"/>
                        </a:rPr>
                        <a:t>前各批次已核規劃設計費並完成規劃設計作業，尚餘工程未完成辦理案件者、</a:t>
                      </a:r>
                      <a:r>
                        <a:rPr lang="en-US" sz="1600" b="1" kern="100" dirty="0">
                          <a:effectLst/>
                          <a:latin typeface="微軟正黑體" panose="020B0604030504040204" pitchFamily="34" charset="-120"/>
                          <a:ea typeface="微軟正黑體" panose="020B0604030504040204" pitchFamily="34" charset="-120"/>
                        </a:rPr>
                        <a:t>(3)</a:t>
                      </a:r>
                      <a:r>
                        <a:rPr lang="zh-TW" sz="1600" b="1" kern="100" dirty="0">
                          <a:effectLst/>
                          <a:latin typeface="微軟正黑體" panose="020B0604030504040204" pitchFamily="34" charset="-120"/>
                          <a:ea typeface="微軟正黑體" panose="020B0604030504040204" pitchFamily="34" charset="-120"/>
                        </a:rPr>
                        <a:t>前各批次核定案件因加強公民參與、生態檢核等作業致未能於</a:t>
                      </a:r>
                      <a:r>
                        <a:rPr lang="en-US" sz="1600" b="1" kern="100" dirty="0">
                          <a:effectLst/>
                          <a:latin typeface="微軟正黑體" panose="020B0604030504040204" pitchFamily="34" charset="-120"/>
                          <a:ea typeface="微軟正黑體" panose="020B0604030504040204" pitchFamily="34" charset="-120"/>
                        </a:rPr>
                        <a:t>109</a:t>
                      </a:r>
                      <a:r>
                        <a:rPr lang="zh-TW" sz="1600" b="1" kern="100" dirty="0">
                          <a:effectLst/>
                          <a:latin typeface="微軟正黑體" panose="020B0604030504040204" pitchFamily="34" charset="-120"/>
                          <a:ea typeface="微軟正黑體" panose="020B0604030504040204" pitchFamily="34" charset="-120"/>
                        </a:rPr>
                        <a:t>年</a:t>
                      </a:r>
                      <a:r>
                        <a:rPr lang="en-US" sz="1600" b="1" kern="100" dirty="0">
                          <a:effectLst/>
                          <a:latin typeface="微軟正黑體" panose="020B0604030504040204" pitchFamily="34" charset="-120"/>
                          <a:ea typeface="微軟正黑體" panose="020B0604030504040204" pitchFamily="34" charset="-120"/>
                        </a:rPr>
                        <a:t>12</a:t>
                      </a:r>
                      <a:r>
                        <a:rPr lang="zh-TW" sz="1600" b="1" kern="100" dirty="0">
                          <a:effectLst/>
                          <a:latin typeface="微軟正黑體" panose="020B0604030504040204" pitchFamily="34" charset="-120"/>
                          <a:ea typeface="微軟正黑體" panose="020B0604030504040204" pitchFamily="34" charset="-120"/>
                        </a:rPr>
                        <a:t>月底前發生權責之取消辦理案件等三項原則為該批次提案條件。本次縣市政府提案是否符合上開要件請再檢視；如屬新興水環境改善個案，請研議將其納入水環境改善整體空間發展藍圖規劃內，整體性評估辦理必要性，及檢視是否符合「全國水環境改善計畫」推動精神後，再於後續批次提報爭取辦理。本次共學營與會專家學者所提意見，建議可納入後續水環境改善整體空間發展藍圖規劃時參酌。</a:t>
                      </a: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敬悉。</a:t>
                      </a:r>
                    </a:p>
                  </a:txBody>
                  <a:tcPr marL="8731" marR="8731" marT="8731" marB="8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50745115"/>
                  </a:ext>
                </a:extLst>
              </a:tr>
            </a:tbl>
          </a:graphicData>
        </a:graphic>
      </p:graphicFrame>
    </p:spTree>
    <p:extLst>
      <p:ext uri="{BB962C8B-B14F-4D97-AF65-F5344CB8AC3E}">
        <p14:creationId xmlns:p14="http://schemas.microsoft.com/office/powerpoint/2010/main" val="2317563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592" y="107483"/>
            <a:ext cx="8543925" cy="396000"/>
          </a:xfrm>
        </p:spPr>
        <p:txBody>
          <a:bodyPr>
            <a:normAutofit fontScale="90000"/>
          </a:bodyPr>
          <a:lstStyle/>
          <a:p>
            <a:r>
              <a:rPr lang="zh-TW" altLang="en-US" dirty="0">
                <a:latin typeface="微軟正黑體" pitchFamily="34" charset="-120"/>
                <a:ea typeface="微軟正黑體" pitchFamily="34" charset="-120"/>
              </a:rPr>
              <a:t>計畫經費及計畫期程</a:t>
            </a:r>
          </a:p>
        </p:txBody>
      </p:sp>
      <p:sp>
        <p:nvSpPr>
          <p:cNvPr id="3" name="內容版面配置區 2"/>
          <p:cNvSpPr>
            <a:spLocks noGrp="1"/>
          </p:cNvSpPr>
          <p:nvPr>
            <p:ph idx="1"/>
          </p:nvPr>
        </p:nvSpPr>
        <p:spPr>
          <a:xfrm>
            <a:off x="1447801" y="754432"/>
            <a:ext cx="3598332" cy="5989267"/>
          </a:xfrm>
        </p:spPr>
        <p:txBody>
          <a:bodyPr>
            <a:normAutofit/>
          </a:bodyPr>
          <a:lstStyle/>
          <a:p>
            <a:r>
              <a:rPr lang="zh-TW" altLang="zh-TW" b="1" dirty="0" smtClean="0">
                <a:latin typeface="微軟正黑體" pitchFamily="34" charset="-120"/>
                <a:ea typeface="微軟正黑體" pitchFamily="34" charset="-120"/>
              </a:rPr>
              <a:t>計畫</a:t>
            </a:r>
            <a:r>
              <a:rPr lang="zh-TW" altLang="zh-TW" b="1" dirty="0">
                <a:latin typeface="微軟正黑體" pitchFamily="34" charset="-120"/>
                <a:ea typeface="微軟正黑體" pitchFamily="34" charset="-120"/>
              </a:rPr>
              <a:t>期程</a:t>
            </a:r>
            <a:endParaRPr lang="en-US" altLang="zh-TW" b="1" dirty="0">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zh-TW" sz="2000" dirty="0">
                <a:solidFill>
                  <a:schemeClr val="accent3">
                    <a:lumMod val="50000"/>
                  </a:schemeClr>
                </a:solidFill>
                <a:latin typeface="微軟正黑體" pitchFamily="34" charset="-120"/>
                <a:ea typeface="微軟正黑體" pitchFamily="34" charset="-120"/>
              </a:rPr>
              <a:t>規劃設計階段約</a:t>
            </a:r>
            <a:r>
              <a:rPr lang="en-US" altLang="zh-TW" sz="2000" dirty="0">
                <a:solidFill>
                  <a:schemeClr val="accent3">
                    <a:lumMod val="50000"/>
                  </a:schemeClr>
                </a:solidFill>
                <a:latin typeface="微軟正黑體" pitchFamily="34" charset="-120"/>
                <a:ea typeface="微軟正黑體" pitchFamily="34" charset="-120"/>
              </a:rPr>
              <a:t>6</a:t>
            </a:r>
            <a:r>
              <a:rPr lang="zh-TW" altLang="zh-TW" sz="2000" dirty="0">
                <a:solidFill>
                  <a:schemeClr val="accent3">
                    <a:lumMod val="50000"/>
                  </a:schemeClr>
                </a:solidFill>
                <a:latin typeface="微軟正黑體" pitchFamily="34" charset="-120"/>
                <a:ea typeface="微軟正黑體" pitchFamily="34" charset="-120"/>
              </a:rPr>
              <a:t>個月</a:t>
            </a:r>
            <a:endParaRPr lang="en-US" altLang="zh-TW" sz="2000" dirty="0">
              <a:solidFill>
                <a:schemeClr val="accent3">
                  <a:lumMod val="50000"/>
                </a:schemeClr>
              </a:solidFill>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zh-TW" sz="2000" dirty="0">
                <a:solidFill>
                  <a:schemeClr val="tx2">
                    <a:lumMod val="50000"/>
                  </a:schemeClr>
                </a:solidFill>
                <a:latin typeface="微軟正黑體" pitchFamily="34" charset="-120"/>
                <a:ea typeface="微軟正黑體" pitchFamily="34" charset="-120"/>
              </a:rPr>
              <a:t>施工階段</a:t>
            </a:r>
            <a:r>
              <a:rPr lang="zh-TW" altLang="zh-TW" sz="2000" dirty="0" smtClean="0">
                <a:solidFill>
                  <a:schemeClr val="tx2">
                    <a:lumMod val="50000"/>
                  </a:schemeClr>
                </a:solidFill>
                <a:latin typeface="微軟正黑體" pitchFamily="34" charset="-120"/>
                <a:ea typeface="微軟正黑體" pitchFamily="34" charset="-120"/>
              </a:rPr>
              <a:t>約</a:t>
            </a:r>
            <a:r>
              <a:rPr lang="en-US" altLang="zh-TW" sz="2000" dirty="0" smtClean="0">
                <a:solidFill>
                  <a:schemeClr val="tx2">
                    <a:lumMod val="50000"/>
                  </a:schemeClr>
                </a:solidFill>
                <a:latin typeface="微軟正黑體" pitchFamily="34" charset="-120"/>
                <a:ea typeface="微軟正黑體" pitchFamily="34" charset="-120"/>
              </a:rPr>
              <a:t>9</a:t>
            </a:r>
            <a:r>
              <a:rPr lang="zh-TW" altLang="zh-TW" sz="2000" dirty="0" smtClean="0">
                <a:solidFill>
                  <a:schemeClr val="tx2">
                    <a:lumMod val="50000"/>
                  </a:schemeClr>
                </a:solidFill>
                <a:latin typeface="微軟正黑體" pitchFamily="34" charset="-120"/>
                <a:ea typeface="微軟正黑體" pitchFamily="34" charset="-120"/>
              </a:rPr>
              <a:t>個月</a:t>
            </a:r>
            <a:endParaRPr lang="en-US" altLang="zh-TW" sz="2000" dirty="0" smtClean="0">
              <a:solidFill>
                <a:schemeClr val="tx2">
                  <a:lumMod val="50000"/>
                </a:schemeClr>
              </a:solidFill>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en-US" sz="2000" dirty="0">
                <a:solidFill>
                  <a:schemeClr val="accent3">
                    <a:lumMod val="50000"/>
                  </a:schemeClr>
                </a:solidFill>
                <a:latin typeface="微軟正黑體" pitchFamily="34" charset="-120"/>
                <a:ea typeface="微軟正黑體" pitchFamily="34" charset="-120"/>
              </a:rPr>
              <a:t>功能測試及</a:t>
            </a:r>
            <a:r>
              <a:rPr lang="zh-TW" altLang="en-US" sz="2000" dirty="0" smtClean="0">
                <a:solidFill>
                  <a:schemeClr val="accent3">
                    <a:lumMod val="50000"/>
                  </a:schemeClr>
                </a:solidFill>
                <a:latin typeface="微軟正黑體" pitchFamily="34" charset="-120"/>
                <a:ea typeface="微軟正黑體" pitchFamily="34" charset="-120"/>
              </a:rPr>
              <a:t>驗收</a:t>
            </a:r>
            <a:r>
              <a:rPr lang="en-US" altLang="zh-TW" sz="2000" dirty="0" smtClean="0">
                <a:solidFill>
                  <a:schemeClr val="accent3">
                    <a:lumMod val="50000"/>
                  </a:schemeClr>
                </a:solidFill>
                <a:latin typeface="微軟正黑體" pitchFamily="34" charset="-120"/>
                <a:ea typeface="微軟正黑體" pitchFamily="34" charset="-120"/>
              </a:rPr>
              <a:t>3</a:t>
            </a:r>
            <a:r>
              <a:rPr lang="zh-TW" altLang="en-US" sz="2000" dirty="0">
                <a:solidFill>
                  <a:schemeClr val="accent3">
                    <a:lumMod val="50000"/>
                  </a:schemeClr>
                </a:solidFill>
                <a:latin typeface="微軟正黑體" pitchFamily="34" charset="-120"/>
                <a:ea typeface="微軟正黑體" pitchFamily="34" charset="-120"/>
              </a:rPr>
              <a:t>個月</a:t>
            </a:r>
            <a:endParaRPr lang="en-US" altLang="zh-TW" sz="2000" dirty="0">
              <a:solidFill>
                <a:schemeClr val="accent3">
                  <a:lumMod val="50000"/>
                </a:schemeClr>
              </a:solidFill>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en-US" sz="2000" dirty="0">
                <a:solidFill>
                  <a:schemeClr val="tx2">
                    <a:lumMod val="50000"/>
                  </a:schemeClr>
                </a:solidFill>
                <a:latin typeface="微軟正黑體" pitchFamily="34" charset="-120"/>
                <a:ea typeface="微軟正黑體" pitchFamily="34" charset="-120"/>
              </a:rPr>
              <a:t>後</a:t>
            </a:r>
            <a:r>
              <a:rPr lang="zh-TW" altLang="zh-TW" sz="2000" dirty="0">
                <a:solidFill>
                  <a:schemeClr val="tx2">
                    <a:lumMod val="50000"/>
                  </a:schemeClr>
                </a:solidFill>
                <a:latin typeface="微軟正黑體" pitchFamily="34" charset="-120"/>
                <a:ea typeface="微軟正黑體" pitchFamily="34" charset="-120"/>
              </a:rPr>
              <a:t>續則為代操作試運轉</a:t>
            </a: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19</a:t>
            </a:fld>
            <a:endParaRPr lang="zh-TW" altLang="en-US"/>
          </a:p>
        </p:txBody>
      </p:sp>
      <p:graphicFrame>
        <p:nvGraphicFramePr>
          <p:cNvPr id="7"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3043568365"/>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計畫經費</a:t>
                      </a: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pic>
        <p:nvPicPr>
          <p:cNvPr id="9" name="圖片 8"/>
          <p:cNvPicPr/>
          <p:nvPr/>
        </p:nvPicPr>
        <p:blipFill>
          <a:blip r:embed="rId3" cstate="print">
            <a:extLst>
              <a:ext uri="{28A0092B-C50C-407E-A947-70E740481C1C}">
                <a14:useLocalDpi xmlns:a14="http://schemas.microsoft.com/office/drawing/2010/main" val="0"/>
              </a:ext>
            </a:extLst>
          </a:blip>
          <a:stretch>
            <a:fillRect/>
          </a:stretch>
        </p:blipFill>
        <p:spPr>
          <a:xfrm>
            <a:off x="1800328" y="2793492"/>
            <a:ext cx="7691143" cy="3461004"/>
          </a:xfrm>
          <a:prstGeom prst="rect">
            <a:avLst/>
          </a:prstGeom>
        </p:spPr>
      </p:pic>
    </p:spTree>
    <p:extLst>
      <p:ext uri="{BB962C8B-B14F-4D97-AF65-F5344CB8AC3E}">
        <p14:creationId xmlns:p14="http://schemas.microsoft.com/office/powerpoint/2010/main" val="3188008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872" y="118872"/>
            <a:ext cx="8543925" cy="396000"/>
          </a:xfrm>
        </p:spPr>
        <p:txBody>
          <a:bodyPr>
            <a:normAutofit fontScale="90000"/>
          </a:bodyPr>
          <a:lstStyle/>
          <a:p>
            <a:r>
              <a:rPr lang="zh-TW" altLang="en-US" dirty="0">
                <a:latin typeface="微軟正黑體" pitchFamily="34" charset="-120"/>
                <a:ea typeface="微軟正黑體" pitchFamily="34" charset="-120"/>
              </a:rPr>
              <a:t>預期成果及後續維護管理</a:t>
            </a:r>
          </a:p>
        </p:txBody>
      </p:sp>
      <p:sp>
        <p:nvSpPr>
          <p:cNvPr id="3" name="內容版面配置區 2"/>
          <p:cNvSpPr>
            <a:spLocks noGrp="1"/>
          </p:cNvSpPr>
          <p:nvPr>
            <p:ph idx="1"/>
          </p:nvPr>
        </p:nvSpPr>
        <p:spPr>
          <a:xfrm>
            <a:off x="1447801" y="1424993"/>
            <a:ext cx="8380200" cy="2232607"/>
          </a:xfrm>
        </p:spPr>
        <p:txBody>
          <a:bodyPr/>
          <a:lstStyle/>
          <a:p>
            <a:r>
              <a:rPr lang="zh-TW" altLang="en-US" dirty="0">
                <a:latin typeface="微軟正黑體" pitchFamily="34" charset="-120"/>
                <a:ea typeface="微軟正黑體" pitchFamily="34" charset="-120"/>
              </a:rPr>
              <a:t>本計畫水資源回收中心完成後，將可</a:t>
            </a:r>
            <a:r>
              <a:rPr lang="zh-TW" altLang="en-US" dirty="0" smtClean="0">
                <a:latin typeface="微軟正黑體" pitchFamily="34" charset="-120"/>
                <a:ea typeface="微軟正黑體" pitchFamily="34" charset="-120"/>
              </a:rPr>
              <a:t>提供</a:t>
            </a:r>
            <a:r>
              <a:rPr lang="en-US" altLang="zh-TW" dirty="0" smtClean="0">
                <a:solidFill>
                  <a:srgbClr val="C00000"/>
                </a:solidFill>
                <a:latin typeface="微軟正黑體" pitchFamily="34" charset="-120"/>
                <a:ea typeface="微軟正黑體" pitchFamily="34" charset="-120"/>
              </a:rPr>
              <a:t>400 </a:t>
            </a:r>
            <a:r>
              <a:rPr lang="en-US" altLang="zh-TW" dirty="0">
                <a:solidFill>
                  <a:srgbClr val="C00000"/>
                </a:solidFill>
                <a:latin typeface="微軟正黑體" pitchFamily="34" charset="-120"/>
                <a:ea typeface="微軟正黑體" pitchFamily="34" charset="-120"/>
              </a:rPr>
              <a:t>CMD</a:t>
            </a:r>
            <a:r>
              <a:rPr lang="zh-TW" altLang="en-US" dirty="0">
                <a:latin typeface="微軟正黑體" pitchFamily="34" charset="-120"/>
                <a:ea typeface="微軟正黑體" pitchFamily="34" charset="-120"/>
              </a:rPr>
              <a:t>經處理至符合標準並可供回收再利用之放流水，對於水源淨化及</a:t>
            </a:r>
            <a:r>
              <a:rPr lang="zh-TW" altLang="en-US" dirty="0" smtClean="0">
                <a:latin typeface="微軟正黑體" pitchFamily="34" charset="-120"/>
                <a:ea typeface="微軟正黑體" pitchFamily="34" charset="-120"/>
              </a:rPr>
              <a:t>水體補</a:t>
            </a:r>
            <a:r>
              <a:rPr lang="zh-TW" altLang="en-US" dirty="0">
                <a:latin typeface="微軟正黑體" pitchFamily="34" charset="-120"/>
                <a:ea typeface="微軟正黑體" pitchFamily="34" charset="-120"/>
              </a:rPr>
              <a:t>注有明顯效益，打造永續水環境之目標。</a:t>
            </a:r>
          </a:p>
          <a:p>
            <a:r>
              <a:rPr lang="zh-TW" altLang="en-US" dirty="0">
                <a:latin typeface="微軟正黑體" pitchFamily="34" charset="-120"/>
                <a:ea typeface="微軟正黑體" pitchFamily="34" charset="-120"/>
              </a:rPr>
              <a:t>本計畫水資源回收中心除初期規劃三年試運轉外，其餘</a:t>
            </a:r>
            <a:r>
              <a:rPr lang="zh-TW" altLang="en-US" dirty="0">
                <a:solidFill>
                  <a:srgbClr val="C00000"/>
                </a:solidFill>
                <a:latin typeface="微軟正黑體" pitchFamily="34" charset="-120"/>
                <a:ea typeface="微軟正黑體" pitchFamily="34" charset="-120"/>
              </a:rPr>
              <a:t>後續維護管理均將</a:t>
            </a:r>
            <a:r>
              <a:rPr lang="zh-TW" altLang="en-US" dirty="0" smtClean="0">
                <a:solidFill>
                  <a:srgbClr val="C00000"/>
                </a:solidFill>
                <a:latin typeface="微軟正黑體" pitchFamily="34" charset="-120"/>
                <a:ea typeface="微軟正黑體" pitchFamily="34" charset="-120"/>
              </a:rPr>
              <a:t>納入本處營運</a:t>
            </a:r>
            <a:r>
              <a:rPr lang="zh-TW" altLang="en-US" dirty="0">
                <a:solidFill>
                  <a:srgbClr val="C00000"/>
                </a:solidFill>
                <a:latin typeface="微軟正黑體" pitchFamily="34" charset="-120"/>
                <a:ea typeface="微軟正黑體" pitchFamily="34" charset="-120"/>
              </a:rPr>
              <a:t>管理系統</a:t>
            </a:r>
            <a:r>
              <a:rPr lang="zh-TW" altLang="en-US" dirty="0">
                <a:latin typeface="微軟正黑體" pitchFamily="34" charset="-120"/>
                <a:ea typeface="微軟正黑體" pitchFamily="34" charset="-120"/>
              </a:rPr>
              <a:t>中</a:t>
            </a:r>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20</a:t>
            </a:fld>
            <a:endParaRPr lang="zh-TW" altLang="en-US"/>
          </a:p>
        </p:txBody>
      </p:sp>
      <p:graphicFrame>
        <p:nvGraphicFramePr>
          <p:cNvPr id="5" name="Group 38">
            <a:hlinkClick r:id="rId2" action="ppaction://hlinkpres?slideindex=2382&amp;slidetitle=2390,19,,工程規劃設計構想"/>
          </p:cNvPr>
          <p:cNvGraphicFramePr>
            <a:graphicFrameLocks noGrp="1"/>
          </p:cNvGraphicFramePr>
          <p:nvPr>
            <p:extLst>
              <p:ext uri="{D42A27DB-BD31-4B8C-83A1-F6EECF244321}">
                <p14:modId xmlns:p14="http://schemas.microsoft.com/office/powerpoint/2010/main" val="1025192975"/>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A6A6A6"/>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計畫經費</a:t>
                      </a: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A6A6A6"/>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預期成果及</a:t>
                      </a: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477440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Documents and Settings\Administrator\桌面\圖形1-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1214" y="2016657"/>
            <a:ext cx="3203575" cy="2276475"/>
          </a:xfrm>
          <a:prstGeom prst="rect">
            <a:avLst/>
          </a:prstGeom>
          <a:noFill/>
          <a:ln>
            <a:noFill/>
          </a:ln>
          <a:effectLst>
            <a:outerShdw dist="28398" dir="1593903" algn="ctr" rotWithShape="0">
              <a:srgbClr val="DADADA">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22442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endParaRPr lang="zh-TW" altLang="en-US"/>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2</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648621312"/>
              </p:ext>
            </p:extLst>
          </p:nvPr>
        </p:nvGraphicFramePr>
        <p:xfrm>
          <a:off x="137158" y="754063"/>
          <a:ext cx="9646921" cy="5568400"/>
        </p:xfrm>
        <a:graphic>
          <a:graphicData uri="http://schemas.openxmlformats.org/drawingml/2006/table">
            <a:tbl>
              <a:tblPr firstRow="1" firstCol="1" bandRow="1">
                <a:tableStyleId>{5C22544A-7EE6-4342-B048-85BDC9FD1C3A}</a:tableStyleId>
              </a:tblPr>
              <a:tblGrid>
                <a:gridCol w="672811">
                  <a:extLst>
                    <a:ext uri="{9D8B030D-6E8A-4147-A177-3AD203B41FA5}">
                      <a16:colId xmlns:a16="http://schemas.microsoft.com/office/drawing/2014/main" xmlns="" val="1576381578"/>
                    </a:ext>
                  </a:extLst>
                </a:gridCol>
                <a:gridCol w="4487055">
                  <a:extLst>
                    <a:ext uri="{9D8B030D-6E8A-4147-A177-3AD203B41FA5}">
                      <a16:colId xmlns:a16="http://schemas.microsoft.com/office/drawing/2014/main" xmlns="" val="1780175907"/>
                    </a:ext>
                  </a:extLst>
                </a:gridCol>
                <a:gridCol w="4487055">
                  <a:extLst>
                    <a:ext uri="{9D8B030D-6E8A-4147-A177-3AD203B41FA5}">
                      <a16:colId xmlns:a16="http://schemas.microsoft.com/office/drawing/2014/main" xmlns="" val="765325514"/>
                    </a:ext>
                  </a:extLst>
                </a:gridCol>
              </a:tblGrid>
              <a:tr h="1467714">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rPr>
                        <a:t>2</a:t>
                      </a:r>
                      <a:endParaRPr lang="zh-TW" sz="1600" b="1" kern="100" dirty="0">
                        <a:effectLst/>
                        <a:latin typeface="微軟正黑體" panose="020B0604030504040204" pitchFamily="34" charset="-120"/>
                        <a:ea typeface="微軟正黑體" panose="020B0604030504040204" pitchFamily="34" charset="-120"/>
                      </a:endParaRPr>
                    </a:p>
                  </a:txBody>
                  <a:tcPr marL="25490" marR="25490" marT="25490" marB="254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計畫推動願景應加強，並應強化欲展現水環境亮點為何。</a:t>
                      </a:r>
                    </a:p>
                  </a:txBody>
                  <a:tcPr marL="25490" marR="25490" marT="25490" marB="254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本計畫新設水資源回收中心完成後，將可提供</a:t>
                      </a:r>
                      <a:r>
                        <a:rPr lang="en-US" sz="1600" b="1" kern="100" dirty="0">
                          <a:solidFill>
                            <a:schemeClr val="tx1"/>
                          </a:solidFill>
                          <a:effectLst/>
                          <a:latin typeface="微軟正黑體" panose="020B0604030504040204" pitchFamily="34" charset="-120"/>
                          <a:ea typeface="微軟正黑體" panose="020B0604030504040204" pitchFamily="34" charset="-120"/>
                        </a:rPr>
                        <a:t>400 CMD</a:t>
                      </a:r>
                      <a:r>
                        <a:rPr lang="zh-TW" sz="1600" b="1" kern="100" dirty="0">
                          <a:solidFill>
                            <a:schemeClr val="tx1"/>
                          </a:solidFill>
                          <a:effectLst/>
                          <a:latin typeface="微軟正黑體" panose="020B0604030504040204" pitchFamily="34" charset="-120"/>
                          <a:ea typeface="微軟正黑體" panose="020B0604030504040204" pitchFamily="34" charset="-120"/>
                        </a:rPr>
                        <a:t>經處理至符合標準及供民眾再利用之放流水，對於水體淨化及水源補注使用上均有明顯效益，可達成提升整體水環境品質之建設目標。</a:t>
                      </a:r>
                    </a:p>
                    <a:p>
                      <a:pPr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既有古寧頭污水廠則規劃改設為環境教育場所，後續除結合周邊雙鯉湖及慈湖水環境之生態景觀展示外，亦將配合金門國家公園管理處每年定期舉辦之金門地區國小學生環境教育活動，達到寓教於樂之目的</a:t>
                      </a:r>
                      <a:r>
                        <a:rPr lang="zh-TW" sz="1600" b="1"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r>
                        <a:rPr lang="zh-TW" sz="1600" b="1" kern="100" dirty="0" smtClean="0">
                          <a:solidFill>
                            <a:schemeClr val="tx1"/>
                          </a:solidFill>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en-US" sz="1600" b="1" kern="100" dirty="0" smtClean="0">
                          <a:solidFill>
                            <a:schemeClr val="tx1"/>
                          </a:solidFill>
                          <a:effectLst/>
                          <a:latin typeface="微軟正黑體" panose="020B0604030504040204" pitchFamily="34" charset="-120"/>
                          <a:ea typeface="微軟正黑體" panose="020B0604030504040204" pitchFamily="34" charset="-120"/>
                        </a:rPr>
                        <a:t>P.15</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endParaRPr lang="zh-TW" sz="1600" b="1" kern="100" dirty="0">
                        <a:solidFill>
                          <a:schemeClr val="tx1"/>
                        </a:solidFill>
                        <a:effectLst/>
                        <a:latin typeface="微軟正黑體" panose="020B0604030504040204" pitchFamily="34" charset="-120"/>
                        <a:ea typeface="微軟正黑體" panose="020B0604030504040204" pitchFamily="34" charset="-120"/>
                      </a:endParaRPr>
                    </a:p>
                  </a:txBody>
                  <a:tcPr marL="25490" marR="25490" marT="25490" marB="254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80141683"/>
                  </a:ext>
                </a:extLst>
              </a:tr>
              <a:tr h="437363">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3</a:t>
                      </a:r>
                      <a:endParaRPr lang="zh-TW" sz="1600" b="1" kern="100">
                        <a:effectLst/>
                        <a:latin typeface="微軟正黑體" panose="020B0604030504040204" pitchFamily="34" charset="-120"/>
                        <a:ea typeface="微軟正黑體" panose="020B0604030504040204" pitchFamily="34" charset="-120"/>
                      </a:endParaRPr>
                    </a:p>
                  </a:txBody>
                  <a:tcPr marL="25490" marR="25490" marT="25490" marB="254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提案偏重區域型案件，較欠缺整體性考量，建議應盤點既有資源及需求，研議計畫整體願景性。</a:t>
                      </a:r>
                    </a:p>
                  </a:txBody>
                  <a:tcPr marL="25490" marR="25490" marT="25490" marB="254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同上說明。</a:t>
                      </a:r>
                    </a:p>
                  </a:txBody>
                  <a:tcPr marL="25490" marR="25490" marT="25490" marB="254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15984617"/>
                  </a:ext>
                </a:extLst>
              </a:tr>
              <a:tr h="179775">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4</a:t>
                      </a:r>
                      <a:endParaRPr lang="zh-TW" sz="1600" b="1" kern="100">
                        <a:effectLst/>
                        <a:latin typeface="微軟正黑體" panose="020B0604030504040204" pitchFamily="34" charset="-120"/>
                        <a:ea typeface="微軟正黑體" panose="020B0604030504040204" pitchFamily="34" charset="-120"/>
                      </a:endParaRPr>
                    </a:p>
                  </a:txBody>
                  <a:tcPr marL="25490" marR="25490" marT="25490" marB="254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提案機關請修正為金門縣政府。</a:t>
                      </a:r>
                    </a:p>
                  </a:txBody>
                  <a:tcPr marL="25490" marR="25490" marT="25490" marB="254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遵照辦理。</a:t>
                      </a:r>
                    </a:p>
                  </a:txBody>
                  <a:tcPr marL="25490" marR="25490" marT="25490" marB="254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10066354"/>
                  </a:ext>
                </a:extLst>
              </a:tr>
              <a:tr h="1596508">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5</a:t>
                      </a:r>
                      <a:endParaRPr lang="zh-TW" sz="1600" b="1" kern="100">
                        <a:effectLst/>
                        <a:latin typeface="微軟正黑體" panose="020B0604030504040204" pitchFamily="34" charset="-120"/>
                        <a:ea typeface="微軟正黑體" panose="020B0604030504040204" pitchFamily="34" charset="-120"/>
                      </a:endParaRPr>
                    </a:p>
                  </a:txBody>
                  <a:tcPr marL="25490" marR="25490" marT="25490" marB="254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建請補充既有水資中心之水質水量變化。</a:t>
                      </a:r>
                    </a:p>
                    <a:p>
                      <a:pPr marL="265430" indent="-265430" algn="just">
                        <a:spcAft>
                          <a:spcPts val="0"/>
                        </a:spcAft>
                      </a:pPr>
                      <a:r>
                        <a:rPr lang="en-US" sz="1600" b="1" kern="100" dirty="0">
                          <a:effectLst/>
                          <a:latin typeface="微軟正黑體" panose="020B0604030504040204" pitchFamily="34" charset="-120"/>
                          <a:ea typeface="微軟正黑體" panose="020B0604030504040204" pitchFamily="34" charset="-120"/>
                        </a:rPr>
                        <a:t>(1)	</a:t>
                      </a:r>
                      <a:r>
                        <a:rPr lang="zh-TW" sz="1600" b="1" kern="100" dirty="0">
                          <a:effectLst/>
                          <a:latin typeface="微軟正黑體" panose="020B0604030504040204" pitchFamily="34" charset="-120"/>
                          <a:ea typeface="微軟正黑體" panose="020B0604030504040204" pitchFamily="34" charset="-120"/>
                        </a:rPr>
                        <a:t>水量依人口推定，是否含季節性遊客之變化？非設籍人口是否掌握？</a:t>
                      </a:r>
                    </a:p>
                    <a:p>
                      <a:pPr marL="265430" indent="-265430" algn="just">
                        <a:spcAft>
                          <a:spcPts val="0"/>
                        </a:spcAft>
                      </a:pPr>
                      <a:r>
                        <a:rPr lang="en-US" sz="1600" b="1" kern="100" dirty="0">
                          <a:effectLst/>
                          <a:latin typeface="微軟正黑體" panose="020B0604030504040204" pitchFamily="34" charset="-120"/>
                          <a:ea typeface="微軟正黑體" panose="020B0604030504040204" pitchFamily="34" charset="-120"/>
                        </a:rPr>
                        <a:t>(2)	</a:t>
                      </a:r>
                      <a:r>
                        <a:rPr lang="zh-TW" sz="1600" b="1" kern="100" dirty="0">
                          <a:effectLst/>
                          <a:latin typeface="微軟正黑體" panose="020B0604030504040204" pitchFamily="34" charset="-120"/>
                          <a:ea typeface="微軟正黑體" panose="020B0604030504040204" pitchFamily="34" charset="-120"/>
                        </a:rPr>
                        <a:t>水質是否因處理量不足而產生環境問題？</a:t>
                      </a:r>
                    </a:p>
                  </a:txBody>
                  <a:tcPr marL="25490" marR="25490" marT="25490" marB="254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既有水資中心之水質水量統計資料</a:t>
                      </a:r>
                      <a:r>
                        <a:rPr lang="zh-TW" sz="1600" b="1" kern="100" dirty="0" smtClean="0">
                          <a:effectLst/>
                          <a:latin typeface="微軟正黑體" panose="020B0604030504040204" pitchFamily="34" charset="-120"/>
                          <a:ea typeface="微軟正黑體" panose="020B0604030504040204" pitchFamily="34" charset="-120"/>
                        </a:rPr>
                        <a:t>詳表</a:t>
                      </a:r>
                      <a:r>
                        <a:rPr lang="en-US" sz="1600" b="1" kern="100" dirty="0">
                          <a:effectLst/>
                          <a:latin typeface="微軟正黑體" panose="020B0604030504040204" pitchFamily="34" charset="-120"/>
                          <a:ea typeface="微軟正黑體" panose="020B0604030504040204" pitchFamily="34" charset="-120"/>
                        </a:rPr>
                        <a:t>2-3</a:t>
                      </a:r>
                      <a:r>
                        <a:rPr lang="zh-TW" sz="1600" b="1" kern="100" dirty="0">
                          <a:effectLst/>
                          <a:latin typeface="微軟正黑體" panose="020B0604030504040204" pitchFamily="34" charset="-120"/>
                          <a:ea typeface="微軟正黑體" panose="020B0604030504040204" pitchFamily="34" charset="-120"/>
                        </a:rPr>
                        <a:t>及表</a:t>
                      </a:r>
                      <a:r>
                        <a:rPr lang="en-US" sz="1600" b="1" kern="100" dirty="0">
                          <a:effectLst/>
                          <a:latin typeface="微軟正黑體" panose="020B0604030504040204" pitchFamily="34" charset="-120"/>
                          <a:ea typeface="微軟正黑體" panose="020B0604030504040204" pitchFamily="34" charset="-120"/>
                        </a:rPr>
                        <a:t>2-4</a:t>
                      </a:r>
                      <a:r>
                        <a:rPr lang="en-US" sz="1600" b="1" kern="100" dirty="0" smtClean="0">
                          <a:effectLst/>
                          <a:latin typeface="微軟正黑體" panose="020B0604030504040204" pitchFamily="34" charset="-120"/>
                          <a:ea typeface="微軟正黑體" panose="020B0604030504040204" pitchFamily="34" charset="-120"/>
                        </a:rPr>
                        <a:t>(</a:t>
                      </a:r>
                      <a:r>
                        <a:rPr lang="zh-TW" altLang="zh-TW" sz="1600" b="1" kern="100" dirty="0" smtClean="0">
                          <a:solidFill>
                            <a:schemeClr val="tx1"/>
                          </a:solidFill>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en-US" sz="1600" b="1" kern="100" dirty="0" smtClean="0">
                          <a:effectLst/>
                          <a:latin typeface="微軟正黑體" panose="020B0604030504040204" pitchFamily="34" charset="-120"/>
                          <a:ea typeface="微軟正黑體" panose="020B0604030504040204" pitchFamily="34" charset="-120"/>
                        </a:rPr>
                        <a:t>P.9</a:t>
                      </a:r>
                      <a:r>
                        <a:rPr lang="en-US" sz="1600" b="1" kern="100" dirty="0">
                          <a:effectLst/>
                          <a:latin typeface="微軟正黑體" panose="020B0604030504040204" pitchFamily="34" charset="-120"/>
                          <a:ea typeface="微軟正黑體" panose="020B0604030504040204" pitchFamily="34" charset="-120"/>
                        </a:rPr>
                        <a:t>)</a:t>
                      </a:r>
                      <a:r>
                        <a:rPr lang="zh-TW" sz="1600" b="1" kern="100" dirty="0">
                          <a:effectLst/>
                          <a:latin typeface="微軟正黑體" panose="020B0604030504040204" pitchFamily="34" charset="-120"/>
                          <a:ea typeface="微軟正黑體" panose="020B0604030504040204" pitchFamily="34" charset="-120"/>
                        </a:rPr>
                        <a:t>。</a:t>
                      </a:r>
                    </a:p>
                    <a:p>
                      <a:pPr marL="265430" indent="-265430" algn="just">
                        <a:spcAft>
                          <a:spcPts val="0"/>
                        </a:spcAft>
                      </a:pPr>
                      <a:r>
                        <a:rPr lang="en-US" sz="1600" b="1" kern="100" dirty="0">
                          <a:effectLst/>
                          <a:latin typeface="微軟正黑體" panose="020B0604030504040204" pitchFamily="34" charset="-120"/>
                          <a:ea typeface="微軟正黑體" panose="020B0604030504040204" pitchFamily="34" charset="-120"/>
                        </a:rPr>
                        <a:t>(1)	</a:t>
                      </a:r>
                      <a:r>
                        <a:rPr lang="zh-TW" sz="1600" b="1" kern="100" dirty="0">
                          <a:effectLst/>
                          <a:latin typeface="微軟正黑體" panose="020B0604030504040204" pitchFamily="34" charset="-120"/>
                          <a:ea typeface="微軟正黑體" panose="020B0604030504040204" pitchFamily="34" charset="-120"/>
                        </a:rPr>
                        <a:t>參考目前既有水資中心之水質水量統計資料，污水量變化並未受季節性遊客之影響。另設計污水量主要依據「金門特定區污水下水道系統第四期實施計畫」及既有人口統計資料據以推估，其中常住人口</a:t>
                      </a:r>
                      <a:r>
                        <a:rPr lang="en-US" sz="1600" b="1" kern="100" dirty="0">
                          <a:effectLst/>
                          <a:latin typeface="微軟正黑體" panose="020B0604030504040204" pitchFamily="34" charset="-120"/>
                          <a:ea typeface="微軟正黑體" panose="020B0604030504040204" pitchFamily="34" charset="-120"/>
                        </a:rPr>
                        <a:t>/</a:t>
                      </a:r>
                      <a:r>
                        <a:rPr lang="zh-TW" sz="1600" b="1" kern="100" dirty="0">
                          <a:effectLst/>
                          <a:latin typeface="微軟正黑體" panose="020B0604030504040204" pitchFamily="34" charset="-120"/>
                          <a:ea typeface="微軟正黑體" panose="020B0604030504040204" pitchFamily="34" charset="-120"/>
                        </a:rPr>
                        <a:t>設籍人口比例以</a:t>
                      </a:r>
                      <a:r>
                        <a:rPr lang="en-US" sz="1600" b="1" kern="100" dirty="0">
                          <a:effectLst/>
                          <a:latin typeface="微軟正黑體" panose="020B0604030504040204" pitchFamily="34" charset="-120"/>
                          <a:ea typeface="微軟正黑體" panose="020B0604030504040204" pitchFamily="34" charset="-120"/>
                        </a:rPr>
                        <a:t>60%</a:t>
                      </a:r>
                      <a:r>
                        <a:rPr lang="zh-TW" sz="1600" b="1" kern="100" dirty="0">
                          <a:effectLst/>
                          <a:latin typeface="微軟正黑體" panose="020B0604030504040204" pitchFamily="34" charset="-120"/>
                          <a:ea typeface="微軟正黑體" panose="020B0604030504040204" pitchFamily="34" charset="-120"/>
                        </a:rPr>
                        <a:t>計算。</a:t>
                      </a:r>
                    </a:p>
                    <a:p>
                      <a:pPr marL="265430" indent="-265430" algn="just">
                        <a:spcAft>
                          <a:spcPts val="0"/>
                        </a:spcAft>
                      </a:pPr>
                      <a:r>
                        <a:rPr lang="en-US" sz="1600" b="1" kern="100" dirty="0">
                          <a:effectLst/>
                          <a:latin typeface="微軟正黑體" panose="020B0604030504040204" pitchFamily="34" charset="-120"/>
                          <a:ea typeface="微軟正黑體" panose="020B0604030504040204" pitchFamily="34" charset="-120"/>
                        </a:rPr>
                        <a:t>(2)	</a:t>
                      </a:r>
                      <a:r>
                        <a:rPr lang="zh-TW" sz="1600" b="1" kern="100" dirty="0">
                          <a:effectLst/>
                          <a:latin typeface="微軟正黑體" panose="020B0604030504040204" pitchFamily="34" charset="-120"/>
                          <a:ea typeface="微軟正黑體" panose="020B0604030504040204" pitchFamily="34" charset="-120"/>
                        </a:rPr>
                        <a:t>參考目前既有水資中心之水質水量統計資料，放流水之水質均可符合法規標準，無產生環境問題。</a:t>
                      </a:r>
                    </a:p>
                  </a:txBody>
                  <a:tcPr marL="25490" marR="25490" marT="25490" marB="254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43427155"/>
                  </a:ext>
                </a:extLst>
              </a:tr>
            </a:tbl>
          </a:graphicData>
        </a:graphic>
      </p:graphicFrame>
    </p:spTree>
    <p:extLst>
      <p:ext uri="{BB962C8B-B14F-4D97-AF65-F5344CB8AC3E}">
        <p14:creationId xmlns:p14="http://schemas.microsoft.com/office/powerpoint/2010/main" val="2209707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endParaRPr lang="zh-TW" altLang="en-US"/>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3</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2035877207"/>
              </p:ext>
            </p:extLst>
          </p:nvPr>
        </p:nvGraphicFramePr>
        <p:xfrm>
          <a:off x="152401" y="807720"/>
          <a:ext cx="9570718" cy="5532120"/>
        </p:xfrm>
        <a:graphic>
          <a:graphicData uri="http://schemas.openxmlformats.org/drawingml/2006/table">
            <a:tbl>
              <a:tblPr firstRow="1" firstCol="1" bandRow="1">
                <a:tableStyleId>{5C22544A-7EE6-4342-B048-85BDC9FD1C3A}</a:tableStyleId>
              </a:tblPr>
              <a:tblGrid>
                <a:gridCol w="667496">
                  <a:extLst>
                    <a:ext uri="{9D8B030D-6E8A-4147-A177-3AD203B41FA5}">
                      <a16:colId xmlns:a16="http://schemas.microsoft.com/office/drawing/2014/main" xmlns="" val="3992147385"/>
                    </a:ext>
                  </a:extLst>
                </a:gridCol>
                <a:gridCol w="4451611">
                  <a:extLst>
                    <a:ext uri="{9D8B030D-6E8A-4147-A177-3AD203B41FA5}">
                      <a16:colId xmlns:a16="http://schemas.microsoft.com/office/drawing/2014/main" xmlns="" val="3282558419"/>
                    </a:ext>
                  </a:extLst>
                </a:gridCol>
                <a:gridCol w="4451611">
                  <a:extLst>
                    <a:ext uri="{9D8B030D-6E8A-4147-A177-3AD203B41FA5}">
                      <a16:colId xmlns:a16="http://schemas.microsoft.com/office/drawing/2014/main" xmlns="" val="2118626547"/>
                    </a:ext>
                  </a:extLst>
                </a:gridCol>
              </a:tblGrid>
              <a:tr h="1106424">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6</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latinLnBrk="0" hangingPunct="1">
                        <a:spcAft>
                          <a:spcPts val="0"/>
                        </a:spcAft>
                      </a:pPr>
                      <a:r>
                        <a:rPr lang="zh-TW" sz="1600" b="1" kern="100" baseline="0" dirty="0">
                          <a:solidFill>
                            <a:schemeClr val="tx1"/>
                          </a:solidFill>
                          <a:effectLst/>
                          <a:latin typeface="微軟正黑體" panose="020B0604030504040204" pitchFamily="34" charset="-120"/>
                          <a:ea typeface="微軟正黑體" panose="020B0604030504040204" pitchFamily="34" charset="-120"/>
                          <a:cs typeface="+mn-cs"/>
                        </a:rPr>
                        <a:t>排放標準設定的邏輯？請補充。需要設定總磷標準？</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latinLnBrk="0" hangingPunct="1">
                        <a:spcAft>
                          <a:spcPts val="0"/>
                        </a:spcAft>
                      </a:pPr>
                      <a:r>
                        <a:rPr lang="zh-TW" sz="1600" b="1" kern="100" baseline="0" dirty="0">
                          <a:solidFill>
                            <a:schemeClr val="tx1"/>
                          </a:solidFill>
                          <a:effectLst/>
                          <a:latin typeface="微軟正黑體" panose="020B0604030504040204" pitchFamily="34" charset="-120"/>
                          <a:ea typeface="微軟正黑體" panose="020B0604030504040204" pitchFamily="34" charset="-120"/>
                          <a:cs typeface="+mn-cs"/>
                        </a:rPr>
                        <a:t>排放標準係依據「公共污水下水道系統放流水標準」流量大於</a:t>
                      </a:r>
                      <a:r>
                        <a:rPr lang="en-US" sz="1600" b="1" kern="100" baseline="0" dirty="0">
                          <a:solidFill>
                            <a:schemeClr val="tx1"/>
                          </a:solidFill>
                          <a:effectLst/>
                          <a:latin typeface="微軟正黑體" panose="020B0604030504040204" pitchFamily="34" charset="-120"/>
                          <a:ea typeface="微軟正黑體" panose="020B0604030504040204" pitchFamily="34" charset="-120"/>
                          <a:cs typeface="+mn-cs"/>
                        </a:rPr>
                        <a:t>250CMD</a:t>
                      </a:r>
                      <a:r>
                        <a:rPr lang="zh-TW" sz="1600" b="1" kern="100" baseline="0" dirty="0">
                          <a:solidFill>
                            <a:schemeClr val="tx1"/>
                          </a:solidFill>
                          <a:effectLst/>
                          <a:latin typeface="微軟正黑體" panose="020B0604030504040204" pitchFamily="34" charset="-120"/>
                          <a:ea typeface="微軟正黑體" panose="020B0604030504040204" pitchFamily="34" charset="-120"/>
                          <a:cs typeface="+mn-cs"/>
                        </a:rPr>
                        <a:t>，且排放於自來水水質水量保護區外者設定。另總磷標準已刪除相關敘述。詳表</a:t>
                      </a:r>
                      <a:r>
                        <a:rPr lang="en-US" sz="1600" b="1" kern="100" baseline="0" dirty="0">
                          <a:solidFill>
                            <a:schemeClr val="tx1"/>
                          </a:solidFill>
                          <a:effectLst/>
                          <a:latin typeface="微軟正黑體" panose="020B0604030504040204" pitchFamily="34" charset="-120"/>
                          <a:ea typeface="微軟正黑體" panose="020B0604030504040204" pitchFamily="34" charset="-120"/>
                          <a:cs typeface="+mn-cs"/>
                        </a:rPr>
                        <a:t>4-2</a:t>
                      </a:r>
                      <a:r>
                        <a:rPr lang="en-US" sz="1600" b="1" kern="100" baseline="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600" b="1" kern="100" dirty="0" smtClean="0">
                          <a:solidFill>
                            <a:schemeClr val="tx1"/>
                          </a:solidFill>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en-US" sz="1600" b="1" kern="100" baseline="0" dirty="0" smtClean="0">
                          <a:solidFill>
                            <a:schemeClr val="tx1"/>
                          </a:solidFill>
                          <a:effectLst/>
                          <a:latin typeface="微軟正黑體" panose="020B0604030504040204" pitchFamily="34" charset="-120"/>
                          <a:ea typeface="微軟正黑體" panose="020B0604030504040204" pitchFamily="34" charset="-120"/>
                          <a:cs typeface="+mn-cs"/>
                        </a:rPr>
                        <a:t>P.22</a:t>
                      </a:r>
                      <a:r>
                        <a:rPr lang="en-US" sz="1600" b="1" kern="100" baseline="0" dirty="0">
                          <a:solidFill>
                            <a:schemeClr val="tx1"/>
                          </a:solidFill>
                          <a:effectLst/>
                          <a:latin typeface="微軟正黑體" panose="020B0604030504040204" pitchFamily="34" charset="-120"/>
                          <a:ea typeface="微軟正黑體" panose="020B0604030504040204" pitchFamily="34" charset="-120"/>
                          <a:cs typeface="+mn-cs"/>
                        </a:rPr>
                        <a:t>)</a:t>
                      </a:r>
                      <a:r>
                        <a:rPr lang="zh-TW" sz="1600" b="1" kern="100" baseline="0" dirty="0">
                          <a:solidFill>
                            <a:schemeClr val="tx1"/>
                          </a:solidFill>
                          <a:effectLst/>
                          <a:latin typeface="微軟正黑體" panose="020B0604030504040204" pitchFamily="34" charset="-120"/>
                          <a:ea typeface="微軟正黑體" panose="020B0604030504040204" pitchFamily="34" charset="-120"/>
                          <a:cs typeface="+mn-cs"/>
                        </a:rPr>
                        <a:t>。</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83491354"/>
                  </a:ext>
                </a:extLst>
              </a:tr>
              <a:tr h="1358122">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7</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再利用之目的？水質對應用途之合理性，全量再利用？放流口之生態監測？</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放流水再利用參考金門地區其他水資中心目前執行狀況，建議全部放流水提供周邊居民作為蓄水及農作物澆灌使用，其水質以符合放流水標準即可滿足需求，故無生態監測之規劃。</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63656032"/>
                  </a:ext>
                </a:extLst>
              </a:tr>
              <a:tr h="1106424">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8</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處理後排放水的回收利用未有更有效的規劃利用。</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參考金門地區其他水資中心目前執行狀況，建議提供周邊居民作為蓄水及農作物澆灌使用，並規劃金寧鄉寧古劃段</a:t>
                      </a:r>
                      <a:r>
                        <a:rPr lang="en-US" sz="1600" b="1" kern="100" dirty="0">
                          <a:effectLst/>
                          <a:latin typeface="微軟正黑體" panose="020B0604030504040204" pitchFamily="34" charset="-120"/>
                          <a:ea typeface="微軟正黑體" panose="020B0604030504040204" pitchFamily="34" charset="-120"/>
                        </a:rPr>
                        <a:t>82</a:t>
                      </a:r>
                      <a:r>
                        <a:rPr lang="zh-TW" sz="1600" b="1" kern="100" dirty="0">
                          <a:effectLst/>
                          <a:latin typeface="微軟正黑體" panose="020B0604030504040204" pitchFamily="34" charset="-120"/>
                          <a:ea typeface="微軟正黑體" panose="020B0604030504040204" pitchFamily="34" charset="-120"/>
                        </a:rPr>
                        <a:t>地號既有水體作為貯留使用之相關工程。</a:t>
                      </a:r>
                      <a:r>
                        <a:rPr lang="zh-TW" sz="1600" b="1" kern="100" dirty="0" smtClean="0">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en-US" sz="1600" b="1" kern="100" dirty="0" smtClean="0">
                          <a:effectLst/>
                          <a:latin typeface="微軟正黑體" panose="020B0604030504040204" pitchFamily="34" charset="-120"/>
                          <a:ea typeface="微軟正黑體" panose="020B0604030504040204" pitchFamily="34" charset="-120"/>
                        </a:rPr>
                        <a:t>P.22</a:t>
                      </a:r>
                      <a:r>
                        <a:rPr lang="zh-TW" sz="1600" b="1" kern="100" dirty="0">
                          <a:effectLst/>
                          <a:latin typeface="微軟正黑體" panose="020B0604030504040204" pitchFamily="34" charset="-120"/>
                          <a:ea typeface="微軟正黑體" panose="020B0604030504040204" pitchFamily="34" charset="-120"/>
                        </a:rPr>
                        <a:t>。</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47079184"/>
                  </a:ext>
                </a:extLst>
              </a:tr>
              <a:tr h="1106424">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9</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a:effectLst/>
                          <a:latin typeface="微軟正黑體" panose="020B0604030504040204" pitchFamily="34" charset="-120"/>
                          <a:ea typeface="微軟正黑體" panose="020B0604030504040204" pitchFamily="34" charset="-120"/>
                        </a:rPr>
                        <a:t>佈設管線挖掘部分對當地影響衝擊未見說明。</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管線以沿既成道路</a:t>
                      </a:r>
                      <a:r>
                        <a:rPr lang="en-US" sz="1600" b="1" kern="100" dirty="0">
                          <a:effectLst/>
                          <a:latin typeface="微軟正黑體" panose="020B0604030504040204" pitchFamily="34" charset="-120"/>
                          <a:ea typeface="微軟正黑體" panose="020B0604030504040204" pitchFamily="34" charset="-120"/>
                        </a:rPr>
                        <a:t>(</a:t>
                      </a:r>
                      <a:r>
                        <a:rPr lang="zh-TW" sz="1600" b="1" kern="100" dirty="0">
                          <a:effectLst/>
                          <a:latin typeface="微軟正黑體" panose="020B0604030504040204" pitchFamily="34" charset="-120"/>
                          <a:ea typeface="微軟正黑體" panose="020B0604030504040204" pitchFamily="34" charset="-120"/>
                        </a:rPr>
                        <a:t>多屬公有地</a:t>
                      </a:r>
                      <a:r>
                        <a:rPr lang="en-US" sz="1600" b="1" kern="100" dirty="0">
                          <a:effectLst/>
                          <a:latin typeface="微軟正黑體" panose="020B0604030504040204" pitchFamily="34" charset="-120"/>
                          <a:ea typeface="微軟正黑體" panose="020B0604030504040204" pitchFamily="34" charset="-120"/>
                        </a:rPr>
                        <a:t>)</a:t>
                      </a:r>
                      <a:r>
                        <a:rPr lang="zh-TW" sz="1600" b="1" kern="100" dirty="0">
                          <a:effectLst/>
                          <a:latin typeface="微軟正黑體" panose="020B0604030504040204" pitchFamily="34" charset="-120"/>
                          <a:ea typeface="微軟正黑體" panose="020B0604030504040204" pitchFamily="34" charset="-120"/>
                        </a:rPr>
                        <a:t>佈設為原則，若必要使用私有土地時將以埋設在地籍邊界為原則，故對於當地居民建物使用無影響。</a:t>
                      </a:r>
                      <a:r>
                        <a:rPr lang="zh-TW" sz="1600" b="1" kern="100" dirty="0" smtClean="0">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en-US" sz="1600" b="1" kern="100" dirty="0" smtClean="0">
                          <a:effectLst/>
                          <a:latin typeface="微軟正黑體" panose="020B0604030504040204" pitchFamily="34" charset="-120"/>
                          <a:ea typeface="微軟正黑體" panose="020B0604030504040204" pitchFamily="34" charset="-120"/>
                        </a:rPr>
                        <a:t>P.21</a:t>
                      </a:r>
                      <a:r>
                        <a:rPr lang="zh-TW" sz="1600" b="1" kern="100" dirty="0">
                          <a:effectLst/>
                          <a:latin typeface="微軟正黑體" panose="020B0604030504040204" pitchFamily="34" charset="-120"/>
                          <a:ea typeface="微軟正黑體" panose="020B0604030504040204" pitchFamily="34" charset="-120"/>
                        </a:rPr>
                        <a:t>～</a:t>
                      </a:r>
                      <a:r>
                        <a:rPr lang="en-US" sz="1600" b="1" kern="100" dirty="0">
                          <a:effectLst/>
                          <a:latin typeface="微軟正黑體" panose="020B0604030504040204" pitchFamily="34" charset="-120"/>
                          <a:ea typeface="微軟正黑體" panose="020B0604030504040204" pitchFamily="34" charset="-120"/>
                        </a:rPr>
                        <a:t>P.22</a:t>
                      </a:r>
                      <a:r>
                        <a:rPr lang="zh-TW" sz="1600" b="1" kern="100" dirty="0">
                          <a:effectLst/>
                          <a:latin typeface="微軟正黑體" panose="020B0604030504040204" pitchFamily="34" charset="-120"/>
                          <a:ea typeface="微軟正黑體" panose="020B0604030504040204" pitchFamily="34" charset="-120"/>
                        </a:rPr>
                        <a:t>。</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91323419"/>
                  </a:ext>
                </a:extLst>
              </a:tr>
              <a:tr h="854726">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10</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a:effectLst/>
                          <a:latin typeface="微軟正黑體" panose="020B0604030504040204" pitchFamily="34" charset="-120"/>
                          <a:ea typeface="微軟正黑體" panose="020B0604030504040204" pitchFamily="34" charset="-120"/>
                        </a:rPr>
                        <a:t>生態敏感圖仍應繪製作出。</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本案屬聚落內污水下水道工程施作，且施工範圍內及周邊均無生態敏感區位或需保育之動、植物棲地，故未繪製生態敏感圖。</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92552872"/>
                  </a:ext>
                </a:extLst>
              </a:tr>
            </a:tbl>
          </a:graphicData>
        </a:graphic>
      </p:graphicFrame>
    </p:spTree>
    <p:extLst>
      <p:ext uri="{BB962C8B-B14F-4D97-AF65-F5344CB8AC3E}">
        <p14:creationId xmlns:p14="http://schemas.microsoft.com/office/powerpoint/2010/main" val="810273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endParaRPr lang="zh-TW" altLang="en-US"/>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4</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696184317"/>
              </p:ext>
            </p:extLst>
          </p:nvPr>
        </p:nvGraphicFramePr>
        <p:xfrm>
          <a:off x="137160" y="746760"/>
          <a:ext cx="9555479" cy="6047171"/>
        </p:xfrm>
        <a:graphic>
          <a:graphicData uri="http://schemas.openxmlformats.org/drawingml/2006/table">
            <a:tbl>
              <a:tblPr firstRow="1" firstCol="1" bandRow="1">
                <a:tableStyleId>{5C22544A-7EE6-4342-B048-85BDC9FD1C3A}</a:tableStyleId>
              </a:tblPr>
              <a:tblGrid>
                <a:gridCol w="666433">
                  <a:extLst>
                    <a:ext uri="{9D8B030D-6E8A-4147-A177-3AD203B41FA5}">
                      <a16:colId xmlns:a16="http://schemas.microsoft.com/office/drawing/2014/main" xmlns="" val="4171222963"/>
                    </a:ext>
                  </a:extLst>
                </a:gridCol>
                <a:gridCol w="4444523">
                  <a:extLst>
                    <a:ext uri="{9D8B030D-6E8A-4147-A177-3AD203B41FA5}">
                      <a16:colId xmlns:a16="http://schemas.microsoft.com/office/drawing/2014/main" xmlns="" val="173519200"/>
                    </a:ext>
                  </a:extLst>
                </a:gridCol>
                <a:gridCol w="4444523">
                  <a:extLst>
                    <a:ext uri="{9D8B030D-6E8A-4147-A177-3AD203B41FA5}">
                      <a16:colId xmlns:a16="http://schemas.microsoft.com/office/drawing/2014/main" xmlns="" val="3660065909"/>
                    </a:ext>
                  </a:extLst>
                </a:gridCol>
              </a:tblGrid>
              <a:tr h="701040">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11</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廠區如有植栽規劃請以金門在地植物為原則，如朴樹、潺槁樹、石斑木、豆梨、薜荔，並考量能適應金門海岸的植物。</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已註明，</a:t>
                      </a:r>
                      <a:r>
                        <a:rPr lang="zh-TW" sz="1600" b="1" kern="100" dirty="0" smtClean="0">
                          <a:solidFill>
                            <a:schemeClr val="tx1"/>
                          </a:solidFill>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en-US" sz="1600" b="1" kern="100" dirty="0" smtClean="0">
                          <a:solidFill>
                            <a:schemeClr val="tx1"/>
                          </a:solidFill>
                          <a:effectLst/>
                          <a:latin typeface="微軟正黑體" panose="020B0604030504040204" pitchFamily="34" charset="-120"/>
                          <a:ea typeface="微軟正黑體" panose="020B0604030504040204" pitchFamily="34" charset="-120"/>
                        </a:rPr>
                        <a:t>P.17</a:t>
                      </a:r>
                      <a:r>
                        <a:rPr lang="zh-TW" sz="1600" b="1" kern="100" dirty="0">
                          <a:solidFill>
                            <a:schemeClr val="tx1"/>
                          </a:solidFill>
                          <a:effectLst/>
                          <a:latin typeface="微軟正黑體" panose="020B0604030504040204" pitchFamily="34" charset="-120"/>
                          <a:ea typeface="微軟正黑體" panose="020B0604030504040204" pitchFamily="34" charset="-120"/>
                        </a:rPr>
                        <a:t>。</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44694166"/>
                  </a:ext>
                </a:extLst>
              </a:tr>
              <a:tr h="781050">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12</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金門有許多水域的關注物種，水獺、稀有魚類或濕地植物等，如能將處理後水利用到護育生態上會更加有加分亮點。</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放流水參考金門地區其他水資中心目前執行狀況，建議以提供周邊居民作為蓄水及農作物澆灌使用為主，其水質則以符合放流水標準即可滿足需求。</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05606178"/>
                  </a:ext>
                </a:extLst>
              </a:tr>
              <a:tr h="288158">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13</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a:effectLst/>
                          <a:latin typeface="微軟正黑體" panose="020B0604030504040204" pitchFamily="34" charset="-120"/>
                          <a:ea typeface="微軟正黑體" panose="020B0604030504040204" pitchFamily="34" charset="-120"/>
                        </a:rPr>
                        <a:t>各村落污水收集應有規劃分析。</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已補充，</a:t>
                      </a:r>
                      <a:r>
                        <a:rPr lang="zh-TW" sz="1600" b="1" kern="100" dirty="0" smtClean="0">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en-US" sz="1600" b="1" kern="100" dirty="0" smtClean="0">
                          <a:effectLst/>
                          <a:latin typeface="微軟正黑體" panose="020B0604030504040204" pitchFamily="34" charset="-120"/>
                          <a:ea typeface="微軟正黑體" panose="020B0604030504040204" pitchFamily="34" charset="-120"/>
                        </a:rPr>
                        <a:t>P.20</a:t>
                      </a:r>
                      <a:r>
                        <a:rPr lang="zh-TW" sz="1600" b="1" kern="100" dirty="0">
                          <a:effectLst/>
                          <a:latin typeface="微軟正黑體" panose="020B0604030504040204" pitchFamily="34" charset="-120"/>
                          <a:ea typeface="微軟正黑體" panose="020B0604030504040204" pitchFamily="34" charset="-120"/>
                        </a:rPr>
                        <a:t>。</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17319054"/>
                  </a:ext>
                </a:extLst>
              </a:tr>
              <a:tr h="288158">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14</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生態檢核資料仍應補充。</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已補充，</a:t>
                      </a:r>
                      <a:r>
                        <a:rPr lang="zh-TW" sz="1600" b="1" kern="100" dirty="0" smtClean="0">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en-US" sz="1600" b="1" kern="100" dirty="0" smtClean="0">
                          <a:effectLst/>
                          <a:latin typeface="微軟正黑體" panose="020B0604030504040204" pitchFamily="34" charset="-120"/>
                          <a:ea typeface="微軟正黑體" panose="020B0604030504040204" pitchFamily="34" charset="-120"/>
                        </a:rPr>
                        <a:t>P.10</a:t>
                      </a:r>
                      <a:r>
                        <a:rPr lang="zh-TW" sz="1600" b="1" kern="100" dirty="0">
                          <a:effectLst/>
                          <a:latin typeface="微軟正黑體" panose="020B0604030504040204" pitchFamily="34" charset="-120"/>
                          <a:ea typeface="微軟正黑體" panose="020B0604030504040204" pitchFamily="34" charset="-120"/>
                        </a:rPr>
                        <a:t>。</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91295941"/>
                  </a:ext>
                </a:extLst>
              </a:tr>
              <a:tr h="701040">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15</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回收水資源如何有效利用，建議應補充敍明。</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規劃金寧鄉寧古劃段</a:t>
                      </a:r>
                      <a:r>
                        <a:rPr lang="en-US" sz="1600" b="1" kern="100" dirty="0">
                          <a:effectLst/>
                          <a:latin typeface="微軟正黑體" panose="020B0604030504040204" pitchFamily="34" charset="-120"/>
                          <a:ea typeface="微軟正黑體" panose="020B0604030504040204" pitchFamily="34" charset="-120"/>
                        </a:rPr>
                        <a:t>82</a:t>
                      </a:r>
                      <a:r>
                        <a:rPr lang="zh-TW" sz="1600" b="1" kern="100" dirty="0">
                          <a:effectLst/>
                          <a:latin typeface="微軟正黑體" panose="020B0604030504040204" pitchFamily="34" charset="-120"/>
                          <a:ea typeface="微軟正黑體" panose="020B0604030504040204" pitchFamily="34" charset="-120"/>
                        </a:rPr>
                        <a:t>地號既有水體作為貯留使用之相關工程，並提供周邊居民作為蓄水及農作物澆灌使用</a:t>
                      </a:r>
                      <a:r>
                        <a:rPr lang="zh-TW" sz="1600" b="1" kern="100" dirty="0" smtClean="0">
                          <a:effectLst/>
                          <a:latin typeface="微軟正黑體" panose="020B0604030504040204" pitchFamily="34" charset="-120"/>
                          <a:ea typeface="微軟正黑體" panose="020B0604030504040204" pitchFamily="34" charset="-120"/>
                        </a:rPr>
                        <a:t>。</a:t>
                      </a:r>
                      <a:r>
                        <a:rPr lang="zh-TW" altLang="zh-TW" sz="1600" b="1" kern="100" dirty="0" smtClean="0">
                          <a:solidFill>
                            <a:schemeClr val="tx1"/>
                          </a:solidFill>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en-US" sz="1600" b="1" kern="100" dirty="0" smtClean="0">
                          <a:effectLst/>
                          <a:latin typeface="微軟正黑體" panose="020B0604030504040204" pitchFamily="34" charset="-120"/>
                          <a:ea typeface="微軟正黑體" panose="020B0604030504040204" pitchFamily="34" charset="-120"/>
                        </a:rPr>
                        <a:t>P.22</a:t>
                      </a:r>
                      <a:r>
                        <a:rPr lang="zh-TW" sz="1600" b="1" kern="100" dirty="0">
                          <a:effectLst/>
                          <a:latin typeface="微軟正黑體" panose="020B0604030504040204" pitchFamily="34" charset="-120"/>
                          <a:ea typeface="微軟正黑體" panose="020B0604030504040204" pitchFamily="34" charset="-120"/>
                        </a:rPr>
                        <a:t>。</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90507335"/>
                  </a:ext>
                </a:extLst>
              </a:tr>
              <a:tr h="494598">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16</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本案執行期程之預估需考量採購等候期納入。</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已註明「規劃設計階段</a:t>
                      </a:r>
                      <a:r>
                        <a:rPr lang="en-US" sz="1600" b="1" kern="100" dirty="0">
                          <a:effectLst/>
                          <a:latin typeface="微軟正黑體" panose="020B0604030504040204" pitchFamily="34" charset="-120"/>
                          <a:ea typeface="微軟正黑體" panose="020B0604030504040204" pitchFamily="34" charset="-120"/>
                        </a:rPr>
                        <a:t>(</a:t>
                      </a:r>
                      <a:r>
                        <a:rPr lang="zh-TW" sz="1600" b="1" kern="100" dirty="0">
                          <a:effectLst/>
                          <a:latin typeface="微軟正黑體" panose="020B0604030504040204" pitchFamily="34" charset="-120"/>
                          <a:ea typeface="微軟正黑體" panose="020B0604030504040204" pitchFamily="34" charset="-120"/>
                        </a:rPr>
                        <a:t>含招標及等標期</a:t>
                      </a:r>
                      <a:r>
                        <a:rPr lang="en-US" sz="1600" b="1" kern="100" dirty="0">
                          <a:effectLst/>
                          <a:latin typeface="微軟正黑體" panose="020B0604030504040204" pitchFamily="34" charset="-120"/>
                          <a:ea typeface="微軟正黑體" panose="020B0604030504040204" pitchFamily="34" charset="-120"/>
                        </a:rPr>
                        <a:t>)</a:t>
                      </a:r>
                      <a:r>
                        <a:rPr lang="zh-TW" sz="1600" b="1" kern="100" dirty="0" smtClean="0">
                          <a:effectLst/>
                          <a:latin typeface="微軟正黑體" panose="020B0604030504040204" pitchFamily="34" charset="-120"/>
                          <a:ea typeface="微軟正黑體" panose="020B0604030504040204" pitchFamily="34" charset="-120"/>
                        </a:rPr>
                        <a:t>」，</a:t>
                      </a:r>
                      <a:r>
                        <a:rPr lang="zh-TW" altLang="zh-TW" sz="1600" b="1" kern="100" dirty="0" smtClean="0">
                          <a:solidFill>
                            <a:schemeClr val="tx1"/>
                          </a:solidFill>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en-US" sz="1600" b="1" kern="100" dirty="0" smtClean="0">
                          <a:effectLst/>
                          <a:latin typeface="微軟正黑體" panose="020B0604030504040204" pitchFamily="34" charset="-120"/>
                          <a:ea typeface="微軟正黑體" panose="020B0604030504040204" pitchFamily="34" charset="-120"/>
                        </a:rPr>
                        <a:t>P.26</a:t>
                      </a:r>
                      <a:r>
                        <a:rPr lang="zh-TW" sz="1600" b="1" kern="100" dirty="0">
                          <a:effectLst/>
                          <a:latin typeface="微軟正黑體" panose="020B0604030504040204" pitchFamily="34" charset="-120"/>
                          <a:ea typeface="微軟正黑體" panose="020B0604030504040204" pitchFamily="34" charset="-120"/>
                        </a:rPr>
                        <a:t>。</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93551191"/>
                  </a:ext>
                </a:extLst>
              </a:tr>
              <a:tr h="1320363">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17</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a:effectLst/>
                          <a:latin typeface="微軟正黑體" panose="020B0604030504040204" pitchFamily="34" charset="-120"/>
                          <a:ea typeface="微軟正黑體" panose="020B0604030504040204" pitchFamily="34" charset="-120"/>
                        </a:rPr>
                        <a:t>如增設新水資源中心的處理，則原有古寧頭污水處理的處置方式，操作管理辦公室是否已納入。</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目前初步規劃污水處理槽體採地下化設置，並利用營區內既有建物做為操作機房、儲藏、衛生設備及人員操作所需要的空間，以維持目前既有營區景觀之特性。另有編列「既有污水廠改設環境教育場所整建工程」，活化既有空間</a:t>
                      </a:r>
                      <a:r>
                        <a:rPr lang="zh-TW" sz="1600" b="1" kern="100" dirty="0" smtClean="0">
                          <a:effectLst/>
                          <a:latin typeface="微軟正黑體" panose="020B0604030504040204" pitchFamily="34" charset="-120"/>
                          <a:ea typeface="微軟正黑體" panose="020B0604030504040204" pitchFamily="34" charset="-120"/>
                        </a:rPr>
                        <a:t>，</a:t>
                      </a:r>
                      <a:r>
                        <a:rPr lang="zh-TW" altLang="zh-TW" sz="1600" b="1" kern="100" dirty="0" smtClean="0">
                          <a:solidFill>
                            <a:schemeClr val="tx1"/>
                          </a:solidFill>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en-US" sz="1600" b="1" kern="100" dirty="0" smtClean="0">
                          <a:effectLst/>
                          <a:latin typeface="微軟正黑體" panose="020B0604030504040204" pitchFamily="34" charset="-120"/>
                          <a:ea typeface="微軟正黑體" panose="020B0604030504040204" pitchFamily="34" charset="-120"/>
                        </a:rPr>
                        <a:t>P.22</a:t>
                      </a:r>
                      <a:r>
                        <a:rPr lang="zh-TW" sz="1600" b="1" kern="100" dirty="0">
                          <a:effectLst/>
                          <a:latin typeface="微軟正黑體" panose="020B0604030504040204" pitchFamily="34" charset="-120"/>
                          <a:ea typeface="微軟正黑體" panose="020B0604030504040204" pitchFamily="34" charset="-120"/>
                        </a:rPr>
                        <a:t>。</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40347926"/>
                  </a:ext>
                </a:extLst>
              </a:tr>
              <a:tr h="907481">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18</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a:effectLst/>
                          <a:latin typeface="微軟正黑體" panose="020B0604030504040204" pitchFamily="34" charset="-120"/>
                          <a:ea typeface="微軟正黑體" panose="020B0604030504040204" pitchFamily="34" charset="-120"/>
                        </a:rPr>
                        <a:t>新設水資源中心有景觀生態池規劃，在經費上未編列，且景觀生態池不宜只是視覺觀點，應有其他之淨化功能，並注意面積量與淨化水量之關係。</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新設水資源中心預算已涵蓋景觀生態池經費，相關淨化水質功能、生物多樣功能均會納入設計考量，相關規劃</a:t>
                      </a:r>
                      <a:r>
                        <a:rPr lang="zh-TW" sz="1600" b="1" kern="100" dirty="0" smtClean="0">
                          <a:effectLst/>
                          <a:latin typeface="微軟正黑體" panose="020B0604030504040204" pitchFamily="34" charset="-120"/>
                          <a:ea typeface="微軟正黑體" panose="020B0604030504040204" pitchFamily="34" charset="-120"/>
                        </a:rPr>
                        <a:t>構想</a:t>
                      </a:r>
                      <a:r>
                        <a:rPr lang="zh-TW" altLang="zh-TW" sz="1600" b="1" kern="100" dirty="0" smtClean="0">
                          <a:solidFill>
                            <a:schemeClr val="tx1"/>
                          </a:solidFill>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en-US" sz="1600" b="1" kern="100" dirty="0" smtClean="0">
                          <a:effectLst/>
                          <a:latin typeface="微軟正黑體" panose="020B0604030504040204" pitchFamily="34" charset="-120"/>
                          <a:ea typeface="微軟正黑體" panose="020B0604030504040204" pitchFamily="34" charset="-120"/>
                        </a:rPr>
                        <a:t>P.17</a:t>
                      </a:r>
                      <a:r>
                        <a:rPr lang="zh-TW" sz="1600" b="1" kern="100" dirty="0">
                          <a:effectLst/>
                          <a:latin typeface="微軟正黑體" panose="020B0604030504040204" pitchFamily="34" charset="-120"/>
                          <a:ea typeface="微軟正黑體" panose="020B0604030504040204" pitchFamily="34" charset="-120"/>
                        </a:rPr>
                        <a:t>。</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20619817"/>
                  </a:ext>
                </a:extLst>
              </a:tr>
            </a:tbl>
          </a:graphicData>
        </a:graphic>
      </p:graphicFrame>
    </p:spTree>
    <p:extLst>
      <p:ext uri="{BB962C8B-B14F-4D97-AF65-F5344CB8AC3E}">
        <p14:creationId xmlns:p14="http://schemas.microsoft.com/office/powerpoint/2010/main" val="4283080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endParaRPr lang="zh-TW" altLang="en-US"/>
          </a:p>
        </p:txBody>
      </p:sp>
      <p:sp>
        <p:nvSpPr>
          <p:cNvPr id="4" name="投影片編號版面配置區 3"/>
          <p:cNvSpPr>
            <a:spLocks noGrp="1"/>
          </p:cNvSpPr>
          <p:nvPr>
            <p:ph type="sldNum" sz="quarter" idx="12"/>
          </p:nvPr>
        </p:nvSpPr>
        <p:spPr/>
        <p:txBody>
          <a:bodyPr/>
          <a:lstStyle/>
          <a:p>
            <a:fld id="{F7242E42-FC29-4B77-9CAD-15FFB4F31242}" type="slidenum">
              <a:rPr lang="zh-TW" altLang="en-US" smtClean="0"/>
              <a:t>5</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2857395277"/>
              </p:ext>
            </p:extLst>
          </p:nvPr>
        </p:nvGraphicFramePr>
        <p:xfrm>
          <a:off x="152399" y="731520"/>
          <a:ext cx="9601200" cy="5623560"/>
        </p:xfrm>
        <a:graphic>
          <a:graphicData uri="http://schemas.openxmlformats.org/drawingml/2006/table">
            <a:tbl>
              <a:tblPr firstRow="1" firstCol="1" bandRow="1">
                <a:tableStyleId>{5C22544A-7EE6-4342-B048-85BDC9FD1C3A}</a:tableStyleId>
              </a:tblPr>
              <a:tblGrid>
                <a:gridCol w="669622">
                  <a:extLst>
                    <a:ext uri="{9D8B030D-6E8A-4147-A177-3AD203B41FA5}">
                      <a16:colId xmlns:a16="http://schemas.microsoft.com/office/drawing/2014/main" xmlns="" val="1463940697"/>
                    </a:ext>
                  </a:extLst>
                </a:gridCol>
                <a:gridCol w="4465789">
                  <a:extLst>
                    <a:ext uri="{9D8B030D-6E8A-4147-A177-3AD203B41FA5}">
                      <a16:colId xmlns:a16="http://schemas.microsoft.com/office/drawing/2014/main" xmlns="" val="2316480449"/>
                    </a:ext>
                  </a:extLst>
                </a:gridCol>
                <a:gridCol w="4465789">
                  <a:extLst>
                    <a:ext uri="{9D8B030D-6E8A-4147-A177-3AD203B41FA5}">
                      <a16:colId xmlns:a16="http://schemas.microsoft.com/office/drawing/2014/main" xmlns="" val="456015206"/>
                    </a:ext>
                  </a:extLst>
                </a:gridCol>
              </a:tblGrid>
              <a:tr h="1374938">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19</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R w="12700" cap="flat" cmpd="sng" algn="ctr">
                      <a:solidFill>
                        <a:schemeClr val="tx1"/>
                      </a:solidFill>
                      <a:prstDash val="solid"/>
                      <a:round/>
                      <a:headEnd type="none" w="med" len="med"/>
                      <a:tailEnd type="none" w="med" len="med"/>
                    </a:lnR>
                  </a:tcPr>
                </a:tc>
                <a:tc>
                  <a:txBody>
                    <a:bodyPr/>
                    <a:lstStyle/>
                    <a:p>
                      <a:pPr algn="just">
                        <a:spcAft>
                          <a:spcPts val="0"/>
                        </a:spcAft>
                      </a:pPr>
                      <a:r>
                        <a:rPr lang="zh-TW" sz="1600" b="1" kern="100" baseline="0" dirty="0">
                          <a:solidFill>
                            <a:schemeClr val="tx1"/>
                          </a:solidFill>
                          <a:effectLst/>
                          <a:latin typeface="微軟正黑體" panose="020B0604030504040204" pitchFamily="34" charset="-120"/>
                          <a:ea typeface="微軟正黑體" panose="020B0604030504040204" pitchFamily="34" charset="-120"/>
                        </a:rPr>
                        <a:t>已核定之規劃設計之計畫案的執行情況與本案預定工作內容的差異性應補充說明。</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baseline="0" dirty="0">
                          <a:solidFill>
                            <a:schemeClr val="tx1"/>
                          </a:solidFill>
                          <a:effectLst/>
                          <a:latin typeface="微軟正黑體" panose="020B0604030504040204" pitchFamily="34" charset="-120"/>
                          <a:ea typeface="微軟正黑體" panose="020B0604030504040204" pitchFamily="34" charset="-120"/>
                        </a:rPr>
                        <a:t>前期計畫僅完成規劃設計階段，未完成發包簽約及開始施工。本案因已調整工程用地之位置及範圍，原規劃設計成果需經檢討及修正後重新提送。</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72677645"/>
                  </a:ext>
                </a:extLst>
              </a:tr>
              <a:tr h="1062155">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20</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R w="12700" cap="flat" cmpd="sng" algn="ctr">
                      <a:solidFill>
                        <a:schemeClr val="tx1"/>
                      </a:solidFill>
                      <a:prstDash val="solid"/>
                      <a:round/>
                      <a:headEnd type="none" w="med" len="med"/>
                      <a:tailEnd type="none" w="med" len="med"/>
                    </a:lnR>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對於淨化處理後的水是做如何的處置？希望能夠做合適的規劃，淨化後的水資源適合做那方面的利用。</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已規劃金寧鄉寧古劃段</a:t>
                      </a:r>
                      <a:r>
                        <a:rPr lang="en-US" sz="1600" b="1" kern="100" dirty="0">
                          <a:effectLst/>
                          <a:latin typeface="微軟正黑體" panose="020B0604030504040204" pitchFamily="34" charset="-120"/>
                          <a:ea typeface="微軟正黑體" panose="020B0604030504040204" pitchFamily="34" charset="-120"/>
                        </a:rPr>
                        <a:t>82</a:t>
                      </a:r>
                      <a:r>
                        <a:rPr lang="zh-TW" sz="1600" b="1" kern="100" dirty="0">
                          <a:effectLst/>
                          <a:latin typeface="微軟正黑體" panose="020B0604030504040204" pitchFamily="34" charset="-120"/>
                          <a:ea typeface="微軟正黑體" panose="020B0604030504040204" pitchFamily="34" charset="-120"/>
                        </a:rPr>
                        <a:t>地號既有水體作為貯留使用之相關工程，並提供周邊居民作為蓄水及農作物澆灌使用</a:t>
                      </a:r>
                      <a:r>
                        <a:rPr lang="zh-TW" sz="1600" b="1" kern="100" dirty="0" smtClean="0">
                          <a:effectLst/>
                          <a:latin typeface="微軟正黑體" panose="020B0604030504040204" pitchFamily="34" charset="-120"/>
                          <a:ea typeface="微軟正黑體" panose="020B0604030504040204" pitchFamily="34" charset="-120"/>
                        </a:rPr>
                        <a:t>。</a:t>
                      </a:r>
                      <a:r>
                        <a:rPr lang="zh-TW" altLang="zh-TW" sz="1600" b="1" kern="100" dirty="0" smtClean="0">
                          <a:solidFill>
                            <a:schemeClr val="tx1"/>
                          </a:solidFill>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en-US" sz="1600" b="1" kern="100" dirty="0" smtClean="0">
                          <a:effectLst/>
                          <a:latin typeface="微軟正黑體" panose="020B0604030504040204" pitchFamily="34" charset="-120"/>
                          <a:ea typeface="微軟正黑體" panose="020B0604030504040204" pitchFamily="34" charset="-120"/>
                        </a:rPr>
                        <a:t>P.22</a:t>
                      </a:r>
                      <a:r>
                        <a:rPr lang="zh-TW" sz="1600" b="1" kern="100" dirty="0">
                          <a:effectLst/>
                          <a:latin typeface="微軟正黑體" panose="020B0604030504040204" pitchFamily="34" charset="-120"/>
                          <a:ea typeface="微軟正黑體" panose="020B0604030504040204" pitchFamily="34" charset="-120"/>
                        </a:rPr>
                        <a:t>。</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44169198"/>
                  </a:ext>
                </a:extLst>
              </a:tr>
              <a:tr h="1374938">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21</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R w="12700" cap="flat" cmpd="sng" algn="ctr">
                      <a:solidFill>
                        <a:schemeClr val="tx1"/>
                      </a:solidFill>
                      <a:prstDash val="solid"/>
                      <a:round/>
                      <a:headEnd type="none" w="med" len="med"/>
                      <a:tailEnd type="none" w="med" len="med"/>
                    </a:lnR>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本案水資源回收中心設計作業已於前批次補助經費辦理，相關設計成果備查在案，本批次無法再補助水資中心設計費，須請縣府自籌經費或採用原設計成果。</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遵照辦理。</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1845398"/>
                  </a:ext>
                </a:extLst>
              </a:tr>
              <a:tr h="1062155">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22</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R w="12700" cap="flat" cmpd="sng" algn="ctr">
                      <a:solidFill>
                        <a:schemeClr val="tx1"/>
                      </a:solidFill>
                      <a:prstDash val="solid"/>
                      <a:round/>
                      <a:headEnd type="none" w="med" len="med"/>
                      <a:tailEnd type="none" w="med" len="med"/>
                    </a:lnR>
                  </a:tcPr>
                </a:tc>
                <a:tc>
                  <a:txBody>
                    <a:bodyPr/>
                    <a:lstStyle/>
                    <a:p>
                      <a:pPr algn="just">
                        <a:spcAft>
                          <a:spcPts val="0"/>
                        </a:spcAft>
                      </a:pPr>
                      <a:r>
                        <a:rPr lang="zh-TW" sz="1600" b="1" kern="100">
                          <a:effectLst/>
                          <a:latin typeface="微軟正黑體" panose="020B0604030504040204" pitchFamily="34" charset="-120"/>
                          <a:ea typeface="微軟正黑體" panose="020B0604030504040204" pitchFamily="34" charset="-120"/>
                        </a:rPr>
                        <a:t>水資中心預計使用營區內既有建物作為操作機房，建議標繪該既有建物與新設水資源回收中心配置相對位置。</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已補充標繪既有建物與新設水資源回收中心配置相對位置，</a:t>
                      </a:r>
                      <a:r>
                        <a:rPr lang="zh-TW" sz="1600" b="1" kern="100" dirty="0" smtClean="0">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zh-TW" sz="1600" b="1" kern="100" dirty="0" smtClean="0">
                          <a:effectLst/>
                          <a:latin typeface="微軟正黑體" panose="020B0604030504040204" pitchFamily="34" charset="-120"/>
                          <a:ea typeface="微軟正黑體" panose="020B0604030504040204" pitchFamily="34" charset="-120"/>
                        </a:rPr>
                        <a:t>圖</a:t>
                      </a:r>
                      <a:r>
                        <a:rPr lang="en-US" sz="1600" b="1" kern="100" dirty="0">
                          <a:effectLst/>
                          <a:latin typeface="微軟正黑體" panose="020B0604030504040204" pitchFamily="34" charset="-120"/>
                          <a:ea typeface="微軟正黑體" panose="020B0604030504040204" pitchFamily="34" charset="-120"/>
                        </a:rPr>
                        <a:t>4-3(P.19)</a:t>
                      </a:r>
                      <a:r>
                        <a:rPr lang="zh-TW" sz="1600" b="1" kern="100" dirty="0">
                          <a:effectLst/>
                          <a:latin typeface="微軟正黑體" panose="020B0604030504040204" pitchFamily="34" charset="-120"/>
                          <a:ea typeface="微軟正黑體" panose="020B0604030504040204" pitchFamily="34" charset="-120"/>
                        </a:rPr>
                        <a:t>。</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96373645"/>
                  </a:ext>
                </a:extLst>
              </a:tr>
              <a:tr h="749374">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rPr>
                        <a:t>23</a:t>
                      </a:r>
                      <a:endParaRPr lang="zh-TW" sz="1600" b="1" kern="100">
                        <a:effectLst/>
                        <a:latin typeface="微軟正黑體" panose="020B0604030504040204" pitchFamily="34" charset="-120"/>
                        <a:ea typeface="微軟正黑體" panose="020B0604030504040204" pitchFamily="34" charset="-120"/>
                      </a:endParaRPr>
                    </a:p>
                  </a:txBody>
                  <a:tcPr marL="36195" marR="36195" marT="36195" marB="36195">
                    <a:lnR w="12700" cap="flat" cmpd="sng" algn="ctr">
                      <a:solidFill>
                        <a:schemeClr val="tx1"/>
                      </a:solidFill>
                      <a:prstDash val="solid"/>
                      <a:round/>
                      <a:headEnd type="none" w="med" len="med"/>
                      <a:tailEnd type="none" w="med" len="med"/>
                    </a:lnR>
                  </a:tcPr>
                </a:tc>
                <a:tc>
                  <a:txBody>
                    <a:bodyPr/>
                    <a:lstStyle/>
                    <a:p>
                      <a:pPr algn="just">
                        <a:spcAft>
                          <a:spcPts val="0"/>
                        </a:spcAft>
                      </a:pPr>
                      <a:r>
                        <a:rPr lang="zh-TW" sz="1600" b="1" kern="100">
                          <a:effectLst/>
                          <a:latin typeface="微軟正黑體" panose="020B0604030504040204" pitchFamily="34" charset="-120"/>
                          <a:ea typeface="微軟正黑體" panose="020B0604030504040204" pitchFamily="34" charset="-120"/>
                        </a:rPr>
                        <a:t>新設污水管線工程建議補充地面高程資料，以檢核壓力管與重力管配置是否適當。</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已補充，</a:t>
                      </a:r>
                      <a:r>
                        <a:rPr lang="zh-TW" sz="1600" b="1" kern="100" dirty="0" smtClean="0">
                          <a:effectLst/>
                          <a:latin typeface="微軟正黑體" panose="020B0604030504040204" pitchFamily="34" charset="-120"/>
                          <a:ea typeface="微軟正黑體" panose="020B0604030504040204" pitchFamily="34" charset="-120"/>
                        </a:rPr>
                        <a:t>詳</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計畫書</a:t>
                      </a:r>
                      <a:r>
                        <a:rPr lang="zh-TW" sz="1600" b="1" kern="100" dirty="0" smtClean="0">
                          <a:effectLst/>
                          <a:latin typeface="微軟正黑體" panose="020B0604030504040204" pitchFamily="34" charset="-120"/>
                          <a:ea typeface="微軟正黑體" panose="020B0604030504040204" pitchFamily="34" charset="-120"/>
                        </a:rPr>
                        <a:t>圖</a:t>
                      </a:r>
                      <a:r>
                        <a:rPr lang="en-US" sz="1600" b="1" kern="100" dirty="0">
                          <a:effectLst/>
                          <a:latin typeface="微軟正黑體" panose="020B0604030504040204" pitchFamily="34" charset="-120"/>
                          <a:ea typeface="微軟正黑體" panose="020B0604030504040204" pitchFamily="34" charset="-120"/>
                        </a:rPr>
                        <a:t>4-2(P.18)</a:t>
                      </a:r>
                      <a:r>
                        <a:rPr lang="zh-TW" sz="1600" b="1" kern="100" dirty="0">
                          <a:effectLst/>
                          <a:latin typeface="微軟正黑體" panose="020B0604030504040204" pitchFamily="34" charset="-120"/>
                          <a:ea typeface="微軟正黑體" panose="020B0604030504040204" pitchFamily="34" charset="-120"/>
                        </a:rPr>
                        <a:t>。</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87339842"/>
                  </a:ext>
                </a:extLst>
              </a:tr>
            </a:tbl>
          </a:graphicData>
        </a:graphic>
      </p:graphicFrame>
    </p:spTree>
    <p:extLst>
      <p:ext uri="{BB962C8B-B14F-4D97-AF65-F5344CB8AC3E}">
        <p14:creationId xmlns:p14="http://schemas.microsoft.com/office/powerpoint/2010/main" val="1540937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字方塊 17"/>
          <p:cNvSpPr txBox="1"/>
          <p:nvPr/>
        </p:nvSpPr>
        <p:spPr>
          <a:xfrm>
            <a:off x="1940511" y="1045472"/>
            <a:ext cx="4392000" cy="523220"/>
          </a:xfrm>
          <a:prstGeom prst="rect">
            <a:avLst/>
          </a:prstGeom>
          <a:noFill/>
        </p:spPr>
        <p:txBody>
          <a:bodyPr wrap="square" rtlCol="0">
            <a:spAutoFit/>
          </a:bodyPr>
          <a:lstStyle/>
          <a:p>
            <a:pPr lvl="0" fontAlgn="base">
              <a:spcBef>
                <a:spcPct val="0"/>
              </a:spcBef>
              <a:spcAft>
                <a:spcPct val="0"/>
              </a:spcAft>
              <a:buClr>
                <a:schemeClr val="accent2"/>
              </a:buClr>
              <a:buSzPct val="80000"/>
            </a:pPr>
            <a:r>
              <a:rPr lang="zh-TW" altLang="en-US" sz="2800" b="1" dirty="0">
                <a:solidFill>
                  <a:srgbClr val="800000"/>
                </a:solidFill>
                <a:latin typeface="微軟正黑體" pitchFamily="34" charset="-120"/>
                <a:ea typeface="微軟正黑體" pitchFamily="34" charset="-120"/>
              </a:rPr>
              <a:t>壹　現況環境概述</a:t>
            </a:r>
          </a:p>
        </p:txBody>
      </p:sp>
      <p:sp>
        <p:nvSpPr>
          <p:cNvPr id="20" name="文字方塊 19"/>
          <p:cNvSpPr txBox="1"/>
          <p:nvPr/>
        </p:nvSpPr>
        <p:spPr>
          <a:xfrm>
            <a:off x="2661111" y="1774084"/>
            <a:ext cx="4392000" cy="954107"/>
          </a:xfrm>
          <a:prstGeom prst="rect">
            <a:avLst/>
          </a:prstGeom>
          <a:noFill/>
        </p:spPr>
        <p:txBody>
          <a:bodyPr wrap="square" rtlCol="0">
            <a:spAutoFit/>
          </a:bodyPr>
          <a:lstStyle/>
          <a:p>
            <a:pPr lvl="0" fontAlgn="base">
              <a:spcBef>
                <a:spcPct val="0"/>
              </a:spcBef>
              <a:spcAft>
                <a:spcPct val="0"/>
              </a:spcAft>
              <a:buClr>
                <a:schemeClr val="accent2"/>
              </a:buClr>
              <a:buSzPct val="80000"/>
            </a:pPr>
            <a:r>
              <a:rPr lang="zh-TW" altLang="en-US" sz="2800" b="1" dirty="0">
                <a:solidFill>
                  <a:srgbClr val="663300"/>
                </a:solidFill>
                <a:latin typeface="微軟正黑體" pitchFamily="34" charset="-120"/>
                <a:ea typeface="微軟正黑體" pitchFamily="34" charset="-120"/>
              </a:rPr>
              <a:t>貳　工程概要</a:t>
            </a:r>
          </a:p>
          <a:p>
            <a:pPr lvl="0" fontAlgn="base">
              <a:spcBef>
                <a:spcPct val="0"/>
              </a:spcBef>
              <a:spcAft>
                <a:spcPct val="0"/>
              </a:spcAft>
              <a:buClr>
                <a:schemeClr val="accent2"/>
              </a:buClr>
              <a:buSzPct val="80000"/>
            </a:pPr>
            <a:endParaRPr lang="zh-TW" altLang="en-US" sz="2800" b="1" dirty="0">
              <a:solidFill>
                <a:srgbClr val="663300"/>
              </a:solidFill>
              <a:latin typeface="微軟正黑體" pitchFamily="34" charset="-120"/>
              <a:ea typeface="微軟正黑體" pitchFamily="34" charset="-120"/>
            </a:endParaRPr>
          </a:p>
        </p:txBody>
      </p:sp>
      <p:sp>
        <p:nvSpPr>
          <p:cNvPr id="29" name="文字方塊 28"/>
          <p:cNvSpPr txBox="1"/>
          <p:nvPr/>
        </p:nvSpPr>
        <p:spPr>
          <a:xfrm>
            <a:off x="1940511" y="2484740"/>
            <a:ext cx="4392000" cy="523220"/>
          </a:xfrm>
          <a:prstGeom prst="rect">
            <a:avLst/>
          </a:prstGeom>
          <a:noFill/>
        </p:spPr>
        <p:txBody>
          <a:bodyPr wrap="square" rtlCol="0">
            <a:spAutoFit/>
          </a:bodyPr>
          <a:lstStyle/>
          <a:p>
            <a:pPr lvl="0" fontAlgn="base">
              <a:spcBef>
                <a:spcPct val="0"/>
              </a:spcBef>
              <a:spcAft>
                <a:spcPct val="0"/>
              </a:spcAft>
              <a:buClr>
                <a:schemeClr val="accent2"/>
              </a:buClr>
              <a:buSzPct val="80000"/>
            </a:pPr>
            <a:r>
              <a:rPr lang="zh-TW" altLang="en-US" sz="2800" b="1" dirty="0">
                <a:solidFill>
                  <a:srgbClr val="800000"/>
                </a:solidFill>
                <a:latin typeface="微軟正黑體" pitchFamily="34" charset="-120"/>
                <a:ea typeface="微軟正黑體" pitchFamily="34" charset="-120"/>
              </a:rPr>
              <a:t>參　計畫經費及計畫期程</a:t>
            </a:r>
          </a:p>
        </p:txBody>
      </p:sp>
      <p:sp>
        <p:nvSpPr>
          <p:cNvPr id="30" name="文字方塊 29"/>
          <p:cNvSpPr txBox="1"/>
          <p:nvPr/>
        </p:nvSpPr>
        <p:spPr>
          <a:xfrm>
            <a:off x="2661110" y="3204984"/>
            <a:ext cx="4951433" cy="523220"/>
          </a:xfrm>
          <a:prstGeom prst="rect">
            <a:avLst/>
          </a:prstGeom>
          <a:noFill/>
        </p:spPr>
        <p:txBody>
          <a:bodyPr wrap="square" rtlCol="0">
            <a:spAutoFit/>
          </a:bodyPr>
          <a:lstStyle/>
          <a:p>
            <a:pPr lvl="0" fontAlgn="base">
              <a:spcBef>
                <a:spcPct val="0"/>
              </a:spcBef>
              <a:spcAft>
                <a:spcPct val="0"/>
              </a:spcAft>
              <a:buClr>
                <a:schemeClr val="accent2"/>
              </a:buClr>
              <a:buSzPct val="80000"/>
            </a:pPr>
            <a:r>
              <a:rPr lang="zh-TW" altLang="en-US" sz="2800" b="1" dirty="0">
                <a:solidFill>
                  <a:srgbClr val="663300"/>
                </a:solidFill>
                <a:latin typeface="微軟正黑體" pitchFamily="34" charset="-120"/>
                <a:ea typeface="微軟正黑體" pitchFamily="34" charset="-120"/>
              </a:rPr>
              <a:t>肆　預期成果及後續維護管理</a:t>
            </a:r>
          </a:p>
        </p:txBody>
      </p:sp>
      <p:sp>
        <p:nvSpPr>
          <p:cNvPr id="6" name="標題 5"/>
          <p:cNvSpPr>
            <a:spLocks noGrp="1"/>
          </p:cNvSpPr>
          <p:nvPr>
            <p:ph type="title"/>
          </p:nvPr>
        </p:nvSpPr>
        <p:spPr>
          <a:xfrm>
            <a:off x="137160" y="283464"/>
            <a:ext cx="8543925" cy="396000"/>
          </a:xfrm>
        </p:spPr>
        <p:txBody>
          <a:bodyPr>
            <a:normAutofit fontScale="90000"/>
          </a:bodyPr>
          <a:lstStyle/>
          <a:p>
            <a:r>
              <a:rPr lang="zh-TW" altLang="en-US" dirty="0">
                <a:solidFill>
                  <a:schemeClr val="bg1"/>
                </a:solidFill>
                <a:latin typeface="微軟正黑體" pitchFamily="34" charset="-120"/>
                <a:ea typeface="微軟正黑體" pitchFamily="34" charset="-120"/>
              </a:rPr>
              <a:t>簡　報　大　綱</a:t>
            </a:r>
          </a:p>
        </p:txBody>
      </p:sp>
      <p:sp>
        <p:nvSpPr>
          <p:cNvPr id="8" name="投影片編號版面配置區 7"/>
          <p:cNvSpPr>
            <a:spLocks noGrp="1"/>
          </p:cNvSpPr>
          <p:nvPr>
            <p:ph type="sldNum" sz="quarter" idx="12"/>
          </p:nvPr>
        </p:nvSpPr>
        <p:spPr/>
        <p:txBody>
          <a:bodyPr/>
          <a:lstStyle/>
          <a:p>
            <a:fld id="{F7242E42-FC29-4B77-9CAD-15FFB4F31242}" type="slidenum">
              <a:rPr lang="zh-TW" altLang="en-US" smtClean="0"/>
              <a:t>6</a:t>
            </a:fld>
            <a:endParaRPr lang="zh-TW" altLang="en-US"/>
          </a:p>
        </p:txBody>
      </p:sp>
      <p:cxnSp>
        <p:nvCxnSpPr>
          <p:cNvPr id="3" name="直線接點 2"/>
          <p:cNvCxnSpPr/>
          <p:nvPr/>
        </p:nvCxnSpPr>
        <p:spPr>
          <a:xfrm>
            <a:off x="1940511" y="1568692"/>
            <a:ext cx="4860000" cy="0"/>
          </a:xfrm>
          <a:prstGeom prst="line">
            <a:avLst/>
          </a:prstGeom>
          <a:ln>
            <a:headEnd type="diamond"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661111" y="2288692"/>
            <a:ext cx="4860000" cy="0"/>
          </a:xfrm>
          <a:prstGeom prst="line">
            <a:avLst/>
          </a:prstGeom>
          <a:ln>
            <a:headEnd type="diamond"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940511" y="3008692"/>
            <a:ext cx="4860000" cy="0"/>
          </a:xfrm>
          <a:prstGeom prst="line">
            <a:avLst/>
          </a:prstGeom>
          <a:ln>
            <a:headEnd type="diamond"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2661111" y="3728692"/>
            <a:ext cx="4860000" cy="0"/>
          </a:xfrm>
          <a:prstGeom prst="line">
            <a:avLst/>
          </a:prstGeom>
          <a:ln>
            <a:headEnd type="diamond"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1940511" y="1640692"/>
            <a:ext cx="4860000" cy="0"/>
          </a:xfrm>
          <a:prstGeom prst="line">
            <a:avLst/>
          </a:prstGeom>
          <a:ln>
            <a:solidFill>
              <a:schemeClr val="accent2"/>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2661111" y="2360692"/>
            <a:ext cx="4860000" cy="0"/>
          </a:xfrm>
          <a:prstGeom prst="line">
            <a:avLst/>
          </a:prstGeom>
          <a:ln>
            <a:solidFill>
              <a:schemeClr val="accent2"/>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1940511" y="3080692"/>
            <a:ext cx="4860000" cy="0"/>
          </a:xfrm>
          <a:prstGeom prst="line">
            <a:avLst/>
          </a:prstGeom>
          <a:ln>
            <a:solidFill>
              <a:schemeClr val="accent2"/>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2661111" y="3800692"/>
            <a:ext cx="4860000" cy="0"/>
          </a:xfrm>
          <a:prstGeom prst="line">
            <a:avLst/>
          </a:prstGeom>
          <a:ln>
            <a:solidFill>
              <a:schemeClr val="accent2"/>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 name="菱形 11"/>
          <p:cNvSpPr/>
          <p:nvPr/>
        </p:nvSpPr>
        <p:spPr>
          <a:xfrm>
            <a:off x="2481111" y="1294364"/>
            <a:ext cx="180000" cy="180000"/>
          </a:xfrm>
          <a:prstGeom prst="diamond">
            <a:avLst/>
          </a:prstGeom>
          <a:solidFill>
            <a:schemeClr val="accent6">
              <a:lumMod val="50000"/>
            </a:schemeClr>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3" name="菱形 32"/>
          <p:cNvSpPr/>
          <p:nvPr/>
        </p:nvSpPr>
        <p:spPr>
          <a:xfrm>
            <a:off x="2481111" y="2729082"/>
            <a:ext cx="180000" cy="180000"/>
          </a:xfrm>
          <a:prstGeom prst="diamond">
            <a:avLst/>
          </a:prstGeom>
          <a:solidFill>
            <a:schemeClr val="accent6">
              <a:lumMod val="50000"/>
            </a:schemeClr>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5" name="菱形 34"/>
          <p:cNvSpPr/>
          <p:nvPr/>
        </p:nvSpPr>
        <p:spPr>
          <a:xfrm>
            <a:off x="3201711" y="2024219"/>
            <a:ext cx="180000" cy="180000"/>
          </a:xfrm>
          <a:prstGeom prst="diamond">
            <a:avLst/>
          </a:prstGeom>
          <a:solidFill>
            <a:schemeClr val="accent5">
              <a:lumMod val="50000"/>
            </a:schemeClr>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42" name="菱形 41"/>
          <p:cNvSpPr/>
          <p:nvPr/>
        </p:nvSpPr>
        <p:spPr>
          <a:xfrm>
            <a:off x="3201711" y="3458937"/>
            <a:ext cx="180000" cy="180000"/>
          </a:xfrm>
          <a:prstGeom prst="diamond">
            <a:avLst/>
          </a:prstGeom>
          <a:solidFill>
            <a:schemeClr val="accent5">
              <a:lumMod val="50000"/>
            </a:schemeClr>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63835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872" y="146304"/>
            <a:ext cx="8543925" cy="396000"/>
          </a:xfrm>
        </p:spPr>
        <p:txBody>
          <a:bodyPr>
            <a:noAutofit/>
          </a:bodyPr>
          <a:lstStyle/>
          <a:p>
            <a:r>
              <a:rPr lang="zh-TW" altLang="en-US" sz="2500" dirty="0">
                <a:latin typeface="微軟正黑體" pitchFamily="34" charset="-120"/>
                <a:ea typeface="微軟正黑體" pitchFamily="34" charset="-120"/>
              </a:rPr>
              <a:t>計畫目的及範圍</a:t>
            </a:r>
          </a:p>
        </p:txBody>
      </p:sp>
      <p:sp>
        <p:nvSpPr>
          <p:cNvPr id="3" name="內容版面配置區 2"/>
          <p:cNvSpPr>
            <a:spLocks noGrp="1"/>
          </p:cNvSpPr>
          <p:nvPr>
            <p:ph idx="1"/>
          </p:nvPr>
        </p:nvSpPr>
        <p:spPr>
          <a:xfrm>
            <a:off x="1447801" y="754433"/>
            <a:ext cx="4174066" cy="5507590"/>
          </a:xfrm>
        </p:spPr>
        <p:txBody>
          <a:bodyPr>
            <a:normAutofit/>
          </a:bodyPr>
          <a:lstStyle/>
          <a:p>
            <a:pPr algn="just"/>
            <a:r>
              <a:rPr lang="zh-TW" altLang="en-US" dirty="0">
                <a:latin typeface="微軟正黑體" pitchFamily="34" charset="-120"/>
                <a:ea typeface="微軟正黑體" pitchFamily="34" charset="-120"/>
              </a:rPr>
              <a:t>計畫目的</a:t>
            </a:r>
            <a:endParaRPr lang="en-US" altLang="zh-TW" dirty="0">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en-US" sz="2000" dirty="0">
                <a:solidFill>
                  <a:schemeClr val="accent3">
                    <a:lumMod val="50000"/>
                  </a:schemeClr>
                </a:solidFill>
                <a:latin typeface="微軟正黑體" pitchFamily="34" charset="-120"/>
                <a:ea typeface="微軟正黑體" pitchFamily="34" charset="-120"/>
              </a:rPr>
              <a:t>目前古寧頭地區均已完成污水下水道系統工程之建設，收集之生活污水於古寧頭污水處理廠</a:t>
            </a:r>
            <a:r>
              <a:rPr lang="en-US" altLang="zh-TW" sz="2000" dirty="0">
                <a:solidFill>
                  <a:schemeClr val="accent3">
                    <a:lumMod val="50000"/>
                  </a:schemeClr>
                </a:solidFill>
                <a:latin typeface="微軟正黑體" pitchFamily="34" charset="-120"/>
                <a:ea typeface="微軟正黑體" pitchFamily="34" charset="-120"/>
              </a:rPr>
              <a:t>(</a:t>
            </a:r>
            <a:r>
              <a:rPr lang="zh-TW" altLang="en-US" sz="2000" dirty="0">
                <a:solidFill>
                  <a:schemeClr val="accent3">
                    <a:lumMod val="50000"/>
                  </a:schemeClr>
                </a:solidFill>
                <a:latin typeface="微軟正黑體" pitchFamily="34" charset="-120"/>
                <a:ea typeface="微軟正黑體" pitchFamily="34" charset="-120"/>
              </a:rPr>
              <a:t>水資源回收中心</a:t>
            </a:r>
            <a:r>
              <a:rPr lang="en-US" altLang="zh-TW" sz="2000" dirty="0">
                <a:solidFill>
                  <a:schemeClr val="accent3">
                    <a:lumMod val="50000"/>
                  </a:schemeClr>
                </a:solidFill>
                <a:latin typeface="微軟正黑體" pitchFamily="34" charset="-120"/>
                <a:ea typeface="微軟正黑體" pitchFamily="34" charset="-120"/>
              </a:rPr>
              <a:t>)</a:t>
            </a:r>
            <a:r>
              <a:rPr lang="zh-TW" altLang="en-US" sz="2000" dirty="0">
                <a:solidFill>
                  <a:schemeClr val="accent3">
                    <a:lumMod val="50000"/>
                  </a:schemeClr>
                </a:solidFill>
                <a:latin typeface="微軟正黑體" pitchFamily="34" charset="-120"/>
                <a:ea typeface="微軟正黑體" pitchFamily="34" charset="-120"/>
              </a:rPr>
              <a:t>經處理後排放至鄰近水體，</a:t>
            </a:r>
            <a:r>
              <a:rPr lang="zh-TW" altLang="en-US" sz="2000" dirty="0">
                <a:solidFill>
                  <a:schemeClr val="accent6">
                    <a:lumMod val="50000"/>
                  </a:schemeClr>
                </a:solidFill>
                <a:latin typeface="微軟正黑體" pitchFamily="34" charset="-120"/>
                <a:ea typeface="微軟正黑體" pitchFamily="34" charset="-120"/>
              </a:rPr>
              <a:t>近期實際處理量已達原設計限值</a:t>
            </a:r>
            <a:r>
              <a:rPr lang="zh-TW" altLang="en-US" sz="2000" dirty="0">
                <a:solidFill>
                  <a:schemeClr val="accent3">
                    <a:lumMod val="50000"/>
                  </a:schemeClr>
                </a:solidFill>
                <a:latin typeface="微軟正黑體" pitchFamily="34" charset="-120"/>
                <a:ea typeface="微軟正黑體" pitchFamily="34" charset="-120"/>
              </a:rPr>
              <a:t>。</a:t>
            </a:r>
            <a:endParaRPr lang="en-US" altLang="zh-TW" sz="2000" dirty="0">
              <a:solidFill>
                <a:schemeClr val="accent3">
                  <a:lumMod val="50000"/>
                </a:schemeClr>
              </a:solidFill>
              <a:latin typeface="微軟正黑體" pitchFamily="34" charset="-120"/>
              <a:ea typeface="微軟正黑體" pitchFamily="34" charset="-120"/>
            </a:endParaRPr>
          </a:p>
          <a:p>
            <a:pPr marL="541338" indent="-269875" algn="just">
              <a:buFont typeface="Wingdings" panose="05000000000000000000" pitchFamily="2" charset="2"/>
              <a:buChar char="Ø"/>
            </a:pPr>
            <a:r>
              <a:rPr lang="zh-TW" altLang="en-US" sz="2000" dirty="0">
                <a:solidFill>
                  <a:schemeClr val="accent3">
                    <a:lumMod val="50000"/>
                  </a:schemeClr>
                </a:solidFill>
                <a:latin typeface="微軟正黑體" pitchFamily="34" charset="-120"/>
                <a:ea typeface="微軟正黑體" pitchFamily="34" charset="-120"/>
              </a:rPr>
              <a:t>由於</a:t>
            </a:r>
            <a:r>
              <a:rPr lang="zh-TW" altLang="en-US" sz="2000" dirty="0">
                <a:solidFill>
                  <a:schemeClr val="accent6">
                    <a:lumMod val="50000"/>
                  </a:schemeClr>
                </a:solidFill>
                <a:latin typeface="微軟正黑體" pitchFamily="34" charset="-120"/>
                <a:ea typeface="微軟正黑體" pitchFamily="34" charset="-120"/>
              </a:rPr>
              <a:t>既有廠區無空間可供擴建</a:t>
            </a:r>
            <a:r>
              <a:rPr lang="zh-TW" altLang="en-US" sz="2000" dirty="0">
                <a:solidFill>
                  <a:schemeClr val="accent3">
                    <a:lumMod val="50000"/>
                  </a:schemeClr>
                </a:solidFill>
                <a:latin typeface="微軟正黑體" pitchFamily="34" charset="-120"/>
                <a:ea typeface="微軟正黑體" pitchFamily="34" charset="-120"/>
              </a:rPr>
              <a:t>，且周邊地區亦將有南山戰後聚落及慈湖國宅等開發計畫陸續推動，考量後續污水處理需求及增加放流水回收再利用之構想，擬規劃</a:t>
            </a:r>
            <a:r>
              <a:rPr lang="zh-TW" altLang="en-US" sz="2000" dirty="0">
                <a:solidFill>
                  <a:schemeClr val="accent6">
                    <a:lumMod val="50000"/>
                  </a:schemeClr>
                </a:solidFill>
                <a:latin typeface="微軟正黑體" pitchFamily="34" charset="-120"/>
                <a:ea typeface="微軟正黑體" pitchFamily="34" charset="-120"/>
              </a:rPr>
              <a:t>於鄰近地區新設水資源回收中心</a:t>
            </a:r>
            <a:r>
              <a:rPr lang="zh-TW" altLang="en-US" sz="2000" dirty="0">
                <a:solidFill>
                  <a:schemeClr val="accent3">
                    <a:lumMod val="50000"/>
                  </a:schemeClr>
                </a:solidFill>
                <a:latin typeface="微軟正黑體" pitchFamily="34" charset="-120"/>
                <a:ea typeface="微軟正黑體" pitchFamily="34" charset="-120"/>
              </a:rPr>
              <a:t>，以達提升整體水環境品質之建設目標。</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F7242E42-FC29-4B77-9CAD-15FFB4F31242}" type="slidenum">
              <a:rPr lang="zh-TW" altLang="en-US" smtClean="0"/>
              <a:t>7</a:t>
            </a:fld>
            <a:endParaRPr lang="zh-TW" altLang="en-US"/>
          </a:p>
        </p:txBody>
      </p:sp>
      <p:graphicFrame>
        <p:nvGraphicFramePr>
          <p:cNvPr id="5" name="Group 38">
            <a:hlinkClick r:id="rId3" action="ppaction://hlinkpres?slideindex=2382&amp;slidetitle=2390,19,,工程規劃設計構想"/>
          </p:cNvPr>
          <p:cNvGraphicFramePr>
            <a:graphicFrameLocks noGrp="1"/>
          </p:cNvGraphicFramePr>
          <p:nvPr>
            <p:extLst>
              <p:ext uri="{D42A27DB-BD31-4B8C-83A1-F6EECF244321}">
                <p14:modId xmlns:p14="http://schemas.microsoft.com/office/powerpoint/2010/main" val="1298289139"/>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pic>
        <p:nvPicPr>
          <p:cNvPr id="9" name="圖片 8"/>
          <p:cNvPicPr/>
          <p:nvPr/>
        </p:nvPicPr>
        <p:blipFill>
          <a:blip r:embed="rId4" cstate="print">
            <a:extLst>
              <a:ext uri="{28A0092B-C50C-407E-A947-70E740481C1C}">
                <a14:useLocalDpi xmlns:a14="http://schemas.microsoft.com/office/drawing/2010/main" val="0"/>
              </a:ext>
            </a:extLst>
          </a:blip>
          <a:stretch>
            <a:fillRect/>
          </a:stretch>
        </p:blipFill>
        <p:spPr>
          <a:xfrm>
            <a:off x="5837451" y="754433"/>
            <a:ext cx="3933398" cy="5507590"/>
          </a:xfrm>
          <a:prstGeom prst="rect">
            <a:avLst/>
          </a:prstGeom>
        </p:spPr>
      </p:pic>
    </p:spTree>
    <p:extLst>
      <p:ext uri="{BB962C8B-B14F-4D97-AF65-F5344CB8AC3E}">
        <p14:creationId xmlns:p14="http://schemas.microsoft.com/office/powerpoint/2010/main" val="2635831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584" y="155448"/>
            <a:ext cx="8543925" cy="396000"/>
          </a:xfrm>
        </p:spPr>
        <p:txBody>
          <a:bodyPr>
            <a:noAutofit/>
          </a:bodyPr>
          <a:lstStyle/>
          <a:p>
            <a:pPr algn="just"/>
            <a:r>
              <a:rPr lang="zh-TW" altLang="en-US" sz="2400" dirty="0">
                <a:latin typeface="微軟正黑體" pitchFamily="34" charset="-120"/>
                <a:ea typeface="微軟正黑體" pitchFamily="34" charset="-120"/>
              </a:rPr>
              <a:t>古寧頭污水處理廠系統概述</a:t>
            </a:r>
          </a:p>
        </p:txBody>
      </p:sp>
      <p:sp>
        <p:nvSpPr>
          <p:cNvPr id="3" name="內容版面配置區 2"/>
          <p:cNvSpPr>
            <a:spLocks noGrp="1"/>
          </p:cNvSpPr>
          <p:nvPr>
            <p:ph idx="1"/>
          </p:nvPr>
        </p:nvSpPr>
        <p:spPr>
          <a:xfrm>
            <a:off x="1447801" y="754433"/>
            <a:ext cx="8398932" cy="5507590"/>
          </a:xfrm>
        </p:spPr>
        <p:txBody>
          <a:bodyPr>
            <a:normAutofit/>
          </a:bodyPr>
          <a:lstStyle/>
          <a:p>
            <a:pPr algn="just"/>
            <a:r>
              <a:rPr lang="zh-TW" altLang="en-US" sz="2000" dirty="0">
                <a:solidFill>
                  <a:schemeClr val="accent3">
                    <a:lumMod val="50000"/>
                  </a:schemeClr>
                </a:solidFill>
                <a:latin typeface="微軟正黑體" pitchFamily="34" charset="-120"/>
                <a:ea typeface="微軟正黑體" pitchFamily="34" charset="-120"/>
              </a:rPr>
              <a:t>既有污水處理廠位於寧湖路旁，鄰近古寧國小南側</a:t>
            </a:r>
          </a:p>
        </p:txBody>
      </p:sp>
      <p:sp>
        <p:nvSpPr>
          <p:cNvPr id="6" name="投影片編號版面配置區 5"/>
          <p:cNvSpPr>
            <a:spLocks noGrp="1"/>
          </p:cNvSpPr>
          <p:nvPr>
            <p:ph type="sldNum" sz="quarter" idx="12"/>
          </p:nvPr>
        </p:nvSpPr>
        <p:spPr/>
        <p:txBody>
          <a:bodyPr/>
          <a:lstStyle/>
          <a:p>
            <a:fld id="{F7242E42-FC29-4B77-9CAD-15FFB4F31242}" type="slidenum">
              <a:rPr lang="zh-TW" altLang="en-US" smtClean="0"/>
              <a:t>8</a:t>
            </a:fld>
            <a:endParaRPr lang="zh-TW" altLang="en-US"/>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2" y="1106671"/>
            <a:ext cx="7857066" cy="5242468"/>
          </a:xfrm>
          <a:prstGeom prst="rect">
            <a:avLst/>
          </a:prstGeom>
        </p:spPr>
      </p:pic>
      <p:pic>
        <p:nvPicPr>
          <p:cNvPr id="8" name="圖片 7" descr="既有污水廠-1.jpg"/>
          <p:cNvPicPr>
            <a:picLocks noChangeAspect="1"/>
          </p:cNvPicPr>
          <p:nvPr/>
        </p:nvPicPr>
        <p:blipFill>
          <a:blip r:embed="rId4" cstate="print"/>
          <a:srcRect r="1868"/>
          <a:stretch>
            <a:fillRect/>
          </a:stretch>
        </p:blipFill>
        <p:spPr>
          <a:xfrm>
            <a:off x="1728767" y="1203705"/>
            <a:ext cx="1872000" cy="1270284"/>
          </a:xfrm>
          <a:prstGeom prst="rect">
            <a:avLst/>
          </a:prstGeom>
          <a:ln>
            <a:solidFill>
              <a:schemeClr val="bg1"/>
            </a:solidFill>
          </a:ln>
        </p:spPr>
      </p:pic>
      <p:pic>
        <p:nvPicPr>
          <p:cNvPr id="9" name="圖片 8" descr="既有污水廠-2.jpg"/>
          <p:cNvPicPr>
            <a:picLocks noChangeAspect="1"/>
          </p:cNvPicPr>
          <p:nvPr/>
        </p:nvPicPr>
        <p:blipFill>
          <a:blip r:embed="rId5"/>
          <a:srcRect l="21564" t="27353" r="38111" b="32682"/>
          <a:stretch>
            <a:fillRect/>
          </a:stretch>
        </p:blipFill>
        <p:spPr>
          <a:xfrm>
            <a:off x="1728767" y="2658058"/>
            <a:ext cx="1872000" cy="1237570"/>
          </a:xfrm>
          <a:prstGeom prst="rect">
            <a:avLst/>
          </a:prstGeom>
          <a:ln>
            <a:solidFill>
              <a:schemeClr val="bg1"/>
            </a:solidFill>
          </a:ln>
        </p:spPr>
      </p:pic>
      <p:graphicFrame>
        <p:nvGraphicFramePr>
          <p:cNvPr id="10" name="Group 38">
            <a:hlinkClick r:id="rId6" action="ppaction://hlinkpres?slideindex=2382&amp;slidetitle=2390,19,,工程規劃設計構想"/>
          </p:cNvPr>
          <p:cNvGraphicFramePr>
            <a:graphicFrameLocks noGrp="1"/>
          </p:cNvGraphicFramePr>
          <p:nvPr>
            <p:extLst>
              <p:ext uri="{D42A27DB-BD31-4B8C-83A1-F6EECF244321}">
                <p14:modId xmlns:p14="http://schemas.microsoft.com/office/powerpoint/2010/main" val="489405661"/>
              </p:ext>
            </p:extLst>
          </p:nvPr>
        </p:nvGraphicFramePr>
        <p:xfrm>
          <a:off x="36000" y="684000"/>
          <a:ext cx="1188000" cy="2844204"/>
        </p:xfrm>
        <a:graphic>
          <a:graphicData uri="http://schemas.openxmlformats.org/drawingml/2006/table">
            <a:tbl>
              <a:tblPr/>
              <a:tblGrid>
                <a:gridCol w="1188000">
                  <a:extLst>
                    <a:ext uri="{9D8B030D-6E8A-4147-A177-3AD203B41FA5}">
                      <a16:colId xmlns:a16="http://schemas.microsoft.com/office/drawing/2014/main" xmlns="" val="20000"/>
                    </a:ext>
                  </a:extLst>
                </a:gridCol>
              </a:tblGrid>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現況環境</a:t>
                      </a:r>
                      <a:endParaRPr kumimoji="0" lang="en-US" altLang="zh-TW" sz="1400" b="1" i="0"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rgbClr val="002060"/>
                          </a:solidFill>
                          <a:effectLst/>
                          <a:latin typeface="微軟正黑體" pitchFamily="34" charset="-120"/>
                          <a:ea typeface="微軟正黑體" pitchFamily="34" charset="-120"/>
                        </a:rPr>
                        <a:t>概述</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accent4">
                            <a:lumMod val="60000"/>
                            <a:lumOff val="40000"/>
                          </a:schemeClr>
                        </a:gs>
                      </a:gsLst>
                      <a:path path="circle">
                        <a:fillToRect l="50000" t="50000" r="50000" b="50000"/>
                      </a:path>
                      <a:tileRect/>
                    </a:gradFill>
                  </a:tcPr>
                </a:tc>
                <a:extLst>
                  <a:ext uri="{0D108BD9-81ED-4DB2-BD59-A6C34878D82A}">
                    <a16:rowId xmlns:a16="http://schemas.microsoft.com/office/drawing/2014/main" xmlns="" val="10000"/>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工程概要</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1"/>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計畫經費</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defRPr/>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及計畫期程</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2"/>
                  </a:ext>
                </a:extLst>
              </a:tr>
              <a:tr h="711051">
                <a:tc>
                  <a:txBody>
                    <a:bodyPr/>
                    <a:lstStyle/>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預期成果及</a:t>
                      </a:r>
                      <a:endParaRPr kumimoji="0" lang="en-US" altLang="zh-TW" sz="1400" b="1" i="0" u="none" strike="noStrike" cap="none" normalizeH="0" baseline="0" dirty="0">
                        <a:ln>
                          <a:noFill/>
                        </a:ln>
                        <a:solidFill>
                          <a:schemeClr val="bg1">
                            <a:lumMod val="65000"/>
                          </a:schemeClr>
                        </a:solidFill>
                        <a:effectLst/>
                        <a:latin typeface="微軟正黑體" pitchFamily="34" charset="-120"/>
                        <a:ea typeface="微軟正黑體" pitchFamily="34" charset="-120"/>
                      </a:endParaRPr>
                    </a:p>
                    <a:p>
                      <a:pPr marL="0" marR="0" lvl="0" indent="0" algn="dist"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zh-TW" altLang="en-US" sz="1400" b="1" i="0" u="none" strike="noStrike" cap="none" normalizeH="0" baseline="0" dirty="0">
                          <a:ln>
                            <a:noFill/>
                          </a:ln>
                          <a:solidFill>
                            <a:schemeClr val="bg1">
                              <a:lumMod val="65000"/>
                            </a:schemeClr>
                          </a:solidFill>
                          <a:effectLst/>
                          <a:latin typeface="微軟正黑體" pitchFamily="34" charset="-120"/>
                          <a:ea typeface="微軟正黑體" pitchFamily="34" charset="-120"/>
                        </a:rPr>
                        <a:t>後續維護管理</a:t>
                      </a:r>
                    </a:p>
                  </a:txBody>
                  <a:tcPr marL="45720" marR="45720"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2">
                            <a:lumMod val="0"/>
                            <a:lumOff val="100000"/>
                          </a:schemeClr>
                        </a:gs>
                        <a:gs pos="100000">
                          <a:schemeClr val="bg2">
                            <a:lumMod val="20000"/>
                            <a:lumOff val="80000"/>
                          </a:schemeClr>
                        </a:gs>
                      </a:gsLst>
                      <a:path path="circle">
                        <a:fillToRect l="50000" t="50000" r="50000" b="50000"/>
                      </a:path>
                      <a:tileRect/>
                    </a:gra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69833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自訂 1">
      <a:dk1>
        <a:srgbClr val="000000"/>
      </a:dk1>
      <a:lt1>
        <a:srgbClr val="FFFFFF"/>
      </a:lt1>
      <a:dk2>
        <a:srgbClr val="7030A0"/>
      </a:dk2>
      <a:lt2>
        <a:srgbClr val="212745"/>
      </a:lt2>
      <a:accent1>
        <a:srgbClr val="0070C0"/>
      </a:accent1>
      <a:accent2>
        <a:srgbClr val="5ECCF3"/>
      </a:accent2>
      <a:accent3>
        <a:srgbClr val="5DCEAF"/>
      </a:accent3>
      <a:accent4>
        <a:srgbClr val="92D050"/>
      </a:accent4>
      <a:accent5>
        <a:srgbClr val="FFC000"/>
      </a:accent5>
      <a:accent6>
        <a:srgbClr val="FF0000"/>
      </a:accent6>
      <a:hlink>
        <a:srgbClr val="56C7AA"/>
      </a:hlink>
      <a:folHlink>
        <a:srgbClr val="59A8D1"/>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佈景主題">
  <a:themeElements>
    <a:clrScheme name="自訂 1">
      <a:dk1>
        <a:srgbClr val="000000"/>
      </a:dk1>
      <a:lt1>
        <a:srgbClr val="FFFFFF"/>
      </a:lt1>
      <a:dk2>
        <a:srgbClr val="7030A0"/>
      </a:dk2>
      <a:lt2>
        <a:srgbClr val="212745"/>
      </a:lt2>
      <a:accent1>
        <a:srgbClr val="0070C0"/>
      </a:accent1>
      <a:accent2>
        <a:srgbClr val="5ECCF3"/>
      </a:accent2>
      <a:accent3>
        <a:srgbClr val="5DCEAF"/>
      </a:accent3>
      <a:accent4>
        <a:srgbClr val="92D050"/>
      </a:accent4>
      <a:accent5>
        <a:srgbClr val="FFC000"/>
      </a:accent5>
      <a:accent6>
        <a:srgbClr val="FF0000"/>
      </a:accent6>
      <a:hlink>
        <a:srgbClr val="56C7AA"/>
      </a:hlink>
      <a:folHlink>
        <a:srgbClr val="59A8D1"/>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佈景主題">
  <a:themeElements>
    <a:clrScheme name="自訂 1">
      <a:dk1>
        <a:srgbClr val="000000"/>
      </a:dk1>
      <a:lt1>
        <a:srgbClr val="FFFFFF"/>
      </a:lt1>
      <a:dk2>
        <a:srgbClr val="7030A0"/>
      </a:dk2>
      <a:lt2>
        <a:srgbClr val="212745"/>
      </a:lt2>
      <a:accent1>
        <a:srgbClr val="0070C0"/>
      </a:accent1>
      <a:accent2>
        <a:srgbClr val="5ECCF3"/>
      </a:accent2>
      <a:accent3>
        <a:srgbClr val="5DCEAF"/>
      </a:accent3>
      <a:accent4>
        <a:srgbClr val="92D050"/>
      </a:accent4>
      <a:accent5>
        <a:srgbClr val="FFC000"/>
      </a:accent5>
      <a:accent6>
        <a:srgbClr val="FF0000"/>
      </a:accent6>
      <a:hlink>
        <a:srgbClr val="56C7AA"/>
      </a:hlink>
      <a:folHlink>
        <a:srgbClr val="59A8D1"/>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4600</TotalTime>
  <Words>3168</Words>
  <Application>Microsoft Office PowerPoint</Application>
  <PresentationFormat>A4 紙張 (210x297 公釐)</PresentationFormat>
  <Paragraphs>548</Paragraphs>
  <Slides>22</Slides>
  <Notes>4</Notes>
  <HiddenSlides>0</HiddenSlides>
  <MMClips>0</MMClips>
  <ScaleCrop>false</ScaleCrop>
  <HeadingPairs>
    <vt:vector size="4" baseType="variant">
      <vt:variant>
        <vt:lpstr>佈景主題</vt:lpstr>
      </vt:variant>
      <vt:variant>
        <vt:i4>3</vt:i4>
      </vt:variant>
      <vt:variant>
        <vt:lpstr>投影片標題</vt:lpstr>
      </vt:variant>
      <vt:variant>
        <vt:i4>22</vt:i4>
      </vt:variant>
    </vt:vector>
  </HeadingPairs>
  <TitlesOfParts>
    <vt:vector size="25" baseType="lpstr">
      <vt:lpstr>1_Office 佈景主題</vt:lpstr>
      <vt:lpstr>2_Office 佈景主題</vt:lpstr>
      <vt:lpstr>3_Office 佈景主題</vt:lpstr>
      <vt:lpstr>PowerPoint 簡報</vt:lpstr>
      <vt:lpstr>審查意見回覆表</vt:lpstr>
      <vt:lpstr>PowerPoint 簡報</vt:lpstr>
      <vt:lpstr>PowerPoint 簡報</vt:lpstr>
      <vt:lpstr>PowerPoint 簡報</vt:lpstr>
      <vt:lpstr>PowerPoint 簡報</vt:lpstr>
      <vt:lpstr>簡　報　大　綱</vt:lpstr>
      <vt:lpstr>計畫目的及範圍</vt:lpstr>
      <vt:lpstr>古寧頭污水處理廠系統概述</vt:lpstr>
      <vt:lpstr>污水下水道系統收集範圍</vt:lpstr>
      <vt:lpstr>水資源回收中心遷建建議廠址</vt:lpstr>
      <vt:lpstr>新設水資源回收中心銜接既有污水系統</vt:lpstr>
      <vt:lpstr>分項工程</vt:lpstr>
      <vt:lpstr>水資源回收中心工程</vt:lpstr>
      <vt:lpstr>PowerPoint 簡報</vt:lpstr>
      <vt:lpstr>放流水標準</vt:lpstr>
      <vt:lpstr>新設水資源回收中心初步配置</vt:lpstr>
      <vt:lpstr>新設污水管線工程及放流水再利用工程</vt:lpstr>
      <vt:lpstr>計畫經費及計畫期程</vt:lpstr>
      <vt:lpstr>計畫經費及計畫期程</vt:lpstr>
      <vt:lpstr>預期成果及後續維護管理</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CHANG</dc:creator>
  <cp:lastModifiedBy>洪嬿樺</cp:lastModifiedBy>
  <cp:revision>238</cp:revision>
  <cp:lastPrinted>2020-12-18T04:09:56Z</cp:lastPrinted>
  <dcterms:created xsi:type="dcterms:W3CDTF">2019-11-12T02:57:17Z</dcterms:created>
  <dcterms:modified xsi:type="dcterms:W3CDTF">2021-06-16T06:38:18Z</dcterms:modified>
</cp:coreProperties>
</file>