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 id="2147483903" r:id="rId2"/>
  </p:sldMasterIdLst>
  <p:notesMasterIdLst>
    <p:notesMasterId r:id="rId131"/>
  </p:notesMasterIdLst>
  <p:handoutMasterIdLst>
    <p:handoutMasterId r:id="rId132"/>
  </p:handoutMasterIdLst>
  <p:sldIdLst>
    <p:sldId id="931" r:id="rId3"/>
    <p:sldId id="932" r:id="rId4"/>
    <p:sldId id="967" r:id="rId5"/>
    <p:sldId id="1026" r:id="rId6"/>
    <p:sldId id="1027" r:id="rId7"/>
    <p:sldId id="1028" r:id="rId8"/>
    <p:sldId id="1029" r:id="rId9"/>
    <p:sldId id="943" r:id="rId10"/>
    <p:sldId id="944" r:id="rId11"/>
    <p:sldId id="1006" r:id="rId12"/>
    <p:sldId id="1007" r:id="rId13"/>
    <p:sldId id="1011" r:id="rId14"/>
    <p:sldId id="1012" r:id="rId15"/>
    <p:sldId id="1013" r:id="rId16"/>
    <p:sldId id="1014" r:id="rId17"/>
    <p:sldId id="1015" r:id="rId18"/>
    <p:sldId id="1016" r:id="rId19"/>
    <p:sldId id="1017" r:id="rId20"/>
    <p:sldId id="1018" r:id="rId21"/>
    <p:sldId id="1019" r:id="rId22"/>
    <p:sldId id="1020" r:id="rId23"/>
    <p:sldId id="1021" r:id="rId24"/>
    <p:sldId id="1022" r:id="rId25"/>
    <p:sldId id="1023" r:id="rId26"/>
    <p:sldId id="1024" r:id="rId27"/>
    <p:sldId id="945" r:id="rId28"/>
    <p:sldId id="1025" r:id="rId29"/>
    <p:sldId id="946" r:id="rId30"/>
    <p:sldId id="713" r:id="rId31"/>
    <p:sldId id="714" r:id="rId32"/>
    <p:sldId id="715" r:id="rId33"/>
    <p:sldId id="882" r:id="rId34"/>
    <p:sldId id="886" r:id="rId35"/>
    <p:sldId id="734" r:id="rId36"/>
    <p:sldId id="739" r:id="rId37"/>
    <p:sldId id="842" r:id="rId38"/>
    <p:sldId id="948" r:id="rId39"/>
    <p:sldId id="735" r:id="rId40"/>
    <p:sldId id="903" r:id="rId41"/>
    <p:sldId id="881" r:id="rId42"/>
    <p:sldId id="736" r:id="rId43"/>
    <p:sldId id="949" r:id="rId44"/>
    <p:sldId id="950" r:id="rId45"/>
    <p:sldId id="953" r:id="rId46"/>
    <p:sldId id="954" r:id="rId47"/>
    <p:sldId id="719" r:id="rId48"/>
    <p:sldId id="911" r:id="rId49"/>
    <p:sldId id="912" r:id="rId50"/>
    <p:sldId id="720" r:id="rId51"/>
    <p:sldId id="890" r:id="rId52"/>
    <p:sldId id="721" r:id="rId53"/>
    <p:sldId id="722" r:id="rId54"/>
    <p:sldId id="969" r:id="rId55"/>
    <p:sldId id="724" r:id="rId56"/>
    <p:sldId id="725" r:id="rId57"/>
    <p:sldId id="727" r:id="rId58"/>
    <p:sldId id="733" r:id="rId59"/>
    <p:sldId id="970" r:id="rId60"/>
    <p:sldId id="971" r:id="rId61"/>
    <p:sldId id="904" r:id="rId62"/>
    <p:sldId id="728" r:id="rId63"/>
    <p:sldId id="893" r:id="rId64"/>
    <p:sldId id="919" r:id="rId65"/>
    <p:sldId id="907" r:id="rId66"/>
    <p:sldId id="824" r:id="rId67"/>
    <p:sldId id="730" r:id="rId68"/>
    <p:sldId id="742" r:id="rId69"/>
    <p:sldId id="972" r:id="rId70"/>
    <p:sldId id="973" r:id="rId71"/>
    <p:sldId id="743" r:id="rId72"/>
    <p:sldId id="976" r:id="rId73"/>
    <p:sldId id="977" r:id="rId74"/>
    <p:sldId id="978" r:id="rId75"/>
    <p:sldId id="979" r:id="rId76"/>
    <p:sldId id="756" r:id="rId77"/>
    <p:sldId id="757" r:id="rId78"/>
    <p:sldId id="758" r:id="rId79"/>
    <p:sldId id="980" r:id="rId80"/>
    <p:sldId id="981" r:id="rId81"/>
    <p:sldId id="775" r:id="rId82"/>
    <p:sldId id="983" r:id="rId83"/>
    <p:sldId id="984" r:id="rId84"/>
    <p:sldId id="985" r:id="rId85"/>
    <p:sldId id="986" r:id="rId86"/>
    <p:sldId id="808" r:id="rId87"/>
    <p:sldId id="811" r:id="rId88"/>
    <p:sldId id="889" r:id="rId89"/>
    <p:sldId id="990" r:id="rId90"/>
    <p:sldId id="770" r:id="rId91"/>
    <p:sldId id="991" r:id="rId92"/>
    <p:sldId id="825" r:id="rId93"/>
    <p:sldId id="771" r:id="rId94"/>
    <p:sldId id="992" r:id="rId95"/>
    <p:sldId id="942" r:id="rId96"/>
    <p:sldId id="818" r:id="rId97"/>
    <p:sldId id="819" r:id="rId98"/>
    <p:sldId id="820" r:id="rId99"/>
    <p:sldId id="993" r:id="rId100"/>
    <p:sldId id="827" r:id="rId101"/>
    <p:sldId id="1010" r:id="rId102"/>
    <p:sldId id="958" r:id="rId103"/>
    <p:sldId id="959" r:id="rId104"/>
    <p:sldId id="960" r:id="rId105"/>
    <p:sldId id="961" r:id="rId106"/>
    <p:sldId id="962" r:id="rId107"/>
    <p:sldId id="963" r:id="rId108"/>
    <p:sldId id="823" r:id="rId109"/>
    <p:sldId id="908" r:id="rId110"/>
    <p:sldId id="995" r:id="rId111"/>
    <p:sldId id="996" r:id="rId112"/>
    <p:sldId id="835" r:id="rId113"/>
    <p:sldId id="836" r:id="rId114"/>
    <p:sldId id="838" r:id="rId115"/>
    <p:sldId id="839" r:id="rId116"/>
    <p:sldId id="998" r:id="rId117"/>
    <p:sldId id="902" r:id="rId118"/>
    <p:sldId id="840" r:id="rId119"/>
    <p:sldId id="845" r:id="rId120"/>
    <p:sldId id="999" r:id="rId121"/>
    <p:sldId id="847" r:id="rId122"/>
    <p:sldId id="851" r:id="rId123"/>
    <p:sldId id="852" r:id="rId124"/>
    <p:sldId id="853" r:id="rId125"/>
    <p:sldId id="1000" r:id="rId126"/>
    <p:sldId id="1001" r:id="rId127"/>
    <p:sldId id="1002" r:id="rId128"/>
    <p:sldId id="1003" r:id="rId129"/>
    <p:sldId id="933" r:id="rId130"/>
  </p:sldIdLst>
  <p:sldSz cx="9144000" cy="6858000" type="screen4x3"/>
  <p:notesSz cx="6807200" cy="9939338"/>
  <p:defaultTextStyle>
    <a:defPPr>
      <a:defRPr lang="zh-TW"/>
    </a:defPPr>
    <a:lvl1pPr algn="l" rtl="0" fontAlgn="base">
      <a:spcBef>
        <a:spcPct val="0"/>
      </a:spcBef>
      <a:spcAft>
        <a:spcPct val="0"/>
      </a:spcAft>
      <a:defRPr kumimoji="1" sz="2400" kern="1200">
        <a:solidFill>
          <a:schemeClr val="tx1"/>
        </a:solidFill>
        <a:latin typeface="Tahoma" pitchFamily="34" charset="0"/>
        <a:ea typeface="新細明體" pitchFamily="18" charset="-120"/>
        <a:cs typeface="+mn-cs"/>
      </a:defRPr>
    </a:lvl1pPr>
    <a:lvl2pPr marL="457200" algn="l" rtl="0" fontAlgn="base">
      <a:spcBef>
        <a:spcPct val="0"/>
      </a:spcBef>
      <a:spcAft>
        <a:spcPct val="0"/>
      </a:spcAft>
      <a:defRPr kumimoji="1" sz="2400" kern="1200">
        <a:solidFill>
          <a:schemeClr val="tx1"/>
        </a:solidFill>
        <a:latin typeface="Tahoma" pitchFamily="34" charset="0"/>
        <a:ea typeface="新細明體" pitchFamily="18" charset="-120"/>
        <a:cs typeface="+mn-cs"/>
      </a:defRPr>
    </a:lvl2pPr>
    <a:lvl3pPr marL="914400" algn="l" rtl="0" fontAlgn="base">
      <a:spcBef>
        <a:spcPct val="0"/>
      </a:spcBef>
      <a:spcAft>
        <a:spcPct val="0"/>
      </a:spcAft>
      <a:defRPr kumimoji="1" sz="2400" kern="1200">
        <a:solidFill>
          <a:schemeClr val="tx1"/>
        </a:solidFill>
        <a:latin typeface="Tahoma" pitchFamily="34" charset="0"/>
        <a:ea typeface="新細明體" pitchFamily="18" charset="-120"/>
        <a:cs typeface="+mn-cs"/>
      </a:defRPr>
    </a:lvl3pPr>
    <a:lvl4pPr marL="1371600" algn="l" rtl="0" fontAlgn="base">
      <a:spcBef>
        <a:spcPct val="0"/>
      </a:spcBef>
      <a:spcAft>
        <a:spcPct val="0"/>
      </a:spcAft>
      <a:defRPr kumimoji="1" sz="2400" kern="1200">
        <a:solidFill>
          <a:schemeClr val="tx1"/>
        </a:solidFill>
        <a:latin typeface="Tahoma" pitchFamily="34" charset="0"/>
        <a:ea typeface="新細明體" pitchFamily="18" charset="-120"/>
        <a:cs typeface="+mn-cs"/>
      </a:defRPr>
    </a:lvl4pPr>
    <a:lvl5pPr marL="1828800" algn="l" rtl="0" fontAlgn="base">
      <a:spcBef>
        <a:spcPct val="0"/>
      </a:spcBef>
      <a:spcAft>
        <a:spcPct val="0"/>
      </a:spcAft>
      <a:defRPr kumimoji="1" sz="2400" kern="1200">
        <a:solidFill>
          <a:schemeClr val="tx1"/>
        </a:solidFill>
        <a:latin typeface="Tahoma" pitchFamily="34" charset="0"/>
        <a:ea typeface="新細明體" pitchFamily="18" charset="-120"/>
        <a:cs typeface="+mn-cs"/>
      </a:defRPr>
    </a:lvl5pPr>
    <a:lvl6pPr marL="2286000" algn="l" defTabSz="914400" rtl="0" eaLnBrk="1" latinLnBrk="0" hangingPunct="1">
      <a:defRPr kumimoji="1" sz="2400" kern="1200">
        <a:solidFill>
          <a:schemeClr val="tx1"/>
        </a:solidFill>
        <a:latin typeface="Tahoma" pitchFamily="34" charset="0"/>
        <a:ea typeface="新細明體" pitchFamily="18" charset="-120"/>
        <a:cs typeface="+mn-cs"/>
      </a:defRPr>
    </a:lvl6pPr>
    <a:lvl7pPr marL="2743200" algn="l" defTabSz="914400" rtl="0" eaLnBrk="1" latinLnBrk="0" hangingPunct="1">
      <a:defRPr kumimoji="1" sz="2400" kern="1200">
        <a:solidFill>
          <a:schemeClr val="tx1"/>
        </a:solidFill>
        <a:latin typeface="Tahoma" pitchFamily="34" charset="0"/>
        <a:ea typeface="新細明體" pitchFamily="18" charset="-120"/>
        <a:cs typeface="+mn-cs"/>
      </a:defRPr>
    </a:lvl7pPr>
    <a:lvl8pPr marL="3200400" algn="l" defTabSz="914400" rtl="0" eaLnBrk="1" latinLnBrk="0" hangingPunct="1">
      <a:defRPr kumimoji="1" sz="2400" kern="1200">
        <a:solidFill>
          <a:schemeClr val="tx1"/>
        </a:solidFill>
        <a:latin typeface="Tahoma" pitchFamily="34" charset="0"/>
        <a:ea typeface="新細明體" pitchFamily="18" charset="-120"/>
        <a:cs typeface="+mn-cs"/>
      </a:defRPr>
    </a:lvl8pPr>
    <a:lvl9pPr marL="3657600" algn="l" defTabSz="914400" rtl="0" eaLnBrk="1" latinLnBrk="0" hangingPunct="1">
      <a:defRPr kumimoji="1" sz="2400" kern="1200">
        <a:solidFill>
          <a:schemeClr val="tx1"/>
        </a:solidFill>
        <a:latin typeface="Tahoma"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98">
          <p15:clr>
            <a:srgbClr val="A4A3A4"/>
          </p15:clr>
        </p15:guide>
        <p15:guide id="2" pos="292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FFFF99"/>
    <a:srgbClr val="5B4A86"/>
    <a:srgbClr val="FF9999"/>
    <a:srgbClr val="FFCCFF"/>
    <a:srgbClr val="FF3300"/>
    <a:srgbClr val="FFFFFF"/>
    <a:srgbClr val="00CC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81" autoAdjust="0"/>
    <p:restoredTop sz="97080" autoAdjust="0"/>
  </p:normalViewPr>
  <p:slideViewPr>
    <p:cSldViewPr>
      <p:cViewPr varScale="1">
        <p:scale>
          <a:sx n="73" d="100"/>
          <a:sy n="73" d="100"/>
        </p:scale>
        <p:origin x="28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108"/>
    </p:cViewPr>
  </p:sorterViewPr>
  <p:notesViewPr>
    <p:cSldViewPr>
      <p:cViewPr varScale="1">
        <p:scale>
          <a:sx n="43" d="100"/>
          <a:sy n="43" d="100"/>
        </p:scale>
        <p:origin x="-2076" y="-120"/>
      </p:cViewPr>
      <p:guideLst>
        <p:guide orient="horz" pos="2198"/>
        <p:guide pos="2926"/>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viewProps" Target="view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theme" Target="theme/theme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handoutMaster" Target="handoutMasters/handoutMaster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21212D-5EC2-40AC-86E7-08B24B4D8A74}"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zh-TW" altLang="en-US"/>
        </a:p>
      </dgm:t>
    </dgm:pt>
    <dgm:pt modelId="{6EFEA2CF-02A3-4861-BDDC-DDF8EDDC6982}">
      <dgm:prSet custT="1"/>
      <dgm:spPr>
        <a:solidFill>
          <a:schemeClr val="tx2">
            <a:lumMod val="60000"/>
            <a:lumOff val="40000"/>
          </a:schemeClr>
        </a:solidFill>
        <a:ln>
          <a:solidFill>
            <a:schemeClr val="tx2">
              <a:lumMod val="75000"/>
            </a:schemeClr>
          </a:solidFill>
        </a:ln>
        <a:effectLst>
          <a:outerShdw blurRad="76200" dir="18900000" sy="23000" kx="-1200000" algn="bl" rotWithShape="0">
            <a:prstClr val="black">
              <a:alpha val="20000"/>
            </a:prstClr>
          </a:outerShdw>
        </a:effectLst>
        <a:scene3d>
          <a:camera prst="orthographicFront"/>
          <a:lightRig rig="harsh" dir="t"/>
        </a:scene3d>
        <a:sp3d prstMaterial="metal">
          <a:bevelT w="114300" prst="artDeco"/>
        </a:sp3d>
      </dgm:spPr>
      <dgm:t>
        <a:bodyPr>
          <a:sp3d extrusionH="57150" prstMaterial="metal">
            <a:bevelT w="57150" h="38100" prst="artDeco"/>
          </a:sp3d>
        </a:bodyPr>
        <a:lstStyle/>
        <a:p>
          <a:pPr rtl="0"/>
          <a:r>
            <a:rPr lang="zh-TW" altLang="en-US" sz="3200" b="1" dirty="0" smtClean="0">
              <a:solidFill>
                <a:schemeClr val="accent2">
                  <a:lumMod val="60000"/>
                  <a:lumOff val="40000"/>
                </a:schemeClr>
              </a:solidFill>
              <a:effectLst>
                <a:outerShdw blurRad="38100" dist="38100" dir="2700000" algn="tl">
                  <a:srgbClr val="000000">
                    <a:alpha val="43137"/>
                  </a:srgbClr>
                </a:outerShdw>
              </a:effectLst>
            </a:rPr>
            <a:t>簡報大綱</a:t>
          </a:r>
          <a:endParaRPr lang="zh-TW" altLang="en-US" sz="3200" b="1" dirty="0">
            <a:solidFill>
              <a:schemeClr val="accent2">
                <a:lumMod val="60000"/>
                <a:lumOff val="40000"/>
              </a:schemeClr>
            </a:solidFill>
            <a:effectLst>
              <a:outerShdw blurRad="38100" dist="38100" dir="2700000" algn="tl">
                <a:srgbClr val="000000">
                  <a:alpha val="43137"/>
                </a:srgbClr>
              </a:outerShdw>
            </a:effectLst>
          </a:endParaRPr>
        </a:p>
      </dgm:t>
    </dgm:pt>
    <dgm:pt modelId="{94AED959-DB7C-44F7-946D-BA1D09598C0E}" type="parTrans" cxnId="{7D9FE375-EFB5-4F87-A72E-1D34DCB5ACD7}">
      <dgm:prSet/>
      <dgm:spPr/>
      <dgm:t>
        <a:bodyPr/>
        <a:lstStyle/>
        <a:p>
          <a:endParaRPr lang="zh-TW" altLang="en-US"/>
        </a:p>
      </dgm:t>
    </dgm:pt>
    <dgm:pt modelId="{23F88B07-F075-434A-955B-9D7E8231E3DC}" type="sibTrans" cxnId="{7D9FE375-EFB5-4F87-A72E-1D34DCB5ACD7}">
      <dgm:prSet/>
      <dgm:spPr/>
      <dgm:t>
        <a:bodyPr/>
        <a:lstStyle/>
        <a:p>
          <a:endParaRPr lang="zh-TW" altLang="en-US"/>
        </a:p>
      </dgm:t>
    </dgm:pt>
    <dgm:pt modelId="{868A2A5B-FE41-4EE1-B2EE-BDC7E3BA35AA}">
      <dgm:prSet custT="1"/>
      <dgm:spPr>
        <a:solidFill>
          <a:srgbClr val="FF9999"/>
        </a:solidFill>
        <a:effectLst>
          <a:outerShdw blurRad="76200" dir="18900000" sy="23000" kx="-1200000" algn="bl" rotWithShape="0">
            <a:prstClr val="black">
              <a:alpha val="20000"/>
            </a:prstClr>
          </a:outerShdw>
        </a:effectLst>
        <a:scene3d>
          <a:camera prst="orthographicFront"/>
          <a:lightRig rig="harsh" dir="t"/>
        </a:scene3d>
        <a:sp3d prstMaterial="metal">
          <a:bevelT w="114300" prst="artDeco"/>
        </a:sp3d>
      </dgm:spPr>
      <dgm:t>
        <a:bodyPr>
          <a:sp3d extrusionH="57150" prstMaterial="metal">
            <a:bevelT w="57150" h="38100" prst="artDeco"/>
          </a:sp3d>
        </a:bodyPr>
        <a:lstStyle/>
        <a:p>
          <a:pPr marL="360000" indent="-457200" algn="l">
            <a:lnSpc>
              <a:spcPct val="100000"/>
            </a:lnSpc>
            <a:spcBef>
              <a:spcPts val="0"/>
            </a:spcBef>
            <a:spcAft>
              <a:spcPts val="0"/>
            </a:spcAft>
          </a:pPr>
          <a:r>
            <a:rPr lang="en-US" altLang="zh-TW" sz="2800" b="1" dirty="0" smtClean="0">
              <a:solidFill>
                <a:schemeClr val="tx2">
                  <a:lumMod val="60000"/>
                  <a:lumOff val="40000"/>
                </a:schemeClr>
              </a:solidFill>
              <a:effectLst>
                <a:outerShdw blurRad="38100" dist="38100" dir="2700000" algn="tl">
                  <a:srgbClr val="000000">
                    <a:alpha val="43137"/>
                  </a:srgbClr>
                </a:outerShdw>
              </a:effectLst>
              <a:latin typeface="+mj-ea"/>
              <a:ea typeface="+mj-ea"/>
            </a:rPr>
            <a:t>1.</a:t>
          </a:r>
          <a:r>
            <a:rPr lang="zh-TW" altLang="en-US" sz="2800" b="1" dirty="0" smtClean="0">
              <a:solidFill>
                <a:schemeClr val="tx2">
                  <a:lumMod val="60000"/>
                  <a:lumOff val="40000"/>
                </a:schemeClr>
              </a:solidFill>
              <a:effectLst>
                <a:outerShdw blurRad="38100" dist="38100" dir="2700000" algn="tl">
                  <a:srgbClr val="000000">
                    <a:alpha val="43137"/>
                  </a:srgbClr>
                </a:outerShdw>
              </a:effectLst>
              <a:latin typeface="+mj-ea"/>
              <a:ea typeface="+mj-ea"/>
            </a:rPr>
            <a:t>採購規範增修動態 </a:t>
          </a:r>
        </a:p>
      </dgm:t>
    </dgm:pt>
    <dgm:pt modelId="{77A6756E-FF7D-48F0-9FE6-750CE9DDCC21}" type="parTrans" cxnId="{FA67923E-AD1D-426C-BD66-BB0980744F95}">
      <dgm:prSet/>
      <dgm:spPr>
        <a:effectLst>
          <a:outerShdw blurRad="76200" dir="18900000" sy="23000" kx="-1200000" algn="bl" rotWithShape="0">
            <a:prstClr val="black">
              <a:alpha val="20000"/>
            </a:prstClr>
          </a:outerShdw>
        </a:effectLst>
        <a:scene3d>
          <a:camera prst="orthographicFront"/>
          <a:lightRig rig="harsh" dir="t"/>
        </a:scene3d>
        <a:sp3d prstMaterial="metal">
          <a:bevelT w="114300" prst="artDeco"/>
        </a:sp3d>
      </dgm:spPr>
      <dgm:t>
        <a:bodyPr/>
        <a:lstStyle/>
        <a:p>
          <a:endParaRPr lang="zh-TW" altLang="en-US"/>
        </a:p>
      </dgm:t>
    </dgm:pt>
    <dgm:pt modelId="{A9613E8F-9F02-4449-AB28-A06649275DEB}" type="sibTrans" cxnId="{FA67923E-AD1D-426C-BD66-BB0980744F95}">
      <dgm:prSet/>
      <dgm:spPr/>
      <dgm:t>
        <a:bodyPr/>
        <a:lstStyle/>
        <a:p>
          <a:endParaRPr lang="zh-TW" altLang="en-US"/>
        </a:p>
      </dgm:t>
    </dgm:pt>
    <dgm:pt modelId="{D20A5C28-B6BB-4691-ACFB-359736E456EE}">
      <dgm:prSet custT="1"/>
      <dgm:spPr>
        <a:solidFill>
          <a:schemeClr val="accent2">
            <a:lumMod val="20000"/>
            <a:lumOff val="80000"/>
          </a:schemeClr>
        </a:solidFill>
        <a:effectLst>
          <a:outerShdw blurRad="76200" dir="18900000" sy="23000" kx="-1200000" algn="bl" rotWithShape="0">
            <a:prstClr val="black">
              <a:alpha val="20000"/>
            </a:prstClr>
          </a:outerShdw>
        </a:effectLst>
        <a:scene3d>
          <a:camera prst="orthographicFront"/>
          <a:lightRig rig="harsh" dir="t"/>
        </a:scene3d>
        <a:sp3d prstMaterial="metal">
          <a:bevelT w="114300" prst="artDeco"/>
        </a:sp3d>
      </dgm:spPr>
      <dgm:t>
        <a:bodyPr>
          <a:sp3d extrusionH="57150" prstMaterial="metal">
            <a:bevelT w="57150" h="38100" prst="artDeco"/>
          </a:sp3d>
        </a:bodyPr>
        <a:lstStyle/>
        <a:p>
          <a:pPr algn="l"/>
          <a:r>
            <a:rPr lang="en-US" altLang="zh-TW" sz="2400" b="1" dirty="0" smtClean="0">
              <a:solidFill>
                <a:schemeClr val="tx2">
                  <a:lumMod val="60000"/>
                  <a:lumOff val="40000"/>
                </a:schemeClr>
              </a:solidFill>
              <a:effectLst>
                <a:outerShdw blurRad="38100" dist="38100" dir="2700000" algn="tl">
                  <a:srgbClr val="000000">
                    <a:alpha val="43137"/>
                  </a:srgbClr>
                </a:outerShdw>
              </a:effectLst>
              <a:latin typeface="+mj-ea"/>
              <a:ea typeface="+mj-ea"/>
            </a:rPr>
            <a:t>2.1 </a:t>
          </a:r>
          <a:r>
            <a:rPr lang="zh-TW" altLang="en-US" sz="2400" b="1" dirty="0" smtClean="0">
              <a:solidFill>
                <a:schemeClr val="tx2">
                  <a:lumMod val="60000"/>
                  <a:lumOff val="40000"/>
                </a:schemeClr>
              </a:solidFill>
              <a:effectLst>
                <a:outerShdw blurRad="38100" dist="38100" dir="2700000" algn="tl">
                  <a:srgbClr val="000000">
                    <a:alpha val="43137"/>
                  </a:srgbClr>
                </a:outerShdw>
              </a:effectLst>
              <a:latin typeface="+mj-ea"/>
              <a:ea typeface="+mj-ea"/>
            </a:rPr>
            <a:t>監辦、監督相關法規</a:t>
          </a:r>
        </a:p>
      </dgm:t>
    </dgm:pt>
    <dgm:pt modelId="{FCF324A6-3DD1-4628-8943-0383A642C4AB}" type="parTrans" cxnId="{B95410D4-1AA4-4F22-9E56-AF72001A609E}">
      <dgm:prSet/>
      <dgm:spPr>
        <a:effectLst>
          <a:outerShdw blurRad="76200" dir="18900000" sy="23000" kx="-1200000" algn="bl" rotWithShape="0">
            <a:prstClr val="black">
              <a:alpha val="20000"/>
            </a:prstClr>
          </a:outerShdw>
        </a:effectLst>
        <a:scene3d>
          <a:camera prst="orthographicFront"/>
          <a:lightRig rig="harsh" dir="t"/>
        </a:scene3d>
        <a:sp3d prstMaterial="metal">
          <a:bevelT w="114300" prst="artDeco"/>
        </a:sp3d>
      </dgm:spPr>
      <dgm:t>
        <a:bodyPr/>
        <a:lstStyle/>
        <a:p>
          <a:endParaRPr lang="zh-TW" altLang="en-US"/>
        </a:p>
      </dgm:t>
    </dgm:pt>
    <dgm:pt modelId="{748883C9-92C1-43D6-BD36-9E1174CFFF90}" type="sibTrans" cxnId="{B95410D4-1AA4-4F22-9E56-AF72001A609E}">
      <dgm:prSet/>
      <dgm:spPr/>
      <dgm:t>
        <a:bodyPr/>
        <a:lstStyle/>
        <a:p>
          <a:endParaRPr lang="zh-TW" altLang="en-US"/>
        </a:p>
      </dgm:t>
    </dgm:pt>
    <dgm:pt modelId="{5B962893-EE26-431C-BEEE-90AB388558FA}">
      <dgm:prSet custT="1"/>
      <dgm:spPr>
        <a:solidFill>
          <a:schemeClr val="accent2">
            <a:lumMod val="20000"/>
            <a:lumOff val="80000"/>
          </a:schemeClr>
        </a:solidFill>
        <a:effectLst>
          <a:outerShdw blurRad="76200" dir="18900000" sy="23000" kx="-1200000" algn="bl" rotWithShape="0">
            <a:prstClr val="black">
              <a:alpha val="20000"/>
            </a:prstClr>
          </a:outerShdw>
        </a:effectLst>
        <a:scene3d>
          <a:camera prst="orthographicFront"/>
          <a:lightRig rig="harsh" dir="t">
            <a:rot lat="0" lon="0" rev="600000"/>
          </a:lightRig>
        </a:scene3d>
        <a:sp3d prstMaterial="metal">
          <a:bevelT w="114300" prst="artDeco"/>
        </a:sp3d>
      </dgm:spPr>
      <dgm:t>
        <a:bodyPr>
          <a:sp3d extrusionH="57150" prstMaterial="metal">
            <a:bevelT w="57150" h="38100" prst="artDeco"/>
          </a:sp3d>
        </a:bodyPr>
        <a:lstStyle/>
        <a:p>
          <a:pPr algn="l"/>
          <a:r>
            <a:rPr lang="en-US" altLang="zh-TW" sz="2800" b="1" dirty="0" smtClean="0">
              <a:solidFill>
                <a:schemeClr val="tx2">
                  <a:lumMod val="60000"/>
                  <a:lumOff val="40000"/>
                </a:schemeClr>
              </a:solidFill>
              <a:effectLst>
                <a:outerShdw blurRad="38100" dist="38100" dir="2700000" algn="tl">
                  <a:srgbClr val="000000">
                    <a:alpha val="43137"/>
                  </a:srgbClr>
                </a:outerShdw>
              </a:effectLst>
              <a:latin typeface="+mj-ea"/>
              <a:ea typeface="+mj-ea"/>
            </a:rPr>
            <a:t>2.2 </a:t>
          </a:r>
          <a:r>
            <a:rPr lang="zh-TW" altLang="en-US" sz="2800" b="1" dirty="0" smtClean="0">
              <a:solidFill>
                <a:schemeClr val="tx2">
                  <a:lumMod val="60000"/>
                  <a:lumOff val="40000"/>
                </a:schemeClr>
              </a:solidFill>
              <a:effectLst>
                <a:outerShdw blurRad="38100" dist="38100" dir="2700000" algn="tl">
                  <a:srgbClr val="000000">
                    <a:alpha val="43137"/>
                  </a:srgbClr>
                </a:outerShdw>
              </a:effectLst>
              <a:latin typeface="+mj-ea"/>
              <a:ea typeface="+mj-ea"/>
            </a:rPr>
            <a:t>相關解釋函      </a:t>
          </a:r>
        </a:p>
      </dgm:t>
    </dgm:pt>
    <dgm:pt modelId="{B87EC0F4-CD90-457B-A6D6-FF81DADFF910}" type="parTrans" cxnId="{76234390-6219-4F36-B79E-758FC1B2637E}">
      <dgm:prSet/>
      <dgm:spPr>
        <a:effectLst>
          <a:outerShdw blurRad="76200" dir="18900000" sy="23000" kx="-1200000" algn="bl" rotWithShape="0">
            <a:prstClr val="black">
              <a:alpha val="20000"/>
            </a:prstClr>
          </a:outerShdw>
        </a:effectLst>
        <a:scene3d>
          <a:camera prst="orthographicFront"/>
          <a:lightRig rig="harsh" dir="t"/>
        </a:scene3d>
        <a:sp3d prstMaterial="metal">
          <a:bevelT w="114300" prst="artDeco"/>
        </a:sp3d>
      </dgm:spPr>
      <dgm:t>
        <a:bodyPr/>
        <a:lstStyle/>
        <a:p>
          <a:endParaRPr lang="zh-TW" altLang="en-US"/>
        </a:p>
      </dgm:t>
    </dgm:pt>
    <dgm:pt modelId="{0D899632-EEEB-41EB-83C9-6FB00F138E69}" type="sibTrans" cxnId="{76234390-6219-4F36-B79E-758FC1B2637E}">
      <dgm:prSet/>
      <dgm:spPr/>
      <dgm:t>
        <a:bodyPr/>
        <a:lstStyle/>
        <a:p>
          <a:endParaRPr lang="zh-TW" altLang="en-US"/>
        </a:p>
      </dgm:t>
    </dgm:pt>
    <dgm:pt modelId="{612FFA09-012F-4DD7-97C8-2D2DF6A75417}">
      <dgm:prSet custT="1"/>
      <dgm:spPr>
        <a:solidFill>
          <a:srgbClr val="FFCCFF"/>
        </a:solidFill>
        <a:effectLst>
          <a:outerShdw blurRad="76200" dir="18900000" sy="23000" kx="-1200000" algn="bl" rotWithShape="0">
            <a:prstClr val="black">
              <a:alpha val="20000"/>
            </a:prstClr>
          </a:outerShdw>
        </a:effectLst>
        <a:scene3d>
          <a:camera prst="orthographicFront"/>
          <a:lightRig rig="harsh" dir="t"/>
        </a:scene3d>
        <a:sp3d prstMaterial="metal">
          <a:bevelT w="114300" prst="artDeco"/>
        </a:sp3d>
      </dgm:spPr>
      <dgm:t>
        <a:bodyPr>
          <a:sp3d extrusionH="57150" prstMaterial="metal">
            <a:bevelT w="57150" h="38100" prst="artDeco"/>
          </a:sp3d>
        </a:bodyPr>
        <a:lstStyle/>
        <a:p>
          <a:pPr marL="216000" indent="-360000" algn="l">
            <a:lnSpc>
              <a:spcPts val="3000"/>
            </a:lnSpc>
            <a:spcAft>
              <a:spcPts val="0"/>
            </a:spcAft>
          </a:pPr>
          <a:r>
            <a:rPr lang="en-US" altLang="zh-TW" sz="2600" b="1" dirty="0" smtClean="0">
              <a:solidFill>
                <a:schemeClr val="tx2">
                  <a:lumMod val="75000"/>
                </a:schemeClr>
              </a:solidFill>
              <a:effectLst>
                <a:outerShdw blurRad="38100" dist="38100" dir="2700000" algn="tl">
                  <a:srgbClr val="000000">
                    <a:alpha val="43137"/>
                  </a:srgbClr>
                </a:outerShdw>
              </a:effectLst>
              <a:latin typeface="+mj-ea"/>
              <a:ea typeface="+mj-ea"/>
            </a:rPr>
            <a:t>3.</a:t>
          </a:r>
          <a:r>
            <a:rPr lang="zh-TW" altLang="en-US" sz="2600" b="1" dirty="0" smtClean="0">
              <a:solidFill>
                <a:schemeClr val="tx2">
                  <a:lumMod val="75000"/>
                </a:schemeClr>
              </a:solidFill>
              <a:effectLst>
                <a:outerShdw blurRad="38100" dist="38100" dir="2700000" algn="tl">
                  <a:srgbClr val="000000">
                    <a:alpha val="43137"/>
                  </a:srgbClr>
                </a:outerShdw>
              </a:effectLst>
              <a:latin typeface="+mj-ea"/>
              <a:ea typeface="+mj-ea"/>
            </a:rPr>
            <a:t>採購法常見違失態樣解析</a:t>
          </a:r>
          <a:endParaRPr lang="en-US" altLang="zh-TW" sz="2600" b="1" dirty="0" smtClean="0">
            <a:solidFill>
              <a:schemeClr val="tx2">
                <a:lumMod val="75000"/>
              </a:schemeClr>
            </a:solidFill>
            <a:effectLst>
              <a:outerShdw blurRad="38100" dist="38100" dir="2700000" algn="tl">
                <a:srgbClr val="000000">
                  <a:alpha val="43137"/>
                </a:srgbClr>
              </a:outerShdw>
            </a:effectLst>
            <a:latin typeface="+mj-ea"/>
            <a:ea typeface="+mj-ea"/>
          </a:endParaRPr>
        </a:p>
      </dgm:t>
    </dgm:pt>
    <dgm:pt modelId="{FA416460-C786-45B3-8948-D1C3C02951D9}" type="parTrans" cxnId="{01B34E65-7D34-469F-9785-A0D8FB9E9F0A}">
      <dgm:prSet/>
      <dgm:spPr>
        <a:effectLst>
          <a:outerShdw blurRad="76200" dir="18900000" sy="23000" kx="-1200000" algn="bl" rotWithShape="0">
            <a:prstClr val="black">
              <a:alpha val="20000"/>
            </a:prstClr>
          </a:outerShdw>
        </a:effectLst>
        <a:scene3d>
          <a:camera prst="orthographicFront"/>
          <a:lightRig rig="harsh" dir="t"/>
        </a:scene3d>
        <a:sp3d prstMaterial="metal">
          <a:bevelT w="114300" prst="artDeco"/>
        </a:sp3d>
      </dgm:spPr>
      <dgm:t>
        <a:bodyPr/>
        <a:lstStyle/>
        <a:p>
          <a:endParaRPr lang="zh-TW" altLang="en-US"/>
        </a:p>
      </dgm:t>
    </dgm:pt>
    <dgm:pt modelId="{6B7B5A87-E833-4C69-9AD9-D8A93BFBA990}" type="sibTrans" cxnId="{01B34E65-7D34-469F-9785-A0D8FB9E9F0A}">
      <dgm:prSet/>
      <dgm:spPr/>
      <dgm:t>
        <a:bodyPr/>
        <a:lstStyle/>
        <a:p>
          <a:endParaRPr lang="zh-TW" altLang="en-US"/>
        </a:p>
      </dgm:t>
    </dgm:pt>
    <dgm:pt modelId="{B107E14C-DF0E-43B1-AE2A-7A474483F501}">
      <dgm:prSet custT="1"/>
      <dgm:spPr>
        <a:solidFill>
          <a:srgbClr val="FFCCFF"/>
        </a:solidFill>
        <a:effectLst>
          <a:outerShdw blurRad="76200" dir="18900000" sy="23000" kx="-1200000" algn="bl" rotWithShape="0">
            <a:prstClr val="black">
              <a:alpha val="20000"/>
            </a:prstClr>
          </a:outerShdw>
        </a:effectLst>
        <a:scene3d>
          <a:camera prst="orthographicFront"/>
          <a:lightRig rig="harsh" dir="t"/>
        </a:scene3d>
        <a:sp3d prstMaterial="metal">
          <a:bevelT w="114300" prst="artDeco"/>
        </a:sp3d>
      </dgm:spPr>
      <dgm:t>
        <a:bodyPr>
          <a:sp3d extrusionH="57150" prstMaterial="metal">
            <a:bevelT w="57150" h="38100" prst="artDeco"/>
          </a:sp3d>
        </a:bodyPr>
        <a:lstStyle/>
        <a:p>
          <a:pPr algn="l"/>
          <a:r>
            <a:rPr lang="en-US" altLang="zh-TW" sz="2800" b="1" dirty="0" smtClean="0">
              <a:solidFill>
                <a:schemeClr val="tx2">
                  <a:lumMod val="75000"/>
                </a:schemeClr>
              </a:solidFill>
              <a:effectLst>
                <a:outerShdw blurRad="38100" dist="38100" dir="2700000" algn="tl">
                  <a:srgbClr val="000000">
                    <a:alpha val="43137"/>
                  </a:srgbClr>
                </a:outerShdw>
              </a:effectLst>
              <a:latin typeface="標楷體" pitchFamily="65" charset="-120"/>
            </a:rPr>
            <a:t>3.1 </a:t>
          </a:r>
          <a:r>
            <a:rPr lang="zh-TW" altLang="en-US" sz="2800" b="1" dirty="0" smtClean="0">
              <a:solidFill>
                <a:schemeClr val="tx2">
                  <a:lumMod val="75000"/>
                </a:schemeClr>
              </a:solidFill>
              <a:effectLst>
                <a:outerShdw blurRad="38100" dist="38100" dir="2700000" algn="tl">
                  <a:srgbClr val="000000">
                    <a:alpha val="43137"/>
                  </a:srgbClr>
                </a:outerShdw>
              </a:effectLst>
              <a:latin typeface="標楷體" pitchFamily="65" charset="-120"/>
            </a:rPr>
            <a:t>採購簽辦階段</a:t>
          </a:r>
        </a:p>
      </dgm:t>
    </dgm:pt>
    <dgm:pt modelId="{74A4A28D-6B9C-47BB-BB52-225A345BD17F}" type="parTrans" cxnId="{F0DBC117-585E-4305-8796-16E20BD307B4}">
      <dgm:prSet/>
      <dgm:spPr>
        <a:effectLst>
          <a:outerShdw blurRad="76200" dir="18900000" sy="23000" kx="-1200000" algn="bl" rotWithShape="0">
            <a:prstClr val="black">
              <a:alpha val="20000"/>
            </a:prstClr>
          </a:outerShdw>
        </a:effectLst>
        <a:scene3d>
          <a:camera prst="orthographicFront"/>
          <a:lightRig rig="harsh" dir="t"/>
        </a:scene3d>
        <a:sp3d prstMaterial="metal">
          <a:bevelT w="114300" prst="artDeco"/>
        </a:sp3d>
      </dgm:spPr>
      <dgm:t>
        <a:bodyPr/>
        <a:lstStyle/>
        <a:p>
          <a:endParaRPr lang="zh-TW" altLang="en-US"/>
        </a:p>
      </dgm:t>
    </dgm:pt>
    <dgm:pt modelId="{8DAA1FD4-92C2-4D7C-94FE-AE4F9CFC7363}" type="sibTrans" cxnId="{F0DBC117-585E-4305-8796-16E20BD307B4}">
      <dgm:prSet/>
      <dgm:spPr/>
      <dgm:t>
        <a:bodyPr/>
        <a:lstStyle/>
        <a:p>
          <a:endParaRPr lang="zh-TW" altLang="en-US"/>
        </a:p>
      </dgm:t>
    </dgm:pt>
    <dgm:pt modelId="{DC885A6E-A75A-460D-A11C-FE787EC318D6}">
      <dgm:prSet custT="1"/>
      <dgm:spPr>
        <a:solidFill>
          <a:srgbClr val="FFCCFF"/>
        </a:solidFill>
        <a:effectLst>
          <a:outerShdw blurRad="76200" dir="18900000" sy="23000" kx="-1200000" algn="bl" rotWithShape="0">
            <a:prstClr val="black">
              <a:alpha val="20000"/>
            </a:prstClr>
          </a:outerShdw>
        </a:effectLst>
        <a:scene3d>
          <a:camera prst="orthographicFront"/>
          <a:lightRig rig="harsh" dir="t"/>
        </a:scene3d>
        <a:sp3d prstMaterial="metal">
          <a:bevelT w="114300" prst="artDeco"/>
        </a:sp3d>
      </dgm:spPr>
      <dgm:t>
        <a:bodyPr>
          <a:sp3d extrusionH="57150" prstMaterial="metal">
            <a:bevelT w="57150" h="38100" prst="artDeco"/>
          </a:sp3d>
        </a:bodyPr>
        <a:lstStyle/>
        <a:p>
          <a:pPr algn="l"/>
          <a:r>
            <a:rPr lang="en-US" altLang="zh-TW" sz="2800" b="1" dirty="0" smtClean="0">
              <a:solidFill>
                <a:schemeClr val="tx2">
                  <a:lumMod val="75000"/>
                </a:schemeClr>
              </a:solidFill>
              <a:effectLst>
                <a:outerShdw blurRad="38100" dist="38100" dir="2700000" algn="tl">
                  <a:srgbClr val="000000">
                    <a:alpha val="43137"/>
                  </a:srgbClr>
                </a:outerShdw>
              </a:effectLst>
              <a:latin typeface="+mj-ea"/>
              <a:ea typeface="+mj-ea"/>
            </a:rPr>
            <a:t>3.2 </a:t>
          </a:r>
          <a:r>
            <a:rPr lang="zh-TW" altLang="en-US" sz="2800" b="1" dirty="0" smtClean="0">
              <a:solidFill>
                <a:schemeClr val="tx2">
                  <a:lumMod val="75000"/>
                </a:schemeClr>
              </a:solidFill>
              <a:effectLst>
                <a:outerShdw blurRad="38100" dist="38100" dir="2700000" algn="tl">
                  <a:srgbClr val="000000">
                    <a:alpha val="43137"/>
                  </a:srgbClr>
                </a:outerShdw>
              </a:effectLst>
              <a:latin typeface="+mj-ea"/>
              <a:ea typeface="+mj-ea"/>
            </a:rPr>
            <a:t>招、決標階段</a:t>
          </a:r>
        </a:p>
      </dgm:t>
    </dgm:pt>
    <dgm:pt modelId="{2F4250BB-48A6-4C23-992A-B46F6573EE8B}" type="parTrans" cxnId="{0BE24C8B-1083-46A3-A7C4-4C22064C7651}">
      <dgm:prSet/>
      <dgm:spPr>
        <a:effectLst>
          <a:outerShdw blurRad="76200" dir="18900000" sy="23000" kx="-1200000" algn="bl" rotWithShape="0">
            <a:prstClr val="black">
              <a:alpha val="20000"/>
            </a:prstClr>
          </a:outerShdw>
        </a:effectLst>
        <a:scene3d>
          <a:camera prst="orthographicFront"/>
          <a:lightRig rig="harsh" dir="t"/>
        </a:scene3d>
        <a:sp3d prstMaterial="metal">
          <a:bevelT w="114300" prst="artDeco"/>
        </a:sp3d>
      </dgm:spPr>
      <dgm:t>
        <a:bodyPr/>
        <a:lstStyle/>
        <a:p>
          <a:endParaRPr lang="zh-TW" altLang="en-US"/>
        </a:p>
      </dgm:t>
    </dgm:pt>
    <dgm:pt modelId="{CD3A3E86-7723-4F04-90BC-61764CC95A47}" type="sibTrans" cxnId="{0BE24C8B-1083-46A3-A7C4-4C22064C7651}">
      <dgm:prSet/>
      <dgm:spPr/>
      <dgm:t>
        <a:bodyPr/>
        <a:lstStyle/>
        <a:p>
          <a:endParaRPr lang="zh-TW" altLang="en-US"/>
        </a:p>
      </dgm:t>
    </dgm:pt>
    <dgm:pt modelId="{E514670E-C2B3-4BAE-B7EB-ACCFA2A5D55C}">
      <dgm:prSet custT="1"/>
      <dgm:spPr>
        <a:solidFill>
          <a:srgbClr val="FFCCFF"/>
        </a:solidFill>
        <a:effectLst>
          <a:outerShdw blurRad="76200" dir="18900000" sy="23000" kx="-1200000" algn="bl" rotWithShape="0">
            <a:prstClr val="black">
              <a:alpha val="20000"/>
            </a:prstClr>
          </a:outerShdw>
        </a:effectLst>
        <a:scene3d>
          <a:camera prst="orthographicFront"/>
          <a:lightRig rig="harsh" dir="t"/>
        </a:scene3d>
        <a:sp3d prstMaterial="metal">
          <a:bevelT w="114300" prst="artDeco"/>
        </a:sp3d>
      </dgm:spPr>
      <dgm:t>
        <a:bodyPr>
          <a:sp3d extrusionH="57150" prstMaterial="metal">
            <a:bevelT w="57150" h="38100" prst="artDeco"/>
          </a:sp3d>
        </a:bodyPr>
        <a:lstStyle/>
        <a:p>
          <a:pPr algn="l"/>
          <a:r>
            <a:rPr lang="en-US" altLang="zh-TW" sz="2800" b="1" dirty="0" smtClean="0">
              <a:solidFill>
                <a:schemeClr val="tx2">
                  <a:lumMod val="75000"/>
                </a:schemeClr>
              </a:solidFill>
              <a:effectLst>
                <a:outerShdw blurRad="38100" dist="38100" dir="2700000" algn="tl">
                  <a:srgbClr val="000000">
                    <a:alpha val="43137"/>
                  </a:srgbClr>
                </a:outerShdw>
              </a:effectLst>
              <a:latin typeface="+mj-ea"/>
              <a:ea typeface="+mj-ea"/>
            </a:rPr>
            <a:t>3.3 </a:t>
          </a:r>
          <a:r>
            <a:rPr lang="zh-TW" altLang="en-US" sz="2800" b="1" dirty="0" smtClean="0">
              <a:solidFill>
                <a:schemeClr val="tx2">
                  <a:lumMod val="75000"/>
                </a:schemeClr>
              </a:solidFill>
              <a:effectLst>
                <a:outerShdw blurRad="38100" dist="38100" dir="2700000" algn="tl">
                  <a:srgbClr val="000000">
                    <a:alpha val="43137"/>
                  </a:srgbClr>
                </a:outerShdw>
              </a:effectLst>
              <a:latin typeface="+mj-ea"/>
              <a:ea typeface="+mj-ea"/>
            </a:rPr>
            <a:t>履約階段</a:t>
          </a:r>
        </a:p>
      </dgm:t>
    </dgm:pt>
    <dgm:pt modelId="{47045E66-BF99-4D1C-B0D8-1DE7287999D9}" type="parTrans" cxnId="{C7B2E898-BC71-4931-8826-D70F8D82F2BE}">
      <dgm:prSet/>
      <dgm:spPr>
        <a:effectLst>
          <a:outerShdw blurRad="76200" dir="18900000" sy="23000" kx="-1200000" algn="bl" rotWithShape="0">
            <a:prstClr val="black">
              <a:alpha val="20000"/>
            </a:prstClr>
          </a:outerShdw>
        </a:effectLst>
        <a:scene3d>
          <a:camera prst="orthographicFront"/>
          <a:lightRig rig="harsh" dir="t"/>
        </a:scene3d>
        <a:sp3d prstMaterial="metal">
          <a:bevelT w="114300" prst="artDeco"/>
        </a:sp3d>
      </dgm:spPr>
      <dgm:t>
        <a:bodyPr/>
        <a:lstStyle/>
        <a:p>
          <a:endParaRPr lang="zh-TW" altLang="en-US"/>
        </a:p>
      </dgm:t>
    </dgm:pt>
    <dgm:pt modelId="{DBD16AF0-7157-435A-8ACE-7B3458647715}" type="sibTrans" cxnId="{C7B2E898-BC71-4931-8826-D70F8D82F2BE}">
      <dgm:prSet/>
      <dgm:spPr/>
      <dgm:t>
        <a:bodyPr/>
        <a:lstStyle/>
        <a:p>
          <a:endParaRPr lang="zh-TW" altLang="en-US"/>
        </a:p>
      </dgm:t>
    </dgm:pt>
    <dgm:pt modelId="{341EEF46-7FD9-4AC7-83EE-C0B6345B08BD}">
      <dgm:prSet custT="1"/>
      <dgm:spPr>
        <a:solidFill>
          <a:srgbClr val="FFCCFF"/>
        </a:solidFill>
        <a:effectLst>
          <a:outerShdw blurRad="76200" dir="18900000" sy="23000" kx="-1200000" algn="bl" rotWithShape="0">
            <a:prstClr val="black">
              <a:alpha val="20000"/>
            </a:prstClr>
          </a:outerShdw>
        </a:effectLst>
        <a:scene3d>
          <a:camera prst="orthographicFront"/>
          <a:lightRig rig="harsh" dir="t"/>
        </a:scene3d>
        <a:sp3d prstMaterial="metal">
          <a:bevelT w="114300" prst="artDeco"/>
        </a:sp3d>
      </dgm:spPr>
      <dgm:t>
        <a:bodyPr>
          <a:sp3d extrusionH="57150" prstMaterial="metal">
            <a:bevelT w="57150" h="38100" prst="artDeco"/>
          </a:sp3d>
        </a:bodyPr>
        <a:lstStyle/>
        <a:p>
          <a:pPr algn="l"/>
          <a:r>
            <a:rPr lang="en-US" altLang="zh-TW" sz="2800" b="1" dirty="0" smtClean="0">
              <a:solidFill>
                <a:schemeClr val="tx2">
                  <a:lumMod val="75000"/>
                </a:schemeClr>
              </a:solidFill>
              <a:effectLst>
                <a:outerShdw blurRad="38100" dist="38100" dir="2700000" algn="tl">
                  <a:srgbClr val="000000">
                    <a:alpha val="43137"/>
                  </a:srgbClr>
                </a:outerShdw>
              </a:effectLst>
              <a:latin typeface="+mj-ea"/>
              <a:ea typeface="+mj-ea"/>
            </a:rPr>
            <a:t>3.4 </a:t>
          </a:r>
          <a:r>
            <a:rPr lang="zh-TW" altLang="en-US" sz="2800" b="1" dirty="0" smtClean="0">
              <a:solidFill>
                <a:schemeClr val="tx2">
                  <a:lumMod val="75000"/>
                </a:schemeClr>
              </a:solidFill>
              <a:effectLst>
                <a:outerShdw blurRad="38100" dist="38100" dir="2700000" algn="tl">
                  <a:srgbClr val="000000">
                    <a:alpha val="43137"/>
                  </a:srgbClr>
                </a:outerShdw>
              </a:effectLst>
              <a:latin typeface="+mj-ea"/>
              <a:ea typeface="+mj-ea"/>
            </a:rPr>
            <a:t>驗收階段</a:t>
          </a:r>
        </a:p>
      </dgm:t>
    </dgm:pt>
    <dgm:pt modelId="{3DF85DAD-45F2-447C-81C9-0775732AA2BD}" type="parTrans" cxnId="{B4375184-B2D8-4995-96F8-DB282DFE80E1}">
      <dgm:prSet/>
      <dgm:spPr>
        <a:effectLst>
          <a:outerShdw blurRad="76200" dir="18900000" sy="23000" kx="-1200000" algn="bl" rotWithShape="0">
            <a:prstClr val="black">
              <a:alpha val="20000"/>
            </a:prstClr>
          </a:outerShdw>
        </a:effectLst>
        <a:scene3d>
          <a:camera prst="orthographicFront"/>
          <a:lightRig rig="harsh" dir="t"/>
        </a:scene3d>
        <a:sp3d prstMaterial="metal">
          <a:bevelT w="114300" prst="artDeco"/>
        </a:sp3d>
      </dgm:spPr>
      <dgm:t>
        <a:bodyPr/>
        <a:lstStyle/>
        <a:p>
          <a:endParaRPr lang="zh-TW" altLang="en-US"/>
        </a:p>
      </dgm:t>
    </dgm:pt>
    <dgm:pt modelId="{668BB71A-702D-49C4-9D91-26D32192E67F}" type="sibTrans" cxnId="{B4375184-B2D8-4995-96F8-DB282DFE80E1}">
      <dgm:prSet/>
      <dgm:spPr/>
      <dgm:t>
        <a:bodyPr/>
        <a:lstStyle/>
        <a:p>
          <a:endParaRPr lang="zh-TW" altLang="en-US"/>
        </a:p>
      </dgm:t>
    </dgm:pt>
    <dgm:pt modelId="{52DCEDCD-4FB5-46AB-ADDF-6DC7BF8D95C0}">
      <dgm:prSet custT="1"/>
      <dgm:spPr>
        <a:solidFill>
          <a:schemeClr val="accent2">
            <a:lumMod val="60000"/>
            <a:lumOff val="40000"/>
          </a:schemeClr>
        </a:solidFill>
        <a:effectLst>
          <a:outerShdw blurRad="76200" dir="18900000" sy="23000" kx="-1200000" algn="bl" rotWithShape="0">
            <a:prstClr val="black">
              <a:alpha val="20000"/>
            </a:prstClr>
          </a:outerShdw>
        </a:effectLst>
        <a:scene3d>
          <a:camera prst="orthographicFront"/>
          <a:lightRig rig="harsh" dir="t"/>
        </a:scene3d>
        <a:sp3d prstMaterial="metal">
          <a:bevelT w="114300" prst="artDeco"/>
        </a:sp3d>
      </dgm:spPr>
      <dgm:t>
        <a:bodyPr>
          <a:sp3d extrusionH="57150" prstMaterial="metal">
            <a:bevelT w="57150" h="38100" prst="artDeco"/>
          </a:sp3d>
        </a:bodyPr>
        <a:lstStyle/>
        <a:p>
          <a:pPr marL="360000" indent="-457200" algn="l">
            <a:lnSpc>
              <a:spcPct val="100000"/>
            </a:lnSpc>
            <a:spcBef>
              <a:spcPts val="0"/>
            </a:spcBef>
            <a:spcAft>
              <a:spcPts val="0"/>
            </a:spcAft>
          </a:pPr>
          <a:r>
            <a:rPr lang="en-US" altLang="zh-TW" sz="2800" b="1" dirty="0" smtClean="0">
              <a:solidFill>
                <a:schemeClr val="tx2">
                  <a:lumMod val="60000"/>
                  <a:lumOff val="40000"/>
                </a:schemeClr>
              </a:solidFill>
              <a:effectLst>
                <a:outerShdw blurRad="38100" dist="38100" dir="2700000" algn="tl">
                  <a:srgbClr val="000000">
                    <a:alpha val="43137"/>
                  </a:srgbClr>
                </a:outerShdw>
              </a:effectLst>
              <a:latin typeface="+mj-ea"/>
              <a:ea typeface="+mj-ea"/>
            </a:rPr>
            <a:t>2.</a:t>
          </a:r>
          <a:r>
            <a:rPr lang="zh-TW" altLang="en-US" sz="2800" b="1" dirty="0" smtClean="0">
              <a:solidFill>
                <a:schemeClr val="tx2">
                  <a:lumMod val="60000"/>
                  <a:lumOff val="40000"/>
                </a:schemeClr>
              </a:solidFill>
              <a:effectLst>
                <a:outerShdw blurRad="38100" dist="38100" dir="2700000" algn="tl">
                  <a:srgbClr val="000000">
                    <a:alpha val="43137"/>
                  </a:srgbClr>
                </a:outerShdw>
              </a:effectLst>
              <a:latin typeface="+mj-ea"/>
              <a:ea typeface="+mj-ea"/>
            </a:rPr>
            <a:t>採購監辦作業相關法規</a:t>
          </a:r>
        </a:p>
      </dgm:t>
    </dgm:pt>
    <dgm:pt modelId="{0C252266-55FA-4DAA-8E8B-E0B9C68EF05D}" type="parTrans" cxnId="{F94576EE-BFE5-4722-ABE4-4CC605726A0F}">
      <dgm:prSet/>
      <dgm:spPr/>
      <dgm:t>
        <a:bodyPr/>
        <a:lstStyle/>
        <a:p>
          <a:endParaRPr lang="zh-TW" altLang="en-US"/>
        </a:p>
      </dgm:t>
    </dgm:pt>
    <dgm:pt modelId="{DB549A0C-88DD-4EF0-8ED7-8F95690D0AAB}" type="sibTrans" cxnId="{F94576EE-BFE5-4722-ABE4-4CC605726A0F}">
      <dgm:prSet/>
      <dgm:spPr/>
      <dgm:t>
        <a:bodyPr/>
        <a:lstStyle/>
        <a:p>
          <a:endParaRPr lang="zh-TW" altLang="en-US"/>
        </a:p>
      </dgm:t>
    </dgm:pt>
    <dgm:pt modelId="{B249F5A1-E29F-4055-8E8B-B087D1312839}">
      <dgm:prSet custT="1"/>
      <dgm:spPr>
        <a:solidFill>
          <a:srgbClr val="FF9999"/>
        </a:solidFill>
        <a:effectLst>
          <a:outerShdw blurRad="76200" dir="18900000" sy="23000" kx="-1200000" algn="bl" rotWithShape="0">
            <a:prstClr val="black">
              <a:alpha val="20000"/>
            </a:prstClr>
          </a:outerShdw>
        </a:effectLst>
        <a:scene3d>
          <a:camera prst="orthographicFront"/>
          <a:lightRig rig="harsh" dir="t"/>
        </a:scene3d>
        <a:sp3d prstMaterial="metal">
          <a:bevelT w="114300" prst="artDeco"/>
        </a:sp3d>
      </dgm:spPr>
      <dgm:t>
        <a:bodyPr>
          <a:sp3d extrusionH="57150" prstMaterial="metal">
            <a:bevelT w="57150" h="38100" prst="artDeco"/>
          </a:sp3d>
        </a:bodyPr>
        <a:lstStyle/>
        <a:p>
          <a:pPr marL="360000" indent="-457200" algn="l">
            <a:lnSpc>
              <a:spcPct val="100000"/>
            </a:lnSpc>
            <a:spcBef>
              <a:spcPts val="0"/>
            </a:spcBef>
            <a:spcAft>
              <a:spcPts val="0"/>
            </a:spcAft>
          </a:pPr>
          <a:r>
            <a:rPr lang="en-US" altLang="zh-TW" sz="2800" b="1" dirty="0" smtClean="0">
              <a:solidFill>
                <a:schemeClr val="tx2">
                  <a:lumMod val="60000"/>
                  <a:lumOff val="40000"/>
                </a:schemeClr>
              </a:solidFill>
              <a:effectLst>
                <a:outerShdw blurRad="38100" dist="38100" dir="2700000" algn="tl">
                  <a:srgbClr val="000000">
                    <a:alpha val="43137"/>
                  </a:srgbClr>
                </a:outerShdw>
              </a:effectLst>
              <a:latin typeface="+mj-ea"/>
              <a:ea typeface="+mj-ea"/>
            </a:rPr>
            <a:t>1.1 </a:t>
          </a:r>
          <a:r>
            <a:rPr lang="zh-TW" altLang="en-US" sz="2800" b="1" dirty="0" smtClean="0">
              <a:solidFill>
                <a:schemeClr val="tx2">
                  <a:lumMod val="60000"/>
                  <a:lumOff val="40000"/>
                </a:schemeClr>
              </a:solidFill>
              <a:effectLst>
                <a:outerShdw blurRad="38100" dist="38100" dir="2700000" algn="tl">
                  <a:srgbClr val="000000">
                    <a:alpha val="43137"/>
                  </a:srgbClr>
                </a:outerShdw>
              </a:effectLst>
              <a:latin typeface="+mj-ea"/>
              <a:ea typeface="+mj-ea"/>
            </a:rPr>
            <a:t>主管機關訂頒範本</a:t>
          </a:r>
        </a:p>
      </dgm:t>
    </dgm:pt>
    <dgm:pt modelId="{CDCE22EB-05E2-4983-952E-AFEBE4814596}" type="parTrans" cxnId="{2E89EC4D-3F31-440D-BADD-1CD75653501D}">
      <dgm:prSet/>
      <dgm:spPr/>
      <dgm:t>
        <a:bodyPr/>
        <a:lstStyle/>
        <a:p>
          <a:endParaRPr lang="zh-TW" altLang="en-US"/>
        </a:p>
      </dgm:t>
    </dgm:pt>
    <dgm:pt modelId="{21DB3393-6A98-4EF2-83F3-E874C1124082}" type="sibTrans" cxnId="{2E89EC4D-3F31-440D-BADD-1CD75653501D}">
      <dgm:prSet/>
      <dgm:spPr/>
      <dgm:t>
        <a:bodyPr/>
        <a:lstStyle/>
        <a:p>
          <a:endParaRPr lang="zh-TW" altLang="en-US"/>
        </a:p>
      </dgm:t>
    </dgm:pt>
    <dgm:pt modelId="{40DA3066-5EEF-4BAC-BEF2-DC061E66D618}">
      <dgm:prSet custT="1"/>
      <dgm:spPr>
        <a:solidFill>
          <a:srgbClr val="FF9999"/>
        </a:solidFill>
        <a:effectLst>
          <a:outerShdw blurRad="76200" dir="18900000" sy="23000" kx="-1200000" algn="bl" rotWithShape="0">
            <a:prstClr val="black">
              <a:alpha val="20000"/>
            </a:prstClr>
          </a:outerShdw>
        </a:effectLst>
        <a:scene3d>
          <a:camera prst="orthographicFront"/>
          <a:lightRig rig="harsh" dir="t"/>
        </a:scene3d>
        <a:sp3d prstMaterial="metal">
          <a:bevelT w="114300" prst="artDeco"/>
        </a:sp3d>
      </dgm:spPr>
      <dgm:t>
        <a:bodyPr>
          <a:sp3d extrusionH="57150" prstMaterial="metal">
            <a:bevelT w="57150" h="38100" prst="artDeco"/>
          </a:sp3d>
        </a:bodyPr>
        <a:lstStyle/>
        <a:p>
          <a:pPr marL="358775" indent="-457200" algn="l">
            <a:lnSpc>
              <a:spcPct val="100000"/>
            </a:lnSpc>
            <a:spcBef>
              <a:spcPts val="0"/>
            </a:spcBef>
            <a:spcAft>
              <a:spcPts val="0"/>
            </a:spcAft>
          </a:pPr>
          <a:r>
            <a:rPr lang="en-US" altLang="zh-TW" sz="2800" b="1" dirty="0" smtClean="0">
              <a:solidFill>
                <a:schemeClr val="tx2">
                  <a:lumMod val="60000"/>
                  <a:lumOff val="40000"/>
                </a:schemeClr>
              </a:solidFill>
              <a:effectLst>
                <a:outerShdw blurRad="38100" dist="38100" dir="2700000" algn="tl">
                  <a:srgbClr val="000000">
                    <a:alpha val="43137"/>
                  </a:srgbClr>
                </a:outerShdw>
              </a:effectLst>
              <a:latin typeface="+mj-ea"/>
              <a:ea typeface="+mj-ea"/>
            </a:rPr>
            <a:t>1.2 </a:t>
          </a:r>
          <a:r>
            <a:rPr lang="zh-TW" altLang="en-US" sz="2800" b="1" dirty="0" smtClean="0">
              <a:solidFill>
                <a:schemeClr val="tx2">
                  <a:lumMod val="60000"/>
                  <a:lumOff val="40000"/>
                </a:schemeClr>
              </a:solidFill>
              <a:effectLst>
                <a:outerShdw blurRad="38100" dist="38100" dir="2700000" algn="tl">
                  <a:srgbClr val="000000">
                    <a:alpha val="43137"/>
                  </a:srgbClr>
                </a:outerShdw>
              </a:effectLst>
              <a:latin typeface="+mj-ea"/>
              <a:ea typeface="+mj-ea"/>
            </a:rPr>
            <a:t>各種錯誤行為態樣</a:t>
          </a:r>
          <a:endParaRPr lang="en-US" altLang="zh-TW" sz="2800" b="1" dirty="0" smtClean="0">
            <a:solidFill>
              <a:schemeClr val="tx2">
                <a:lumMod val="60000"/>
                <a:lumOff val="40000"/>
              </a:schemeClr>
            </a:solidFill>
            <a:effectLst>
              <a:outerShdw blurRad="38100" dist="38100" dir="2700000" algn="tl">
                <a:srgbClr val="000000">
                  <a:alpha val="43137"/>
                </a:srgbClr>
              </a:outerShdw>
            </a:effectLst>
            <a:latin typeface="+mj-ea"/>
            <a:ea typeface="+mj-ea"/>
          </a:endParaRPr>
        </a:p>
      </dgm:t>
    </dgm:pt>
    <dgm:pt modelId="{80CA0A7E-69FD-4DE2-80ED-583B50EFDB4C}" type="parTrans" cxnId="{6AAE68B5-B50D-4C1B-B5F2-EB3538E42E01}">
      <dgm:prSet/>
      <dgm:spPr/>
      <dgm:t>
        <a:bodyPr/>
        <a:lstStyle/>
        <a:p>
          <a:endParaRPr lang="zh-TW" altLang="en-US"/>
        </a:p>
      </dgm:t>
    </dgm:pt>
    <dgm:pt modelId="{AA93EB1C-9C81-488F-BE29-CE81B10A623C}" type="sibTrans" cxnId="{6AAE68B5-B50D-4C1B-B5F2-EB3538E42E01}">
      <dgm:prSet/>
      <dgm:spPr/>
      <dgm:t>
        <a:bodyPr/>
        <a:lstStyle/>
        <a:p>
          <a:endParaRPr lang="zh-TW" altLang="en-US"/>
        </a:p>
      </dgm:t>
    </dgm:pt>
    <dgm:pt modelId="{755ADE51-C9C6-4E88-B414-6F79FEA30A7E}">
      <dgm:prSet/>
      <dgm:spPr>
        <a:solidFill>
          <a:srgbClr val="FF9999"/>
        </a:solidFill>
        <a:effectLst>
          <a:outerShdw blurRad="76200" dir="18900000" sy="23000" kx="-1200000" algn="bl" rotWithShape="0">
            <a:prstClr val="black">
              <a:alpha val="20000"/>
            </a:prstClr>
          </a:outerShdw>
        </a:effectLst>
        <a:scene3d>
          <a:camera prst="orthographicFront"/>
          <a:lightRig rig="harsh" dir="t"/>
        </a:scene3d>
        <a:sp3d prstMaterial="metal">
          <a:bevelT w="114300" prst="artDeco"/>
        </a:sp3d>
      </dgm:spPr>
      <dgm:t>
        <a:bodyPr>
          <a:sp3d extrusionH="57150" prstMaterial="metal">
            <a:bevelT w="57150" h="38100" prst="artDeco"/>
          </a:sp3d>
        </a:bodyPr>
        <a:lstStyle/>
        <a:p>
          <a:pPr algn="l"/>
          <a:r>
            <a:rPr lang="en-US" altLang="zh-TW" b="1" dirty="0" smtClean="0">
              <a:solidFill>
                <a:schemeClr val="tx2">
                  <a:lumMod val="60000"/>
                  <a:lumOff val="40000"/>
                </a:schemeClr>
              </a:solidFill>
              <a:effectLst>
                <a:outerShdw blurRad="38100" dist="38100" dir="2700000" algn="tl">
                  <a:srgbClr val="000000">
                    <a:alpha val="43137"/>
                  </a:srgbClr>
                </a:outerShdw>
              </a:effectLst>
              <a:latin typeface="+mj-ea"/>
              <a:ea typeface="+mj-ea"/>
            </a:rPr>
            <a:t>1.3 </a:t>
          </a:r>
          <a:r>
            <a:rPr lang="zh-TW" altLang="en-US" b="1" dirty="0" smtClean="0">
              <a:solidFill>
                <a:schemeClr val="tx2">
                  <a:lumMod val="60000"/>
                  <a:lumOff val="40000"/>
                </a:schemeClr>
              </a:solidFill>
              <a:effectLst>
                <a:outerShdw blurRad="38100" dist="38100" dir="2700000" algn="tl">
                  <a:srgbClr val="000000">
                    <a:alpha val="43137"/>
                  </a:srgbClr>
                </a:outerShdw>
              </a:effectLst>
              <a:latin typeface="+mj-ea"/>
              <a:ea typeface="+mj-ea"/>
            </a:rPr>
            <a:t>採購法修法項目</a:t>
          </a:r>
          <a:endParaRPr lang="en-US" altLang="zh-TW" b="1" dirty="0" smtClean="0">
            <a:solidFill>
              <a:schemeClr val="tx2">
                <a:lumMod val="60000"/>
                <a:lumOff val="40000"/>
              </a:schemeClr>
            </a:solidFill>
            <a:effectLst>
              <a:outerShdw blurRad="38100" dist="38100" dir="2700000" algn="tl">
                <a:srgbClr val="000000">
                  <a:alpha val="43137"/>
                </a:srgbClr>
              </a:outerShdw>
            </a:effectLst>
            <a:latin typeface="+mj-ea"/>
            <a:ea typeface="+mj-ea"/>
          </a:endParaRPr>
        </a:p>
      </dgm:t>
    </dgm:pt>
    <dgm:pt modelId="{7D87F123-7DF8-4FE4-96D1-5465514C9B2B}" type="parTrans" cxnId="{73FBEAF0-59A4-414A-98B0-9080454D8AF4}">
      <dgm:prSet/>
      <dgm:spPr/>
      <dgm:t>
        <a:bodyPr/>
        <a:lstStyle/>
        <a:p>
          <a:endParaRPr lang="zh-TW" altLang="en-US"/>
        </a:p>
      </dgm:t>
    </dgm:pt>
    <dgm:pt modelId="{8E8C0BC6-4D01-43EA-82FE-24831918BDA9}" type="sibTrans" cxnId="{73FBEAF0-59A4-414A-98B0-9080454D8AF4}">
      <dgm:prSet/>
      <dgm:spPr/>
      <dgm:t>
        <a:bodyPr/>
        <a:lstStyle/>
        <a:p>
          <a:endParaRPr lang="zh-TW" altLang="en-US"/>
        </a:p>
      </dgm:t>
    </dgm:pt>
    <dgm:pt modelId="{13E66B4D-4B8D-433E-B641-B1A0D2BE8D15}" type="pres">
      <dgm:prSet presAssocID="{BC21212D-5EC2-40AC-86E7-08B24B4D8A74}" presName="diagram" presStyleCnt="0">
        <dgm:presLayoutVars>
          <dgm:chPref val="1"/>
          <dgm:dir/>
          <dgm:animOne val="branch"/>
          <dgm:animLvl val="lvl"/>
          <dgm:resizeHandles val="exact"/>
        </dgm:presLayoutVars>
      </dgm:prSet>
      <dgm:spPr/>
      <dgm:t>
        <a:bodyPr/>
        <a:lstStyle/>
        <a:p>
          <a:endParaRPr lang="zh-TW" altLang="en-US"/>
        </a:p>
      </dgm:t>
    </dgm:pt>
    <dgm:pt modelId="{30DC45CA-51EB-4764-ABA3-43E6AF4F9632}" type="pres">
      <dgm:prSet presAssocID="{6EFEA2CF-02A3-4861-BDDC-DDF8EDDC6982}" presName="root1" presStyleCnt="0"/>
      <dgm:spPr/>
    </dgm:pt>
    <dgm:pt modelId="{76AD89F1-D133-4D50-B6A0-04D481AB0040}" type="pres">
      <dgm:prSet presAssocID="{6EFEA2CF-02A3-4861-BDDC-DDF8EDDC6982}" presName="LevelOneTextNode" presStyleLbl="node0" presStyleIdx="0" presStyleCnt="1" custScaleX="100103" custScaleY="317730" custLinFactNeighborX="9386" custLinFactNeighborY="11842">
        <dgm:presLayoutVars>
          <dgm:chPref val="3"/>
        </dgm:presLayoutVars>
      </dgm:prSet>
      <dgm:spPr/>
      <dgm:t>
        <a:bodyPr/>
        <a:lstStyle/>
        <a:p>
          <a:endParaRPr lang="zh-TW" altLang="en-US"/>
        </a:p>
      </dgm:t>
    </dgm:pt>
    <dgm:pt modelId="{49BB8683-0F53-4C38-8DED-F0CE380E0B83}" type="pres">
      <dgm:prSet presAssocID="{6EFEA2CF-02A3-4861-BDDC-DDF8EDDC6982}" presName="level2hierChild" presStyleCnt="0"/>
      <dgm:spPr/>
    </dgm:pt>
    <dgm:pt modelId="{10F82BBF-64F7-4AAF-A62B-FDFB0D1100D8}" type="pres">
      <dgm:prSet presAssocID="{77A6756E-FF7D-48F0-9FE6-750CE9DDCC21}" presName="conn2-1" presStyleLbl="parChTrans1D2" presStyleIdx="0" presStyleCnt="3"/>
      <dgm:spPr/>
      <dgm:t>
        <a:bodyPr/>
        <a:lstStyle/>
        <a:p>
          <a:endParaRPr lang="zh-TW" altLang="en-US"/>
        </a:p>
      </dgm:t>
    </dgm:pt>
    <dgm:pt modelId="{8702189F-563D-4C0D-9737-6A67E3E4E63C}" type="pres">
      <dgm:prSet presAssocID="{77A6756E-FF7D-48F0-9FE6-750CE9DDCC21}" presName="connTx" presStyleLbl="parChTrans1D2" presStyleIdx="0" presStyleCnt="3"/>
      <dgm:spPr/>
      <dgm:t>
        <a:bodyPr/>
        <a:lstStyle/>
        <a:p>
          <a:endParaRPr lang="zh-TW" altLang="en-US"/>
        </a:p>
      </dgm:t>
    </dgm:pt>
    <dgm:pt modelId="{5A6E47E9-781F-4293-B0EA-C69A71703BB2}" type="pres">
      <dgm:prSet presAssocID="{868A2A5B-FE41-4EE1-B2EE-BDC7E3BA35AA}" presName="root2" presStyleCnt="0"/>
      <dgm:spPr/>
    </dgm:pt>
    <dgm:pt modelId="{0AE419D0-8BB4-40AC-A496-D630DFB775FD}" type="pres">
      <dgm:prSet presAssocID="{868A2A5B-FE41-4EE1-B2EE-BDC7E3BA35AA}" presName="LevelTwoTextNode" presStyleLbl="node2" presStyleIdx="0" presStyleCnt="3" custScaleX="239623" custScaleY="197308" custLinFactNeighborY="-47204">
        <dgm:presLayoutVars>
          <dgm:chPref val="3"/>
        </dgm:presLayoutVars>
      </dgm:prSet>
      <dgm:spPr/>
      <dgm:t>
        <a:bodyPr/>
        <a:lstStyle/>
        <a:p>
          <a:endParaRPr lang="zh-TW" altLang="en-US"/>
        </a:p>
      </dgm:t>
    </dgm:pt>
    <dgm:pt modelId="{5E6067B3-6824-45E6-9A0F-AD6FE41515DA}" type="pres">
      <dgm:prSet presAssocID="{868A2A5B-FE41-4EE1-B2EE-BDC7E3BA35AA}" presName="level3hierChild" presStyleCnt="0"/>
      <dgm:spPr/>
    </dgm:pt>
    <dgm:pt modelId="{0F587949-54B8-4537-BECF-9E1337CBB5A3}" type="pres">
      <dgm:prSet presAssocID="{CDCE22EB-05E2-4983-952E-AFEBE4814596}" presName="conn2-1" presStyleLbl="parChTrans1D3" presStyleIdx="0" presStyleCnt="9"/>
      <dgm:spPr/>
      <dgm:t>
        <a:bodyPr/>
        <a:lstStyle/>
        <a:p>
          <a:endParaRPr lang="zh-TW" altLang="en-US"/>
        </a:p>
      </dgm:t>
    </dgm:pt>
    <dgm:pt modelId="{89B9FC65-13C0-4B38-9EC4-991F1E336C18}" type="pres">
      <dgm:prSet presAssocID="{CDCE22EB-05E2-4983-952E-AFEBE4814596}" presName="connTx" presStyleLbl="parChTrans1D3" presStyleIdx="0" presStyleCnt="9"/>
      <dgm:spPr/>
      <dgm:t>
        <a:bodyPr/>
        <a:lstStyle/>
        <a:p>
          <a:endParaRPr lang="zh-TW" altLang="en-US"/>
        </a:p>
      </dgm:t>
    </dgm:pt>
    <dgm:pt modelId="{6752C3C8-CCFA-452D-9B0F-E6C63B1C031B}" type="pres">
      <dgm:prSet presAssocID="{B249F5A1-E29F-4055-8E8B-B087D1312839}" presName="root2" presStyleCnt="0"/>
      <dgm:spPr/>
    </dgm:pt>
    <dgm:pt modelId="{BD53599E-2CBB-4B2E-AA9A-0F20F755756B}" type="pres">
      <dgm:prSet presAssocID="{B249F5A1-E29F-4055-8E8B-B087D1312839}" presName="LevelTwoTextNode" presStyleLbl="node3" presStyleIdx="0" presStyleCnt="9" custScaleX="372953" custScaleY="98509" custLinFactNeighborX="-8739" custLinFactNeighborY="-42348">
        <dgm:presLayoutVars>
          <dgm:chPref val="3"/>
        </dgm:presLayoutVars>
      </dgm:prSet>
      <dgm:spPr/>
      <dgm:t>
        <a:bodyPr/>
        <a:lstStyle/>
        <a:p>
          <a:endParaRPr lang="zh-TW" altLang="en-US"/>
        </a:p>
      </dgm:t>
    </dgm:pt>
    <dgm:pt modelId="{15C316CB-AE34-4096-B338-13C764BBB4D2}" type="pres">
      <dgm:prSet presAssocID="{B249F5A1-E29F-4055-8E8B-B087D1312839}" presName="level3hierChild" presStyleCnt="0"/>
      <dgm:spPr/>
    </dgm:pt>
    <dgm:pt modelId="{D3F98BE4-4191-42BF-9F16-A9898420246C}" type="pres">
      <dgm:prSet presAssocID="{80CA0A7E-69FD-4DE2-80ED-583B50EFDB4C}" presName="conn2-1" presStyleLbl="parChTrans1D3" presStyleIdx="1" presStyleCnt="9"/>
      <dgm:spPr/>
      <dgm:t>
        <a:bodyPr/>
        <a:lstStyle/>
        <a:p>
          <a:endParaRPr lang="zh-TW" altLang="en-US"/>
        </a:p>
      </dgm:t>
    </dgm:pt>
    <dgm:pt modelId="{25D4A003-15B9-4470-AA24-3F07F4E5F827}" type="pres">
      <dgm:prSet presAssocID="{80CA0A7E-69FD-4DE2-80ED-583B50EFDB4C}" presName="connTx" presStyleLbl="parChTrans1D3" presStyleIdx="1" presStyleCnt="9"/>
      <dgm:spPr/>
      <dgm:t>
        <a:bodyPr/>
        <a:lstStyle/>
        <a:p>
          <a:endParaRPr lang="zh-TW" altLang="en-US"/>
        </a:p>
      </dgm:t>
    </dgm:pt>
    <dgm:pt modelId="{FEDF755A-33E5-43AC-A10C-89366C4C6385}" type="pres">
      <dgm:prSet presAssocID="{40DA3066-5EEF-4BAC-BEF2-DC061E66D618}" presName="root2" presStyleCnt="0"/>
      <dgm:spPr/>
    </dgm:pt>
    <dgm:pt modelId="{805B4A8F-E981-4DF9-B711-1A6941EF57A8}" type="pres">
      <dgm:prSet presAssocID="{40DA3066-5EEF-4BAC-BEF2-DC061E66D618}" presName="LevelTwoTextNode" presStyleLbl="node3" presStyleIdx="1" presStyleCnt="9" custScaleX="370220" custScaleY="101442" custLinFactNeighborX="-5103" custLinFactNeighborY="-24304">
        <dgm:presLayoutVars>
          <dgm:chPref val="3"/>
        </dgm:presLayoutVars>
      </dgm:prSet>
      <dgm:spPr/>
      <dgm:t>
        <a:bodyPr/>
        <a:lstStyle/>
        <a:p>
          <a:endParaRPr lang="zh-TW" altLang="en-US"/>
        </a:p>
      </dgm:t>
    </dgm:pt>
    <dgm:pt modelId="{8E0BA462-00DB-4DED-A64C-F3C0B5728B2D}" type="pres">
      <dgm:prSet presAssocID="{40DA3066-5EEF-4BAC-BEF2-DC061E66D618}" presName="level3hierChild" presStyleCnt="0"/>
      <dgm:spPr/>
    </dgm:pt>
    <dgm:pt modelId="{C5F1E262-1F4C-4AED-9724-420EAD0A62D9}" type="pres">
      <dgm:prSet presAssocID="{7D87F123-7DF8-4FE4-96D1-5465514C9B2B}" presName="conn2-1" presStyleLbl="parChTrans1D3" presStyleIdx="2" presStyleCnt="9"/>
      <dgm:spPr/>
      <dgm:t>
        <a:bodyPr/>
        <a:lstStyle/>
        <a:p>
          <a:endParaRPr lang="zh-TW" altLang="en-US"/>
        </a:p>
      </dgm:t>
    </dgm:pt>
    <dgm:pt modelId="{37B16688-4CD5-46FE-8383-ABDF49B8CAC8}" type="pres">
      <dgm:prSet presAssocID="{7D87F123-7DF8-4FE4-96D1-5465514C9B2B}" presName="connTx" presStyleLbl="parChTrans1D3" presStyleIdx="2" presStyleCnt="9"/>
      <dgm:spPr/>
      <dgm:t>
        <a:bodyPr/>
        <a:lstStyle/>
        <a:p>
          <a:endParaRPr lang="zh-TW" altLang="en-US"/>
        </a:p>
      </dgm:t>
    </dgm:pt>
    <dgm:pt modelId="{0D87C393-331E-4ADF-8775-0A3437C1C6D5}" type="pres">
      <dgm:prSet presAssocID="{755ADE51-C9C6-4E88-B414-6F79FEA30A7E}" presName="root2" presStyleCnt="0"/>
      <dgm:spPr/>
    </dgm:pt>
    <dgm:pt modelId="{8112CA20-6FB9-487F-A832-BE55A770446E}" type="pres">
      <dgm:prSet presAssocID="{755ADE51-C9C6-4E88-B414-6F79FEA30A7E}" presName="LevelTwoTextNode" presStyleLbl="node3" presStyleIdx="2" presStyleCnt="9" custScaleX="367338" custScaleY="89914" custLinFactNeighborX="-4879" custLinFactNeighborY="-14021">
        <dgm:presLayoutVars>
          <dgm:chPref val="3"/>
        </dgm:presLayoutVars>
      </dgm:prSet>
      <dgm:spPr/>
      <dgm:t>
        <a:bodyPr/>
        <a:lstStyle/>
        <a:p>
          <a:endParaRPr lang="zh-TW" altLang="en-US"/>
        </a:p>
      </dgm:t>
    </dgm:pt>
    <dgm:pt modelId="{5E349504-A33A-4D24-9112-169EF2CCC669}" type="pres">
      <dgm:prSet presAssocID="{755ADE51-C9C6-4E88-B414-6F79FEA30A7E}" presName="level3hierChild" presStyleCnt="0"/>
      <dgm:spPr/>
    </dgm:pt>
    <dgm:pt modelId="{F6ABA758-AB8A-437D-A8E5-8719B34C778A}" type="pres">
      <dgm:prSet presAssocID="{0C252266-55FA-4DAA-8E8B-E0B9C68EF05D}" presName="conn2-1" presStyleLbl="parChTrans1D2" presStyleIdx="1" presStyleCnt="3"/>
      <dgm:spPr/>
      <dgm:t>
        <a:bodyPr/>
        <a:lstStyle/>
        <a:p>
          <a:endParaRPr lang="zh-TW" altLang="en-US"/>
        </a:p>
      </dgm:t>
    </dgm:pt>
    <dgm:pt modelId="{EA3C5010-9EF3-4714-815E-202A2479E6F5}" type="pres">
      <dgm:prSet presAssocID="{0C252266-55FA-4DAA-8E8B-E0B9C68EF05D}" presName="connTx" presStyleLbl="parChTrans1D2" presStyleIdx="1" presStyleCnt="3"/>
      <dgm:spPr/>
      <dgm:t>
        <a:bodyPr/>
        <a:lstStyle/>
        <a:p>
          <a:endParaRPr lang="zh-TW" altLang="en-US"/>
        </a:p>
      </dgm:t>
    </dgm:pt>
    <dgm:pt modelId="{6674BA18-3EF0-45E7-9C3C-B2C2F3C914CC}" type="pres">
      <dgm:prSet presAssocID="{52DCEDCD-4FB5-46AB-ADDF-6DC7BF8D95C0}" presName="root2" presStyleCnt="0"/>
      <dgm:spPr/>
    </dgm:pt>
    <dgm:pt modelId="{309640C0-D69A-4F88-B698-B91D1E97FAB8}" type="pres">
      <dgm:prSet presAssocID="{52DCEDCD-4FB5-46AB-ADDF-6DC7BF8D95C0}" presName="LevelTwoTextNode" presStyleLbl="node2" presStyleIdx="1" presStyleCnt="3" custScaleX="234375" custScaleY="287236" custLinFactNeighborX="-4713" custLinFactNeighborY="-61">
        <dgm:presLayoutVars>
          <dgm:chPref val="3"/>
        </dgm:presLayoutVars>
      </dgm:prSet>
      <dgm:spPr/>
      <dgm:t>
        <a:bodyPr/>
        <a:lstStyle/>
        <a:p>
          <a:endParaRPr lang="zh-TW" altLang="en-US"/>
        </a:p>
      </dgm:t>
    </dgm:pt>
    <dgm:pt modelId="{D18656FF-862F-4D46-9FA5-B991E9CCDE0D}" type="pres">
      <dgm:prSet presAssocID="{52DCEDCD-4FB5-46AB-ADDF-6DC7BF8D95C0}" presName="level3hierChild" presStyleCnt="0"/>
      <dgm:spPr/>
    </dgm:pt>
    <dgm:pt modelId="{C2A1218F-A3DE-4C2A-ACDA-83CCC1EC05CA}" type="pres">
      <dgm:prSet presAssocID="{FCF324A6-3DD1-4628-8943-0383A642C4AB}" presName="conn2-1" presStyleLbl="parChTrans1D3" presStyleIdx="3" presStyleCnt="9"/>
      <dgm:spPr/>
      <dgm:t>
        <a:bodyPr/>
        <a:lstStyle/>
        <a:p>
          <a:endParaRPr lang="zh-TW" altLang="en-US"/>
        </a:p>
      </dgm:t>
    </dgm:pt>
    <dgm:pt modelId="{A1507CA9-3952-4CBC-A415-0AC5523B04DE}" type="pres">
      <dgm:prSet presAssocID="{FCF324A6-3DD1-4628-8943-0383A642C4AB}" presName="connTx" presStyleLbl="parChTrans1D3" presStyleIdx="3" presStyleCnt="9"/>
      <dgm:spPr/>
      <dgm:t>
        <a:bodyPr/>
        <a:lstStyle/>
        <a:p>
          <a:endParaRPr lang="zh-TW" altLang="en-US"/>
        </a:p>
      </dgm:t>
    </dgm:pt>
    <dgm:pt modelId="{3941147E-4002-4852-B590-3571BBD944CD}" type="pres">
      <dgm:prSet presAssocID="{D20A5C28-B6BB-4691-ACFB-359736E456EE}" presName="root2" presStyleCnt="0"/>
      <dgm:spPr/>
    </dgm:pt>
    <dgm:pt modelId="{0B8D3BC0-9CEA-4683-8FF2-DBDF1C1CE8B6}" type="pres">
      <dgm:prSet presAssocID="{D20A5C28-B6BB-4691-ACFB-359736E456EE}" presName="LevelTwoTextNode" presStyleLbl="node3" presStyleIdx="3" presStyleCnt="9" custScaleX="375774" custLinFactNeighborX="-5122" custLinFactNeighborY="-12262">
        <dgm:presLayoutVars>
          <dgm:chPref val="3"/>
        </dgm:presLayoutVars>
      </dgm:prSet>
      <dgm:spPr/>
      <dgm:t>
        <a:bodyPr/>
        <a:lstStyle/>
        <a:p>
          <a:endParaRPr lang="zh-TW" altLang="en-US"/>
        </a:p>
      </dgm:t>
    </dgm:pt>
    <dgm:pt modelId="{61F6AA8D-3A3A-4EB8-B58A-0E5BFCD8E22F}" type="pres">
      <dgm:prSet presAssocID="{D20A5C28-B6BB-4691-ACFB-359736E456EE}" presName="level3hierChild" presStyleCnt="0"/>
      <dgm:spPr/>
    </dgm:pt>
    <dgm:pt modelId="{0A024459-B034-4051-A715-A061DC5477A8}" type="pres">
      <dgm:prSet presAssocID="{B87EC0F4-CD90-457B-A6D6-FF81DADFF910}" presName="conn2-1" presStyleLbl="parChTrans1D3" presStyleIdx="4" presStyleCnt="9"/>
      <dgm:spPr/>
      <dgm:t>
        <a:bodyPr/>
        <a:lstStyle/>
        <a:p>
          <a:endParaRPr lang="zh-TW" altLang="en-US"/>
        </a:p>
      </dgm:t>
    </dgm:pt>
    <dgm:pt modelId="{3806CA69-73E7-4B8D-A089-A8EC64AF47C2}" type="pres">
      <dgm:prSet presAssocID="{B87EC0F4-CD90-457B-A6D6-FF81DADFF910}" presName="connTx" presStyleLbl="parChTrans1D3" presStyleIdx="4" presStyleCnt="9"/>
      <dgm:spPr/>
      <dgm:t>
        <a:bodyPr/>
        <a:lstStyle/>
        <a:p>
          <a:endParaRPr lang="zh-TW" altLang="en-US"/>
        </a:p>
      </dgm:t>
    </dgm:pt>
    <dgm:pt modelId="{F895DE8C-6DB7-4B38-8BEB-588C2AE6A0B0}" type="pres">
      <dgm:prSet presAssocID="{5B962893-EE26-431C-BEEE-90AB388558FA}" presName="root2" presStyleCnt="0"/>
      <dgm:spPr/>
    </dgm:pt>
    <dgm:pt modelId="{382D6AD4-1783-4766-8495-5D0A8753F623}" type="pres">
      <dgm:prSet presAssocID="{5B962893-EE26-431C-BEEE-90AB388558FA}" presName="LevelTwoTextNode" presStyleLbl="node3" presStyleIdx="4" presStyleCnt="9" custScaleX="369663" custLinFactNeighborX="1195" custLinFactNeighborY="-14140">
        <dgm:presLayoutVars>
          <dgm:chPref val="3"/>
        </dgm:presLayoutVars>
      </dgm:prSet>
      <dgm:spPr/>
      <dgm:t>
        <a:bodyPr/>
        <a:lstStyle/>
        <a:p>
          <a:endParaRPr lang="zh-TW" altLang="en-US"/>
        </a:p>
      </dgm:t>
    </dgm:pt>
    <dgm:pt modelId="{97DFC710-0071-421D-B1BD-3CEBCADF8F08}" type="pres">
      <dgm:prSet presAssocID="{5B962893-EE26-431C-BEEE-90AB388558FA}" presName="level3hierChild" presStyleCnt="0"/>
      <dgm:spPr/>
    </dgm:pt>
    <dgm:pt modelId="{F46DDEF0-C6B4-49C7-B72B-19475B74F8D3}" type="pres">
      <dgm:prSet presAssocID="{FA416460-C786-45B3-8948-D1C3C02951D9}" presName="conn2-1" presStyleLbl="parChTrans1D2" presStyleIdx="2" presStyleCnt="3"/>
      <dgm:spPr/>
      <dgm:t>
        <a:bodyPr/>
        <a:lstStyle/>
        <a:p>
          <a:endParaRPr lang="zh-TW" altLang="en-US"/>
        </a:p>
      </dgm:t>
    </dgm:pt>
    <dgm:pt modelId="{4947BA76-76DB-4C6D-9FBA-09039D77C592}" type="pres">
      <dgm:prSet presAssocID="{FA416460-C786-45B3-8948-D1C3C02951D9}" presName="connTx" presStyleLbl="parChTrans1D2" presStyleIdx="2" presStyleCnt="3"/>
      <dgm:spPr/>
      <dgm:t>
        <a:bodyPr/>
        <a:lstStyle/>
        <a:p>
          <a:endParaRPr lang="zh-TW" altLang="en-US"/>
        </a:p>
      </dgm:t>
    </dgm:pt>
    <dgm:pt modelId="{EE98AA3A-C2BD-41FA-85C7-A31CF4EE0BE7}" type="pres">
      <dgm:prSet presAssocID="{612FFA09-012F-4DD7-97C8-2D2DF6A75417}" presName="root2" presStyleCnt="0"/>
      <dgm:spPr/>
    </dgm:pt>
    <dgm:pt modelId="{E297A2D0-D95C-4341-AB3F-F7624409CDB1}" type="pres">
      <dgm:prSet presAssocID="{612FFA09-012F-4DD7-97C8-2D2DF6A75417}" presName="LevelTwoTextNode" presStyleLbl="node2" presStyleIdx="2" presStyleCnt="3" custScaleX="237016" custScaleY="281409" custLinFactNeighborY="68586">
        <dgm:presLayoutVars>
          <dgm:chPref val="3"/>
        </dgm:presLayoutVars>
      </dgm:prSet>
      <dgm:spPr/>
      <dgm:t>
        <a:bodyPr/>
        <a:lstStyle/>
        <a:p>
          <a:endParaRPr lang="zh-TW" altLang="en-US"/>
        </a:p>
      </dgm:t>
    </dgm:pt>
    <dgm:pt modelId="{538C07BA-C0E1-4226-A248-1E18F0608704}" type="pres">
      <dgm:prSet presAssocID="{612FFA09-012F-4DD7-97C8-2D2DF6A75417}" presName="level3hierChild" presStyleCnt="0"/>
      <dgm:spPr/>
    </dgm:pt>
    <dgm:pt modelId="{7EE2BF70-FBE3-44A9-940A-A232D845C3E6}" type="pres">
      <dgm:prSet presAssocID="{74A4A28D-6B9C-47BB-BB52-225A345BD17F}" presName="conn2-1" presStyleLbl="parChTrans1D3" presStyleIdx="5" presStyleCnt="9"/>
      <dgm:spPr/>
      <dgm:t>
        <a:bodyPr/>
        <a:lstStyle/>
        <a:p>
          <a:endParaRPr lang="zh-TW" altLang="en-US"/>
        </a:p>
      </dgm:t>
    </dgm:pt>
    <dgm:pt modelId="{2F563314-4D30-4F36-B800-824036DCC135}" type="pres">
      <dgm:prSet presAssocID="{74A4A28D-6B9C-47BB-BB52-225A345BD17F}" presName="connTx" presStyleLbl="parChTrans1D3" presStyleIdx="5" presStyleCnt="9"/>
      <dgm:spPr/>
      <dgm:t>
        <a:bodyPr/>
        <a:lstStyle/>
        <a:p>
          <a:endParaRPr lang="zh-TW" altLang="en-US"/>
        </a:p>
      </dgm:t>
    </dgm:pt>
    <dgm:pt modelId="{C56CBEF8-343A-423E-AEA9-09E692D59E74}" type="pres">
      <dgm:prSet presAssocID="{B107E14C-DF0E-43B1-AE2A-7A474483F501}" presName="root2" presStyleCnt="0"/>
      <dgm:spPr/>
    </dgm:pt>
    <dgm:pt modelId="{5AB5CBF8-56B3-4CED-80F5-ED3055E5F635}" type="pres">
      <dgm:prSet presAssocID="{B107E14C-DF0E-43B1-AE2A-7A474483F501}" presName="LevelTwoTextNode" presStyleLbl="node3" presStyleIdx="5" presStyleCnt="9" custScaleX="364389" custLinFactNeighborX="5254" custLinFactNeighborY="33233">
        <dgm:presLayoutVars>
          <dgm:chPref val="3"/>
        </dgm:presLayoutVars>
      </dgm:prSet>
      <dgm:spPr/>
      <dgm:t>
        <a:bodyPr/>
        <a:lstStyle/>
        <a:p>
          <a:endParaRPr lang="zh-TW" altLang="en-US"/>
        </a:p>
      </dgm:t>
    </dgm:pt>
    <dgm:pt modelId="{768F5A4A-A053-406D-91F4-548D0BFBC559}" type="pres">
      <dgm:prSet presAssocID="{B107E14C-DF0E-43B1-AE2A-7A474483F501}" presName="level3hierChild" presStyleCnt="0"/>
      <dgm:spPr/>
    </dgm:pt>
    <dgm:pt modelId="{773BEA3E-5BBA-473E-BADD-C2A265D2BFE1}" type="pres">
      <dgm:prSet presAssocID="{2F4250BB-48A6-4C23-992A-B46F6573EE8B}" presName="conn2-1" presStyleLbl="parChTrans1D3" presStyleIdx="6" presStyleCnt="9"/>
      <dgm:spPr/>
      <dgm:t>
        <a:bodyPr/>
        <a:lstStyle/>
        <a:p>
          <a:endParaRPr lang="zh-TW" altLang="en-US"/>
        </a:p>
      </dgm:t>
    </dgm:pt>
    <dgm:pt modelId="{0794689F-7FDE-47A0-A908-BCEA22303D01}" type="pres">
      <dgm:prSet presAssocID="{2F4250BB-48A6-4C23-992A-B46F6573EE8B}" presName="connTx" presStyleLbl="parChTrans1D3" presStyleIdx="6" presStyleCnt="9"/>
      <dgm:spPr/>
      <dgm:t>
        <a:bodyPr/>
        <a:lstStyle/>
        <a:p>
          <a:endParaRPr lang="zh-TW" altLang="en-US"/>
        </a:p>
      </dgm:t>
    </dgm:pt>
    <dgm:pt modelId="{3880170E-CB3A-4F32-9877-F858D7A41704}" type="pres">
      <dgm:prSet presAssocID="{DC885A6E-A75A-460D-A11C-FE787EC318D6}" presName="root2" presStyleCnt="0"/>
      <dgm:spPr/>
    </dgm:pt>
    <dgm:pt modelId="{0CA051EB-48CC-4223-8219-A556A12A3134}" type="pres">
      <dgm:prSet presAssocID="{DC885A6E-A75A-460D-A11C-FE787EC318D6}" presName="LevelTwoTextNode" presStyleLbl="node3" presStyleIdx="6" presStyleCnt="9" custScaleX="361553" custLinFactNeighborX="5254" custLinFactNeighborY="35381">
        <dgm:presLayoutVars>
          <dgm:chPref val="3"/>
        </dgm:presLayoutVars>
      </dgm:prSet>
      <dgm:spPr/>
      <dgm:t>
        <a:bodyPr/>
        <a:lstStyle/>
        <a:p>
          <a:endParaRPr lang="zh-TW" altLang="en-US"/>
        </a:p>
      </dgm:t>
    </dgm:pt>
    <dgm:pt modelId="{38D9BACC-45E7-4084-B2CC-BFD1011F8794}" type="pres">
      <dgm:prSet presAssocID="{DC885A6E-A75A-460D-A11C-FE787EC318D6}" presName="level3hierChild" presStyleCnt="0"/>
      <dgm:spPr/>
    </dgm:pt>
    <dgm:pt modelId="{AB767E2A-4ADC-465A-A502-EA4BED351355}" type="pres">
      <dgm:prSet presAssocID="{47045E66-BF99-4D1C-B0D8-1DE7287999D9}" presName="conn2-1" presStyleLbl="parChTrans1D3" presStyleIdx="7" presStyleCnt="9"/>
      <dgm:spPr/>
      <dgm:t>
        <a:bodyPr/>
        <a:lstStyle/>
        <a:p>
          <a:endParaRPr lang="zh-TW" altLang="en-US"/>
        </a:p>
      </dgm:t>
    </dgm:pt>
    <dgm:pt modelId="{A240FAE2-FEA2-48BE-988B-97359EAECEEB}" type="pres">
      <dgm:prSet presAssocID="{47045E66-BF99-4D1C-B0D8-1DE7287999D9}" presName="connTx" presStyleLbl="parChTrans1D3" presStyleIdx="7" presStyleCnt="9"/>
      <dgm:spPr/>
      <dgm:t>
        <a:bodyPr/>
        <a:lstStyle/>
        <a:p>
          <a:endParaRPr lang="zh-TW" altLang="en-US"/>
        </a:p>
      </dgm:t>
    </dgm:pt>
    <dgm:pt modelId="{9771F4A0-E71E-4C1E-A434-33DC2119976D}" type="pres">
      <dgm:prSet presAssocID="{E514670E-C2B3-4BAE-B7EB-ACCFA2A5D55C}" presName="root2" presStyleCnt="0"/>
      <dgm:spPr/>
    </dgm:pt>
    <dgm:pt modelId="{11FB44E7-677A-493F-AB4E-BE0E847254C3}" type="pres">
      <dgm:prSet presAssocID="{E514670E-C2B3-4BAE-B7EB-ACCFA2A5D55C}" presName="LevelTwoTextNode" presStyleLbl="node3" presStyleIdx="7" presStyleCnt="9" custScaleX="366505" custLinFactNeighborX="5254" custLinFactNeighborY="37530">
        <dgm:presLayoutVars>
          <dgm:chPref val="3"/>
        </dgm:presLayoutVars>
      </dgm:prSet>
      <dgm:spPr/>
      <dgm:t>
        <a:bodyPr/>
        <a:lstStyle/>
        <a:p>
          <a:endParaRPr lang="zh-TW" altLang="en-US"/>
        </a:p>
      </dgm:t>
    </dgm:pt>
    <dgm:pt modelId="{729D1204-B7B6-44D0-A212-CDC4840F4CC0}" type="pres">
      <dgm:prSet presAssocID="{E514670E-C2B3-4BAE-B7EB-ACCFA2A5D55C}" presName="level3hierChild" presStyleCnt="0"/>
      <dgm:spPr/>
    </dgm:pt>
    <dgm:pt modelId="{1EAB70CE-E490-4D66-9227-A3C7AA3D0A37}" type="pres">
      <dgm:prSet presAssocID="{3DF85DAD-45F2-447C-81C9-0775732AA2BD}" presName="conn2-1" presStyleLbl="parChTrans1D3" presStyleIdx="8" presStyleCnt="9"/>
      <dgm:spPr/>
      <dgm:t>
        <a:bodyPr/>
        <a:lstStyle/>
        <a:p>
          <a:endParaRPr lang="zh-TW" altLang="en-US"/>
        </a:p>
      </dgm:t>
    </dgm:pt>
    <dgm:pt modelId="{2CF5F832-620D-4857-A61A-5CCD726C4A7B}" type="pres">
      <dgm:prSet presAssocID="{3DF85DAD-45F2-447C-81C9-0775732AA2BD}" presName="connTx" presStyleLbl="parChTrans1D3" presStyleIdx="8" presStyleCnt="9"/>
      <dgm:spPr/>
      <dgm:t>
        <a:bodyPr/>
        <a:lstStyle/>
        <a:p>
          <a:endParaRPr lang="zh-TW" altLang="en-US"/>
        </a:p>
      </dgm:t>
    </dgm:pt>
    <dgm:pt modelId="{E9940DEB-CB57-4707-AB93-F5268D871861}" type="pres">
      <dgm:prSet presAssocID="{341EEF46-7FD9-4AC7-83EE-C0B6345B08BD}" presName="root2" presStyleCnt="0"/>
      <dgm:spPr/>
    </dgm:pt>
    <dgm:pt modelId="{24D370D2-C875-4EB9-86CA-ECF5317E283C}" type="pres">
      <dgm:prSet presAssocID="{341EEF46-7FD9-4AC7-83EE-C0B6345B08BD}" presName="LevelTwoTextNode" presStyleLbl="node3" presStyleIdx="8" presStyleCnt="9" custScaleX="363998" custLinFactNeighborX="7969" custLinFactNeighborY="79977">
        <dgm:presLayoutVars>
          <dgm:chPref val="3"/>
        </dgm:presLayoutVars>
      </dgm:prSet>
      <dgm:spPr/>
      <dgm:t>
        <a:bodyPr/>
        <a:lstStyle/>
        <a:p>
          <a:endParaRPr lang="zh-TW" altLang="en-US"/>
        </a:p>
      </dgm:t>
    </dgm:pt>
    <dgm:pt modelId="{35F35FFE-F146-4D06-9D70-FBC7900E2580}" type="pres">
      <dgm:prSet presAssocID="{341EEF46-7FD9-4AC7-83EE-C0B6345B08BD}" presName="level3hierChild" presStyleCnt="0"/>
      <dgm:spPr/>
    </dgm:pt>
  </dgm:ptLst>
  <dgm:cxnLst>
    <dgm:cxn modelId="{F0DBC117-585E-4305-8796-16E20BD307B4}" srcId="{612FFA09-012F-4DD7-97C8-2D2DF6A75417}" destId="{B107E14C-DF0E-43B1-AE2A-7A474483F501}" srcOrd="0" destOrd="0" parTransId="{74A4A28D-6B9C-47BB-BB52-225A345BD17F}" sibTransId="{8DAA1FD4-92C2-4D7C-94FE-AE4F9CFC7363}"/>
    <dgm:cxn modelId="{0BE24C8B-1083-46A3-A7C4-4C22064C7651}" srcId="{612FFA09-012F-4DD7-97C8-2D2DF6A75417}" destId="{DC885A6E-A75A-460D-A11C-FE787EC318D6}" srcOrd="1" destOrd="0" parTransId="{2F4250BB-48A6-4C23-992A-B46F6573EE8B}" sibTransId="{CD3A3E86-7723-4F04-90BC-61764CC95A47}"/>
    <dgm:cxn modelId="{B0730498-1623-47DE-B7AE-0276A3F3CBC5}" type="presOf" srcId="{CDCE22EB-05E2-4983-952E-AFEBE4814596}" destId="{0F587949-54B8-4537-BECF-9E1337CBB5A3}" srcOrd="0" destOrd="0" presId="urn:microsoft.com/office/officeart/2005/8/layout/hierarchy2"/>
    <dgm:cxn modelId="{5701207C-B27D-46C7-BBC7-4B43F866C112}" type="presOf" srcId="{B87EC0F4-CD90-457B-A6D6-FF81DADFF910}" destId="{0A024459-B034-4051-A715-A061DC5477A8}" srcOrd="0" destOrd="0" presId="urn:microsoft.com/office/officeart/2005/8/layout/hierarchy2"/>
    <dgm:cxn modelId="{8A934782-7388-43F6-8F99-3F94AAA209CD}" type="presOf" srcId="{47045E66-BF99-4D1C-B0D8-1DE7287999D9}" destId="{AB767E2A-4ADC-465A-A502-EA4BED351355}" srcOrd="0" destOrd="0" presId="urn:microsoft.com/office/officeart/2005/8/layout/hierarchy2"/>
    <dgm:cxn modelId="{76234390-6219-4F36-B79E-758FC1B2637E}" srcId="{52DCEDCD-4FB5-46AB-ADDF-6DC7BF8D95C0}" destId="{5B962893-EE26-431C-BEEE-90AB388558FA}" srcOrd="1" destOrd="0" parTransId="{B87EC0F4-CD90-457B-A6D6-FF81DADFF910}" sibTransId="{0D899632-EEEB-41EB-83C9-6FB00F138E69}"/>
    <dgm:cxn modelId="{9FF9BAD0-8A8C-4C13-8E73-53FBD7FC1343}" type="presOf" srcId="{FA416460-C786-45B3-8948-D1C3C02951D9}" destId="{4947BA76-76DB-4C6D-9FBA-09039D77C592}" srcOrd="1" destOrd="0" presId="urn:microsoft.com/office/officeart/2005/8/layout/hierarchy2"/>
    <dgm:cxn modelId="{00DD9B45-B024-4B5F-AB0A-E0C86A1395F1}" type="presOf" srcId="{77A6756E-FF7D-48F0-9FE6-750CE9DDCC21}" destId="{10F82BBF-64F7-4AAF-A62B-FDFB0D1100D8}" srcOrd="0" destOrd="0" presId="urn:microsoft.com/office/officeart/2005/8/layout/hierarchy2"/>
    <dgm:cxn modelId="{DDFF07F1-87B9-447A-BE7D-D036CCF27FED}" type="presOf" srcId="{FCF324A6-3DD1-4628-8943-0383A642C4AB}" destId="{C2A1218F-A3DE-4C2A-ACDA-83CCC1EC05CA}" srcOrd="0" destOrd="0" presId="urn:microsoft.com/office/officeart/2005/8/layout/hierarchy2"/>
    <dgm:cxn modelId="{06A810E3-8516-4015-95CA-B7BC0A433F19}" type="presOf" srcId="{612FFA09-012F-4DD7-97C8-2D2DF6A75417}" destId="{E297A2D0-D95C-4341-AB3F-F7624409CDB1}" srcOrd="0" destOrd="0" presId="urn:microsoft.com/office/officeart/2005/8/layout/hierarchy2"/>
    <dgm:cxn modelId="{C1DE4585-0CBA-4837-BA56-4E319B70E34A}" type="presOf" srcId="{47045E66-BF99-4D1C-B0D8-1DE7287999D9}" destId="{A240FAE2-FEA2-48BE-988B-97359EAECEEB}" srcOrd="1" destOrd="0" presId="urn:microsoft.com/office/officeart/2005/8/layout/hierarchy2"/>
    <dgm:cxn modelId="{B791FC57-C27F-457B-BDE6-3E0B6C4A33B1}" type="presOf" srcId="{5B962893-EE26-431C-BEEE-90AB388558FA}" destId="{382D6AD4-1783-4766-8495-5D0A8753F623}" srcOrd="0" destOrd="0" presId="urn:microsoft.com/office/officeart/2005/8/layout/hierarchy2"/>
    <dgm:cxn modelId="{7FE0AC9E-6FE2-4FAF-B17E-46E55639D206}" type="presOf" srcId="{6EFEA2CF-02A3-4861-BDDC-DDF8EDDC6982}" destId="{76AD89F1-D133-4D50-B6A0-04D481AB0040}" srcOrd="0" destOrd="0" presId="urn:microsoft.com/office/officeart/2005/8/layout/hierarchy2"/>
    <dgm:cxn modelId="{6AAE68B5-B50D-4C1B-B5F2-EB3538E42E01}" srcId="{868A2A5B-FE41-4EE1-B2EE-BDC7E3BA35AA}" destId="{40DA3066-5EEF-4BAC-BEF2-DC061E66D618}" srcOrd="1" destOrd="0" parTransId="{80CA0A7E-69FD-4DE2-80ED-583B50EFDB4C}" sibTransId="{AA93EB1C-9C81-488F-BE29-CE81B10A623C}"/>
    <dgm:cxn modelId="{B4375184-B2D8-4995-96F8-DB282DFE80E1}" srcId="{612FFA09-012F-4DD7-97C8-2D2DF6A75417}" destId="{341EEF46-7FD9-4AC7-83EE-C0B6345B08BD}" srcOrd="3" destOrd="0" parTransId="{3DF85DAD-45F2-447C-81C9-0775732AA2BD}" sibTransId="{668BB71A-702D-49C4-9D91-26D32192E67F}"/>
    <dgm:cxn modelId="{D0B930B2-965F-4B1A-9317-978D7DBDEC37}" type="presOf" srcId="{868A2A5B-FE41-4EE1-B2EE-BDC7E3BA35AA}" destId="{0AE419D0-8BB4-40AC-A496-D630DFB775FD}" srcOrd="0" destOrd="0" presId="urn:microsoft.com/office/officeart/2005/8/layout/hierarchy2"/>
    <dgm:cxn modelId="{1BBBF87D-E101-4107-BE79-F5E5A04616EC}" type="presOf" srcId="{D20A5C28-B6BB-4691-ACFB-359736E456EE}" destId="{0B8D3BC0-9CEA-4683-8FF2-DBDF1C1CE8B6}" srcOrd="0" destOrd="0" presId="urn:microsoft.com/office/officeart/2005/8/layout/hierarchy2"/>
    <dgm:cxn modelId="{8D732F9A-A23B-40C2-986A-9B67511953B7}" type="presOf" srcId="{0C252266-55FA-4DAA-8E8B-E0B9C68EF05D}" destId="{EA3C5010-9EF3-4714-815E-202A2479E6F5}" srcOrd="1" destOrd="0" presId="urn:microsoft.com/office/officeart/2005/8/layout/hierarchy2"/>
    <dgm:cxn modelId="{2E89EC4D-3F31-440D-BADD-1CD75653501D}" srcId="{868A2A5B-FE41-4EE1-B2EE-BDC7E3BA35AA}" destId="{B249F5A1-E29F-4055-8E8B-B087D1312839}" srcOrd="0" destOrd="0" parTransId="{CDCE22EB-05E2-4983-952E-AFEBE4814596}" sibTransId="{21DB3393-6A98-4EF2-83F3-E874C1124082}"/>
    <dgm:cxn modelId="{9A856527-1CED-4971-9807-7E7B19285E25}" type="presOf" srcId="{B249F5A1-E29F-4055-8E8B-B087D1312839}" destId="{BD53599E-2CBB-4B2E-AA9A-0F20F755756B}" srcOrd="0" destOrd="0" presId="urn:microsoft.com/office/officeart/2005/8/layout/hierarchy2"/>
    <dgm:cxn modelId="{882174B4-1F74-4CBF-8213-A2D492A20D05}" type="presOf" srcId="{FA416460-C786-45B3-8948-D1C3C02951D9}" destId="{F46DDEF0-C6B4-49C7-B72B-19475B74F8D3}" srcOrd="0" destOrd="0" presId="urn:microsoft.com/office/officeart/2005/8/layout/hierarchy2"/>
    <dgm:cxn modelId="{C7B2E898-BC71-4931-8826-D70F8D82F2BE}" srcId="{612FFA09-012F-4DD7-97C8-2D2DF6A75417}" destId="{E514670E-C2B3-4BAE-B7EB-ACCFA2A5D55C}" srcOrd="2" destOrd="0" parTransId="{47045E66-BF99-4D1C-B0D8-1DE7287999D9}" sibTransId="{DBD16AF0-7157-435A-8ACE-7B3458647715}"/>
    <dgm:cxn modelId="{CCF2A73E-33DA-4505-8667-4C69A5E67269}" type="presOf" srcId="{0C252266-55FA-4DAA-8E8B-E0B9C68EF05D}" destId="{F6ABA758-AB8A-437D-A8E5-8719B34C778A}" srcOrd="0" destOrd="0" presId="urn:microsoft.com/office/officeart/2005/8/layout/hierarchy2"/>
    <dgm:cxn modelId="{881530FD-C4E5-4E6D-B416-8A68E36B05F9}" type="presOf" srcId="{755ADE51-C9C6-4E88-B414-6F79FEA30A7E}" destId="{8112CA20-6FB9-487F-A832-BE55A770446E}" srcOrd="0" destOrd="0" presId="urn:microsoft.com/office/officeart/2005/8/layout/hierarchy2"/>
    <dgm:cxn modelId="{CCDEE723-2882-4EB9-A7ED-889A05622276}" type="presOf" srcId="{B87EC0F4-CD90-457B-A6D6-FF81DADFF910}" destId="{3806CA69-73E7-4B8D-A089-A8EC64AF47C2}" srcOrd="1" destOrd="0" presId="urn:microsoft.com/office/officeart/2005/8/layout/hierarchy2"/>
    <dgm:cxn modelId="{CE262A31-C78C-4837-B994-16354C2B4C29}" type="presOf" srcId="{E514670E-C2B3-4BAE-B7EB-ACCFA2A5D55C}" destId="{11FB44E7-677A-493F-AB4E-BE0E847254C3}" srcOrd="0" destOrd="0" presId="urn:microsoft.com/office/officeart/2005/8/layout/hierarchy2"/>
    <dgm:cxn modelId="{F005FBB3-DFB9-42BA-8583-0799662A84D2}" type="presOf" srcId="{FCF324A6-3DD1-4628-8943-0383A642C4AB}" destId="{A1507CA9-3952-4CBC-A415-0AC5523B04DE}" srcOrd="1" destOrd="0" presId="urn:microsoft.com/office/officeart/2005/8/layout/hierarchy2"/>
    <dgm:cxn modelId="{7D35A2CF-735F-4395-816A-963192851A9F}" type="presOf" srcId="{3DF85DAD-45F2-447C-81C9-0775732AA2BD}" destId="{2CF5F832-620D-4857-A61A-5CCD726C4A7B}" srcOrd="1" destOrd="0" presId="urn:microsoft.com/office/officeart/2005/8/layout/hierarchy2"/>
    <dgm:cxn modelId="{73FBEAF0-59A4-414A-98B0-9080454D8AF4}" srcId="{868A2A5B-FE41-4EE1-B2EE-BDC7E3BA35AA}" destId="{755ADE51-C9C6-4E88-B414-6F79FEA30A7E}" srcOrd="2" destOrd="0" parTransId="{7D87F123-7DF8-4FE4-96D1-5465514C9B2B}" sibTransId="{8E8C0BC6-4D01-43EA-82FE-24831918BDA9}"/>
    <dgm:cxn modelId="{7D9FE375-EFB5-4F87-A72E-1D34DCB5ACD7}" srcId="{BC21212D-5EC2-40AC-86E7-08B24B4D8A74}" destId="{6EFEA2CF-02A3-4861-BDDC-DDF8EDDC6982}" srcOrd="0" destOrd="0" parTransId="{94AED959-DB7C-44F7-946D-BA1D09598C0E}" sibTransId="{23F88B07-F075-434A-955B-9D7E8231E3DC}"/>
    <dgm:cxn modelId="{3A54598A-FE3C-4DC7-A3CC-9A88291BA460}" type="presOf" srcId="{DC885A6E-A75A-460D-A11C-FE787EC318D6}" destId="{0CA051EB-48CC-4223-8219-A556A12A3134}" srcOrd="0" destOrd="0" presId="urn:microsoft.com/office/officeart/2005/8/layout/hierarchy2"/>
    <dgm:cxn modelId="{2B3B9087-CB72-49D2-BB48-FB72B58E542F}" type="presOf" srcId="{341EEF46-7FD9-4AC7-83EE-C0B6345B08BD}" destId="{24D370D2-C875-4EB9-86CA-ECF5317E283C}" srcOrd="0" destOrd="0" presId="urn:microsoft.com/office/officeart/2005/8/layout/hierarchy2"/>
    <dgm:cxn modelId="{A7582EB6-16D6-4C40-98B4-8AD27B374CF5}" type="presOf" srcId="{BC21212D-5EC2-40AC-86E7-08B24B4D8A74}" destId="{13E66B4D-4B8D-433E-B641-B1A0D2BE8D15}" srcOrd="0" destOrd="0" presId="urn:microsoft.com/office/officeart/2005/8/layout/hierarchy2"/>
    <dgm:cxn modelId="{4154BFC5-CAE7-4678-8662-AD3BC591838D}" type="presOf" srcId="{3DF85DAD-45F2-447C-81C9-0775732AA2BD}" destId="{1EAB70CE-E490-4D66-9227-A3C7AA3D0A37}" srcOrd="0" destOrd="0" presId="urn:microsoft.com/office/officeart/2005/8/layout/hierarchy2"/>
    <dgm:cxn modelId="{BAB2F363-79E6-4994-A8C2-A217160F8C20}" type="presOf" srcId="{74A4A28D-6B9C-47BB-BB52-225A345BD17F}" destId="{7EE2BF70-FBE3-44A9-940A-A232D845C3E6}" srcOrd="0" destOrd="0" presId="urn:microsoft.com/office/officeart/2005/8/layout/hierarchy2"/>
    <dgm:cxn modelId="{01B34E65-7D34-469F-9785-A0D8FB9E9F0A}" srcId="{6EFEA2CF-02A3-4861-BDDC-DDF8EDDC6982}" destId="{612FFA09-012F-4DD7-97C8-2D2DF6A75417}" srcOrd="2" destOrd="0" parTransId="{FA416460-C786-45B3-8948-D1C3C02951D9}" sibTransId="{6B7B5A87-E833-4C69-9AD9-D8A93BFBA990}"/>
    <dgm:cxn modelId="{D4EC43AE-F883-4819-B9D2-B0723C5C1830}" type="presOf" srcId="{7D87F123-7DF8-4FE4-96D1-5465514C9B2B}" destId="{37B16688-4CD5-46FE-8383-ABDF49B8CAC8}" srcOrd="1" destOrd="0" presId="urn:microsoft.com/office/officeart/2005/8/layout/hierarchy2"/>
    <dgm:cxn modelId="{3466D884-D79C-4744-BD3A-10A3019F16F1}" type="presOf" srcId="{CDCE22EB-05E2-4983-952E-AFEBE4814596}" destId="{89B9FC65-13C0-4B38-9EC4-991F1E336C18}" srcOrd="1" destOrd="0" presId="urn:microsoft.com/office/officeart/2005/8/layout/hierarchy2"/>
    <dgm:cxn modelId="{B19D75B3-F892-4166-B368-345D1A2EC088}" type="presOf" srcId="{80CA0A7E-69FD-4DE2-80ED-583B50EFDB4C}" destId="{D3F98BE4-4191-42BF-9F16-A9898420246C}" srcOrd="0" destOrd="0" presId="urn:microsoft.com/office/officeart/2005/8/layout/hierarchy2"/>
    <dgm:cxn modelId="{3F35A862-1210-4DDB-8B1A-230D564E82AE}" type="presOf" srcId="{52DCEDCD-4FB5-46AB-ADDF-6DC7BF8D95C0}" destId="{309640C0-D69A-4F88-B698-B91D1E97FAB8}" srcOrd="0" destOrd="0" presId="urn:microsoft.com/office/officeart/2005/8/layout/hierarchy2"/>
    <dgm:cxn modelId="{AFDEF188-44D1-4695-949E-730C8AACE92C}" type="presOf" srcId="{B107E14C-DF0E-43B1-AE2A-7A474483F501}" destId="{5AB5CBF8-56B3-4CED-80F5-ED3055E5F635}" srcOrd="0" destOrd="0" presId="urn:microsoft.com/office/officeart/2005/8/layout/hierarchy2"/>
    <dgm:cxn modelId="{F94576EE-BFE5-4722-ABE4-4CC605726A0F}" srcId="{6EFEA2CF-02A3-4861-BDDC-DDF8EDDC6982}" destId="{52DCEDCD-4FB5-46AB-ADDF-6DC7BF8D95C0}" srcOrd="1" destOrd="0" parTransId="{0C252266-55FA-4DAA-8E8B-E0B9C68EF05D}" sibTransId="{DB549A0C-88DD-4EF0-8ED7-8F95690D0AAB}"/>
    <dgm:cxn modelId="{08FE2D0B-1B45-4A25-A93E-363399094F2C}" type="presOf" srcId="{7D87F123-7DF8-4FE4-96D1-5465514C9B2B}" destId="{C5F1E262-1F4C-4AED-9724-420EAD0A62D9}" srcOrd="0" destOrd="0" presId="urn:microsoft.com/office/officeart/2005/8/layout/hierarchy2"/>
    <dgm:cxn modelId="{920DA45B-8500-490A-B46F-03901AC1CE56}" type="presOf" srcId="{40DA3066-5EEF-4BAC-BEF2-DC061E66D618}" destId="{805B4A8F-E981-4DF9-B711-1A6941EF57A8}" srcOrd="0" destOrd="0" presId="urn:microsoft.com/office/officeart/2005/8/layout/hierarchy2"/>
    <dgm:cxn modelId="{ECFB4118-6442-48BE-A104-AD471C105476}" type="presOf" srcId="{74A4A28D-6B9C-47BB-BB52-225A345BD17F}" destId="{2F563314-4D30-4F36-B800-824036DCC135}" srcOrd="1" destOrd="0" presId="urn:microsoft.com/office/officeart/2005/8/layout/hierarchy2"/>
    <dgm:cxn modelId="{00BA8756-DCB2-4ECD-A72C-10CFD22DF40E}" type="presOf" srcId="{80CA0A7E-69FD-4DE2-80ED-583B50EFDB4C}" destId="{25D4A003-15B9-4470-AA24-3F07F4E5F827}" srcOrd="1" destOrd="0" presId="urn:microsoft.com/office/officeart/2005/8/layout/hierarchy2"/>
    <dgm:cxn modelId="{B95410D4-1AA4-4F22-9E56-AF72001A609E}" srcId="{52DCEDCD-4FB5-46AB-ADDF-6DC7BF8D95C0}" destId="{D20A5C28-B6BB-4691-ACFB-359736E456EE}" srcOrd="0" destOrd="0" parTransId="{FCF324A6-3DD1-4628-8943-0383A642C4AB}" sibTransId="{748883C9-92C1-43D6-BD36-9E1174CFFF90}"/>
    <dgm:cxn modelId="{6CA089CD-E540-4198-B7AD-E5780577E75B}" type="presOf" srcId="{2F4250BB-48A6-4C23-992A-B46F6573EE8B}" destId="{773BEA3E-5BBA-473E-BADD-C2A265D2BFE1}" srcOrd="0" destOrd="0" presId="urn:microsoft.com/office/officeart/2005/8/layout/hierarchy2"/>
    <dgm:cxn modelId="{3D7B4A9E-CCE9-44D2-97AC-B96544729F5C}" type="presOf" srcId="{2F4250BB-48A6-4C23-992A-B46F6573EE8B}" destId="{0794689F-7FDE-47A0-A908-BCEA22303D01}" srcOrd="1" destOrd="0" presId="urn:microsoft.com/office/officeart/2005/8/layout/hierarchy2"/>
    <dgm:cxn modelId="{FA67923E-AD1D-426C-BD66-BB0980744F95}" srcId="{6EFEA2CF-02A3-4861-BDDC-DDF8EDDC6982}" destId="{868A2A5B-FE41-4EE1-B2EE-BDC7E3BA35AA}" srcOrd="0" destOrd="0" parTransId="{77A6756E-FF7D-48F0-9FE6-750CE9DDCC21}" sibTransId="{A9613E8F-9F02-4449-AB28-A06649275DEB}"/>
    <dgm:cxn modelId="{22D22DF7-4B55-4D38-9870-88490B9BC371}" type="presOf" srcId="{77A6756E-FF7D-48F0-9FE6-750CE9DDCC21}" destId="{8702189F-563D-4C0D-9737-6A67E3E4E63C}" srcOrd="1" destOrd="0" presId="urn:microsoft.com/office/officeart/2005/8/layout/hierarchy2"/>
    <dgm:cxn modelId="{F8C9823D-3537-4CBE-AA04-489BA4F5DCDA}" type="presParOf" srcId="{13E66B4D-4B8D-433E-B641-B1A0D2BE8D15}" destId="{30DC45CA-51EB-4764-ABA3-43E6AF4F9632}" srcOrd="0" destOrd="0" presId="urn:microsoft.com/office/officeart/2005/8/layout/hierarchy2"/>
    <dgm:cxn modelId="{C3127763-690D-4B9F-A2AB-0D55886E9E82}" type="presParOf" srcId="{30DC45CA-51EB-4764-ABA3-43E6AF4F9632}" destId="{76AD89F1-D133-4D50-B6A0-04D481AB0040}" srcOrd="0" destOrd="0" presId="urn:microsoft.com/office/officeart/2005/8/layout/hierarchy2"/>
    <dgm:cxn modelId="{4467183A-37E2-456D-AA57-1EB161462EBD}" type="presParOf" srcId="{30DC45CA-51EB-4764-ABA3-43E6AF4F9632}" destId="{49BB8683-0F53-4C38-8DED-F0CE380E0B83}" srcOrd="1" destOrd="0" presId="urn:microsoft.com/office/officeart/2005/8/layout/hierarchy2"/>
    <dgm:cxn modelId="{8BAE4E14-ED45-4F10-A072-97B3DAB9654B}" type="presParOf" srcId="{49BB8683-0F53-4C38-8DED-F0CE380E0B83}" destId="{10F82BBF-64F7-4AAF-A62B-FDFB0D1100D8}" srcOrd="0" destOrd="0" presId="urn:microsoft.com/office/officeart/2005/8/layout/hierarchy2"/>
    <dgm:cxn modelId="{2DE6EDBD-A2C1-4FE4-A509-C42A44E34916}" type="presParOf" srcId="{10F82BBF-64F7-4AAF-A62B-FDFB0D1100D8}" destId="{8702189F-563D-4C0D-9737-6A67E3E4E63C}" srcOrd="0" destOrd="0" presId="urn:microsoft.com/office/officeart/2005/8/layout/hierarchy2"/>
    <dgm:cxn modelId="{FB1CDC47-4543-4154-97AE-4DD8588E5074}" type="presParOf" srcId="{49BB8683-0F53-4C38-8DED-F0CE380E0B83}" destId="{5A6E47E9-781F-4293-B0EA-C69A71703BB2}" srcOrd="1" destOrd="0" presId="urn:microsoft.com/office/officeart/2005/8/layout/hierarchy2"/>
    <dgm:cxn modelId="{334B7ECB-68A1-42CA-BD9B-0511CDE37CF6}" type="presParOf" srcId="{5A6E47E9-781F-4293-B0EA-C69A71703BB2}" destId="{0AE419D0-8BB4-40AC-A496-D630DFB775FD}" srcOrd="0" destOrd="0" presId="urn:microsoft.com/office/officeart/2005/8/layout/hierarchy2"/>
    <dgm:cxn modelId="{4C19F16A-1BC2-4BD4-872A-2A4F1A4CC294}" type="presParOf" srcId="{5A6E47E9-781F-4293-B0EA-C69A71703BB2}" destId="{5E6067B3-6824-45E6-9A0F-AD6FE41515DA}" srcOrd="1" destOrd="0" presId="urn:microsoft.com/office/officeart/2005/8/layout/hierarchy2"/>
    <dgm:cxn modelId="{0ED86ADD-79CE-4C54-BFAD-594FBBC1568A}" type="presParOf" srcId="{5E6067B3-6824-45E6-9A0F-AD6FE41515DA}" destId="{0F587949-54B8-4537-BECF-9E1337CBB5A3}" srcOrd="0" destOrd="0" presId="urn:microsoft.com/office/officeart/2005/8/layout/hierarchy2"/>
    <dgm:cxn modelId="{C2BCA65F-4CA1-467B-B425-A2DA1766E2EE}" type="presParOf" srcId="{0F587949-54B8-4537-BECF-9E1337CBB5A3}" destId="{89B9FC65-13C0-4B38-9EC4-991F1E336C18}" srcOrd="0" destOrd="0" presId="urn:microsoft.com/office/officeart/2005/8/layout/hierarchy2"/>
    <dgm:cxn modelId="{B3393EF3-5454-42E9-9527-3271B4BA51D3}" type="presParOf" srcId="{5E6067B3-6824-45E6-9A0F-AD6FE41515DA}" destId="{6752C3C8-CCFA-452D-9B0F-E6C63B1C031B}" srcOrd="1" destOrd="0" presId="urn:microsoft.com/office/officeart/2005/8/layout/hierarchy2"/>
    <dgm:cxn modelId="{837F37E2-46DB-4DD4-B582-4A2598175560}" type="presParOf" srcId="{6752C3C8-CCFA-452D-9B0F-E6C63B1C031B}" destId="{BD53599E-2CBB-4B2E-AA9A-0F20F755756B}" srcOrd="0" destOrd="0" presId="urn:microsoft.com/office/officeart/2005/8/layout/hierarchy2"/>
    <dgm:cxn modelId="{E71219A6-D922-423D-94D4-F06BAC2810A7}" type="presParOf" srcId="{6752C3C8-CCFA-452D-9B0F-E6C63B1C031B}" destId="{15C316CB-AE34-4096-B338-13C764BBB4D2}" srcOrd="1" destOrd="0" presId="urn:microsoft.com/office/officeart/2005/8/layout/hierarchy2"/>
    <dgm:cxn modelId="{649B0837-8D7D-43A8-8DB1-10ADCB34F3A1}" type="presParOf" srcId="{5E6067B3-6824-45E6-9A0F-AD6FE41515DA}" destId="{D3F98BE4-4191-42BF-9F16-A9898420246C}" srcOrd="2" destOrd="0" presId="urn:microsoft.com/office/officeart/2005/8/layout/hierarchy2"/>
    <dgm:cxn modelId="{09C4D8D6-3332-4DDF-903E-341E8D8E5490}" type="presParOf" srcId="{D3F98BE4-4191-42BF-9F16-A9898420246C}" destId="{25D4A003-15B9-4470-AA24-3F07F4E5F827}" srcOrd="0" destOrd="0" presId="urn:microsoft.com/office/officeart/2005/8/layout/hierarchy2"/>
    <dgm:cxn modelId="{3E670891-554B-4C84-9154-FD9E86F8BEB9}" type="presParOf" srcId="{5E6067B3-6824-45E6-9A0F-AD6FE41515DA}" destId="{FEDF755A-33E5-43AC-A10C-89366C4C6385}" srcOrd="3" destOrd="0" presId="urn:microsoft.com/office/officeart/2005/8/layout/hierarchy2"/>
    <dgm:cxn modelId="{61BE2302-1289-40D1-9555-5F7D3E76085C}" type="presParOf" srcId="{FEDF755A-33E5-43AC-A10C-89366C4C6385}" destId="{805B4A8F-E981-4DF9-B711-1A6941EF57A8}" srcOrd="0" destOrd="0" presId="urn:microsoft.com/office/officeart/2005/8/layout/hierarchy2"/>
    <dgm:cxn modelId="{057F72EA-3AC1-4594-A7F9-6FF74670C5D1}" type="presParOf" srcId="{FEDF755A-33E5-43AC-A10C-89366C4C6385}" destId="{8E0BA462-00DB-4DED-A64C-F3C0B5728B2D}" srcOrd="1" destOrd="0" presId="urn:microsoft.com/office/officeart/2005/8/layout/hierarchy2"/>
    <dgm:cxn modelId="{45EEE66A-888F-415A-9B1C-9FCEE7F8194F}" type="presParOf" srcId="{5E6067B3-6824-45E6-9A0F-AD6FE41515DA}" destId="{C5F1E262-1F4C-4AED-9724-420EAD0A62D9}" srcOrd="4" destOrd="0" presId="urn:microsoft.com/office/officeart/2005/8/layout/hierarchy2"/>
    <dgm:cxn modelId="{316B405D-1872-4089-9E83-46477A020500}" type="presParOf" srcId="{C5F1E262-1F4C-4AED-9724-420EAD0A62D9}" destId="{37B16688-4CD5-46FE-8383-ABDF49B8CAC8}" srcOrd="0" destOrd="0" presId="urn:microsoft.com/office/officeart/2005/8/layout/hierarchy2"/>
    <dgm:cxn modelId="{F81EAD24-B4C2-451E-9C81-CB1AB7C6FFC1}" type="presParOf" srcId="{5E6067B3-6824-45E6-9A0F-AD6FE41515DA}" destId="{0D87C393-331E-4ADF-8775-0A3437C1C6D5}" srcOrd="5" destOrd="0" presId="urn:microsoft.com/office/officeart/2005/8/layout/hierarchy2"/>
    <dgm:cxn modelId="{8D30F068-7893-4B2D-80ED-6E520AE26CC6}" type="presParOf" srcId="{0D87C393-331E-4ADF-8775-0A3437C1C6D5}" destId="{8112CA20-6FB9-487F-A832-BE55A770446E}" srcOrd="0" destOrd="0" presId="urn:microsoft.com/office/officeart/2005/8/layout/hierarchy2"/>
    <dgm:cxn modelId="{F0F5E240-8F13-4894-B4BE-17F5CB50053B}" type="presParOf" srcId="{0D87C393-331E-4ADF-8775-0A3437C1C6D5}" destId="{5E349504-A33A-4D24-9112-169EF2CCC669}" srcOrd="1" destOrd="0" presId="urn:microsoft.com/office/officeart/2005/8/layout/hierarchy2"/>
    <dgm:cxn modelId="{884A46C0-1F3B-4E43-AAEB-9A1C5C4EDF57}" type="presParOf" srcId="{49BB8683-0F53-4C38-8DED-F0CE380E0B83}" destId="{F6ABA758-AB8A-437D-A8E5-8719B34C778A}" srcOrd="2" destOrd="0" presId="urn:microsoft.com/office/officeart/2005/8/layout/hierarchy2"/>
    <dgm:cxn modelId="{B49A59B0-8079-4C7F-95AC-E87107CCB26A}" type="presParOf" srcId="{F6ABA758-AB8A-437D-A8E5-8719B34C778A}" destId="{EA3C5010-9EF3-4714-815E-202A2479E6F5}" srcOrd="0" destOrd="0" presId="urn:microsoft.com/office/officeart/2005/8/layout/hierarchy2"/>
    <dgm:cxn modelId="{30C50601-54C8-4E69-8011-5FA644ADC262}" type="presParOf" srcId="{49BB8683-0F53-4C38-8DED-F0CE380E0B83}" destId="{6674BA18-3EF0-45E7-9C3C-B2C2F3C914CC}" srcOrd="3" destOrd="0" presId="urn:microsoft.com/office/officeart/2005/8/layout/hierarchy2"/>
    <dgm:cxn modelId="{E4168F90-1A4F-4576-BF0F-98CA88D7331C}" type="presParOf" srcId="{6674BA18-3EF0-45E7-9C3C-B2C2F3C914CC}" destId="{309640C0-D69A-4F88-B698-B91D1E97FAB8}" srcOrd="0" destOrd="0" presId="urn:microsoft.com/office/officeart/2005/8/layout/hierarchy2"/>
    <dgm:cxn modelId="{5BBE14B7-E52D-44FC-BD17-1445A251145C}" type="presParOf" srcId="{6674BA18-3EF0-45E7-9C3C-B2C2F3C914CC}" destId="{D18656FF-862F-4D46-9FA5-B991E9CCDE0D}" srcOrd="1" destOrd="0" presId="urn:microsoft.com/office/officeart/2005/8/layout/hierarchy2"/>
    <dgm:cxn modelId="{72282ECD-462F-4F02-B8F9-0D1034CD6067}" type="presParOf" srcId="{D18656FF-862F-4D46-9FA5-B991E9CCDE0D}" destId="{C2A1218F-A3DE-4C2A-ACDA-83CCC1EC05CA}" srcOrd="0" destOrd="0" presId="urn:microsoft.com/office/officeart/2005/8/layout/hierarchy2"/>
    <dgm:cxn modelId="{BD8AF211-E513-4D6F-BF54-6547AD843596}" type="presParOf" srcId="{C2A1218F-A3DE-4C2A-ACDA-83CCC1EC05CA}" destId="{A1507CA9-3952-4CBC-A415-0AC5523B04DE}" srcOrd="0" destOrd="0" presId="urn:microsoft.com/office/officeart/2005/8/layout/hierarchy2"/>
    <dgm:cxn modelId="{AD9D5BC3-4CE3-4113-BC2F-94CA8C4560D4}" type="presParOf" srcId="{D18656FF-862F-4D46-9FA5-B991E9CCDE0D}" destId="{3941147E-4002-4852-B590-3571BBD944CD}" srcOrd="1" destOrd="0" presId="urn:microsoft.com/office/officeart/2005/8/layout/hierarchy2"/>
    <dgm:cxn modelId="{3848AEB9-D68C-4012-A1E5-99B0E99DA4ED}" type="presParOf" srcId="{3941147E-4002-4852-B590-3571BBD944CD}" destId="{0B8D3BC0-9CEA-4683-8FF2-DBDF1C1CE8B6}" srcOrd="0" destOrd="0" presId="urn:microsoft.com/office/officeart/2005/8/layout/hierarchy2"/>
    <dgm:cxn modelId="{7E1E2DC9-292B-4D5B-AD6D-D1C117CDAC2C}" type="presParOf" srcId="{3941147E-4002-4852-B590-3571BBD944CD}" destId="{61F6AA8D-3A3A-4EB8-B58A-0E5BFCD8E22F}" srcOrd="1" destOrd="0" presId="urn:microsoft.com/office/officeart/2005/8/layout/hierarchy2"/>
    <dgm:cxn modelId="{F2F8B87D-CC00-4EEC-8FDB-84EC69F221CF}" type="presParOf" srcId="{D18656FF-862F-4D46-9FA5-B991E9CCDE0D}" destId="{0A024459-B034-4051-A715-A061DC5477A8}" srcOrd="2" destOrd="0" presId="urn:microsoft.com/office/officeart/2005/8/layout/hierarchy2"/>
    <dgm:cxn modelId="{5D267588-A23C-4164-A1F7-70E087BA9F13}" type="presParOf" srcId="{0A024459-B034-4051-A715-A061DC5477A8}" destId="{3806CA69-73E7-4B8D-A089-A8EC64AF47C2}" srcOrd="0" destOrd="0" presId="urn:microsoft.com/office/officeart/2005/8/layout/hierarchy2"/>
    <dgm:cxn modelId="{456CF3E1-4871-4D87-AB1F-60F2913D1267}" type="presParOf" srcId="{D18656FF-862F-4D46-9FA5-B991E9CCDE0D}" destId="{F895DE8C-6DB7-4B38-8BEB-588C2AE6A0B0}" srcOrd="3" destOrd="0" presId="urn:microsoft.com/office/officeart/2005/8/layout/hierarchy2"/>
    <dgm:cxn modelId="{754B576F-BBB2-4DE6-B235-2ACA8E551A1E}" type="presParOf" srcId="{F895DE8C-6DB7-4B38-8BEB-588C2AE6A0B0}" destId="{382D6AD4-1783-4766-8495-5D0A8753F623}" srcOrd="0" destOrd="0" presId="urn:microsoft.com/office/officeart/2005/8/layout/hierarchy2"/>
    <dgm:cxn modelId="{F39210D4-31BB-49AD-8C58-A02121AC1CB4}" type="presParOf" srcId="{F895DE8C-6DB7-4B38-8BEB-588C2AE6A0B0}" destId="{97DFC710-0071-421D-B1BD-3CEBCADF8F08}" srcOrd="1" destOrd="0" presId="urn:microsoft.com/office/officeart/2005/8/layout/hierarchy2"/>
    <dgm:cxn modelId="{D9C10330-5A97-4C79-A262-E057E46CF035}" type="presParOf" srcId="{49BB8683-0F53-4C38-8DED-F0CE380E0B83}" destId="{F46DDEF0-C6B4-49C7-B72B-19475B74F8D3}" srcOrd="4" destOrd="0" presId="urn:microsoft.com/office/officeart/2005/8/layout/hierarchy2"/>
    <dgm:cxn modelId="{99180206-7BF0-485D-8D11-1B0F25595A33}" type="presParOf" srcId="{F46DDEF0-C6B4-49C7-B72B-19475B74F8D3}" destId="{4947BA76-76DB-4C6D-9FBA-09039D77C592}" srcOrd="0" destOrd="0" presId="urn:microsoft.com/office/officeart/2005/8/layout/hierarchy2"/>
    <dgm:cxn modelId="{32224960-A08A-43B9-A867-EB6AA26A353D}" type="presParOf" srcId="{49BB8683-0F53-4C38-8DED-F0CE380E0B83}" destId="{EE98AA3A-C2BD-41FA-85C7-A31CF4EE0BE7}" srcOrd="5" destOrd="0" presId="urn:microsoft.com/office/officeart/2005/8/layout/hierarchy2"/>
    <dgm:cxn modelId="{8060F21B-3BAE-4AC5-B37C-0AF377554610}" type="presParOf" srcId="{EE98AA3A-C2BD-41FA-85C7-A31CF4EE0BE7}" destId="{E297A2D0-D95C-4341-AB3F-F7624409CDB1}" srcOrd="0" destOrd="0" presId="urn:microsoft.com/office/officeart/2005/8/layout/hierarchy2"/>
    <dgm:cxn modelId="{F3EDD845-A51F-485B-8FD3-BDFC8CD28CB7}" type="presParOf" srcId="{EE98AA3A-C2BD-41FA-85C7-A31CF4EE0BE7}" destId="{538C07BA-C0E1-4226-A248-1E18F0608704}" srcOrd="1" destOrd="0" presId="urn:microsoft.com/office/officeart/2005/8/layout/hierarchy2"/>
    <dgm:cxn modelId="{3BCC35F8-01B1-4F15-8EF6-D35111F55C0E}" type="presParOf" srcId="{538C07BA-C0E1-4226-A248-1E18F0608704}" destId="{7EE2BF70-FBE3-44A9-940A-A232D845C3E6}" srcOrd="0" destOrd="0" presId="urn:microsoft.com/office/officeart/2005/8/layout/hierarchy2"/>
    <dgm:cxn modelId="{EF8A073A-EFF0-4A6B-8D73-71421D530AB2}" type="presParOf" srcId="{7EE2BF70-FBE3-44A9-940A-A232D845C3E6}" destId="{2F563314-4D30-4F36-B800-824036DCC135}" srcOrd="0" destOrd="0" presId="urn:microsoft.com/office/officeart/2005/8/layout/hierarchy2"/>
    <dgm:cxn modelId="{5207BD6D-ECCC-4C72-BE32-87D48F63E145}" type="presParOf" srcId="{538C07BA-C0E1-4226-A248-1E18F0608704}" destId="{C56CBEF8-343A-423E-AEA9-09E692D59E74}" srcOrd="1" destOrd="0" presId="urn:microsoft.com/office/officeart/2005/8/layout/hierarchy2"/>
    <dgm:cxn modelId="{F0D479BD-835E-49CF-9687-4DBF2532A056}" type="presParOf" srcId="{C56CBEF8-343A-423E-AEA9-09E692D59E74}" destId="{5AB5CBF8-56B3-4CED-80F5-ED3055E5F635}" srcOrd="0" destOrd="0" presId="urn:microsoft.com/office/officeart/2005/8/layout/hierarchy2"/>
    <dgm:cxn modelId="{AAD3445C-4511-41A9-B29E-9A1602A3E31E}" type="presParOf" srcId="{C56CBEF8-343A-423E-AEA9-09E692D59E74}" destId="{768F5A4A-A053-406D-91F4-548D0BFBC559}" srcOrd="1" destOrd="0" presId="urn:microsoft.com/office/officeart/2005/8/layout/hierarchy2"/>
    <dgm:cxn modelId="{50A49104-45F6-497A-82DE-FF43D4147C78}" type="presParOf" srcId="{538C07BA-C0E1-4226-A248-1E18F0608704}" destId="{773BEA3E-5BBA-473E-BADD-C2A265D2BFE1}" srcOrd="2" destOrd="0" presId="urn:microsoft.com/office/officeart/2005/8/layout/hierarchy2"/>
    <dgm:cxn modelId="{2B3535ED-C91F-4444-BD91-CB239979C98B}" type="presParOf" srcId="{773BEA3E-5BBA-473E-BADD-C2A265D2BFE1}" destId="{0794689F-7FDE-47A0-A908-BCEA22303D01}" srcOrd="0" destOrd="0" presId="urn:microsoft.com/office/officeart/2005/8/layout/hierarchy2"/>
    <dgm:cxn modelId="{737BD068-9009-4545-BF21-56873669E516}" type="presParOf" srcId="{538C07BA-C0E1-4226-A248-1E18F0608704}" destId="{3880170E-CB3A-4F32-9877-F858D7A41704}" srcOrd="3" destOrd="0" presId="urn:microsoft.com/office/officeart/2005/8/layout/hierarchy2"/>
    <dgm:cxn modelId="{4CF66875-971E-49F4-A4AF-352982BADAFC}" type="presParOf" srcId="{3880170E-CB3A-4F32-9877-F858D7A41704}" destId="{0CA051EB-48CC-4223-8219-A556A12A3134}" srcOrd="0" destOrd="0" presId="urn:microsoft.com/office/officeart/2005/8/layout/hierarchy2"/>
    <dgm:cxn modelId="{AA5B4C50-D386-4AEC-94CB-415E59A4A101}" type="presParOf" srcId="{3880170E-CB3A-4F32-9877-F858D7A41704}" destId="{38D9BACC-45E7-4084-B2CC-BFD1011F8794}" srcOrd="1" destOrd="0" presId="urn:microsoft.com/office/officeart/2005/8/layout/hierarchy2"/>
    <dgm:cxn modelId="{DEDCF0D1-D2F9-4B46-9F4F-1F96E4E0E804}" type="presParOf" srcId="{538C07BA-C0E1-4226-A248-1E18F0608704}" destId="{AB767E2A-4ADC-465A-A502-EA4BED351355}" srcOrd="4" destOrd="0" presId="urn:microsoft.com/office/officeart/2005/8/layout/hierarchy2"/>
    <dgm:cxn modelId="{F3944521-CCCA-465A-BA65-C44B3B2C1F17}" type="presParOf" srcId="{AB767E2A-4ADC-465A-A502-EA4BED351355}" destId="{A240FAE2-FEA2-48BE-988B-97359EAECEEB}" srcOrd="0" destOrd="0" presId="urn:microsoft.com/office/officeart/2005/8/layout/hierarchy2"/>
    <dgm:cxn modelId="{40C133C5-80D8-476C-B544-08A326F84CF3}" type="presParOf" srcId="{538C07BA-C0E1-4226-A248-1E18F0608704}" destId="{9771F4A0-E71E-4C1E-A434-33DC2119976D}" srcOrd="5" destOrd="0" presId="urn:microsoft.com/office/officeart/2005/8/layout/hierarchy2"/>
    <dgm:cxn modelId="{8047DD81-51E9-4F74-A3D3-79DB7A11E35D}" type="presParOf" srcId="{9771F4A0-E71E-4C1E-A434-33DC2119976D}" destId="{11FB44E7-677A-493F-AB4E-BE0E847254C3}" srcOrd="0" destOrd="0" presId="urn:microsoft.com/office/officeart/2005/8/layout/hierarchy2"/>
    <dgm:cxn modelId="{882CDA6F-0C8F-4F9C-82E7-564CE483839B}" type="presParOf" srcId="{9771F4A0-E71E-4C1E-A434-33DC2119976D}" destId="{729D1204-B7B6-44D0-A212-CDC4840F4CC0}" srcOrd="1" destOrd="0" presId="urn:microsoft.com/office/officeart/2005/8/layout/hierarchy2"/>
    <dgm:cxn modelId="{92C39AC2-326D-48B6-971C-6C308C1C972D}" type="presParOf" srcId="{538C07BA-C0E1-4226-A248-1E18F0608704}" destId="{1EAB70CE-E490-4D66-9227-A3C7AA3D0A37}" srcOrd="6" destOrd="0" presId="urn:microsoft.com/office/officeart/2005/8/layout/hierarchy2"/>
    <dgm:cxn modelId="{CBDF612F-A7D2-4559-9FCC-DC7F5F97F496}" type="presParOf" srcId="{1EAB70CE-E490-4D66-9227-A3C7AA3D0A37}" destId="{2CF5F832-620D-4857-A61A-5CCD726C4A7B}" srcOrd="0" destOrd="0" presId="urn:microsoft.com/office/officeart/2005/8/layout/hierarchy2"/>
    <dgm:cxn modelId="{2FFE9800-4015-4D68-A2E0-C4E5CFE57CCA}" type="presParOf" srcId="{538C07BA-C0E1-4226-A248-1E18F0608704}" destId="{E9940DEB-CB57-4707-AB93-F5268D871861}" srcOrd="7" destOrd="0" presId="urn:microsoft.com/office/officeart/2005/8/layout/hierarchy2"/>
    <dgm:cxn modelId="{0AC27F40-DBE2-4E8B-9E5E-249A8B569A66}" type="presParOf" srcId="{E9940DEB-CB57-4707-AB93-F5268D871861}" destId="{24D370D2-C875-4EB9-86CA-ECF5317E283C}" srcOrd="0" destOrd="0" presId="urn:microsoft.com/office/officeart/2005/8/layout/hierarchy2"/>
    <dgm:cxn modelId="{1F919A92-7643-43AC-9CAA-524C1F1D473F}" type="presParOf" srcId="{E9940DEB-CB57-4707-AB93-F5268D871861}" destId="{35F35FFE-F146-4D06-9D70-FBC7900E258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9591" y="32498"/>
            <a:ext cx="2956244" cy="461917"/>
          </a:xfrm>
          <a:prstGeom prst="rect">
            <a:avLst/>
          </a:prstGeom>
          <a:noFill/>
          <a:ln w="9525">
            <a:noFill/>
            <a:miter lim="800000"/>
            <a:headEnd/>
            <a:tailEnd/>
          </a:ln>
          <a:effectLst/>
        </p:spPr>
        <p:txBody>
          <a:bodyPr vert="horz" wrap="square" lIns="19505" tIns="0" rIns="19505" bIns="0" numCol="1" anchor="t" anchorCtr="0" compatLnSpc="1">
            <a:prstTxWarp prst="textNoShape">
              <a:avLst/>
            </a:prstTxWarp>
          </a:bodyPr>
          <a:lstStyle>
            <a:lvl1pPr defTabSz="937354" eaLnBrk="0" hangingPunct="0">
              <a:defRPr sz="1000" i="1">
                <a:latin typeface="Times New Roman" pitchFamily="18" charset="0"/>
                <a:ea typeface="新細明體" pitchFamily="18" charset="-120"/>
              </a:defRPr>
            </a:lvl1pPr>
          </a:lstStyle>
          <a:p>
            <a:pPr>
              <a:defRPr/>
            </a:pPr>
            <a:endParaRPr lang="en-US" altLang="zh-TW"/>
          </a:p>
        </p:txBody>
      </p:sp>
      <p:sp>
        <p:nvSpPr>
          <p:cNvPr id="3075" name="Rectangle 3"/>
          <p:cNvSpPr>
            <a:spLocks noGrp="1" noChangeArrowheads="1"/>
          </p:cNvSpPr>
          <p:nvPr>
            <p:ph type="dt" sz="quarter" idx="1"/>
          </p:nvPr>
        </p:nvSpPr>
        <p:spPr bwMode="auto">
          <a:xfrm>
            <a:off x="3869460" y="32498"/>
            <a:ext cx="2955156" cy="461917"/>
          </a:xfrm>
          <a:prstGeom prst="rect">
            <a:avLst/>
          </a:prstGeom>
          <a:noFill/>
          <a:ln w="9525">
            <a:noFill/>
            <a:miter lim="800000"/>
            <a:headEnd/>
            <a:tailEnd/>
          </a:ln>
          <a:effectLst/>
        </p:spPr>
        <p:txBody>
          <a:bodyPr vert="horz" wrap="square" lIns="19505" tIns="0" rIns="19505" bIns="0" numCol="1" anchor="t" anchorCtr="0" compatLnSpc="1">
            <a:prstTxWarp prst="textNoShape">
              <a:avLst/>
            </a:prstTxWarp>
          </a:bodyPr>
          <a:lstStyle>
            <a:lvl1pPr algn="r" defTabSz="937354" eaLnBrk="0" hangingPunct="0">
              <a:defRPr sz="1000" i="1">
                <a:latin typeface="Times New Roman" pitchFamily="18" charset="0"/>
                <a:ea typeface="新細明體" pitchFamily="18" charset="-120"/>
              </a:defRPr>
            </a:lvl1pPr>
          </a:lstStyle>
          <a:p>
            <a:pPr>
              <a:defRPr/>
            </a:pPr>
            <a:endParaRPr lang="en-US" altLang="zh-TW"/>
          </a:p>
        </p:txBody>
      </p:sp>
      <p:sp>
        <p:nvSpPr>
          <p:cNvPr id="3076" name="Rectangle 4"/>
          <p:cNvSpPr>
            <a:spLocks noGrp="1" noChangeArrowheads="1"/>
          </p:cNvSpPr>
          <p:nvPr>
            <p:ph type="ftr" sz="quarter" idx="2"/>
          </p:nvPr>
        </p:nvSpPr>
        <p:spPr bwMode="auto">
          <a:xfrm>
            <a:off x="-19591" y="9444925"/>
            <a:ext cx="2956244" cy="461916"/>
          </a:xfrm>
          <a:prstGeom prst="rect">
            <a:avLst/>
          </a:prstGeom>
          <a:noFill/>
          <a:ln w="9525">
            <a:noFill/>
            <a:miter lim="800000"/>
            <a:headEnd/>
            <a:tailEnd/>
          </a:ln>
          <a:effectLst/>
        </p:spPr>
        <p:txBody>
          <a:bodyPr vert="horz" wrap="square" lIns="19505" tIns="0" rIns="19505" bIns="0" numCol="1" anchor="b" anchorCtr="0" compatLnSpc="1">
            <a:prstTxWarp prst="textNoShape">
              <a:avLst/>
            </a:prstTxWarp>
          </a:bodyPr>
          <a:lstStyle>
            <a:lvl1pPr defTabSz="937354" eaLnBrk="0" hangingPunct="0">
              <a:defRPr sz="1000" i="1">
                <a:latin typeface="Times New Roman" pitchFamily="18" charset="0"/>
                <a:ea typeface="新細明體" pitchFamily="18" charset="-120"/>
              </a:defRPr>
            </a:lvl1pPr>
          </a:lstStyle>
          <a:p>
            <a:pPr>
              <a:defRPr/>
            </a:pPr>
            <a:endParaRPr lang="en-US" altLang="zh-TW"/>
          </a:p>
        </p:txBody>
      </p:sp>
      <p:sp>
        <p:nvSpPr>
          <p:cNvPr id="3077" name="Rectangle 5"/>
          <p:cNvSpPr>
            <a:spLocks noGrp="1" noChangeArrowheads="1"/>
          </p:cNvSpPr>
          <p:nvPr>
            <p:ph type="sldNum" sz="quarter" idx="3"/>
          </p:nvPr>
        </p:nvSpPr>
        <p:spPr bwMode="auto">
          <a:xfrm>
            <a:off x="3869460" y="9444925"/>
            <a:ext cx="2955156" cy="461916"/>
          </a:xfrm>
          <a:prstGeom prst="rect">
            <a:avLst/>
          </a:prstGeom>
          <a:noFill/>
          <a:ln w="9525">
            <a:noFill/>
            <a:miter lim="800000"/>
            <a:headEnd/>
            <a:tailEnd/>
          </a:ln>
          <a:effectLst/>
        </p:spPr>
        <p:txBody>
          <a:bodyPr vert="horz" wrap="square" lIns="19505" tIns="0" rIns="19505" bIns="0" numCol="1" anchor="b" anchorCtr="0" compatLnSpc="1">
            <a:prstTxWarp prst="textNoShape">
              <a:avLst/>
            </a:prstTxWarp>
          </a:bodyPr>
          <a:lstStyle>
            <a:lvl1pPr algn="r" defTabSz="937354" eaLnBrk="0" hangingPunct="0">
              <a:defRPr sz="1000" i="1">
                <a:latin typeface="Times New Roman" pitchFamily="18" charset="0"/>
                <a:ea typeface="新細明體" pitchFamily="18" charset="-120"/>
              </a:defRPr>
            </a:lvl1pPr>
          </a:lstStyle>
          <a:p>
            <a:pPr>
              <a:defRPr/>
            </a:pPr>
            <a:fld id="{C05AE215-1842-40E1-A5C9-3E6CDD7017B4}" type="slidenum">
              <a:rPr lang="en-US" altLang="zh-TW"/>
              <a:pPr>
                <a:defRPr/>
              </a:pPr>
              <a:t>‹#›</a:t>
            </a:fld>
            <a:endParaRPr lang="en-US" altLang="zh-TW"/>
          </a:p>
        </p:txBody>
      </p:sp>
    </p:spTree>
    <p:extLst>
      <p:ext uri="{BB962C8B-B14F-4D97-AF65-F5344CB8AC3E}">
        <p14:creationId xmlns:p14="http://schemas.microsoft.com/office/powerpoint/2010/main" val="3670878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0681" y="32498"/>
            <a:ext cx="2957334" cy="461917"/>
          </a:xfrm>
          <a:prstGeom prst="rect">
            <a:avLst/>
          </a:prstGeom>
          <a:noFill/>
          <a:ln w="9525">
            <a:noFill/>
            <a:miter lim="800000"/>
            <a:headEnd/>
            <a:tailEnd/>
          </a:ln>
          <a:effectLst/>
        </p:spPr>
        <p:txBody>
          <a:bodyPr vert="horz" wrap="square" lIns="19505" tIns="0" rIns="19505" bIns="0" numCol="1" anchor="t" anchorCtr="0" compatLnSpc="1">
            <a:prstTxWarp prst="textNoShape">
              <a:avLst/>
            </a:prstTxWarp>
          </a:bodyPr>
          <a:lstStyle>
            <a:lvl1pPr defTabSz="937354" eaLnBrk="0" hangingPunct="0">
              <a:defRPr sz="1000" i="1">
                <a:latin typeface="Times New Roman" pitchFamily="18" charset="0"/>
                <a:ea typeface="新細明體" pitchFamily="18" charset="-120"/>
              </a:defRPr>
            </a:lvl1pPr>
          </a:lstStyle>
          <a:p>
            <a:pPr>
              <a:defRPr/>
            </a:pPr>
            <a:endParaRPr lang="en-US" altLang="zh-TW"/>
          </a:p>
        </p:txBody>
      </p:sp>
      <p:sp>
        <p:nvSpPr>
          <p:cNvPr id="2051" name="Rectangle 3"/>
          <p:cNvSpPr>
            <a:spLocks noGrp="1" noChangeArrowheads="1"/>
          </p:cNvSpPr>
          <p:nvPr>
            <p:ph type="dt" idx="1"/>
          </p:nvPr>
        </p:nvSpPr>
        <p:spPr bwMode="auto">
          <a:xfrm>
            <a:off x="3869460" y="32498"/>
            <a:ext cx="2957333" cy="461917"/>
          </a:xfrm>
          <a:prstGeom prst="rect">
            <a:avLst/>
          </a:prstGeom>
          <a:noFill/>
          <a:ln w="9525">
            <a:noFill/>
            <a:miter lim="800000"/>
            <a:headEnd/>
            <a:tailEnd/>
          </a:ln>
          <a:effectLst/>
        </p:spPr>
        <p:txBody>
          <a:bodyPr vert="horz" wrap="square" lIns="19505" tIns="0" rIns="19505" bIns="0" numCol="1" anchor="t" anchorCtr="0" compatLnSpc="1">
            <a:prstTxWarp prst="textNoShape">
              <a:avLst/>
            </a:prstTxWarp>
          </a:bodyPr>
          <a:lstStyle>
            <a:lvl1pPr algn="r" defTabSz="937354" eaLnBrk="0" hangingPunct="0">
              <a:defRPr sz="1000" i="1">
                <a:latin typeface="Times New Roman" pitchFamily="18" charset="0"/>
                <a:ea typeface="新細明體" pitchFamily="18" charset="-120"/>
              </a:defRPr>
            </a:lvl1pPr>
          </a:lstStyle>
          <a:p>
            <a:pPr>
              <a:defRPr/>
            </a:pPr>
            <a:endParaRPr lang="en-US" altLang="zh-TW"/>
          </a:p>
        </p:txBody>
      </p:sp>
      <p:sp>
        <p:nvSpPr>
          <p:cNvPr id="124932" name="Rectangle 4"/>
          <p:cNvSpPr>
            <a:spLocks noGrp="1" noRot="1" noChangeAspect="1" noChangeArrowheads="1" noTextEdit="1"/>
          </p:cNvSpPr>
          <p:nvPr>
            <p:ph type="sldImg" idx="2"/>
          </p:nvPr>
        </p:nvSpPr>
        <p:spPr bwMode="auto">
          <a:xfrm>
            <a:off x="892175" y="735013"/>
            <a:ext cx="5019675" cy="37655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2126" y="4739873"/>
            <a:ext cx="4980772" cy="4470613"/>
          </a:xfrm>
          <a:prstGeom prst="rect">
            <a:avLst/>
          </a:prstGeom>
          <a:noFill/>
          <a:ln w="9525">
            <a:noFill/>
            <a:miter lim="800000"/>
            <a:headEnd/>
            <a:tailEnd/>
          </a:ln>
          <a:effectLst/>
        </p:spPr>
        <p:txBody>
          <a:bodyPr vert="horz" wrap="square" lIns="94278" tIns="47140" rIns="94278" bIns="47140" numCol="1" anchor="t" anchorCtr="0" compatLnSpc="1">
            <a:prstTxWarp prst="textNoShape">
              <a:avLst/>
            </a:prstTxWarp>
          </a:bodyPr>
          <a:lstStyle/>
          <a:p>
            <a:pPr lvl="0"/>
            <a:r>
              <a:rPr lang="zh-TW" altLang="en-US" noProof="0" smtClean="0"/>
              <a:t>按一下以編輯母片文字樣式</a:t>
            </a:r>
          </a:p>
          <a:p>
            <a:pPr lvl="1"/>
            <a:r>
              <a:rPr lang="zh-TW" altLang="en-US" noProof="0" smtClean="0"/>
              <a:t>第二階層</a:t>
            </a:r>
          </a:p>
          <a:p>
            <a:pPr lvl="2"/>
            <a:r>
              <a:rPr lang="zh-TW" altLang="en-US" noProof="0" smtClean="0"/>
              <a:t>第三階層</a:t>
            </a:r>
          </a:p>
          <a:p>
            <a:pPr lvl="3"/>
            <a:r>
              <a:rPr lang="zh-TW" altLang="en-US" noProof="0" smtClean="0"/>
              <a:t>第四階層</a:t>
            </a:r>
          </a:p>
          <a:p>
            <a:pPr lvl="4"/>
            <a:r>
              <a:rPr lang="zh-TW" altLang="en-US" noProof="0" smtClean="0"/>
              <a:t>第五階層</a:t>
            </a:r>
          </a:p>
        </p:txBody>
      </p:sp>
      <p:sp>
        <p:nvSpPr>
          <p:cNvPr id="2054" name="Rectangle 6"/>
          <p:cNvSpPr>
            <a:spLocks noGrp="1" noChangeArrowheads="1"/>
          </p:cNvSpPr>
          <p:nvPr>
            <p:ph type="ftr" sz="quarter" idx="4"/>
          </p:nvPr>
        </p:nvSpPr>
        <p:spPr bwMode="auto">
          <a:xfrm>
            <a:off x="-20681" y="9444925"/>
            <a:ext cx="2957334" cy="461916"/>
          </a:xfrm>
          <a:prstGeom prst="rect">
            <a:avLst/>
          </a:prstGeom>
          <a:noFill/>
          <a:ln w="9525">
            <a:noFill/>
            <a:miter lim="800000"/>
            <a:headEnd/>
            <a:tailEnd/>
          </a:ln>
          <a:effectLst/>
        </p:spPr>
        <p:txBody>
          <a:bodyPr vert="horz" wrap="square" lIns="19505" tIns="0" rIns="19505" bIns="0" numCol="1" anchor="b" anchorCtr="0" compatLnSpc="1">
            <a:prstTxWarp prst="textNoShape">
              <a:avLst/>
            </a:prstTxWarp>
          </a:bodyPr>
          <a:lstStyle>
            <a:lvl1pPr defTabSz="937354" eaLnBrk="0" hangingPunct="0">
              <a:defRPr sz="1000" i="1">
                <a:latin typeface="Times New Roman" pitchFamily="18" charset="0"/>
                <a:ea typeface="新細明體" pitchFamily="18" charset="-120"/>
              </a:defRPr>
            </a:lvl1pPr>
          </a:lstStyle>
          <a:p>
            <a:pPr>
              <a:defRPr/>
            </a:pPr>
            <a:endParaRPr lang="en-US" altLang="zh-TW"/>
          </a:p>
        </p:txBody>
      </p:sp>
      <p:sp>
        <p:nvSpPr>
          <p:cNvPr id="2055" name="Rectangle 7"/>
          <p:cNvSpPr>
            <a:spLocks noGrp="1" noChangeArrowheads="1"/>
          </p:cNvSpPr>
          <p:nvPr>
            <p:ph type="sldNum" sz="quarter" idx="5"/>
          </p:nvPr>
        </p:nvSpPr>
        <p:spPr bwMode="auto">
          <a:xfrm>
            <a:off x="3869460" y="9444925"/>
            <a:ext cx="2957333" cy="461916"/>
          </a:xfrm>
          <a:prstGeom prst="rect">
            <a:avLst/>
          </a:prstGeom>
          <a:noFill/>
          <a:ln w="9525">
            <a:noFill/>
            <a:miter lim="800000"/>
            <a:headEnd/>
            <a:tailEnd/>
          </a:ln>
          <a:effectLst/>
        </p:spPr>
        <p:txBody>
          <a:bodyPr vert="horz" wrap="square" lIns="19505" tIns="0" rIns="19505" bIns="0" numCol="1" anchor="b" anchorCtr="0" compatLnSpc="1">
            <a:prstTxWarp prst="textNoShape">
              <a:avLst/>
            </a:prstTxWarp>
          </a:bodyPr>
          <a:lstStyle>
            <a:lvl1pPr algn="r" defTabSz="937354" eaLnBrk="0" hangingPunct="0">
              <a:defRPr sz="1000" i="1">
                <a:latin typeface="Times New Roman" pitchFamily="18" charset="0"/>
                <a:ea typeface="新細明體" pitchFamily="18" charset="-120"/>
              </a:defRPr>
            </a:lvl1pPr>
          </a:lstStyle>
          <a:p>
            <a:pPr>
              <a:defRPr/>
            </a:pPr>
            <a:fld id="{BA56BB54-55D8-4157-BD82-D7920311B9C2}" type="slidenum">
              <a:rPr lang="en-US" altLang="zh-TW"/>
              <a:pPr>
                <a:defRPr/>
              </a:pPr>
              <a:t>‹#›</a:t>
            </a:fld>
            <a:endParaRPr lang="en-US" altLang="zh-TW"/>
          </a:p>
        </p:txBody>
      </p:sp>
    </p:spTree>
    <p:extLst>
      <p:ext uri="{BB962C8B-B14F-4D97-AF65-F5344CB8AC3E}">
        <p14:creationId xmlns:p14="http://schemas.microsoft.com/office/powerpoint/2010/main" val="1503709960"/>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defTabSz="762000"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defTabSz="762000"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defTabSz="762000"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defTabSz="762000"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4" name="Rectangle 7"/>
          <p:cNvSpPr txBox="1">
            <a:spLocks noGrp="1" noChangeArrowheads="1"/>
          </p:cNvSpPr>
          <p:nvPr/>
        </p:nvSpPr>
        <p:spPr bwMode="auto">
          <a:xfrm>
            <a:off x="3855839" y="9440645"/>
            <a:ext cx="2949786" cy="49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518" tIns="45759" rIns="91518" bIns="45759" anchor="b"/>
          <a:lstStyle>
            <a:lvl1pPr defTabSz="939800" eaLnBrk="0" hangingPunct="0">
              <a:spcBef>
                <a:spcPct val="30000"/>
              </a:spcBef>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marL="742950" indent="-285750" defTabSz="939800" eaLnBrk="0" hangingPunct="0">
              <a:spcBef>
                <a:spcPct val="30000"/>
              </a:spcBef>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marL="1143000" indent="-228600" defTabSz="939800" eaLnBrk="0" hangingPunct="0">
              <a:spcBef>
                <a:spcPct val="30000"/>
              </a:spcBef>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marL="1600200" indent="-228600" defTabSz="939800" eaLnBrk="0" hangingPunct="0">
              <a:spcBef>
                <a:spcPct val="30000"/>
              </a:spcBef>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marL="2057400" indent="-228600" defTabSz="939800" eaLnBrk="0" hangingPunct="0">
              <a:spcBef>
                <a:spcPct val="30000"/>
              </a:spcBef>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939800"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939800"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939800"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939800"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C3F009E2-79B1-44E4-A850-632081EF87CE}" type="slidenum">
              <a:rPr kumimoji="1" lang="en-US" altLang="zh-TW"/>
              <a:pPr algn="r" eaLnBrk="1" hangingPunct="1">
                <a:spcBef>
                  <a:spcPct val="0"/>
                </a:spcBef>
              </a:pPr>
              <a:t>8</a:t>
            </a:fld>
            <a:endParaRPr kumimoji="1" lang="en-US" altLang="zh-TW"/>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extLst>
            <a:ext uri="{91240B29-F687-4F45-9708-019B960494DF}">
              <a14:hiddenLine xmlns:a14="http://schemas.microsoft.com/office/drawing/2010/main" w="9525">
                <a:solidFill>
                  <a:schemeClr val="tx1"/>
                </a:solidFill>
                <a:round/>
                <a:headEnd/>
                <a:tailEnd/>
              </a14:hiddenLine>
            </a:ext>
          </a:extLst>
        </p:spPr>
        <p:txBody>
          <a:bodyPr wrap="none" lIns="91518" tIns="45759" rIns="91518" bIns="45759" anchor="ctr"/>
          <a:lstStyle/>
          <a:p>
            <a:pPr defTabSz="460892" eaLnBrk="1" hangingPunct="1"/>
            <a:endParaRPr lang="zh-TW" altLang="zh-TW" smtClean="0"/>
          </a:p>
        </p:txBody>
      </p:sp>
    </p:spTree>
    <p:extLst>
      <p:ext uri="{BB962C8B-B14F-4D97-AF65-F5344CB8AC3E}">
        <p14:creationId xmlns:p14="http://schemas.microsoft.com/office/powerpoint/2010/main" val="3270650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058" name="Rectangle 7"/>
          <p:cNvSpPr>
            <a:spLocks noGrp="1" noChangeArrowheads="1"/>
          </p:cNvSpPr>
          <p:nvPr>
            <p:ph type="sldNum" sz="quarter"/>
          </p:nvPr>
        </p:nvSpPr>
        <p:spPr>
          <a:noFill/>
        </p:spPr>
        <p:txBody>
          <a:bodyPr/>
          <a:lstStyle>
            <a:lvl1pPr eaLnBrk="0" hangingPunct="0">
              <a:spcBef>
                <a:spcPct val="30000"/>
              </a:spcBef>
              <a:buFont typeface="Times New Roman" pitchFamily="18" charset="0"/>
              <a:tabLst>
                <a:tab pos="0" algn="l"/>
                <a:tab pos="915427" algn="l"/>
                <a:tab pos="1830854" algn="l"/>
                <a:tab pos="2746281" algn="l"/>
                <a:tab pos="3661708" algn="l"/>
                <a:tab pos="4577134" algn="l"/>
                <a:tab pos="5492561" algn="l"/>
                <a:tab pos="6407987" algn="l"/>
                <a:tab pos="7323414" algn="l"/>
                <a:tab pos="8238841" algn="l"/>
                <a:tab pos="9154268" algn="l"/>
                <a:tab pos="10069695" algn="l"/>
              </a:tabLst>
              <a:defRPr sz="1200">
                <a:solidFill>
                  <a:srgbClr val="000000"/>
                </a:solidFill>
                <a:latin typeface="Times New Roman" pitchFamily="18" charset="0"/>
              </a:defRPr>
            </a:lvl1pPr>
            <a:lvl2pPr marL="743784" indent="-286071" eaLnBrk="0" hangingPunct="0">
              <a:spcBef>
                <a:spcPct val="30000"/>
              </a:spcBef>
              <a:buFont typeface="Times New Roman" pitchFamily="18" charset="0"/>
              <a:tabLst>
                <a:tab pos="0" algn="l"/>
                <a:tab pos="915427" algn="l"/>
                <a:tab pos="1830854" algn="l"/>
                <a:tab pos="2746281" algn="l"/>
                <a:tab pos="3661708" algn="l"/>
                <a:tab pos="4577134" algn="l"/>
                <a:tab pos="5492561" algn="l"/>
                <a:tab pos="6407987" algn="l"/>
                <a:tab pos="7323414" algn="l"/>
                <a:tab pos="8238841" algn="l"/>
                <a:tab pos="9154268" algn="l"/>
                <a:tab pos="10069695" algn="l"/>
              </a:tabLst>
              <a:defRPr sz="1200">
                <a:solidFill>
                  <a:srgbClr val="000000"/>
                </a:solidFill>
                <a:latin typeface="Times New Roman" pitchFamily="18" charset="0"/>
              </a:defRPr>
            </a:lvl2pPr>
            <a:lvl3pPr marL="1144283" indent="-228856" eaLnBrk="0" hangingPunct="0">
              <a:spcBef>
                <a:spcPct val="30000"/>
              </a:spcBef>
              <a:buFont typeface="Times New Roman" pitchFamily="18" charset="0"/>
              <a:tabLst>
                <a:tab pos="0" algn="l"/>
                <a:tab pos="915427" algn="l"/>
                <a:tab pos="1830854" algn="l"/>
                <a:tab pos="2746281" algn="l"/>
                <a:tab pos="3661708" algn="l"/>
                <a:tab pos="4577134" algn="l"/>
                <a:tab pos="5492561" algn="l"/>
                <a:tab pos="6407987" algn="l"/>
                <a:tab pos="7323414" algn="l"/>
                <a:tab pos="8238841" algn="l"/>
                <a:tab pos="9154268" algn="l"/>
                <a:tab pos="10069695" algn="l"/>
              </a:tabLst>
              <a:defRPr sz="1200">
                <a:solidFill>
                  <a:srgbClr val="000000"/>
                </a:solidFill>
                <a:latin typeface="Times New Roman" pitchFamily="18" charset="0"/>
              </a:defRPr>
            </a:lvl3pPr>
            <a:lvl4pPr marL="1601997" indent="-228856" eaLnBrk="0" hangingPunct="0">
              <a:spcBef>
                <a:spcPct val="30000"/>
              </a:spcBef>
              <a:buFont typeface="Times New Roman" pitchFamily="18" charset="0"/>
              <a:tabLst>
                <a:tab pos="0" algn="l"/>
                <a:tab pos="915427" algn="l"/>
                <a:tab pos="1830854" algn="l"/>
                <a:tab pos="2746281" algn="l"/>
                <a:tab pos="3661708" algn="l"/>
                <a:tab pos="4577134" algn="l"/>
                <a:tab pos="5492561" algn="l"/>
                <a:tab pos="6407987" algn="l"/>
                <a:tab pos="7323414" algn="l"/>
                <a:tab pos="8238841" algn="l"/>
                <a:tab pos="9154268" algn="l"/>
                <a:tab pos="10069695" algn="l"/>
              </a:tabLst>
              <a:defRPr sz="1200">
                <a:solidFill>
                  <a:srgbClr val="000000"/>
                </a:solidFill>
                <a:latin typeface="Times New Roman" pitchFamily="18" charset="0"/>
              </a:defRPr>
            </a:lvl4pPr>
            <a:lvl5pPr marL="2059710" indent="-228856" eaLnBrk="0" hangingPunct="0">
              <a:spcBef>
                <a:spcPct val="30000"/>
              </a:spcBef>
              <a:buFont typeface="Times New Roman" pitchFamily="18" charset="0"/>
              <a:tabLst>
                <a:tab pos="0" algn="l"/>
                <a:tab pos="915427" algn="l"/>
                <a:tab pos="1830854" algn="l"/>
                <a:tab pos="2746281" algn="l"/>
                <a:tab pos="3661708" algn="l"/>
                <a:tab pos="4577134" algn="l"/>
                <a:tab pos="5492561" algn="l"/>
                <a:tab pos="6407987" algn="l"/>
                <a:tab pos="7323414" algn="l"/>
                <a:tab pos="8238841" algn="l"/>
                <a:tab pos="9154268" algn="l"/>
                <a:tab pos="10069695" algn="l"/>
              </a:tabLst>
              <a:defRPr sz="1200">
                <a:solidFill>
                  <a:srgbClr val="000000"/>
                </a:solidFill>
                <a:latin typeface="Times New Roman" pitchFamily="18" charset="0"/>
              </a:defRPr>
            </a:lvl5pPr>
            <a:lvl6pPr marL="2517423" indent="-228856" defTabSz="449767" eaLnBrk="0" fontAlgn="base" hangingPunct="0">
              <a:spcBef>
                <a:spcPct val="30000"/>
              </a:spcBef>
              <a:spcAft>
                <a:spcPct val="0"/>
              </a:spcAft>
              <a:buClr>
                <a:srgbClr val="000000"/>
              </a:buClr>
              <a:buSzPct val="100000"/>
              <a:buFont typeface="Times New Roman" pitchFamily="18" charset="0"/>
              <a:tabLst>
                <a:tab pos="0" algn="l"/>
                <a:tab pos="915427" algn="l"/>
                <a:tab pos="1830854" algn="l"/>
                <a:tab pos="2746281" algn="l"/>
                <a:tab pos="3661708" algn="l"/>
                <a:tab pos="4577134" algn="l"/>
                <a:tab pos="5492561" algn="l"/>
                <a:tab pos="6407987" algn="l"/>
                <a:tab pos="7323414" algn="l"/>
                <a:tab pos="8238841" algn="l"/>
                <a:tab pos="9154268" algn="l"/>
                <a:tab pos="10069695" algn="l"/>
              </a:tabLst>
              <a:defRPr sz="1200">
                <a:solidFill>
                  <a:srgbClr val="000000"/>
                </a:solidFill>
                <a:latin typeface="Times New Roman" pitchFamily="18" charset="0"/>
              </a:defRPr>
            </a:lvl6pPr>
            <a:lvl7pPr marL="2975137" indent="-228856" defTabSz="449767" eaLnBrk="0" fontAlgn="base" hangingPunct="0">
              <a:spcBef>
                <a:spcPct val="30000"/>
              </a:spcBef>
              <a:spcAft>
                <a:spcPct val="0"/>
              </a:spcAft>
              <a:buClr>
                <a:srgbClr val="000000"/>
              </a:buClr>
              <a:buSzPct val="100000"/>
              <a:buFont typeface="Times New Roman" pitchFamily="18" charset="0"/>
              <a:tabLst>
                <a:tab pos="0" algn="l"/>
                <a:tab pos="915427" algn="l"/>
                <a:tab pos="1830854" algn="l"/>
                <a:tab pos="2746281" algn="l"/>
                <a:tab pos="3661708" algn="l"/>
                <a:tab pos="4577134" algn="l"/>
                <a:tab pos="5492561" algn="l"/>
                <a:tab pos="6407987" algn="l"/>
                <a:tab pos="7323414" algn="l"/>
                <a:tab pos="8238841" algn="l"/>
                <a:tab pos="9154268" algn="l"/>
                <a:tab pos="10069695" algn="l"/>
              </a:tabLst>
              <a:defRPr sz="1200">
                <a:solidFill>
                  <a:srgbClr val="000000"/>
                </a:solidFill>
                <a:latin typeface="Times New Roman" pitchFamily="18" charset="0"/>
              </a:defRPr>
            </a:lvl7pPr>
            <a:lvl8pPr marL="3432850" indent="-228856" defTabSz="449767" eaLnBrk="0" fontAlgn="base" hangingPunct="0">
              <a:spcBef>
                <a:spcPct val="30000"/>
              </a:spcBef>
              <a:spcAft>
                <a:spcPct val="0"/>
              </a:spcAft>
              <a:buClr>
                <a:srgbClr val="000000"/>
              </a:buClr>
              <a:buSzPct val="100000"/>
              <a:buFont typeface="Times New Roman" pitchFamily="18" charset="0"/>
              <a:tabLst>
                <a:tab pos="0" algn="l"/>
                <a:tab pos="915427" algn="l"/>
                <a:tab pos="1830854" algn="l"/>
                <a:tab pos="2746281" algn="l"/>
                <a:tab pos="3661708" algn="l"/>
                <a:tab pos="4577134" algn="l"/>
                <a:tab pos="5492561" algn="l"/>
                <a:tab pos="6407987" algn="l"/>
                <a:tab pos="7323414" algn="l"/>
                <a:tab pos="8238841" algn="l"/>
                <a:tab pos="9154268" algn="l"/>
                <a:tab pos="10069695" algn="l"/>
              </a:tabLst>
              <a:defRPr sz="1200">
                <a:solidFill>
                  <a:srgbClr val="000000"/>
                </a:solidFill>
                <a:latin typeface="Times New Roman" pitchFamily="18" charset="0"/>
              </a:defRPr>
            </a:lvl8pPr>
            <a:lvl9pPr marL="3890564" indent="-228856" defTabSz="449767" eaLnBrk="0" fontAlgn="base" hangingPunct="0">
              <a:spcBef>
                <a:spcPct val="30000"/>
              </a:spcBef>
              <a:spcAft>
                <a:spcPct val="0"/>
              </a:spcAft>
              <a:buClr>
                <a:srgbClr val="000000"/>
              </a:buClr>
              <a:buSzPct val="100000"/>
              <a:buFont typeface="Times New Roman" pitchFamily="18" charset="0"/>
              <a:tabLst>
                <a:tab pos="0" algn="l"/>
                <a:tab pos="915427" algn="l"/>
                <a:tab pos="1830854" algn="l"/>
                <a:tab pos="2746281" algn="l"/>
                <a:tab pos="3661708" algn="l"/>
                <a:tab pos="4577134" algn="l"/>
                <a:tab pos="5492561" algn="l"/>
                <a:tab pos="6407987" algn="l"/>
                <a:tab pos="7323414" algn="l"/>
                <a:tab pos="8238841" algn="l"/>
                <a:tab pos="9154268" algn="l"/>
                <a:tab pos="10069695" algn="l"/>
              </a:tabLst>
              <a:defRPr sz="1200">
                <a:solidFill>
                  <a:srgbClr val="000000"/>
                </a:solidFill>
                <a:latin typeface="Times New Roman" pitchFamily="18" charset="0"/>
              </a:defRPr>
            </a:lvl9pPr>
          </a:lstStyle>
          <a:p>
            <a:pPr eaLnBrk="1" hangingPunct="1">
              <a:spcBef>
                <a:spcPct val="0"/>
              </a:spcBef>
              <a:buFont typeface="Arial" charset="0"/>
              <a:buNone/>
            </a:pPr>
            <a:fld id="{62AE196E-783C-4525-9438-C676FA102308}" type="slidenum">
              <a:rPr lang="zh-TW" altLang="en-GB" smtClean="0">
                <a:latin typeface="Arial" charset="0"/>
              </a:rPr>
              <a:pPr eaLnBrk="1" hangingPunct="1">
                <a:spcBef>
                  <a:spcPct val="0"/>
                </a:spcBef>
                <a:buFont typeface="Arial" charset="0"/>
                <a:buNone/>
              </a:pPr>
              <a:t>9</a:t>
            </a:fld>
            <a:endParaRPr lang="en-GB" altLang="zh-TW" smtClean="0">
              <a:latin typeface="Arial" charset="0"/>
            </a:endParaRPr>
          </a:p>
        </p:txBody>
      </p:sp>
      <p:sp>
        <p:nvSpPr>
          <p:cNvPr id="173059" name="Rectangle 1"/>
          <p:cNvSpPr>
            <a:spLocks noGrp="1" noRot="1" noChangeAspect="1" noChangeArrowheads="1" noTextEdit="1"/>
          </p:cNvSpPr>
          <p:nvPr>
            <p:ph type="sldImg"/>
          </p:nvPr>
        </p:nvSpPr>
        <p:spPr>
          <a:xfrm>
            <a:off x="919163" y="746125"/>
            <a:ext cx="4968875" cy="3727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3060" name="Rectangle 2"/>
          <p:cNvSpPr>
            <a:spLocks noGrp="1" noChangeArrowheads="1"/>
          </p:cNvSpPr>
          <p:nvPr>
            <p:ph type="body" idx="1"/>
          </p:nvPr>
        </p:nvSpPr>
        <p:spPr>
          <a:xfrm>
            <a:off x="680720" y="4721186"/>
            <a:ext cx="5445760" cy="447270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mtClean="0"/>
          </a:p>
        </p:txBody>
      </p:sp>
    </p:spTree>
    <p:extLst>
      <p:ext uri="{BB962C8B-B14F-4D97-AF65-F5344CB8AC3E}">
        <p14:creationId xmlns:p14="http://schemas.microsoft.com/office/powerpoint/2010/main" val="1502252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100013" y="2060575"/>
            <a:ext cx="9009062"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endParaRPr lang="zh-TW"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endParaRPr lang="zh-TW" alt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endParaRPr lang="zh-TW" alt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endParaRPr lang="zh-TW"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endParaRPr lang="zh-TW" alt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endParaRPr lang="zh-TW"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endParaRPr lang="zh-TW" altLang="en-US"/>
            </a:p>
          </p:txBody>
        </p:sp>
      </p:grpSp>
      <p:sp>
        <p:nvSpPr>
          <p:cNvPr id="319500" name="Rectangle 12"/>
          <p:cNvSpPr>
            <a:spLocks noGrp="1" noChangeArrowheads="1"/>
          </p:cNvSpPr>
          <p:nvPr>
            <p:ph type="ctrTitle"/>
          </p:nvPr>
        </p:nvSpPr>
        <p:spPr>
          <a:xfrm>
            <a:off x="990600" y="1412875"/>
            <a:ext cx="7772400" cy="1143000"/>
          </a:xfrm>
        </p:spPr>
        <p:txBody>
          <a:bodyPr/>
          <a:lstStyle>
            <a:lvl1pPr>
              <a:defRPr/>
            </a:lvl1pPr>
          </a:lstStyle>
          <a:p>
            <a:r>
              <a:rPr lang="zh-TW" altLang="en-US"/>
              <a:t>按一下以編輯母片標題樣式</a:t>
            </a:r>
          </a:p>
        </p:txBody>
      </p:sp>
      <p:sp>
        <p:nvSpPr>
          <p:cNvPr id="319501" name="Rectangle 13"/>
          <p:cNvSpPr>
            <a:spLocks noGrp="1" noChangeArrowheads="1"/>
          </p:cNvSpPr>
          <p:nvPr>
            <p:ph type="subTitle" idx="1"/>
          </p:nvPr>
        </p:nvSpPr>
        <p:spPr>
          <a:xfrm>
            <a:off x="1371600" y="3716338"/>
            <a:ext cx="6400800" cy="1752600"/>
          </a:xfrm>
        </p:spPr>
        <p:txBody>
          <a:bodyPr/>
          <a:lstStyle>
            <a:lvl1pPr marL="0" indent="0" algn="ctr">
              <a:buFont typeface="Wingdings" pitchFamily="2" charset="2"/>
              <a:buNone/>
              <a:defRPr>
                <a:ea typeface="華康行書體" pitchFamily="65" charset="-120"/>
              </a:defRPr>
            </a:lvl1pPr>
          </a:lstStyle>
          <a:p>
            <a:r>
              <a:rPr lang="zh-TW" altLang="en-US"/>
              <a:t>按一下以編輯母片副標題樣式</a:t>
            </a:r>
          </a:p>
        </p:txBody>
      </p:sp>
      <p:sp>
        <p:nvSpPr>
          <p:cNvPr id="14" name="Rectangle 15"/>
          <p:cNvSpPr>
            <a:spLocks noGrp="1" noChangeArrowheads="1"/>
          </p:cNvSpPr>
          <p:nvPr>
            <p:ph type="ftr" sz="quarter" idx="10"/>
          </p:nvPr>
        </p:nvSpPr>
        <p:spPr>
          <a:xfrm>
            <a:off x="3429000" y="6248400"/>
            <a:ext cx="2895600" cy="457200"/>
          </a:xfrm>
        </p:spPr>
        <p:txBody>
          <a:bodyPr/>
          <a:lstStyle>
            <a:lvl1pPr>
              <a:defRPr>
                <a:solidFill>
                  <a:schemeClr val="bg2"/>
                </a:solidFill>
              </a:defRPr>
            </a:lvl1pPr>
          </a:lstStyle>
          <a:p>
            <a:pPr>
              <a:defRPr/>
            </a:pPr>
            <a:endParaRPr lang="en-US" altLang="zh-TW"/>
          </a:p>
        </p:txBody>
      </p:sp>
      <p:sp>
        <p:nvSpPr>
          <p:cNvPr id="15" name="Rectangle 18"/>
          <p:cNvSpPr>
            <a:spLocks noGrp="1" noChangeArrowheads="1"/>
          </p:cNvSpPr>
          <p:nvPr>
            <p:ph type="sldNum" sz="quarter" idx="11"/>
          </p:nvPr>
        </p:nvSpPr>
        <p:spPr/>
        <p:txBody>
          <a:bodyPr/>
          <a:lstStyle>
            <a:lvl1pPr>
              <a:defRPr/>
            </a:lvl1pPr>
          </a:lstStyle>
          <a:p>
            <a:pPr>
              <a:defRPr/>
            </a:pPr>
            <a:fld id="{E058CF9E-F2B4-44BE-B9AC-F6F029524ECB}" type="slidenum">
              <a:rPr lang="en-US" altLang="zh-TW"/>
              <a:pPr>
                <a:defRPr/>
              </a:pPr>
              <a:t>‹#›</a:t>
            </a:fld>
            <a:endParaRPr lang="en-US" altLang="zh-TW"/>
          </a:p>
        </p:txBody>
      </p:sp>
    </p:spTree>
    <p:extLst>
      <p:ext uri="{BB962C8B-B14F-4D97-AF65-F5344CB8AC3E}">
        <p14:creationId xmlns:p14="http://schemas.microsoft.com/office/powerpoint/2010/main" val="160715431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13"/>
          <p:cNvSpPr>
            <a:spLocks noGrp="1" noChangeArrowheads="1"/>
          </p:cNvSpPr>
          <p:nvPr>
            <p:ph type="sldNum" sz="quarter" idx="11"/>
          </p:nvPr>
        </p:nvSpPr>
        <p:spPr>
          <a:ln/>
        </p:spPr>
        <p:txBody>
          <a:bodyPr/>
          <a:lstStyle>
            <a:lvl1pPr>
              <a:defRPr/>
            </a:lvl1pPr>
          </a:lstStyle>
          <a:p>
            <a:pPr>
              <a:defRPr/>
            </a:pPr>
            <a:fld id="{5AE441C2-812E-4944-999F-0D89DFC4DB22}" type="slidenum">
              <a:rPr lang="en-US" altLang="zh-TW"/>
              <a:pPr>
                <a:defRPr/>
              </a:pPr>
              <a:t>‹#›</a:t>
            </a:fld>
            <a:endParaRPr lang="en-US" altLang="zh-TW"/>
          </a:p>
        </p:txBody>
      </p:sp>
    </p:spTree>
    <p:extLst>
      <p:ext uri="{BB962C8B-B14F-4D97-AF65-F5344CB8AC3E}">
        <p14:creationId xmlns:p14="http://schemas.microsoft.com/office/powerpoint/2010/main" val="226231155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83388" y="44450"/>
            <a:ext cx="2176462" cy="666908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250825" y="44450"/>
            <a:ext cx="6380163" cy="666908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13"/>
          <p:cNvSpPr>
            <a:spLocks noGrp="1" noChangeArrowheads="1"/>
          </p:cNvSpPr>
          <p:nvPr>
            <p:ph type="sldNum" sz="quarter" idx="11"/>
          </p:nvPr>
        </p:nvSpPr>
        <p:spPr>
          <a:ln/>
        </p:spPr>
        <p:txBody>
          <a:bodyPr/>
          <a:lstStyle>
            <a:lvl1pPr>
              <a:defRPr/>
            </a:lvl1pPr>
          </a:lstStyle>
          <a:p>
            <a:pPr>
              <a:defRPr/>
            </a:pPr>
            <a:fld id="{957389A4-9638-4A97-8153-E53C54495489}" type="slidenum">
              <a:rPr lang="en-US" altLang="zh-TW"/>
              <a:pPr>
                <a:defRPr/>
              </a:pPr>
              <a:t>‹#›</a:t>
            </a:fld>
            <a:endParaRPr lang="en-US" altLang="zh-TW"/>
          </a:p>
        </p:txBody>
      </p:sp>
    </p:spTree>
    <p:extLst>
      <p:ext uri="{BB962C8B-B14F-4D97-AF65-F5344CB8AC3E}">
        <p14:creationId xmlns:p14="http://schemas.microsoft.com/office/powerpoint/2010/main" val="99685917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150938" y="44450"/>
            <a:ext cx="7793037"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250825" y="1412875"/>
            <a:ext cx="4278313" cy="53006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81538" y="1412875"/>
            <a:ext cx="4278312" cy="53006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13"/>
          <p:cNvSpPr>
            <a:spLocks noGrp="1" noChangeArrowheads="1"/>
          </p:cNvSpPr>
          <p:nvPr>
            <p:ph type="sldNum" sz="quarter" idx="11"/>
          </p:nvPr>
        </p:nvSpPr>
        <p:spPr>
          <a:ln/>
        </p:spPr>
        <p:txBody>
          <a:bodyPr/>
          <a:lstStyle>
            <a:lvl1pPr>
              <a:defRPr/>
            </a:lvl1pPr>
          </a:lstStyle>
          <a:p>
            <a:pPr>
              <a:defRPr/>
            </a:pPr>
            <a:fld id="{BC47805D-A8D8-44DA-9906-189696CA8314}" type="slidenum">
              <a:rPr lang="en-US" altLang="zh-TW"/>
              <a:pPr>
                <a:defRPr/>
              </a:pPr>
              <a:t>‹#›</a:t>
            </a:fld>
            <a:endParaRPr lang="en-US" altLang="zh-TW"/>
          </a:p>
        </p:txBody>
      </p:sp>
    </p:spTree>
    <p:extLst>
      <p:ext uri="{BB962C8B-B14F-4D97-AF65-F5344CB8AC3E}">
        <p14:creationId xmlns:p14="http://schemas.microsoft.com/office/powerpoint/2010/main" val="371476740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150938" y="44450"/>
            <a:ext cx="7793037"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250825" y="1412875"/>
            <a:ext cx="8709025" cy="5300663"/>
          </a:xfrm>
        </p:spPr>
        <p:txBody>
          <a:bodyPr/>
          <a:lstStyle/>
          <a:p>
            <a:pPr lvl="0"/>
            <a:endParaRPr lang="zh-TW" altLang="en-US" noProof="0" smtClean="0"/>
          </a:p>
        </p:txBody>
      </p:sp>
      <p:sp>
        <p:nvSpPr>
          <p:cNvPr id="4" name="Rectangle 1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13"/>
          <p:cNvSpPr>
            <a:spLocks noGrp="1" noChangeArrowheads="1"/>
          </p:cNvSpPr>
          <p:nvPr>
            <p:ph type="sldNum" sz="quarter" idx="11"/>
          </p:nvPr>
        </p:nvSpPr>
        <p:spPr>
          <a:ln/>
        </p:spPr>
        <p:txBody>
          <a:bodyPr/>
          <a:lstStyle>
            <a:lvl1pPr>
              <a:defRPr/>
            </a:lvl1pPr>
          </a:lstStyle>
          <a:p>
            <a:pPr>
              <a:defRPr/>
            </a:pPr>
            <a:fld id="{7547DEE9-664F-4E8E-BAD9-ABCE353F5BF4}" type="slidenum">
              <a:rPr lang="en-US" altLang="zh-TW"/>
              <a:pPr>
                <a:defRPr/>
              </a:pPr>
              <a:t>‹#›</a:t>
            </a:fld>
            <a:endParaRPr lang="en-US" altLang="zh-TW"/>
          </a:p>
        </p:txBody>
      </p:sp>
    </p:spTree>
    <p:extLst>
      <p:ext uri="{BB962C8B-B14F-4D97-AF65-F5344CB8AC3E}">
        <p14:creationId xmlns:p14="http://schemas.microsoft.com/office/powerpoint/2010/main" val="211206926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50825" y="44450"/>
            <a:ext cx="8709025" cy="66690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12"/>
          <p:cNvSpPr>
            <a:spLocks noGrp="1" noChangeArrowheads="1"/>
          </p:cNvSpPr>
          <p:nvPr>
            <p:ph type="ftr" sz="quarter" idx="10"/>
          </p:nvPr>
        </p:nvSpPr>
        <p:spPr>
          <a:ln/>
        </p:spPr>
        <p:txBody>
          <a:bodyPr/>
          <a:lstStyle>
            <a:lvl1pPr>
              <a:defRPr/>
            </a:lvl1pPr>
          </a:lstStyle>
          <a:p>
            <a:pPr>
              <a:defRPr/>
            </a:pPr>
            <a:endParaRPr lang="en-US" altLang="zh-TW"/>
          </a:p>
        </p:txBody>
      </p:sp>
      <p:sp>
        <p:nvSpPr>
          <p:cNvPr id="4" name="Rectangle 13"/>
          <p:cNvSpPr>
            <a:spLocks noGrp="1" noChangeArrowheads="1"/>
          </p:cNvSpPr>
          <p:nvPr>
            <p:ph type="sldNum" sz="quarter" idx="11"/>
          </p:nvPr>
        </p:nvSpPr>
        <p:spPr>
          <a:ln/>
        </p:spPr>
        <p:txBody>
          <a:bodyPr/>
          <a:lstStyle>
            <a:lvl1pPr>
              <a:defRPr/>
            </a:lvl1pPr>
          </a:lstStyle>
          <a:p>
            <a:pPr>
              <a:defRPr/>
            </a:pPr>
            <a:fld id="{63C86EE5-A9FB-433B-86A3-44A6EB2FEBAE}" type="slidenum">
              <a:rPr lang="en-US" altLang="zh-TW"/>
              <a:pPr>
                <a:defRPr/>
              </a:pPr>
              <a:t>‹#›</a:t>
            </a:fld>
            <a:endParaRPr lang="en-US" altLang="zh-TW"/>
          </a:p>
        </p:txBody>
      </p:sp>
    </p:spTree>
    <p:extLst>
      <p:ext uri="{BB962C8B-B14F-4D97-AF65-F5344CB8AC3E}">
        <p14:creationId xmlns:p14="http://schemas.microsoft.com/office/powerpoint/2010/main" val="323286823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zh-TW" altLang="en-US" smtClean="0"/>
              <a:t>按一下以編輯母片標題樣式</a:t>
            </a:r>
            <a:endParaRPr lang="en-US" dirty="0"/>
          </a:p>
        </p:txBody>
      </p:sp>
      <p:sp>
        <p:nvSpPr>
          <p:cNvPr id="8" name="Date Placeholder 3"/>
          <p:cNvSpPr>
            <a:spLocks noGrp="1"/>
          </p:cNvSpPr>
          <p:nvPr>
            <p:ph type="dt" sz="half" idx="10"/>
          </p:nvPr>
        </p:nvSpPr>
        <p:spPr/>
        <p:txBody>
          <a:bodyPr/>
          <a:lstStyle>
            <a:lvl1pPr>
              <a:defRPr/>
            </a:lvl1pPr>
          </a:lstStyle>
          <a:p>
            <a:pPr>
              <a:defRPr/>
            </a:pPr>
            <a:fld id="{FDE72C60-8DCF-4218-BDF7-AF9F7207777F}" type="datetime1">
              <a:rPr lang="en-US"/>
              <a:pPr>
                <a:defRPr/>
              </a:pPr>
              <a:t>8/7/2019</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ltLang="zh-TW"/>
          </a:p>
        </p:txBody>
      </p:sp>
      <p:sp>
        <p:nvSpPr>
          <p:cNvPr id="10" name="Slide Number Placeholder 5"/>
          <p:cNvSpPr>
            <a:spLocks noGrp="1"/>
          </p:cNvSpPr>
          <p:nvPr>
            <p:ph type="sldNum" sz="quarter" idx="12"/>
          </p:nvPr>
        </p:nvSpPr>
        <p:spPr/>
        <p:txBody>
          <a:bodyPr/>
          <a:lstStyle>
            <a:lvl1pPr>
              <a:defRPr/>
            </a:lvl1pPr>
          </a:lstStyle>
          <a:p>
            <a:pPr>
              <a:defRPr/>
            </a:pPr>
            <a:fld id="{3F89FE4C-D58F-436E-AC67-BE845B6FE785}" type="slidenum">
              <a:rPr lang="en-US" altLang="zh-TW"/>
              <a:pPr>
                <a:defRPr/>
              </a:pPr>
              <a:t>‹#›</a:t>
            </a:fld>
            <a:endParaRPr lang="en-US" altLang="zh-TW"/>
          </a:p>
        </p:txBody>
      </p:sp>
    </p:spTree>
    <p:extLst>
      <p:ext uri="{BB962C8B-B14F-4D97-AF65-F5344CB8AC3E}">
        <p14:creationId xmlns:p14="http://schemas.microsoft.com/office/powerpoint/2010/main" val="2944698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smtClean="0"/>
              <a:t>按一下以編輯母片標題樣式</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4"/>
          </p:nvPr>
        </p:nvSpPr>
        <p:spPr/>
        <p:txBody>
          <a:bodyPr/>
          <a:lstStyle>
            <a:lvl1pPr>
              <a:defRPr/>
            </a:lvl1pPr>
          </a:lstStyle>
          <a:p>
            <a:pPr>
              <a:defRPr/>
            </a:pPr>
            <a:fld id="{5576ADCE-286C-42F5-AFB0-F190C9C80140}" type="datetimeFigureOut">
              <a:rPr lang="en-US"/>
              <a:pPr>
                <a:defRPr/>
              </a:pPr>
              <a:t>8/7/2019</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ltLang="zh-TW"/>
          </a:p>
        </p:txBody>
      </p:sp>
      <p:sp>
        <p:nvSpPr>
          <p:cNvPr id="6" name="Slide Number Placeholder 5"/>
          <p:cNvSpPr>
            <a:spLocks noGrp="1"/>
          </p:cNvSpPr>
          <p:nvPr>
            <p:ph type="sldNum" sz="quarter" idx="16"/>
          </p:nvPr>
        </p:nvSpPr>
        <p:spPr/>
        <p:txBody>
          <a:bodyPr/>
          <a:lstStyle>
            <a:lvl1pPr>
              <a:defRPr/>
            </a:lvl1pPr>
          </a:lstStyle>
          <a:p>
            <a:pPr>
              <a:defRPr/>
            </a:pPr>
            <a:fld id="{91EBDE9A-2517-410B-8FDA-855D2E5980C7}" type="slidenum">
              <a:rPr lang="en-US" altLang="zh-TW"/>
              <a:pPr>
                <a:defRPr/>
              </a:pPr>
              <a:t>‹#›</a:t>
            </a:fld>
            <a:endParaRPr lang="en-US" altLang="zh-TW"/>
          </a:p>
        </p:txBody>
      </p:sp>
    </p:spTree>
    <p:extLst>
      <p:ext uri="{BB962C8B-B14F-4D97-AF65-F5344CB8AC3E}">
        <p14:creationId xmlns:p14="http://schemas.microsoft.com/office/powerpoint/2010/main" val="1044882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8" name="Date Placeholder 3"/>
          <p:cNvSpPr>
            <a:spLocks noGrp="1"/>
          </p:cNvSpPr>
          <p:nvPr>
            <p:ph type="dt" sz="half" idx="10"/>
          </p:nvPr>
        </p:nvSpPr>
        <p:spPr/>
        <p:txBody>
          <a:bodyPr/>
          <a:lstStyle>
            <a:lvl1pPr>
              <a:defRPr/>
            </a:lvl1pPr>
          </a:lstStyle>
          <a:p>
            <a:pPr>
              <a:defRPr/>
            </a:pPr>
            <a:fld id="{EB22D38B-A33E-43A2-9850-C2792EEF117D}" type="datetime1">
              <a:rPr lang="en-US"/>
              <a:pPr>
                <a:defRPr/>
              </a:pPr>
              <a:t>8/7/2019</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ltLang="zh-TW"/>
          </a:p>
        </p:txBody>
      </p:sp>
      <p:sp>
        <p:nvSpPr>
          <p:cNvPr id="10" name="Slide Number Placeholder 5"/>
          <p:cNvSpPr>
            <a:spLocks noGrp="1"/>
          </p:cNvSpPr>
          <p:nvPr>
            <p:ph type="sldNum" sz="quarter" idx="12"/>
          </p:nvPr>
        </p:nvSpPr>
        <p:spPr/>
        <p:txBody>
          <a:bodyPr/>
          <a:lstStyle>
            <a:lvl1pPr>
              <a:defRPr/>
            </a:lvl1pPr>
          </a:lstStyle>
          <a:p>
            <a:pPr>
              <a:defRPr/>
            </a:pPr>
            <a:fld id="{54C6C979-C8A2-44F8-A2EC-6D104443D802}" type="slidenum">
              <a:rPr lang="en-US" altLang="zh-TW"/>
              <a:pPr>
                <a:defRPr/>
              </a:pPr>
              <a:t>‹#›</a:t>
            </a:fld>
            <a:endParaRPr lang="en-US" altLang="zh-TW"/>
          </a:p>
        </p:txBody>
      </p:sp>
    </p:spTree>
    <p:extLst>
      <p:ext uri="{BB962C8B-B14F-4D97-AF65-F5344CB8AC3E}">
        <p14:creationId xmlns:p14="http://schemas.microsoft.com/office/powerpoint/2010/main" val="283012283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smtClean="0"/>
              <a:t>按一下以編輯母片標題樣式</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3"/>
          <p:cNvSpPr>
            <a:spLocks noGrp="1"/>
          </p:cNvSpPr>
          <p:nvPr>
            <p:ph type="dt" sz="half" idx="15"/>
          </p:nvPr>
        </p:nvSpPr>
        <p:spPr/>
        <p:txBody>
          <a:bodyPr/>
          <a:lstStyle>
            <a:lvl1pPr>
              <a:defRPr/>
            </a:lvl1pPr>
          </a:lstStyle>
          <a:p>
            <a:pPr>
              <a:defRPr/>
            </a:pPr>
            <a:fld id="{8A9CC0D0-B774-4FFF-BF1D-EE45ADB4DBDD}" type="datetimeFigureOut">
              <a:rPr lang="en-US"/>
              <a:pPr>
                <a:defRPr/>
              </a:pPr>
              <a:t>8/7/2019</a:t>
            </a:fld>
            <a:endParaRPr lang="en-US" dirty="0"/>
          </a:p>
        </p:txBody>
      </p:sp>
      <p:sp>
        <p:nvSpPr>
          <p:cNvPr id="6" name="Footer Placeholder 4"/>
          <p:cNvSpPr>
            <a:spLocks noGrp="1"/>
          </p:cNvSpPr>
          <p:nvPr>
            <p:ph type="ftr" sz="quarter" idx="16"/>
          </p:nvPr>
        </p:nvSpPr>
        <p:spPr/>
        <p:txBody>
          <a:bodyPr/>
          <a:lstStyle>
            <a:lvl1pPr>
              <a:defRPr/>
            </a:lvl1pPr>
          </a:lstStyle>
          <a:p>
            <a:pPr>
              <a:defRPr/>
            </a:pPr>
            <a:endParaRPr lang="en-US" altLang="zh-TW"/>
          </a:p>
        </p:txBody>
      </p:sp>
      <p:sp>
        <p:nvSpPr>
          <p:cNvPr id="7" name="Slide Number Placeholder 5"/>
          <p:cNvSpPr>
            <a:spLocks noGrp="1"/>
          </p:cNvSpPr>
          <p:nvPr>
            <p:ph type="sldNum" sz="quarter" idx="17"/>
          </p:nvPr>
        </p:nvSpPr>
        <p:spPr/>
        <p:txBody>
          <a:bodyPr/>
          <a:lstStyle>
            <a:lvl1pPr>
              <a:defRPr/>
            </a:lvl1pPr>
          </a:lstStyle>
          <a:p>
            <a:pPr>
              <a:defRPr/>
            </a:pPr>
            <a:fld id="{8CE3FE0D-1049-4176-AD56-15A5FE8B5C9E}" type="slidenum">
              <a:rPr lang="en-US" altLang="zh-TW"/>
              <a:pPr>
                <a:defRPr/>
              </a:pPr>
              <a:t>‹#›</a:t>
            </a:fld>
            <a:endParaRPr lang="en-US" altLang="zh-TW"/>
          </a:p>
        </p:txBody>
      </p:sp>
    </p:spTree>
    <p:extLst>
      <p:ext uri="{BB962C8B-B14F-4D97-AF65-F5344CB8AC3E}">
        <p14:creationId xmlns:p14="http://schemas.microsoft.com/office/powerpoint/2010/main" val="2772283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7" name="Date Placeholder 3"/>
          <p:cNvSpPr>
            <a:spLocks noGrp="1"/>
          </p:cNvSpPr>
          <p:nvPr>
            <p:ph type="dt" sz="half" idx="10"/>
          </p:nvPr>
        </p:nvSpPr>
        <p:spPr/>
        <p:txBody>
          <a:bodyPr/>
          <a:lstStyle>
            <a:lvl1pPr>
              <a:defRPr/>
            </a:lvl1pPr>
          </a:lstStyle>
          <a:p>
            <a:pPr>
              <a:defRPr/>
            </a:pPr>
            <a:fld id="{A110CE09-FF1B-46F4-BBBD-E69B4D6B1A15}" type="datetimeFigureOut">
              <a:rPr lang="en-US"/>
              <a:pPr>
                <a:defRPr/>
              </a:pPr>
              <a:t>8/7/2019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ltLang="zh-TW"/>
          </a:p>
        </p:txBody>
      </p:sp>
      <p:sp>
        <p:nvSpPr>
          <p:cNvPr id="9" name="Slide Number Placeholder 5"/>
          <p:cNvSpPr>
            <a:spLocks noGrp="1"/>
          </p:cNvSpPr>
          <p:nvPr>
            <p:ph type="sldNum" sz="quarter" idx="12"/>
          </p:nvPr>
        </p:nvSpPr>
        <p:spPr/>
        <p:txBody>
          <a:bodyPr/>
          <a:lstStyle>
            <a:lvl1pPr>
              <a:defRPr/>
            </a:lvl1pPr>
          </a:lstStyle>
          <a:p>
            <a:pPr>
              <a:defRPr/>
            </a:pPr>
            <a:fld id="{1612E649-A9E3-4974-861B-EB9E44EDEABA}" type="slidenum">
              <a:rPr lang="en-US" altLang="zh-TW"/>
              <a:pPr>
                <a:defRPr/>
              </a:pPr>
              <a:t>‹#›</a:t>
            </a:fld>
            <a:endParaRPr lang="en-US" altLang="zh-TW"/>
          </a:p>
        </p:txBody>
      </p:sp>
    </p:spTree>
    <p:extLst>
      <p:ext uri="{BB962C8B-B14F-4D97-AF65-F5344CB8AC3E}">
        <p14:creationId xmlns:p14="http://schemas.microsoft.com/office/powerpoint/2010/main" val="1641204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13"/>
          <p:cNvSpPr>
            <a:spLocks noGrp="1" noChangeArrowheads="1"/>
          </p:cNvSpPr>
          <p:nvPr>
            <p:ph type="sldNum" sz="quarter" idx="11"/>
          </p:nvPr>
        </p:nvSpPr>
        <p:spPr>
          <a:ln/>
        </p:spPr>
        <p:txBody>
          <a:bodyPr/>
          <a:lstStyle>
            <a:lvl1pPr>
              <a:defRPr/>
            </a:lvl1pPr>
          </a:lstStyle>
          <a:p>
            <a:pPr>
              <a:defRPr/>
            </a:pPr>
            <a:fld id="{5B309698-DE5C-400E-B3E4-1E2EECC594AA}" type="slidenum">
              <a:rPr lang="en-US" altLang="zh-TW"/>
              <a:pPr>
                <a:defRPr/>
              </a:pPr>
              <a:t>‹#›</a:t>
            </a:fld>
            <a:endParaRPr lang="en-US" altLang="zh-TW"/>
          </a:p>
        </p:txBody>
      </p:sp>
    </p:spTree>
    <p:extLst>
      <p:ext uri="{BB962C8B-B14F-4D97-AF65-F5344CB8AC3E}">
        <p14:creationId xmlns:p14="http://schemas.microsoft.com/office/powerpoint/2010/main" val="309913253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3"/>
          <p:cNvSpPr>
            <a:spLocks noGrp="1"/>
          </p:cNvSpPr>
          <p:nvPr>
            <p:ph type="dt" sz="half" idx="10"/>
          </p:nvPr>
        </p:nvSpPr>
        <p:spPr/>
        <p:txBody>
          <a:bodyPr/>
          <a:lstStyle>
            <a:lvl1pPr>
              <a:defRPr/>
            </a:lvl1pPr>
          </a:lstStyle>
          <a:p>
            <a:pPr>
              <a:defRPr/>
            </a:pPr>
            <a:fld id="{EB44724E-DA50-455B-95CA-64F6E056EC41}" type="datetimeFigureOut">
              <a:rPr lang="en-US"/>
              <a:pPr>
                <a:defRPr/>
              </a:pPr>
              <a:t>8/7/2019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ltLang="zh-TW"/>
          </a:p>
        </p:txBody>
      </p:sp>
      <p:sp>
        <p:nvSpPr>
          <p:cNvPr id="5" name="Slide Number Placeholder 5"/>
          <p:cNvSpPr>
            <a:spLocks noGrp="1"/>
          </p:cNvSpPr>
          <p:nvPr>
            <p:ph type="sldNum" sz="quarter" idx="12"/>
          </p:nvPr>
        </p:nvSpPr>
        <p:spPr/>
        <p:txBody>
          <a:bodyPr/>
          <a:lstStyle>
            <a:lvl1pPr>
              <a:defRPr/>
            </a:lvl1pPr>
          </a:lstStyle>
          <a:p>
            <a:pPr>
              <a:defRPr/>
            </a:pPr>
            <a:fld id="{F156D156-89AA-4E7D-A183-980AF4711B56}" type="slidenum">
              <a:rPr lang="en-US" altLang="zh-TW"/>
              <a:pPr>
                <a:defRPr/>
              </a:pPr>
              <a:t>‹#›</a:t>
            </a:fld>
            <a:endParaRPr lang="en-US" altLang="zh-TW"/>
          </a:p>
        </p:txBody>
      </p:sp>
    </p:spTree>
    <p:extLst>
      <p:ext uri="{BB962C8B-B14F-4D97-AF65-F5344CB8AC3E}">
        <p14:creationId xmlns:p14="http://schemas.microsoft.com/office/powerpoint/2010/main" val="2853350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B3A92-F242-40DE-8D5F-0AE10447A144}" type="datetimeFigureOut">
              <a:rPr lang="en-US"/>
              <a:pPr>
                <a:defRPr/>
              </a:pPr>
              <a:t>8/7/2019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ltLang="zh-TW"/>
          </a:p>
        </p:txBody>
      </p:sp>
      <p:sp>
        <p:nvSpPr>
          <p:cNvPr id="4" name="Slide Number Placeholder 5"/>
          <p:cNvSpPr>
            <a:spLocks noGrp="1"/>
          </p:cNvSpPr>
          <p:nvPr>
            <p:ph type="sldNum" sz="quarter" idx="12"/>
          </p:nvPr>
        </p:nvSpPr>
        <p:spPr/>
        <p:txBody>
          <a:bodyPr/>
          <a:lstStyle>
            <a:lvl1pPr>
              <a:defRPr/>
            </a:lvl1pPr>
          </a:lstStyle>
          <a:p>
            <a:pPr>
              <a:defRPr/>
            </a:pPr>
            <a:fld id="{06189031-5512-4B3A-B126-49A60EDB272E}" type="slidenum">
              <a:rPr lang="en-US" altLang="zh-TW"/>
              <a:pPr>
                <a:defRPr/>
              </a:pPr>
              <a:t>‹#›</a:t>
            </a:fld>
            <a:endParaRPr lang="en-US" altLang="zh-TW"/>
          </a:p>
        </p:txBody>
      </p:sp>
    </p:spTree>
    <p:extLst>
      <p:ext uri="{BB962C8B-B14F-4D97-AF65-F5344CB8AC3E}">
        <p14:creationId xmlns:p14="http://schemas.microsoft.com/office/powerpoint/2010/main" val="1623663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509761F2-C5D7-4BD2-BE50-D4AECD1AC516}" type="datetimeFigureOut">
              <a:rPr lang="en-US"/>
              <a:pPr>
                <a:defRPr/>
              </a:pPr>
              <a:t>8/7/2019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E4DCD777-2308-48EA-91C7-20FD146BAA80}" type="slidenum">
              <a:rPr lang="en-US" altLang="zh-TW"/>
              <a:pPr>
                <a:defRPr/>
              </a:pPr>
              <a:t>‹#›</a:t>
            </a:fld>
            <a:endParaRPr lang="en-US" altLang="zh-TW"/>
          </a:p>
        </p:txBody>
      </p:sp>
    </p:spTree>
    <p:extLst>
      <p:ext uri="{BB962C8B-B14F-4D97-AF65-F5344CB8AC3E}">
        <p14:creationId xmlns:p14="http://schemas.microsoft.com/office/powerpoint/2010/main" val="3698486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zh-TW" altLang="en-US" smtClean="0"/>
              <a:t>按一下以編輯母片標題樣式</a:t>
            </a:r>
            <a:endParaRPr lang="en-US" dirty="0"/>
          </a:p>
        </p:txBody>
      </p:sp>
      <p:sp>
        <p:nvSpPr>
          <p:cNvPr id="9" name="Date Placeholder 4"/>
          <p:cNvSpPr>
            <a:spLocks noGrp="1"/>
          </p:cNvSpPr>
          <p:nvPr>
            <p:ph type="dt" sz="half" idx="10"/>
          </p:nvPr>
        </p:nvSpPr>
        <p:spPr/>
        <p:txBody>
          <a:bodyPr/>
          <a:lstStyle>
            <a:lvl1pPr>
              <a:defRPr/>
            </a:lvl1pPr>
          </a:lstStyle>
          <a:p>
            <a:pPr>
              <a:defRPr/>
            </a:pPr>
            <a:fld id="{293F4767-4C3C-442A-AA6D-F3D88F86D9D2}" type="datetime1">
              <a:rPr lang="en-US"/>
              <a:pPr>
                <a:defRPr/>
              </a:pPr>
              <a:t>8/7/2019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ltLang="zh-TW"/>
          </a:p>
        </p:txBody>
      </p:sp>
      <p:sp>
        <p:nvSpPr>
          <p:cNvPr id="11" name="Slide Number Placeholder 6"/>
          <p:cNvSpPr>
            <a:spLocks noGrp="1"/>
          </p:cNvSpPr>
          <p:nvPr>
            <p:ph type="sldNum" sz="quarter" idx="12"/>
          </p:nvPr>
        </p:nvSpPr>
        <p:spPr/>
        <p:txBody>
          <a:bodyPr/>
          <a:lstStyle>
            <a:lvl1pPr>
              <a:defRPr/>
            </a:lvl1pPr>
          </a:lstStyle>
          <a:p>
            <a:pPr>
              <a:defRPr/>
            </a:pPr>
            <a:fld id="{25443FA8-6405-416D-AF3E-C2412DFD0856}" type="slidenum">
              <a:rPr lang="en-US" altLang="zh-TW"/>
              <a:pPr>
                <a:defRPr/>
              </a:pPr>
              <a:t>‹#›</a:t>
            </a:fld>
            <a:endParaRPr lang="en-US" altLang="zh-TW"/>
          </a:p>
        </p:txBody>
      </p:sp>
    </p:spTree>
    <p:extLst>
      <p:ext uri="{BB962C8B-B14F-4D97-AF65-F5344CB8AC3E}">
        <p14:creationId xmlns:p14="http://schemas.microsoft.com/office/powerpoint/2010/main" val="382839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lvl1pPr>
              <a:defRPr/>
            </a:lvl1pPr>
          </a:lstStyle>
          <a:p>
            <a:pPr>
              <a:defRPr/>
            </a:pPr>
            <a:fld id="{265E04C5-780F-4CDA-B057-C951585EEB53}" type="datetimeFigureOut">
              <a:rPr lang="en-US"/>
              <a:pPr>
                <a:defRPr/>
              </a:pPr>
              <a:t>8/7/2019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8B674826-C2A5-4D26-9013-1EC55F2CA78F}" type="slidenum">
              <a:rPr lang="en-US" altLang="zh-TW"/>
              <a:pPr>
                <a:defRPr/>
              </a:pPr>
              <a:t>‹#›</a:t>
            </a:fld>
            <a:endParaRPr lang="en-US" altLang="zh-TW"/>
          </a:p>
        </p:txBody>
      </p:sp>
    </p:spTree>
    <p:extLst>
      <p:ext uri="{BB962C8B-B14F-4D97-AF65-F5344CB8AC3E}">
        <p14:creationId xmlns:p14="http://schemas.microsoft.com/office/powerpoint/2010/main" val="127731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C22AC1A9-79AF-4819-AB04-1AD53FDC1BA6}" type="datetimeFigureOut">
              <a:rPr lang="en-US"/>
              <a:pPr>
                <a:defRPr/>
              </a:pPr>
              <a:t>8/7/2019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22C5E936-1369-498D-A689-7195808E5CEA}" type="slidenum">
              <a:rPr lang="en-US" altLang="zh-TW"/>
              <a:pPr>
                <a:defRPr/>
              </a:pPr>
              <a:t>‹#›</a:t>
            </a:fld>
            <a:endParaRPr lang="en-US" altLang="zh-TW"/>
          </a:p>
        </p:txBody>
      </p:sp>
    </p:spTree>
    <p:extLst>
      <p:ext uri="{BB962C8B-B14F-4D97-AF65-F5344CB8AC3E}">
        <p14:creationId xmlns:p14="http://schemas.microsoft.com/office/powerpoint/2010/main" val="433327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1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13"/>
          <p:cNvSpPr>
            <a:spLocks noGrp="1" noChangeArrowheads="1"/>
          </p:cNvSpPr>
          <p:nvPr>
            <p:ph type="sldNum" sz="quarter" idx="11"/>
          </p:nvPr>
        </p:nvSpPr>
        <p:spPr>
          <a:ln/>
        </p:spPr>
        <p:txBody>
          <a:bodyPr/>
          <a:lstStyle>
            <a:lvl1pPr>
              <a:defRPr/>
            </a:lvl1pPr>
          </a:lstStyle>
          <a:p>
            <a:pPr>
              <a:defRPr/>
            </a:pPr>
            <a:fld id="{73FD1C2F-CB58-41D3-8E06-A9DEED1B3207}" type="slidenum">
              <a:rPr lang="en-US" altLang="zh-TW"/>
              <a:pPr>
                <a:defRPr/>
              </a:pPr>
              <a:t>‹#›</a:t>
            </a:fld>
            <a:endParaRPr lang="en-US" altLang="zh-TW"/>
          </a:p>
        </p:txBody>
      </p:sp>
    </p:spTree>
    <p:extLst>
      <p:ext uri="{BB962C8B-B14F-4D97-AF65-F5344CB8AC3E}">
        <p14:creationId xmlns:p14="http://schemas.microsoft.com/office/powerpoint/2010/main" val="187046756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250825" y="1412875"/>
            <a:ext cx="4278313" cy="5300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81538" y="1412875"/>
            <a:ext cx="4278312" cy="5300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13"/>
          <p:cNvSpPr>
            <a:spLocks noGrp="1" noChangeArrowheads="1"/>
          </p:cNvSpPr>
          <p:nvPr>
            <p:ph type="sldNum" sz="quarter" idx="11"/>
          </p:nvPr>
        </p:nvSpPr>
        <p:spPr>
          <a:ln/>
        </p:spPr>
        <p:txBody>
          <a:bodyPr/>
          <a:lstStyle>
            <a:lvl1pPr>
              <a:defRPr/>
            </a:lvl1pPr>
          </a:lstStyle>
          <a:p>
            <a:pPr>
              <a:defRPr/>
            </a:pPr>
            <a:fld id="{F244D320-7EAF-4FE6-99E4-E4677A1103A1}" type="slidenum">
              <a:rPr lang="en-US" altLang="zh-TW"/>
              <a:pPr>
                <a:defRPr/>
              </a:pPr>
              <a:t>‹#›</a:t>
            </a:fld>
            <a:endParaRPr lang="en-US" altLang="zh-TW"/>
          </a:p>
        </p:txBody>
      </p:sp>
    </p:spTree>
    <p:extLst>
      <p:ext uri="{BB962C8B-B14F-4D97-AF65-F5344CB8AC3E}">
        <p14:creationId xmlns:p14="http://schemas.microsoft.com/office/powerpoint/2010/main" val="359828098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12"/>
          <p:cNvSpPr>
            <a:spLocks noGrp="1" noChangeArrowheads="1"/>
          </p:cNvSpPr>
          <p:nvPr>
            <p:ph type="ftr" sz="quarter" idx="10"/>
          </p:nvPr>
        </p:nvSpPr>
        <p:spPr>
          <a:ln/>
        </p:spPr>
        <p:txBody>
          <a:bodyPr/>
          <a:lstStyle>
            <a:lvl1pPr>
              <a:defRPr/>
            </a:lvl1pPr>
          </a:lstStyle>
          <a:p>
            <a:pPr>
              <a:defRPr/>
            </a:pPr>
            <a:endParaRPr lang="en-US" altLang="zh-TW"/>
          </a:p>
        </p:txBody>
      </p:sp>
      <p:sp>
        <p:nvSpPr>
          <p:cNvPr id="8" name="Rectangle 13"/>
          <p:cNvSpPr>
            <a:spLocks noGrp="1" noChangeArrowheads="1"/>
          </p:cNvSpPr>
          <p:nvPr>
            <p:ph type="sldNum" sz="quarter" idx="11"/>
          </p:nvPr>
        </p:nvSpPr>
        <p:spPr>
          <a:ln/>
        </p:spPr>
        <p:txBody>
          <a:bodyPr/>
          <a:lstStyle>
            <a:lvl1pPr>
              <a:defRPr/>
            </a:lvl1pPr>
          </a:lstStyle>
          <a:p>
            <a:pPr>
              <a:defRPr/>
            </a:pPr>
            <a:fld id="{ABC233FC-57DA-47D6-BF2A-8CD4E078A690}" type="slidenum">
              <a:rPr lang="en-US" altLang="zh-TW"/>
              <a:pPr>
                <a:defRPr/>
              </a:pPr>
              <a:t>‹#›</a:t>
            </a:fld>
            <a:endParaRPr lang="en-US" altLang="zh-TW"/>
          </a:p>
        </p:txBody>
      </p:sp>
    </p:spTree>
    <p:extLst>
      <p:ext uri="{BB962C8B-B14F-4D97-AF65-F5344CB8AC3E}">
        <p14:creationId xmlns:p14="http://schemas.microsoft.com/office/powerpoint/2010/main" val="228268992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12"/>
          <p:cNvSpPr>
            <a:spLocks noGrp="1" noChangeArrowheads="1"/>
          </p:cNvSpPr>
          <p:nvPr>
            <p:ph type="ftr" sz="quarter" idx="10"/>
          </p:nvPr>
        </p:nvSpPr>
        <p:spPr>
          <a:ln/>
        </p:spPr>
        <p:txBody>
          <a:bodyPr/>
          <a:lstStyle>
            <a:lvl1pPr>
              <a:defRPr/>
            </a:lvl1pPr>
          </a:lstStyle>
          <a:p>
            <a:pPr>
              <a:defRPr/>
            </a:pPr>
            <a:endParaRPr lang="en-US" altLang="zh-TW"/>
          </a:p>
        </p:txBody>
      </p:sp>
      <p:sp>
        <p:nvSpPr>
          <p:cNvPr id="4" name="Rectangle 13"/>
          <p:cNvSpPr>
            <a:spLocks noGrp="1" noChangeArrowheads="1"/>
          </p:cNvSpPr>
          <p:nvPr>
            <p:ph type="sldNum" sz="quarter" idx="11"/>
          </p:nvPr>
        </p:nvSpPr>
        <p:spPr>
          <a:ln/>
        </p:spPr>
        <p:txBody>
          <a:bodyPr/>
          <a:lstStyle>
            <a:lvl1pPr>
              <a:defRPr/>
            </a:lvl1pPr>
          </a:lstStyle>
          <a:p>
            <a:pPr>
              <a:defRPr/>
            </a:pPr>
            <a:fld id="{2AE8FDCE-8E57-494E-AFEE-D83CA85892FC}" type="slidenum">
              <a:rPr lang="en-US" altLang="zh-TW"/>
              <a:pPr>
                <a:defRPr/>
              </a:pPr>
              <a:t>‹#›</a:t>
            </a:fld>
            <a:endParaRPr lang="en-US" altLang="zh-TW"/>
          </a:p>
        </p:txBody>
      </p:sp>
    </p:spTree>
    <p:extLst>
      <p:ext uri="{BB962C8B-B14F-4D97-AF65-F5344CB8AC3E}">
        <p14:creationId xmlns:p14="http://schemas.microsoft.com/office/powerpoint/2010/main" val="190807730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endParaRPr lang="en-US" altLang="zh-TW"/>
          </a:p>
        </p:txBody>
      </p:sp>
      <p:sp>
        <p:nvSpPr>
          <p:cNvPr id="3" name="Rectangle 13"/>
          <p:cNvSpPr>
            <a:spLocks noGrp="1" noChangeArrowheads="1"/>
          </p:cNvSpPr>
          <p:nvPr>
            <p:ph type="sldNum" sz="quarter" idx="11"/>
          </p:nvPr>
        </p:nvSpPr>
        <p:spPr>
          <a:ln/>
        </p:spPr>
        <p:txBody>
          <a:bodyPr/>
          <a:lstStyle>
            <a:lvl1pPr>
              <a:defRPr/>
            </a:lvl1pPr>
          </a:lstStyle>
          <a:p>
            <a:pPr>
              <a:defRPr/>
            </a:pPr>
            <a:fld id="{26704209-C85C-49C8-8AEC-45C7CD83E5DF}" type="slidenum">
              <a:rPr lang="en-US" altLang="zh-TW"/>
              <a:pPr>
                <a:defRPr/>
              </a:pPr>
              <a:t>‹#›</a:t>
            </a:fld>
            <a:endParaRPr lang="en-US" altLang="zh-TW"/>
          </a:p>
        </p:txBody>
      </p:sp>
    </p:spTree>
    <p:extLst>
      <p:ext uri="{BB962C8B-B14F-4D97-AF65-F5344CB8AC3E}">
        <p14:creationId xmlns:p14="http://schemas.microsoft.com/office/powerpoint/2010/main" val="88176538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13"/>
          <p:cNvSpPr>
            <a:spLocks noGrp="1" noChangeArrowheads="1"/>
          </p:cNvSpPr>
          <p:nvPr>
            <p:ph type="sldNum" sz="quarter" idx="11"/>
          </p:nvPr>
        </p:nvSpPr>
        <p:spPr>
          <a:ln/>
        </p:spPr>
        <p:txBody>
          <a:bodyPr/>
          <a:lstStyle>
            <a:lvl1pPr>
              <a:defRPr/>
            </a:lvl1pPr>
          </a:lstStyle>
          <a:p>
            <a:pPr>
              <a:defRPr/>
            </a:pPr>
            <a:fld id="{CC830BE4-BFC9-4B5A-BF18-DA165EF619A7}" type="slidenum">
              <a:rPr lang="en-US" altLang="zh-TW"/>
              <a:pPr>
                <a:defRPr/>
              </a:pPr>
              <a:t>‹#›</a:t>
            </a:fld>
            <a:endParaRPr lang="en-US" altLang="zh-TW"/>
          </a:p>
        </p:txBody>
      </p:sp>
    </p:spTree>
    <p:extLst>
      <p:ext uri="{BB962C8B-B14F-4D97-AF65-F5344CB8AC3E}">
        <p14:creationId xmlns:p14="http://schemas.microsoft.com/office/powerpoint/2010/main" val="378386939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13"/>
          <p:cNvSpPr>
            <a:spLocks noGrp="1" noChangeArrowheads="1"/>
          </p:cNvSpPr>
          <p:nvPr>
            <p:ph type="sldNum" sz="quarter" idx="11"/>
          </p:nvPr>
        </p:nvSpPr>
        <p:spPr>
          <a:ln/>
        </p:spPr>
        <p:txBody>
          <a:bodyPr/>
          <a:lstStyle>
            <a:lvl1pPr>
              <a:defRPr/>
            </a:lvl1pPr>
          </a:lstStyle>
          <a:p>
            <a:pPr>
              <a:defRPr/>
            </a:pPr>
            <a:fld id="{07727B62-5689-4C8D-A43F-C6F78D9BD176}" type="slidenum">
              <a:rPr lang="en-US" altLang="zh-TW"/>
              <a:pPr>
                <a:defRPr/>
              </a:pPr>
              <a:t>‹#›</a:t>
            </a:fld>
            <a:endParaRPr lang="en-US" altLang="zh-TW"/>
          </a:p>
        </p:txBody>
      </p:sp>
    </p:spTree>
    <p:extLst>
      <p:ext uri="{BB962C8B-B14F-4D97-AF65-F5344CB8AC3E}">
        <p14:creationId xmlns:p14="http://schemas.microsoft.com/office/powerpoint/2010/main" val="212124404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CC"/>
            </a:gs>
            <a:gs pos="100000">
              <a:srgbClr val="FFFFFB"/>
            </a:gs>
          </a:gsLst>
          <a:lin ang="27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525463"/>
            <a:ext cx="438150" cy="47466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endParaRPr lang="zh-TW" altLang="zh-TW"/>
          </a:p>
        </p:txBody>
      </p:sp>
      <p:sp>
        <p:nvSpPr>
          <p:cNvPr id="1027" name="Rectangle 3"/>
          <p:cNvSpPr>
            <a:spLocks noChangeArrowheads="1"/>
          </p:cNvSpPr>
          <p:nvPr/>
        </p:nvSpPr>
        <p:spPr bwMode="ltGray">
          <a:xfrm>
            <a:off x="800100" y="525463"/>
            <a:ext cx="328613" cy="47466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endParaRPr lang="zh-TW" altLang="zh-TW"/>
          </a:p>
        </p:txBody>
      </p:sp>
      <p:sp>
        <p:nvSpPr>
          <p:cNvPr id="1028" name="Rectangle 4"/>
          <p:cNvSpPr>
            <a:spLocks noChangeArrowheads="1"/>
          </p:cNvSpPr>
          <p:nvPr/>
        </p:nvSpPr>
        <p:spPr bwMode="ltGray">
          <a:xfrm>
            <a:off x="541338" y="947738"/>
            <a:ext cx="422275" cy="47466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endParaRPr lang="zh-TW" altLang="zh-TW"/>
          </a:p>
        </p:txBody>
      </p:sp>
      <p:sp>
        <p:nvSpPr>
          <p:cNvPr id="1029" name="Rectangle 5"/>
          <p:cNvSpPr>
            <a:spLocks noChangeArrowheads="1"/>
          </p:cNvSpPr>
          <p:nvPr/>
        </p:nvSpPr>
        <p:spPr bwMode="ltGray">
          <a:xfrm>
            <a:off x="911225" y="947738"/>
            <a:ext cx="368300" cy="47466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endParaRPr lang="zh-TW" altLang="zh-TW"/>
          </a:p>
        </p:txBody>
      </p:sp>
      <p:sp>
        <p:nvSpPr>
          <p:cNvPr id="1030" name="Rectangle 6"/>
          <p:cNvSpPr>
            <a:spLocks noChangeArrowheads="1"/>
          </p:cNvSpPr>
          <p:nvPr/>
        </p:nvSpPr>
        <p:spPr bwMode="ltGray">
          <a:xfrm>
            <a:off x="127000" y="874713"/>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endParaRPr lang="zh-TW" altLang="zh-TW"/>
          </a:p>
        </p:txBody>
      </p:sp>
      <p:sp>
        <p:nvSpPr>
          <p:cNvPr id="1031" name="Rectangle 7"/>
          <p:cNvSpPr>
            <a:spLocks noChangeArrowheads="1"/>
          </p:cNvSpPr>
          <p:nvPr/>
        </p:nvSpPr>
        <p:spPr bwMode="gray">
          <a:xfrm>
            <a:off x="762000" y="417513"/>
            <a:ext cx="31750" cy="10525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endParaRPr lang="zh-TW" altLang="zh-TW"/>
          </a:p>
        </p:txBody>
      </p:sp>
      <p:sp>
        <p:nvSpPr>
          <p:cNvPr id="1032" name="Rectangle 8"/>
          <p:cNvSpPr>
            <a:spLocks noChangeArrowheads="1"/>
          </p:cNvSpPr>
          <p:nvPr/>
        </p:nvSpPr>
        <p:spPr bwMode="gray">
          <a:xfrm>
            <a:off x="442913" y="1208088"/>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endParaRPr lang="zh-TW" altLang="zh-TW"/>
          </a:p>
        </p:txBody>
      </p:sp>
      <p:sp>
        <p:nvSpPr>
          <p:cNvPr id="1033" name="Rectangle 9"/>
          <p:cNvSpPr>
            <a:spLocks noGrp="1" noChangeArrowheads="1"/>
          </p:cNvSpPr>
          <p:nvPr>
            <p:ph type="title"/>
          </p:nvPr>
        </p:nvSpPr>
        <p:spPr bwMode="auto">
          <a:xfrm>
            <a:off x="1150938" y="44450"/>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34" name="Rectangle 10"/>
          <p:cNvSpPr>
            <a:spLocks noGrp="1" noChangeArrowheads="1"/>
          </p:cNvSpPr>
          <p:nvPr>
            <p:ph type="body" idx="1"/>
          </p:nvPr>
        </p:nvSpPr>
        <p:spPr bwMode="auto">
          <a:xfrm>
            <a:off x="250825" y="1412875"/>
            <a:ext cx="8709025" cy="530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18476"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ea typeface="新細明體" pitchFamily="18" charset="-120"/>
              </a:defRPr>
            </a:lvl1pPr>
          </a:lstStyle>
          <a:p>
            <a:pPr>
              <a:defRPr/>
            </a:pPr>
            <a:endParaRPr lang="en-US" altLang="zh-TW"/>
          </a:p>
        </p:txBody>
      </p:sp>
      <p:sp>
        <p:nvSpPr>
          <p:cNvPr id="318477" name="Rectangle 13"/>
          <p:cNvSpPr>
            <a:spLocks noGrp="1" noChangeArrowheads="1"/>
          </p:cNvSpPr>
          <p:nvPr>
            <p:ph type="sldNum" sz="quarter" idx="4"/>
          </p:nvPr>
        </p:nvSpPr>
        <p:spPr bwMode="auto">
          <a:xfrm>
            <a:off x="713105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b="1">
                <a:solidFill>
                  <a:srgbClr val="0000FF"/>
                </a:solidFill>
                <a:latin typeface="Arial" charset="0"/>
                <a:ea typeface="新細明體" pitchFamily="18" charset="-120"/>
              </a:defRPr>
            </a:lvl1pPr>
          </a:lstStyle>
          <a:p>
            <a:pPr>
              <a:defRPr/>
            </a:pPr>
            <a:fld id="{F10CD649-87F3-4763-AB8E-1B3582E314A4}"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4167"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 id="2147484156" r:id="rId12"/>
    <p:sldLayoutId id="2147484157" r:id="rId13"/>
    <p:sldLayoutId id="2147484158"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kumimoji="1" sz="4400" b="1">
          <a:solidFill>
            <a:srgbClr val="0000FF"/>
          </a:solidFill>
          <a:latin typeface="+mj-lt"/>
          <a:ea typeface="+mj-ea"/>
          <a:cs typeface="+mj-cs"/>
        </a:defRPr>
      </a:lvl1pPr>
      <a:lvl2pPr algn="l" rtl="0" eaLnBrk="0" fontAlgn="base" hangingPunct="0">
        <a:spcBef>
          <a:spcPct val="0"/>
        </a:spcBef>
        <a:spcAft>
          <a:spcPct val="0"/>
        </a:spcAft>
        <a:defRPr kumimoji="1" sz="4400" b="1">
          <a:solidFill>
            <a:srgbClr val="0000FF"/>
          </a:solidFill>
          <a:latin typeface="Tahoma" pitchFamily="34" charset="0"/>
          <a:ea typeface="標楷體" pitchFamily="65" charset="-120"/>
        </a:defRPr>
      </a:lvl2pPr>
      <a:lvl3pPr algn="l" rtl="0" eaLnBrk="0" fontAlgn="base" hangingPunct="0">
        <a:spcBef>
          <a:spcPct val="0"/>
        </a:spcBef>
        <a:spcAft>
          <a:spcPct val="0"/>
        </a:spcAft>
        <a:defRPr kumimoji="1" sz="4400" b="1">
          <a:solidFill>
            <a:srgbClr val="0000FF"/>
          </a:solidFill>
          <a:latin typeface="Tahoma" pitchFamily="34" charset="0"/>
          <a:ea typeface="標楷體" pitchFamily="65" charset="-120"/>
        </a:defRPr>
      </a:lvl3pPr>
      <a:lvl4pPr algn="l" rtl="0" eaLnBrk="0" fontAlgn="base" hangingPunct="0">
        <a:spcBef>
          <a:spcPct val="0"/>
        </a:spcBef>
        <a:spcAft>
          <a:spcPct val="0"/>
        </a:spcAft>
        <a:defRPr kumimoji="1" sz="4400" b="1">
          <a:solidFill>
            <a:srgbClr val="0000FF"/>
          </a:solidFill>
          <a:latin typeface="Tahoma" pitchFamily="34" charset="0"/>
          <a:ea typeface="標楷體" pitchFamily="65" charset="-120"/>
        </a:defRPr>
      </a:lvl4pPr>
      <a:lvl5pPr algn="l" rtl="0" eaLnBrk="0" fontAlgn="base" hangingPunct="0">
        <a:spcBef>
          <a:spcPct val="0"/>
        </a:spcBef>
        <a:spcAft>
          <a:spcPct val="0"/>
        </a:spcAft>
        <a:defRPr kumimoji="1" sz="4400" b="1">
          <a:solidFill>
            <a:srgbClr val="0000FF"/>
          </a:solidFill>
          <a:latin typeface="Tahoma" pitchFamily="34" charset="0"/>
          <a:ea typeface="標楷體" pitchFamily="65" charset="-120"/>
        </a:defRPr>
      </a:lvl5pPr>
      <a:lvl6pPr marL="457200" algn="l" rtl="0" fontAlgn="base">
        <a:spcBef>
          <a:spcPct val="0"/>
        </a:spcBef>
        <a:spcAft>
          <a:spcPct val="0"/>
        </a:spcAft>
        <a:defRPr kumimoji="1" sz="4400" b="1">
          <a:solidFill>
            <a:srgbClr val="0000FF"/>
          </a:solidFill>
          <a:latin typeface="Tahoma" pitchFamily="34" charset="0"/>
          <a:ea typeface="標楷體" pitchFamily="65" charset="-120"/>
        </a:defRPr>
      </a:lvl6pPr>
      <a:lvl7pPr marL="914400" algn="l" rtl="0" fontAlgn="base">
        <a:spcBef>
          <a:spcPct val="0"/>
        </a:spcBef>
        <a:spcAft>
          <a:spcPct val="0"/>
        </a:spcAft>
        <a:defRPr kumimoji="1" sz="4400" b="1">
          <a:solidFill>
            <a:srgbClr val="0000FF"/>
          </a:solidFill>
          <a:latin typeface="Tahoma" pitchFamily="34" charset="0"/>
          <a:ea typeface="標楷體" pitchFamily="65" charset="-120"/>
        </a:defRPr>
      </a:lvl7pPr>
      <a:lvl8pPr marL="1371600" algn="l" rtl="0" fontAlgn="base">
        <a:spcBef>
          <a:spcPct val="0"/>
        </a:spcBef>
        <a:spcAft>
          <a:spcPct val="0"/>
        </a:spcAft>
        <a:defRPr kumimoji="1" sz="4400" b="1">
          <a:solidFill>
            <a:srgbClr val="0000FF"/>
          </a:solidFill>
          <a:latin typeface="Tahoma" pitchFamily="34" charset="0"/>
          <a:ea typeface="標楷體" pitchFamily="65" charset="-120"/>
        </a:defRPr>
      </a:lvl8pPr>
      <a:lvl9pPr marL="1828800" algn="l" rtl="0" fontAlgn="base">
        <a:spcBef>
          <a:spcPct val="0"/>
        </a:spcBef>
        <a:spcAft>
          <a:spcPct val="0"/>
        </a:spcAft>
        <a:defRPr kumimoji="1" sz="4400" b="1">
          <a:solidFill>
            <a:srgbClr val="0000FF"/>
          </a:solidFill>
          <a:latin typeface="Tahoma" pitchFamily="34" charset="0"/>
          <a:ea typeface="標楷體" pitchFamily="65" charset="-12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663300"/>
        </a:buClr>
        <a:buSzPct val="55000"/>
        <a:buFont typeface="Wingdings" pitchFamily="2" charset="2"/>
        <a:buChar char="Ø"/>
        <a:defRPr kumimoji="1" sz="2800" b="1">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50000"/>
        <a:buFont typeface="Wingdings" pitchFamily="2" charset="2"/>
        <a:buChar char="u"/>
        <a:defRPr kumimoji="1" sz="2400" b="1">
          <a:solidFill>
            <a:schemeClr val="tx1"/>
          </a:solidFill>
          <a:latin typeface="+mn-lt"/>
          <a:ea typeface="+mn-ea"/>
        </a:defRPr>
      </a:lvl3pPr>
      <a:lvl4pPr marL="1600200" indent="-228600" algn="l" rtl="0" eaLnBrk="0" fontAlgn="base" hangingPunct="0">
        <a:spcBef>
          <a:spcPct val="20000"/>
        </a:spcBef>
        <a:spcAft>
          <a:spcPct val="0"/>
        </a:spcAft>
        <a:buClr>
          <a:srgbClr val="00CC00"/>
        </a:buClr>
        <a:buSzPct val="55000"/>
        <a:buFont typeface="Wingdings" pitchFamily="2" charset="2"/>
        <a:buChar char="n"/>
        <a:defRPr kumimoji="1" sz="2000" b="1">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b="1">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b="1">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b="1">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b="1">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zh-TW" altLang="en-US" smtClean="0"/>
              <a:t>按一下以編輯母片標題樣式</a:t>
            </a:r>
            <a:endParaRPr lang="en-US" dirty="0"/>
          </a:p>
        </p:txBody>
      </p:sp>
      <p:sp>
        <p:nvSpPr>
          <p:cNvPr id="2061"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ea typeface="新細明體" charset="-120"/>
              </a:defRPr>
            </a:lvl1pPr>
          </a:lstStyle>
          <a:p>
            <a:pPr>
              <a:defRPr/>
            </a:pPr>
            <a:fld id="{1DB47D75-AC21-4FCD-8264-23E94BCB4548}" type="datetimeFigureOut">
              <a:rPr lang="en-US"/>
              <a:pPr>
                <a:defRPr/>
              </a:pPr>
              <a:t>8/7/2019</a:t>
            </a:fld>
            <a:endParaRPr lang="en-US" dirty="0"/>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a:defRPr sz="1100" b="1">
                <a:solidFill>
                  <a:schemeClr val="tx1">
                    <a:lumMod val="50000"/>
                    <a:lumOff val="50000"/>
                  </a:schemeClr>
                </a:solidFill>
                <a:ea typeface="新細明體" charset="-120"/>
              </a:defRPr>
            </a:lvl1pPr>
          </a:lstStyle>
          <a:p>
            <a:pPr>
              <a:defRPr/>
            </a:pPr>
            <a:endParaRPr lang="en-US" altLang="zh-TW"/>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ea typeface="新細明體" charset="-120"/>
              </a:defRPr>
            </a:lvl1pPr>
          </a:lstStyle>
          <a:p>
            <a:pPr>
              <a:defRPr/>
            </a:pPr>
            <a:fld id="{5266E4B3-6DDD-4730-9F1C-0C8A23C912FE}"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4169" r:id="rId1"/>
    <p:sldLayoutId id="2147484159" r:id="rId2"/>
    <p:sldLayoutId id="2147484170" r:id="rId3"/>
    <p:sldLayoutId id="2147484160" r:id="rId4"/>
    <p:sldLayoutId id="2147484161" r:id="rId5"/>
    <p:sldLayoutId id="2147484162" r:id="rId6"/>
    <p:sldLayoutId id="2147484163" r:id="rId7"/>
    <p:sldLayoutId id="2147484164" r:id="rId8"/>
    <p:sldLayoutId id="2147484171" r:id="rId9"/>
    <p:sldLayoutId id="2147484165" r:id="rId10"/>
    <p:sldLayoutId id="2147484166" r:id="rId11"/>
  </p:sldLayoutIdLst>
  <p:timing>
    <p:tnLst>
      <p:par>
        <p:cTn id="1" dur="indefinite" restart="never" nodeType="tmRoot"/>
      </p:par>
    </p:tnLst>
  </p:timing>
  <p:hf hdr="0" ftr="0" dt="0"/>
  <p:txStyles>
    <p:titleStyle>
      <a:lvl1pPr marL="319088" indent="-319088" algn="r" rtl="0" eaLnBrk="0" fontAlgn="base" hangingPunct="0">
        <a:spcBef>
          <a:spcPct val="0"/>
        </a:spcBef>
        <a:spcAft>
          <a:spcPct val="0"/>
        </a:spcAft>
        <a:buClr>
          <a:srgbClr val="4C3759"/>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4C3759"/>
        </a:buClr>
        <a:buSzPct val="128000"/>
        <a:buFont typeface="Georgia" pitchFamily="18" charset="0"/>
        <a:buChar char="*"/>
        <a:defRPr sz="4600" b="1">
          <a:solidFill>
            <a:schemeClr val="tx1"/>
          </a:solidFill>
          <a:latin typeface="Trebuchet MS" pitchFamily="34" charset="0"/>
          <a:ea typeface="微軟正黑體" pitchFamily="34" charset="-120"/>
        </a:defRPr>
      </a:lvl2pPr>
      <a:lvl3pPr marL="319088" indent="-319088" algn="r" rtl="0" eaLnBrk="0" fontAlgn="base" hangingPunct="0">
        <a:spcBef>
          <a:spcPct val="0"/>
        </a:spcBef>
        <a:spcAft>
          <a:spcPct val="0"/>
        </a:spcAft>
        <a:buClr>
          <a:srgbClr val="4C3759"/>
        </a:buClr>
        <a:buSzPct val="128000"/>
        <a:buFont typeface="Georgia" pitchFamily="18" charset="0"/>
        <a:buChar char="*"/>
        <a:defRPr sz="4600" b="1">
          <a:solidFill>
            <a:schemeClr val="tx1"/>
          </a:solidFill>
          <a:latin typeface="Trebuchet MS" pitchFamily="34" charset="0"/>
          <a:ea typeface="微軟正黑體" pitchFamily="34" charset="-120"/>
        </a:defRPr>
      </a:lvl3pPr>
      <a:lvl4pPr marL="319088" indent="-319088" algn="r" rtl="0" eaLnBrk="0" fontAlgn="base" hangingPunct="0">
        <a:spcBef>
          <a:spcPct val="0"/>
        </a:spcBef>
        <a:spcAft>
          <a:spcPct val="0"/>
        </a:spcAft>
        <a:buClr>
          <a:srgbClr val="4C3759"/>
        </a:buClr>
        <a:buSzPct val="128000"/>
        <a:buFont typeface="Georgia" pitchFamily="18" charset="0"/>
        <a:buChar char="*"/>
        <a:defRPr sz="4600" b="1">
          <a:solidFill>
            <a:schemeClr val="tx1"/>
          </a:solidFill>
          <a:latin typeface="Trebuchet MS" pitchFamily="34" charset="0"/>
          <a:ea typeface="微軟正黑體" pitchFamily="34" charset="-120"/>
        </a:defRPr>
      </a:lvl4pPr>
      <a:lvl5pPr marL="319088" indent="-319088" algn="r" rtl="0" eaLnBrk="0" fontAlgn="base" hangingPunct="0">
        <a:spcBef>
          <a:spcPct val="0"/>
        </a:spcBef>
        <a:spcAft>
          <a:spcPct val="0"/>
        </a:spcAft>
        <a:buClr>
          <a:srgbClr val="4C3759"/>
        </a:buClr>
        <a:buSzPct val="128000"/>
        <a:buFont typeface="Georgia" pitchFamily="18" charset="0"/>
        <a:buChar char="*"/>
        <a:defRPr sz="4600" b="1">
          <a:solidFill>
            <a:schemeClr val="tx1"/>
          </a:solidFill>
          <a:latin typeface="Trebuchet MS" pitchFamily="34" charset="0"/>
          <a:ea typeface="微軟正黑體"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4C3759"/>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4C3759"/>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4C3759"/>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4C3759"/>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4C3759"/>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ChangeArrowheads="1"/>
          </p:cNvSpPr>
          <p:nvPr/>
        </p:nvSpPr>
        <p:spPr bwMode="auto">
          <a:xfrm>
            <a:off x="539750" y="2060575"/>
            <a:ext cx="7993063" cy="2016125"/>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endParaRPr lang="zh-TW" altLang="zh-TW">
              <a:solidFill>
                <a:schemeClr val="folHlink"/>
              </a:solidFill>
              <a:latin typeface="Times New Roman" pitchFamily="18" charset="0"/>
            </a:endParaRPr>
          </a:p>
        </p:txBody>
      </p:sp>
      <p:grpSp>
        <p:nvGrpSpPr>
          <p:cNvPr id="2" name="Group 3"/>
          <p:cNvGrpSpPr>
            <a:grpSpLocks/>
          </p:cNvGrpSpPr>
          <p:nvPr/>
        </p:nvGrpSpPr>
        <p:grpSpPr bwMode="auto">
          <a:xfrm>
            <a:off x="1726220" y="4509120"/>
            <a:ext cx="5857825" cy="1611023"/>
            <a:chOff x="2262" y="3080"/>
            <a:chExt cx="3098" cy="201"/>
          </a:xfrm>
          <a:effectLst>
            <a:outerShdw blurRad="76200" dir="18900000" sy="23000" kx="-1200000" algn="bl" rotWithShape="0">
              <a:prstClr val="black">
                <a:alpha val="20000"/>
              </a:prstClr>
            </a:outerShdw>
          </a:effectLst>
          <a:scene3d>
            <a:camera prst="orthographicFront"/>
            <a:lightRig rig="harsh" dir="t"/>
          </a:scene3d>
        </p:grpSpPr>
        <p:sp>
          <p:nvSpPr>
            <p:cNvPr id="124932" name="AutoShape 4"/>
            <p:cNvSpPr>
              <a:spLocks noChangeArrowheads="1"/>
            </p:cNvSpPr>
            <p:nvPr/>
          </p:nvSpPr>
          <p:spPr bwMode="auto">
            <a:xfrm flipH="1">
              <a:off x="2262" y="3080"/>
              <a:ext cx="3085" cy="201"/>
            </a:xfrm>
            <a:prstGeom prst="roundRect">
              <a:avLst>
                <a:gd name="adj" fmla="val 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sp3d extrusionH="57150" contourW="6350" prstMaterial="plastic">
                <a:bevelT w="57150" h="38100" prst="artDeco"/>
              </a:sp3d>
            </a:bodyPr>
            <a:lstStyle/>
            <a:p>
              <a:pPr algn="ctr">
                <a:defRPr/>
              </a:pPr>
              <a:endParaRPr lang="en-US" altLang="zh-TW" sz="3200" dirty="0">
                <a:solidFill>
                  <a:srgbClr val="002060"/>
                </a:solidFill>
                <a:effectLst>
                  <a:outerShdw blurRad="50800" dist="38100" algn="l" rotWithShape="0">
                    <a:prstClr val="black">
                      <a:alpha val="40000"/>
                    </a:prstClr>
                  </a:outerShdw>
                </a:effectLst>
                <a:latin typeface="+mj-ea"/>
                <a:ea typeface="+mj-ea"/>
              </a:endParaRPr>
            </a:p>
            <a:p>
              <a:pPr algn="ctr">
                <a:defRPr/>
              </a:pPr>
              <a:r>
                <a:rPr lang="zh-TW" altLang="en-US" sz="3200" dirty="0">
                  <a:solidFill>
                    <a:srgbClr val="002060"/>
                  </a:solidFill>
                  <a:effectLst>
                    <a:outerShdw blurRad="50800" dist="38100" algn="l" rotWithShape="0">
                      <a:prstClr val="black">
                        <a:alpha val="40000"/>
                      </a:prstClr>
                    </a:outerShdw>
                  </a:effectLst>
                  <a:latin typeface="+mj-ea"/>
                  <a:ea typeface="+mj-ea"/>
                </a:rPr>
                <a:t>福建金門</a:t>
              </a:r>
              <a:r>
                <a:rPr lang="zh-TW" altLang="en-US" sz="3200" dirty="0" smtClean="0">
                  <a:solidFill>
                    <a:srgbClr val="002060"/>
                  </a:solidFill>
                  <a:effectLst>
                    <a:outerShdw blurRad="50800" dist="38100" algn="l" rotWithShape="0">
                      <a:prstClr val="black">
                        <a:alpha val="40000"/>
                      </a:prstClr>
                    </a:outerShdw>
                  </a:effectLst>
                  <a:latin typeface="+mj-ea"/>
                  <a:ea typeface="+mj-ea"/>
                </a:rPr>
                <a:t>地方法院政風室</a:t>
              </a:r>
            </a:p>
            <a:p>
              <a:pPr algn="ctr">
                <a:defRPr/>
              </a:pPr>
              <a:r>
                <a:rPr lang="zh-TW" altLang="en-US" sz="3200" dirty="0" smtClean="0">
                  <a:solidFill>
                    <a:srgbClr val="002060"/>
                  </a:solidFill>
                  <a:effectLst>
                    <a:outerShdw blurRad="50800" dist="38100" algn="l" rotWithShape="0">
                      <a:prstClr val="black">
                        <a:alpha val="40000"/>
                      </a:prstClr>
                    </a:outerShdw>
                  </a:effectLst>
                  <a:latin typeface="+mj-ea"/>
                  <a:ea typeface="+mj-ea"/>
                </a:rPr>
                <a:t>主任 陳煌興</a:t>
              </a:r>
              <a:endParaRPr lang="en-US" altLang="zh-TW" sz="3200" dirty="0" smtClean="0">
                <a:solidFill>
                  <a:srgbClr val="002060"/>
                </a:solidFill>
                <a:effectLst>
                  <a:outerShdw blurRad="50800" dist="38100" algn="l" rotWithShape="0">
                    <a:prstClr val="black">
                      <a:alpha val="40000"/>
                    </a:prstClr>
                  </a:outerShdw>
                </a:effectLst>
                <a:latin typeface="+mj-ea"/>
                <a:ea typeface="+mj-ea"/>
              </a:endParaRPr>
            </a:p>
            <a:p>
              <a:pPr algn="ctr">
                <a:defRPr/>
              </a:pPr>
              <a:endParaRPr lang="zh-TW" altLang="en-US" sz="3200" dirty="0">
                <a:solidFill>
                  <a:srgbClr val="002060"/>
                </a:solidFill>
                <a:effectLst>
                  <a:outerShdw blurRad="50800" dist="38100" algn="l" rotWithShape="0">
                    <a:prstClr val="black">
                      <a:alpha val="40000"/>
                    </a:prstClr>
                  </a:outerShdw>
                </a:effectLst>
                <a:latin typeface="+mj-ea"/>
                <a:ea typeface="+mj-ea"/>
              </a:endParaRPr>
            </a:p>
          </p:txBody>
        </p:sp>
        <p:sp>
          <p:nvSpPr>
            <p:cNvPr id="124933" name="AutoShape 5"/>
            <p:cNvSpPr>
              <a:spLocks noChangeArrowheads="1"/>
            </p:cNvSpPr>
            <p:nvPr/>
          </p:nvSpPr>
          <p:spPr bwMode="auto">
            <a:xfrm>
              <a:off x="5196" y="3080"/>
              <a:ext cx="164" cy="201"/>
            </a:xfrm>
            <a:prstGeom prst="flowChartDelay">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zh-TW" altLang="en-US">
                <a:effectLst>
                  <a:outerShdw blurRad="38100" dist="38100" dir="2700000" algn="tl">
                    <a:srgbClr val="000000">
                      <a:alpha val="43137"/>
                    </a:srgbClr>
                  </a:outerShdw>
                </a:effectLst>
                <a:latin typeface="Arial" charset="0"/>
              </a:endParaRPr>
            </a:p>
          </p:txBody>
        </p:sp>
      </p:grpSp>
      <p:pic>
        <p:nvPicPr>
          <p:cNvPr id="3"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7" y="0"/>
            <a:ext cx="800000" cy="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11"/>
          <p:cNvSpPr>
            <a:spLocks noChangeArrowheads="1" noChangeShapeType="1" noTextEdit="1"/>
          </p:cNvSpPr>
          <p:nvPr/>
        </p:nvSpPr>
        <p:spPr bwMode="auto">
          <a:xfrm>
            <a:off x="611188" y="2349028"/>
            <a:ext cx="7848600" cy="1439863"/>
          </a:xfrm>
          <a:prstGeom prst="rect">
            <a:avLst/>
          </a:prstGeom>
        </p:spPr>
        <p:txBody>
          <a:bodyPr wrap="none" fromWordArt="1">
            <a:prstTxWarp prst="textPlain">
              <a:avLst>
                <a:gd name="adj" fmla="val 50000"/>
              </a:avLst>
            </a:prstTxWarp>
            <a:scene3d>
              <a:camera prst="orthographicFront"/>
              <a:lightRig rig="harsh" dir="t"/>
            </a:scene3d>
            <a:sp3d prstMaterial="metal">
              <a:bevelT w="57150" h="38100" prst="artDeco"/>
            </a:sp3d>
          </a:bodyPr>
          <a:lstStyle/>
          <a:p>
            <a:pPr algn="ctr">
              <a:defRPr/>
            </a:pPr>
            <a:r>
              <a:rPr lang="zh-TW" altLang="en-US" sz="36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微軟正黑體" pitchFamily="34" charset="-120"/>
                <a:ea typeface="微軟正黑體" pitchFamily="34" charset="-120"/>
              </a:rPr>
              <a:t>政府採購法常見違失態樣解析</a:t>
            </a:r>
            <a:endParaRPr lang="zh-TW" alt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0" name="文字方塊 9"/>
          <p:cNvSpPr txBox="1"/>
          <p:nvPr/>
        </p:nvSpPr>
        <p:spPr>
          <a:xfrm>
            <a:off x="0" y="0"/>
            <a:ext cx="9180512" cy="135421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TW" altLang="en-US" sz="4800" b="1" dirty="0" smtClean="0">
                <a:solidFill>
                  <a:srgbClr val="002060"/>
                </a:solidFill>
                <a:effectLst>
                  <a:glow rad="101600">
                    <a:prstClr val="white">
                      <a:lumMod val="95000"/>
                      <a:alpha val="60000"/>
                    </a:prstClr>
                  </a:glow>
                </a:effectLst>
                <a:latin typeface="微軟正黑體" pitchFamily="34" charset="-120"/>
                <a:ea typeface="微軟正黑體" pitchFamily="34" charset="-120"/>
              </a:rPr>
              <a:t>     </a:t>
            </a:r>
            <a:r>
              <a:rPr lang="en-US" altLang="zh-TW" sz="3300" b="1" dirty="0" smtClean="0">
                <a:solidFill>
                  <a:srgbClr val="002060"/>
                </a:solidFill>
                <a:effectLst>
                  <a:glow rad="101600">
                    <a:prstClr val="white">
                      <a:lumMod val="95000"/>
                      <a:alpha val="60000"/>
                    </a:prstClr>
                  </a:glow>
                </a:effectLst>
                <a:latin typeface="微軟正黑體" pitchFamily="34" charset="-120"/>
                <a:ea typeface="微軟正黑體" pitchFamily="34" charset="-120"/>
              </a:rPr>
              <a:t>108</a:t>
            </a:r>
            <a:r>
              <a:rPr lang="zh-TW" altLang="en-US" sz="3300" b="1" dirty="0" smtClean="0">
                <a:solidFill>
                  <a:srgbClr val="002060"/>
                </a:solidFill>
                <a:effectLst>
                  <a:glow rad="101600">
                    <a:prstClr val="white">
                      <a:lumMod val="95000"/>
                      <a:alpha val="60000"/>
                    </a:prstClr>
                  </a:glow>
                </a:effectLst>
                <a:latin typeface="微軟正黑體" pitchFamily="34" charset="-120"/>
                <a:ea typeface="微軟正黑體" pitchFamily="34" charset="-120"/>
              </a:rPr>
              <a:t>年度第</a:t>
            </a:r>
            <a:r>
              <a:rPr lang="en-US" altLang="zh-TW" sz="3300" b="1" dirty="0" smtClean="0">
                <a:solidFill>
                  <a:srgbClr val="002060"/>
                </a:solidFill>
                <a:effectLst>
                  <a:glow rad="101600">
                    <a:prstClr val="white">
                      <a:lumMod val="95000"/>
                      <a:alpha val="60000"/>
                    </a:prstClr>
                  </a:glow>
                </a:effectLst>
                <a:latin typeface="微軟正黑體" pitchFamily="34" charset="-120"/>
                <a:ea typeface="微軟正黑體" pitchFamily="34" charset="-120"/>
              </a:rPr>
              <a:t>2</a:t>
            </a:r>
            <a:r>
              <a:rPr lang="zh-TW" altLang="en-US" sz="3300" b="1" dirty="0" smtClean="0">
                <a:solidFill>
                  <a:srgbClr val="002060"/>
                </a:solidFill>
                <a:effectLst>
                  <a:glow rad="101600">
                    <a:prstClr val="white">
                      <a:lumMod val="95000"/>
                      <a:alpha val="60000"/>
                    </a:prstClr>
                  </a:glow>
                </a:effectLst>
                <a:latin typeface="微軟正黑體" pitchFamily="34" charset="-120"/>
                <a:ea typeface="微軟正黑體" pitchFamily="34" charset="-120"/>
              </a:rPr>
              <a:t>次兼辦</a:t>
            </a:r>
            <a:r>
              <a:rPr lang="zh-TW" altLang="en-US" sz="3300" b="1" dirty="0">
                <a:solidFill>
                  <a:srgbClr val="002060"/>
                </a:solidFill>
                <a:effectLst>
                  <a:glow rad="101600">
                    <a:prstClr val="white">
                      <a:lumMod val="95000"/>
                      <a:alpha val="60000"/>
                    </a:prstClr>
                  </a:glow>
                </a:effectLst>
                <a:latin typeface="微軟正黑體" pitchFamily="34" charset="-120"/>
                <a:ea typeface="微軟正黑體" pitchFamily="34" charset="-120"/>
              </a:rPr>
              <a:t>政</a:t>
            </a:r>
            <a:r>
              <a:rPr lang="zh-TW" altLang="en-US" sz="3300" b="1" dirty="0" smtClean="0">
                <a:solidFill>
                  <a:srgbClr val="002060"/>
                </a:solidFill>
                <a:effectLst>
                  <a:glow rad="101600">
                    <a:prstClr val="white">
                      <a:lumMod val="95000"/>
                      <a:alpha val="60000"/>
                    </a:prstClr>
                  </a:glow>
                </a:effectLst>
                <a:latin typeface="微軟正黑體" pitchFamily="34" charset="-120"/>
                <a:ea typeface="微軟正黑體" pitchFamily="34" charset="-120"/>
              </a:rPr>
              <a:t>風人員暨新進公務人員教育研習</a:t>
            </a:r>
            <a:endParaRPr lang="zh-TW" altLang="en-US" sz="3300" b="1" dirty="0">
              <a:solidFill>
                <a:srgbClr val="002060"/>
              </a:solidFill>
              <a:effectLst>
                <a:glow rad="101600">
                  <a:prstClr val="white">
                    <a:lumMod val="95000"/>
                    <a:alpha val="60000"/>
                  </a:prstClr>
                </a:glow>
              </a:effectLst>
              <a:latin typeface="微軟正黑體" pitchFamily="34" charset="-120"/>
              <a:ea typeface="微軟正黑體" pitchFamily="34" charset="-12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sz="4000" dirty="0" smtClean="0"/>
              <a:t>1.3</a:t>
            </a:r>
            <a:r>
              <a:rPr lang="zh-TW" altLang="en-US" sz="4000" dirty="0" smtClean="0"/>
              <a:t>採購</a:t>
            </a:r>
            <a:r>
              <a:rPr lang="zh-TW" altLang="en-US" sz="4000" dirty="0"/>
              <a:t>法修</a:t>
            </a:r>
            <a:r>
              <a:rPr lang="zh-TW" altLang="en-US" sz="4000" dirty="0" smtClean="0"/>
              <a:t>法項目</a:t>
            </a:r>
            <a:endParaRPr lang="zh-TW" altLang="en-US" sz="4000" dirty="0"/>
          </a:p>
        </p:txBody>
      </p:sp>
      <p:sp>
        <p:nvSpPr>
          <p:cNvPr id="6" name="內容版面配置區 5"/>
          <p:cNvSpPr>
            <a:spLocks noGrp="1"/>
          </p:cNvSpPr>
          <p:nvPr>
            <p:ph idx="1"/>
          </p:nvPr>
        </p:nvSpPr>
        <p:spPr/>
        <p:txBody>
          <a:bodyPr/>
          <a:lstStyle/>
          <a:p>
            <a:r>
              <a:rPr lang="en-US" altLang="zh-TW" sz="2400" dirty="0" smtClean="0">
                <a:latin typeface="微軟正黑體" panose="020B0604030504040204" pitchFamily="34" charset="-120"/>
                <a:ea typeface="微軟正黑體" panose="020B0604030504040204" pitchFamily="34" charset="-120"/>
              </a:rPr>
              <a:t>108</a:t>
            </a:r>
            <a:r>
              <a:rPr lang="zh-TW" altLang="en-US" sz="2400" dirty="0">
                <a:latin typeface="微軟正黑體" panose="020B0604030504040204" pitchFamily="34" charset="-120"/>
                <a:ea typeface="微軟正黑體" panose="020B0604030504040204" pitchFamily="34" charset="-120"/>
              </a:rPr>
              <a:t>年</a:t>
            </a:r>
            <a:r>
              <a:rPr lang="en-US" altLang="zh-TW" sz="2400" dirty="0">
                <a:latin typeface="微軟正黑體" panose="020B0604030504040204" pitchFamily="34" charset="-120"/>
                <a:ea typeface="微軟正黑體" panose="020B0604030504040204" pitchFamily="34" charset="-120"/>
              </a:rPr>
              <a:t>5</a:t>
            </a:r>
            <a:r>
              <a:rPr lang="zh-TW" altLang="en-US"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22</a:t>
            </a:r>
            <a:r>
              <a:rPr lang="zh-TW" altLang="en-US" sz="2400" dirty="0">
                <a:latin typeface="微軟正黑體" panose="020B0604030504040204" pitchFamily="34" charset="-120"/>
                <a:ea typeface="微軟正黑體" panose="020B0604030504040204" pitchFamily="34" charset="-120"/>
              </a:rPr>
              <a:t>日總統華總一義字第</a:t>
            </a:r>
            <a:r>
              <a:rPr lang="en-US" altLang="zh-TW" sz="2400" dirty="0" smtClean="0">
                <a:latin typeface="微軟正黑體" panose="020B0604030504040204" pitchFamily="34" charset="-120"/>
                <a:ea typeface="微軟正黑體" panose="020B0604030504040204" pitchFamily="34" charset="-120"/>
              </a:rPr>
              <a:t>10800049691</a:t>
            </a:r>
            <a:r>
              <a:rPr lang="zh-TW" altLang="en-US" sz="2400" dirty="0">
                <a:latin typeface="微軟正黑體" panose="020B0604030504040204" pitchFamily="34" charset="-120"/>
                <a:ea typeface="微軟正黑體" panose="020B0604030504040204" pitchFamily="34" charset="-120"/>
              </a:rPr>
              <a:t>號令修正公布</a:t>
            </a:r>
            <a:r>
              <a:rPr lang="en-US" altLang="zh-TW" sz="2400" dirty="0">
                <a:latin typeface="微軟正黑體" panose="020B0604030504040204" pitchFamily="34" charset="-120"/>
                <a:ea typeface="微軟正黑體" panose="020B0604030504040204" pitchFamily="34" charset="-120"/>
              </a:rPr>
              <a:t>(</a:t>
            </a:r>
            <a:r>
              <a:rPr lang="en-US" altLang="zh-TW" sz="2400" i="1" u="sng" dirty="0">
                <a:solidFill>
                  <a:srgbClr val="FF0000"/>
                </a:solidFill>
                <a:latin typeface="微軟正黑體" panose="020B0604030504040204" pitchFamily="34" charset="-120"/>
                <a:ea typeface="微軟正黑體" panose="020B0604030504040204" pitchFamily="34" charset="-120"/>
              </a:rPr>
              <a:t>5</a:t>
            </a:r>
            <a:r>
              <a:rPr lang="zh-TW" altLang="en-US" sz="2400" i="1" u="sng" dirty="0">
                <a:solidFill>
                  <a:srgbClr val="FF0000"/>
                </a:solidFill>
                <a:latin typeface="微軟正黑體" panose="020B0604030504040204" pitchFamily="34" charset="-120"/>
                <a:ea typeface="微軟正黑體" panose="020B0604030504040204" pitchFamily="34" charset="-120"/>
              </a:rPr>
              <a:t>月</a:t>
            </a:r>
            <a:r>
              <a:rPr lang="en-US" altLang="zh-TW" sz="2400" i="1" u="sng" dirty="0">
                <a:solidFill>
                  <a:srgbClr val="FF0000"/>
                </a:solidFill>
                <a:latin typeface="微軟正黑體" panose="020B0604030504040204" pitchFamily="34" charset="-120"/>
                <a:ea typeface="微軟正黑體" panose="020B0604030504040204" pitchFamily="34" charset="-120"/>
              </a:rPr>
              <a:t>24</a:t>
            </a:r>
            <a:r>
              <a:rPr lang="zh-TW" altLang="en-US" sz="2400" i="1" u="sng" dirty="0">
                <a:solidFill>
                  <a:srgbClr val="FF0000"/>
                </a:solidFill>
                <a:latin typeface="微軟正黑體" panose="020B0604030504040204" pitchFamily="34" charset="-120"/>
                <a:ea typeface="微軟正黑體" panose="020B0604030504040204" pitchFamily="34" charset="-120"/>
              </a:rPr>
              <a:t>日生效</a:t>
            </a:r>
            <a:r>
              <a:rPr lang="en-US" altLang="zh-TW" sz="2400" dirty="0" smtClean="0">
                <a:latin typeface="微軟正黑體" panose="020B0604030504040204" pitchFamily="34" charset="-120"/>
                <a:ea typeface="微軟正黑體" panose="020B0604030504040204" pitchFamily="34" charset="-120"/>
              </a:rPr>
              <a:t>)</a:t>
            </a:r>
            <a:endParaRPr lang="zh-TW" altLang="en-US" sz="2400" b="0" dirty="0">
              <a:solidFill>
                <a:srgbClr val="000000"/>
              </a:solidFill>
              <a:latin typeface="微軟正黑體" panose="020B0604030504040204" pitchFamily="34" charset="-120"/>
              <a:ea typeface="微軟正黑體" panose="020B0604030504040204" pitchFamily="34" charset="-120"/>
            </a:endParaRPr>
          </a:p>
          <a:p>
            <a:r>
              <a:rPr lang="zh-TW" altLang="en-US" sz="3000" dirty="0">
                <a:latin typeface="微軟正黑體" panose="020B0604030504040204" pitchFamily="34" charset="-120"/>
                <a:ea typeface="微軟正黑體" panose="020B0604030504040204" pitchFamily="34" charset="-120"/>
              </a:rPr>
              <a:t>政府採購法（以下簡稱本法）於八十七年五月二十七日制定公布，八十八年五月二十七日施行迄今，其間歷經五次修正，最近一次係於一百零五年一月六日修正公布。為完備政府採購法制，簡化採購作業程序，提升採購效能與品質，維護政府採購公平秩序，並促進產業良性機轉，本次修正條文計</a:t>
            </a:r>
            <a:r>
              <a:rPr lang="zh-TW" altLang="en-US" sz="3000" dirty="0">
                <a:solidFill>
                  <a:srgbClr val="FF0000"/>
                </a:solidFill>
                <a:latin typeface="微軟正黑體" panose="020B0604030504040204" pitchFamily="34" charset="-120"/>
                <a:ea typeface="微軟正黑體" panose="020B0604030504040204" pitchFamily="34" charset="-120"/>
              </a:rPr>
              <a:t>增訂三條</a:t>
            </a:r>
            <a:r>
              <a:rPr lang="en-US" altLang="zh-TW" sz="3000" dirty="0">
                <a:latin typeface="微軟正黑體" panose="020B0604030504040204" pitchFamily="34" charset="-120"/>
                <a:ea typeface="微軟正黑體" panose="020B0604030504040204" pitchFamily="34" charset="-120"/>
              </a:rPr>
              <a:t>(</a:t>
            </a:r>
            <a:r>
              <a:rPr lang="en-US" altLang="zh-TW" sz="3000" dirty="0">
                <a:solidFill>
                  <a:srgbClr val="FF0000"/>
                </a:solidFill>
                <a:latin typeface="微軟正黑體" panose="020B0604030504040204" pitchFamily="34" charset="-120"/>
                <a:ea typeface="微軟正黑體" panose="020B0604030504040204" pitchFamily="34" charset="-120"/>
              </a:rPr>
              <a:t>11</a:t>
            </a:r>
            <a:r>
              <a:rPr lang="zh-TW" altLang="en-US" sz="3000" dirty="0">
                <a:solidFill>
                  <a:srgbClr val="FF0000"/>
                </a:solidFill>
                <a:latin typeface="微軟正黑體" panose="020B0604030504040204" pitchFamily="34" charset="-120"/>
                <a:ea typeface="微軟正黑體" panose="020B0604030504040204" pitchFamily="34" charset="-120"/>
              </a:rPr>
              <a:t>條</a:t>
            </a:r>
            <a:r>
              <a:rPr lang="zh-TW" altLang="en-US" sz="3000" dirty="0">
                <a:latin typeface="微軟正黑體" panose="020B0604030504040204" pitchFamily="34" charset="-120"/>
                <a:ea typeface="微軟正黑體" panose="020B0604030504040204" pitchFamily="34" charset="-120"/>
              </a:rPr>
              <a:t>、</a:t>
            </a:r>
            <a:r>
              <a:rPr lang="en-US" altLang="zh-TW" sz="3000" dirty="0">
                <a:solidFill>
                  <a:srgbClr val="FF0000"/>
                </a:solidFill>
                <a:latin typeface="微軟正黑體" panose="020B0604030504040204" pitchFamily="34" charset="-120"/>
                <a:ea typeface="微軟正黑體" panose="020B0604030504040204" pitchFamily="34" charset="-120"/>
              </a:rPr>
              <a:t>26</a:t>
            </a:r>
            <a:r>
              <a:rPr lang="zh-TW" altLang="en-US" sz="3000" dirty="0">
                <a:solidFill>
                  <a:srgbClr val="FF0000"/>
                </a:solidFill>
                <a:latin typeface="微軟正黑體" panose="020B0604030504040204" pitchFamily="34" charset="-120"/>
                <a:ea typeface="微軟正黑體" panose="020B0604030504040204" pitchFamily="34" charset="-120"/>
              </a:rPr>
              <a:t>條之</a:t>
            </a:r>
            <a:r>
              <a:rPr lang="en-US" altLang="zh-TW" sz="3000" dirty="0">
                <a:solidFill>
                  <a:srgbClr val="FF0000"/>
                </a:solidFill>
                <a:latin typeface="微軟正黑體" panose="020B0604030504040204" pitchFamily="34" charset="-120"/>
                <a:ea typeface="微軟正黑體" panose="020B0604030504040204" pitchFamily="34" charset="-120"/>
              </a:rPr>
              <a:t>1</a:t>
            </a:r>
            <a:r>
              <a:rPr lang="zh-TW" altLang="en-US" sz="3000" dirty="0">
                <a:latin typeface="微軟正黑體" panose="020B0604030504040204" pitchFamily="34" charset="-120"/>
                <a:ea typeface="微軟正黑體" panose="020B0604030504040204" pitchFamily="34" charset="-120"/>
              </a:rPr>
              <a:t>、</a:t>
            </a:r>
            <a:r>
              <a:rPr lang="en-US" altLang="zh-TW" sz="3000" dirty="0">
                <a:solidFill>
                  <a:srgbClr val="FF0000"/>
                </a:solidFill>
                <a:latin typeface="微軟正黑體" panose="020B0604030504040204" pitchFamily="34" charset="-120"/>
                <a:ea typeface="微軟正黑體" panose="020B0604030504040204" pitchFamily="34" charset="-120"/>
              </a:rPr>
              <a:t>70</a:t>
            </a:r>
            <a:r>
              <a:rPr lang="zh-TW" altLang="en-US" sz="3000" dirty="0">
                <a:solidFill>
                  <a:srgbClr val="FF0000"/>
                </a:solidFill>
                <a:latin typeface="微軟正黑體" panose="020B0604030504040204" pitchFamily="34" charset="-120"/>
                <a:ea typeface="微軟正黑體" panose="020B0604030504040204" pitchFamily="34" charset="-120"/>
              </a:rPr>
              <a:t>條之</a:t>
            </a:r>
            <a:r>
              <a:rPr lang="en-US" altLang="zh-TW" sz="3000" dirty="0">
                <a:solidFill>
                  <a:srgbClr val="FF0000"/>
                </a:solidFill>
                <a:latin typeface="微軟正黑體" panose="020B0604030504040204" pitchFamily="34" charset="-120"/>
                <a:ea typeface="微軟正黑體" panose="020B0604030504040204" pitchFamily="34" charset="-120"/>
              </a:rPr>
              <a:t>1</a:t>
            </a:r>
            <a:r>
              <a:rPr lang="en-US" altLang="zh-TW" sz="3000" dirty="0">
                <a:latin typeface="微軟正黑體" panose="020B0604030504040204" pitchFamily="34" charset="-120"/>
                <a:ea typeface="微軟正黑體" panose="020B0604030504040204" pitchFamily="34" charset="-120"/>
              </a:rPr>
              <a:t>)</a:t>
            </a:r>
            <a:r>
              <a:rPr lang="zh-TW" altLang="en-US" sz="3000" dirty="0">
                <a:latin typeface="微軟正黑體" panose="020B0604030504040204" pitchFamily="34" charset="-120"/>
                <a:ea typeface="微軟正黑體" panose="020B0604030504040204" pitchFamily="34" charset="-120"/>
              </a:rPr>
              <a:t>，</a:t>
            </a:r>
            <a:r>
              <a:rPr lang="zh-TW" altLang="en-US" sz="3000" dirty="0">
                <a:solidFill>
                  <a:srgbClr val="FF0000"/>
                </a:solidFill>
                <a:latin typeface="微軟正黑體" panose="020B0604030504040204" pitchFamily="34" charset="-120"/>
                <a:ea typeface="微軟正黑體" panose="020B0604030504040204" pitchFamily="34" charset="-120"/>
              </a:rPr>
              <a:t>修正十八條</a:t>
            </a:r>
            <a:r>
              <a:rPr lang="zh-TW" altLang="en-US" sz="3000" dirty="0">
                <a:latin typeface="微軟正黑體" panose="020B0604030504040204" pitchFamily="34" charset="-120"/>
                <a:ea typeface="微軟正黑體" panose="020B0604030504040204" pitchFamily="34" charset="-120"/>
              </a:rPr>
              <a:t>，總計</a:t>
            </a:r>
            <a:r>
              <a:rPr lang="zh-TW" altLang="en-US" sz="3000" dirty="0">
                <a:solidFill>
                  <a:srgbClr val="FF0000"/>
                </a:solidFill>
                <a:latin typeface="微軟正黑體" panose="020B0604030504040204" pitchFamily="34" charset="-120"/>
                <a:ea typeface="微軟正黑體" panose="020B0604030504040204" pitchFamily="34" charset="-120"/>
              </a:rPr>
              <a:t>增修二十一條</a:t>
            </a:r>
            <a:r>
              <a:rPr lang="zh-TW" altLang="en-US" sz="3000" dirty="0">
                <a:latin typeface="微軟正黑體" panose="020B0604030504040204" pitchFamily="34" charset="-120"/>
                <a:ea typeface="微軟正黑體" panose="020B0604030504040204" pitchFamily="34" charset="-120"/>
              </a:rPr>
              <a:t>。</a:t>
            </a:r>
            <a:endParaRPr lang="zh-TW" altLang="en-US" sz="3000" dirty="0"/>
          </a:p>
        </p:txBody>
      </p:sp>
      <p:sp>
        <p:nvSpPr>
          <p:cNvPr id="2" name="投影片編號版面配置區 1"/>
          <p:cNvSpPr>
            <a:spLocks noGrp="1"/>
          </p:cNvSpPr>
          <p:nvPr>
            <p:ph type="sldNum" sz="quarter" idx="11"/>
          </p:nvPr>
        </p:nvSpPr>
        <p:spPr/>
        <p:txBody>
          <a:bodyPr/>
          <a:lstStyle/>
          <a:p>
            <a:pPr>
              <a:defRPr/>
            </a:pPr>
            <a:fld id="{26704209-C85C-49C8-8AEC-45C7CD83E5DF}" type="slidenum">
              <a:rPr lang="en-US" altLang="zh-TW" smtClean="0"/>
              <a:pPr>
                <a:defRPr/>
              </a:pPr>
              <a:t>10</a:t>
            </a:fld>
            <a:endParaRPr lang="en-US" altLang="zh-TW"/>
          </a:p>
        </p:txBody>
      </p:sp>
    </p:spTree>
    <p:extLst>
      <p:ext uri="{BB962C8B-B14F-4D97-AF65-F5344CB8AC3E}">
        <p14:creationId xmlns:p14="http://schemas.microsoft.com/office/powerpoint/2010/main" val="2121355018"/>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9"/>
          <p:cNvSpPr>
            <a:spLocks noGrp="1" noChangeArrowheads="1"/>
          </p:cNvSpPr>
          <p:nvPr>
            <p:ph type="title"/>
          </p:nvPr>
        </p:nvSpPr>
        <p:spPr>
          <a:xfrm>
            <a:off x="1150938" y="44450"/>
            <a:ext cx="7793037" cy="936625"/>
          </a:xfrm>
          <a:noFill/>
        </p:spPr>
        <p:txBody>
          <a:bodyPr/>
          <a:lstStyle/>
          <a:p>
            <a:pPr eaLnBrk="1" hangingPunct="1"/>
            <a:r>
              <a:rPr lang="zh-TW" altLang="en-US" smtClean="0">
                <a:latin typeface="標楷體" pitchFamily="65" charset="-120"/>
              </a:rPr>
              <a:t>影響採購公正行為錯誤案例</a:t>
            </a:r>
            <a:r>
              <a:rPr lang="en-US" altLang="zh-TW" smtClean="0">
                <a:latin typeface="標楷體" pitchFamily="65" charset="-120"/>
              </a:rPr>
              <a:t>-2</a:t>
            </a:r>
          </a:p>
        </p:txBody>
      </p:sp>
      <p:grpSp>
        <p:nvGrpSpPr>
          <p:cNvPr id="98307" name="Group 78"/>
          <p:cNvGrpSpPr>
            <a:grpSpLocks/>
          </p:cNvGrpSpPr>
          <p:nvPr/>
        </p:nvGrpSpPr>
        <p:grpSpPr bwMode="auto">
          <a:xfrm>
            <a:off x="0" y="981075"/>
            <a:ext cx="9144000" cy="5903913"/>
            <a:chOff x="0" y="482"/>
            <a:chExt cx="5760" cy="3855"/>
          </a:xfrm>
        </p:grpSpPr>
        <p:pic>
          <p:nvPicPr>
            <p:cNvPr id="98309" name="Picture 29" descr="圖片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2"/>
              <a:ext cx="2880" cy="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16" descr="null_00003"/>
            <p:cNvPicPr>
              <a:picLocks noChangeAspect="1" noChangeArrowheads="1"/>
            </p:cNvPicPr>
            <p:nvPr/>
          </p:nvPicPr>
          <p:blipFill>
            <a:blip r:embed="rId3">
              <a:extLst>
                <a:ext uri="{28A0092B-C50C-407E-A947-70E740481C1C}">
                  <a14:useLocalDpi xmlns:a14="http://schemas.microsoft.com/office/drawing/2010/main" val="0"/>
                </a:ext>
              </a:extLst>
            </a:blip>
            <a:srcRect l="14983" t="15495" r="17822" b="55421"/>
            <a:stretch>
              <a:fillRect/>
            </a:stretch>
          </p:blipFill>
          <p:spPr bwMode="auto">
            <a:xfrm>
              <a:off x="2925" y="2387"/>
              <a:ext cx="2835" cy="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23" name="Oval 3"/>
            <p:cNvSpPr>
              <a:spLocks noChangeArrowheads="1"/>
            </p:cNvSpPr>
            <p:nvPr/>
          </p:nvSpPr>
          <p:spPr bwMode="auto">
            <a:xfrm>
              <a:off x="1066" y="2478"/>
              <a:ext cx="1768" cy="226"/>
            </a:xfrm>
            <a:prstGeom prst="ellipse">
              <a:avLst/>
            </a:prstGeom>
            <a:noFill/>
            <a:ln w="38100">
              <a:solidFill>
                <a:srgbClr val="FF0066"/>
              </a:solidFill>
              <a:prstDash val="dash"/>
              <a:round/>
              <a:headEnd/>
              <a:tailEnd/>
            </a:ln>
            <a:effectLst/>
          </p:spPr>
          <p:txBody>
            <a:bodyPr wrap="none" anchor="ctr"/>
            <a:lstStyle/>
            <a:p>
              <a:pPr>
                <a:defRPr/>
              </a:pPr>
              <a:endParaRPr lang="zh-TW" altLang="en-US"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747524" name="Oval 4"/>
            <p:cNvSpPr>
              <a:spLocks noChangeArrowheads="1"/>
            </p:cNvSpPr>
            <p:nvPr/>
          </p:nvSpPr>
          <p:spPr bwMode="auto">
            <a:xfrm>
              <a:off x="1020" y="2205"/>
              <a:ext cx="1860" cy="276"/>
            </a:xfrm>
            <a:prstGeom prst="ellipse">
              <a:avLst/>
            </a:prstGeom>
            <a:noFill/>
            <a:ln w="38100">
              <a:solidFill>
                <a:srgbClr val="FF0066"/>
              </a:solidFill>
              <a:prstDash val="dash"/>
              <a:round/>
              <a:headEnd/>
              <a:tailEnd/>
            </a:ln>
            <a:effectLst/>
          </p:spPr>
          <p:txBody>
            <a:bodyPr wrap="none" anchor="ctr"/>
            <a:lstStyle/>
            <a:p>
              <a:pPr>
                <a:defRPr/>
              </a:pPr>
              <a:endParaRPr lang="zh-TW" altLang="en-US"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747525" name="AutoShape 5"/>
            <p:cNvSpPr>
              <a:spLocks noChangeArrowheads="1"/>
            </p:cNvSpPr>
            <p:nvPr/>
          </p:nvSpPr>
          <p:spPr bwMode="auto">
            <a:xfrm>
              <a:off x="0" y="1570"/>
              <a:ext cx="2359" cy="272"/>
            </a:xfrm>
            <a:prstGeom prst="wedgeRoundRectCallout">
              <a:avLst>
                <a:gd name="adj1" fmla="val 21472"/>
                <a:gd name="adj2" fmla="val 190074"/>
                <a:gd name="adj3" fmla="val 16667"/>
              </a:avLst>
            </a:prstGeom>
            <a:solidFill>
              <a:schemeClr val="accent1">
                <a:alpha val="80000"/>
              </a:schemeClr>
            </a:solidFill>
            <a:ln w="38100">
              <a:solidFill>
                <a:srgbClr val="FF0066"/>
              </a:solidFill>
              <a:miter lim="800000"/>
              <a:headEnd/>
              <a:tailEnd/>
            </a:ln>
            <a:effectLst/>
          </p:spPr>
          <p:txBody>
            <a:bodyPr lIns="0" tIns="10800" rIns="0" bIns="10800"/>
            <a:lstStyle/>
            <a:p>
              <a:pPr>
                <a:lnSpc>
                  <a:spcPct val="85000"/>
                </a:lnSpc>
                <a:defRPr/>
              </a:pPr>
              <a:r>
                <a:rPr lang="zh-TW" altLang="en-US" b="1" dirty="0">
                  <a:solidFill>
                    <a:srgbClr val="0000FF"/>
                  </a:solidFill>
                  <a:effectLst>
                    <a:outerShdw blurRad="38100" dist="38100" dir="2700000" algn="tl">
                      <a:srgbClr val="000000"/>
                    </a:outerShdw>
                  </a:effectLst>
                  <a:latin typeface="標楷體" pitchFamily="65" charset="-120"/>
                  <a:ea typeface="標楷體" pitchFamily="65" charset="-120"/>
                  <a:cs typeface="Times New Roman" pitchFamily="18" charset="0"/>
                </a:rPr>
                <a:t>相當財力之證明未符規定</a:t>
              </a:r>
            </a:p>
          </p:txBody>
        </p:sp>
        <p:sp>
          <p:nvSpPr>
            <p:cNvPr id="747526" name="AutoShape 6"/>
            <p:cNvSpPr>
              <a:spLocks noChangeArrowheads="1"/>
            </p:cNvSpPr>
            <p:nvPr/>
          </p:nvSpPr>
          <p:spPr bwMode="auto">
            <a:xfrm>
              <a:off x="340" y="3294"/>
              <a:ext cx="1996" cy="272"/>
            </a:xfrm>
            <a:prstGeom prst="wedgeRoundRectCallout">
              <a:avLst>
                <a:gd name="adj1" fmla="val 15231"/>
                <a:gd name="adj2" fmla="val -270954"/>
                <a:gd name="adj3" fmla="val 16667"/>
              </a:avLst>
            </a:prstGeom>
            <a:solidFill>
              <a:schemeClr val="accent1">
                <a:alpha val="80000"/>
              </a:schemeClr>
            </a:solidFill>
            <a:ln w="38100">
              <a:solidFill>
                <a:srgbClr val="FF0066"/>
              </a:solidFill>
              <a:miter lim="800000"/>
              <a:headEnd/>
              <a:tailEnd/>
            </a:ln>
            <a:effectLst/>
          </p:spPr>
          <p:txBody>
            <a:bodyPr lIns="0" tIns="10800" rIns="0" bIns="10800"/>
            <a:lstStyle/>
            <a:p>
              <a:pPr>
                <a:lnSpc>
                  <a:spcPct val="85000"/>
                </a:lnSpc>
                <a:defRPr/>
              </a:pPr>
              <a:r>
                <a:rPr lang="zh-TW" altLang="en-US" b="1">
                  <a:solidFill>
                    <a:srgbClr val="0000FF"/>
                  </a:solidFill>
                  <a:effectLst>
                    <a:outerShdw blurRad="38100" dist="38100" dir="2700000" algn="tl">
                      <a:srgbClr val="000000"/>
                    </a:outerShdw>
                  </a:effectLst>
                  <a:latin typeface="標楷體" pitchFamily="65" charset="-120"/>
                  <a:ea typeface="標楷體" pitchFamily="65" charset="-120"/>
                  <a:cs typeface="Times New Roman" pitchFamily="18" charset="0"/>
                </a:rPr>
                <a:t>未檢附資格證明文件</a:t>
              </a:r>
            </a:p>
          </p:txBody>
        </p:sp>
        <p:sp>
          <p:nvSpPr>
            <p:cNvPr id="747533" name="Rectangle 13"/>
            <p:cNvSpPr>
              <a:spLocks noChangeArrowheads="1"/>
            </p:cNvSpPr>
            <p:nvPr/>
          </p:nvSpPr>
          <p:spPr bwMode="auto">
            <a:xfrm>
              <a:off x="1519" y="981"/>
              <a:ext cx="1270" cy="226"/>
            </a:xfrm>
            <a:prstGeom prst="rect">
              <a:avLst/>
            </a:prstGeom>
            <a:noFill/>
            <a:ln w="38100">
              <a:solidFill>
                <a:srgbClr val="FF0066"/>
              </a:solidFill>
              <a:prstDash val="dash"/>
              <a:miter lim="800000"/>
              <a:headEnd/>
              <a:tailEnd/>
            </a:ln>
            <a:effectLst/>
          </p:spPr>
          <p:txBody>
            <a:bodyPr wrap="none" anchor="ctr"/>
            <a:lstStyle/>
            <a:p>
              <a:pPr>
                <a:defRPr/>
              </a:pPr>
              <a:endParaRPr lang="zh-TW" altLang="en-US"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747534" name="Rectangle 14"/>
            <p:cNvSpPr>
              <a:spLocks noChangeArrowheads="1"/>
            </p:cNvSpPr>
            <p:nvPr/>
          </p:nvSpPr>
          <p:spPr bwMode="auto">
            <a:xfrm>
              <a:off x="2109" y="1253"/>
              <a:ext cx="590" cy="178"/>
            </a:xfrm>
            <a:prstGeom prst="rect">
              <a:avLst/>
            </a:prstGeom>
            <a:noFill/>
            <a:ln w="38100">
              <a:solidFill>
                <a:srgbClr val="FF0066"/>
              </a:solidFill>
              <a:prstDash val="dash"/>
              <a:miter lim="800000"/>
              <a:headEnd/>
              <a:tailEnd/>
            </a:ln>
            <a:effectLst/>
          </p:spPr>
          <p:txBody>
            <a:bodyPr wrap="none" anchor="ctr"/>
            <a:lstStyle/>
            <a:p>
              <a:pPr>
                <a:defRPr/>
              </a:pPr>
              <a:endParaRPr lang="zh-TW" altLang="en-US" b="1">
                <a:solidFill>
                  <a:srgbClr val="0000CC"/>
                </a:solidFill>
                <a:effectLst>
                  <a:outerShdw blurRad="38100" dist="38100" dir="2700000" algn="tl">
                    <a:srgbClr val="000000">
                      <a:alpha val="43137"/>
                    </a:srgbClr>
                  </a:outerShdw>
                </a:effectLst>
                <a:latin typeface="Arial" charset="0"/>
                <a:ea typeface="標楷體" pitchFamily="65" charset="-120"/>
              </a:endParaRPr>
            </a:p>
          </p:txBody>
        </p:sp>
        <p:pic>
          <p:nvPicPr>
            <p:cNvPr id="98317" name="Picture 15" descr="null_00002"/>
            <p:cNvPicPr>
              <a:picLocks noChangeAspect="1" noChangeArrowheads="1"/>
            </p:cNvPicPr>
            <p:nvPr/>
          </p:nvPicPr>
          <p:blipFill>
            <a:blip r:embed="rId4">
              <a:extLst>
                <a:ext uri="{28A0092B-C50C-407E-A947-70E740481C1C}">
                  <a14:useLocalDpi xmlns:a14="http://schemas.microsoft.com/office/drawing/2010/main" val="0"/>
                </a:ext>
              </a:extLst>
            </a:blip>
            <a:srcRect l="7704" t="9473" r="20979" b="44594"/>
            <a:stretch>
              <a:fillRect/>
            </a:stretch>
          </p:blipFill>
          <p:spPr bwMode="auto">
            <a:xfrm>
              <a:off x="2925" y="482"/>
              <a:ext cx="2835" cy="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37" name="Rectangle 17"/>
            <p:cNvSpPr>
              <a:spLocks noChangeArrowheads="1"/>
            </p:cNvSpPr>
            <p:nvPr/>
          </p:nvSpPr>
          <p:spPr bwMode="auto">
            <a:xfrm>
              <a:off x="3107" y="2115"/>
              <a:ext cx="862" cy="139"/>
            </a:xfrm>
            <a:prstGeom prst="rect">
              <a:avLst/>
            </a:prstGeom>
            <a:noFill/>
            <a:ln w="38100">
              <a:solidFill>
                <a:srgbClr val="FF0066"/>
              </a:solidFill>
              <a:prstDash val="dash"/>
              <a:miter lim="800000"/>
              <a:headEnd/>
              <a:tailEnd/>
            </a:ln>
            <a:effectLst/>
          </p:spPr>
          <p:txBody>
            <a:bodyPr wrap="none" anchor="ctr"/>
            <a:lstStyle/>
            <a:p>
              <a:pPr>
                <a:defRPr/>
              </a:pPr>
              <a:endParaRPr lang="zh-TW" altLang="en-US"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747539" name="Rectangle 19"/>
            <p:cNvSpPr>
              <a:spLocks noChangeArrowheads="1"/>
            </p:cNvSpPr>
            <p:nvPr/>
          </p:nvSpPr>
          <p:spPr bwMode="auto">
            <a:xfrm>
              <a:off x="3016" y="2886"/>
              <a:ext cx="635" cy="227"/>
            </a:xfrm>
            <a:prstGeom prst="rect">
              <a:avLst/>
            </a:prstGeom>
            <a:noFill/>
            <a:ln w="38100">
              <a:solidFill>
                <a:srgbClr val="FF0066"/>
              </a:solidFill>
              <a:prstDash val="dash"/>
              <a:miter lim="800000"/>
              <a:headEnd/>
              <a:tailEnd/>
            </a:ln>
            <a:effectLst/>
          </p:spPr>
          <p:txBody>
            <a:bodyPr wrap="none" anchor="ctr"/>
            <a:lstStyle/>
            <a:p>
              <a:pPr>
                <a:defRPr/>
              </a:pPr>
              <a:endParaRPr lang="zh-TW" altLang="en-US"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747540" name="Rectangle 20"/>
            <p:cNvSpPr>
              <a:spLocks noChangeArrowheads="1"/>
            </p:cNvSpPr>
            <p:nvPr/>
          </p:nvSpPr>
          <p:spPr bwMode="auto">
            <a:xfrm>
              <a:off x="3152" y="3838"/>
              <a:ext cx="1089" cy="173"/>
            </a:xfrm>
            <a:prstGeom prst="rect">
              <a:avLst/>
            </a:prstGeom>
            <a:noFill/>
            <a:ln w="38100">
              <a:solidFill>
                <a:srgbClr val="FF0066"/>
              </a:solidFill>
              <a:prstDash val="dash"/>
              <a:miter lim="800000"/>
              <a:headEnd/>
              <a:tailEnd/>
            </a:ln>
            <a:effectLst/>
          </p:spPr>
          <p:txBody>
            <a:bodyPr wrap="none" anchor="ctr"/>
            <a:lstStyle/>
            <a:p>
              <a:pPr>
                <a:defRPr/>
              </a:pPr>
              <a:endParaRPr lang="zh-TW" altLang="en-US"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747542" name="Rectangle 22"/>
            <p:cNvSpPr>
              <a:spLocks noChangeArrowheads="1"/>
            </p:cNvSpPr>
            <p:nvPr/>
          </p:nvSpPr>
          <p:spPr bwMode="auto">
            <a:xfrm flipV="1">
              <a:off x="113" y="2341"/>
              <a:ext cx="544" cy="140"/>
            </a:xfrm>
            <a:prstGeom prst="rect">
              <a:avLst/>
            </a:prstGeom>
            <a:solidFill>
              <a:schemeClr val="bg1"/>
            </a:solidFill>
            <a:ln w="9525">
              <a:noFill/>
              <a:miter lim="800000"/>
              <a:headEnd/>
              <a:tailEnd/>
            </a:ln>
            <a:effectLst/>
          </p:spPr>
          <p:txBody>
            <a:bodyPr rot="10800000" wrap="none" anchor="ctr"/>
            <a:lstStyle/>
            <a:p>
              <a:pPr algn="ctr">
                <a:defRPr/>
              </a:pPr>
              <a:r>
                <a:rPr lang="en-US" altLang="zh-TW" sz="1800" b="1">
                  <a:effectLst>
                    <a:outerShdw blurRad="38100" dist="38100" dir="2700000" algn="tl">
                      <a:srgbClr val="C0C0C0"/>
                    </a:outerShdw>
                  </a:effectLst>
                  <a:latin typeface="Arial" pitchFamily="34" charset="0"/>
                  <a:ea typeface="標楷體" pitchFamily="65" charset="-120"/>
                </a:rPr>
                <a:t>A</a:t>
              </a:r>
            </a:p>
          </p:txBody>
        </p:sp>
        <p:sp>
          <p:nvSpPr>
            <p:cNvPr id="747543" name="Rectangle 23"/>
            <p:cNvSpPr>
              <a:spLocks noChangeArrowheads="1"/>
            </p:cNvSpPr>
            <p:nvPr/>
          </p:nvSpPr>
          <p:spPr bwMode="auto">
            <a:xfrm flipV="1">
              <a:off x="113" y="2568"/>
              <a:ext cx="590" cy="140"/>
            </a:xfrm>
            <a:prstGeom prst="rect">
              <a:avLst/>
            </a:prstGeom>
            <a:solidFill>
              <a:schemeClr val="bg1"/>
            </a:solidFill>
            <a:ln w="9525">
              <a:noFill/>
              <a:miter lim="800000"/>
              <a:headEnd/>
              <a:tailEnd/>
            </a:ln>
            <a:effectLst/>
          </p:spPr>
          <p:txBody>
            <a:bodyPr rot="10800000" wrap="none" anchor="ctr"/>
            <a:lstStyle/>
            <a:p>
              <a:pPr algn="ctr">
                <a:defRPr/>
              </a:pPr>
              <a:r>
                <a:rPr lang="en-US" altLang="zh-TW" sz="1800" b="1">
                  <a:effectLst>
                    <a:outerShdw blurRad="38100" dist="38100" dir="2700000" algn="tl">
                      <a:srgbClr val="C0C0C0"/>
                    </a:outerShdw>
                  </a:effectLst>
                  <a:latin typeface="Arial" pitchFamily="34" charset="0"/>
                  <a:ea typeface="標楷體" pitchFamily="65" charset="-120"/>
                </a:rPr>
                <a:t>B</a:t>
              </a:r>
            </a:p>
          </p:txBody>
        </p:sp>
        <p:sp>
          <p:nvSpPr>
            <p:cNvPr id="747545" name="Rectangle 25"/>
            <p:cNvSpPr>
              <a:spLocks noChangeArrowheads="1"/>
            </p:cNvSpPr>
            <p:nvPr/>
          </p:nvSpPr>
          <p:spPr bwMode="auto">
            <a:xfrm flipV="1">
              <a:off x="2925" y="482"/>
              <a:ext cx="544" cy="181"/>
            </a:xfrm>
            <a:prstGeom prst="rect">
              <a:avLst/>
            </a:prstGeom>
            <a:solidFill>
              <a:schemeClr val="bg1"/>
            </a:solidFill>
            <a:ln w="9525">
              <a:noFill/>
              <a:miter lim="800000"/>
              <a:headEnd/>
              <a:tailEnd/>
            </a:ln>
            <a:effectLst/>
          </p:spPr>
          <p:txBody>
            <a:bodyPr rot="10800000" wrap="none" anchor="ctr"/>
            <a:lstStyle/>
            <a:p>
              <a:pPr algn="ctr">
                <a:defRPr/>
              </a:pPr>
              <a:r>
                <a:rPr lang="en-US" altLang="zh-TW" sz="1800" b="1">
                  <a:effectLst>
                    <a:outerShdw blurRad="38100" dist="38100" dir="2700000" algn="tl">
                      <a:srgbClr val="C0C0C0"/>
                    </a:outerShdw>
                  </a:effectLst>
                  <a:latin typeface="Arial" charset="0"/>
                  <a:ea typeface="標楷體" pitchFamily="65" charset="-120"/>
                </a:rPr>
                <a:t>B</a:t>
              </a:r>
              <a:r>
                <a:rPr lang="zh-TW" altLang="en-US" sz="1800" b="1">
                  <a:effectLst>
                    <a:outerShdw blurRad="38100" dist="38100" dir="2700000" algn="tl">
                      <a:srgbClr val="C0C0C0"/>
                    </a:outerShdw>
                  </a:effectLst>
                  <a:latin typeface="標楷體" pitchFamily="65" charset="-120"/>
                  <a:ea typeface="標楷體" pitchFamily="65" charset="-120"/>
                </a:rPr>
                <a:t>公司</a:t>
              </a:r>
            </a:p>
          </p:txBody>
        </p:sp>
        <p:sp>
          <p:nvSpPr>
            <p:cNvPr id="747544" name="Rectangle 24"/>
            <p:cNvSpPr>
              <a:spLocks noChangeArrowheads="1"/>
            </p:cNvSpPr>
            <p:nvPr/>
          </p:nvSpPr>
          <p:spPr bwMode="auto">
            <a:xfrm flipV="1">
              <a:off x="113" y="2750"/>
              <a:ext cx="590" cy="136"/>
            </a:xfrm>
            <a:prstGeom prst="rect">
              <a:avLst/>
            </a:prstGeom>
            <a:solidFill>
              <a:schemeClr val="bg1"/>
            </a:solidFill>
            <a:ln w="9525">
              <a:noFill/>
              <a:miter lim="800000"/>
              <a:headEnd/>
              <a:tailEnd/>
            </a:ln>
            <a:effectLst/>
          </p:spPr>
          <p:txBody>
            <a:bodyPr rot="10800000" wrap="none" anchor="ctr"/>
            <a:lstStyle/>
            <a:p>
              <a:pPr algn="ctr">
                <a:defRPr/>
              </a:pPr>
              <a:r>
                <a:rPr lang="en-US" altLang="zh-TW" sz="1800" b="1">
                  <a:effectLst>
                    <a:outerShdw blurRad="38100" dist="38100" dir="2700000" algn="tl">
                      <a:srgbClr val="C0C0C0"/>
                    </a:outerShdw>
                  </a:effectLst>
                  <a:latin typeface="Arial" pitchFamily="34" charset="0"/>
                  <a:ea typeface="標楷體" pitchFamily="65" charset="-120"/>
                </a:rPr>
                <a:t>C</a:t>
              </a:r>
            </a:p>
          </p:txBody>
        </p:sp>
        <p:sp>
          <p:nvSpPr>
            <p:cNvPr id="747538" name="Rectangle 18"/>
            <p:cNvSpPr>
              <a:spLocks noChangeArrowheads="1"/>
            </p:cNvSpPr>
            <p:nvPr/>
          </p:nvSpPr>
          <p:spPr bwMode="auto">
            <a:xfrm>
              <a:off x="2925" y="482"/>
              <a:ext cx="545" cy="227"/>
            </a:xfrm>
            <a:prstGeom prst="rect">
              <a:avLst/>
            </a:prstGeom>
            <a:solidFill>
              <a:srgbClr val="FFFF00">
                <a:alpha val="35000"/>
              </a:srgbClr>
            </a:solidFill>
            <a:ln w="38100">
              <a:solidFill>
                <a:srgbClr val="FF0066"/>
              </a:solidFill>
              <a:prstDash val="dash"/>
              <a:miter lim="800000"/>
              <a:headEnd/>
              <a:tailEnd/>
            </a:ln>
            <a:effectLst/>
          </p:spPr>
          <p:txBody>
            <a:bodyPr wrap="none" anchor="ctr"/>
            <a:lstStyle/>
            <a:p>
              <a:pPr>
                <a:defRPr/>
              </a:pPr>
              <a:endParaRPr lang="zh-TW" altLang="en-US"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747546" name="Rectangle 26"/>
            <p:cNvSpPr>
              <a:spLocks noChangeArrowheads="1"/>
            </p:cNvSpPr>
            <p:nvPr/>
          </p:nvSpPr>
          <p:spPr bwMode="auto">
            <a:xfrm flipV="1">
              <a:off x="3969" y="3203"/>
              <a:ext cx="816" cy="182"/>
            </a:xfrm>
            <a:prstGeom prst="rect">
              <a:avLst/>
            </a:prstGeom>
            <a:solidFill>
              <a:schemeClr val="bg1"/>
            </a:solidFill>
            <a:ln w="9525">
              <a:noFill/>
              <a:miter lim="800000"/>
              <a:headEnd/>
              <a:tailEnd/>
            </a:ln>
            <a:effectLst/>
          </p:spPr>
          <p:txBody>
            <a:bodyPr rot="10800000" wrap="none" anchor="ctr"/>
            <a:lstStyle/>
            <a:p>
              <a:pPr algn="ctr">
                <a:defRPr/>
              </a:pPr>
              <a:r>
                <a:rPr lang="en-US" altLang="zh-TW" sz="1800" b="1">
                  <a:effectLst>
                    <a:outerShdw blurRad="38100" dist="38100" dir="2700000" algn="tl">
                      <a:srgbClr val="C0C0C0"/>
                    </a:outerShdw>
                  </a:effectLst>
                  <a:latin typeface="Arial" pitchFamily="34" charset="0"/>
                  <a:ea typeface="標楷體" pitchFamily="65" charset="-120"/>
                </a:rPr>
                <a:t>C</a:t>
              </a:r>
            </a:p>
          </p:txBody>
        </p:sp>
        <p:sp>
          <p:nvSpPr>
            <p:cNvPr id="747547" name="Rectangle 27"/>
            <p:cNvSpPr>
              <a:spLocks noChangeArrowheads="1"/>
            </p:cNvSpPr>
            <p:nvPr/>
          </p:nvSpPr>
          <p:spPr bwMode="auto">
            <a:xfrm>
              <a:off x="4241" y="3203"/>
              <a:ext cx="771" cy="182"/>
            </a:xfrm>
            <a:prstGeom prst="rect">
              <a:avLst/>
            </a:prstGeom>
            <a:solidFill>
              <a:srgbClr val="FFFF00">
                <a:alpha val="35000"/>
              </a:srgbClr>
            </a:solidFill>
            <a:ln w="38100">
              <a:solidFill>
                <a:srgbClr val="FF0066"/>
              </a:solidFill>
              <a:prstDash val="dash"/>
              <a:miter lim="800000"/>
              <a:headEnd/>
              <a:tailEnd/>
            </a:ln>
            <a:effectLst/>
          </p:spPr>
          <p:txBody>
            <a:bodyPr wrap="none" anchor="ctr"/>
            <a:lstStyle/>
            <a:p>
              <a:pPr>
                <a:defRPr/>
              </a:pPr>
              <a:endParaRPr lang="zh-TW" altLang="en-US"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747548" name="Oval 28"/>
            <p:cNvSpPr>
              <a:spLocks noChangeArrowheads="1"/>
            </p:cNvSpPr>
            <p:nvPr/>
          </p:nvSpPr>
          <p:spPr bwMode="auto">
            <a:xfrm>
              <a:off x="158" y="2704"/>
              <a:ext cx="1044" cy="226"/>
            </a:xfrm>
            <a:prstGeom prst="ellipse">
              <a:avLst/>
            </a:prstGeom>
            <a:noFill/>
            <a:ln w="38100">
              <a:solidFill>
                <a:srgbClr val="FF0066"/>
              </a:solidFill>
              <a:prstDash val="dash"/>
              <a:round/>
              <a:headEnd/>
              <a:tailEnd/>
            </a:ln>
            <a:effectLst/>
          </p:spPr>
          <p:txBody>
            <a:bodyPr wrap="none" anchor="ctr"/>
            <a:lstStyle/>
            <a:p>
              <a:pPr>
                <a:defRPr/>
              </a:pPr>
              <a:endParaRPr lang="zh-TW" altLang="en-US"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32" name="AutoShape 25"/>
            <p:cNvSpPr>
              <a:spLocks noChangeArrowheads="1"/>
            </p:cNvSpPr>
            <p:nvPr/>
          </p:nvSpPr>
          <p:spPr bwMode="auto">
            <a:xfrm>
              <a:off x="4513" y="1253"/>
              <a:ext cx="1134" cy="771"/>
            </a:xfrm>
            <a:prstGeom prst="wedgeRoundRectCallout">
              <a:avLst>
                <a:gd name="adj1" fmla="val -93565"/>
                <a:gd name="adj2" fmla="val 54542"/>
                <a:gd name="adj3" fmla="val 16667"/>
              </a:avLst>
            </a:prstGeom>
            <a:solidFill>
              <a:schemeClr val="accent1">
                <a:alpha val="39999"/>
              </a:schemeClr>
            </a:solidFill>
            <a:ln w="38100">
              <a:solidFill>
                <a:srgbClr val="FF0066"/>
              </a:solidFill>
              <a:miter lim="800000"/>
              <a:headEnd/>
              <a:tailEnd/>
            </a:ln>
          </p:spPr>
          <p:txBody>
            <a:bodyPr lIns="0" tIns="0" rIns="0" bIns="0"/>
            <a:lstStyle/>
            <a:p>
              <a:pPr>
                <a:defRPr/>
              </a:pPr>
              <a:endParaRPr lang="zh-TW" altLang="en-US" b="1" dirty="0">
                <a:solidFill>
                  <a:srgbClr val="0000CC"/>
                </a:solidFill>
                <a:effectLst>
                  <a:outerShdw blurRad="38100" dist="38100" dir="2700000" algn="tl">
                    <a:srgbClr val="000000"/>
                  </a:outerShdw>
                </a:effectLst>
                <a:latin typeface="Arial" charset="0"/>
                <a:ea typeface="標楷體" pitchFamily="65" charset="-120"/>
              </a:endParaRPr>
            </a:p>
          </p:txBody>
        </p:sp>
        <p:sp>
          <p:nvSpPr>
            <p:cNvPr id="33" name="AutoShape 25"/>
            <p:cNvSpPr>
              <a:spLocks noChangeArrowheads="1"/>
            </p:cNvSpPr>
            <p:nvPr/>
          </p:nvSpPr>
          <p:spPr bwMode="auto">
            <a:xfrm>
              <a:off x="4513" y="1253"/>
              <a:ext cx="1134" cy="771"/>
            </a:xfrm>
            <a:prstGeom prst="wedgeRoundRectCallout">
              <a:avLst>
                <a:gd name="adj1" fmla="val -119310"/>
                <a:gd name="adj2" fmla="val 158171"/>
                <a:gd name="adj3" fmla="val 16667"/>
              </a:avLst>
            </a:prstGeom>
            <a:solidFill>
              <a:schemeClr val="accent1">
                <a:alpha val="39999"/>
              </a:schemeClr>
            </a:solidFill>
            <a:ln w="38100">
              <a:solidFill>
                <a:srgbClr val="FF0066"/>
              </a:solidFill>
              <a:miter lim="800000"/>
              <a:headEnd/>
              <a:tailEnd/>
            </a:ln>
          </p:spPr>
          <p:txBody>
            <a:bodyPr lIns="0" tIns="0" rIns="0" bIns="0"/>
            <a:lstStyle/>
            <a:p>
              <a:pPr>
                <a:defRPr/>
              </a:pPr>
              <a:endParaRPr lang="zh-TW" altLang="en-US" b="1" dirty="0">
                <a:solidFill>
                  <a:srgbClr val="0000CC"/>
                </a:solidFill>
                <a:effectLst>
                  <a:outerShdw blurRad="38100" dist="38100" dir="2700000" algn="tl">
                    <a:srgbClr val="000000"/>
                  </a:outerShdw>
                </a:effectLst>
                <a:latin typeface="Arial" charset="0"/>
                <a:ea typeface="標楷體" pitchFamily="65" charset="-120"/>
              </a:endParaRPr>
            </a:p>
          </p:txBody>
        </p:sp>
        <p:sp>
          <p:nvSpPr>
            <p:cNvPr id="30" name="AutoShape 25"/>
            <p:cNvSpPr>
              <a:spLocks noChangeArrowheads="1"/>
            </p:cNvSpPr>
            <p:nvPr/>
          </p:nvSpPr>
          <p:spPr bwMode="auto">
            <a:xfrm>
              <a:off x="4513" y="1253"/>
              <a:ext cx="1134" cy="771"/>
            </a:xfrm>
            <a:prstGeom prst="wedgeRoundRectCallout">
              <a:avLst>
                <a:gd name="adj1" fmla="val -145148"/>
                <a:gd name="adj2" fmla="val -112778"/>
                <a:gd name="adj3" fmla="val 16667"/>
              </a:avLst>
            </a:prstGeom>
            <a:solidFill>
              <a:schemeClr val="accent1">
                <a:alpha val="39999"/>
              </a:schemeClr>
            </a:solidFill>
            <a:ln w="38100">
              <a:solidFill>
                <a:srgbClr val="FF0066"/>
              </a:solidFill>
              <a:miter lim="800000"/>
              <a:headEnd/>
              <a:tailEnd/>
            </a:ln>
          </p:spPr>
          <p:txBody>
            <a:bodyPr lIns="0" tIns="0" rIns="0" bIns="0"/>
            <a:lstStyle/>
            <a:p>
              <a:pPr>
                <a:defRPr/>
              </a:pPr>
              <a:endParaRPr lang="zh-TW" altLang="en-US" b="1" dirty="0">
                <a:solidFill>
                  <a:srgbClr val="0000CC"/>
                </a:solidFill>
                <a:effectLst>
                  <a:outerShdw blurRad="38100" dist="38100" dir="2700000" algn="tl">
                    <a:srgbClr val="000000"/>
                  </a:outerShdw>
                </a:effectLst>
                <a:latin typeface="Arial" charset="0"/>
                <a:ea typeface="標楷體" pitchFamily="65" charset="-120"/>
              </a:endParaRPr>
            </a:p>
          </p:txBody>
        </p:sp>
        <p:sp>
          <p:nvSpPr>
            <p:cNvPr id="31" name="AutoShape 25"/>
            <p:cNvSpPr>
              <a:spLocks noChangeArrowheads="1"/>
            </p:cNvSpPr>
            <p:nvPr/>
          </p:nvSpPr>
          <p:spPr bwMode="auto">
            <a:xfrm>
              <a:off x="4513" y="1253"/>
              <a:ext cx="1134" cy="771"/>
            </a:xfrm>
            <a:prstGeom prst="wedgeRoundRectCallout">
              <a:avLst>
                <a:gd name="adj1" fmla="val -40477"/>
                <a:gd name="adj2" fmla="val 188264"/>
                <a:gd name="adj3" fmla="val 16667"/>
              </a:avLst>
            </a:prstGeom>
            <a:solidFill>
              <a:schemeClr val="accent1">
                <a:alpha val="39999"/>
              </a:schemeClr>
            </a:solidFill>
            <a:ln w="38100">
              <a:solidFill>
                <a:srgbClr val="FF0066"/>
              </a:solidFill>
              <a:miter lim="800000"/>
              <a:headEnd/>
              <a:tailEnd/>
            </a:ln>
          </p:spPr>
          <p:txBody>
            <a:bodyPr lIns="0" tIns="0" rIns="0" bIns="0"/>
            <a:lstStyle/>
            <a:p>
              <a:pPr>
                <a:defRPr/>
              </a:pPr>
              <a:r>
                <a:rPr lang="en-US" altLang="zh-TW" b="1" dirty="0">
                  <a:solidFill>
                    <a:srgbClr val="0000CC"/>
                  </a:solidFill>
                  <a:effectLst>
                    <a:outerShdw blurRad="38100" dist="38100" dir="2700000" algn="tl">
                      <a:srgbClr val="000000"/>
                    </a:outerShdw>
                  </a:effectLst>
                  <a:latin typeface="Arial" charset="0"/>
                  <a:ea typeface="標楷體" pitchFamily="65" charset="-120"/>
                </a:rPr>
                <a:t>B</a:t>
              </a:r>
              <a:r>
                <a:rPr lang="zh-TW" altLang="en-US" b="1" dirty="0">
                  <a:solidFill>
                    <a:srgbClr val="0000CC"/>
                  </a:solidFill>
                  <a:effectLst>
                    <a:outerShdw blurRad="38100" dist="38100" dir="2700000" algn="tl">
                      <a:srgbClr val="000000"/>
                    </a:outerShdw>
                  </a:effectLst>
                  <a:latin typeface="Arial" charset="0"/>
                  <a:ea typeface="標楷體" pitchFamily="65" charset="-120"/>
                </a:rPr>
                <a:t>公司監察人為</a:t>
              </a:r>
              <a:r>
                <a:rPr lang="en-US" altLang="zh-TW" b="1" dirty="0">
                  <a:solidFill>
                    <a:srgbClr val="0000CC"/>
                  </a:solidFill>
                  <a:effectLst>
                    <a:outerShdw blurRad="38100" dist="38100" dir="2700000" algn="tl">
                      <a:srgbClr val="000000"/>
                    </a:outerShdw>
                  </a:effectLst>
                  <a:latin typeface="Arial" charset="0"/>
                  <a:ea typeface="標楷體" pitchFamily="65" charset="-120"/>
                </a:rPr>
                <a:t>C</a:t>
              </a:r>
              <a:r>
                <a:rPr lang="zh-TW" altLang="en-US" b="1" dirty="0">
                  <a:solidFill>
                    <a:srgbClr val="0000CC"/>
                  </a:solidFill>
                  <a:effectLst>
                    <a:outerShdw blurRad="38100" dist="38100" dir="2700000" algn="tl">
                      <a:srgbClr val="000000"/>
                    </a:outerShdw>
                  </a:effectLst>
                  <a:latin typeface="Arial" charset="0"/>
                  <a:ea typeface="標楷體" pitchFamily="65" charset="-120"/>
                </a:rPr>
                <a:t>公司負責人</a:t>
              </a:r>
            </a:p>
          </p:txBody>
        </p:sp>
      </p:grpSp>
      <p:sp>
        <p:nvSpPr>
          <p:cNvPr id="98308"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fld id="{A4D06AB7-CEC7-466E-9D82-06A9B9026715}" type="slidenum">
              <a:rPr kumimoji="0" lang="en-US" altLang="zh-TW" sz="2400" smtClean="0">
                <a:solidFill>
                  <a:srgbClr val="0000FF"/>
                </a:solidFill>
                <a:latin typeface="Arial" pitchFamily="34" charset="0"/>
                <a:ea typeface="新細明體" pitchFamily="18" charset="-120"/>
              </a:rPr>
              <a:pPr eaLnBrk="1" hangingPunct="1">
                <a:spcBef>
                  <a:spcPct val="0"/>
                </a:spcBef>
                <a:buClrTx/>
                <a:buSzTx/>
                <a:buFontTx/>
                <a:buNone/>
              </a:pPr>
              <a:t>100</a:t>
            </a:fld>
            <a:endParaRPr kumimoji="0" lang="en-US" altLang="zh-TW" sz="2400" smtClean="0">
              <a:solidFill>
                <a:srgbClr val="0000FF"/>
              </a:solidFill>
              <a:latin typeface="Arial" pitchFamily="34" charset="0"/>
              <a:ea typeface="新細明體" pitchFamily="18" charset="-120"/>
            </a:endParaRPr>
          </a:p>
        </p:txBody>
      </p:sp>
    </p:spTree>
    <p:extLst>
      <p:ext uri="{BB962C8B-B14F-4D97-AF65-F5344CB8AC3E}">
        <p14:creationId xmlns:p14="http://schemas.microsoft.com/office/powerpoint/2010/main" val="787356307"/>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0938" y="44450"/>
            <a:ext cx="7793037" cy="1008286"/>
          </a:xfrm>
        </p:spPr>
        <p:txBody>
          <a:bodyPr/>
          <a:lstStyle/>
          <a:p>
            <a:r>
              <a:rPr lang="zh-TW" altLang="en-US" sz="4000" dirty="0"/>
              <a:t>採購監辦應</a:t>
            </a:r>
            <a:r>
              <a:rPr lang="zh-TW" altLang="en-US" sz="4000" dirty="0" smtClean="0"/>
              <a:t>注意事項</a:t>
            </a:r>
            <a:r>
              <a:rPr lang="en-US" altLang="zh-TW" dirty="0" smtClean="0"/>
              <a:t>-</a:t>
            </a:r>
            <a:r>
              <a:rPr lang="zh-TW" altLang="en-US" sz="3200" dirty="0">
                <a:solidFill>
                  <a:srgbClr val="3333CC"/>
                </a:solidFill>
                <a:latin typeface="標楷體" pitchFamily="65" charset="-120"/>
                <a:cs typeface="+mn-cs"/>
              </a:rPr>
              <a:t>影響採購公正</a:t>
            </a:r>
            <a:endParaRPr lang="zh-TW" altLang="en-US" dirty="0"/>
          </a:p>
        </p:txBody>
      </p:sp>
      <p:sp>
        <p:nvSpPr>
          <p:cNvPr id="3" name="內容版面配置區 2"/>
          <p:cNvSpPr>
            <a:spLocks noGrp="1"/>
          </p:cNvSpPr>
          <p:nvPr>
            <p:ph idx="1"/>
          </p:nvPr>
        </p:nvSpPr>
        <p:spPr>
          <a:xfrm>
            <a:off x="250825" y="1268761"/>
            <a:ext cx="8709025" cy="5444778"/>
          </a:xfrm>
        </p:spPr>
        <p:txBody>
          <a:bodyPr/>
          <a:lstStyle/>
          <a:p>
            <a:pPr lvl="1" algn="just">
              <a:lnSpc>
                <a:spcPts val="2600"/>
              </a:lnSpc>
            </a:pPr>
            <a:r>
              <a:rPr lang="zh-TW" altLang="en-US" dirty="0" smtClean="0">
                <a:solidFill>
                  <a:srgbClr val="000000"/>
                </a:solidFill>
                <a:latin typeface="Times New Roman"/>
              </a:rPr>
              <a:t>機關</a:t>
            </a:r>
            <a:r>
              <a:rPr lang="zh-TW" altLang="en-US" dirty="0">
                <a:solidFill>
                  <a:srgbClr val="000000"/>
                </a:solidFill>
                <a:latin typeface="Times New Roman"/>
              </a:rPr>
              <a:t>辦理採購，廠商有下列情形之一者，依政府採購法</a:t>
            </a:r>
            <a:r>
              <a:rPr lang="zh-TW" altLang="en-US" dirty="0" smtClean="0">
                <a:solidFill>
                  <a:srgbClr val="000000"/>
                </a:solidFill>
                <a:latin typeface="Times New Roman"/>
              </a:rPr>
              <a:t>第</a:t>
            </a:r>
            <a:r>
              <a:rPr lang="en-US" altLang="zh-TW" dirty="0" smtClean="0">
                <a:solidFill>
                  <a:srgbClr val="000000"/>
                </a:solidFill>
                <a:latin typeface="Times New Roman"/>
              </a:rPr>
              <a:t>31</a:t>
            </a:r>
            <a:r>
              <a:rPr lang="zh-TW" altLang="en-US" dirty="0" smtClean="0">
                <a:solidFill>
                  <a:srgbClr val="000000"/>
                </a:solidFill>
                <a:latin typeface="Times New Roman"/>
              </a:rPr>
              <a:t>條第</a:t>
            </a:r>
            <a:r>
              <a:rPr lang="en-US" altLang="zh-TW" dirty="0" smtClean="0">
                <a:solidFill>
                  <a:srgbClr val="000000"/>
                </a:solidFill>
                <a:latin typeface="Times New Roman"/>
              </a:rPr>
              <a:t>2</a:t>
            </a:r>
            <a:r>
              <a:rPr lang="zh-TW" altLang="en-US" dirty="0" smtClean="0">
                <a:solidFill>
                  <a:srgbClr val="000000"/>
                </a:solidFill>
                <a:latin typeface="Times New Roman"/>
              </a:rPr>
              <a:t>項第</a:t>
            </a:r>
            <a:r>
              <a:rPr lang="en-US" altLang="zh-TW" dirty="0" smtClean="0">
                <a:solidFill>
                  <a:srgbClr val="000000"/>
                </a:solidFill>
                <a:latin typeface="Times New Roman"/>
              </a:rPr>
              <a:t>8</a:t>
            </a:r>
            <a:r>
              <a:rPr lang="zh-TW" altLang="en-US" dirty="0" smtClean="0">
                <a:solidFill>
                  <a:srgbClr val="000000"/>
                </a:solidFill>
                <a:latin typeface="Times New Roman"/>
              </a:rPr>
              <a:t>款</a:t>
            </a:r>
            <a:r>
              <a:rPr lang="zh-TW" altLang="en-US" dirty="0">
                <a:solidFill>
                  <a:srgbClr val="000000"/>
                </a:solidFill>
                <a:latin typeface="Times New Roman"/>
              </a:rPr>
              <a:t>認定屬「</a:t>
            </a:r>
            <a:r>
              <a:rPr lang="zh-TW" altLang="en-US" dirty="0">
                <a:solidFill>
                  <a:srgbClr val="FF0000"/>
                </a:solidFill>
                <a:latin typeface="Times New Roman"/>
              </a:rPr>
              <a:t>其他經主管機關認定有影響採購公正之違反法令行為者</a:t>
            </a:r>
            <a:r>
              <a:rPr lang="zh-TW" altLang="en-US" dirty="0">
                <a:solidFill>
                  <a:srgbClr val="000000"/>
                </a:solidFill>
                <a:latin typeface="Times New Roman"/>
              </a:rPr>
              <a:t>」情形，並</a:t>
            </a:r>
            <a:r>
              <a:rPr lang="zh-TW" altLang="en-US" dirty="0">
                <a:solidFill>
                  <a:srgbClr val="FF0000"/>
                </a:solidFill>
                <a:latin typeface="Times New Roman"/>
              </a:rPr>
              <a:t>自即日生效</a:t>
            </a:r>
            <a:r>
              <a:rPr lang="zh-TW" altLang="en-US" dirty="0" smtClean="0">
                <a:solidFill>
                  <a:srgbClr val="000000"/>
                </a:solidFill>
                <a:latin typeface="Times New Roman"/>
              </a:rPr>
              <a:t>：</a:t>
            </a:r>
            <a:endParaRPr lang="en-US" altLang="zh-TW" dirty="0" smtClean="0">
              <a:solidFill>
                <a:srgbClr val="000000"/>
              </a:solidFill>
              <a:latin typeface="Times New Roman"/>
            </a:endParaRPr>
          </a:p>
          <a:p>
            <a:pPr marL="1258888" lvl="2" indent="-344488" algn="just">
              <a:lnSpc>
                <a:spcPts val="2600"/>
              </a:lnSpc>
              <a:buNone/>
            </a:pPr>
            <a:r>
              <a:rPr lang="en-US" altLang="zh-TW" dirty="0" smtClean="0"/>
              <a:t>1</a:t>
            </a:r>
            <a:r>
              <a:rPr lang="en-US" altLang="zh-TW" dirty="0"/>
              <a:t>.</a:t>
            </a:r>
            <a:r>
              <a:rPr lang="zh-TW" altLang="en-US" dirty="0" smtClean="0"/>
              <a:t>有</a:t>
            </a:r>
            <a:r>
              <a:rPr lang="zh-TW" altLang="en-US" dirty="0"/>
              <a:t>政府採購法</a:t>
            </a:r>
            <a:r>
              <a:rPr lang="zh-TW" altLang="en-US" dirty="0" smtClean="0"/>
              <a:t>第</a:t>
            </a:r>
            <a:r>
              <a:rPr lang="en-US" altLang="zh-TW" dirty="0" smtClean="0"/>
              <a:t>48</a:t>
            </a:r>
            <a:r>
              <a:rPr lang="zh-TW" altLang="en-US" dirty="0" smtClean="0"/>
              <a:t>條第</a:t>
            </a:r>
            <a:r>
              <a:rPr lang="en-US" altLang="zh-TW" dirty="0" smtClean="0"/>
              <a:t>1</a:t>
            </a:r>
            <a:r>
              <a:rPr lang="zh-TW" altLang="en-US" dirty="0" smtClean="0"/>
              <a:t>項第</a:t>
            </a:r>
            <a:r>
              <a:rPr lang="en-US" altLang="zh-TW" dirty="0" smtClean="0"/>
              <a:t>2</a:t>
            </a:r>
            <a:r>
              <a:rPr lang="zh-TW" altLang="en-US" dirty="0" smtClean="0"/>
              <a:t>款</a:t>
            </a:r>
            <a:r>
              <a:rPr lang="zh-TW" altLang="en-US" dirty="0"/>
              <a:t>之「足以影響採購</a:t>
            </a:r>
            <a:r>
              <a:rPr lang="zh-TW" altLang="en-US" dirty="0" smtClean="0"/>
              <a:t>公  正</a:t>
            </a:r>
            <a:r>
              <a:rPr lang="zh-TW" altLang="en-US" dirty="0"/>
              <a:t>之違法行為者」情形</a:t>
            </a:r>
            <a:r>
              <a:rPr lang="zh-TW" altLang="en-US" dirty="0" smtClean="0"/>
              <a:t>。</a:t>
            </a:r>
            <a:endParaRPr lang="en-US" altLang="zh-TW" dirty="0" smtClean="0"/>
          </a:p>
          <a:p>
            <a:pPr marL="1258888" lvl="2" indent="-344488" algn="just">
              <a:lnSpc>
                <a:spcPts val="2600"/>
              </a:lnSpc>
              <a:buNone/>
            </a:pPr>
            <a:r>
              <a:rPr lang="en-US" altLang="zh-TW" dirty="0" smtClean="0"/>
              <a:t>2.</a:t>
            </a:r>
            <a:r>
              <a:rPr lang="zh-TW" altLang="en-US" dirty="0" smtClean="0"/>
              <a:t>有</a:t>
            </a:r>
            <a:r>
              <a:rPr lang="zh-TW" altLang="en-US" dirty="0"/>
              <a:t>政府採購法</a:t>
            </a:r>
            <a:r>
              <a:rPr lang="zh-TW" altLang="en-US" dirty="0" smtClean="0"/>
              <a:t>第</a:t>
            </a:r>
            <a:r>
              <a:rPr lang="en-US" altLang="zh-TW" dirty="0" smtClean="0"/>
              <a:t>50</a:t>
            </a:r>
            <a:r>
              <a:rPr lang="zh-TW" altLang="en-US" dirty="0" smtClean="0"/>
              <a:t>條第</a:t>
            </a:r>
            <a:r>
              <a:rPr lang="en-US" altLang="zh-TW" dirty="0" smtClean="0"/>
              <a:t>1</a:t>
            </a:r>
            <a:r>
              <a:rPr lang="zh-TW" altLang="en-US" dirty="0" smtClean="0"/>
              <a:t>項第</a:t>
            </a:r>
            <a:r>
              <a:rPr lang="en-US" altLang="zh-TW" dirty="0" smtClean="0"/>
              <a:t>3</a:t>
            </a:r>
            <a:r>
              <a:rPr lang="zh-TW" altLang="en-US" dirty="0" smtClean="0"/>
              <a:t>款</a:t>
            </a:r>
            <a:r>
              <a:rPr lang="zh-TW" altLang="en-US" dirty="0"/>
              <a:t>至</a:t>
            </a:r>
            <a:r>
              <a:rPr lang="zh-TW" altLang="en-US" dirty="0" smtClean="0"/>
              <a:t>第</a:t>
            </a:r>
            <a:r>
              <a:rPr lang="en-US" altLang="zh-TW" dirty="0" smtClean="0"/>
              <a:t>5</a:t>
            </a:r>
            <a:r>
              <a:rPr lang="zh-TW" altLang="en-US" dirty="0" smtClean="0"/>
              <a:t>款</a:t>
            </a:r>
            <a:r>
              <a:rPr lang="zh-TW" altLang="en-US" dirty="0"/>
              <a:t>、</a:t>
            </a:r>
            <a:r>
              <a:rPr lang="zh-TW" altLang="en-US" dirty="0" smtClean="0"/>
              <a:t>第</a:t>
            </a:r>
            <a:r>
              <a:rPr lang="en-US" altLang="zh-TW" dirty="0" smtClean="0"/>
              <a:t>7</a:t>
            </a:r>
            <a:r>
              <a:rPr lang="zh-TW" altLang="en-US" dirty="0" smtClean="0"/>
              <a:t>款</a:t>
            </a:r>
            <a:r>
              <a:rPr lang="zh-TW" altLang="en-US" dirty="0"/>
              <a:t>情形之一</a:t>
            </a:r>
            <a:r>
              <a:rPr lang="zh-TW" altLang="en-US" dirty="0" smtClean="0"/>
              <a:t>。</a:t>
            </a:r>
            <a:endParaRPr lang="en-US" altLang="zh-TW" dirty="0" smtClean="0"/>
          </a:p>
          <a:p>
            <a:pPr marL="914400" lvl="2" indent="0" algn="just">
              <a:lnSpc>
                <a:spcPts val="2600"/>
              </a:lnSpc>
              <a:buNone/>
            </a:pPr>
            <a:r>
              <a:rPr lang="en-US" altLang="zh-TW" dirty="0" smtClean="0"/>
              <a:t>3.</a:t>
            </a:r>
            <a:r>
              <a:rPr lang="zh-TW" altLang="en-US" dirty="0" smtClean="0"/>
              <a:t>容許</a:t>
            </a:r>
            <a:r>
              <a:rPr lang="zh-TW" altLang="en-US" dirty="0"/>
              <a:t>他人借用本人名義或證件參加投標</a:t>
            </a:r>
            <a:r>
              <a:rPr lang="zh-TW" altLang="en-US" dirty="0" smtClean="0"/>
              <a:t>。</a:t>
            </a:r>
            <a:endParaRPr lang="en-US" altLang="zh-TW" dirty="0" smtClean="0"/>
          </a:p>
          <a:p>
            <a:pPr marL="1258888" lvl="2" indent="-344488" algn="just">
              <a:lnSpc>
                <a:spcPts val="2600"/>
              </a:lnSpc>
              <a:buNone/>
            </a:pPr>
            <a:r>
              <a:rPr lang="en-US" altLang="zh-TW" dirty="0" smtClean="0"/>
              <a:t>4.</a:t>
            </a:r>
            <a:r>
              <a:rPr lang="zh-TW" altLang="en-US" dirty="0" smtClean="0"/>
              <a:t>廠商</a:t>
            </a:r>
            <a:r>
              <a:rPr lang="zh-TW" altLang="en-US" dirty="0"/>
              <a:t>或其代表人、代理人、受雇人或其他從業人員有政府採購法</a:t>
            </a:r>
            <a:r>
              <a:rPr lang="zh-TW" altLang="en-US" dirty="0" smtClean="0"/>
              <a:t>第</a:t>
            </a:r>
            <a:r>
              <a:rPr lang="en-US" altLang="zh-TW" dirty="0" smtClean="0"/>
              <a:t>87</a:t>
            </a:r>
            <a:r>
              <a:rPr lang="zh-TW" altLang="en-US" dirty="0" smtClean="0"/>
              <a:t>條</a:t>
            </a:r>
            <a:r>
              <a:rPr lang="zh-TW" altLang="en-US" dirty="0"/>
              <a:t>各項構成要件事實之一</a:t>
            </a:r>
            <a:r>
              <a:rPr lang="zh-TW" altLang="en-US" dirty="0" smtClean="0"/>
              <a:t>。</a:t>
            </a:r>
            <a:endParaRPr lang="en-US" altLang="zh-TW" dirty="0" smtClean="0"/>
          </a:p>
          <a:p>
            <a:pPr marL="1258888" lvl="2" indent="-344488" algn="just">
              <a:lnSpc>
                <a:spcPts val="2600"/>
              </a:lnSpc>
              <a:buNone/>
            </a:pPr>
            <a:r>
              <a:rPr lang="en-US" altLang="zh-TW" dirty="0" smtClean="0"/>
              <a:t>5.</a:t>
            </a:r>
            <a:r>
              <a:rPr lang="zh-TW" altLang="en-US" dirty="0" smtClean="0"/>
              <a:t>廠商</a:t>
            </a:r>
            <a:r>
              <a:rPr lang="zh-TW" altLang="en-US" dirty="0"/>
              <a:t>或其代表人、代理人、受雇人或其他從業人員，就有關招標、審標、決標事項，對公務員行求、期約或交付賄賂或其他不正利益</a:t>
            </a:r>
            <a:r>
              <a:rPr lang="zh-TW" altLang="en-US" dirty="0" smtClean="0"/>
              <a:t>。</a:t>
            </a:r>
            <a:endParaRPr lang="en-US" altLang="zh-TW" dirty="0" smtClean="0"/>
          </a:p>
          <a:p>
            <a:pPr marL="1258888" lvl="2" indent="-344488" algn="just">
              <a:lnSpc>
                <a:spcPts val="2600"/>
              </a:lnSpc>
              <a:buNone/>
            </a:pPr>
            <a:r>
              <a:rPr lang="zh-TW" altLang="en-US" dirty="0" smtClean="0">
                <a:latin typeface="標楷體" pitchFamily="65" charset="-120"/>
              </a:rPr>
              <a:t>（</a:t>
            </a:r>
            <a:r>
              <a:rPr lang="zh-TW" altLang="en-US" dirty="0" smtClean="0">
                <a:solidFill>
                  <a:srgbClr val="FF0000"/>
                </a:solidFill>
                <a:latin typeface="標楷體" pitchFamily="65" charset="-120"/>
              </a:rPr>
              <a:t>工程會</a:t>
            </a:r>
            <a:r>
              <a:rPr lang="en-US" altLang="zh-TW" dirty="0" smtClean="0">
                <a:solidFill>
                  <a:srgbClr val="FF0000"/>
                </a:solidFill>
                <a:latin typeface="標楷體" pitchFamily="65" charset="-120"/>
              </a:rPr>
              <a:t>1040717</a:t>
            </a:r>
            <a:r>
              <a:rPr lang="zh-TW" altLang="en-US" dirty="0" smtClean="0">
                <a:solidFill>
                  <a:srgbClr val="FF0000"/>
                </a:solidFill>
                <a:latin typeface="標楷體" pitchFamily="65" charset="-120"/>
              </a:rPr>
              <a:t>工程</a:t>
            </a:r>
            <a:r>
              <a:rPr lang="zh-TW" altLang="en-US" dirty="0">
                <a:solidFill>
                  <a:srgbClr val="FF0000"/>
                </a:solidFill>
                <a:latin typeface="標楷體" pitchFamily="65" charset="-120"/>
              </a:rPr>
              <a:t>企字</a:t>
            </a:r>
            <a:r>
              <a:rPr lang="zh-TW" altLang="en-US" dirty="0" smtClean="0">
                <a:solidFill>
                  <a:srgbClr val="FF0000"/>
                </a:solidFill>
                <a:latin typeface="標楷體" pitchFamily="65" charset="-120"/>
              </a:rPr>
              <a:t>第</a:t>
            </a:r>
            <a:r>
              <a:rPr lang="en-US" altLang="zh-TW" dirty="0" smtClean="0">
                <a:solidFill>
                  <a:srgbClr val="FF0000"/>
                </a:solidFill>
                <a:latin typeface="標楷體" pitchFamily="65" charset="-120"/>
              </a:rPr>
              <a:t>10400225210</a:t>
            </a:r>
            <a:r>
              <a:rPr lang="zh-TW" altLang="en-US" dirty="0" smtClean="0">
                <a:solidFill>
                  <a:srgbClr val="FF0000"/>
                </a:solidFill>
                <a:latin typeface="標楷體" pitchFamily="65" charset="-120"/>
              </a:rPr>
              <a:t>號</a:t>
            </a:r>
            <a:r>
              <a:rPr lang="zh-TW" altLang="en-US" dirty="0">
                <a:solidFill>
                  <a:srgbClr val="FF0000"/>
                </a:solidFill>
                <a:latin typeface="標楷體" pitchFamily="65" charset="-120"/>
              </a:rPr>
              <a:t>函</a:t>
            </a:r>
            <a:r>
              <a:rPr lang="zh-TW" altLang="en-US" dirty="0"/>
              <a:t>）</a:t>
            </a:r>
            <a:endParaRPr lang="en-US" altLang="zh-TW" dirty="0" smtClean="0"/>
          </a:p>
          <a:p>
            <a:pPr lvl="2" algn="just">
              <a:lnSpc>
                <a:spcPts val="2600"/>
              </a:lnSpc>
            </a:pPr>
            <a:endParaRPr lang="zh-TW" altLang="en-US" dirty="0"/>
          </a:p>
        </p:txBody>
      </p:sp>
      <p:sp>
        <p:nvSpPr>
          <p:cNvPr id="4" name="投影片編號版面配置區 3"/>
          <p:cNvSpPr>
            <a:spLocks noGrp="1"/>
          </p:cNvSpPr>
          <p:nvPr>
            <p:ph type="sldNum" sz="quarter" idx="11"/>
          </p:nvPr>
        </p:nvSpPr>
        <p:spPr/>
        <p:txBody>
          <a:bodyPr/>
          <a:lstStyle/>
          <a:p>
            <a:pPr>
              <a:defRPr/>
            </a:pPr>
            <a:fld id="{5B309698-DE5C-400E-B3E4-1E2EECC594AA}" type="slidenum">
              <a:rPr lang="en-US" altLang="zh-TW" smtClean="0"/>
              <a:pPr>
                <a:defRPr/>
              </a:pPr>
              <a:t>101</a:t>
            </a:fld>
            <a:endParaRPr lang="en-US" altLang="zh-TW" dirty="0"/>
          </a:p>
        </p:txBody>
      </p:sp>
    </p:spTree>
    <p:extLst>
      <p:ext uri="{BB962C8B-B14F-4D97-AF65-F5344CB8AC3E}">
        <p14:creationId xmlns:p14="http://schemas.microsoft.com/office/powerpoint/2010/main" val="301722603"/>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0938" y="44450"/>
            <a:ext cx="7793037" cy="1008286"/>
          </a:xfrm>
        </p:spPr>
        <p:txBody>
          <a:bodyPr/>
          <a:lstStyle/>
          <a:p>
            <a:r>
              <a:rPr lang="zh-TW" altLang="en-US" sz="4000" dirty="0"/>
              <a:t>採購監辦應</a:t>
            </a:r>
            <a:r>
              <a:rPr lang="zh-TW" altLang="en-US" sz="4000" dirty="0" smtClean="0"/>
              <a:t>注意事項</a:t>
            </a:r>
            <a:r>
              <a:rPr lang="en-US" altLang="zh-TW" dirty="0" smtClean="0"/>
              <a:t>-</a:t>
            </a:r>
            <a:r>
              <a:rPr lang="zh-TW" altLang="en-US" sz="3200" dirty="0">
                <a:solidFill>
                  <a:srgbClr val="3333CC"/>
                </a:solidFill>
                <a:latin typeface="標楷體" pitchFamily="65" charset="-120"/>
                <a:cs typeface="+mn-cs"/>
              </a:rPr>
              <a:t>影響採購公正</a:t>
            </a:r>
            <a:endParaRPr lang="zh-TW" altLang="en-US" dirty="0"/>
          </a:p>
        </p:txBody>
      </p:sp>
      <p:sp>
        <p:nvSpPr>
          <p:cNvPr id="3" name="內容版面配置區 2"/>
          <p:cNvSpPr>
            <a:spLocks noGrp="1"/>
          </p:cNvSpPr>
          <p:nvPr>
            <p:ph idx="1"/>
          </p:nvPr>
        </p:nvSpPr>
        <p:spPr>
          <a:xfrm>
            <a:off x="250825" y="1484783"/>
            <a:ext cx="8709025" cy="5228755"/>
          </a:xfrm>
        </p:spPr>
        <p:txBody>
          <a:bodyPr/>
          <a:lstStyle/>
          <a:p>
            <a:pPr algn="just">
              <a:lnSpc>
                <a:spcPts val="2600"/>
              </a:lnSpc>
            </a:pPr>
            <a:r>
              <a:rPr lang="zh-TW" altLang="en-US" dirty="0">
                <a:solidFill>
                  <a:srgbClr val="FF0000"/>
                </a:solidFill>
                <a:latin typeface="標楷體" pitchFamily="65" charset="-120"/>
              </a:rPr>
              <a:t>工程會</a:t>
            </a:r>
            <a:r>
              <a:rPr lang="en-US" altLang="zh-TW" dirty="0" smtClean="0">
                <a:solidFill>
                  <a:srgbClr val="FF0000"/>
                </a:solidFill>
                <a:latin typeface="標楷體" pitchFamily="65" charset="-120"/>
              </a:rPr>
              <a:t>1041020</a:t>
            </a:r>
            <a:r>
              <a:rPr lang="zh-TW" altLang="en-US" dirty="0" smtClean="0">
                <a:solidFill>
                  <a:srgbClr val="FF0000"/>
                </a:solidFill>
                <a:latin typeface="標楷體" pitchFamily="65" charset="-120"/>
              </a:rPr>
              <a:t>工程</a:t>
            </a:r>
            <a:r>
              <a:rPr lang="zh-TW" altLang="en-US" dirty="0">
                <a:solidFill>
                  <a:srgbClr val="FF0000"/>
                </a:solidFill>
                <a:latin typeface="標楷體" pitchFamily="65" charset="-120"/>
              </a:rPr>
              <a:t>企字第</a:t>
            </a:r>
            <a:r>
              <a:rPr lang="en-US" altLang="zh-TW" dirty="0" smtClean="0">
                <a:solidFill>
                  <a:srgbClr val="FF0000"/>
                </a:solidFill>
                <a:latin typeface="標楷體" pitchFamily="65" charset="-120"/>
              </a:rPr>
              <a:t>10400288400</a:t>
            </a:r>
            <a:r>
              <a:rPr lang="zh-TW" altLang="en-US" dirty="0" smtClean="0">
                <a:solidFill>
                  <a:srgbClr val="FF0000"/>
                </a:solidFill>
                <a:latin typeface="標楷體" pitchFamily="65" charset="-120"/>
              </a:rPr>
              <a:t>號</a:t>
            </a:r>
            <a:r>
              <a:rPr lang="zh-TW" altLang="en-US" dirty="0">
                <a:solidFill>
                  <a:srgbClr val="FF0000"/>
                </a:solidFill>
                <a:latin typeface="標楷體" pitchFamily="65" charset="-120"/>
              </a:rPr>
              <a:t>函</a:t>
            </a:r>
            <a:endParaRPr lang="en-US" altLang="zh-TW" b="0" dirty="0" smtClean="0"/>
          </a:p>
          <a:p>
            <a:pPr lvl="1" algn="just">
              <a:lnSpc>
                <a:spcPts val="2600"/>
              </a:lnSpc>
            </a:pPr>
            <a:r>
              <a:rPr lang="zh-TW" altLang="en-US" dirty="0" smtClean="0">
                <a:latin typeface="+mn-ea"/>
              </a:rPr>
              <a:t>採購</a:t>
            </a:r>
            <a:r>
              <a:rPr lang="zh-TW" altLang="en-US" dirty="0">
                <a:latin typeface="+mn-ea"/>
              </a:rPr>
              <a:t>法第</a:t>
            </a:r>
            <a:r>
              <a:rPr lang="en-US" altLang="zh-TW" dirty="0">
                <a:latin typeface="+mn-ea"/>
              </a:rPr>
              <a:t>31</a:t>
            </a:r>
            <a:r>
              <a:rPr lang="zh-TW" altLang="en-US" dirty="0">
                <a:latin typeface="+mn-ea"/>
              </a:rPr>
              <a:t>條第</a:t>
            </a:r>
            <a:r>
              <a:rPr lang="en-US" altLang="zh-TW" dirty="0">
                <a:latin typeface="+mn-ea"/>
              </a:rPr>
              <a:t>2</a:t>
            </a:r>
            <a:r>
              <a:rPr lang="zh-TW" altLang="en-US" dirty="0">
                <a:latin typeface="+mn-ea"/>
              </a:rPr>
              <a:t>項規定：「機關得於招標文件中規定，</a:t>
            </a:r>
            <a:r>
              <a:rPr lang="zh-TW" altLang="en-US" dirty="0">
                <a:solidFill>
                  <a:srgbClr val="FF0000"/>
                </a:solidFill>
                <a:latin typeface="+mn-ea"/>
              </a:rPr>
              <a:t>廠商有下列情形之一者，其所繳納之押標金，不予發還，其已發還者，並予追繳</a:t>
            </a:r>
            <a:r>
              <a:rPr lang="zh-TW" altLang="en-US" dirty="0">
                <a:latin typeface="+mn-ea"/>
              </a:rPr>
              <a:t>：一</a:t>
            </a:r>
            <a:r>
              <a:rPr lang="zh-TW" altLang="en-US" dirty="0" smtClean="0">
                <a:latin typeface="+mn-ea"/>
              </a:rPr>
              <a:t>、</a:t>
            </a:r>
            <a:r>
              <a:rPr lang="zh-TW" altLang="en-US" dirty="0">
                <a:latin typeface="+mn-ea"/>
              </a:rPr>
              <a:t>以偽造、變造之文件投標。二、投標廠商另行借用他人名義或證件投標。三、冒用他人名義或證件投標。四、在報價有效期間內撤回其報價。五、開標後應得標者不接受決標或拒不簽約。六、得標後未於規定期限內，繳足保證金或提供擔保。七、押標金轉換為保證金</a:t>
            </a:r>
            <a:r>
              <a:rPr lang="zh-TW" altLang="en-US" dirty="0" smtClean="0">
                <a:latin typeface="+mn-ea"/>
              </a:rPr>
              <a:t>。</a:t>
            </a:r>
            <a:r>
              <a:rPr lang="zh-TW" altLang="en-US" dirty="0" smtClean="0">
                <a:solidFill>
                  <a:srgbClr val="FF0000"/>
                </a:solidFill>
                <a:latin typeface="+mn-ea"/>
              </a:rPr>
              <a:t>八</a:t>
            </a:r>
            <a:r>
              <a:rPr lang="zh-TW" altLang="en-US" dirty="0">
                <a:solidFill>
                  <a:srgbClr val="FF0000"/>
                </a:solidFill>
                <a:latin typeface="+mn-ea"/>
              </a:rPr>
              <a:t>、其他經主管機關認定有影響採購公正之違反法令行為者。</a:t>
            </a:r>
            <a:r>
              <a:rPr lang="zh-TW" altLang="en-US" dirty="0" smtClean="0">
                <a:latin typeface="+mn-ea"/>
              </a:rPr>
              <a:t>」</a:t>
            </a:r>
            <a:endParaRPr lang="en-US" altLang="zh-TW" dirty="0" smtClean="0">
              <a:latin typeface="+mn-ea"/>
            </a:endParaRPr>
          </a:p>
          <a:p>
            <a:pPr marL="457200" lvl="1" indent="0" algn="just">
              <a:lnSpc>
                <a:spcPts val="2600"/>
              </a:lnSpc>
              <a:buNone/>
            </a:pPr>
            <a:endParaRPr lang="en-US" altLang="zh-TW" dirty="0" smtClean="0">
              <a:solidFill>
                <a:srgbClr val="000000"/>
              </a:solidFill>
              <a:latin typeface="Times New Roman"/>
            </a:endParaRPr>
          </a:p>
        </p:txBody>
      </p:sp>
      <p:sp>
        <p:nvSpPr>
          <p:cNvPr id="4" name="投影片編號版面配置區 3"/>
          <p:cNvSpPr>
            <a:spLocks noGrp="1"/>
          </p:cNvSpPr>
          <p:nvPr>
            <p:ph type="sldNum" sz="quarter" idx="11"/>
          </p:nvPr>
        </p:nvSpPr>
        <p:spPr/>
        <p:txBody>
          <a:bodyPr/>
          <a:lstStyle/>
          <a:p>
            <a:pPr>
              <a:defRPr/>
            </a:pPr>
            <a:fld id="{5B309698-DE5C-400E-B3E4-1E2EECC594AA}" type="slidenum">
              <a:rPr lang="en-US" altLang="zh-TW" smtClean="0"/>
              <a:pPr>
                <a:defRPr/>
              </a:pPr>
              <a:t>102</a:t>
            </a:fld>
            <a:endParaRPr lang="en-US" altLang="zh-TW" dirty="0"/>
          </a:p>
        </p:txBody>
      </p:sp>
    </p:spTree>
    <p:extLst>
      <p:ext uri="{BB962C8B-B14F-4D97-AF65-F5344CB8AC3E}">
        <p14:creationId xmlns:p14="http://schemas.microsoft.com/office/powerpoint/2010/main" val="2114753411"/>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a:t>採購監辦應注意事項</a:t>
            </a:r>
            <a:r>
              <a:rPr lang="en-US" altLang="zh-TW" dirty="0"/>
              <a:t>-</a:t>
            </a:r>
            <a:r>
              <a:rPr lang="zh-TW" altLang="en-US" sz="3200" dirty="0">
                <a:solidFill>
                  <a:srgbClr val="3333CC"/>
                </a:solidFill>
                <a:latin typeface="標楷體" pitchFamily="65" charset="-120"/>
              </a:rPr>
              <a:t>影響採購公正</a:t>
            </a:r>
            <a:endParaRPr lang="zh-TW" altLang="en-US" dirty="0"/>
          </a:p>
        </p:txBody>
      </p:sp>
      <p:sp>
        <p:nvSpPr>
          <p:cNvPr id="3" name="內容版面配置區 2"/>
          <p:cNvSpPr>
            <a:spLocks noGrp="1"/>
          </p:cNvSpPr>
          <p:nvPr>
            <p:ph idx="1"/>
          </p:nvPr>
        </p:nvSpPr>
        <p:spPr/>
        <p:txBody>
          <a:bodyPr/>
          <a:lstStyle/>
          <a:p>
            <a:r>
              <a:rPr lang="zh-TW" altLang="en-US" sz="2200" dirty="0">
                <a:solidFill>
                  <a:srgbClr val="FF0000"/>
                </a:solidFill>
                <a:latin typeface="+mn-ea"/>
              </a:rPr>
              <a:t>最高行政法院</a:t>
            </a:r>
            <a:r>
              <a:rPr lang="en-US" altLang="zh-TW" sz="2200" dirty="0">
                <a:solidFill>
                  <a:srgbClr val="FF0000"/>
                </a:solidFill>
                <a:latin typeface="+mn-ea"/>
              </a:rPr>
              <a:t>104</a:t>
            </a:r>
            <a:r>
              <a:rPr lang="zh-TW" altLang="en-US" sz="2200" dirty="0">
                <a:solidFill>
                  <a:srgbClr val="FF0000"/>
                </a:solidFill>
                <a:latin typeface="+mn-ea"/>
              </a:rPr>
              <a:t>年度</a:t>
            </a:r>
            <a:r>
              <a:rPr lang="en-US" altLang="zh-TW" sz="2200" dirty="0">
                <a:solidFill>
                  <a:srgbClr val="FF0000"/>
                </a:solidFill>
                <a:latin typeface="+mn-ea"/>
              </a:rPr>
              <a:t>4</a:t>
            </a:r>
            <a:r>
              <a:rPr lang="zh-TW" altLang="en-US" sz="2200" dirty="0">
                <a:solidFill>
                  <a:srgbClr val="FF0000"/>
                </a:solidFill>
                <a:latin typeface="+mn-ea"/>
              </a:rPr>
              <a:t>月份第</a:t>
            </a:r>
            <a:r>
              <a:rPr lang="en-US" altLang="zh-TW" sz="2200" dirty="0">
                <a:solidFill>
                  <a:srgbClr val="FF0000"/>
                </a:solidFill>
                <a:latin typeface="+mn-ea"/>
              </a:rPr>
              <a:t>1</a:t>
            </a:r>
            <a:r>
              <a:rPr lang="zh-TW" altLang="en-US" sz="2200" dirty="0">
                <a:solidFill>
                  <a:srgbClr val="FF0000"/>
                </a:solidFill>
                <a:latin typeface="+mn-ea"/>
              </a:rPr>
              <a:t>次庭長法官聯席會議決議</a:t>
            </a:r>
            <a:r>
              <a:rPr lang="zh-TW" altLang="en-US" sz="2200" dirty="0">
                <a:latin typeface="+mn-ea"/>
              </a:rPr>
              <a:t>（於</a:t>
            </a:r>
            <a:r>
              <a:rPr lang="en-US" altLang="zh-TW" sz="2200" dirty="0">
                <a:latin typeface="+mn-ea"/>
              </a:rPr>
              <a:t>104</a:t>
            </a:r>
            <a:r>
              <a:rPr lang="zh-TW" altLang="en-US" sz="2200" dirty="0">
                <a:latin typeface="+mn-ea"/>
              </a:rPr>
              <a:t>年</a:t>
            </a:r>
            <a:r>
              <a:rPr lang="en-US" altLang="zh-TW" sz="2200" dirty="0">
                <a:latin typeface="+mn-ea"/>
              </a:rPr>
              <a:t>6</a:t>
            </a:r>
            <a:r>
              <a:rPr lang="zh-TW" altLang="en-US" sz="2200" dirty="0">
                <a:latin typeface="+mn-ea"/>
              </a:rPr>
              <a:t>月</a:t>
            </a:r>
            <a:r>
              <a:rPr lang="en-US" altLang="zh-TW" sz="2200" dirty="0">
                <a:latin typeface="+mn-ea"/>
              </a:rPr>
              <a:t>1</a:t>
            </a:r>
            <a:r>
              <a:rPr lang="zh-TW" altLang="en-US" sz="2200" dirty="0">
                <a:latin typeface="+mn-ea"/>
              </a:rPr>
              <a:t>日公開於司法院網站），略以：「政府採購法（下稱本法）</a:t>
            </a:r>
            <a:r>
              <a:rPr lang="zh-TW" altLang="en-US" sz="2200" dirty="0">
                <a:solidFill>
                  <a:srgbClr val="FF0000"/>
                </a:solidFill>
                <a:latin typeface="+mn-ea"/>
              </a:rPr>
              <a:t>第</a:t>
            </a:r>
            <a:r>
              <a:rPr lang="en-US" altLang="zh-TW" sz="2200" dirty="0">
                <a:solidFill>
                  <a:srgbClr val="FF0000"/>
                </a:solidFill>
                <a:latin typeface="+mn-ea"/>
              </a:rPr>
              <a:t>31</a:t>
            </a:r>
            <a:r>
              <a:rPr lang="zh-TW" altLang="en-US" sz="2200" dirty="0">
                <a:solidFill>
                  <a:srgbClr val="FF0000"/>
                </a:solidFill>
                <a:latin typeface="+mn-ea"/>
              </a:rPr>
              <a:t>條第</a:t>
            </a:r>
            <a:r>
              <a:rPr lang="en-US" altLang="zh-TW" sz="2200" dirty="0">
                <a:solidFill>
                  <a:srgbClr val="FF0000"/>
                </a:solidFill>
                <a:latin typeface="+mn-ea"/>
              </a:rPr>
              <a:t>2</a:t>
            </a:r>
            <a:r>
              <a:rPr lang="zh-TW" altLang="en-US" sz="2200" dirty="0">
                <a:solidFill>
                  <a:srgbClr val="FF0000"/>
                </a:solidFill>
                <a:latin typeface="+mn-ea"/>
              </a:rPr>
              <a:t>項第</a:t>
            </a:r>
            <a:r>
              <a:rPr lang="en-US" altLang="zh-TW" sz="2200" dirty="0">
                <a:solidFill>
                  <a:srgbClr val="FF0000"/>
                </a:solidFill>
                <a:latin typeface="+mn-ea"/>
              </a:rPr>
              <a:t>8</a:t>
            </a:r>
            <a:r>
              <a:rPr lang="zh-TW" altLang="en-US" sz="2200" dirty="0">
                <a:solidFill>
                  <a:srgbClr val="FF0000"/>
                </a:solidFill>
                <a:latin typeface="+mn-ea"/>
              </a:rPr>
              <a:t>款</a:t>
            </a:r>
            <a:r>
              <a:rPr lang="en-US" altLang="zh-TW" sz="2200" dirty="0">
                <a:latin typeface="+mn-ea"/>
              </a:rPr>
              <a:t>『</a:t>
            </a:r>
            <a:r>
              <a:rPr lang="zh-TW" altLang="en-US" sz="2200" dirty="0">
                <a:solidFill>
                  <a:srgbClr val="FF0000"/>
                </a:solidFill>
                <a:latin typeface="+mn-ea"/>
              </a:rPr>
              <a:t>其他經主管機關認定有影響採購公正之違反法令行為</a:t>
            </a:r>
            <a:r>
              <a:rPr lang="en-US" altLang="zh-TW" sz="2200" dirty="0">
                <a:latin typeface="+mn-ea"/>
              </a:rPr>
              <a:t>』……</a:t>
            </a:r>
            <a:r>
              <a:rPr lang="zh-TW" altLang="en-US" sz="2200" dirty="0">
                <a:latin typeface="+mn-ea"/>
              </a:rPr>
              <a:t>主管機關依此款所為之認定，</a:t>
            </a:r>
            <a:r>
              <a:rPr lang="zh-TW" altLang="en-US" sz="2200" dirty="0">
                <a:solidFill>
                  <a:srgbClr val="FF0000"/>
                </a:solidFill>
                <a:latin typeface="+mn-ea"/>
              </a:rPr>
              <a:t>屬於對多數不特定人民，就一般事項所作抽象之對外發生法律效果之規定</a:t>
            </a:r>
            <a:r>
              <a:rPr lang="zh-TW" altLang="en-US" sz="2200" dirty="0">
                <a:latin typeface="+mn-ea"/>
              </a:rPr>
              <a:t>（行政程序法第</a:t>
            </a:r>
            <a:r>
              <a:rPr lang="en-US" altLang="zh-TW" sz="2200" dirty="0">
                <a:latin typeface="+mn-ea"/>
              </a:rPr>
              <a:t>150</a:t>
            </a:r>
            <a:r>
              <a:rPr lang="zh-TW" altLang="en-US" sz="2200" dirty="0">
                <a:latin typeface="+mn-ea"/>
              </a:rPr>
              <a:t>條第</a:t>
            </a:r>
            <a:r>
              <a:rPr lang="en-US" altLang="zh-TW" sz="2200" dirty="0">
                <a:latin typeface="+mn-ea"/>
              </a:rPr>
              <a:t>1</a:t>
            </a:r>
            <a:r>
              <a:rPr lang="zh-TW" altLang="en-US" sz="2200" dirty="0">
                <a:latin typeface="+mn-ea"/>
              </a:rPr>
              <a:t>項），</a:t>
            </a:r>
            <a:r>
              <a:rPr lang="zh-TW" altLang="en-US" sz="2200" dirty="0">
                <a:solidFill>
                  <a:srgbClr val="FF0000"/>
                </a:solidFill>
                <a:latin typeface="+mn-ea"/>
              </a:rPr>
              <a:t>具有法規命令之性質</a:t>
            </a:r>
            <a:r>
              <a:rPr lang="zh-TW" altLang="en-US" sz="2200" dirty="0">
                <a:latin typeface="+mn-ea"/>
              </a:rPr>
              <a:t>。而各機關基於法律授權訂定之命令應發布，且依</a:t>
            </a:r>
            <a:r>
              <a:rPr lang="en-US" altLang="zh-TW" sz="2200" dirty="0">
                <a:latin typeface="+mn-ea"/>
              </a:rPr>
              <a:t>90</a:t>
            </a:r>
            <a:r>
              <a:rPr lang="zh-TW" altLang="en-US" sz="2200" dirty="0">
                <a:latin typeface="+mn-ea"/>
              </a:rPr>
              <a:t>年</a:t>
            </a:r>
            <a:r>
              <a:rPr lang="en-US" altLang="zh-TW" sz="2200" dirty="0">
                <a:latin typeface="+mn-ea"/>
              </a:rPr>
              <a:t>1</a:t>
            </a:r>
            <a:r>
              <a:rPr lang="zh-TW" altLang="en-US" sz="2200" dirty="0">
                <a:latin typeface="+mn-ea"/>
              </a:rPr>
              <a:t>月</a:t>
            </a:r>
            <a:r>
              <a:rPr lang="en-US" altLang="zh-TW" sz="2200" dirty="0">
                <a:latin typeface="+mn-ea"/>
              </a:rPr>
              <a:t>1</a:t>
            </a:r>
            <a:r>
              <a:rPr lang="zh-TW" altLang="en-US" sz="2200" dirty="0">
                <a:latin typeface="+mn-ea"/>
              </a:rPr>
              <a:t>日起施行之行政程序法第</a:t>
            </a:r>
            <a:r>
              <a:rPr lang="en-US" altLang="zh-TW" sz="2200" dirty="0">
                <a:latin typeface="+mn-ea"/>
              </a:rPr>
              <a:t>157</a:t>
            </a:r>
            <a:r>
              <a:rPr lang="zh-TW" altLang="en-US" sz="2200" dirty="0">
                <a:latin typeface="+mn-ea"/>
              </a:rPr>
              <a:t>條第</a:t>
            </a:r>
            <a:r>
              <a:rPr lang="en-US" altLang="zh-TW" sz="2200" dirty="0">
                <a:latin typeface="+mn-ea"/>
              </a:rPr>
              <a:t>3</a:t>
            </a:r>
            <a:r>
              <a:rPr lang="zh-TW" altLang="en-US" sz="2200" dirty="0">
                <a:latin typeface="+mn-ea"/>
              </a:rPr>
              <a:t>項規定，</a:t>
            </a:r>
            <a:r>
              <a:rPr lang="zh-TW" altLang="en-US" sz="2200" dirty="0">
                <a:solidFill>
                  <a:srgbClr val="FF0000"/>
                </a:solidFill>
                <a:latin typeface="+mn-ea"/>
              </a:rPr>
              <a:t>法規命令之發布，應刊登政府公報或新聞紙</a:t>
            </a:r>
            <a:r>
              <a:rPr lang="zh-TW" altLang="en-US" sz="2200" dirty="0">
                <a:latin typeface="+mn-ea"/>
              </a:rPr>
              <a:t>，此為法規命令之</a:t>
            </a:r>
            <a:r>
              <a:rPr lang="zh-TW" altLang="en-US" sz="2200" dirty="0">
                <a:solidFill>
                  <a:srgbClr val="FF0000"/>
                </a:solidFill>
                <a:latin typeface="+mn-ea"/>
              </a:rPr>
              <a:t>生效要件</a:t>
            </a:r>
            <a:r>
              <a:rPr lang="zh-TW" altLang="en-US" sz="2200" dirty="0">
                <a:latin typeface="+mn-ea"/>
              </a:rPr>
              <a:t>。</a:t>
            </a:r>
            <a:r>
              <a:rPr lang="en-US" altLang="zh-TW" sz="2200" dirty="0">
                <a:latin typeface="+mn-ea"/>
              </a:rPr>
              <a:t>……</a:t>
            </a:r>
            <a:r>
              <a:rPr lang="zh-TW" altLang="en-US" sz="2200" dirty="0">
                <a:solidFill>
                  <a:srgbClr val="FF0000"/>
                </a:solidFill>
                <a:latin typeface="+mn-ea"/>
              </a:rPr>
              <a:t>行政院公共工程委員會</a:t>
            </a:r>
            <a:r>
              <a:rPr lang="en-US" altLang="zh-TW" sz="2200" dirty="0">
                <a:solidFill>
                  <a:srgbClr val="FF0000"/>
                </a:solidFill>
                <a:latin typeface="+mn-ea"/>
              </a:rPr>
              <a:t>92</a:t>
            </a:r>
            <a:r>
              <a:rPr lang="zh-TW" altLang="en-US" sz="2200" dirty="0">
                <a:solidFill>
                  <a:srgbClr val="FF0000"/>
                </a:solidFill>
                <a:latin typeface="+mn-ea"/>
              </a:rPr>
              <a:t>年</a:t>
            </a:r>
            <a:r>
              <a:rPr lang="en-US" altLang="zh-TW" sz="2200" dirty="0">
                <a:solidFill>
                  <a:srgbClr val="FF0000"/>
                </a:solidFill>
                <a:latin typeface="+mn-ea"/>
              </a:rPr>
              <a:t>11</a:t>
            </a:r>
            <a:r>
              <a:rPr lang="zh-TW" altLang="en-US" sz="2200" dirty="0">
                <a:solidFill>
                  <a:srgbClr val="FF0000"/>
                </a:solidFill>
                <a:latin typeface="+mn-ea"/>
              </a:rPr>
              <a:t>月</a:t>
            </a:r>
            <a:r>
              <a:rPr lang="en-US" altLang="zh-TW" sz="2200" dirty="0">
                <a:solidFill>
                  <a:srgbClr val="FF0000"/>
                </a:solidFill>
                <a:latin typeface="+mn-ea"/>
              </a:rPr>
              <a:t>6</a:t>
            </a:r>
            <a:r>
              <a:rPr lang="zh-TW" altLang="en-US" sz="2200" dirty="0">
                <a:solidFill>
                  <a:srgbClr val="FF0000"/>
                </a:solidFill>
                <a:latin typeface="+mn-ea"/>
              </a:rPr>
              <a:t>日工程企字第</a:t>
            </a:r>
            <a:r>
              <a:rPr lang="en-US" altLang="zh-TW" sz="2200" dirty="0">
                <a:solidFill>
                  <a:srgbClr val="FF0000"/>
                </a:solidFill>
                <a:latin typeface="+mn-ea"/>
              </a:rPr>
              <a:t>09200438750</a:t>
            </a:r>
            <a:r>
              <a:rPr lang="zh-TW" altLang="en-US" sz="2200" dirty="0">
                <a:solidFill>
                  <a:srgbClr val="FF0000"/>
                </a:solidFill>
                <a:latin typeface="+mn-ea"/>
              </a:rPr>
              <a:t>號函</a:t>
            </a:r>
            <a:r>
              <a:rPr lang="zh-TW" altLang="en-US" sz="2200" dirty="0">
                <a:latin typeface="+mn-ea"/>
              </a:rPr>
              <a:t>，將機關辦理採購，發現廠商有本法第</a:t>
            </a:r>
            <a:r>
              <a:rPr lang="en-US" altLang="zh-TW" sz="2200" dirty="0">
                <a:latin typeface="+mn-ea"/>
              </a:rPr>
              <a:t>50</a:t>
            </a:r>
            <a:r>
              <a:rPr lang="zh-TW" altLang="en-US" sz="2200" dirty="0">
                <a:latin typeface="+mn-ea"/>
              </a:rPr>
              <a:t>條第</a:t>
            </a:r>
            <a:r>
              <a:rPr lang="en-US" altLang="zh-TW" sz="2200" dirty="0">
                <a:latin typeface="+mn-ea"/>
              </a:rPr>
              <a:t>1</a:t>
            </a:r>
            <a:r>
              <a:rPr lang="zh-TW" altLang="en-US" sz="2200" dirty="0">
                <a:latin typeface="+mn-ea"/>
              </a:rPr>
              <a:t>項第</a:t>
            </a:r>
            <a:r>
              <a:rPr lang="en-US" altLang="zh-TW" sz="2200" dirty="0">
                <a:latin typeface="+mn-ea"/>
              </a:rPr>
              <a:t>5</a:t>
            </a:r>
            <a:r>
              <a:rPr lang="zh-TW" altLang="en-US" sz="2200" dirty="0">
                <a:latin typeface="+mn-ea"/>
              </a:rPr>
              <a:t>款</a:t>
            </a:r>
            <a:r>
              <a:rPr lang="en-US" altLang="zh-TW" sz="2200" dirty="0">
                <a:latin typeface="+mn-ea"/>
              </a:rPr>
              <a:t>『</a:t>
            </a:r>
            <a:r>
              <a:rPr lang="zh-TW" altLang="en-US" sz="2200" dirty="0">
                <a:latin typeface="+mn-ea"/>
              </a:rPr>
              <a:t>不同投標廠商間之投標文件內容有重大異常關聯者</a:t>
            </a:r>
            <a:r>
              <a:rPr lang="en-US" altLang="zh-TW" sz="2200" dirty="0">
                <a:latin typeface="+mn-ea"/>
              </a:rPr>
              <a:t>』</a:t>
            </a:r>
            <a:r>
              <a:rPr lang="zh-TW" altLang="en-US" sz="2200" dirty="0">
                <a:latin typeface="+mn-ea"/>
              </a:rPr>
              <a:t>情形，依本法第</a:t>
            </a:r>
            <a:r>
              <a:rPr lang="en-US" altLang="zh-TW" sz="2200" dirty="0">
                <a:latin typeface="+mn-ea"/>
              </a:rPr>
              <a:t>31</a:t>
            </a:r>
            <a:r>
              <a:rPr lang="zh-TW" altLang="en-US" sz="2200" dirty="0">
                <a:latin typeface="+mn-ea"/>
              </a:rPr>
              <a:t>條第</a:t>
            </a:r>
            <a:r>
              <a:rPr lang="en-US" altLang="zh-TW" sz="2200" dirty="0">
                <a:latin typeface="+mn-ea"/>
              </a:rPr>
              <a:t>2</a:t>
            </a:r>
            <a:r>
              <a:rPr lang="zh-TW" altLang="en-US" sz="2200" dirty="0">
                <a:latin typeface="+mn-ea"/>
              </a:rPr>
              <a:t>項第</a:t>
            </a:r>
            <a:r>
              <a:rPr lang="en-US" altLang="zh-TW" sz="2200" dirty="0">
                <a:latin typeface="+mn-ea"/>
              </a:rPr>
              <a:t>8</a:t>
            </a:r>
            <a:r>
              <a:rPr lang="zh-TW" altLang="en-US" sz="2200" dirty="0">
                <a:latin typeface="+mn-ea"/>
              </a:rPr>
              <a:t>款規定，認定該等廠商有影響採購公正之違反法令行為，</a:t>
            </a:r>
            <a:r>
              <a:rPr lang="zh-TW" altLang="en-US" sz="2200" dirty="0">
                <a:solidFill>
                  <a:srgbClr val="FF0000"/>
                </a:solidFill>
                <a:latin typeface="+mn-ea"/>
              </a:rPr>
              <a:t>僅在網站上公告，未刊登政府公報或新聞紙</a:t>
            </a:r>
            <a:r>
              <a:rPr lang="zh-TW" altLang="en-US" sz="2200" dirty="0">
                <a:latin typeface="+mn-ea"/>
              </a:rPr>
              <a:t>，不能認已踐行發布程序，</a:t>
            </a:r>
            <a:r>
              <a:rPr lang="zh-TW" altLang="en-US" sz="2200" dirty="0">
                <a:solidFill>
                  <a:srgbClr val="FF0000"/>
                </a:solidFill>
                <a:latin typeface="+mn-ea"/>
              </a:rPr>
              <a:t>欠缺法規命令之生效要件，尚未發生效力。</a:t>
            </a:r>
            <a:r>
              <a:rPr lang="zh-TW" altLang="en-US" sz="2200" dirty="0">
                <a:latin typeface="+mn-ea"/>
              </a:rPr>
              <a:t>」</a:t>
            </a:r>
          </a:p>
        </p:txBody>
      </p:sp>
      <p:sp>
        <p:nvSpPr>
          <p:cNvPr id="4" name="投影片編號版面配置區 3"/>
          <p:cNvSpPr>
            <a:spLocks noGrp="1"/>
          </p:cNvSpPr>
          <p:nvPr>
            <p:ph type="sldNum" sz="quarter" idx="11"/>
          </p:nvPr>
        </p:nvSpPr>
        <p:spPr/>
        <p:txBody>
          <a:bodyPr/>
          <a:lstStyle/>
          <a:p>
            <a:pPr>
              <a:defRPr/>
            </a:pPr>
            <a:fld id="{5B309698-DE5C-400E-B3E4-1E2EECC594AA}" type="slidenum">
              <a:rPr lang="en-US" altLang="zh-TW" smtClean="0"/>
              <a:pPr>
                <a:defRPr/>
              </a:pPr>
              <a:t>103</a:t>
            </a:fld>
            <a:endParaRPr lang="en-US" altLang="zh-TW"/>
          </a:p>
        </p:txBody>
      </p:sp>
    </p:spTree>
    <p:extLst>
      <p:ext uri="{BB962C8B-B14F-4D97-AF65-F5344CB8AC3E}">
        <p14:creationId xmlns:p14="http://schemas.microsoft.com/office/powerpoint/2010/main" val="2700633024"/>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a:t>採購監辦應注意事項</a:t>
            </a:r>
            <a:r>
              <a:rPr lang="en-US" altLang="zh-TW" dirty="0"/>
              <a:t>-</a:t>
            </a:r>
            <a:r>
              <a:rPr lang="zh-TW" altLang="en-US" sz="3200" dirty="0">
                <a:solidFill>
                  <a:srgbClr val="3333CC"/>
                </a:solidFill>
                <a:latin typeface="標楷體" pitchFamily="65" charset="-120"/>
              </a:rPr>
              <a:t>影響採購公正</a:t>
            </a:r>
            <a:endParaRPr lang="zh-TW" altLang="en-US" dirty="0"/>
          </a:p>
        </p:txBody>
      </p:sp>
      <p:sp>
        <p:nvSpPr>
          <p:cNvPr id="3" name="內容版面配置區 2"/>
          <p:cNvSpPr>
            <a:spLocks noGrp="1"/>
          </p:cNvSpPr>
          <p:nvPr>
            <p:ph idx="1"/>
          </p:nvPr>
        </p:nvSpPr>
        <p:spPr/>
        <p:txBody>
          <a:bodyPr/>
          <a:lstStyle/>
          <a:p>
            <a:pPr lvl="1"/>
            <a:r>
              <a:rPr lang="zh-TW" altLang="en-US" dirty="0">
                <a:latin typeface="+mn-ea"/>
              </a:rPr>
              <a:t>按上開最高行政法院決議，本會業以</a:t>
            </a:r>
            <a:r>
              <a:rPr lang="en-US" altLang="zh-TW" dirty="0">
                <a:solidFill>
                  <a:srgbClr val="FF0000"/>
                </a:solidFill>
                <a:latin typeface="+mn-ea"/>
              </a:rPr>
              <a:t>104</a:t>
            </a:r>
            <a:r>
              <a:rPr lang="zh-TW" altLang="en-US" dirty="0">
                <a:solidFill>
                  <a:srgbClr val="FF0000"/>
                </a:solidFill>
                <a:latin typeface="+mn-ea"/>
              </a:rPr>
              <a:t>年</a:t>
            </a:r>
            <a:r>
              <a:rPr lang="en-US" altLang="zh-TW" dirty="0">
                <a:solidFill>
                  <a:srgbClr val="FF0000"/>
                </a:solidFill>
                <a:latin typeface="+mn-ea"/>
              </a:rPr>
              <a:t>7</a:t>
            </a:r>
            <a:r>
              <a:rPr lang="zh-TW" altLang="en-US" dirty="0">
                <a:solidFill>
                  <a:srgbClr val="FF0000"/>
                </a:solidFill>
                <a:latin typeface="+mn-ea"/>
              </a:rPr>
              <a:t>月</a:t>
            </a:r>
            <a:r>
              <a:rPr lang="en-US" altLang="zh-TW" dirty="0">
                <a:solidFill>
                  <a:srgbClr val="FF0000"/>
                </a:solidFill>
                <a:latin typeface="+mn-ea"/>
              </a:rPr>
              <a:t>17</a:t>
            </a:r>
            <a:r>
              <a:rPr lang="zh-TW" altLang="en-US" dirty="0">
                <a:solidFill>
                  <a:srgbClr val="FF0000"/>
                </a:solidFill>
                <a:latin typeface="+mn-ea"/>
              </a:rPr>
              <a:t>日工程企字第</a:t>
            </a:r>
            <a:r>
              <a:rPr lang="en-US" altLang="zh-TW" dirty="0">
                <a:solidFill>
                  <a:srgbClr val="FF0000"/>
                </a:solidFill>
                <a:latin typeface="+mn-ea"/>
              </a:rPr>
              <a:t>10400225210</a:t>
            </a:r>
            <a:r>
              <a:rPr lang="zh-TW" altLang="en-US" dirty="0">
                <a:solidFill>
                  <a:srgbClr val="FF0000"/>
                </a:solidFill>
                <a:latin typeface="+mn-ea"/>
              </a:rPr>
              <a:t>號令</a:t>
            </a:r>
            <a:r>
              <a:rPr lang="zh-TW" altLang="en-US" dirty="0">
                <a:latin typeface="+mn-ea"/>
              </a:rPr>
              <a:t>就本會依採購法第</a:t>
            </a:r>
            <a:r>
              <a:rPr lang="en-US" altLang="zh-TW" dirty="0">
                <a:latin typeface="+mn-ea"/>
              </a:rPr>
              <a:t>31</a:t>
            </a:r>
            <a:r>
              <a:rPr lang="zh-TW" altLang="en-US" dirty="0">
                <a:latin typeface="+mn-ea"/>
              </a:rPr>
              <a:t>條第</a:t>
            </a:r>
            <a:r>
              <a:rPr lang="en-US" altLang="zh-TW" dirty="0">
                <a:latin typeface="+mn-ea"/>
              </a:rPr>
              <a:t>2</a:t>
            </a:r>
            <a:r>
              <a:rPr lang="zh-TW" altLang="en-US" dirty="0">
                <a:latin typeface="+mn-ea"/>
              </a:rPr>
              <a:t>項第</a:t>
            </a:r>
            <a:r>
              <a:rPr lang="en-US" altLang="zh-TW" dirty="0">
                <a:latin typeface="+mn-ea"/>
              </a:rPr>
              <a:t>8</a:t>
            </a:r>
            <a:r>
              <a:rPr lang="zh-TW" altLang="en-US" dirty="0">
                <a:latin typeface="+mn-ea"/>
              </a:rPr>
              <a:t>款認定屬「其他經主管機關認定有影響採購公正之違反法令行為者」情形，</a:t>
            </a:r>
            <a:r>
              <a:rPr lang="zh-TW" altLang="en-US" dirty="0">
                <a:solidFill>
                  <a:srgbClr val="FF0000"/>
                </a:solidFill>
                <a:latin typeface="+mn-ea"/>
              </a:rPr>
              <a:t>刊登於行政院公報</a:t>
            </a:r>
            <a:r>
              <a:rPr lang="zh-TW" altLang="en-US" dirty="0">
                <a:latin typeface="+mn-ea"/>
              </a:rPr>
              <a:t>，</a:t>
            </a:r>
            <a:r>
              <a:rPr lang="zh-TW" altLang="en-US" dirty="0">
                <a:solidFill>
                  <a:srgbClr val="FF0000"/>
                </a:solidFill>
                <a:latin typeface="+mn-ea"/>
              </a:rPr>
              <a:t>並修正投標須知範本</a:t>
            </a:r>
            <a:r>
              <a:rPr lang="zh-TW" altLang="en-US" dirty="0">
                <a:latin typeface="+mn-ea"/>
              </a:rPr>
              <a:t>。</a:t>
            </a:r>
            <a:r>
              <a:rPr lang="zh-TW" altLang="en-US" dirty="0">
                <a:solidFill>
                  <a:srgbClr val="FF0000"/>
                </a:solidFill>
                <a:latin typeface="+mn-ea"/>
              </a:rPr>
              <a:t>機關於</a:t>
            </a:r>
            <a:r>
              <a:rPr lang="en-US" altLang="zh-TW" dirty="0">
                <a:solidFill>
                  <a:srgbClr val="FF0000"/>
                </a:solidFill>
                <a:latin typeface="+mn-ea"/>
              </a:rPr>
              <a:t>104</a:t>
            </a:r>
            <a:r>
              <a:rPr lang="zh-TW" altLang="en-US" dirty="0">
                <a:solidFill>
                  <a:srgbClr val="FF0000"/>
                </a:solidFill>
                <a:latin typeface="+mn-ea"/>
              </a:rPr>
              <a:t>年</a:t>
            </a:r>
            <a:r>
              <a:rPr lang="en-US" altLang="zh-TW" dirty="0">
                <a:solidFill>
                  <a:srgbClr val="FF0000"/>
                </a:solidFill>
                <a:latin typeface="+mn-ea"/>
              </a:rPr>
              <a:t>7</a:t>
            </a:r>
            <a:r>
              <a:rPr lang="zh-TW" altLang="en-US" dirty="0">
                <a:solidFill>
                  <a:srgbClr val="FF0000"/>
                </a:solidFill>
                <a:latin typeface="+mn-ea"/>
              </a:rPr>
              <a:t>月</a:t>
            </a:r>
            <a:r>
              <a:rPr lang="en-US" altLang="zh-TW" dirty="0">
                <a:solidFill>
                  <a:srgbClr val="FF0000"/>
                </a:solidFill>
                <a:latin typeface="+mn-ea"/>
              </a:rPr>
              <a:t>17</a:t>
            </a:r>
            <a:r>
              <a:rPr lang="zh-TW" altLang="en-US" dirty="0">
                <a:solidFill>
                  <a:srgbClr val="FF0000"/>
                </a:solidFill>
                <a:latin typeface="+mn-ea"/>
              </a:rPr>
              <a:t>日後辦理之採購</a:t>
            </a:r>
            <a:r>
              <a:rPr lang="zh-TW" altLang="en-US" dirty="0">
                <a:latin typeface="+mn-ea"/>
              </a:rPr>
              <a:t>，請依修正後之投標須知範本辦理，如有需執行採購法第</a:t>
            </a:r>
            <a:r>
              <a:rPr lang="en-US" altLang="zh-TW" dirty="0">
                <a:latin typeface="+mn-ea"/>
              </a:rPr>
              <a:t>31</a:t>
            </a:r>
            <a:r>
              <a:rPr lang="zh-TW" altLang="en-US" dirty="0">
                <a:latin typeface="+mn-ea"/>
              </a:rPr>
              <a:t>條第</a:t>
            </a:r>
            <a:r>
              <a:rPr lang="en-US" altLang="zh-TW" dirty="0">
                <a:latin typeface="+mn-ea"/>
              </a:rPr>
              <a:t>2</a:t>
            </a:r>
            <a:r>
              <a:rPr lang="zh-TW" altLang="en-US" dirty="0">
                <a:latin typeface="+mn-ea"/>
              </a:rPr>
              <a:t>項第</a:t>
            </a:r>
            <a:r>
              <a:rPr lang="en-US" altLang="zh-TW" dirty="0">
                <a:latin typeface="+mn-ea"/>
              </a:rPr>
              <a:t>8</a:t>
            </a:r>
            <a:r>
              <a:rPr lang="zh-TW" altLang="en-US" dirty="0">
                <a:latin typeface="+mn-ea"/>
              </a:rPr>
              <a:t>款之情形者，</a:t>
            </a:r>
            <a:r>
              <a:rPr lang="zh-TW" altLang="en-US" dirty="0">
                <a:solidFill>
                  <a:srgbClr val="FF0000"/>
                </a:solidFill>
                <a:latin typeface="+mn-ea"/>
              </a:rPr>
              <a:t>依投標須知所載之上開令通知廠商並附記採購法規定之廠商救濟途徑、期間及受理機關等教示內容</a:t>
            </a:r>
            <a:r>
              <a:rPr lang="zh-TW" altLang="en-US" dirty="0">
                <a:latin typeface="+mn-ea"/>
              </a:rPr>
              <a:t>。</a:t>
            </a:r>
          </a:p>
        </p:txBody>
      </p:sp>
      <p:sp>
        <p:nvSpPr>
          <p:cNvPr id="4" name="投影片編號版面配置區 3"/>
          <p:cNvSpPr>
            <a:spLocks noGrp="1"/>
          </p:cNvSpPr>
          <p:nvPr>
            <p:ph type="sldNum" sz="quarter" idx="11"/>
          </p:nvPr>
        </p:nvSpPr>
        <p:spPr/>
        <p:txBody>
          <a:bodyPr/>
          <a:lstStyle/>
          <a:p>
            <a:pPr>
              <a:defRPr/>
            </a:pPr>
            <a:fld id="{5B309698-DE5C-400E-B3E4-1E2EECC594AA}" type="slidenum">
              <a:rPr lang="en-US" altLang="zh-TW" smtClean="0"/>
              <a:pPr>
                <a:defRPr/>
              </a:pPr>
              <a:t>104</a:t>
            </a:fld>
            <a:endParaRPr lang="en-US" altLang="zh-TW"/>
          </a:p>
        </p:txBody>
      </p:sp>
    </p:spTree>
    <p:extLst>
      <p:ext uri="{BB962C8B-B14F-4D97-AF65-F5344CB8AC3E}">
        <p14:creationId xmlns:p14="http://schemas.microsoft.com/office/powerpoint/2010/main" val="4062635328"/>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a:t>採購監辦應注意事項</a:t>
            </a:r>
            <a:r>
              <a:rPr lang="en-US" altLang="zh-TW" dirty="0"/>
              <a:t>-</a:t>
            </a:r>
            <a:r>
              <a:rPr lang="zh-TW" altLang="en-US" sz="3200" dirty="0">
                <a:solidFill>
                  <a:srgbClr val="3333CC"/>
                </a:solidFill>
                <a:latin typeface="標楷體" pitchFamily="65" charset="-120"/>
              </a:rPr>
              <a:t>影響採購公正</a:t>
            </a:r>
            <a:endParaRPr lang="zh-TW" altLang="en-US" dirty="0"/>
          </a:p>
        </p:txBody>
      </p:sp>
      <p:sp>
        <p:nvSpPr>
          <p:cNvPr id="3" name="內容版面配置區 2"/>
          <p:cNvSpPr>
            <a:spLocks noGrp="1"/>
          </p:cNvSpPr>
          <p:nvPr>
            <p:ph idx="1"/>
          </p:nvPr>
        </p:nvSpPr>
        <p:spPr/>
        <p:txBody>
          <a:bodyPr/>
          <a:lstStyle/>
          <a:p>
            <a:pPr>
              <a:buFont typeface="Wingdings" panose="05000000000000000000" pitchFamily="2" charset="2"/>
              <a:buChar char="Ø"/>
            </a:pPr>
            <a:r>
              <a:rPr lang="zh-TW" altLang="en-US" sz="2000" dirty="0">
                <a:solidFill>
                  <a:srgbClr val="000000"/>
                </a:solidFill>
                <a:latin typeface="+mn-ea"/>
              </a:rPr>
              <a:t>另本會</a:t>
            </a:r>
            <a:r>
              <a:rPr lang="en-US" altLang="zh-TW" sz="2000" dirty="0">
                <a:solidFill>
                  <a:srgbClr val="FF0000"/>
                </a:solidFill>
                <a:latin typeface="+mn-ea"/>
              </a:rPr>
              <a:t>89</a:t>
            </a:r>
            <a:r>
              <a:rPr lang="zh-TW" altLang="en-US" sz="2000" dirty="0">
                <a:solidFill>
                  <a:srgbClr val="FF0000"/>
                </a:solidFill>
                <a:latin typeface="+mn-ea"/>
              </a:rPr>
              <a:t>年</a:t>
            </a:r>
            <a:r>
              <a:rPr lang="en-US" altLang="zh-TW" sz="2000" dirty="0">
                <a:solidFill>
                  <a:srgbClr val="FF0000"/>
                </a:solidFill>
                <a:latin typeface="+mn-ea"/>
              </a:rPr>
              <a:t>1</a:t>
            </a:r>
            <a:r>
              <a:rPr lang="zh-TW" altLang="en-US" sz="2000" dirty="0">
                <a:solidFill>
                  <a:srgbClr val="FF0000"/>
                </a:solidFill>
                <a:latin typeface="+mn-ea"/>
              </a:rPr>
              <a:t>月</a:t>
            </a:r>
            <a:r>
              <a:rPr lang="en-US" altLang="zh-TW" sz="2000" dirty="0">
                <a:solidFill>
                  <a:srgbClr val="FF0000"/>
                </a:solidFill>
                <a:latin typeface="+mn-ea"/>
              </a:rPr>
              <a:t>19</a:t>
            </a:r>
            <a:r>
              <a:rPr lang="zh-TW" altLang="en-US" sz="2000" dirty="0">
                <a:solidFill>
                  <a:srgbClr val="FF0000"/>
                </a:solidFill>
                <a:latin typeface="+mn-ea"/>
              </a:rPr>
              <a:t>日（</a:t>
            </a:r>
            <a:r>
              <a:rPr lang="en-US" altLang="zh-TW" sz="2000" dirty="0">
                <a:solidFill>
                  <a:srgbClr val="FF0000"/>
                </a:solidFill>
                <a:latin typeface="+mn-ea"/>
              </a:rPr>
              <a:t>89</a:t>
            </a:r>
            <a:r>
              <a:rPr lang="zh-TW" altLang="en-US" sz="2000" dirty="0">
                <a:solidFill>
                  <a:srgbClr val="FF0000"/>
                </a:solidFill>
                <a:latin typeface="+mn-ea"/>
              </a:rPr>
              <a:t>）工程企字第</a:t>
            </a:r>
            <a:r>
              <a:rPr lang="en-US" altLang="zh-TW" sz="2000" dirty="0">
                <a:solidFill>
                  <a:srgbClr val="FF0000"/>
                </a:solidFill>
                <a:latin typeface="+mn-ea"/>
              </a:rPr>
              <a:t>89000318</a:t>
            </a:r>
            <a:r>
              <a:rPr lang="zh-TW" altLang="en-US" sz="2000" dirty="0">
                <a:solidFill>
                  <a:srgbClr val="FF0000"/>
                </a:solidFill>
                <a:latin typeface="+mn-ea"/>
              </a:rPr>
              <a:t>號函</a:t>
            </a:r>
            <a:r>
              <a:rPr lang="zh-TW" altLang="en-US" sz="2000" dirty="0">
                <a:solidFill>
                  <a:srgbClr val="000000"/>
                </a:solidFill>
                <a:latin typeface="+mn-ea"/>
              </a:rPr>
              <a:t>說明二略以：「</a:t>
            </a:r>
            <a:r>
              <a:rPr lang="en-US" altLang="zh-TW" sz="2000" dirty="0">
                <a:solidFill>
                  <a:srgbClr val="000000"/>
                </a:solidFill>
                <a:latin typeface="+mn-ea"/>
              </a:rPr>
              <a:t>……</a:t>
            </a:r>
            <a:r>
              <a:rPr lang="zh-TW" altLang="en-US" sz="2000" dirty="0">
                <a:solidFill>
                  <a:srgbClr val="000000"/>
                </a:solidFill>
                <a:latin typeface="+mn-ea"/>
              </a:rPr>
              <a:t>廠商有本法第四十八條第一項第二款或第五十條第一項第三款至五款情形之一，或其人員涉有犯本法第八十七條之罪者，茲依本法第三十一條第二項第八款規定，認定該等廠商有影響採購公正之違反法令行為，其押標金亦應不發還或追繳。」（該函所稱第</a:t>
            </a:r>
            <a:r>
              <a:rPr lang="en-US" altLang="zh-TW" sz="2000" dirty="0">
                <a:solidFill>
                  <a:srgbClr val="000000"/>
                </a:solidFill>
                <a:latin typeface="+mn-ea"/>
              </a:rPr>
              <a:t>50</a:t>
            </a:r>
            <a:r>
              <a:rPr lang="zh-TW" altLang="en-US" sz="2000" dirty="0">
                <a:solidFill>
                  <a:srgbClr val="000000"/>
                </a:solidFill>
                <a:latin typeface="+mn-ea"/>
              </a:rPr>
              <a:t>條第</a:t>
            </a:r>
            <a:r>
              <a:rPr lang="en-US" altLang="zh-TW" sz="2000" dirty="0">
                <a:solidFill>
                  <a:srgbClr val="000000"/>
                </a:solidFill>
                <a:latin typeface="+mn-ea"/>
              </a:rPr>
              <a:t>1</a:t>
            </a:r>
            <a:r>
              <a:rPr lang="zh-TW" altLang="en-US" sz="2000" dirty="0">
                <a:solidFill>
                  <a:srgbClr val="000000"/>
                </a:solidFill>
                <a:latin typeface="+mn-ea"/>
              </a:rPr>
              <a:t>項第</a:t>
            </a:r>
            <a:r>
              <a:rPr lang="en-US" altLang="zh-TW" sz="2000" dirty="0">
                <a:solidFill>
                  <a:srgbClr val="000000"/>
                </a:solidFill>
                <a:latin typeface="+mn-ea"/>
              </a:rPr>
              <a:t>5</a:t>
            </a:r>
            <a:r>
              <a:rPr lang="zh-TW" altLang="en-US" sz="2000" dirty="0">
                <a:solidFill>
                  <a:srgbClr val="000000"/>
                </a:solidFill>
                <a:latin typeface="+mn-ea"/>
              </a:rPr>
              <a:t>款規定「影響採購公正之違反法令行為」，經</a:t>
            </a:r>
            <a:r>
              <a:rPr lang="en-US" altLang="zh-TW" sz="2000" dirty="0">
                <a:solidFill>
                  <a:srgbClr val="000000"/>
                </a:solidFill>
                <a:latin typeface="+mn-ea"/>
              </a:rPr>
              <a:t>91</a:t>
            </a:r>
            <a:r>
              <a:rPr lang="zh-TW" altLang="en-US" sz="2000" dirty="0">
                <a:solidFill>
                  <a:srgbClr val="000000"/>
                </a:solidFill>
                <a:latin typeface="+mn-ea"/>
              </a:rPr>
              <a:t>年</a:t>
            </a:r>
            <a:r>
              <a:rPr lang="en-US" altLang="zh-TW" sz="2000" dirty="0">
                <a:solidFill>
                  <a:srgbClr val="000000"/>
                </a:solidFill>
                <a:latin typeface="+mn-ea"/>
              </a:rPr>
              <a:t>2</a:t>
            </a:r>
            <a:r>
              <a:rPr lang="zh-TW" altLang="en-US" sz="2000" dirty="0">
                <a:solidFill>
                  <a:srgbClr val="000000"/>
                </a:solidFill>
                <a:latin typeface="+mn-ea"/>
              </a:rPr>
              <a:t>月</a:t>
            </a:r>
            <a:r>
              <a:rPr lang="en-US" altLang="zh-TW" sz="2000" dirty="0">
                <a:solidFill>
                  <a:srgbClr val="000000"/>
                </a:solidFill>
                <a:latin typeface="+mn-ea"/>
              </a:rPr>
              <a:t>6</a:t>
            </a:r>
            <a:r>
              <a:rPr lang="zh-TW" altLang="en-US" sz="2000" dirty="0">
                <a:solidFill>
                  <a:srgbClr val="000000"/>
                </a:solidFill>
                <a:latin typeface="+mn-ea"/>
              </a:rPr>
              <a:t>日總統華總一義字第</a:t>
            </a:r>
            <a:r>
              <a:rPr lang="en-US" altLang="zh-TW" sz="2000" dirty="0">
                <a:solidFill>
                  <a:srgbClr val="000000"/>
                </a:solidFill>
                <a:latin typeface="+mn-ea"/>
              </a:rPr>
              <a:t>09100025610</a:t>
            </a:r>
            <a:r>
              <a:rPr lang="zh-TW" altLang="en-US" sz="2000" dirty="0">
                <a:solidFill>
                  <a:srgbClr val="000000"/>
                </a:solidFill>
                <a:latin typeface="+mn-ea"/>
              </a:rPr>
              <a:t>號令修正公布之條文，業移列為第</a:t>
            </a:r>
            <a:r>
              <a:rPr lang="en-US" altLang="zh-TW" sz="2000" dirty="0">
                <a:solidFill>
                  <a:srgbClr val="000000"/>
                </a:solidFill>
                <a:latin typeface="+mn-ea"/>
              </a:rPr>
              <a:t>50</a:t>
            </a:r>
            <a:r>
              <a:rPr lang="zh-TW" altLang="en-US" sz="2000" dirty="0">
                <a:solidFill>
                  <a:srgbClr val="000000"/>
                </a:solidFill>
                <a:latin typeface="+mn-ea"/>
              </a:rPr>
              <a:t>條第</a:t>
            </a:r>
            <a:r>
              <a:rPr lang="en-US" altLang="zh-TW" sz="2000" dirty="0">
                <a:solidFill>
                  <a:srgbClr val="000000"/>
                </a:solidFill>
                <a:latin typeface="+mn-ea"/>
              </a:rPr>
              <a:t>1</a:t>
            </a:r>
            <a:r>
              <a:rPr lang="zh-TW" altLang="en-US" sz="2000" dirty="0">
                <a:solidFill>
                  <a:srgbClr val="000000"/>
                </a:solidFill>
                <a:latin typeface="+mn-ea"/>
              </a:rPr>
              <a:t>項第</a:t>
            </a:r>
            <a:r>
              <a:rPr lang="en-US" altLang="zh-TW" sz="2000" dirty="0">
                <a:solidFill>
                  <a:srgbClr val="000000"/>
                </a:solidFill>
                <a:latin typeface="+mn-ea"/>
              </a:rPr>
              <a:t>7</a:t>
            </a:r>
            <a:r>
              <a:rPr lang="zh-TW" altLang="en-US" sz="2000" dirty="0">
                <a:solidFill>
                  <a:srgbClr val="000000"/>
                </a:solidFill>
                <a:latin typeface="+mn-ea"/>
              </a:rPr>
              <a:t>款），</a:t>
            </a:r>
            <a:r>
              <a:rPr lang="zh-TW" altLang="en-US" sz="2000" dirty="0">
                <a:solidFill>
                  <a:srgbClr val="FF0000"/>
                </a:solidFill>
                <a:latin typeface="+mn-ea"/>
              </a:rPr>
              <a:t>該函係於</a:t>
            </a:r>
            <a:r>
              <a:rPr lang="en-US" altLang="zh-TW" sz="2000" dirty="0">
                <a:solidFill>
                  <a:srgbClr val="FF0000"/>
                </a:solidFill>
                <a:latin typeface="+mn-ea"/>
              </a:rPr>
              <a:t>90</a:t>
            </a:r>
            <a:r>
              <a:rPr lang="zh-TW" altLang="en-US" sz="2000" dirty="0">
                <a:solidFill>
                  <a:srgbClr val="FF0000"/>
                </a:solidFill>
                <a:latin typeface="+mn-ea"/>
              </a:rPr>
              <a:t>年</a:t>
            </a:r>
            <a:r>
              <a:rPr lang="en-US" altLang="zh-TW" sz="2000" dirty="0">
                <a:solidFill>
                  <a:srgbClr val="FF0000"/>
                </a:solidFill>
                <a:latin typeface="+mn-ea"/>
              </a:rPr>
              <a:t>1</a:t>
            </a:r>
            <a:r>
              <a:rPr lang="zh-TW" altLang="en-US" sz="2000" dirty="0">
                <a:solidFill>
                  <a:srgbClr val="FF0000"/>
                </a:solidFill>
                <a:latin typeface="+mn-ea"/>
              </a:rPr>
              <a:t>月</a:t>
            </a:r>
            <a:r>
              <a:rPr lang="en-US" altLang="zh-TW" sz="2000" dirty="0">
                <a:solidFill>
                  <a:srgbClr val="FF0000"/>
                </a:solidFill>
                <a:latin typeface="+mn-ea"/>
              </a:rPr>
              <a:t>1</a:t>
            </a:r>
            <a:r>
              <a:rPr lang="zh-TW" altLang="en-US" sz="2000" dirty="0">
                <a:solidFill>
                  <a:srgbClr val="FF0000"/>
                </a:solidFill>
                <a:latin typeface="+mn-ea"/>
              </a:rPr>
              <a:t>日行政程序法施行前為之，行政程序法並無溯及適用於該函釋</a:t>
            </a:r>
            <a:r>
              <a:rPr lang="zh-TW" altLang="en-US" sz="2000" dirty="0">
                <a:solidFill>
                  <a:srgbClr val="000000"/>
                </a:solidFill>
                <a:latin typeface="+mn-ea"/>
              </a:rPr>
              <a:t>（參照最高行政法院</a:t>
            </a:r>
            <a:r>
              <a:rPr lang="en-US" altLang="zh-TW" sz="2000" dirty="0">
                <a:solidFill>
                  <a:srgbClr val="000000"/>
                </a:solidFill>
                <a:latin typeface="+mn-ea"/>
              </a:rPr>
              <a:t>104</a:t>
            </a:r>
            <a:r>
              <a:rPr lang="zh-TW" altLang="en-US" sz="2000" dirty="0">
                <a:solidFill>
                  <a:srgbClr val="000000"/>
                </a:solidFill>
                <a:latin typeface="+mn-ea"/>
              </a:rPr>
              <a:t>年度判字第</a:t>
            </a:r>
            <a:r>
              <a:rPr lang="en-US" altLang="zh-TW" sz="2000" dirty="0">
                <a:solidFill>
                  <a:srgbClr val="000000"/>
                </a:solidFill>
                <a:latin typeface="+mn-ea"/>
              </a:rPr>
              <a:t>456</a:t>
            </a:r>
            <a:r>
              <a:rPr lang="zh-TW" altLang="en-US" sz="2000" dirty="0">
                <a:solidFill>
                  <a:srgbClr val="000000"/>
                </a:solidFill>
                <a:latin typeface="+mn-ea"/>
              </a:rPr>
              <a:t>號判決），爰機關非依</a:t>
            </a:r>
            <a:r>
              <a:rPr lang="en-US" altLang="zh-TW" sz="2000" dirty="0">
                <a:solidFill>
                  <a:srgbClr val="000000"/>
                </a:solidFill>
                <a:latin typeface="+mn-ea"/>
              </a:rPr>
              <a:t>104</a:t>
            </a:r>
            <a:r>
              <a:rPr lang="zh-TW" altLang="en-US" sz="2000" dirty="0">
                <a:solidFill>
                  <a:srgbClr val="000000"/>
                </a:solidFill>
                <a:latin typeface="+mn-ea"/>
              </a:rPr>
              <a:t>年</a:t>
            </a:r>
            <a:r>
              <a:rPr lang="en-US" altLang="zh-TW" sz="2000" dirty="0">
                <a:solidFill>
                  <a:srgbClr val="000000"/>
                </a:solidFill>
                <a:latin typeface="+mn-ea"/>
              </a:rPr>
              <a:t>7</a:t>
            </a:r>
            <a:r>
              <a:rPr lang="zh-TW" altLang="en-US" sz="2000" dirty="0">
                <a:solidFill>
                  <a:srgbClr val="000000"/>
                </a:solidFill>
                <a:latin typeface="+mn-ea"/>
              </a:rPr>
              <a:t>月</a:t>
            </a:r>
            <a:r>
              <a:rPr lang="en-US" altLang="zh-TW" sz="2000" dirty="0">
                <a:solidFill>
                  <a:srgbClr val="000000"/>
                </a:solidFill>
                <a:latin typeface="+mn-ea"/>
              </a:rPr>
              <a:t>17</a:t>
            </a:r>
            <a:r>
              <a:rPr lang="zh-TW" altLang="en-US" sz="2000" dirty="0">
                <a:solidFill>
                  <a:srgbClr val="000000"/>
                </a:solidFill>
                <a:latin typeface="+mn-ea"/>
              </a:rPr>
              <a:t>日本會修正投標須知範本辦理之採購案，發現有採購法第</a:t>
            </a:r>
            <a:r>
              <a:rPr lang="en-US" altLang="zh-TW" sz="2000" dirty="0">
                <a:solidFill>
                  <a:srgbClr val="000000"/>
                </a:solidFill>
                <a:latin typeface="+mn-ea"/>
              </a:rPr>
              <a:t>31</a:t>
            </a:r>
            <a:r>
              <a:rPr lang="zh-TW" altLang="en-US" sz="2000" dirty="0">
                <a:solidFill>
                  <a:srgbClr val="000000"/>
                </a:solidFill>
                <a:latin typeface="+mn-ea"/>
              </a:rPr>
              <a:t>條第</a:t>
            </a:r>
            <a:r>
              <a:rPr lang="en-US" altLang="zh-TW" sz="2000" dirty="0">
                <a:solidFill>
                  <a:srgbClr val="000000"/>
                </a:solidFill>
                <a:latin typeface="+mn-ea"/>
              </a:rPr>
              <a:t>2</a:t>
            </a:r>
            <a:r>
              <a:rPr lang="zh-TW" altLang="en-US" sz="2000" dirty="0">
                <a:solidFill>
                  <a:srgbClr val="000000"/>
                </a:solidFill>
                <a:latin typeface="+mn-ea"/>
              </a:rPr>
              <a:t>項第</a:t>
            </a:r>
            <a:r>
              <a:rPr lang="en-US" altLang="zh-TW" sz="2000" dirty="0">
                <a:solidFill>
                  <a:srgbClr val="000000"/>
                </a:solidFill>
                <a:latin typeface="+mn-ea"/>
              </a:rPr>
              <a:t>8</a:t>
            </a:r>
            <a:r>
              <a:rPr lang="zh-TW" altLang="en-US" sz="2000" dirty="0">
                <a:solidFill>
                  <a:srgbClr val="000000"/>
                </a:solidFill>
                <a:latin typeface="+mn-ea"/>
              </a:rPr>
              <a:t>款不發還或追繳押標金之情事，請依據招標文件、採購法第</a:t>
            </a:r>
            <a:r>
              <a:rPr lang="en-US" altLang="zh-TW" sz="2000" dirty="0">
                <a:solidFill>
                  <a:srgbClr val="000000"/>
                </a:solidFill>
                <a:latin typeface="+mn-ea"/>
              </a:rPr>
              <a:t>31</a:t>
            </a:r>
            <a:r>
              <a:rPr lang="zh-TW" altLang="en-US" sz="2000" dirty="0">
                <a:solidFill>
                  <a:srgbClr val="000000"/>
                </a:solidFill>
                <a:latin typeface="+mn-ea"/>
              </a:rPr>
              <a:t>條第</a:t>
            </a:r>
            <a:r>
              <a:rPr lang="en-US" altLang="zh-TW" sz="2000" dirty="0">
                <a:solidFill>
                  <a:srgbClr val="000000"/>
                </a:solidFill>
                <a:latin typeface="+mn-ea"/>
              </a:rPr>
              <a:t>2</a:t>
            </a:r>
            <a:r>
              <a:rPr lang="zh-TW" altLang="en-US" sz="2000" dirty="0">
                <a:solidFill>
                  <a:srgbClr val="000000"/>
                </a:solidFill>
                <a:latin typeface="+mn-ea"/>
              </a:rPr>
              <a:t>項第</a:t>
            </a:r>
            <a:r>
              <a:rPr lang="en-US" altLang="zh-TW" sz="2000" dirty="0">
                <a:solidFill>
                  <a:srgbClr val="000000"/>
                </a:solidFill>
                <a:latin typeface="+mn-ea"/>
              </a:rPr>
              <a:t>8</a:t>
            </a:r>
            <a:r>
              <a:rPr lang="zh-TW" altLang="en-US" sz="2000" dirty="0">
                <a:solidFill>
                  <a:srgbClr val="000000"/>
                </a:solidFill>
                <a:latin typeface="+mn-ea"/>
              </a:rPr>
              <a:t>款及該函處理。至於本會</a:t>
            </a:r>
            <a:r>
              <a:rPr lang="en-US" altLang="zh-TW" sz="2000" dirty="0">
                <a:solidFill>
                  <a:srgbClr val="000000"/>
                </a:solidFill>
                <a:latin typeface="+mn-ea"/>
              </a:rPr>
              <a:t>94</a:t>
            </a:r>
            <a:r>
              <a:rPr lang="zh-TW" altLang="en-US" sz="2000" dirty="0">
                <a:solidFill>
                  <a:srgbClr val="000000"/>
                </a:solidFill>
                <a:latin typeface="+mn-ea"/>
              </a:rPr>
              <a:t>年</a:t>
            </a:r>
            <a:r>
              <a:rPr lang="en-US" altLang="zh-TW" sz="2000" dirty="0">
                <a:solidFill>
                  <a:srgbClr val="000000"/>
                </a:solidFill>
                <a:latin typeface="+mn-ea"/>
              </a:rPr>
              <a:t>3</a:t>
            </a:r>
            <a:r>
              <a:rPr lang="zh-TW" altLang="en-US" sz="2000" dirty="0">
                <a:solidFill>
                  <a:srgbClr val="000000"/>
                </a:solidFill>
                <a:latin typeface="+mn-ea"/>
              </a:rPr>
              <a:t>月</a:t>
            </a:r>
            <a:r>
              <a:rPr lang="en-US" altLang="zh-TW" sz="2000" dirty="0">
                <a:solidFill>
                  <a:srgbClr val="000000"/>
                </a:solidFill>
                <a:latin typeface="+mn-ea"/>
              </a:rPr>
              <a:t>16</a:t>
            </a:r>
            <a:r>
              <a:rPr lang="zh-TW" altLang="en-US" sz="2000" dirty="0">
                <a:solidFill>
                  <a:srgbClr val="000000"/>
                </a:solidFill>
                <a:latin typeface="+mn-ea"/>
              </a:rPr>
              <a:t>日工程企字第</a:t>
            </a:r>
            <a:r>
              <a:rPr lang="en-US" altLang="zh-TW" sz="2000" dirty="0">
                <a:solidFill>
                  <a:srgbClr val="000000"/>
                </a:solidFill>
                <a:latin typeface="+mn-ea"/>
              </a:rPr>
              <a:t>09400076560</a:t>
            </a:r>
            <a:r>
              <a:rPr lang="zh-TW" altLang="en-US" sz="2000" dirty="0">
                <a:solidFill>
                  <a:srgbClr val="000000"/>
                </a:solidFill>
                <a:latin typeface="+mn-ea"/>
              </a:rPr>
              <a:t>號、</a:t>
            </a:r>
            <a:r>
              <a:rPr lang="en-US" altLang="zh-TW" sz="2000" dirty="0">
                <a:solidFill>
                  <a:srgbClr val="000000"/>
                </a:solidFill>
                <a:latin typeface="+mn-ea"/>
              </a:rPr>
              <a:t>96</a:t>
            </a:r>
            <a:r>
              <a:rPr lang="zh-TW" altLang="en-US" sz="2000" dirty="0">
                <a:solidFill>
                  <a:srgbClr val="000000"/>
                </a:solidFill>
                <a:latin typeface="+mn-ea"/>
              </a:rPr>
              <a:t>年</a:t>
            </a:r>
            <a:r>
              <a:rPr lang="en-US" altLang="zh-TW" sz="2000" dirty="0">
                <a:solidFill>
                  <a:srgbClr val="000000"/>
                </a:solidFill>
                <a:latin typeface="+mn-ea"/>
              </a:rPr>
              <a:t>7</a:t>
            </a:r>
            <a:r>
              <a:rPr lang="zh-TW" altLang="en-US" sz="2000" dirty="0">
                <a:solidFill>
                  <a:srgbClr val="000000"/>
                </a:solidFill>
                <a:latin typeface="+mn-ea"/>
              </a:rPr>
              <a:t>月</a:t>
            </a:r>
            <a:r>
              <a:rPr lang="en-US" altLang="zh-TW" sz="2000" dirty="0">
                <a:solidFill>
                  <a:srgbClr val="000000"/>
                </a:solidFill>
                <a:latin typeface="+mn-ea"/>
              </a:rPr>
              <a:t>25</a:t>
            </a:r>
            <a:r>
              <a:rPr lang="zh-TW" altLang="en-US" sz="2000" dirty="0">
                <a:solidFill>
                  <a:srgbClr val="000000"/>
                </a:solidFill>
                <a:latin typeface="+mn-ea"/>
              </a:rPr>
              <a:t>日工程企字第</a:t>
            </a:r>
            <a:r>
              <a:rPr lang="en-US" altLang="zh-TW" sz="2000" dirty="0">
                <a:solidFill>
                  <a:srgbClr val="000000"/>
                </a:solidFill>
                <a:latin typeface="+mn-ea"/>
              </a:rPr>
              <a:t>09600293210</a:t>
            </a:r>
            <a:r>
              <a:rPr lang="zh-TW" altLang="en-US" sz="2000" dirty="0">
                <a:solidFill>
                  <a:srgbClr val="000000"/>
                </a:solidFill>
                <a:latin typeface="+mn-ea"/>
              </a:rPr>
              <a:t>號、</a:t>
            </a:r>
            <a:r>
              <a:rPr lang="en-US" altLang="zh-TW" sz="2000" dirty="0">
                <a:solidFill>
                  <a:srgbClr val="000000"/>
                </a:solidFill>
                <a:latin typeface="+mn-ea"/>
              </a:rPr>
              <a:t>98</a:t>
            </a:r>
            <a:r>
              <a:rPr lang="zh-TW" altLang="en-US" sz="2000" dirty="0">
                <a:solidFill>
                  <a:srgbClr val="000000"/>
                </a:solidFill>
                <a:latin typeface="+mn-ea"/>
              </a:rPr>
              <a:t>年</a:t>
            </a:r>
            <a:r>
              <a:rPr lang="en-US" altLang="zh-TW" sz="2000" dirty="0">
                <a:solidFill>
                  <a:srgbClr val="000000"/>
                </a:solidFill>
                <a:latin typeface="+mn-ea"/>
              </a:rPr>
              <a:t>12</a:t>
            </a:r>
            <a:r>
              <a:rPr lang="zh-TW" altLang="en-US" sz="2000" dirty="0">
                <a:solidFill>
                  <a:srgbClr val="000000"/>
                </a:solidFill>
                <a:latin typeface="+mn-ea"/>
              </a:rPr>
              <a:t>月</a:t>
            </a:r>
            <a:r>
              <a:rPr lang="en-US" altLang="zh-TW" sz="2000" dirty="0">
                <a:solidFill>
                  <a:srgbClr val="000000"/>
                </a:solidFill>
                <a:latin typeface="+mn-ea"/>
              </a:rPr>
              <a:t>2</a:t>
            </a:r>
            <a:r>
              <a:rPr lang="zh-TW" altLang="en-US" sz="2000" dirty="0">
                <a:solidFill>
                  <a:srgbClr val="000000"/>
                </a:solidFill>
                <a:latin typeface="+mn-ea"/>
              </a:rPr>
              <a:t>日工程企字第</a:t>
            </a:r>
            <a:r>
              <a:rPr lang="en-US" altLang="zh-TW" sz="2000" dirty="0">
                <a:solidFill>
                  <a:srgbClr val="000000"/>
                </a:solidFill>
                <a:latin typeface="+mn-ea"/>
              </a:rPr>
              <a:t>09800513840</a:t>
            </a:r>
            <a:r>
              <a:rPr lang="zh-TW" altLang="en-US" sz="2000" dirty="0">
                <a:solidFill>
                  <a:srgbClr val="000000"/>
                </a:solidFill>
                <a:latin typeface="+mn-ea"/>
              </a:rPr>
              <a:t>號、</a:t>
            </a:r>
            <a:r>
              <a:rPr lang="en-US" altLang="zh-TW" sz="2000" dirty="0">
                <a:solidFill>
                  <a:srgbClr val="000000"/>
                </a:solidFill>
                <a:latin typeface="+mn-ea"/>
              </a:rPr>
              <a:t>101</a:t>
            </a:r>
            <a:r>
              <a:rPr lang="zh-TW" altLang="en-US" sz="2000" dirty="0">
                <a:solidFill>
                  <a:srgbClr val="000000"/>
                </a:solidFill>
                <a:latin typeface="+mn-ea"/>
              </a:rPr>
              <a:t>年</a:t>
            </a:r>
            <a:r>
              <a:rPr lang="en-US" altLang="zh-TW" sz="2000" dirty="0">
                <a:solidFill>
                  <a:srgbClr val="000000"/>
                </a:solidFill>
                <a:latin typeface="+mn-ea"/>
              </a:rPr>
              <a:t>1</a:t>
            </a:r>
            <a:r>
              <a:rPr lang="zh-TW" altLang="en-US" sz="2000" dirty="0">
                <a:solidFill>
                  <a:srgbClr val="000000"/>
                </a:solidFill>
                <a:latin typeface="+mn-ea"/>
              </a:rPr>
              <a:t>月</a:t>
            </a:r>
            <a:r>
              <a:rPr lang="en-US" altLang="zh-TW" sz="2000" dirty="0">
                <a:solidFill>
                  <a:srgbClr val="000000"/>
                </a:solidFill>
                <a:latin typeface="+mn-ea"/>
              </a:rPr>
              <a:t>10</a:t>
            </a:r>
            <a:r>
              <a:rPr lang="zh-TW" altLang="en-US" sz="2000" dirty="0">
                <a:solidFill>
                  <a:srgbClr val="000000"/>
                </a:solidFill>
                <a:latin typeface="+mn-ea"/>
              </a:rPr>
              <a:t>日工程企字第</a:t>
            </a:r>
            <a:r>
              <a:rPr lang="en-US" altLang="zh-TW" sz="2000" dirty="0">
                <a:solidFill>
                  <a:srgbClr val="000000"/>
                </a:solidFill>
                <a:latin typeface="+mn-ea"/>
              </a:rPr>
              <a:t>10000460700</a:t>
            </a:r>
            <a:r>
              <a:rPr lang="zh-TW" altLang="en-US" sz="2000" dirty="0">
                <a:solidFill>
                  <a:srgbClr val="000000"/>
                </a:solidFill>
                <a:latin typeface="+mn-ea"/>
              </a:rPr>
              <a:t>號及</a:t>
            </a:r>
            <a:r>
              <a:rPr lang="en-US" altLang="zh-TW" sz="2000" dirty="0">
                <a:solidFill>
                  <a:srgbClr val="000000"/>
                </a:solidFill>
                <a:latin typeface="+mn-ea"/>
              </a:rPr>
              <a:t>101</a:t>
            </a:r>
            <a:r>
              <a:rPr lang="zh-TW" altLang="en-US" sz="2000" dirty="0">
                <a:solidFill>
                  <a:srgbClr val="000000"/>
                </a:solidFill>
                <a:latin typeface="+mn-ea"/>
              </a:rPr>
              <a:t>年</a:t>
            </a:r>
            <a:r>
              <a:rPr lang="en-US" altLang="zh-TW" sz="2000" dirty="0">
                <a:solidFill>
                  <a:srgbClr val="000000"/>
                </a:solidFill>
                <a:latin typeface="+mn-ea"/>
              </a:rPr>
              <a:t>4</a:t>
            </a:r>
            <a:r>
              <a:rPr lang="zh-TW" altLang="en-US" sz="2000" dirty="0">
                <a:solidFill>
                  <a:srgbClr val="000000"/>
                </a:solidFill>
                <a:latin typeface="+mn-ea"/>
              </a:rPr>
              <a:t>月</a:t>
            </a:r>
            <a:r>
              <a:rPr lang="en-US" altLang="zh-TW" sz="2000" dirty="0">
                <a:solidFill>
                  <a:srgbClr val="000000"/>
                </a:solidFill>
                <a:latin typeface="+mn-ea"/>
              </a:rPr>
              <a:t>10</a:t>
            </a:r>
            <a:r>
              <a:rPr lang="zh-TW" altLang="en-US" sz="2000" dirty="0">
                <a:solidFill>
                  <a:srgbClr val="000000"/>
                </a:solidFill>
                <a:latin typeface="+mn-ea"/>
              </a:rPr>
              <a:t>日工程企字第</a:t>
            </a:r>
            <a:r>
              <a:rPr lang="en-US" altLang="zh-TW" sz="2000" dirty="0">
                <a:solidFill>
                  <a:srgbClr val="000000"/>
                </a:solidFill>
                <a:latin typeface="+mn-ea"/>
              </a:rPr>
              <a:t>10100102920</a:t>
            </a:r>
            <a:r>
              <a:rPr lang="zh-TW" altLang="en-US" sz="2000" dirty="0">
                <a:solidFill>
                  <a:srgbClr val="000000"/>
                </a:solidFill>
                <a:latin typeface="+mn-ea"/>
              </a:rPr>
              <a:t>號計</a:t>
            </a:r>
            <a:r>
              <a:rPr lang="en-US" altLang="zh-TW" sz="2000" dirty="0">
                <a:solidFill>
                  <a:srgbClr val="000000"/>
                </a:solidFill>
                <a:latin typeface="+mn-ea"/>
              </a:rPr>
              <a:t>5</a:t>
            </a:r>
            <a:r>
              <a:rPr lang="zh-TW" altLang="en-US" sz="2000" dirty="0">
                <a:solidFill>
                  <a:srgbClr val="000000"/>
                </a:solidFill>
                <a:latin typeface="+mn-ea"/>
              </a:rPr>
              <a:t>函所認定之情形，已涵蓋於（</a:t>
            </a:r>
            <a:r>
              <a:rPr lang="en-US" altLang="zh-TW" sz="2000" dirty="0">
                <a:solidFill>
                  <a:srgbClr val="000000"/>
                </a:solidFill>
                <a:latin typeface="+mn-ea"/>
              </a:rPr>
              <a:t>89</a:t>
            </a:r>
            <a:r>
              <a:rPr lang="zh-TW" altLang="en-US" sz="2000" dirty="0">
                <a:solidFill>
                  <a:srgbClr val="000000"/>
                </a:solidFill>
                <a:latin typeface="+mn-ea"/>
              </a:rPr>
              <a:t>）工程企字第</a:t>
            </a:r>
            <a:r>
              <a:rPr lang="en-US" altLang="zh-TW" sz="2000" dirty="0">
                <a:solidFill>
                  <a:srgbClr val="000000"/>
                </a:solidFill>
                <a:latin typeface="+mn-ea"/>
              </a:rPr>
              <a:t>89000318</a:t>
            </a:r>
            <a:r>
              <a:rPr lang="zh-TW" altLang="en-US" sz="2000" dirty="0">
                <a:solidFill>
                  <a:srgbClr val="000000"/>
                </a:solidFill>
                <a:latin typeface="+mn-ea"/>
              </a:rPr>
              <a:t>號函所認定之情形，爰請以（</a:t>
            </a:r>
            <a:r>
              <a:rPr lang="en-US" altLang="zh-TW" sz="2000" dirty="0">
                <a:solidFill>
                  <a:srgbClr val="000000"/>
                </a:solidFill>
                <a:latin typeface="+mn-ea"/>
              </a:rPr>
              <a:t>89</a:t>
            </a:r>
            <a:r>
              <a:rPr lang="zh-TW" altLang="en-US" sz="2000" dirty="0">
                <a:solidFill>
                  <a:srgbClr val="000000"/>
                </a:solidFill>
                <a:latin typeface="+mn-ea"/>
              </a:rPr>
              <a:t>）工程企字第</a:t>
            </a:r>
            <a:r>
              <a:rPr lang="en-US" altLang="zh-TW" sz="2000" dirty="0">
                <a:solidFill>
                  <a:srgbClr val="000000"/>
                </a:solidFill>
                <a:latin typeface="+mn-ea"/>
              </a:rPr>
              <a:t>89000318</a:t>
            </a:r>
            <a:r>
              <a:rPr lang="zh-TW" altLang="en-US" sz="2000" dirty="0">
                <a:solidFill>
                  <a:srgbClr val="000000"/>
                </a:solidFill>
                <a:latin typeface="+mn-ea"/>
              </a:rPr>
              <a:t>號函為通知，勿再援用上開工程企字第</a:t>
            </a:r>
            <a:r>
              <a:rPr lang="en-US" altLang="zh-TW" sz="2000" dirty="0">
                <a:solidFill>
                  <a:srgbClr val="000000"/>
                </a:solidFill>
                <a:latin typeface="+mn-ea"/>
              </a:rPr>
              <a:t>09400076560</a:t>
            </a:r>
            <a:r>
              <a:rPr lang="zh-TW" altLang="en-US" sz="2000" dirty="0">
                <a:solidFill>
                  <a:srgbClr val="000000"/>
                </a:solidFill>
                <a:latin typeface="+mn-ea"/>
              </a:rPr>
              <a:t>號等</a:t>
            </a:r>
            <a:r>
              <a:rPr lang="en-US" altLang="zh-TW" sz="2000" dirty="0">
                <a:solidFill>
                  <a:srgbClr val="000000"/>
                </a:solidFill>
                <a:latin typeface="+mn-ea"/>
              </a:rPr>
              <a:t>5</a:t>
            </a:r>
            <a:r>
              <a:rPr lang="zh-TW" altLang="en-US" sz="2000" dirty="0">
                <a:solidFill>
                  <a:srgbClr val="000000"/>
                </a:solidFill>
                <a:latin typeface="+mn-ea"/>
              </a:rPr>
              <a:t>函為通知。</a:t>
            </a:r>
            <a:endParaRPr lang="zh-TW" altLang="en-US" sz="2000" dirty="0">
              <a:latin typeface="+mn-ea"/>
            </a:endParaRPr>
          </a:p>
        </p:txBody>
      </p:sp>
      <p:sp>
        <p:nvSpPr>
          <p:cNvPr id="4" name="投影片編號版面配置區 3"/>
          <p:cNvSpPr>
            <a:spLocks noGrp="1"/>
          </p:cNvSpPr>
          <p:nvPr>
            <p:ph type="sldNum" sz="quarter" idx="11"/>
          </p:nvPr>
        </p:nvSpPr>
        <p:spPr/>
        <p:txBody>
          <a:bodyPr/>
          <a:lstStyle/>
          <a:p>
            <a:pPr>
              <a:defRPr/>
            </a:pPr>
            <a:fld id="{5B309698-DE5C-400E-B3E4-1E2EECC594AA}" type="slidenum">
              <a:rPr lang="en-US" altLang="zh-TW" smtClean="0"/>
              <a:pPr>
                <a:defRPr/>
              </a:pPr>
              <a:t>105</a:t>
            </a:fld>
            <a:endParaRPr lang="en-US" altLang="zh-TW"/>
          </a:p>
        </p:txBody>
      </p:sp>
    </p:spTree>
    <p:extLst>
      <p:ext uri="{BB962C8B-B14F-4D97-AF65-F5344CB8AC3E}">
        <p14:creationId xmlns:p14="http://schemas.microsoft.com/office/powerpoint/2010/main" val="3747657246"/>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a:t>採購監辦應注意事項</a:t>
            </a:r>
            <a:r>
              <a:rPr lang="en-US" altLang="zh-TW" dirty="0"/>
              <a:t>-</a:t>
            </a:r>
            <a:r>
              <a:rPr lang="zh-TW" altLang="en-US" sz="3200" dirty="0">
                <a:solidFill>
                  <a:srgbClr val="3333CC"/>
                </a:solidFill>
                <a:latin typeface="標楷體" pitchFamily="65" charset="-120"/>
              </a:rPr>
              <a:t>影響採購公正</a:t>
            </a:r>
            <a:endParaRPr lang="zh-TW" altLang="en-US" dirty="0"/>
          </a:p>
        </p:txBody>
      </p:sp>
      <p:sp>
        <p:nvSpPr>
          <p:cNvPr id="3" name="內容版面配置區 2"/>
          <p:cNvSpPr>
            <a:spLocks noGrp="1"/>
          </p:cNvSpPr>
          <p:nvPr>
            <p:ph idx="1"/>
          </p:nvPr>
        </p:nvSpPr>
        <p:spPr/>
        <p:txBody>
          <a:bodyPr/>
          <a:lstStyle/>
          <a:p>
            <a:pPr>
              <a:buFont typeface="Wingdings" panose="05000000000000000000" pitchFamily="2" charset="2"/>
              <a:buChar char="Ø"/>
            </a:pPr>
            <a:r>
              <a:rPr lang="zh-TW" altLang="en-US" dirty="0">
                <a:solidFill>
                  <a:srgbClr val="000000"/>
                </a:solidFill>
                <a:latin typeface="+mn-ea"/>
              </a:rPr>
              <a:t>另本會</a:t>
            </a:r>
            <a:r>
              <a:rPr lang="en-US" altLang="zh-TW" dirty="0">
                <a:solidFill>
                  <a:srgbClr val="FF0000"/>
                </a:solidFill>
                <a:latin typeface="+mn-ea"/>
              </a:rPr>
              <a:t>92</a:t>
            </a:r>
            <a:r>
              <a:rPr lang="zh-TW" altLang="en-US" dirty="0">
                <a:solidFill>
                  <a:srgbClr val="FF0000"/>
                </a:solidFill>
                <a:latin typeface="+mn-ea"/>
              </a:rPr>
              <a:t>年</a:t>
            </a:r>
            <a:r>
              <a:rPr lang="en-US" altLang="zh-TW" dirty="0">
                <a:solidFill>
                  <a:srgbClr val="FF0000"/>
                </a:solidFill>
                <a:latin typeface="+mn-ea"/>
              </a:rPr>
              <a:t>11</a:t>
            </a:r>
            <a:r>
              <a:rPr lang="zh-TW" altLang="en-US" dirty="0">
                <a:solidFill>
                  <a:srgbClr val="FF0000"/>
                </a:solidFill>
                <a:latin typeface="+mn-ea"/>
              </a:rPr>
              <a:t>月</a:t>
            </a:r>
            <a:r>
              <a:rPr lang="en-US" altLang="zh-TW" dirty="0">
                <a:solidFill>
                  <a:srgbClr val="FF0000"/>
                </a:solidFill>
                <a:latin typeface="+mn-ea"/>
              </a:rPr>
              <a:t>6</a:t>
            </a:r>
            <a:r>
              <a:rPr lang="zh-TW" altLang="en-US" dirty="0">
                <a:solidFill>
                  <a:srgbClr val="FF0000"/>
                </a:solidFill>
                <a:latin typeface="+mn-ea"/>
              </a:rPr>
              <a:t>日工程企字第</a:t>
            </a:r>
            <a:r>
              <a:rPr lang="en-US" altLang="zh-TW" dirty="0">
                <a:solidFill>
                  <a:srgbClr val="FF0000"/>
                </a:solidFill>
                <a:latin typeface="+mn-ea"/>
              </a:rPr>
              <a:t>09200438750</a:t>
            </a:r>
            <a:r>
              <a:rPr lang="zh-TW" altLang="en-US" dirty="0">
                <a:solidFill>
                  <a:srgbClr val="FF0000"/>
                </a:solidFill>
                <a:latin typeface="+mn-ea"/>
              </a:rPr>
              <a:t>號</a:t>
            </a:r>
            <a:r>
              <a:rPr lang="zh-TW" altLang="en-US" dirty="0">
                <a:solidFill>
                  <a:srgbClr val="000000"/>
                </a:solidFill>
                <a:latin typeface="+mn-ea"/>
              </a:rPr>
              <a:t>及</a:t>
            </a:r>
            <a:r>
              <a:rPr lang="en-US" altLang="zh-TW" dirty="0">
                <a:solidFill>
                  <a:srgbClr val="FF0000"/>
                </a:solidFill>
                <a:latin typeface="+mn-ea"/>
              </a:rPr>
              <a:t>96</a:t>
            </a:r>
            <a:r>
              <a:rPr lang="zh-TW" altLang="en-US" dirty="0">
                <a:solidFill>
                  <a:srgbClr val="FF0000"/>
                </a:solidFill>
                <a:latin typeface="+mn-ea"/>
              </a:rPr>
              <a:t>年</a:t>
            </a:r>
            <a:r>
              <a:rPr lang="en-US" altLang="zh-TW" dirty="0">
                <a:solidFill>
                  <a:srgbClr val="FF0000"/>
                </a:solidFill>
                <a:latin typeface="+mn-ea"/>
              </a:rPr>
              <a:t>5</a:t>
            </a:r>
            <a:r>
              <a:rPr lang="zh-TW" altLang="en-US" dirty="0">
                <a:solidFill>
                  <a:srgbClr val="FF0000"/>
                </a:solidFill>
                <a:latin typeface="+mn-ea"/>
              </a:rPr>
              <a:t>月</a:t>
            </a:r>
            <a:r>
              <a:rPr lang="en-US" altLang="zh-TW" dirty="0">
                <a:solidFill>
                  <a:srgbClr val="FF0000"/>
                </a:solidFill>
                <a:latin typeface="+mn-ea"/>
              </a:rPr>
              <a:t>8</a:t>
            </a:r>
            <a:r>
              <a:rPr lang="zh-TW" altLang="en-US" dirty="0">
                <a:solidFill>
                  <a:srgbClr val="FF0000"/>
                </a:solidFill>
                <a:latin typeface="+mn-ea"/>
              </a:rPr>
              <a:t>日工程企字第</a:t>
            </a:r>
            <a:r>
              <a:rPr lang="en-US" altLang="zh-TW" dirty="0">
                <a:solidFill>
                  <a:srgbClr val="FF0000"/>
                </a:solidFill>
                <a:latin typeface="+mn-ea"/>
              </a:rPr>
              <a:t>09600087510</a:t>
            </a:r>
            <a:r>
              <a:rPr lang="zh-TW" altLang="en-US" dirty="0">
                <a:solidFill>
                  <a:srgbClr val="FF0000"/>
                </a:solidFill>
                <a:latin typeface="+mn-ea"/>
              </a:rPr>
              <a:t>號</a:t>
            </a:r>
            <a:r>
              <a:rPr lang="zh-TW" altLang="en-US" dirty="0">
                <a:solidFill>
                  <a:srgbClr val="000000"/>
                </a:solidFill>
                <a:latin typeface="+mn-ea"/>
              </a:rPr>
              <a:t>計二函所認定之情形，依最高行政法院</a:t>
            </a:r>
            <a:r>
              <a:rPr lang="en-US" altLang="zh-TW" dirty="0">
                <a:solidFill>
                  <a:srgbClr val="000000"/>
                </a:solidFill>
                <a:latin typeface="+mn-ea"/>
              </a:rPr>
              <a:t>104</a:t>
            </a:r>
            <a:r>
              <a:rPr lang="zh-TW" altLang="en-US" dirty="0">
                <a:solidFill>
                  <a:srgbClr val="000000"/>
                </a:solidFill>
                <a:latin typeface="+mn-ea"/>
              </a:rPr>
              <a:t>年度</a:t>
            </a:r>
            <a:r>
              <a:rPr lang="en-US" altLang="zh-TW" dirty="0">
                <a:solidFill>
                  <a:srgbClr val="000000"/>
                </a:solidFill>
                <a:latin typeface="+mn-ea"/>
              </a:rPr>
              <a:t>4</a:t>
            </a:r>
            <a:r>
              <a:rPr lang="zh-TW" altLang="en-US" dirty="0">
                <a:solidFill>
                  <a:srgbClr val="000000"/>
                </a:solidFill>
                <a:latin typeface="+mn-ea"/>
              </a:rPr>
              <a:t>月份第</a:t>
            </a:r>
            <a:r>
              <a:rPr lang="en-US" altLang="zh-TW" dirty="0">
                <a:solidFill>
                  <a:srgbClr val="000000"/>
                </a:solidFill>
                <a:latin typeface="+mn-ea"/>
              </a:rPr>
              <a:t>1</a:t>
            </a:r>
            <a:r>
              <a:rPr lang="zh-TW" altLang="en-US" dirty="0">
                <a:solidFill>
                  <a:srgbClr val="000000"/>
                </a:solidFill>
                <a:latin typeface="+mn-ea"/>
              </a:rPr>
              <a:t>次庭長法官聯席會議決議意旨，</a:t>
            </a:r>
            <a:r>
              <a:rPr lang="zh-TW" altLang="en-US" dirty="0">
                <a:solidFill>
                  <a:srgbClr val="FF0000"/>
                </a:solidFill>
                <a:latin typeface="+mn-ea"/>
              </a:rPr>
              <a:t>請勿再援用</a:t>
            </a:r>
            <a:r>
              <a:rPr lang="zh-TW" altLang="en-US" dirty="0">
                <a:solidFill>
                  <a:srgbClr val="000000"/>
                </a:solidFill>
                <a:latin typeface="+mn-ea"/>
              </a:rPr>
              <a:t>上開二函為通知。</a:t>
            </a:r>
            <a:endParaRPr lang="zh-TW" altLang="en-US" dirty="0">
              <a:latin typeface="+mn-ea"/>
            </a:endParaRPr>
          </a:p>
        </p:txBody>
      </p:sp>
      <p:sp>
        <p:nvSpPr>
          <p:cNvPr id="4" name="投影片編號版面配置區 3"/>
          <p:cNvSpPr>
            <a:spLocks noGrp="1"/>
          </p:cNvSpPr>
          <p:nvPr>
            <p:ph type="sldNum" sz="quarter" idx="11"/>
          </p:nvPr>
        </p:nvSpPr>
        <p:spPr/>
        <p:txBody>
          <a:bodyPr/>
          <a:lstStyle/>
          <a:p>
            <a:pPr>
              <a:defRPr/>
            </a:pPr>
            <a:fld id="{5B309698-DE5C-400E-B3E4-1E2EECC594AA}" type="slidenum">
              <a:rPr lang="en-US" altLang="zh-TW" smtClean="0"/>
              <a:pPr>
                <a:defRPr/>
              </a:pPr>
              <a:t>106</a:t>
            </a:fld>
            <a:endParaRPr lang="en-US" altLang="zh-TW"/>
          </a:p>
        </p:txBody>
      </p:sp>
    </p:spTree>
    <p:extLst>
      <p:ext uri="{BB962C8B-B14F-4D97-AF65-F5344CB8AC3E}">
        <p14:creationId xmlns:p14="http://schemas.microsoft.com/office/powerpoint/2010/main" val="3354291316"/>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7721BE45-5ADF-4A20-B639-BBD5A8AA02F5}" type="slidenum">
              <a:rPr kumimoji="0" lang="en-US" altLang="zh-TW" smtClean="0">
                <a:solidFill>
                  <a:srgbClr val="0000FF"/>
                </a:solidFill>
                <a:latin typeface="Arial" pitchFamily="34" charset="0"/>
              </a:rPr>
              <a:pPr eaLnBrk="1" hangingPunct="1"/>
              <a:t>107</a:t>
            </a:fld>
            <a:endParaRPr kumimoji="0" lang="en-US" altLang="zh-TW" smtClean="0">
              <a:solidFill>
                <a:srgbClr val="0000FF"/>
              </a:solidFill>
              <a:latin typeface="Arial" pitchFamily="34" charset="0"/>
            </a:endParaRPr>
          </a:p>
        </p:txBody>
      </p:sp>
      <p:sp>
        <p:nvSpPr>
          <p:cNvPr id="98307" name="Rectangle 2"/>
          <p:cNvSpPr>
            <a:spLocks noGrp="1" noChangeArrowheads="1"/>
          </p:cNvSpPr>
          <p:nvPr>
            <p:ph type="title"/>
          </p:nvPr>
        </p:nvSpPr>
        <p:spPr/>
        <p:txBody>
          <a:bodyPr/>
          <a:lstStyle/>
          <a:p>
            <a:pPr eaLnBrk="1" hangingPunct="1"/>
            <a:r>
              <a:rPr lang="zh-TW" altLang="en-US" smtClean="0"/>
              <a:t>採購監辦應注意事項</a:t>
            </a:r>
          </a:p>
        </p:txBody>
      </p:sp>
      <p:sp>
        <p:nvSpPr>
          <p:cNvPr id="98308" name="Rectangle 3"/>
          <p:cNvSpPr>
            <a:spLocks noGrp="1" noChangeArrowheads="1"/>
          </p:cNvSpPr>
          <p:nvPr>
            <p:ph type="body" idx="1"/>
          </p:nvPr>
        </p:nvSpPr>
        <p:spPr>
          <a:xfrm>
            <a:off x="76200" y="1484313"/>
            <a:ext cx="8959850" cy="5184775"/>
          </a:xfrm>
        </p:spPr>
        <p:txBody>
          <a:bodyPr/>
          <a:lstStyle/>
          <a:p>
            <a:pPr eaLnBrk="1" hangingPunct="1"/>
            <a:r>
              <a:rPr lang="zh-TW" altLang="en-US" sz="3600" smtClean="0"/>
              <a:t>招、決標階段</a:t>
            </a:r>
            <a:r>
              <a:rPr lang="en-US" altLang="zh-TW" smtClean="0">
                <a:solidFill>
                  <a:schemeClr val="folHlink"/>
                </a:solidFill>
                <a:latin typeface="標楷體" pitchFamily="65" charset="-120"/>
              </a:rPr>
              <a:t>(4.</a:t>
            </a:r>
            <a:r>
              <a:rPr lang="zh-TW" altLang="en-US" smtClean="0">
                <a:solidFill>
                  <a:schemeClr val="folHlink"/>
                </a:solidFill>
                <a:latin typeface="標楷體" pitchFamily="65" charset="-120"/>
              </a:rPr>
              <a:t>標價偏低顯不合理</a:t>
            </a:r>
            <a:r>
              <a:rPr lang="en-US" altLang="zh-TW" smtClean="0">
                <a:solidFill>
                  <a:schemeClr val="folHlink"/>
                </a:solidFill>
                <a:latin typeface="標楷體" pitchFamily="65" charset="-120"/>
              </a:rPr>
              <a:t>)</a:t>
            </a:r>
          </a:p>
          <a:p>
            <a:pPr lvl="1" eaLnBrk="1" hangingPunct="1"/>
            <a:r>
              <a:rPr lang="zh-TW" altLang="en-US" smtClean="0"/>
              <a:t>依</a:t>
            </a:r>
            <a:r>
              <a:rPr lang="zh-TW" altLang="en-US" smtClean="0">
                <a:latin typeface="標楷體" pitchFamily="65" charset="-120"/>
              </a:rPr>
              <a:t>政府採購法第</a:t>
            </a:r>
            <a:r>
              <a:rPr lang="en-US" altLang="zh-TW" smtClean="0">
                <a:latin typeface="標楷體" pitchFamily="65" charset="-120"/>
              </a:rPr>
              <a:t>58</a:t>
            </a:r>
            <a:r>
              <a:rPr lang="zh-TW" altLang="en-US" smtClean="0">
                <a:latin typeface="標楷體" pitchFamily="65" charset="-120"/>
              </a:rPr>
              <a:t>條處理總標價低於底價</a:t>
            </a:r>
            <a:r>
              <a:rPr lang="en-US" altLang="zh-TW" smtClean="0">
                <a:latin typeface="標楷體" pitchFamily="65" charset="-120"/>
              </a:rPr>
              <a:t>80%</a:t>
            </a:r>
            <a:r>
              <a:rPr lang="zh-TW" altLang="en-US" smtClean="0">
                <a:latin typeface="標楷體" pitchFamily="65" charset="-120"/>
              </a:rPr>
              <a:t>案件之執行程序</a:t>
            </a:r>
          </a:p>
          <a:p>
            <a:pPr lvl="1" eaLnBrk="1" hangingPunct="1"/>
            <a:r>
              <a:rPr lang="zh-TW" altLang="en-US" smtClean="0"/>
              <a:t>訂有底價之採購，機關如發現</a:t>
            </a:r>
            <a:r>
              <a:rPr lang="zh-TW" altLang="en-US" smtClean="0">
                <a:solidFill>
                  <a:schemeClr val="hlink"/>
                </a:solidFill>
              </a:rPr>
              <a:t>底價偏高造成最低標標價偏低者，不適用採購法第</a:t>
            </a:r>
            <a:r>
              <a:rPr lang="en-US" altLang="zh-TW" smtClean="0">
                <a:solidFill>
                  <a:schemeClr val="hlink"/>
                </a:solidFill>
                <a:latin typeface="標楷體" pitchFamily="65" charset="-120"/>
              </a:rPr>
              <a:t>58</a:t>
            </a:r>
            <a:r>
              <a:rPr lang="zh-TW" altLang="en-US" smtClean="0">
                <a:solidFill>
                  <a:schemeClr val="hlink"/>
                </a:solidFill>
              </a:rPr>
              <a:t>條之規定</a:t>
            </a:r>
            <a:r>
              <a:rPr lang="zh-TW" altLang="en-US" smtClean="0"/>
              <a:t>。</a:t>
            </a:r>
            <a:endParaRPr lang="zh-TW" altLang="en-US" smtClean="0">
              <a:latin typeface="標楷體" pitchFamily="65" charset="-120"/>
            </a:endParaRPr>
          </a:p>
          <a:p>
            <a:pPr lvl="2" eaLnBrk="1" hangingPunct="1"/>
            <a:r>
              <a:rPr lang="zh-TW" altLang="en-US" smtClean="0"/>
              <a:t>最低標之總標價</a:t>
            </a:r>
            <a:r>
              <a:rPr lang="zh-TW" altLang="en-US" smtClean="0">
                <a:latin typeface="標楷體" pitchFamily="65" charset="-120"/>
              </a:rPr>
              <a:t>低於</a:t>
            </a:r>
            <a:r>
              <a:rPr lang="zh-TW" altLang="en-US" smtClean="0">
                <a:solidFill>
                  <a:schemeClr val="hlink"/>
                </a:solidFill>
                <a:latin typeface="標楷體" pitchFamily="65" charset="-120"/>
              </a:rPr>
              <a:t>底價之</a:t>
            </a:r>
            <a:r>
              <a:rPr lang="en-US" altLang="zh-TW" smtClean="0">
                <a:solidFill>
                  <a:schemeClr val="hlink"/>
                </a:solidFill>
                <a:latin typeface="標楷體" pitchFamily="65" charset="-120"/>
              </a:rPr>
              <a:t>80</a:t>
            </a:r>
            <a:r>
              <a:rPr lang="zh-TW" altLang="en-US" smtClean="0">
                <a:solidFill>
                  <a:schemeClr val="hlink"/>
                </a:solidFill>
                <a:latin typeface="標楷體" pitchFamily="65" charset="-120"/>
              </a:rPr>
              <a:t>％</a:t>
            </a:r>
            <a:r>
              <a:rPr lang="zh-TW" altLang="en-US" smtClean="0">
                <a:latin typeface="標楷體" pitchFamily="65" charset="-120"/>
              </a:rPr>
              <a:t>，但在底價</a:t>
            </a:r>
            <a:r>
              <a:rPr lang="en-US" altLang="zh-TW" smtClean="0">
                <a:solidFill>
                  <a:srgbClr val="FF0000"/>
                </a:solidFill>
                <a:latin typeface="標楷體" pitchFamily="65" charset="-120"/>
              </a:rPr>
              <a:t>70</a:t>
            </a:r>
            <a:r>
              <a:rPr lang="zh-TW" altLang="en-US" smtClean="0">
                <a:solidFill>
                  <a:srgbClr val="FF0000"/>
                </a:solidFill>
                <a:latin typeface="標楷體" pitchFamily="65" charset="-120"/>
              </a:rPr>
              <a:t>％以上</a:t>
            </a:r>
            <a:r>
              <a:rPr lang="zh-TW" altLang="en-US" smtClean="0">
                <a:latin typeface="標楷體" pitchFamily="65" charset="-120"/>
              </a:rPr>
              <a:t>」，機關認為顯不合理，有降低品質、不能誠信履約之虞或其他特殊情形，得依前揭執行程序項次四，限期通知最低標廠商提出說明</a:t>
            </a:r>
            <a:r>
              <a:rPr lang="zh-TW" altLang="en-US" smtClean="0"/>
              <a:t>。</a:t>
            </a:r>
            <a:endParaRPr lang="en-US" altLang="zh-TW" smtClean="0"/>
          </a:p>
          <a:p>
            <a:pPr lvl="2" eaLnBrk="1" hangingPunct="1"/>
            <a:r>
              <a:rPr lang="zh-TW" altLang="en-US" smtClean="0"/>
              <a:t>同上，低於底價</a:t>
            </a:r>
            <a:r>
              <a:rPr lang="en-US" altLang="zh-TW" smtClean="0">
                <a:solidFill>
                  <a:srgbClr val="FF0000"/>
                </a:solidFill>
                <a:latin typeface="標楷體" pitchFamily="65" charset="-120"/>
              </a:rPr>
              <a:t>70</a:t>
            </a:r>
            <a:r>
              <a:rPr lang="zh-TW" altLang="en-US" smtClean="0">
                <a:solidFill>
                  <a:srgbClr val="FF0000"/>
                </a:solidFill>
                <a:latin typeface="標楷體" pitchFamily="65" charset="-120"/>
              </a:rPr>
              <a:t>％</a:t>
            </a:r>
            <a:r>
              <a:rPr lang="zh-TW" altLang="en-US" smtClean="0">
                <a:latin typeface="標楷體" pitchFamily="65" charset="-120"/>
              </a:rPr>
              <a:t>，得依前揭執行程序項次五，限期通知最低標廠商提出說明</a:t>
            </a:r>
            <a:r>
              <a:rPr lang="zh-TW" altLang="en-US" smtClean="0"/>
              <a:t>。</a:t>
            </a:r>
            <a:endParaRPr lang="en-US" altLang="zh-TW" smtClean="0"/>
          </a:p>
          <a:p>
            <a:pPr lvl="2" eaLnBrk="1" hangingPunct="1"/>
            <a:endParaRPr lang="zh-TW" altLang="en-US" smtClean="0"/>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B8C00752-2D92-4942-B4A8-2D2628AC3576}" type="slidenum">
              <a:rPr kumimoji="0" lang="en-US" altLang="zh-TW" smtClean="0">
                <a:solidFill>
                  <a:srgbClr val="0000FF"/>
                </a:solidFill>
                <a:latin typeface="Arial" pitchFamily="34" charset="0"/>
              </a:rPr>
              <a:pPr eaLnBrk="1" hangingPunct="1"/>
              <a:t>108</a:t>
            </a:fld>
            <a:endParaRPr kumimoji="0" lang="en-US" altLang="zh-TW" smtClean="0">
              <a:solidFill>
                <a:srgbClr val="0000FF"/>
              </a:solidFill>
              <a:latin typeface="Arial" pitchFamily="34" charset="0"/>
            </a:endParaRPr>
          </a:p>
        </p:txBody>
      </p:sp>
      <p:sp>
        <p:nvSpPr>
          <p:cNvPr id="99331" name="Rectangle 2"/>
          <p:cNvSpPr>
            <a:spLocks noGrp="1" noChangeArrowheads="1"/>
          </p:cNvSpPr>
          <p:nvPr>
            <p:ph type="title"/>
          </p:nvPr>
        </p:nvSpPr>
        <p:spPr/>
        <p:txBody>
          <a:bodyPr/>
          <a:lstStyle/>
          <a:p>
            <a:pPr eaLnBrk="1" hangingPunct="1"/>
            <a:r>
              <a:rPr lang="zh-TW" altLang="en-US" smtClean="0"/>
              <a:t>採購監辦應注意事項</a:t>
            </a:r>
          </a:p>
        </p:txBody>
      </p:sp>
      <p:sp>
        <p:nvSpPr>
          <p:cNvPr id="99332" name="Rectangle 3"/>
          <p:cNvSpPr>
            <a:spLocks noGrp="1" noChangeArrowheads="1"/>
          </p:cNvSpPr>
          <p:nvPr>
            <p:ph type="body" idx="1"/>
          </p:nvPr>
        </p:nvSpPr>
        <p:spPr/>
        <p:txBody>
          <a:bodyPr/>
          <a:lstStyle/>
          <a:p>
            <a:pPr eaLnBrk="1" hangingPunct="1"/>
            <a:r>
              <a:rPr lang="zh-TW" altLang="en-US" sz="2800" smtClean="0">
                <a:solidFill>
                  <a:srgbClr val="FF0000"/>
                </a:solidFill>
              </a:rPr>
              <a:t>機關通知廠商提出差額保證金前，應予提出說明之機會</a:t>
            </a:r>
            <a:r>
              <a:rPr lang="zh-TW" altLang="en-US" sz="2800" smtClean="0"/>
              <a:t>；廠商無自行擇定提出說明或差額保證金之權利。機關未通知廠商提出差額保證金者，縱</a:t>
            </a:r>
            <a:r>
              <a:rPr lang="zh-TW" altLang="en-US" sz="2800" smtClean="0">
                <a:solidFill>
                  <a:srgbClr val="FF0000"/>
                </a:solidFill>
              </a:rPr>
              <a:t>廠商主動提出差額保證金，機關亦應拒絕</a:t>
            </a:r>
            <a:r>
              <a:rPr lang="zh-TW" altLang="en-US" sz="2800" smtClean="0"/>
              <a:t>。</a:t>
            </a:r>
          </a:p>
          <a:p>
            <a:pPr eaLnBrk="1" hangingPunct="1"/>
            <a:r>
              <a:rPr lang="zh-TW" altLang="en-US" sz="2800" smtClean="0"/>
              <a:t>機關限期通知廠商提出說明，其所訂期限及認定廠商說明是否合理之程序，應迅速處理，</a:t>
            </a:r>
            <a:r>
              <a:rPr lang="zh-TW" altLang="en-US" sz="2800" smtClean="0">
                <a:solidFill>
                  <a:srgbClr val="FF0000"/>
                </a:solidFill>
              </a:rPr>
              <a:t>避免最低標與其他廠商串通瓜分利益</a:t>
            </a:r>
            <a:r>
              <a:rPr lang="zh-TW" altLang="en-US" sz="2800" smtClean="0"/>
              <a:t>，藉不提出說明或提出不合理之說明等情形，使機關不決標予該廠商，改決標予其他標價較高廠商</a:t>
            </a:r>
            <a:r>
              <a:rPr lang="zh-TW" altLang="en-US" sz="2800" smtClean="0">
                <a:latin typeface="標楷體" pitchFamily="65" charset="-120"/>
              </a:rPr>
              <a:t>。</a:t>
            </a: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fld id="{964F56A1-29C6-47E6-BC8B-AB6DAD0A1A4F}" type="slidenum">
              <a:rPr kumimoji="0" lang="en-US" altLang="zh-TW" sz="2400" smtClean="0">
                <a:solidFill>
                  <a:srgbClr val="0000FF"/>
                </a:solidFill>
                <a:latin typeface="Arial" pitchFamily="34" charset="0"/>
                <a:ea typeface="新細明體" pitchFamily="18" charset="-120"/>
              </a:rPr>
              <a:pPr eaLnBrk="1" hangingPunct="1">
                <a:spcBef>
                  <a:spcPct val="0"/>
                </a:spcBef>
                <a:buClrTx/>
                <a:buSzTx/>
                <a:buFontTx/>
                <a:buNone/>
              </a:pPr>
              <a:t>109</a:t>
            </a:fld>
            <a:endParaRPr kumimoji="0" lang="en-US" altLang="zh-TW" sz="2400" smtClean="0">
              <a:solidFill>
                <a:srgbClr val="0000FF"/>
              </a:solidFill>
              <a:latin typeface="Arial" pitchFamily="34" charset="0"/>
              <a:ea typeface="新細明體" pitchFamily="18" charset="-120"/>
            </a:endParaRPr>
          </a:p>
        </p:txBody>
      </p:sp>
      <p:pic>
        <p:nvPicPr>
          <p:cNvPr id="102403" name="Picture 35" descr="圖片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875"/>
            <a:ext cx="91440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Rectangle 2"/>
          <p:cNvSpPr>
            <a:spLocks noGrp="1" noChangeArrowheads="1"/>
          </p:cNvSpPr>
          <p:nvPr>
            <p:ph type="title"/>
          </p:nvPr>
        </p:nvSpPr>
        <p:spPr/>
        <p:txBody>
          <a:bodyPr/>
          <a:lstStyle/>
          <a:p>
            <a:pPr eaLnBrk="1" hangingPunct="1"/>
            <a:r>
              <a:rPr lang="zh-TW" altLang="en-US" smtClean="0"/>
              <a:t>標價偏低顯不合理錯誤案例</a:t>
            </a:r>
            <a:r>
              <a:rPr lang="en-US" altLang="zh-TW" smtClean="0">
                <a:latin typeface="標楷體" pitchFamily="65" charset="-120"/>
              </a:rPr>
              <a:t>-1</a:t>
            </a:r>
          </a:p>
        </p:txBody>
      </p:sp>
      <p:sp>
        <p:nvSpPr>
          <p:cNvPr id="102405" name="Rectangle 4"/>
          <p:cNvSpPr>
            <a:spLocks noChangeArrowheads="1"/>
          </p:cNvSpPr>
          <p:nvPr/>
        </p:nvSpPr>
        <p:spPr bwMode="auto">
          <a:xfrm>
            <a:off x="466725" y="3573463"/>
            <a:ext cx="87090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lnSpc>
                <a:spcPct val="90000"/>
              </a:lnSpc>
              <a:buFont typeface="Wingdings" pitchFamily="2" charset="2"/>
              <a:buNone/>
            </a:pPr>
            <a:endParaRPr lang="zh-TW" altLang="zh-TW" sz="2800">
              <a:solidFill>
                <a:schemeClr val="folHlink"/>
              </a:solidFill>
              <a:latin typeface="標楷體" pitchFamily="65" charset="-120"/>
            </a:endParaRPr>
          </a:p>
        </p:txBody>
      </p:sp>
      <p:sp>
        <p:nvSpPr>
          <p:cNvPr id="102406" name="Rectangle 25"/>
          <p:cNvSpPr>
            <a:spLocks noChangeArrowheads="1"/>
          </p:cNvSpPr>
          <p:nvPr/>
        </p:nvSpPr>
        <p:spPr bwMode="auto">
          <a:xfrm>
            <a:off x="611188" y="2492375"/>
            <a:ext cx="7848600" cy="3603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102407" name="Rectangle 26"/>
          <p:cNvSpPr>
            <a:spLocks noChangeArrowheads="1"/>
          </p:cNvSpPr>
          <p:nvPr/>
        </p:nvSpPr>
        <p:spPr bwMode="auto">
          <a:xfrm flipV="1">
            <a:off x="5003800" y="1844675"/>
            <a:ext cx="1800225" cy="144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102408" name="Rectangle 29"/>
          <p:cNvSpPr>
            <a:spLocks noChangeArrowheads="1"/>
          </p:cNvSpPr>
          <p:nvPr/>
        </p:nvSpPr>
        <p:spPr bwMode="auto">
          <a:xfrm flipV="1">
            <a:off x="5508625" y="3068638"/>
            <a:ext cx="863600" cy="142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102409" name="Rectangle 33"/>
          <p:cNvSpPr>
            <a:spLocks noChangeArrowheads="1"/>
          </p:cNvSpPr>
          <p:nvPr/>
        </p:nvSpPr>
        <p:spPr bwMode="auto">
          <a:xfrm>
            <a:off x="1547813" y="4652963"/>
            <a:ext cx="2663825"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102410" name="Rectangle 34"/>
          <p:cNvSpPr>
            <a:spLocks noGrp="1" noChangeArrowheads="1"/>
          </p:cNvSpPr>
          <p:nvPr>
            <p:ph type="body" idx="1"/>
          </p:nvPr>
        </p:nvSpPr>
        <p:spPr>
          <a:xfrm>
            <a:off x="250825" y="4292600"/>
            <a:ext cx="8709025" cy="2232025"/>
          </a:xfrm>
          <a:noFill/>
        </p:spPr>
        <p:txBody>
          <a:bodyPr/>
          <a:lstStyle/>
          <a:p>
            <a:pPr eaLnBrk="1" hangingPunct="1"/>
            <a:r>
              <a:rPr lang="zh-TW" altLang="en-US" u="sng" smtClean="0"/>
              <a:t>觀念解析：</a:t>
            </a:r>
          </a:p>
          <a:p>
            <a:pPr lvl="1" eaLnBrk="1" hangingPunct="1"/>
            <a:r>
              <a:rPr lang="zh-TW" altLang="en-US" smtClean="0"/>
              <a:t>未繳納差額保證金前屬尚未決標，決標前不應要求廠商繳納履約保證金。</a:t>
            </a:r>
          </a:p>
        </p:txBody>
      </p:sp>
    </p:spTree>
    <p:extLst>
      <p:ext uri="{BB962C8B-B14F-4D97-AF65-F5344CB8AC3E}">
        <p14:creationId xmlns:p14="http://schemas.microsoft.com/office/powerpoint/2010/main" val="325500261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smtClean="0"/>
              <a:t>1.3</a:t>
            </a:r>
            <a:r>
              <a:rPr lang="zh-TW" altLang="en-US" sz="4000" dirty="0" smtClean="0"/>
              <a:t>採購</a:t>
            </a:r>
            <a:r>
              <a:rPr lang="zh-TW" altLang="en-US" sz="4000" dirty="0"/>
              <a:t>法修</a:t>
            </a:r>
            <a:r>
              <a:rPr lang="zh-TW" altLang="en-US" sz="4000" dirty="0" smtClean="0"/>
              <a:t>法項目</a:t>
            </a:r>
            <a:r>
              <a:rPr lang="en-US" altLang="zh-TW" sz="3200" dirty="0"/>
              <a:t>-</a:t>
            </a:r>
            <a:r>
              <a:rPr lang="zh-TW" altLang="en-US" sz="3200" dirty="0">
                <a:solidFill>
                  <a:srgbClr val="FF0000"/>
                </a:solidFill>
              </a:rPr>
              <a:t>修正條文</a:t>
            </a:r>
            <a:r>
              <a:rPr lang="zh-TW" altLang="en-US" sz="3200" dirty="0" smtClean="0">
                <a:solidFill>
                  <a:srgbClr val="FF0000"/>
                </a:solidFill>
              </a:rPr>
              <a:t>第四條</a:t>
            </a:r>
            <a:endParaRPr lang="zh-TW" altLang="en-US" sz="3200" dirty="0"/>
          </a:p>
        </p:txBody>
      </p:sp>
      <p:sp>
        <p:nvSpPr>
          <p:cNvPr id="3" name="內容版面配置區 2"/>
          <p:cNvSpPr>
            <a:spLocks noGrp="1"/>
          </p:cNvSpPr>
          <p:nvPr>
            <p:ph idx="1"/>
          </p:nvPr>
        </p:nvSpPr>
        <p:spPr/>
        <p:txBody>
          <a:bodyPr/>
          <a:lstStyle/>
          <a:p>
            <a:r>
              <a:rPr lang="zh-TW" altLang="en-US" b="0" dirty="0" smtClean="0">
                <a:latin typeface="標楷體" panose="03000509000000000000" pitchFamily="65" charset="-120"/>
                <a:ea typeface="標楷體" panose="03000509000000000000" pitchFamily="65" charset="-120"/>
              </a:rPr>
              <a:t>增訂</a:t>
            </a:r>
            <a:r>
              <a:rPr lang="zh-TW" altLang="en-US" b="0" dirty="0">
                <a:latin typeface="標楷體" panose="03000509000000000000" pitchFamily="65" charset="-120"/>
                <a:ea typeface="標楷體" panose="03000509000000000000" pitchFamily="65" charset="-120"/>
              </a:rPr>
              <a:t>法人或團體接受機關補助辦理</a:t>
            </a:r>
            <a:r>
              <a:rPr lang="zh-TW" altLang="en-US" b="0" u="sng" dirty="0">
                <a:solidFill>
                  <a:srgbClr val="FF0000"/>
                </a:solidFill>
                <a:latin typeface="標楷體" panose="03000509000000000000" pitchFamily="65" charset="-120"/>
                <a:ea typeface="標楷體" panose="03000509000000000000" pitchFamily="65" charset="-120"/>
              </a:rPr>
              <a:t>藝文採購</a:t>
            </a:r>
            <a:r>
              <a:rPr lang="zh-TW" altLang="en-US" b="0" dirty="0">
                <a:latin typeface="標楷體" panose="03000509000000000000" pitchFamily="65" charset="-120"/>
                <a:ea typeface="標楷體" panose="03000509000000000000" pitchFamily="65" charset="-120"/>
              </a:rPr>
              <a:t>排除本法之適用。</a:t>
            </a:r>
            <a:r>
              <a:rPr lang="en-US" altLang="zh-TW" b="0" dirty="0">
                <a:latin typeface="Calibri" panose="020F0502020204030204" pitchFamily="34" charset="0"/>
                <a:ea typeface="標楷體" panose="03000509000000000000" pitchFamily="65" charset="-120"/>
              </a:rPr>
              <a:t>(</a:t>
            </a:r>
            <a:r>
              <a:rPr lang="zh-TW" altLang="en-US" b="0" dirty="0">
                <a:latin typeface="標楷體" panose="03000509000000000000" pitchFamily="65" charset="-120"/>
                <a:ea typeface="標楷體" panose="03000509000000000000" pitchFamily="65" charset="-120"/>
              </a:rPr>
              <a:t>修正條文第四條</a:t>
            </a:r>
            <a:r>
              <a:rPr lang="en-US" altLang="zh-TW" b="0" dirty="0" smtClean="0">
                <a:latin typeface="Calibri" panose="020F0502020204030204" pitchFamily="34" charset="0"/>
                <a:ea typeface="標楷體" panose="03000509000000000000" pitchFamily="65" charset="-120"/>
              </a:rPr>
              <a:t>)</a:t>
            </a:r>
          </a:p>
          <a:p>
            <a:pPr marL="0" indent="0">
              <a:buNone/>
            </a:pPr>
            <a:endParaRPr lang="zh-TW" altLang="en-US" dirty="0"/>
          </a:p>
        </p:txBody>
      </p:sp>
      <p:sp>
        <p:nvSpPr>
          <p:cNvPr id="4" name="投影片編號版面配置區 3"/>
          <p:cNvSpPr>
            <a:spLocks noGrp="1"/>
          </p:cNvSpPr>
          <p:nvPr>
            <p:ph type="sldNum" sz="quarter" idx="11"/>
          </p:nvPr>
        </p:nvSpPr>
        <p:spPr/>
        <p:txBody>
          <a:bodyPr/>
          <a:lstStyle/>
          <a:p>
            <a:pPr>
              <a:defRPr/>
            </a:pPr>
            <a:fld id="{5B309698-DE5C-400E-B3E4-1E2EECC594AA}" type="slidenum">
              <a:rPr lang="en-US" altLang="zh-TW" smtClean="0"/>
              <a:pPr>
                <a:defRPr/>
              </a:pPr>
              <a:t>11</a:t>
            </a:fld>
            <a:endParaRPr lang="en-US" altLang="zh-TW"/>
          </a:p>
        </p:txBody>
      </p:sp>
      <p:graphicFrame>
        <p:nvGraphicFramePr>
          <p:cNvPr id="5" name="表格 4"/>
          <p:cNvGraphicFramePr>
            <a:graphicFrameLocks noGrp="1"/>
          </p:cNvGraphicFramePr>
          <p:nvPr>
            <p:extLst>
              <p:ext uri="{D42A27DB-BD31-4B8C-83A1-F6EECF244321}">
                <p14:modId xmlns:p14="http://schemas.microsoft.com/office/powerpoint/2010/main" val="1841497720"/>
              </p:ext>
            </p:extLst>
          </p:nvPr>
        </p:nvGraphicFramePr>
        <p:xfrm>
          <a:off x="539552" y="2564904"/>
          <a:ext cx="8208912" cy="4065581"/>
        </p:xfrm>
        <a:graphic>
          <a:graphicData uri="http://schemas.openxmlformats.org/drawingml/2006/table">
            <a:tbl>
              <a:tblPr firstRow="1" bandRow="1">
                <a:tableStyleId>{22838BEF-8BB2-4498-84A7-C5851F593DF1}</a:tableStyleId>
              </a:tblPr>
              <a:tblGrid>
                <a:gridCol w="2592288">
                  <a:extLst>
                    <a:ext uri="{9D8B030D-6E8A-4147-A177-3AD203B41FA5}">
                      <a16:colId xmlns:a16="http://schemas.microsoft.com/office/drawing/2014/main" xmlns="" val="3545141028"/>
                    </a:ext>
                  </a:extLst>
                </a:gridCol>
                <a:gridCol w="2448272">
                  <a:extLst>
                    <a:ext uri="{9D8B030D-6E8A-4147-A177-3AD203B41FA5}">
                      <a16:colId xmlns:a16="http://schemas.microsoft.com/office/drawing/2014/main" xmlns="" val="1401483346"/>
                    </a:ext>
                  </a:extLst>
                </a:gridCol>
                <a:gridCol w="3168352">
                  <a:extLst>
                    <a:ext uri="{9D8B030D-6E8A-4147-A177-3AD203B41FA5}">
                      <a16:colId xmlns:a16="http://schemas.microsoft.com/office/drawing/2014/main" xmlns="" val="2486901449"/>
                    </a:ext>
                  </a:extLst>
                </a:gridCol>
              </a:tblGrid>
              <a:tr h="606947">
                <a:tc>
                  <a:txBody>
                    <a:bodyPr/>
                    <a:lstStyle/>
                    <a:p>
                      <a:pPr algn="ctr"/>
                      <a:r>
                        <a:rPr lang="zh-TW" altLang="en-US" dirty="0" smtClean="0"/>
                        <a:t>修正條文</a:t>
                      </a:r>
                      <a:endParaRPr lang="zh-TW" altLang="en-US" dirty="0"/>
                    </a:p>
                  </a:txBody>
                  <a:tcPr/>
                </a:tc>
                <a:tc>
                  <a:txBody>
                    <a:bodyPr/>
                    <a:lstStyle/>
                    <a:p>
                      <a:pPr algn="ctr"/>
                      <a:r>
                        <a:rPr lang="zh-TW" altLang="en-US" dirty="0" smtClean="0"/>
                        <a:t>現行條文</a:t>
                      </a:r>
                      <a:endParaRPr lang="zh-TW" altLang="en-US" dirty="0"/>
                    </a:p>
                  </a:txBody>
                  <a:tcPr/>
                </a:tc>
                <a:tc>
                  <a:txBody>
                    <a:bodyPr/>
                    <a:lstStyle/>
                    <a:p>
                      <a:pPr algn="ctr"/>
                      <a:r>
                        <a:rPr lang="zh-TW" altLang="en-US" dirty="0" smtClean="0"/>
                        <a:t>說明</a:t>
                      </a:r>
                      <a:endParaRPr lang="en-US" altLang="zh-TW" dirty="0" smtClean="0"/>
                    </a:p>
                    <a:p>
                      <a:r>
                        <a:rPr lang="en-US" altLang="zh-TW" dirty="0" smtClean="0"/>
                        <a:t>(</a:t>
                      </a:r>
                      <a:r>
                        <a:rPr lang="zh-TW" altLang="en-US" dirty="0" smtClean="0"/>
                        <a:t>行政院公共工程委員會整理</a:t>
                      </a:r>
                      <a:r>
                        <a:rPr lang="en-US" altLang="zh-TW" dirty="0" smtClean="0"/>
                        <a:t>)</a:t>
                      </a:r>
                      <a:endParaRPr lang="zh-TW" altLang="en-US" dirty="0"/>
                    </a:p>
                  </a:txBody>
                  <a:tcPr/>
                </a:tc>
                <a:extLst>
                  <a:ext uri="{0D108BD9-81ED-4DB2-BD59-A6C34878D82A}">
                    <a16:rowId xmlns:a16="http://schemas.microsoft.com/office/drawing/2014/main" xmlns="" val="228688124"/>
                  </a:ext>
                </a:extLst>
              </a:tr>
              <a:tr h="3425501">
                <a:tc>
                  <a:txBody>
                    <a:bodyPr/>
                    <a:lstStyle/>
                    <a:p>
                      <a:pPr algn="just"/>
                      <a:r>
                        <a:rPr lang="zh-TW" altLang="en-US" sz="1800" b="0" i="0" u="none" strike="noStrike" kern="1200" baseline="0" dirty="0" smtClean="0">
                          <a:solidFill>
                            <a:schemeClr val="dk1"/>
                          </a:solidFill>
                          <a:latin typeface="+mn-lt"/>
                          <a:ea typeface="+mn-ea"/>
                          <a:cs typeface="+mn-cs"/>
                        </a:rPr>
                        <a:t>第四條  法人或團體接受機關補助辦理採購，其補助金額占採購金額半數以上，且補助金額在公告金額以上者，適用本法之規定，並應受該機關之監督。</a:t>
                      </a:r>
                    </a:p>
                    <a:p>
                      <a:pPr algn="l"/>
                      <a:r>
                        <a:rPr lang="zh-TW" altLang="en-US" sz="1800" b="1" i="0" u="sng" strike="noStrike" kern="1200" baseline="0" dirty="0" smtClean="0">
                          <a:solidFill>
                            <a:srgbClr val="FF0000"/>
                          </a:solidFill>
                          <a:latin typeface="+mn-lt"/>
                          <a:ea typeface="+mn-ea"/>
                          <a:cs typeface="+mn-cs"/>
                        </a:rPr>
                        <a:t>藝文採購不適用前項規定，但應受補助機關之監督；其辦理原則、適用範圍及監督管理辦法，由文化部定之。</a:t>
                      </a:r>
                      <a:r>
                        <a:rPr lang="zh-TW" altLang="en-US" sz="1800" b="0" i="0" u="none" strike="noStrike" kern="1200" baseline="0" dirty="0" smtClean="0">
                          <a:solidFill>
                            <a:schemeClr val="dk1"/>
                          </a:solidFill>
                          <a:latin typeface="+mn-lt"/>
                          <a:ea typeface="+mn-ea"/>
                          <a:cs typeface="+mn-cs"/>
                        </a:rPr>
                        <a:t>	</a:t>
                      </a:r>
                    </a:p>
                  </a:txBody>
                  <a:tcPr/>
                </a:tc>
                <a:tc>
                  <a:txBody>
                    <a:bodyPr/>
                    <a:lstStyle/>
                    <a:p>
                      <a:pPr algn="just"/>
                      <a:r>
                        <a:rPr lang="zh-TW" altLang="en-US" sz="1800" b="0" i="0" u="none" strike="noStrike" kern="1200" baseline="0" dirty="0" smtClean="0">
                          <a:solidFill>
                            <a:schemeClr val="dk1"/>
                          </a:solidFill>
                          <a:latin typeface="+mn-lt"/>
                          <a:ea typeface="+mn-ea"/>
                          <a:cs typeface="+mn-cs"/>
                        </a:rPr>
                        <a:t>第四條法人或團體接受機關補助辦理採購，其補助金額占採購金額半數以上，且補助金額在公告金額以上者，適用本法之規定，並應受該機關之監督。	</a:t>
                      </a:r>
                    </a:p>
                    <a:p>
                      <a:endParaRPr lang="zh-TW" altLang="en-US" dirty="0"/>
                    </a:p>
                  </a:txBody>
                  <a:tcPr/>
                </a:tc>
                <a:tc>
                  <a:txBody>
                    <a:bodyPr/>
                    <a:lstStyle/>
                    <a:p>
                      <a:pPr algn="just"/>
                      <a:r>
                        <a:rPr lang="zh-TW" altLang="en-US" sz="1800" b="0" i="0" u="none" strike="noStrike" baseline="0" dirty="0" smtClean="0">
                          <a:solidFill>
                            <a:srgbClr val="000000"/>
                          </a:solidFill>
                          <a:latin typeface="+mn-ea"/>
                          <a:ea typeface="+mn-ea"/>
                        </a:rPr>
                        <a:t>一、現行條文未修正，列為第一項。</a:t>
                      </a:r>
                    </a:p>
                    <a:p>
                      <a:pPr algn="just"/>
                      <a:r>
                        <a:rPr lang="zh-TW" altLang="en-US" sz="1800" b="0" i="0" u="none" strike="noStrike" baseline="0" dirty="0" smtClean="0">
                          <a:solidFill>
                            <a:srgbClr val="000000"/>
                          </a:solidFill>
                          <a:latin typeface="+mn-ea"/>
                          <a:ea typeface="+mn-ea"/>
                        </a:rPr>
                        <a:t>二、增訂第二項，定明法人或團體接受機關補助辦理藝文採購，不適用政府採購法</a:t>
                      </a:r>
                      <a:r>
                        <a:rPr lang="en-US" altLang="zh-TW" sz="1800" b="0" i="0" u="none" strike="noStrike" baseline="0" dirty="0" smtClean="0">
                          <a:solidFill>
                            <a:srgbClr val="000000"/>
                          </a:solidFill>
                          <a:latin typeface="+mn-ea"/>
                          <a:ea typeface="+mn-ea"/>
                        </a:rPr>
                        <a:t>(</a:t>
                      </a:r>
                      <a:r>
                        <a:rPr lang="zh-TW" altLang="en-US" sz="1800" b="0" i="0" u="none" strike="noStrike" baseline="0" dirty="0" smtClean="0">
                          <a:solidFill>
                            <a:srgbClr val="000000"/>
                          </a:solidFill>
                          <a:latin typeface="+mn-ea"/>
                          <a:ea typeface="+mn-ea"/>
                        </a:rPr>
                        <a:t>以下簡稱本法</a:t>
                      </a:r>
                      <a:r>
                        <a:rPr lang="en-US" altLang="zh-TW" sz="1800" b="0" i="0" u="none" strike="noStrike" baseline="0" dirty="0" smtClean="0">
                          <a:solidFill>
                            <a:srgbClr val="000000"/>
                          </a:solidFill>
                          <a:latin typeface="+mn-ea"/>
                          <a:ea typeface="+mn-ea"/>
                        </a:rPr>
                        <a:t>)</a:t>
                      </a:r>
                      <a:r>
                        <a:rPr lang="zh-TW" altLang="en-US" sz="1800" b="0" i="0" u="none" strike="noStrike" baseline="0" dirty="0" smtClean="0">
                          <a:solidFill>
                            <a:srgbClr val="000000"/>
                          </a:solidFill>
                          <a:latin typeface="+mn-ea"/>
                          <a:ea typeface="+mn-ea"/>
                        </a:rPr>
                        <a:t>之規定，但應受補助機關之監督，並授權文化部訂定監督管理等相關事項之辦法。</a:t>
                      </a:r>
                      <a:r>
                        <a:rPr lang="zh-TW" altLang="en-US" sz="1800" b="0" i="0" u="none" strike="noStrike" baseline="0" dirty="0" smtClean="0">
                          <a:solidFill>
                            <a:srgbClr val="000000"/>
                          </a:solidFill>
                          <a:latin typeface="微軟正黑體" panose="020B0604030504040204" pitchFamily="34" charset="-120"/>
                          <a:ea typeface="微軟正黑體" panose="020B0604030504040204" pitchFamily="34" charset="-120"/>
                        </a:rPr>
                        <a:t>	</a:t>
                      </a:r>
                    </a:p>
                    <a:p>
                      <a:endParaRPr lang="zh-TW" altLang="en-US" dirty="0"/>
                    </a:p>
                  </a:txBody>
                  <a:tcPr/>
                </a:tc>
                <a:extLst>
                  <a:ext uri="{0D108BD9-81ED-4DB2-BD59-A6C34878D82A}">
                    <a16:rowId xmlns:a16="http://schemas.microsoft.com/office/drawing/2014/main" xmlns="" val="454536176"/>
                  </a:ext>
                </a:extLst>
              </a:tr>
            </a:tbl>
          </a:graphicData>
        </a:graphic>
      </p:graphicFrame>
    </p:spTree>
    <p:extLst>
      <p:ext uri="{BB962C8B-B14F-4D97-AF65-F5344CB8AC3E}">
        <p14:creationId xmlns:p14="http://schemas.microsoft.com/office/powerpoint/2010/main" val="109361138"/>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fld id="{B94C233F-1A73-4A52-A12B-3D74C00F48E9}" type="slidenum">
              <a:rPr kumimoji="0" lang="en-US" altLang="zh-TW" sz="2400" smtClean="0">
                <a:solidFill>
                  <a:srgbClr val="0000FF"/>
                </a:solidFill>
                <a:latin typeface="Arial" pitchFamily="34" charset="0"/>
                <a:ea typeface="新細明體" pitchFamily="18" charset="-120"/>
              </a:rPr>
              <a:pPr eaLnBrk="1" hangingPunct="1">
                <a:spcBef>
                  <a:spcPct val="0"/>
                </a:spcBef>
                <a:buClrTx/>
                <a:buSzTx/>
                <a:buFontTx/>
                <a:buNone/>
              </a:pPr>
              <a:t>110</a:t>
            </a:fld>
            <a:endParaRPr kumimoji="0" lang="en-US" altLang="zh-TW" sz="2400" smtClean="0">
              <a:solidFill>
                <a:srgbClr val="0000FF"/>
              </a:solidFill>
              <a:latin typeface="Arial" pitchFamily="34" charset="0"/>
              <a:ea typeface="新細明體" pitchFamily="18" charset="-120"/>
            </a:endParaRPr>
          </a:p>
        </p:txBody>
      </p:sp>
      <p:pic>
        <p:nvPicPr>
          <p:cNvPr id="103427" name="Picture 21" descr="圖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84313"/>
            <a:ext cx="835183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Rectangle 2"/>
          <p:cNvSpPr>
            <a:spLocks noGrp="1" noChangeArrowheads="1"/>
          </p:cNvSpPr>
          <p:nvPr>
            <p:ph type="title"/>
          </p:nvPr>
        </p:nvSpPr>
        <p:spPr/>
        <p:txBody>
          <a:bodyPr/>
          <a:lstStyle/>
          <a:p>
            <a:pPr eaLnBrk="1" hangingPunct="1"/>
            <a:r>
              <a:rPr lang="zh-TW" altLang="en-US" smtClean="0"/>
              <a:t>標價偏低顯不合理錯誤案例</a:t>
            </a:r>
            <a:r>
              <a:rPr lang="en-US" altLang="zh-TW" smtClean="0">
                <a:latin typeface="標楷體" pitchFamily="65" charset="-120"/>
              </a:rPr>
              <a:t>-2</a:t>
            </a:r>
          </a:p>
        </p:txBody>
      </p:sp>
      <p:sp>
        <p:nvSpPr>
          <p:cNvPr id="103429" name="Rectangle 3"/>
          <p:cNvSpPr>
            <a:spLocks noChangeArrowheads="1"/>
          </p:cNvSpPr>
          <p:nvPr/>
        </p:nvSpPr>
        <p:spPr bwMode="auto">
          <a:xfrm>
            <a:off x="466725" y="3573463"/>
            <a:ext cx="87090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lnSpc>
                <a:spcPct val="90000"/>
              </a:lnSpc>
              <a:buFont typeface="Wingdings" pitchFamily="2" charset="2"/>
              <a:buNone/>
            </a:pPr>
            <a:endParaRPr lang="zh-TW" altLang="zh-TW" sz="2800">
              <a:solidFill>
                <a:schemeClr val="folHlink"/>
              </a:solidFill>
              <a:latin typeface="標楷體" pitchFamily="65" charset="-120"/>
            </a:endParaRPr>
          </a:p>
        </p:txBody>
      </p:sp>
      <p:sp>
        <p:nvSpPr>
          <p:cNvPr id="103430" name="Line 13"/>
          <p:cNvSpPr>
            <a:spLocks noChangeShapeType="1"/>
          </p:cNvSpPr>
          <p:nvPr/>
        </p:nvSpPr>
        <p:spPr bwMode="auto">
          <a:xfrm flipV="1">
            <a:off x="7237413" y="3213100"/>
            <a:ext cx="15113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0" tIns="0" rIns="0" bIns="0"/>
          <a:lstStyle/>
          <a:p>
            <a:endParaRPr lang="zh-TW" altLang="en-US"/>
          </a:p>
        </p:txBody>
      </p:sp>
      <p:sp>
        <p:nvSpPr>
          <p:cNvPr id="103431" name="Line 14"/>
          <p:cNvSpPr>
            <a:spLocks noChangeShapeType="1"/>
          </p:cNvSpPr>
          <p:nvPr/>
        </p:nvSpPr>
        <p:spPr bwMode="auto">
          <a:xfrm>
            <a:off x="1258888" y="3429000"/>
            <a:ext cx="7345362" cy="7143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0" tIns="0" rIns="0" bIns="0"/>
          <a:lstStyle/>
          <a:p>
            <a:endParaRPr lang="zh-TW" altLang="en-US"/>
          </a:p>
        </p:txBody>
      </p:sp>
      <p:sp>
        <p:nvSpPr>
          <p:cNvPr id="103432" name="Rectangle 15"/>
          <p:cNvSpPr>
            <a:spLocks noChangeArrowheads="1"/>
          </p:cNvSpPr>
          <p:nvPr/>
        </p:nvSpPr>
        <p:spPr bwMode="auto">
          <a:xfrm>
            <a:off x="1547813" y="1700213"/>
            <a:ext cx="2663825"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103433" name="Rectangle 16"/>
          <p:cNvSpPr>
            <a:spLocks noGrp="1" noChangeArrowheads="1"/>
          </p:cNvSpPr>
          <p:nvPr>
            <p:ph type="body" idx="1"/>
          </p:nvPr>
        </p:nvSpPr>
        <p:spPr>
          <a:xfrm>
            <a:off x="250825" y="4292600"/>
            <a:ext cx="5616575" cy="2232025"/>
          </a:xfrm>
          <a:noFill/>
        </p:spPr>
        <p:txBody>
          <a:bodyPr/>
          <a:lstStyle/>
          <a:p>
            <a:pPr eaLnBrk="1" hangingPunct="1"/>
            <a:r>
              <a:rPr lang="zh-TW" altLang="en-US" u="sng" smtClean="0"/>
              <a:t>觀念解析：</a:t>
            </a:r>
          </a:p>
          <a:p>
            <a:pPr lvl="1" eaLnBrk="1" hangingPunct="1"/>
            <a:r>
              <a:rPr lang="zh-TW" altLang="en-US" smtClean="0"/>
              <a:t>繳納差額保證金後始可決標。</a:t>
            </a:r>
          </a:p>
        </p:txBody>
      </p:sp>
    </p:spTree>
    <p:extLst>
      <p:ext uri="{BB962C8B-B14F-4D97-AF65-F5344CB8AC3E}">
        <p14:creationId xmlns:p14="http://schemas.microsoft.com/office/powerpoint/2010/main" val="165575549"/>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A51E3F19-3BAF-4EA7-B834-67F88CFEF315}" type="slidenum">
              <a:rPr kumimoji="0" lang="en-US" altLang="zh-TW" smtClean="0">
                <a:solidFill>
                  <a:srgbClr val="0000FF"/>
                </a:solidFill>
                <a:latin typeface="Arial" pitchFamily="34" charset="0"/>
              </a:rPr>
              <a:pPr eaLnBrk="1" hangingPunct="1"/>
              <a:t>111</a:t>
            </a:fld>
            <a:endParaRPr kumimoji="0" lang="en-US" altLang="zh-TW" smtClean="0">
              <a:solidFill>
                <a:srgbClr val="0000FF"/>
              </a:solidFill>
              <a:latin typeface="Arial" pitchFamily="34" charset="0"/>
            </a:endParaRPr>
          </a:p>
        </p:txBody>
      </p:sp>
      <p:sp>
        <p:nvSpPr>
          <p:cNvPr id="102403" name="Rectangle 2"/>
          <p:cNvSpPr>
            <a:spLocks noGrp="1" noChangeArrowheads="1"/>
          </p:cNvSpPr>
          <p:nvPr>
            <p:ph type="title"/>
          </p:nvPr>
        </p:nvSpPr>
        <p:spPr/>
        <p:txBody>
          <a:bodyPr/>
          <a:lstStyle/>
          <a:p>
            <a:pPr eaLnBrk="1" hangingPunct="1"/>
            <a:r>
              <a:rPr lang="zh-TW" altLang="en-US" smtClean="0"/>
              <a:t>採購監辦應注意事項</a:t>
            </a:r>
          </a:p>
        </p:txBody>
      </p:sp>
      <p:sp>
        <p:nvSpPr>
          <p:cNvPr id="102404" name="Rectangle 3"/>
          <p:cNvSpPr>
            <a:spLocks noGrp="1" noChangeArrowheads="1"/>
          </p:cNvSpPr>
          <p:nvPr>
            <p:ph type="body" idx="1"/>
          </p:nvPr>
        </p:nvSpPr>
        <p:spPr/>
        <p:txBody>
          <a:bodyPr/>
          <a:lstStyle/>
          <a:p>
            <a:pPr eaLnBrk="1" hangingPunct="1"/>
            <a:r>
              <a:rPr lang="zh-TW" altLang="en-US" smtClean="0"/>
              <a:t>招、決標階段</a:t>
            </a:r>
            <a:r>
              <a:rPr lang="en-US" altLang="zh-TW" sz="2800" smtClean="0">
                <a:solidFill>
                  <a:schemeClr val="folHlink"/>
                </a:solidFill>
                <a:latin typeface="標楷體" pitchFamily="65" charset="-120"/>
              </a:rPr>
              <a:t>(5.</a:t>
            </a:r>
            <a:r>
              <a:rPr lang="zh-TW" altLang="en-US" sz="2800" smtClean="0">
                <a:solidFill>
                  <a:schemeClr val="folHlink"/>
                </a:solidFill>
                <a:latin typeface="標楷體" pitchFamily="65" charset="-120"/>
              </a:rPr>
              <a:t>其他</a:t>
            </a:r>
            <a:r>
              <a:rPr lang="en-US" altLang="zh-TW" sz="2800" smtClean="0">
                <a:solidFill>
                  <a:schemeClr val="folHlink"/>
                </a:solidFill>
                <a:latin typeface="標楷體" pitchFamily="65" charset="-120"/>
              </a:rPr>
              <a:t>)</a:t>
            </a:r>
          </a:p>
          <a:p>
            <a:pPr eaLnBrk="1" hangingPunct="1"/>
            <a:r>
              <a:rPr lang="en-US" altLang="zh-TW" smtClean="0">
                <a:solidFill>
                  <a:srgbClr val="0000FF"/>
                </a:solidFill>
                <a:latin typeface="標楷體" pitchFamily="65" charset="-120"/>
              </a:rPr>
              <a:t>&lt;</a:t>
            </a:r>
            <a:r>
              <a:rPr lang="zh-TW" altLang="en-US" smtClean="0">
                <a:solidFill>
                  <a:srgbClr val="0000FF"/>
                </a:solidFill>
                <a:latin typeface="標楷體" pitchFamily="65" charset="-120"/>
              </a:rPr>
              <a:t>開標前</a:t>
            </a:r>
            <a:r>
              <a:rPr lang="en-US" altLang="zh-TW" smtClean="0">
                <a:solidFill>
                  <a:srgbClr val="0000FF"/>
                </a:solidFill>
                <a:latin typeface="標楷體" pitchFamily="65" charset="-120"/>
              </a:rPr>
              <a:t>&gt;</a:t>
            </a:r>
          </a:p>
          <a:p>
            <a:pPr lvl="1" eaLnBrk="1" hangingPunct="1"/>
            <a:r>
              <a:rPr lang="zh-TW" altLang="en-US" smtClean="0">
                <a:latin typeface="標楷體" pitchFamily="65" charset="-120"/>
              </a:rPr>
              <a:t>確認招決標方式，屬第幾次招標</a:t>
            </a:r>
          </a:p>
          <a:p>
            <a:pPr lvl="1" eaLnBrk="1" hangingPunct="1"/>
            <a:r>
              <a:rPr lang="zh-TW" altLang="en-US" smtClean="0">
                <a:latin typeface="標楷體" pitchFamily="65" charset="-120"/>
              </a:rPr>
              <a:t>合格廠商是否達法定家數</a:t>
            </a:r>
            <a:r>
              <a:rPr lang="en-US" altLang="zh-TW" sz="2400" smtClean="0">
                <a:latin typeface="標楷體" pitchFamily="65" charset="-120"/>
              </a:rPr>
              <a:t>(</a:t>
            </a:r>
            <a:r>
              <a:rPr lang="zh-TW" altLang="en-US" sz="2400" smtClean="0">
                <a:latin typeface="標楷體" pitchFamily="65" charset="-120"/>
              </a:rPr>
              <a:t>法</a:t>
            </a:r>
            <a:r>
              <a:rPr lang="en-US" altLang="zh-TW" sz="2400" smtClean="0">
                <a:latin typeface="標楷體" pitchFamily="65" charset="-120"/>
              </a:rPr>
              <a:t>48)</a:t>
            </a:r>
          </a:p>
          <a:p>
            <a:pPr lvl="1" eaLnBrk="1" hangingPunct="1"/>
            <a:r>
              <a:rPr lang="zh-TW" altLang="en-US" smtClean="0">
                <a:latin typeface="標楷體" pitchFamily="65" charset="-120"/>
              </a:rPr>
              <a:t>若有不合格廠商，了解其情形</a:t>
            </a:r>
          </a:p>
          <a:p>
            <a:pPr lvl="2" eaLnBrk="1" hangingPunct="1"/>
            <a:r>
              <a:rPr lang="zh-TW" altLang="en-US" smtClean="0">
                <a:latin typeface="標楷體" pitchFamily="65" charset="-120"/>
              </a:rPr>
              <a:t>注意採購法第</a:t>
            </a:r>
            <a:r>
              <a:rPr lang="en-US" altLang="zh-TW" smtClean="0">
                <a:latin typeface="標楷體" pitchFamily="65" charset="-120"/>
              </a:rPr>
              <a:t>101</a:t>
            </a:r>
            <a:r>
              <a:rPr lang="zh-TW" altLang="en-US" smtClean="0">
                <a:latin typeface="標楷體" pitchFamily="65" charset="-120"/>
              </a:rPr>
              <a:t>條不良廠商</a:t>
            </a:r>
            <a:r>
              <a:rPr lang="en-US" altLang="zh-TW" smtClean="0">
                <a:latin typeface="標楷體" pitchFamily="65" charset="-120"/>
              </a:rPr>
              <a:t>(</a:t>
            </a:r>
            <a:r>
              <a:rPr lang="zh-TW" altLang="en-US" smtClean="0">
                <a:latin typeface="標楷體" pitchFamily="65" charset="-120"/>
              </a:rPr>
              <a:t>停權中</a:t>
            </a:r>
            <a:r>
              <a:rPr lang="en-US" altLang="zh-TW" smtClean="0">
                <a:latin typeface="標楷體" pitchFamily="65" charset="-120"/>
              </a:rPr>
              <a:t>)</a:t>
            </a:r>
            <a:r>
              <a:rPr lang="zh-TW" altLang="en-US" smtClean="0">
                <a:latin typeface="標楷體" pitchFamily="65" charset="-120"/>
              </a:rPr>
              <a:t>之情形</a:t>
            </a:r>
          </a:p>
          <a:p>
            <a:pPr lvl="1" eaLnBrk="1" hangingPunct="1"/>
            <a:r>
              <a:rPr lang="zh-TW" altLang="en-US" smtClean="0">
                <a:latin typeface="標楷體" pitchFamily="65" charset="-120"/>
              </a:rPr>
              <a:t>投標廠商之投標文件是否密封</a:t>
            </a:r>
            <a:r>
              <a:rPr lang="en-US" altLang="zh-TW" sz="2400" smtClean="0">
                <a:latin typeface="標楷體" pitchFamily="65" charset="-120"/>
              </a:rPr>
              <a:t>(</a:t>
            </a:r>
            <a:r>
              <a:rPr lang="zh-TW" altLang="en-US" sz="2400" smtClean="0">
                <a:latin typeface="標楷體" pitchFamily="65" charset="-120"/>
              </a:rPr>
              <a:t>法</a:t>
            </a:r>
            <a:r>
              <a:rPr lang="en-US" altLang="zh-TW" sz="2400" smtClean="0">
                <a:latin typeface="標楷體" pitchFamily="65" charset="-120"/>
              </a:rPr>
              <a:t>33)</a:t>
            </a:r>
          </a:p>
          <a:p>
            <a:pPr lvl="1" eaLnBrk="1" hangingPunct="1"/>
            <a:r>
              <a:rPr lang="zh-TW" altLang="en-US" smtClean="0">
                <a:latin typeface="標楷體" pitchFamily="65" charset="-120"/>
              </a:rPr>
              <a:t>有訂底價者，底價封套是否密封</a:t>
            </a:r>
            <a:r>
              <a:rPr lang="en-US" altLang="zh-TW" sz="2400" smtClean="0">
                <a:latin typeface="標楷體" pitchFamily="65" charset="-120"/>
              </a:rPr>
              <a:t>(</a:t>
            </a:r>
            <a:r>
              <a:rPr lang="zh-TW" altLang="en-US" sz="2400" smtClean="0">
                <a:latin typeface="標楷體" pitchFamily="65" charset="-120"/>
              </a:rPr>
              <a:t>法</a:t>
            </a:r>
            <a:r>
              <a:rPr lang="en-US" altLang="zh-TW" sz="2400" smtClean="0">
                <a:latin typeface="標楷體" pitchFamily="65" charset="-120"/>
              </a:rPr>
              <a:t>34)</a:t>
            </a:r>
            <a:r>
              <a:rPr lang="en-US" altLang="zh-TW" smtClean="0">
                <a:latin typeface="標楷體" pitchFamily="65" charset="-120"/>
              </a:rPr>
              <a:t> </a:t>
            </a:r>
          </a:p>
          <a:p>
            <a:pPr lvl="1" eaLnBrk="1" hangingPunct="1"/>
            <a:r>
              <a:rPr lang="zh-TW" altLang="en-US" smtClean="0">
                <a:latin typeface="標楷體" pitchFamily="65" charset="-120"/>
              </a:rPr>
              <a:t>底價核定時間是否符合採購法第</a:t>
            </a:r>
            <a:r>
              <a:rPr lang="en-US" altLang="zh-TW" smtClean="0">
                <a:latin typeface="標楷體" pitchFamily="65" charset="-120"/>
              </a:rPr>
              <a:t>46</a:t>
            </a:r>
            <a:r>
              <a:rPr lang="zh-TW" altLang="en-US" smtClean="0">
                <a:latin typeface="標楷體" pitchFamily="65" charset="-120"/>
              </a:rPr>
              <a:t>條規定</a:t>
            </a: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5E1DA238-A032-4213-BDA0-010E3E138AF5}" type="slidenum">
              <a:rPr kumimoji="0" lang="en-US" altLang="zh-TW" smtClean="0">
                <a:solidFill>
                  <a:srgbClr val="0000FF"/>
                </a:solidFill>
                <a:latin typeface="Arial" pitchFamily="34" charset="0"/>
              </a:rPr>
              <a:pPr eaLnBrk="1" hangingPunct="1"/>
              <a:t>112</a:t>
            </a:fld>
            <a:endParaRPr kumimoji="0" lang="en-US" altLang="zh-TW" smtClean="0">
              <a:solidFill>
                <a:srgbClr val="0000FF"/>
              </a:solidFill>
              <a:latin typeface="Arial" pitchFamily="34" charset="0"/>
            </a:endParaRPr>
          </a:p>
        </p:txBody>
      </p:sp>
      <p:sp>
        <p:nvSpPr>
          <p:cNvPr id="103427" name="Rectangle 2"/>
          <p:cNvSpPr>
            <a:spLocks noGrp="1" noChangeArrowheads="1"/>
          </p:cNvSpPr>
          <p:nvPr>
            <p:ph type="title"/>
          </p:nvPr>
        </p:nvSpPr>
        <p:spPr/>
        <p:txBody>
          <a:bodyPr/>
          <a:lstStyle/>
          <a:p>
            <a:pPr eaLnBrk="1" hangingPunct="1"/>
            <a:r>
              <a:rPr lang="zh-TW" altLang="en-US" smtClean="0"/>
              <a:t>採購監辦應注意事項</a:t>
            </a:r>
          </a:p>
        </p:txBody>
      </p:sp>
      <p:sp>
        <p:nvSpPr>
          <p:cNvPr id="103428" name="Rectangle 3"/>
          <p:cNvSpPr>
            <a:spLocks noGrp="1" noChangeArrowheads="1"/>
          </p:cNvSpPr>
          <p:nvPr>
            <p:ph type="body" idx="1"/>
          </p:nvPr>
        </p:nvSpPr>
        <p:spPr/>
        <p:txBody>
          <a:bodyPr/>
          <a:lstStyle/>
          <a:p>
            <a:pPr lvl="1" eaLnBrk="1" hangingPunct="1">
              <a:lnSpc>
                <a:spcPct val="90000"/>
              </a:lnSpc>
            </a:pPr>
            <a:r>
              <a:rPr lang="zh-TW" altLang="en-US" smtClean="0">
                <a:latin typeface="標楷體" pitchFamily="65" charset="-120"/>
              </a:rPr>
              <a:t>是否依招標公告之時間地點辦理開標作業</a:t>
            </a:r>
            <a:r>
              <a:rPr lang="en-US" altLang="zh-TW" sz="2400" smtClean="0">
                <a:latin typeface="標楷體" pitchFamily="65" charset="-120"/>
              </a:rPr>
              <a:t>(</a:t>
            </a:r>
            <a:r>
              <a:rPr lang="zh-TW" altLang="en-US" sz="2400" smtClean="0">
                <a:latin typeface="標楷體" pitchFamily="65" charset="-120"/>
              </a:rPr>
              <a:t>法</a:t>
            </a:r>
            <a:r>
              <a:rPr lang="en-US" altLang="zh-TW" sz="2400" smtClean="0">
                <a:latin typeface="標楷體" pitchFamily="65" charset="-120"/>
              </a:rPr>
              <a:t>48)</a:t>
            </a:r>
            <a:r>
              <a:rPr lang="zh-TW" altLang="en-US" smtClean="0">
                <a:latin typeface="標楷體" pitchFamily="65" charset="-120"/>
              </a:rPr>
              <a:t> </a:t>
            </a:r>
          </a:p>
          <a:p>
            <a:pPr lvl="1" eaLnBrk="1" hangingPunct="1">
              <a:lnSpc>
                <a:spcPct val="90000"/>
              </a:lnSpc>
            </a:pPr>
            <a:r>
              <a:rPr lang="zh-TW" altLang="en-US" smtClean="0">
                <a:latin typeface="標楷體" pitchFamily="65" charset="-120"/>
              </a:rPr>
              <a:t>主持人是否為機關首長或其授權人所指派</a:t>
            </a:r>
            <a:r>
              <a:rPr lang="en-US" altLang="zh-TW" sz="2400" smtClean="0">
                <a:latin typeface="標楷體" pitchFamily="65" charset="-120"/>
              </a:rPr>
              <a:t>(</a:t>
            </a:r>
            <a:r>
              <a:rPr lang="zh-TW" altLang="en-US" sz="2400" smtClean="0">
                <a:latin typeface="標楷體" pitchFamily="65" charset="-120"/>
              </a:rPr>
              <a:t>細則</a:t>
            </a:r>
            <a:r>
              <a:rPr lang="en-US" altLang="zh-TW" sz="2400" smtClean="0">
                <a:latin typeface="標楷體" pitchFamily="65" charset="-120"/>
              </a:rPr>
              <a:t>50)</a:t>
            </a:r>
          </a:p>
          <a:p>
            <a:pPr lvl="1" eaLnBrk="1" hangingPunct="1">
              <a:lnSpc>
                <a:spcPct val="90000"/>
              </a:lnSpc>
            </a:pPr>
            <a:r>
              <a:rPr lang="zh-TW" altLang="en-US" smtClean="0">
                <a:latin typeface="標楷體" pitchFamily="65" charset="-120"/>
              </a:rPr>
              <a:t>採購單位、業務單位、監辦人員及其他有關人員是否到齊</a:t>
            </a:r>
          </a:p>
          <a:p>
            <a:pPr lvl="1" eaLnBrk="1" hangingPunct="1">
              <a:lnSpc>
                <a:spcPct val="90000"/>
              </a:lnSpc>
            </a:pPr>
            <a:r>
              <a:rPr lang="zh-TW" altLang="en-US" smtClean="0">
                <a:latin typeface="標楷體" pitchFamily="65" charset="-120"/>
              </a:rPr>
              <a:t>公開取得書面報價或企劃書之第一次開標，廠商僅有一家，依「中央機關未達公告金額採購招標辦法」第</a:t>
            </a:r>
            <a:r>
              <a:rPr lang="en-US" altLang="zh-TW" smtClean="0">
                <a:latin typeface="標楷體" pitchFamily="65" charset="-120"/>
              </a:rPr>
              <a:t>3</a:t>
            </a:r>
            <a:r>
              <a:rPr lang="zh-TW" altLang="en-US" smtClean="0">
                <a:latin typeface="標楷體" pitchFamily="65" charset="-120"/>
              </a:rPr>
              <a:t>條規定，</a:t>
            </a:r>
            <a:r>
              <a:rPr lang="zh-TW" altLang="en-US" smtClean="0">
                <a:solidFill>
                  <a:srgbClr val="FF0000"/>
                </a:solidFill>
                <a:latin typeface="標楷體" pitchFamily="65" charset="-120"/>
              </a:rPr>
              <a:t>當場改採限制性招標議價，</a:t>
            </a:r>
            <a:r>
              <a:rPr lang="zh-TW" altLang="en-US" smtClean="0">
                <a:latin typeface="標楷體" pitchFamily="65" charset="-120"/>
              </a:rPr>
              <a:t>是否</a:t>
            </a:r>
            <a:r>
              <a:rPr lang="zh-TW" altLang="en-US" smtClean="0">
                <a:solidFill>
                  <a:srgbClr val="FF0000"/>
                </a:solidFill>
                <a:latin typeface="標楷體" pitchFamily="65" charset="-120"/>
              </a:rPr>
              <a:t>參考廠商報價重訂底價</a:t>
            </a:r>
            <a:r>
              <a:rPr lang="en-US" altLang="zh-TW" sz="2400" smtClean="0">
                <a:latin typeface="標楷體" pitchFamily="65" charset="-120"/>
              </a:rPr>
              <a:t>(</a:t>
            </a:r>
            <a:r>
              <a:rPr lang="zh-TW" altLang="en-US" sz="2400" smtClean="0">
                <a:latin typeface="標楷體" pitchFamily="65" charset="-120"/>
              </a:rPr>
              <a:t>細則</a:t>
            </a:r>
            <a:r>
              <a:rPr lang="en-US" altLang="zh-TW" sz="2400" smtClean="0">
                <a:latin typeface="標楷體" pitchFamily="65" charset="-120"/>
              </a:rPr>
              <a:t>54-</a:t>
            </a:r>
            <a:r>
              <a:rPr lang="en-US" altLang="zh-TW" sz="2400" smtClean="0"/>
              <a:t>Ⅲ</a:t>
            </a:r>
            <a:r>
              <a:rPr lang="en-US" altLang="zh-TW" sz="2400" smtClean="0">
                <a:latin typeface="標楷體" pitchFamily="65" charset="-120"/>
              </a:rPr>
              <a:t>)</a:t>
            </a:r>
          </a:p>
          <a:p>
            <a:pPr lvl="1" eaLnBrk="1" hangingPunct="1">
              <a:lnSpc>
                <a:spcPct val="90000"/>
              </a:lnSpc>
            </a:pPr>
            <a:r>
              <a:rPr lang="zh-TW" altLang="en-US" smtClean="0"/>
              <a:t>限制性招標邀請二家以上廠商比價，僅有一家廠商投標，</a:t>
            </a:r>
            <a:r>
              <a:rPr lang="zh-TW" altLang="en-US" smtClean="0">
                <a:solidFill>
                  <a:srgbClr val="FF0000"/>
                </a:solidFill>
                <a:latin typeface="標楷體" pitchFamily="65" charset="-120"/>
              </a:rPr>
              <a:t>當場改議價辦理</a:t>
            </a:r>
            <a:r>
              <a:rPr lang="zh-TW" altLang="en-US" smtClean="0"/>
              <a:t>，</a:t>
            </a:r>
            <a:r>
              <a:rPr lang="zh-TW" altLang="en-US" smtClean="0">
                <a:latin typeface="標楷體" pitchFamily="65" charset="-120"/>
              </a:rPr>
              <a:t>是否</a:t>
            </a:r>
            <a:r>
              <a:rPr lang="zh-TW" altLang="en-US" smtClean="0">
                <a:solidFill>
                  <a:srgbClr val="FF0000"/>
                </a:solidFill>
                <a:latin typeface="標楷體" pitchFamily="65" charset="-120"/>
              </a:rPr>
              <a:t>參考廠商報價重訂底價</a:t>
            </a:r>
            <a:r>
              <a:rPr lang="en-US" altLang="zh-TW" sz="2400" smtClean="0">
                <a:latin typeface="標楷體" pitchFamily="65" charset="-120"/>
              </a:rPr>
              <a:t>(</a:t>
            </a:r>
            <a:r>
              <a:rPr lang="zh-TW" altLang="en-US" sz="2400" smtClean="0">
                <a:latin typeface="標楷體" pitchFamily="65" charset="-120"/>
              </a:rPr>
              <a:t>細則</a:t>
            </a:r>
            <a:r>
              <a:rPr lang="en-US" altLang="zh-TW" sz="2400" smtClean="0">
                <a:latin typeface="標楷體" pitchFamily="65" charset="-120"/>
              </a:rPr>
              <a:t>19</a:t>
            </a:r>
            <a:r>
              <a:rPr lang="zh-TW" altLang="en-US" smtClean="0"/>
              <a:t>、</a:t>
            </a:r>
            <a:r>
              <a:rPr lang="en-US" altLang="zh-TW" sz="2400" smtClean="0">
                <a:latin typeface="標楷體" pitchFamily="65" charset="-120"/>
              </a:rPr>
              <a:t>54-</a:t>
            </a:r>
            <a:r>
              <a:rPr lang="en-US" altLang="zh-TW" sz="2400" smtClean="0"/>
              <a:t>Ⅲ</a:t>
            </a:r>
            <a:r>
              <a:rPr lang="en-US" altLang="zh-TW" sz="2400" smtClean="0">
                <a:latin typeface="標楷體" pitchFamily="65" charset="-120"/>
              </a:rPr>
              <a:t>)</a:t>
            </a: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C821DC48-E804-4083-88CB-879092A17673}" type="slidenum">
              <a:rPr kumimoji="0" lang="en-US" altLang="zh-TW" smtClean="0">
                <a:solidFill>
                  <a:srgbClr val="0000FF"/>
                </a:solidFill>
                <a:latin typeface="Arial" pitchFamily="34" charset="0"/>
              </a:rPr>
              <a:pPr eaLnBrk="1" hangingPunct="1"/>
              <a:t>113</a:t>
            </a:fld>
            <a:endParaRPr kumimoji="0" lang="en-US" altLang="zh-TW" smtClean="0">
              <a:solidFill>
                <a:srgbClr val="0000FF"/>
              </a:solidFill>
              <a:latin typeface="Arial" pitchFamily="34" charset="0"/>
            </a:endParaRPr>
          </a:p>
        </p:txBody>
      </p:sp>
      <p:sp>
        <p:nvSpPr>
          <p:cNvPr id="106499" name="Rectangle 2"/>
          <p:cNvSpPr>
            <a:spLocks noGrp="1" noChangeArrowheads="1"/>
          </p:cNvSpPr>
          <p:nvPr>
            <p:ph type="title"/>
          </p:nvPr>
        </p:nvSpPr>
        <p:spPr/>
        <p:txBody>
          <a:bodyPr/>
          <a:lstStyle/>
          <a:p>
            <a:pPr eaLnBrk="1" hangingPunct="1"/>
            <a:r>
              <a:rPr lang="zh-TW" altLang="en-US" smtClean="0"/>
              <a:t>採購監辦應注意事項</a:t>
            </a:r>
          </a:p>
        </p:txBody>
      </p:sp>
      <p:sp>
        <p:nvSpPr>
          <p:cNvPr id="106500" name="Rectangle 3"/>
          <p:cNvSpPr>
            <a:spLocks noGrp="1" noChangeArrowheads="1"/>
          </p:cNvSpPr>
          <p:nvPr>
            <p:ph type="body" idx="1"/>
          </p:nvPr>
        </p:nvSpPr>
        <p:spPr>
          <a:xfrm>
            <a:off x="107950" y="1368425"/>
            <a:ext cx="8959850" cy="5300663"/>
          </a:xfrm>
        </p:spPr>
        <p:txBody>
          <a:bodyPr/>
          <a:lstStyle/>
          <a:p>
            <a:pPr lvl="1" eaLnBrk="1" hangingPunct="1">
              <a:lnSpc>
                <a:spcPct val="105000"/>
              </a:lnSpc>
              <a:spcBef>
                <a:spcPct val="30000"/>
              </a:spcBef>
            </a:pPr>
            <a:r>
              <a:rPr lang="zh-TW" altLang="en-US" smtClean="0">
                <a:latin typeface="標楷體" pitchFamily="65" charset="-120"/>
              </a:rPr>
              <a:t>底價開啟後</a:t>
            </a:r>
            <a:r>
              <a:rPr lang="zh-TW" altLang="en-US" smtClean="0">
                <a:solidFill>
                  <a:srgbClr val="FF0000"/>
                </a:solidFill>
                <a:latin typeface="標楷體" pitchFamily="65" charset="-120"/>
              </a:rPr>
              <a:t>未決標前仍應保密</a:t>
            </a:r>
            <a:r>
              <a:rPr lang="zh-TW" altLang="en-US" smtClean="0">
                <a:latin typeface="標楷體" pitchFamily="65" charset="-120"/>
              </a:rPr>
              <a:t>。</a:t>
            </a:r>
            <a:r>
              <a:rPr lang="en-US" altLang="zh-TW" sz="2400" smtClean="0">
                <a:latin typeface="標楷體" pitchFamily="65" charset="-120"/>
              </a:rPr>
              <a:t>(</a:t>
            </a:r>
            <a:r>
              <a:rPr lang="zh-TW" altLang="en-US" sz="2400" smtClean="0">
                <a:latin typeface="標楷體" pitchFamily="65" charset="-120"/>
              </a:rPr>
              <a:t>法</a:t>
            </a:r>
            <a:r>
              <a:rPr lang="en-US" altLang="zh-TW" sz="2400" smtClean="0">
                <a:latin typeface="標楷體" pitchFamily="65" charset="-120"/>
              </a:rPr>
              <a:t>34)</a:t>
            </a:r>
          </a:p>
          <a:p>
            <a:pPr lvl="1" eaLnBrk="1" hangingPunct="1">
              <a:lnSpc>
                <a:spcPct val="105000"/>
              </a:lnSpc>
              <a:spcBef>
                <a:spcPct val="30000"/>
              </a:spcBef>
            </a:pPr>
            <a:r>
              <a:rPr lang="zh-TW" altLang="en-US" smtClean="0">
                <a:latin typeface="標楷體" pitchFamily="65" charset="-120"/>
              </a:rPr>
              <a:t>有減價程序者，應注意減價程序應符合招標文件規定</a:t>
            </a:r>
            <a:r>
              <a:rPr lang="zh-TW" altLang="zh-TW" smtClean="0"/>
              <a:t>，</a:t>
            </a:r>
            <a:r>
              <a:rPr lang="zh-TW" altLang="en-US" smtClean="0">
                <a:latin typeface="標楷體" pitchFamily="65" charset="-120"/>
              </a:rPr>
              <a:t>是否</a:t>
            </a:r>
            <a:r>
              <a:rPr lang="zh-TW" altLang="en-US" smtClean="0">
                <a:solidFill>
                  <a:srgbClr val="FF0000"/>
                </a:solidFill>
                <a:latin typeface="標楷體" pitchFamily="65" charset="-120"/>
              </a:rPr>
              <a:t>有緊急情事需超底價決標</a:t>
            </a:r>
            <a:r>
              <a:rPr lang="zh-TW" altLang="en-US" smtClean="0">
                <a:latin typeface="標楷體" pitchFamily="65" charset="-120"/>
              </a:rPr>
              <a:t>。</a:t>
            </a:r>
            <a:r>
              <a:rPr lang="en-US" altLang="zh-TW" sz="2400" smtClean="0">
                <a:latin typeface="標楷體" pitchFamily="65" charset="-120"/>
              </a:rPr>
              <a:t>(</a:t>
            </a:r>
            <a:r>
              <a:rPr lang="zh-TW" altLang="en-US" sz="2400" smtClean="0">
                <a:latin typeface="標楷體" pitchFamily="65" charset="-120"/>
              </a:rPr>
              <a:t>法</a:t>
            </a:r>
            <a:r>
              <a:rPr lang="en-US" altLang="zh-TW" sz="2400" smtClean="0">
                <a:latin typeface="標楷體" pitchFamily="65" charset="-120"/>
              </a:rPr>
              <a:t>53)</a:t>
            </a:r>
          </a:p>
          <a:p>
            <a:pPr lvl="2" eaLnBrk="1" hangingPunct="1">
              <a:lnSpc>
                <a:spcPct val="105000"/>
              </a:lnSpc>
              <a:spcBef>
                <a:spcPct val="30000"/>
              </a:spcBef>
            </a:pPr>
            <a:r>
              <a:rPr lang="zh-TW" altLang="en-US" smtClean="0">
                <a:latin typeface="標楷體" pitchFamily="65" charset="-120"/>
              </a:rPr>
              <a:t>優減</a:t>
            </a:r>
            <a:r>
              <a:rPr lang="zh-TW" altLang="en-US" smtClean="0"/>
              <a:t>、比減廠商未依通知期限辦理者，視同放棄</a:t>
            </a:r>
            <a:r>
              <a:rPr lang="en-US" altLang="zh-TW" sz="2000" smtClean="0">
                <a:latin typeface="標楷體" pitchFamily="65" charset="-120"/>
              </a:rPr>
              <a:t>(</a:t>
            </a:r>
            <a:r>
              <a:rPr lang="zh-TW" altLang="en-US" sz="2000" smtClean="0">
                <a:latin typeface="標楷體" pitchFamily="65" charset="-120"/>
              </a:rPr>
              <a:t>法</a:t>
            </a:r>
            <a:r>
              <a:rPr lang="en-US" altLang="zh-TW" sz="2000" smtClean="0">
                <a:latin typeface="標楷體" pitchFamily="65" charset="-120"/>
              </a:rPr>
              <a:t>60)</a:t>
            </a:r>
            <a:endParaRPr lang="en-US" altLang="zh-TW" smtClean="0">
              <a:latin typeface="標楷體" pitchFamily="65" charset="-120"/>
            </a:endParaRPr>
          </a:p>
          <a:p>
            <a:pPr lvl="1" eaLnBrk="1" hangingPunct="1">
              <a:lnSpc>
                <a:spcPct val="105000"/>
              </a:lnSpc>
              <a:spcBef>
                <a:spcPct val="30000"/>
              </a:spcBef>
            </a:pPr>
            <a:r>
              <a:rPr lang="zh-TW" altLang="en-US" smtClean="0">
                <a:latin typeface="標楷體" pitchFamily="65" charset="-120"/>
              </a:rPr>
              <a:t>總標價或部分標價偏低者，應通知廠商限期提出說明或擔保。</a:t>
            </a:r>
            <a:r>
              <a:rPr lang="en-US" altLang="zh-TW" sz="2400" smtClean="0">
                <a:latin typeface="標楷體" pitchFamily="65" charset="-120"/>
              </a:rPr>
              <a:t>(</a:t>
            </a:r>
            <a:r>
              <a:rPr lang="zh-TW" altLang="en-US" sz="2400" smtClean="0">
                <a:latin typeface="標楷體" pitchFamily="65" charset="-120"/>
              </a:rPr>
              <a:t>法</a:t>
            </a:r>
            <a:r>
              <a:rPr lang="en-US" altLang="zh-TW" sz="2400" smtClean="0">
                <a:latin typeface="標楷體" pitchFamily="65" charset="-120"/>
              </a:rPr>
              <a:t>58)</a:t>
            </a:r>
          </a:p>
          <a:p>
            <a:pPr lvl="2" eaLnBrk="1" hangingPunct="1">
              <a:lnSpc>
                <a:spcPct val="105000"/>
              </a:lnSpc>
              <a:spcBef>
                <a:spcPct val="30000"/>
              </a:spcBef>
            </a:pPr>
            <a:r>
              <a:rPr lang="zh-TW" altLang="en-US" smtClean="0">
                <a:latin typeface="標楷體" pitchFamily="65" charset="-120"/>
              </a:rPr>
              <a:t>保留決標應注意是否逾越</a:t>
            </a:r>
            <a:r>
              <a:rPr lang="zh-TW" altLang="en-US" smtClean="0">
                <a:solidFill>
                  <a:srgbClr val="FF0000"/>
                </a:solidFill>
                <a:latin typeface="標楷體" pitchFamily="65" charset="-120"/>
              </a:rPr>
              <a:t>廠商報價有效期</a:t>
            </a:r>
            <a:endParaRPr lang="zh-TW" altLang="en-US" sz="2000" smtClean="0">
              <a:latin typeface="標楷體" pitchFamily="65" charset="-120"/>
            </a:endParaRPr>
          </a:p>
          <a:p>
            <a:pPr lvl="1" eaLnBrk="1" hangingPunct="1">
              <a:lnSpc>
                <a:spcPct val="105000"/>
              </a:lnSpc>
              <a:spcBef>
                <a:spcPct val="30000"/>
              </a:spcBef>
            </a:pPr>
            <a:r>
              <a:rPr lang="zh-TW" altLang="en-US" smtClean="0">
                <a:latin typeface="標楷體" pitchFamily="65" charset="-120"/>
              </a:rPr>
              <a:t>異質最低標、最有利標（適用、準用、取其精神）決標者，是否有製作評選（審）總表。</a:t>
            </a:r>
            <a:r>
              <a:rPr lang="en-US" altLang="zh-TW" sz="2400" smtClean="0">
                <a:latin typeface="標楷體" pitchFamily="65" charset="-120"/>
              </a:rPr>
              <a:t>(</a:t>
            </a:r>
            <a:r>
              <a:rPr lang="zh-TW" altLang="en-US" sz="2400" smtClean="0">
                <a:latin typeface="標楷體" pitchFamily="65" charset="-120"/>
              </a:rPr>
              <a:t>評選審議</a:t>
            </a:r>
            <a:r>
              <a:rPr lang="en-US" altLang="zh-TW" sz="2400" smtClean="0">
                <a:latin typeface="標楷體" pitchFamily="65" charset="-120"/>
              </a:rPr>
              <a:t>6-1) </a:t>
            </a: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FA6F9774-CD8F-4524-9997-66C3F7944006}" type="slidenum">
              <a:rPr kumimoji="0" lang="en-US" altLang="zh-TW" smtClean="0">
                <a:solidFill>
                  <a:srgbClr val="0000FF"/>
                </a:solidFill>
                <a:latin typeface="Arial" pitchFamily="34" charset="0"/>
              </a:rPr>
              <a:pPr eaLnBrk="1" hangingPunct="1"/>
              <a:t>114</a:t>
            </a:fld>
            <a:endParaRPr kumimoji="0" lang="en-US" altLang="zh-TW" smtClean="0">
              <a:solidFill>
                <a:srgbClr val="0000FF"/>
              </a:solidFill>
              <a:latin typeface="Arial" pitchFamily="34" charset="0"/>
            </a:endParaRPr>
          </a:p>
        </p:txBody>
      </p:sp>
      <p:sp>
        <p:nvSpPr>
          <p:cNvPr id="107523" name="Rectangle 2"/>
          <p:cNvSpPr>
            <a:spLocks noGrp="1" noChangeArrowheads="1"/>
          </p:cNvSpPr>
          <p:nvPr>
            <p:ph type="title"/>
          </p:nvPr>
        </p:nvSpPr>
        <p:spPr/>
        <p:txBody>
          <a:bodyPr/>
          <a:lstStyle/>
          <a:p>
            <a:pPr eaLnBrk="1" hangingPunct="1"/>
            <a:r>
              <a:rPr lang="zh-TW" altLang="en-US" smtClean="0"/>
              <a:t>採購監辦應注意事項</a:t>
            </a:r>
          </a:p>
        </p:txBody>
      </p:sp>
      <p:sp>
        <p:nvSpPr>
          <p:cNvPr id="106500" name="Rectangle 3"/>
          <p:cNvSpPr>
            <a:spLocks noGrp="1" noChangeArrowheads="1"/>
          </p:cNvSpPr>
          <p:nvPr>
            <p:ph type="body" idx="1"/>
          </p:nvPr>
        </p:nvSpPr>
        <p:spPr/>
        <p:txBody>
          <a:bodyPr/>
          <a:lstStyle/>
          <a:p>
            <a:pPr lvl="1" eaLnBrk="1" hangingPunct="1">
              <a:lnSpc>
                <a:spcPct val="90000"/>
              </a:lnSpc>
              <a:defRPr/>
            </a:pPr>
            <a:r>
              <a:rPr lang="zh-TW" altLang="en-US" dirty="0" smtClean="0">
                <a:latin typeface="標楷體" pitchFamily="65" charset="-120"/>
              </a:rPr>
              <a:t>最有利標（適用、準用）、異質最低標決標者，最有利標、最優勝廠商或擇符合需要者等之評選</a:t>
            </a:r>
            <a:r>
              <a:rPr lang="en-US" altLang="zh-TW" dirty="0" smtClean="0">
                <a:latin typeface="標楷體" pitchFamily="65" charset="-120"/>
              </a:rPr>
              <a:t>(</a:t>
            </a:r>
            <a:r>
              <a:rPr lang="zh-TW" altLang="en-US" dirty="0" smtClean="0">
                <a:latin typeface="標楷體" pitchFamily="65" charset="-120"/>
              </a:rPr>
              <a:t>審</a:t>
            </a:r>
            <a:r>
              <a:rPr lang="en-US" altLang="zh-TW" dirty="0" smtClean="0">
                <a:latin typeface="標楷體" pitchFamily="65" charset="-120"/>
              </a:rPr>
              <a:t>)</a:t>
            </a:r>
            <a:r>
              <a:rPr lang="zh-TW" altLang="en-US" dirty="0" smtClean="0">
                <a:latin typeface="標楷體" pitchFamily="65" charset="-120"/>
              </a:rPr>
              <a:t>結果、審查結果</a:t>
            </a:r>
            <a:r>
              <a:rPr lang="zh-TW" altLang="en-US" dirty="0" smtClean="0">
                <a:solidFill>
                  <a:srgbClr val="FF0000"/>
                </a:solidFill>
                <a:latin typeface="標楷體" pitchFamily="65" charset="-120"/>
              </a:rPr>
              <a:t>應簽報機關首長或其授權人員核定</a:t>
            </a:r>
            <a:r>
              <a:rPr lang="zh-TW" altLang="en-US" dirty="0" smtClean="0">
                <a:latin typeface="標楷體" pitchFamily="65" charset="-120"/>
              </a:rPr>
              <a:t>。</a:t>
            </a:r>
            <a:r>
              <a:rPr lang="en-US" altLang="zh-TW" dirty="0" smtClean="0">
                <a:latin typeface="標楷體" pitchFamily="65" charset="-120"/>
              </a:rPr>
              <a:t>(</a:t>
            </a:r>
            <a:r>
              <a:rPr lang="zh-TW" altLang="en-US" dirty="0" smtClean="0">
                <a:latin typeface="標楷體" pitchFamily="65" charset="-120"/>
              </a:rPr>
              <a:t>取最有利標精神者</a:t>
            </a:r>
            <a:r>
              <a:rPr lang="zh-TW" altLang="zh-TW" dirty="0" smtClean="0"/>
              <a:t>，</a:t>
            </a:r>
            <a:r>
              <a:rPr lang="zh-TW" altLang="en-US" dirty="0" smtClean="0">
                <a:latin typeface="標楷體" pitchFamily="65" charset="-120"/>
                <a:cs typeface="Times New Roman" pitchFamily="18" charset="0"/>
              </a:rPr>
              <a:t>工程會</a:t>
            </a:r>
            <a:r>
              <a:rPr lang="zh-TW" altLang="en-US" dirty="0" smtClean="0">
                <a:effectLst>
                  <a:outerShdw blurRad="38100" dist="38100" dir="2700000" algn="tl">
                    <a:srgbClr val="FFFFFF"/>
                  </a:outerShdw>
                </a:effectLst>
                <a:latin typeface="標楷體" pitchFamily="65" charset="-120"/>
                <a:cs typeface="Times New Roman" pitchFamily="18" charset="0"/>
              </a:rPr>
              <a:t>建議</a:t>
            </a:r>
            <a:r>
              <a:rPr lang="zh-TW" altLang="en-US" dirty="0" smtClean="0">
                <a:latin typeface="標楷體" pitchFamily="65" charset="-120"/>
                <a:cs typeface="Times New Roman" pitchFamily="18" charset="0"/>
              </a:rPr>
              <a:t>報機關首長或其授權人員核准</a:t>
            </a:r>
            <a:r>
              <a:rPr lang="en-US" altLang="zh-TW" dirty="0" smtClean="0">
                <a:latin typeface="標楷體" pitchFamily="65" charset="-120"/>
              </a:rPr>
              <a:t>)</a:t>
            </a:r>
          </a:p>
          <a:p>
            <a:pPr lvl="1" eaLnBrk="1" hangingPunct="1">
              <a:lnSpc>
                <a:spcPct val="90000"/>
              </a:lnSpc>
              <a:defRPr/>
            </a:pPr>
            <a:r>
              <a:rPr lang="zh-TW" altLang="en-US" dirty="0" smtClean="0">
                <a:latin typeface="標楷體" pitchFamily="65" charset="-120"/>
              </a:rPr>
              <a:t>是否依開標各階段分別製作開、決標紀錄。</a:t>
            </a:r>
          </a:p>
          <a:p>
            <a:pPr lvl="1" eaLnBrk="1" hangingPunct="1">
              <a:lnSpc>
                <a:spcPct val="90000"/>
              </a:lnSpc>
              <a:defRPr/>
            </a:pPr>
            <a:r>
              <a:rPr lang="zh-TW" altLang="en-US" dirty="0" smtClean="0">
                <a:latin typeface="標楷體" pitchFamily="65" charset="-120"/>
              </a:rPr>
              <a:t>開</a:t>
            </a:r>
            <a:r>
              <a:rPr lang="en-US" altLang="zh-TW" dirty="0" smtClean="0">
                <a:latin typeface="標楷體" pitchFamily="65" charset="-120"/>
              </a:rPr>
              <a:t>/</a:t>
            </a:r>
            <a:r>
              <a:rPr lang="zh-TW" altLang="en-US" dirty="0" smtClean="0">
                <a:latin typeface="標楷體" pitchFamily="65" charset="-120"/>
              </a:rPr>
              <a:t>決標紀錄應符合採購法施行細則第</a:t>
            </a:r>
            <a:r>
              <a:rPr lang="en-US" altLang="zh-TW" dirty="0" smtClean="0">
                <a:latin typeface="標楷體" pitchFamily="65" charset="-120"/>
              </a:rPr>
              <a:t>51</a:t>
            </a:r>
            <a:r>
              <a:rPr lang="zh-TW" altLang="en-US" dirty="0" smtClean="0">
                <a:latin typeface="標楷體" pitchFamily="65" charset="-120"/>
              </a:rPr>
              <a:t>、</a:t>
            </a:r>
            <a:r>
              <a:rPr lang="en-US" altLang="zh-TW" dirty="0" smtClean="0">
                <a:latin typeface="標楷體" pitchFamily="65" charset="-120"/>
              </a:rPr>
              <a:t>68</a:t>
            </a:r>
            <a:r>
              <a:rPr lang="zh-TW" altLang="en-US" dirty="0" smtClean="0">
                <a:latin typeface="標楷體" pitchFamily="65" charset="-120"/>
              </a:rPr>
              <a:t>條規定。</a:t>
            </a:r>
          </a:p>
          <a:p>
            <a:pPr lvl="1" eaLnBrk="1" hangingPunct="1">
              <a:lnSpc>
                <a:spcPct val="90000"/>
              </a:lnSpc>
              <a:defRPr/>
            </a:pPr>
            <a:r>
              <a:rPr lang="zh-TW" altLang="en-US" dirty="0" smtClean="0">
                <a:latin typeface="標楷體" pitchFamily="65" charset="-120"/>
              </a:rPr>
              <a:t>議減價或比減價結果在底價以內時，除有總標價或部分標價偏低之情形者外，主持人應即宣布決標</a:t>
            </a:r>
            <a:r>
              <a:rPr lang="zh-TW" altLang="en-US" dirty="0">
                <a:latin typeface="標楷體" pitchFamily="65" charset="-120"/>
              </a:rPr>
              <a:t>予</a:t>
            </a:r>
            <a:r>
              <a:rPr lang="zh-TW" altLang="en-US" dirty="0" smtClean="0">
                <a:latin typeface="標楷體" pitchFamily="65" charset="-120"/>
              </a:rPr>
              <a:t>得標廠商。</a:t>
            </a:r>
          </a:p>
          <a:p>
            <a:pPr lvl="1" eaLnBrk="1" hangingPunct="1">
              <a:lnSpc>
                <a:spcPct val="90000"/>
              </a:lnSpc>
              <a:defRPr/>
            </a:pPr>
            <a:r>
              <a:rPr lang="zh-TW" altLang="en-US" dirty="0" smtClean="0">
                <a:latin typeface="標楷體" pitchFamily="65" charset="-120"/>
              </a:rPr>
              <a:t>注意有無</a:t>
            </a:r>
            <a:r>
              <a:rPr lang="zh-TW" altLang="en-US" dirty="0" smtClean="0">
                <a:solidFill>
                  <a:srgbClr val="FF0000"/>
                </a:solidFill>
                <a:latin typeface="標楷體" pitchFamily="65" charset="-120"/>
              </a:rPr>
              <a:t>重大異常關連</a:t>
            </a:r>
            <a:r>
              <a:rPr lang="zh-TW" altLang="en-US" dirty="0" smtClean="0">
                <a:latin typeface="標楷體" pitchFamily="65" charset="-120"/>
              </a:rPr>
              <a:t>或</a:t>
            </a:r>
            <a:r>
              <a:rPr lang="zh-TW" altLang="en-US" dirty="0" smtClean="0">
                <a:solidFill>
                  <a:srgbClr val="FF0000"/>
                </a:solidFill>
                <a:latin typeface="標楷體" pitchFamily="65" charset="-120"/>
              </a:rPr>
              <a:t>影響採購公正</a:t>
            </a:r>
            <a:r>
              <a:rPr lang="zh-TW" altLang="en-US" dirty="0" smtClean="0">
                <a:latin typeface="標楷體" pitchFamily="65" charset="-120"/>
              </a:rPr>
              <a:t>之情形。</a:t>
            </a: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fld id="{EBE6DAC6-CCF0-412E-AE76-C24FFAB97AE0}" type="slidenum">
              <a:rPr kumimoji="0" lang="en-US" altLang="zh-TW" sz="2400" smtClean="0">
                <a:solidFill>
                  <a:srgbClr val="0000FF"/>
                </a:solidFill>
                <a:latin typeface="Arial" pitchFamily="34" charset="0"/>
                <a:ea typeface="新細明體" pitchFamily="18" charset="-120"/>
              </a:rPr>
              <a:pPr eaLnBrk="1" hangingPunct="1">
                <a:spcBef>
                  <a:spcPct val="0"/>
                </a:spcBef>
                <a:buClrTx/>
                <a:buSzTx/>
                <a:buFontTx/>
                <a:buNone/>
              </a:pPr>
              <a:t>115</a:t>
            </a:fld>
            <a:endParaRPr kumimoji="0" lang="en-US" altLang="zh-TW" sz="2400" smtClean="0">
              <a:solidFill>
                <a:srgbClr val="0000FF"/>
              </a:solidFill>
              <a:latin typeface="Arial" pitchFamily="34" charset="0"/>
              <a:ea typeface="新細明體" pitchFamily="18" charset="-120"/>
            </a:endParaRPr>
          </a:p>
        </p:txBody>
      </p:sp>
      <p:pic>
        <p:nvPicPr>
          <p:cNvPr id="110595" name="Picture 4"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73025"/>
            <a:ext cx="6021387" cy="66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6" name="Oval 5"/>
          <p:cNvSpPr>
            <a:spLocks noChangeArrowheads="1"/>
          </p:cNvSpPr>
          <p:nvPr/>
        </p:nvSpPr>
        <p:spPr bwMode="auto">
          <a:xfrm>
            <a:off x="5003800" y="2060575"/>
            <a:ext cx="936625" cy="360363"/>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110597" name="AutoShape 6"/>
          <p:cNvSpPr>
            <a:spLocks noChangeArrowheads="1"/>
          </p:cNvSpPr>
          <p:nvPr/>
        </p:nvSpPr>
        <p:spPr bwMode="auto">
          <a:xfrm>
            <a:off x="7235825" y="763588"/>
            <a:ext cx="1657350" cy="720725"/>
          </a:xfrm>
          <a:prstGeom prst="wedgeRectCallout">
            <a:avLst>
              <a:gd name="adj1" fmla="val -84102"/>
              <a:gd name="adj2" fmla="val 117181"/>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r>
              <a:rPr lang="zh-TW" altLang="en-US" sz="1800">
                <a:solidFill>
                  <a:srgbClr val="0000FF"/>
                </a:solidFill>
                <a:latin typeface="Garamond" pitchFamily="18" charset="0"/>
              </a:rPr>
              <a:t>底價已公開，建議不予決標</a:t>
            </a:r>
          </a:p>
        </p:txBody>
      </p:sp>
      <p:sp>
        <p:nvSpPr>
          <p:cNvPr id="110598" name="Line 7"/>
          <p:cNvSpPr>
            <a:spLocks noChangeShapeType="1"/>
          </p:cNvSpPr>
          <p:nvPr/>
        </p:nvSpPr>
        <p:spPr bwMode="auto">
          <a:xfrm>
            <a:off x="1979613" y="5300663"/>
            <a:ext cx="2232025"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Tree>
    <p:extLst>
      <p:ext uri="{BB962C8B-B14F-4D97-AF65-F5344CB8AC3E}">
        <p14:creationId xmlns:p14="http://schemas.microsoft.com/office/powerpoint/2010/main" val="2078695213"/>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BDB73440-0A7C-4D0C-8581-D36F9C5426D4}" type="slidenum">
              <a:rPr kumimoji="0" lang="en-US" altLang="zh-TW" smtClean="0">
                <a:solidFill>
                  <a:srgbClr val="0000FF"/>
                </a:solidFill>
                <a:latin typeface="Arial" pitchFamily="34" charset="0"/>
              </a:rPr>
              <a:pPr eaLnBrk="1" hangingPunct="1"/>
              <a:t>116</a:t>
            </a:fld>
            <a:endParaRPr kumimoji="0" lang="en-US" altLang="zh-TW" smtClean="0">
              <a:solidFill>
                <a:srgbClr val="0000FF"/>
              </a:solidFill>
              <a:latin typeface="Arial" pitchFamily="34" charset="0"/>
            </a:endParaRPr>
          </a:p>
        </p:txBody>
      </p:sp>
      <p:sp>
        <p:nvSpPr>
          <p:cNvPr id="109571" name="Rectangle 2"/>
          <p:cNvSpPr>
            <a:spLocks noGrp="1" noChangeArrowheads="1"/>
          </p:cNvSpPr>
          <p:nvPr>
            <p:ph type="title"/>
          </p:nvPr>
        </p:nvSpPr>
        <p:spPr/>
        <p:txBody>
          <a:bodyPr/>
          <a:lstStyle/>
          <a:p>
            <a:pPr eaLnBrk="1" hangingPunct="1"/>
            <a:r>
              <a:rPr lang="zh-TW" altLang="en-US" smtClean="0"/>
              <a:t>開決標錯誤案例</a:t>
            </a:r>
          </a:p>
        </p:txBody>
      </p:sp>
      <p:sp>
        <p:nvSpPr>
          <p:cNvPr id="109572" name="Rectangle 3"/>
          <p:cNvSpPr>
            <a:spLocks noGrp="1" noChangeArrowheads="1"/>
          </p:cNvSpPr>
          <p:nvPr>
            <p:ph type="body" idx="1"/>
          </p:nvPr>
        </p:nvSpPr>
        <p:spPr/>
        <p:txBody>
          <a:bodyPr/>
          <a:lstStyle/>
          <a:p>
            <a:pPr eaLnBrk="1" hangingPunct="1"/>
            <a:r>
              <a:rPr lang="zh-TW" altLang="en-US" u="sng" smtClean="0"/>
              <a:t>觀念解析：</a:t>
            </a:r>
          </a:p>
          <a:p>
            <a:pPr lvl="1" eaLnBrk="1" hangingPunct="1"/>
            <a:r>
              <a:rPr lang="zh-TW" altLang="en-US" smtClean="0">
                <a:latin typeface="標楷體" pitchFamily="65" charset="-120"/>
              </a:rPr>
              <a:t>比減價格時，若</a:t>
            </a:r>
            <a:r>
              <a:rPr lang="zh-TW" altLang="en-US" smtClean="0">
                <a:solidFill>
                  <a:srgbClr val="FF0000"/>
                </a:solidFill>
                <a:latin typeface="標楷體" pitchFamily="65" charset="-120"/>
              </a:rPr>
              <a:t>有</a:t>
            </a:r>
            <a:r>
              <a:rPr lang="en-US" altLang="zh-TW" smtClean="0">
                <a:solidFill>
                  <a:srgbClr val="FF0000"/>
                </a:solidFill>
                <a:latin typeface="標楷體" pitchFamily="65" charset="-120"/>
              </a:rPr>
              <a:t>2</a:t>
            </a:r>
            <a:r>
              <a:rPr lang="zh-TW" altLang="en-US" smtClean="0">
                <a:solidFill>
                  <a:srgbClr val="FF0000"/>
                </a:solidFill>
                <a:latin typeface="標楷體" pitchFamily="65" charset="-120"/>
              </a:rPr>
              <a:t>家以上繼續比減</a:t>
            </a:r>
            <a:r>
              <a:rPr lang="zh-TW" altLang="en-US" smtClean="0">
                <a:latin typeface="標楷體" pitchFamily="65" charset="-120"/>
              </a:rPr>
              <a:t>，其中</a:t>
            </a:r>
            <a:r>
              <a:rPr lang="en-US" altLang="zh-TW" smtClean="0">
                <a:latin typeface="標楷體" pitchFamily="65" charset="-120"/>
              </a:rPr>
              <a:t>1</a:t>
            </a:r>
            <a:r>
              <a:rPr lang="zh-TW" altLang="en-US" smtClean="0">
                <a:latin typeface="標楷體" pitchFamily="65" charset="-120"/>
              </a:rPr>
              <a:t>家逕以書面表示減至底價或評審委員會建議之金額</a:t>
            </a:r>
            <a:r>
              <a:rPr lang="en-US" altLang="zh-TW" smtClean="0">
                <a:latin typeface="標楷體" pitchFamily="65" charset="-120"/>
              </a:rPr>
              <a:t>(</a:t>
            </a:r>
            <a:r>
              <a:rPr lang="zh-TW" altLang="en-US" smtClean="0">
                <a:latin typeface="標楷體" pitchFamily="65" charset="-120"/>
              </a:rPr>
              <a:t>未訂底價之採購</a:t>
            </a:r>
            <a:r>
              <a:rPr lang="en-US" altLang="zh-TW" smtClean="0">
                <a:latin typeface="標楷體" pitchFamily="65" charset="-120"/>
              </a:rPr>
              <a:t>)</a:t>
            </a:r>
            <a:r>
              <a:rPr lang="zh-TW" altLang="en-US" smtClean="0">
                <a:latin typeface="標楷體" pitchFamily="65" charset="-120"/>
              </a:rPr>
              <a:t>時，視同放棄當次減價權益，其</a:t>
            </a:r>
            <a:r>
              <a:rPr lang="zh-TW" altLang="en-US" smtClean="0">
                <a:solidFill>
                  <a:srgbClr val="FF0000"/>
                </a:solidFill>
                <a:latin typeface="標楷體" pitchFamily="65" charset="-120"/>
              </a:rPr>
              <a:t>當次減價應視同無效</a:t>
            </a:r>
            <a:r>
              <a:rPr lang="zh-TW" altLang="en-US" smtClean="0">
                <a:latin typeface="標楷體" pitchFamily="65" charset="-120"/>
              </a:rPr>
              <a:t>。</a:t>
            </a:r>
            <a:r>
              <a:rPr lang="en-US" altLang="zh-TW" sz="2400" smtClean="0">
                <a:latin typeface="標楷體" pitchFamily="65" charset="-120"/>
              </a:rPr>
              <a:t>(</a:t>
            </a:r>
            <a:r>
              <a:rPr lang="zh-TW" altLang="en-US" sz="2400" smtClean="0">
                <a:latin typeface="標楷體" pitchFamily="65" charset="-120"/>
              </a:rPr>
              <a:t>投標須知</a:t>
            </a:r>
            <a:r>
              <a:rPr lang="en-US" altLang="zh-TW" sz="2400" smtClean="0">
                <a:latin typeface="標楷體" pitchFamily="65" charset="-120"/>
              </a:rPr>
              <a:t>81-3)</a:t>
            </a:r>
            <a:r>
              <a:rPr lang="en-US" altLang="zh-TW" smtClean="0">
                <a:latin typeface="標楷體" pitchFamily="65" charset="-120"/>
              </a:rPr>
              <a:t> </a:t>
            </a:r>
          </a:p>
          <a:p>
            <a:pPr lvl="1" eaLnBrk="1" hangingPunct="1"/>
            <a:r>
              <a:rPr lang="zh-TW" altLang="en-US" smtClean="0">
                <a:latin typeface="標楷體" pitchFamily="65" charset="-120"/>
              </a:rPr>
              <a:t>如將原被誤判之廠商恢復為合格廠商，並撤銷就原得標廠商之決標決定，則應</a:t>
            </a:r>
            <a:r>
              <a:rPr lang="zh-TW" altLang="en-US" smtClean="0">
                <a:solidFill>
                  <a:srgbClr val="FF0000"/>
                </a:solidFill>
                <a:latin typeface="標楷體" pitchFamily="65" charset="-120"/>
              </a:rPr>
              <a:t>回復審標後之狀態</a:t>
            </a:r>
            <a:r>
              <a:rPr lang="zh-TW" altLang="en-US" smtClean="0">
                <a:latin typeface="標楷體" pitchFamily="65" charset="-120"/>
              </a:rPr>
              <a:t>，依規定辦理後續作業。</a:t>
            </a:r>
            <a:r>
              <a:rPr lang="en-US" altLang="zh-TW" sz="2400" smtClean="0">
                <a:latin typeface="標楷體" pitchFamily="65" charset="-120"/>
              </a:rPr>
              <a:t>(</a:t>
            </a:r>
            <a:r>
              <a:rPr lang="zh-TW" altLang="en-US" sz="2400" smtClean="0">
                <a:latin typeface="標楷體" pitchFamily="65" charset="-120"/>
              </a:rPr>
              <a:t>工程會</a:t>
            </a:r>
            <a:r>
              <a:rPr lang="en-US" altLang="zh-TW" sz="2400" smtClean="0">
                <a:latin typeface="標楷體" pitchFamily="65" charset="-120"/>
              </a:rPr>
              <a:t>950302</a:t>
            </a:r>
            <a:r>
              <a:rPr lang="zh-TW" altLang="en-US" sz="2400" smtClean="0">
                <a:latin typeface="標楷體" pitchFamily="65" charset="-120"/>
              </a:rPr>
              <a:t>工程企字第</a:t>
            </a:r>
            <a:r>
              <a:rPr lang="en-US" altLang="zh-TW" sz="2400" smtClean="0">
                <a:latin typeface="標楷體" pitchFamily="65" charset="-120"/>
              </a:rPr>
              <a:t>09500063560</a:t>
            </a:r>
            <a:r>
              <a:rPr lang="zh-TW" altLang="en-US" sz="2400" smtClean="0">
                <a:latin typeface="標楷體" pitchFamily="65" charset="-120"/>
              </a:rPr>
              <a:t>號函</a:t>
            </a:r>
            <a:r>
              <a:rPr lang="en-US" altLang="zh-TW" sz="2400" smtClean="0">
                <a:latin typeface="標楷體" pitchFamily="65" charset="-120"/>
              </a:rPr>
              <a:t>)</a:t>
            </a:r>
          </a:p>
          <a:p>
            <a:pPr lvl="2" eaLnBrk="1" hangingPunct="1"/>
            <a:r>
              <a:rPr lang="zh-TW" altLang="en-US" smtClean="0">
                <a:latin typeface="標楷體" pitchFamily="65" charset="-120"/>
              </a:rPr>
              <a:t>若底價已公開，涉及後續廠商減價無法執行者，得重新招標辦理。</a:t>
            </a: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DC84E302-E65C-4D93-9042-D49C17414672}" type="slidenum">
              <a:rPr kumimoji="0" lang="en-US" altLang="zh-TW" smtClean="0">
                <a:solidFill>
                  <a:srgbClr val="0000FF"/>
                </a:solidFill>
                <a:latin typeface="Arial" pitchFamily="34" charset="0"/>
              </a:rPr>
              <a:pPr eaLnBrk="1" hangingPunct="1"/>
              <a:t>117</a:t>
            </a:fld>
            <a:endParaRPr kumimoji="0" lang="en-US" altLang="zh-TW" smtClean="0">
              <a:solidFill>
                <a:srgbClr val="0000FF"/>
              </a:solidFill>
              <a:latin typeface="Arial" pitchFamily="34" charset="0"/>
            </a:endParaRPr>
          </a:p>
        </p:txBody>
      </p:sp>
      <p:sp>
        <p:nvSpPr>
          <p:cNvPr id="110595" name="Rectangle 2"/>
          <p:cNvSpPr>
            <a:spLocks noGrp="1" noChangeArrowheads="1"/>
          </p:cNvSpPr>
          <p:nvPr>
            <p:ph type="title"/>
          </p:nvPr>
        </p:nvSpPr>
        <p:spPr/>
        <p:txBody>
          <a:bodyPr/>
          <a:lstStyle/>
          <a:p>
            <a:pPr eaLnBrk="1" hangingPunct="1"/>
            <a:r>
              <a:rPr lang="zh-TW" altLang="en-US" smtClean="0"/>
              <a:t>採購監辦應注意事項</a:t>
            </a:r>
          </a:p>
        </p:txBody>
      </p:sp>
      <p:sp>
        <p:nvSpPr>
          <p:cNvPr id="110596" name="Rectangle 3"/>
          <p:cNvSpPr>
            <a:spLocks noGrp="1" noChangeArrowheads="1"/>
          </p:cNvSpPr>
          <p:nvPr>
            <p:ph type="body" idx="1"/>
          </p:nvPr>
        </p:nvSpPr>
        <p:spPr/>
        <p:txBody>
          <a:bodyPr/>
          <a:lstStyle/>
          <a:p>
            <a:pPr eaLnBrk="1" hangingPunct="1"/>
            <a:r>
              <a:rPr lang="en-US" altLang="zh-TW" smtClean="0">
                <a:latin typeface="標楷體" pitchFamily="65" charset="-120"/>
              </a:rPr>
              <a:t>2.3</a:t>
            </a:r>
            <a:r>
              <a:rPr lang="zh-TW" altLang="en-US" smtClean="0"/>
              <a:t>履約階段</a:t>
            </a:r>
            <a:r>
              <a:rPr lang="en-US" altLang="zh-TW" sz="2800" smtClean="0">
                <a:solidFill>
                  <a:schemeClr val="folHlink"/>
                </a:solidFill>
                <a:latin typeface="標楷體" pitchFamily="65" charset="-120"/>
              </a:rPr>
              <a:t>(1.</a:t>
            </a:r>
            <a:r>
              <a:rPr lang="zh-TW" altLang="en-US" sz="2800" smtClean="0">
                <a:solidFill>
                  <a:schemeClr val="folHlink"/>
                </a:solidFill>
                <a:latin typeface="標楷體" pitchFamily="65" charset="-120"/>
              </a:rPr>
              <a:t>契約變更</a:t>
            </a:r>
            <a:r>
              <a:rPr lang="en-US" altLang="zh-TW" sz="2800" smtClean="0">
                <a:solidFill>
                  <a:schemeClr val="folHlink"/>
                </a:solidFill>
                <a:latin typeface="標楷體" pitchFamily="65" charset="-120"/>
              </a:rPr>
              <a:t>)</a:t>
            </a:r>
          </a:p>
          <a:p>
            <a:pPr lvl="1" eaLnBrk="1" hangingPunct="1"/>
            <a:r>
              <a:rPr lang="zh-TW" altLang="en-US" smtClean="0">
                <a:latin typeface="標楷體" pitchFamily="65" charset="-120"/>
              </a:rPr>
              <a:t>契約變更內容是否經機關首長或其授權人員核定</a:t>
            </a:r>
          </a:p>
          <a:p>
            <a:pPr lvl="1" eaLnBrk="1" hangingPunct="1"/>
            <a:r>
              <a:rPr lang="zh-TW" altLang="en-US" smtClean="0">
                <a:latin typeface="標楷體" pitchFamily="65" charset="-120"/>
              </a:rPr>
              <a:t>契約變更內容屬於「採購契約變更或加減價核准監辦備查規定一覽表」第幾項次之情形</a:t>
            </a:r>
            <a:r>
              <a:rPr lang="zh-TW" altLang="en-US" sz="2400" smtClean="0"/>
              <a:t>（核准、監辦、備查規定）</a:t>
            </a:r>
            <a:endParaRPr lang="zh-TW" altLang="en-US" sz="2400" smtClean="0">
              <a:latin typeface="標楷體" pitchFamily="65" charset="-120"/>
            </a:endParaRPr>
          </a:p>
          <a:p>
            <a:pPr lvl="1" eaLnBrk="1" hangingPunct="1"/>
            <a:r>
              <a:rPr lang="zh-TW" altLang="en-US" smtClean="0">
                <a:latin typeface="標楷體" pitchFamily="65" charset="-120"/>
              </a:rPr>
              <a:t>契約變更</a:t>
            </a:r>
            <a:r>
              <a:rPr lang="zh-TW" altLang="en-US" smtClean="0">
                <a:solidFill>
                  <a:srgbClr val="FF0000"/>
                </a:solidFill>
                <a:latin typeface="標楷體" pitchFamily="65" charset="-120"/>
              </a:rPr>
              <a:t>累計追加金額</a:t>
            </a:r>
            <a:r>
              <a:rPr lang="zh-TW" altLang="en-US" smtClean="0">
                <a:latin typeface="標楷體" pitchFamily="65" charset="-120"/>
              </a:rPr>
              <a:t>在公告金額以上者，是否</a:t>
            </a:r>
            <a:r>
              <a:rPr lang="zh-TW" altLang="en-US" smtClean="0">
                <a:solidFill>
                  <a:srgbClr val="FF0000"/>
                </a:solidFill>
                <a:latin typeface="標楷體" pitchFamily="65" charset="-120"/>
              </a:rPr>
              <a:t>敘明符合採購法第</a:t>
            </a:r>
            <a:r>
              <a:rPr lang="en-US" altLang="zh-TW" smtClean="0">
                <a:solidFill>
                  <a:srgbClr val="FF0000"/>
                </a:solidFill>
                <a:latin typeface="標楷體" pitchFamily="65" charset="-120"/>
              </a:rPr>
              <a:t>22</a:t>
            </a:r>
            <a:r>
              <a:rPr lang="zh-TW" altLang="en-US" smtClean="0">
                <a:solidFill>
                  <a:srgbClr val="FF0000"/>
                </a:solidFill>
                <a:latin typeface="標楷體" pitchFamily="65" charset="-120"/>
              </a:rPr>
              <a:t>條第</a:t>
            </a:r>
            <a:r>
              <a:rPr lang="en-US" altLang="zh-TW" smtClean="0">
                <a:solidFill>
                  <a:srgbClr val="FF0000"/>
                </a:solidFill>
                <a:latin typeface="標楷體" pitchFamily="65" charset="-120"/>
              </a:rPr>
              <a:t>1</a:t>
            </a:r>
            <a:r>
              <a:rPr lang="zh-TW" altLang="en-US" smtClean="0">
                <a:solidFill>
                  <a:srgbClr val="FF0000"/>
                </a:solidFill>
                <a:latin typeface="標楷體" pitchFamily="65" charset="-120"/>
              </a:rPr>
              <a:t>項各款之一</a:t>
            </a:r>
            <a:r>
              <a:rPr lang="zh-TW" altLang="en-US" smtClean="0">
                <a:latin typeface="標楷體" pitchFamily="65" charset="-120"/>
              </a:rPr>
              <a:t>之情形</a:t>
            </a:r>
            <a:r>
              <a:rPr lang="zh-TW" altLang="en-US" smtClean="0"/>
              <a:t>。</a:t>
            </a:r>
            <a:endParaRPr lang="zh-TW" altLang="en-US" smtClean="0">
              <a:latin typeface="標楷體" pitchFamily="65" charset="-120"/>
            </a:endParaRPr>
          </a:p>
          <a:p>
            <a:pPr lvl="2" eaLnBrk="1" hangingPunct="1"/>
            <a:r>
              <a:rPr lang="zh-TW" altLang="en-US" smtClean="0">
                <a:latin typeface="標楷體" pitchFamily="65" charset="-120"/>
              </a:rPr>
              <a:t>廠商如履約中被停權，是否依採購法第</a:t>
            </a:r>
            <a:r>
              <a:rPr lang="en-US" altLang="zh-TW" smtClean="0">
                <a:latin typeface="標楷體" pitchFamily="65" charset="-120"/>
              </a:rPr>
              <a:t>103</a:t>
            </a:r>
            <a:r>
              <a:rPr lang="zh-TW" altLang="en-US" smtClean="0">
                <a:latin typeface="標楷體" pitchFamily="65" charset="-120"/>
              </a:rPr>
              <a:t>條第</a:t>
            </a:r>
            <a:r>
              <a:rPr lang="en-US" altLang="zh-TW" smtClean="0">
                <a:latin typeface="標楷體" pitchFamily="65" charset="-120"/>
              </a:rPr>
              <a:t>2</a:t>
            </a:r>
            <a:r>
              <a:rPr lang="zh-TW" altLang="en-US" smtClean="0">
                <a:latin typeface="標楷體" pitchFamily="65" charset="-120"/>
              </a:rPr>
              <a:t>項簽報上級機關核准</a:t>
            </a:r>
          </a:p>
          <a:p>
            <a:pPr lvl="1" eaLnBrk="1" hangingPunct="1"/>
            <a:r>
              <a:rPr lang="zh-TW" altLang="en-US" smtClean="0">
                <a:latin typeface="標楷體" pitchFamily="65" charset="-120"/>
              </a:rPr>
              <a:t>契約變更</a:t>
            </a:r>
            <a:r>
              <a:rPr lang="zh-TW" altLang="en-US" smtClean="0">
                <a:solidFill>
                  <a:srgbClr val="FF0000"/>
                </a:solidFill>
                <a:latin typeface="標楷體" pitchFamily="65" charset="-120"/>
              </a:rPr>
              <a:t>累計金額</a:t>
            </a:r>
            <a:r>
              <a:rPr lang="zh-TW" altLang="en-US" smtClean="0">
                <a:latin typeface="標楷體" pitchFamily="65" charset="-120"/>
              </a:rPr>
              <a:t>是否達查核金額；若達查核金額以上者，有無報上級機關監辦</a:t>
            </a:r>
            <a:r>
              <a:rPr lang="zh-TW" altLang="en-US" smtClean="0"/>
              <a:t>。</a:t>
            </a:r>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12AA31E7-B671-45BF-ACF7-BEE00D90F3CE}" type="slidenum">
              <a:rPr kumimoji="0" lang="en-US" altLang="zh-TW" smtClean="0">
                <a:solidFill>
                  <a:srgbClr val="0000FF"/>
                </a:solidFill>
                <a:latin typeface="Arial" pitchFamily="34" charset="0"/>
              </a:rPr>
              <a:pPr eaLnBrk="1" hangingPunct="1"/>
              <a:t>118</a:t>
            </a:fld>
            <a:endParaRPr kumimoji="0" lang="en-US" altLang="zh-TW" smtClean="0">
              <a:solidFill>
                <a:srgbClr val="0000FF"/>
              </a:solidFill>
              <a:latin typeface="Arial" pitchFamily="34" charset="0"/>
            </a:endParaRPr>
          </a:p>
        </p:txBody>
      </p:sp>
      <p:sp>
        <p:nvSpPr>
          <p:cNvPr id="111619" name="Rectangle 2"/>
          <p:cNvSpPr>
            <a:spLocks noGrp="1" noChangeArrowheads="1"/>
          </p:cNvSpPr>
          <p:nvPr>
            <p:ph type="title"/>
          </p:nvPr>
        </p:nvSpPr>
        <p:spPr/>
        <p:txBody>
          <a:bodyPr/>
          <a:lstStyle/>
          <a:p>
            <a:pPr eaLnBrk="1" hangingPunct="1"/>
            <a:r>
              <a:rPr lang="zh-TW" altLang="en-US" smtClean="0"/>
              <a:t>採購監辦應注意事項</a:t>
            </a:r>
          </a:p>
        </p:txBody>
      </p:sp>
      <p:sp>
        <p:nvSpPr>
          <p:cNvPr id="111620" name="Rectangle 3"/>
          <p:cNvSpPr>
            <a:spLocks noGrp="1" noChangeArrowheads="1"/>
          </p:cNvSpPr>
          <p:nvPr>
            <p:ph type="body" idx="1"/>
          </p:nvPr>
        </p:nvSpPr>
        <p:spPr/>
        <p:txBody>
          <a:bodyPr/>
          <a:lstStyle/>
          <a:p>
            <a:pPr eaLnBrk="1" hangingPunct="1"/>
            <a:r>
              <a:rPr lang="zh-TW" altLang="en-US" dirty="0" smtClean="0"/>
              <a:t>履約階段</a:t>
            </a:r>
            <a:r>
              <a:rPr lang="en-US" altLang="zh-TW" sz="2800" dirty="0" smtClean="0">
                <a:solidFill>
                  <a:schemeClr val="folHlink"/>
                </a:solidFill>
                <a:latin typeface="標楷體" pitchFamily="65" charset="-120"/>
              </a:rPr>
              <a:t>(2.</a:t>
            </a:r>
            <a:r>
              <a:rPr lang="zh-TW" altLang="en-US" sz="2800" dirty="0" smtClean="0">
                <a:solidFill>
                  <a:schemeClr val="folHlink"/>
                </a:solidFill>
                <a:latin typeface="標楷體" pitchFamily="65" charset="-120"/>
              </a:rPr>
              <a:t>新增項目議價</a:t>
            </a:r>
            <a:r>
              <a:rPr lang="en-US" altLang="zh-TW" sz="2800" dirty="0" smtClean="0">
                <a:solidFill>
                  <a:schemeClr val="folHlink"/>
                </a:solidFill>
                <a:latin typeface="標楷體" pitchFamily="65" charset="-120"/>
              </a:rPr>
              <a:t>)</a:t>
            </a:r>
          </a:p>
          <a:p>
            <a:pPr lvl="1" eaLnBrk="1" hangingPunct="1"/>
            <a:r>
              <a:rPr lang="zh-TW" altLang="en-US" dirty="0" smtClean="0"/>
              <a:t>議價</a:t>
            </a:r>
            <a:r>
              <a:rPr lang="zh-TW" altLang="en-US" dirty="0" smtClean="0">
                <a:latin typeface="標楷體" pitchFamily="65" charset="-120"/>
              </a:rPr>
              <a:t>作業採總價或單價議價辦理。</a:t>
            </a:r>
          </a:p>
          <a:p>
            <a:pPr lvl="1" eaLnBrk="1" hangingPunct="1"/>
            <a:r>
              <a:rPr lang="zh-TW" altLang="en-US" dirty="0" smtClean="0">
                <a:latin typeface="標楷體" pitchFamily="65" charset="-120"/>
              </a:rPr>
              <a:t>底價核定時間是否符合採購法第</a:t>
            </a:r>
            <a:r>
              <a:rPr lang="en-US" altLang="zh-TW" dirty="0" smtClean="0">
                <a:latin typeface="標楷體" pitchFamily="65" charset="-120"/>
              </a:rPr>
              <a:t>46</a:t>
            </a:r>
            <a:r>
              <a:rPr lang="zh-TW" altLang="en-US" dirty="0" smtClean="0">
                <a:latin typeface="標楷體" pitchFamily="65" charset="-120"/>
              </a:rPr>
              <a:t>條規定。是否有參考廠商報價單或估價單？</a:t>
            </a:r>
          </a:p>
          <a:p>
            <a:pPr lvl="1" eaLnBrk="1" hangingPunct="1"/>
            <a:r>
              <a:rPr lang="zh-TW" altLang="en-US" dirty="0" smtClean="0">
                <a:latin typeface="標楷體" pitchFamily="65" charset="-120"/>
              </a:rPr>
              <a:t>底價封套是否密封。</a:t>
            </a:r>
          </a:p>
          <a:p>
            <a:pPr lvl="1" eaLnBrk="1" hangingPunct="1"/>
            <a:r>
              <a:rPr lang="zh-TW" altLang="en-US" dirty="0" smtClean="0">
                <a:latin typeface="標楷體" pitchFamily="65" charset="-120"/>
              </a:rPr>
              <a:t>減價程序是否符合規定。</a:t>
            </a:r>
            <a:r>
              <a:rPr lang="zh-TW" altLang="en-US" sz="2400" dirty="0" smtClean="0">
                <a:latin typeface="標楷體" pitchFamily="65" charset="-120"/>
              </a:rPr>
              <a:t>（細則</a:t>
            </a:r>
            <a:r>
              <a:rPr lang="en-US" altLang="zh-TW" sz="2400" dirty="0" smtClean="0">
                <a:latin typeface="標楷體" pitchFamily="65" charset="-120"/>
              </a:rPr>
              <a:t>73</a:t>
            </a:r>
            <a:r>
              <a:rPr lang="zh-TW" altLang="zh-TW" sz="2400" dirty="0" smtClean="0">
                <a:latin typeface="標楷體" pitchFamily="65" charset="-120"/>
              </a:rPr>
              <a:t>、投標須知</a:t>
            </a:r>
            <a:r>
              <a:rPr lang="en-US" altLang="zh-TW" sz="2400" dirty="0" smtClean="0">
                <a:latin typeface="標楷體" pitchFamily="65" charset="-120"/>
              </a:rPr>
              <a:t>8</a:t>
            </a:r>
            <a:r>
              <a:rPr lang="zh-TW" altLang="zh-TW" sz="2400" dirty="0" smtClean="0">
                <a:latin typeface="標楷體" pitchFamily="65" charset="-120"/>
              </a:rPr>
              <a:t>1-</a:t>
            </a:r>
            <a:r>
              <a:rPr lang="en-US" altLang="zh-TW" sz="2400" dirty="0" smtClean="0">
                <a:latin typeface="標楷體" pitchFamily="65" charset="-120"/>
              </a:rPr>
              <a:t>2</a:t>
            </a:r>
            <a:r>
              <a:rPr lang="zh-TW" altLang="en-US" sz="2400" dirty="0" smtClean="0">
                <a:latin typeface="標楷體" pitchFamily="65" charset="-120"/>
              </a:rPr>
              <a:t>）</a:t>
            </a:r>
            <a:endParaRPr lang="en-US" altLang="zh-TW" sz="2400" dirty="0">
              <a:latin typeface="標楷體" pitchFamily="65" charset="-120"/>
            </a:endParaRPr>
          </a:p>
          <a:p>
            <a:pPr lvl="0" eaLnBrk="1" hangingPunct="1">
              <a:buClr>
                <a:srgbClr val="3333CC"/>
              </a:buClr>
            </a:pPr>
            <a:r>
              <a:rPr lang="zh-TW" altLang="en-US" dirty="0">
                <a:solidFill>
                  <a:srgbClr val="000000"/>
                </a:solidFill>
              </a:rPr>
              <a:t>履約階段</a:t>
            </a:r>
            <a:r>
              <a:rPr lang="en-US" altLang="zh-TW" sz="2800" dirty="0" smtClean="0">
                <a:solidFill>
                  <a:srgbClr val="3333CC"/>
                </a:solidFill>
                <a:latin typeface="標楷體" pitchFamily="65" charset="-120"/>
              </a:rPr>
              <a:t>(3.</a:t>
            </a:r>
            <a:r>
              <a:rPr lang="zh-TW" altLang="en-US" sz="2800" dirty="0" smtClean="0">
                <a:solidFill>
                  <a:srgbClr val="3333CC"/>
                </a:solidFill>
                <a:latin typeface="標楷體" pitchFamily="65" charset="-120"/>
              </a:rPr>
              <a:t>因應一例一休</a:t>
            </a:r>
            <a:r>
              <a:rPr lang="en-US" altLang="zh-TW" sz="2800" dirty="0" smtClean="0">
                <a:solidFill>
                  <a:srgbClr val="3333CC"/>
                </a:solidFill>
                <a:latin typeface="標楷體" pitchFamily="65" charset="-120"/>
              </a:rPr>
              <a:t>)</a:t>
            </a:r>
          </a:p>
          <a:p>
            <a:pPr lvl="0" eaLnBrk="1" hangingPunct="1">
              <a:buClr>
                <a:srgbClr val="3333CC"/>
              </a:buClr>
              <a:buFont typeface="Wingdings" panose="05000000000000000000" pitchFamily="2" charset="2"/>
              <a:buChar char="Ø"/>
            </a:pPr>
            <a:r>
              <a:rPr lang="zh-TW" altLang="zh-TW" sz="2800" dirty="0">
                <a:latin typeface="Times New Roman"/>
                <a:cs typeface="Mangal"/>
              </a:rPr>
              <a:t>機關履約中工程因應一百零五年十二月勞動基準</a:t>
            </a:r>
            <a:r>
              <a:rPr lang="zh-TW" altLang="zh-TW" sz="2800" dirty="0" smtClean="0">
                <a:latin typeface="Times New Roman"/>
                <a:cs typeface="Mangal"/>
              </a:rPr>
              <a:t>法</a:t>
            </a:r>
            <a:r>
              <a:rPr lang="zh-TW" altLang="zh-TW" sz="2800" dirty="0">
                <a:latin typeface="Times New Roman"/>
                <a:cs typeface="Mangal"/>
              </a:rPr>
              <a:t>部分條文修正法案之處理</a:t>
            </a:r>
            <a:r>
              <a:rPr lang="zh-TW" altLang="zh-TW" sz="2800" dirty="0" smtClean="0">
                <a:latin typeface="Times New Roman"/>
                <a:cs typeface="Mangal"/>
              </a:rPr>
              <a:t>原則</a:t>
            </a:r>
            <a:r>
              <a:rPr lang="zh-TW" altLang="en-US" sz="2200" dirty="0" smtClean="0">
                <a:solidFill>
                  <a:srgbClr val="FF0000"/>
                </a:solidFill>
                <a:latin typeface="Times New Roman"/>
                <a:cs typeface="Mangal"/>
              </a:rPr>
              <a:t>（工程會</a:t>
            </a:r>
            <a:r>
              <a:rPr lang="en-US" altLang="zh-TW" sz="2200" dirty="0" smtClean="0">
                <a:solidFill>
                  <a:srgbClr val="FF0000"/>
                </a:solidFill>
                <a:latin typeface="Times New Roman"/>
                <a:cs typeface="Mangal"/>
              </a:rPr>
              <a:t>1060307</a:t>
            </a:r>
            <a:r>
              <a:rPr lang="zh-TW" altLang="en-US" sz="2200" dirty="0">
                <a:solidFill>
                  <a:srgbClr val="FF0000"/>
                </a:solidFill>
                <a:latin typeface="DFKaiShu-SB-Estd-BF"/>
              </a:rPr>
              <a:t>工程企字第</a:t>
            </a:r>
            <a:r>
              <a:rPr lang="en-US" altLang="zh-TW" sz="2200" dirty="0">
                <a:solidFill>
                  <a:srgbClr val="FF0000"/>
                </a:solidFill>
                <a:latin typeface="DFKaiShu-SB-Estd-BF"/>
              </a:rPr>
              <a:t>10600064480</a:t>
            </a:r>
            <a:r>
              <a:rPr lang="zh-TW" altLang="en-US" sz="2200" dirty="0">
                <a:solidFill>
                  <a:srgbClr val="FF0000"/>
                </a:solidFill>
                <a:latin typeface="DFKaiShu-SB-Estd-BF"/>
              </a:rPr>
              <a:t>號</a:t>
            </a:r>
            <a:r>
              <a:rPr lang="zh-TW" altLang="en-US" sz="2200" dirty="0" smtClean="0">
                <a:solidFill>
                  <a:srgbClr val="FF0000"/>
                </a:solidFill>
                <a:latin typeface="Times New Roman"/>
                <a:cs typeface="Mangal"/>
              </a:rPr>
              <a:t>）</a:t>
            </a:r>
            <a:r>
              <a:rPr lang="en-US" altLang="zh-TW" sz="2200" dirty="0" smtClean="0">
                <a:solidFill>
                  <a:srgbClr val="FF0000"/>
                </a:solidFill>
                <a:latin typeface="Times New Roman"/>
                <a:cs typeface="Mangal"/>
              </a:rPr>
              <a:t>(</a:t>
            </a:r>
            <a:r>
              <a:rPr lang="zh-TW" altLang="en-US" sz="2200" dirty="0" smtClean="0">
                <a:solidFill>
                  <a:srgbClr val="FF0000"/>
                </a:solidFill>
                <a:latin typeface="Times New Roman"/>
                <a:cs typeface="Mangal"/>
              </a:rPr>
              <a:t>請參閱附件</a:t>
            </a:r>
            <a:r>
              <a:rPr lang="en-US" altLang="zh-TW" sz="2200" dirty="0" smtClean="0">
                <a:solidFill>
                  <a:srgbClr val="FF0000"/>
                </a:solidFill>
                <a:latin typeface="Times New Roman"/>
                <a:cs typeface="Mangal"/>
              </a:rPr>
              <a:t>)</a:t>
            </a:r>
            <a:endParaRPr lang="en-US" altLang="zh-TW" sz="2200" dirty="0">
              <a:solidFill>
                <a:srgbClr val="FF0000"/>
              </a:solidFill>
              <a:latin typeface="標楷體" pitchFamily="65" charset="-120"/>
            </a:endParaRPr>
          </a:p>
          <a:p>
            <a:pPr marL="342900" lvl="1" indent="-342900" eaLnBrk="1" hangingPunct="1">
              <a:buFont typeface="Wingdings" panose="05000000000000000000" pitchFamily="2" charset="2"/>
              <a:buChar char="n"/>
            </a:pPr>
            <a:endParaRPr lang="en-US" altLang="zh-TW" sz="2400" dirty="0" smtClean="0">
              <a:latin typeface="標楷體" pitchFamily="65" charset="-120"/>
            </a:endParaRP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fld id="{5DFA9602-B380-46D0-BC47-BA45DC7EE9E0}" type="slidenum">
              <a:rPr kumimoji="0" lang="en-US" altLang="zh-TW" sz="2400" smtClean="0">
                <a:solidFill>
                  <a:srgbClr val="0000FF"/>
                </a:solidFill>
                <a:latin typeface="Arial" pitchFamily="34" charset="0"/>
                <a:ea typeface="新細明體" pitchFamily="18" charset="-120"/>
              </a:rPr>
              <a:pPr eaLnBrk="1" hangingPunct="1">
                <a:spcBef>
                  <a:spcPct val="0"/>
                </a:spcBef>
                <a:buClrTx/>
                <a:buSzTx/>
                <a:buFontTx/>
                <a:buNone/>
              </a:pPr>
              <a:t>119</a:t>
            </a:fld>
            <a:endParaRPr kumimoji="0" lang="en-US" altLang="zh-TW" sz="2400" smtClean="0">
              <a:solidFill>
                <a:srgbClr val="0000FF"/>
              </a:solidFill>
              <a:latin typeface="Arial" pitchFamily="34" charset="0"/>
              <a:ea typeface="新細明體" pitchFamily="18" charset="-120"/>
            </a:endParaRPr>
          </a:p>
        </p:txBody>
      </p:sp>
      <p:sp>
        <p:nvSpPr>
          <p:cNvPr id="114691" name="Rectangle 2"/>
          <p:cNvSpPr>
            <a:spLocks noGrp="1" noChangeArrowheads="1"/>
          </p:cNvSpPr>
          <p:nvPr>
            <p:ph type="title"/>
          </p:nvPr>
        </p:nvSpPr>
        <p:spPr/>
        <p:txBody>
          <a:bodyPr/>
          <a:lstStyle/>
          <a:p>
            <a:pPr eaLnBrk="1" hangingPunct="1"/>
            <a:r>
              <a:rPr lang="zh-TW" altLang="en-US" smtClean="0"/>
              <a:t>新增項目議價錯誤案例</a:t>
            </a:r>
            <a:endParaRPr lang="zh-TW" altLang="en-US" smtClean="0">
              <a:latin typeface="標楷體" pitchFamily="65" charset="-120"/>
            </a:endParaRPr>
          </a:p>
        </p:txBody>
      </p:sp>
      <p:pic>
        <p:nvPicPr>
          <p:cNvPr id="114692" name="Picture 6" descr="11-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1268413"/>
            <a:ext cx="7848600" cy="5589587"/>
          </a:xfrm>
          <a:noFill/>
        </p:spPr>
      </p:pic>
      <p:sp>
        <p:nvSpPr>
          <p:cNvPr id="114693" name="Oval 7"/>
          <p:cNvSpPr>
            <a:spLocks noChangeArrowheads="1"/>
          </p:cNvSpPr>
          <p:nvPr/>
        </p:nvSpPr>
        <p:spPr bwMode="auto">
          <a:xfrm>
            <a:off x="5219700" y="2924175"/>
            <a:ext cx="1081088" cy="36036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114694" name="Rectangle 8"/>
          <p:cNvSpPr>
            <a:spLocks noChangeArrowheads="1"/>
          </p:cNvSpPr>
          <p:nvPr/>
        </p:nvSpPr>
        <p:spPr bwMode="auto">
          <a:xfrm>
            <a:off x="2627313" y="1876425"/>
            <a:ext cx="1343025" cy="144463"/>
          </a:xfrm>
          <a:prstGeom prst="rect">
            <a:avLst/>
          </a:prstGeom>
          <a:solidFill>
            <a:schemeClr val="bg1"/>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114695" name="Rectangle 9"/>
          <p:cNvSpPr>
            <a:spLocks noChangeArrowheads="1"/>
          </p:cNvSpPr>
          <p:nvPr/>
        </p:nvSpPr>
        <p:spPr bwMode="auto">
          <a:xfrm>
            <a:off x="3348038" y="4005263"/>
            <a:ext cx="647700" cy="863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114696" name="Rectangle 10"/>
          <p:cNvSpPr>
            <a:spLocks noChangeArrowheads="1"/>
          </p:cNvSpPr>
          <p:nvPr/>
        </p:nvSpPr>
        <p:spPr bwMode="auto">
          <a:xfrm>
            <a:off x="4427538" y="3933825"/>
            <a:ext cx="720725" cy="1079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114697" name="Rectangle 11"/>
          <p:cNvSpPr>
            <a:spLocks noChangeArrowheads="1"/>
          </p:cNvSpPr>
          <p:nvPr/>
        </p:nvSpPr>
        <p:spPr bwMode="auto">
          <a:xfrm>
            <a:off x="5219700" y="4232275"/>
            <a:ext cx="1028700" cy="147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114698" name="Rectangle 12"/>
          <p:cNvSpPr>
            <a:spLocks noChangeArrowheads="1"/>
          </p:cNvSpPr>
          <p:nvPr/>
        </p:nvSpPr>
        <p:spPr bwMode="auto">
          <a:xfrm>
            <a:off x="5619750" y="4724400"/>
            <a:ext cx="1050925" cy="144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114699" name="Rectangle 13"/>
          <p:cNvSpPr>
            <a:spLocks noChangeArrowheads="1"/>
          </p:cNvSpPr>
          <p:nvPr/>
        </p:nvSpPr>
        <p:spPr bwMode="auto">
          <a:xfrm>
            <a:off x="6443663" y="4965700"/>
            <a:ext cx="1152525" cy="176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114700" name="Rectangle 14"/>
          <p:cNvSpPr>
            <a:spLocks noChangeArrowheads="1"/>
          </p:cNvSpPr>
          <p:nvPr/>
        </p:nvSpPr>
        <p:spPr bwMode="auto">
          <a:xfrm>
            <a:off x="3419475" y="2060575"/>
            <a:ext cx="936625" cy="144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760847" name="AutoShape 15"/>
          <p:cNvSpPr>
            <a:spLocks noChangeArrowheads="1"/>
          </p:cNvSpPr>
          <p:nvPr/>
        </p:nvSpPr>
        <p:spPr bwMode="auto">
          <a:xfrm>
            <a:off x="4284663" y="4005263"/>
            <a:ext cx="2808287" cy="1152525"/>
          </a:xfrm>
          <a:prstGeom prst="wedgeRoundRectCallout">
            <a:avLst>
              <a:gd name="adj1" fmla="val -9750"/>
              <a:gd name="adj2" fmla="val -114185"/>
              <a:gd name="adj3" fmla="val 16667"/>
            </a:avLst>
          </a:prstGeom>
          <a:solidFill>
            <a:schemeClr val="accent1">
              <a:alpha val="64999"/>
            </a:schemeClr>
          </a:solidFill>
          <a:ln w="38100">
            <a:solidFill>
              <a:srgbClr val="FF0066"/>
            </a:solidFill>
            <a:miter lim="800000"/>
            <a:headEnd/>
            <a:tailEnd/>
          </a:ln>
          <a:effectLst/>
        </p:spPr>
        <p:txBody>
          <a:bodyPr lIns="0" tIns="0" rIns="0" bIns="0"/>
          <a:lstStyle/>
          <a:p>
            <a:pPr>
              <a:defRPr/>
            </a:pPr>
            <a:r>
              <a:rPr lang="zh-TW" altLang="en-US" b="1">
                <a:solidFill>
                  <a:srgbClr val="0000CC"/>
                </a:solidFill>
                <a:effectLst>
                  <a:outerShdw blurRad="38100" dist="38100" dir="2700000" algn="tl">
                    <a:srgbClr val="000000"/>
                  </a:outerShdw>
                </a:effectLst>
                <a:latin typeface="標楷體" pitchFamily="65" charset="-120"/>
                <a:ea typeface="標楷體" pitchFamily="65" charset="-120"/>
              </a:rPr>
              <a:t>累計金額已達查核金額，議價時未通知上級機關監辦</a:t>
            </a:r>
          </a:p>
        </p:txBody>
      </p:sp>
      <p:sp>
        <p:nvSpPr>
          <p:cNvPr id="114702" name="Line 17"/>
          <p:cNvSpPr>
            <a:spLocks noChangeShapeType="1"/>
          </p:cNvSpPr>
          <p:nvPr/>
        </p:nvSpPr>
        <p:spPr bwMode="auto">
          <a:xfrm flipV="1">
            <a:off x="3543300" y="6669088"/>
            <a:ext cx="479425" cy="31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Tree>
    <p:extLst>
      <p:ext uri="{BB962C8B-B14F-4D97-AF65-F5344CB8AC3E}">
        <p14:creationId xmlns:p14="http://schemas.microsoft.com/office/powerpoint/2010/main" val="357966762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0938" y="476672"/>
            <a:ext cx="7793037" cy="710778"/>
          </a:xfrm>
        </p:spPr>
        <p:txBody>
          <a:bodyPr/>
          <a:lstStyle/>
          <a:p>
            <a:r>
              <a:rPr lang="en-US" altLang="zh-TW" sz="3200" dirty="0" smtClean="0"/>
              <a:t>1.3</a:t>
            </a:r>
            <a:r>
              <a:rPr lang="zh-TW" altLang="en-US" sz="3200" dirty="0" smtClean="0"/>
              <a:t>採購</a:t>
            </a:r>
            <a:r>
              <a:rPr lang="zh-TW" altLang="en-US" sz="3200" dirty="0"/>
              <a:t>法修</a:t>
            </a:r>
            <a:r>
              <a:rPr lang="zh-TW" altLang="en-US" sz="3200" dirty="0" smtClean="0"/>
              <a:t>法項目</a:t>
            </a:r>
            <a:r>
              <a:rPr lang="en-US" altLang="zh-TW" sz="3200" dirty="0"/>
              <a:t>-</a:t>
            </a:r>
            <a:r>
              <a:rPr lang="zh-TW" altLang="en-US" sz="3000" dirty="0">
                <a:solidFill>
                  <a:srgbClr val="FF0000"/>
                </a:solidFill>
              </a:rPr>
              <a:t>修正條文</a:t>
            </a:r>
            <a:r>
              <a:rPr lang="zh-TW" altLang="en-US" sz="3000" dirty="0" smtClean="0">
                <a:solidFill>
                  <a:srgbClr val="FF0000"/>
                </a:solidFill>
              </a:rPr>
              <a:t>第十一條之一</a:t>
            </a:r>
            <a:endParaRPr lang="zh-TW" altLang="en-US" sz="3000" dirty="0"/>
          </a:p>
        </p:txBody>
      </p:sp>
      <p:sp>
        <p:nvSpPr>
          <p:cNvPr id="3" name="內容版面配置區 2"/>
          <p:cNvSpPr>
            <a:spLocks noGrp="1"/>
          </p:cNvSpPr>
          <p:nvPr>
            <p:ph idx="1"/>
          </p:nvPr>
        </p:nvSpPr>
        <p:spPr/>
        <p:txBody>
          <a:bodyPr/>
          <a:lstStyle/>
          <a:p>
            <a:r>
              <a:rPr lang="zh-TW" altLang="en-US" sz="2800" b="0" dirty="0" smtClean="0">
                <a:latin typeface="標楷體" panose="03000509000000000000" pitchFamily="65" charset="-120"/>
                <a:ea typeface="標楷體" panose="03000509000000000000" pitchFamily="65" charset="-120"/>
              </a:rPr>
              <a:t>增訂</a:t>
            </a:r>
            <a:r>
              <a:rPr lang="zh-TW" altLang="en-US" sz="2800" b="0" dirty="0">
                <a:latin typeface="標楷體" panose="03000509000000000000" pitchFamily="65" charset="-120"/>
                <a:ea typeface="標楷體" panose="03000509000000000000" pitchFamily="65" charset="-120"/>
              </a:rPr>
              <a:t>「</a:t>
            </a:r>
            <a:r>
              <a:rPr lang="zh-TW" altLang="en-US" sz="2800" b="0" u="sng" dirty="0">
                <a:solidFill>
                  <a:srgbClr val="FF0000"/>
                </a:solidFill>
                <a:latin typeface="標楷體" panose="03000509000000000000" pitchFamily="65" charset="-120"/>
                <a:ea typeface="標楷體" panose="03000509000000000000" pitchFamily="65" charset="-120"/>
              </a:rPr>
              <a:t>採購工作及審查小組</a:t>
            </a:r>
            <a:r>
              <a:rPr lang="zh-TW" altLang="en-US" sz="2800" b="0" dirty="0">
                <a:latin typeface="標楷體" panose="03000509000000000000" pitchFamily="65" charset="-120"/>
                <a:ea typeface="標楷體" panose="03000509000000000000" pitchFamily="65" charset="-120"/>
              </a:rPr>
              <a:t>」運作機制，使採購作業程序更為周延。</a:t>
            </a:r>
            <a:r>
              <a:rPr lang="en-US" altLang="zh-TW" sz="2800" b="0" dirty="0">
                <a:solidFill>
                  <a:srgbClr val="FF0000"/>
                </a:solidFill>
                <a:latin typeface="Calibri" panose="020F0502020204030204" pitchFamily="34" charset="0"/>
                <a:ea typeface="標楷體" panose="03000509000000000000" pitchFamily="65" charset="-120"/>
              </a:rPr>
              <a:t>(</a:t>
            </a:r>
            <a:r>
              <a:rPr lang="zh-TW" altLang="en-US" sz="2800" b="0" dirty="0">
                <a:solidFill>
                  <a:srgbClr val="FF0000"/>
                </a:solidFill>
                <a:latin typeface="標楷體" panose="03000509000000000000" pitchFamily="65" charset="-120"/>
                <a:ea typeface="標楷體" panose="03000509000000000000" pitchFamily="65" charset="-120"/>
              </a:rPr>
              <a:t>修正條文第十一條之一</a:t>
            </a:r>
            <a:r>
              <a:rPr lang="en-US" altLang="zh-TW" sz="2800" b="0" dirty="0">
                <a:solidFill>
                  <a:srgbClr val="FF0000"/>
                </a:solidFill>
                <a:latin typeface="Calibri" panose="020F0502020204030204" pitchFamily="34" charset="0"/>
                <a:ea typeface="標楷體" panose="03000509000000000000" pitchFamily="65" charset="-120"/>
              </a:rPr>
              <a:t>)</a:t>
            </a:r>
            <a:endParaRPr lang="zh-TW" altLang="en-US" sz="2800" dirty="0">
              <a:solidFill>
                <a:srgbClr val="FF0000"/>
              </a:solidFill>
            </a:endParaRPr>
          </a:p>
        </p:txBody>
      </p:sp>
      <p:sp>
        <p:nvSpPr>
          <p:cNvPr id="4" name="投影片編號版面配置區 3"/>
          <p:cNvSpPr>
            <a:spLocks noGrp="1"/>
          </p:cNvSpPr>
          <p:nvPr>
            <p:ph type="sldNum" sz="quarter" idx="11"/>
          </p:nvPr>
        </p:nvSpPr>
        <p:spPr/>
        <p:txBody>
          <a:bodyPr/>
          <a:lstStyle/>
          <a:p>
            <a:pPr>
              <a:defRPr/>
            </a:pPr>
            <a:fld id="{5B309698-DE5C-400E-B3E4-1E2EECC594AA}" type="slidenum">
              <a:rPr lang="en-US" altLang="zh-TW" smtClean="0"/>
              <a:pPr>
                <a:defRPr/>
              </a:pPr>
              <a:t>12</a:t>
            </a:fld>
            <a:endParaRPr lang="en-US" altLang="zh-TW"/>
          </a:p>
        </p:txBody>
      </p:sp>
      <p:graphicFrame>
        <p:nvGraphicFramePr>
          <p:cNvPr id="5" name="表格 4"/>
          <p:cNvGraphicFramePr>
            <a:graphicFrameLocks noGrp="1"/>
          </p:cNvGraphicFramePr>
          <p:nvPr>
            <p:extLst>
              <p:ext uri="{D42A27DB-BD31-4B8C-83A1-F6EECF244321}">
                <p14:modId xmlns:p14="http://schemas.microsoft.com/office/powerpoint/2010/main" val="524285300"/>
              </p:ext>
            </p:extLst>
          </p:nvPr>
        </p:nvGraphicFramePr>
        <p:xfrm>
          <a:off x="500881" y="2336846"/>
          <a:ext cx="8208912" cy="3997844"/>
        </p:xfrm>
        <a:graphic>
          <a:graphicData uri="http://schemas.openxmlformats.org/drawingml/2006/table">
            <a:tbl>
              <a:tblPr firstRow="1" bandRow="1">
                <a:tableStyleId>{22838BEF-8BB2-4498-84A7-C5851F593DF1}</a:tableStyleId>
              </a:tblPr>
              <a:tblGrid>
                <a:gridCol w="2592288">
                  <a:extLst>
                    <a:ext uri="{9D8B030D-6E8A-4147-A177-3AD203B41FA5}">
                      <a16:colId xmlns:a16="http://schemas.microsoft.com/office/drawing/2014/main" xmlns="" val="3545141028"/>
                    </a:ext>
                  </a:extLst>
                </a:gridCol>
                <a:gridCol w="2448272">
                  <a:extLst>
                    <a:ext uri="{9D8B030D-6E8A-4147-A177-3AD203B41FA5}">
                      <a16:colId xmlns:a16="http://schemas.microsoft.com/office/drawing/2014/main" xmlns="" val="1401483346"/>
                    </a:ext>
                  </a:extLst>
                </a:gridCol>
                <a:gridCol w="3168352">
                  <a:extLst>
                    <a:ext uri="{9D8B030D-6E8A-4147-A177-3AD203B41FA5}">
                      <a16:colId xmlns:a16="http://schemas.microsoft.com/office/drawing/2014/main" xmlns="" val="2486901449"/>
                    </a:ext>
                  </a:extLst>
                </a:gridCol>
              </a:tblGrid>
              <a:tr h="602676">
                <a:tc>
                  <a:txBody>
                    <a:bodyPr/>
                    <a:lstStyle/>
                    <a:p>
                      <a:pPr algn="ctr"/>
                      <a:r>
                        <a:rPr lang="zh-TW" altLang="en-US" dirty="0" smtClean="0"/>
                        <a:t>修正條文</a:t>
                      </a:r>
                      <a:endParaRPr lang="zh-TW" altLang="en-US" dirty="0"/>
                    </a:p>
                  </a:txBody>
                  <a:tcPr/>
                </a:tc>
                <a:tc>
                  <a:txBody>
                    <a:bodyPr/>
                    <a:lstStyle/>
                    <a:p>
                      <a:pPr algn="ctr"/>
                      <a:r>
                        <a:rPr lang="zh-TW" altLang="en-US" dirty="0" smtClean="0"/>
                        <a:t>現行條文</a:t>
                      </a:r>
                      <a:endParaRPr lang="zh-TW" altLang="en-US" dirty="0"/>
                    </a:p>
                  </a:txBody>
                  <a:tcPr/>
                </a:tc>
                <a:tc>
                  <a:txBody>
                    <a:bodyPr/>
                    <a:lstStyle/>
                    <a:p>
                      <a:pPr algn="ctr"/>
                      <a:r>
                        <a:rPr lang="zh-TW" altLang="en-US" dirty="0" smtClean="0"/>
                        <a:t>說明</a:t>
                      </a:r>
                      <a:endParaRPr lang="en-US" altLang="zh-TW" dirty="0" smtClean="0"/>
                    </a:p>
                    <a:p>
                      <a:r>
                        <a:rPr lang="en-US" altLang="zh-TW" dirty="0" smtClean="0"/>
                        <a:t>(</a:t>
                      </a:r>
                      <a:r>
                        <a:rPr lang="zh-TW" altLang="en-US" dirty="0" smtClean="0"/>
                        <a:t>行政院公共工程委員會整理</a:t>
                      </a:r>
                      <a:r>
                        <a:rPr lang="en-US" altLang="zh-TW" dirty="0" smtClean="0"/>
                        <a:t>)</a:t>
                      </a:r>
                      <a:endParaRPr lang="zh-TW" altLang="en-US" dirty="0"/>
                    </a:p>
                  </a:txBody>
                  <a:tcPr/>
                </a:tc>
                <a:extLst>
                  <a:ext uri="{0D108BD9-81ED-4DB2-BD59-A6C34878D82A}">
                    <a16:rowId xmlns:a16="http://schemas.microsoft.com/office/drawing/2014/main" xmlns="" val="228688124"/>
                  </a:ext>
                </a:extLst>
              </a:tr>
              <a:tr h="3357764">
                <a:tc>
                  <a:txBody>
                    <a:bodyPr/>
                    <a:lstStyle/>
                    <a:p>
                      <a:pPr algn="just"/>
                      <a:r>
                        <a:rPr lang="zh-TW" altLang="en-US" sz="1400" b="1" i="0" u="sng" strike="noStrike" kern="1200" baseline="0" dirty="0" smtClean="0">
                          <a:solidFill>
                            <a:srgbClr val="FF0000"/>
                          </a:solidFill>
                          <a:latin typeface="+mn-lt"/>
                          <a:ea typeface="+mn-ea"/>
                          <a:cs typeface="+mn-cs"/>
                        </a:rPr>
                        <a:t>第十一條之一  機關辦理巨額工程採購，應依採購之特性及實際需要，成立採購工作及審查小組，協助審查採購需求與經費、採購策略、招標文件等事項，及提供與採購有關事務之諮詢。</a:t>
                      </a:r>
                      <a:endParaRPr lang="zh-TW" altLang="en-US" sz="1400" b="0" i="0" u="sng" strike="noStrike" kern="1200" baseline="0" dirty="0" smtClean="0">
                        <a:solidFill>
                          <a:srgbClr val="FF0000"/>
                        </a:solidFill>
                        <a:latin typeface="+mn-lt"/>
                        <a:ea typeface="+mn-ea"/>
                        <a:cs typeface="+mn-cs"/>
                      </a:endParaRPr>
                    </a:p>
                    <a:p>
                      <a:pPr algn="just"/>
                      <a:r>
                        <a:rPr lang="zh-TW" altLang="en-US" sz="1400" b="1" i="0" u="sng" strike="noStrike" kern="1200" baseline="0" dirty="0" smtClean="0">
                          <a:solidFill>
                            <a:srgbClr val="FF0000"/>
                          </a:solidFill>
                          <a:latin typeface="+mn-lt"/>
                          <a:ea typeface="+mn-ea"/>
                          <a:cs typeface="+mn-cs"/>
                        </a:rPr>
                        <a:t>機關辦理第一項以外之採購，依採購特性及實際需要，認有成立採購工作及審查小組之必要者，準用前項規定。</a:t>
                      </a:r>
                      <a:endParaRPr lang="zh-TW" altLang="en-US" sz="1400" b="0" i="0" u="sng" strike="noStrike" kern="1200" baseline="0" dirty="0" smtClean="0">
                        <a:solidFill>
                          <a:srgbClr val="FF0000"/>
                        </a:solidFill>
                        <a:latin typeface="+mn-lt"/>
                        <a:ea typeface="+mn-ea"/>
                        <a:cs typeface="+mn-cs"/>
                      </a:endParaRPr>
                    </a:p>
                    <a:p>
                      <a:pPr algn="just"/>
                      <a:r>
                        <a:rPr lang="zh-TW" altLang="en-US" sz="1400" b="1" i="0" u="sng" strike="noStrike" kern="1200" baseline="0" dirty="0" smtClean="0">
                          <a:solidFill>
                            <a:srgbClr val="FF0000"/>
                          </a:solidFill>
                          <a:latin typeface="+mn-lt"/>
                          <a:ea typeface="+mn-ea"/>
                          <a:cs typeface="+mn-cs"/>
                        </a:rPr>
                        <a:t>前二項採購工作及審查小組之組成、任務、審查作業及其他相關事項之辦法，由主管機關定之。</a:t>
                      </a:r>
                      <a:r>
                        <a:rPr lang="zh-TW" altLang="en-US" sz="1400" b="0" i="0" u="sng" strike="noStrike" kern="1200" baseline="0" dirty="0" smtClean="0">
                          <a:solidFill>
                            <a:schemeClr val="dk1"/>
                          </a:solidFill>
                          <a:latin typeface="+mn-lt"/>
                          <a:ea typeface="+mn-ea"/>
                          <a:cs typeface="+mn-cs"/>
                        </a:rPr>
                        <a:t>	</a:t>
                      </a:r>
                    </a:p>
                  </a:txBody>
                  <a:tcPr/>
                </a:tc>
                <a:tc>
                  <a:txBody>
                    <a:bodyPr/>
                    <a:lstStyle/>
                    <a:p>
                      <a:pPr algn="just"/>
                      <a:r>
                        <a:rPr lang="zh-TW" altLang="en-US" sz="1800" b="0" i="0" u="none" strike="noStrike" kern="1200" baseline="0" dirty="0" smtClean="0">
                          <a:solidFill>
                            <a:schemeClr val="dk1"/>
                          </a:solidFill>
                          <a:latin typeface="+mn-lt"/>
                          <a:ea typeface="+mn-ea"/>
                          <a:cs typeface="+mn-cs"/>
                        </a:rPr>
                        <a:t>	</a:t>
                      </a:r>
                    </a:p>
                    <a:p>
                      <a:endParaRPr lang="zh-TW" altLang="en-US" dirty="0"/>
                    </a:p>
                  </a:txBody>
                  <a:tcPr/>
                </a:tc>
                <a:tc>
                  <a:txBody>
                    <a:bodyPr/>
                    <a:lstStyle/>
                    <a:p>
                      <a:r>
                        <a:rPr lang="zh-TW" altLang="en-US" sz="1400" b="0" i="0" u="none" strike="noStrike" kern="1200" baseline="0" dirty="0" smtClean="0">
                          <a:solidFill>
                            <a:schemeClr val="dk1"/>
                          </a:solidFill>
                          <a:latin typeface="+mn-lt"/>
                          <a:ea typeface="+mn-ea"/>
                          <a:cs typeface="+mn-cs"/>
                        </a:rPr>
                        <a:t>一、</a:t>
                      </a:r>
                      <a:r>
                        <a:rPr lang="zh-TW" altLang="en-US" sz="1400" b="1" i="0" u="sng" strike="noStrike" kern="1200" baseline="0" dirty="0" smtClean="0">
                          <a:solidFill>
                            <a:srgbClr val="FF0000"/>
                          </a:solidFill>
                          <a:latin typeface="+mn-lt"/>
                          <a:ea typeface="+mn-ea"/>
                          <a:cs typeface="+mn-cs"/>
                        </a:rPr>
                        <a:t>本條新增</a:t>
                      </a:r>
                      <a:r>
                        <a:rPr lang="zh-TW" altLang="en-US" sz="1400" b="0" i="0" u="none" strike="noStrike" kern="1200" baseline="0" dirty="0" smtClean="0">
                          <a:solidFill>
                            <a:schemeClr val="dk1"/>
                          </a:solidFill>
                          <a:latin typeface="+mn-lt"/>
                          <a:ea typeface="+mn-ea"/>
                          <a:cs typeface="+mn-cs"/>
                        </a:rPr>
                        <a:t>。</a:t>
                      </a:r>
                    </a:p>
                    <a:p>
                      <a:r>
                        <a:rPr lang="zh-TW" altLang="en-US" sz="1400" b="0" i="0" u="none" strike="noStrike" kern="1200" baseline="0" dirty="0" smtClean="0">
                          <a:solidFill>
                            <a:schemeClr val="dk1"/>
                          </a:solidFill>
                          <a:latin typeface="+mn-lt"/>
                          <a:ea typeface="+mn-ea"/>
                          <a:cs typeface="+mn-cs"/>
                        </a:rPr>
                        <a:t>二、考量巨額工程採購</a:t>
                      </a:r>
                      <a:r>
                        <a:rPr lang="en-US" altLang="zh-TW" sz="1400" b="0" i="0" u="none" strike="noStrike" kern="1200" baseline="0" dirty="0" smtClean="0">
                          <a:solidFill>
                            <a:schemeClr val="dk1"/>
                          </a:solidFill>
                          <a:latin typeface="+mn-lt"/>
                          <a:ea typeface="+mn-ea"/>
                          <a:cs typeface="+mn-cs"/>
                        </a:rPr>
                        <a:t>(</a:t>
                      </a:r>
                      <a:r>
                        <a:rPr lang="zh-TW" altLang="en-US" sz="1400" b="0" i="0" u="none" strike="noStrike" kern="1200" baseline="0" dirty="0" smtClean="0">
                          <a:solidFill>
                            <a:schemeClr val="dk1"/>
                          </a:solidFill>
                          <a:latin typeface="+mn-lt"/>
                          <a:ea typeface="+mn-ea"/>
                          <a:cs typeface="+mn-cs"/>
                        </a:rPr>
                        <a:t>採購金額達新臺幣二億元以上</a:t>
                      </a:r>
                      <a:r>
                        <a:rPr lang="en-US" altLang="zh-TW" sz="1400" b="0" i="0" u="none" strike="noStrike" kern="1200" baseline="0" dirty="0" smtClean="0">
                          <a:solidFill>
                            <a:schemeClr val="dk1"/>
                          </a:solidFill>
                          <a:latin typeface="+mn-lt"/>
                          <a:ea typeface="+mn-ea"/>
                          <a:cs typeface="+mn-cs"/>
                        </a:rPr>
                        <a:t>)</a:t>
                      </a:r>
                      <a:r>
                        <a:rPr lang="zh-TW" altLang="en-US" sz="1400" b="0" i="0" u="none" strike="noStrike" kern="1200" baseline="0" dirty="0" smtClean="0">
                          <a:solidFill>
                            <a:schemeClr val="dk1"/>
                          </a:solidFill>
                          <a:latin typeface="+mn-lt"/>
                          <a:ea typeface="+mn-ea"/>
                          <a:cs typeface="+mn-cs"/>
                        </a:rPr>
                        <a:t>多為重大建設，攸關公共利益與民眾福祉，為期在採購階段能審慎評估採購需求、預期使用情形及效益目標等事項，並利後續採購作業嚴謹周延，爰於第一項定明機關辦理巨額工程採購，應依採購之特性及實際需要，成立採購工作及審查小組，由該小組協助審查採購需求與經費、採購策略、招標方式、決標原則、招標文件、底價審查及其他與採購有關之事項</a:t>
                      </a:r>
                      <a:r>
                        <a:rPr lang="en-US" altLang="zh-TW" sz="1400" b="0" i="0" u="none" strike="noStrike" kern="1200" baseline="0" dirty="0" smtClean="0">
                          <a:solidFill>
                            <a:schemeClr val="dk1"/>
                          </a:solidFill>
                          <a:latin typeface="+mn-lt"/>
                          <a:ea typeface="+mn-ea"/>
                          <a:cs typeface="+mn-cs"/>
                        </a:rPr>
                        <a:t>…….	</a:t>
                      </a:r>
                    </a:p>
                  </a:txBody>
                  <a:tcPr/>
                </a:tc>
                <a:extLst>
                  <a:ext uri="{0D108BD9-81ED-4DB2-BD59-A6C34878D82A}">
                    <a16:rowId xmlns:a16="http://schemas.microsoft.com/office/drawing/2014/main" xmlns="" val="454536176"/>
                  </a:ext>
                </a:extLst>
              </a:tr>
            </a:tbl>
          </a:graphicData>
        </a:graphic>
      </p:graphicFrame>
    </p:spTree>
    <p:extLst>
      <p:ext uri="{BB962C8B-B14F-4D97-AF65-F5344CB8AC3E}">
        <p14:creationId xmlns:p14="http://schemas.microsoft.com/office/powerpoint/2010/main" val="1413005032"/>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18977FBE-E6CF-4D35-8245-EE4FA807F840}" type="slidenum">
              <a:rPr kumimoji="0" lang="en-US" altLang="zh-TW" smtClean="0">
                <a:solidFill>
                  <a:srgbClr val="0000FF"/>
                </a:solidFill>
                <a:latin typeface="Arial" pitchFamily="34" charset="0"/>
              </a:rPr>
              <a:pPr eaLnBrk="1" hangingPunct="1"/>
              <a:t>120</a:t>
            </a:fld>
            <a:endParaRPr kumimoji="0" lang="en-US" altLang="zh-TW" smtClean="0">
              <a:solidFill>
                <a:srgbClr val="0000FF"/>
              </a:solidFill>
              <a:latin typeface="Arial" pitchFamily="34" charset="0"/>
            </a:endParaRPr>
          </a:p>
        </p:txBody>
      </p:sp>
      <p:sp>
        <p:nvSpPr>
          <p:cNvPr id="113667" name="Rectangle 2"/>
          <p:cNvSpPr>
            <a:spLocks noGrp="1" noChangeArrowheads="1"/>
          </p:cNvSpPr>
          <p:nvPr>
            <p:ph type="title"/>
          </p:nvPr>
        </p:nvSpPr>
        <p:spPr/>
        <p:txBody>
          <a:bodyPr/>
          <a:lstStyle/>
          <a:p>
            <a:pPr eaLnBrk="1" hangingPunct="1"/>
            <a:r>
              <a:rPr lang="zh-TW" altLang="en-US" smtClean="0"/>
              <a:t>採購監辦應注意事項</a:t>
            </a:r>
          </a:p>
        </p:txBody>
      </p:sp>
      <p:sp>
        <p:nvSpPr>
          <p:cNvPr id="113668" name="Rectangle 3"/>
          <p:cNvSpPr>
            <a:spLocks noGrp="1" noChangeArrowheads="1"/>
          </p:cNvSpPr>
          <p:nvPr>
            <p:ph type="body" idx="1"/>
          </p:nvPr>
        </p:nvSpPr>
        <p:spPr>
          <a:xfrm>
            <a:off x="0" y="1484313"/>
            <a:ext cx="9144000" cy="5300662"/>
          </a:xfrm>
        </p:spPr>
        <p:txBody>
          <a:bodyPr/>
          <a:lstStyle/>
          <a:p>
            <a:pPr eaLnBrk="1" hangingPunct="1">
              <a:lnSpc>
                <a:spcPct val="80000"/>
              </a:lnSpc>
            </a:pPr>
            <a:r>
              <a:rPr lang="en-US" altLang="zh-TW" sz="2800" smtClean="0">
                <a:latin typeface="標楷體" pitchFamily="65" charset="-120"/>
              </a:rPr>
              <a:t>2.4</a:t>
            </a:r>
            <a:r>
              <a:rPr lang="zh-TW" altLang="en-US" sz="2800" smtClean="0"/>
              <a:t>驗收階段</a:t>
            </a:r>
          </a:p>
          <a:p>
            <a:pPr lvl="1" eaLnBrk="1" hangingPunct="1">
              <a:lnSpc>
                <a:spcPct val="80000"/>
              </a:lnSpc>
            </a:pPr>
            <a:r>
              <a:rPr lang="zh-TW" altLang="en-US" smtClean="0">
                <a:latin typeface="標楷體" pitchFamily="65" charset="-120"/>
              </a:rPr>
              <a:t>現場驗收</a:t>
            </a:r>
          </a:p>
          <a:p>
            <a:pPr lvl="1" eaLnBrk="1" hangingPunct="1">
              <a:lnSpc>
                <a:spcPct val="80000"/>
              </a:lnSpc>
            </a:pPr>
            <a:r>
              <a:rPr lang="zh-TW" altLang="en-US" smtClean="0">
                <a:latin typeface="標楷體" pitchFamily="65" charset="-120"/>
              </a:rPr>
              <a:t>書面驗收</a:t>
            </a:r>
            <a:r>
              <a:rPr lang="en-US" altLang="zh-TW" smtClean="0">
                <a:latin typeface="標楷體" pitchFamily="65" charset="-120"/>
              </a:rPr>
              <a:t>(</a:t>
            </a:r>
            <a:r>
              <a:rPr lang="zh-TW" altLang="en-US" smtClean="0">
                <a:latin typeface="標楷體" pitchFamily="65" charset="-120"/>
              </a:rPr>
              <a:t>細則</a:t>
            </a:r>
            <a:r>
              <a:rPr lang="en-US" altLang="zh-TW" smtClean="0">
                <a:latin typeface="標楷體" pitchFamily="65" charset="-120"/>
              </a:rPr>
              <a:t>90</a:t>
            </a:r>
            <a:r>
              <a:rPr lang="zh-TW" altLang="en-US" smtClean="0">
                <a:latin typeface="標楷體" pitchFamily="65" charset="-120"/>
              </a:rPr>
              <a:t>、</a:t>
            </a:r>
            <a:r>
              <a:rPr lang="en-US" altLang="zh-TW" smtClean="0">
                <a:latin typeface="標楷體" pitchFamily="65" charset="-120"/>
              </a:rPr>
              <a:t>90</a:t>
            </a:r>
            <a:r>
              <a:rPr lang="zh-TW" altLang="en-US" smtClean="0">
                <a:latin typeface="標楷體" pitchFamily="65" charset="-120"/>
              </a:rPr>
              <a:t>之</a:t>
            </a:r>
            <a:r>
              <a:rPr lang="en-US" altLang="zh-TW" smtClean="0">
                <a:latin typeface="標楷體" pitchFamily="65" charset="-120"/>
              </a:rPr>
              <a:t>1)</a:t>
            </a:r>
          </a:p>
          <a:p>
            <a:pPr marL="1219200" lvl="2" indent="-304800" eaLnBrk="1" hangingPunct="1">
              <a:lnSpc>
                <a:spcPct val="80000"/>
              </a:lnSpc>
              <a:buSzPct val="80000"/>
              <a:buFont typeface="Wingdings" pitchFamily="2" charset="2"/>
              <a:buNone/>
            </a:pPr>
            <a:r>
              <a:rPr lang="en-US" altLang="zh-TW" sz="2000" smtClean="0">
                <a:latin typeface="標楷體" pitchFamily="65" charset="-120"/>
              </a:rPr>
              <a:t>1</a:t>
            </a:r>
            <a:r>
              <a:rPr lang="en-US" altLang="zh-TW" smtClean="0">
                <a:latin typeface="標楷體" pitchFamily="65" charset="-120"/>
              </a:rPr>
              <a:t>.</a:t>
            </a:r>
            <a:r>
              <a:rPr lang="zh-TW" altLang="en-US" smtClean="0">
                <a:latin typeface="標楷體" pitchFamily="65" charset="-120"/>
              </a:rPr>
              <a:t>公用事業依一定費率所供應之財物。 </a:t>
            </a:r>
          </a:p>
          <a:p>
            <a:pPr marL="1219200" lvl="2" indent="-304800" eaLnBrk="1" hangingPunct="1">
              <a:lnSpc>
                <a:spcPct val="80000"/>
              </a:lnSpc>
              <a:buSzPct val="80000"/>
              <a:buFont typeface="Wingdings" pitchFamily="2" charset="2"/>
              <a:buNone/>
            </a:pPr>
            <a:r>
              <a:rPr lang="en-US" altLang="zh-TW" smtClean="0">
                <a:latin typeface="標楷體" pitchFamily="65" charset="-120"/>
              </a:rPr>
              <a:t>2.</a:t>
            </a:r>
            <a:r>
              <a:rPr lang="zh-TW" altLang="en-US" smtClean="0">
                <a:latin typeface="標楷體" pitchFamily="65" charset="-120"/>
              </a:rPr>
              <a:t>即買即用或自供應至使用之期間甚為短暫，現場查驗有困難者。 </a:t>
            </a:r>
          </a:p>
          <a:p>
            <a:pPr marL="1219200" lvl="2" indent="-304800" eaLnBrk="1" hangingPunct="1">
              <a:lnSpc>
                <a:spcPct val="80000"/>
              </a:lnSpc>
              <a:buSzPct val="80000"/>
              <a:buFont typeface="Wingdings" pitchFamily="2" charset="2"/>
              <a:buNone/>
            </a:pPr>
            <a:r>
              <a:rPr lang="en-US" altLang="zh-TW" smtClean="0">
                <a:latin typeface="標楷體" pitchFamily="65" charset="-120"/>
              </a:rPr>
              <a:t>3.</a:t>
            </a:r>
            <a:r>
              <a:rPr lang="zh-TW" altLang="en-US" smtClean="0">
                <a:latin typeface="標楷體" pitchFamily="65" charset="-120"/>
              </a:rPr>
              <a:t>小額採購。 </a:t>
            </a:r>
          </a:p>
          <a:p>
            <a:pPr marL="1219200" lvl="2" indent="-304800" eaLnBrk="1" hangingPunct="1">
              <a:lnSpc>
                <a:spcPct val="80000"/>
              </a:lnSpc>
              <a:buSzPct val="80000"/>
              <a:buFont typeface="Wingdings" pitchFamily="2" charset="2"/>
              <a:buNone/>
            </a:pPr>
            <a:r>
              <a:rPr lang="en-US" altLang="zh-TW" smtClean="0">
                <a:latin typeface="標楷體" pitchFamily="65" charset="-120"/>
              </a:rPr>
              <a:t>4.</a:t>
            </a:r>
            <a:r>
              <a:rPr lang="zh-TW" altLang="en-US" smtClean="0">
                <a:latin typeface="標楷體" pitchFamily="65" charset="-120"/>
              </a:rPr>
              <a:t>分批或部分驗收，其驗收金額不逾公告金額十分之一。 </a:t>
            </a:r>
          </a:p>
          <a:p>
            <a:pPr marL="1219200" lvl="2" indent="-304800" eaLnBrk="1" hangingPunct="1">
              <a:lnSpc>
                <a:spcPct val="80000"/>
              </a:lnSpc>
              <a:buSzPct val="80000"/>
              <a:buFont typeface="Wingdings" pitchFamily="2" charset="2"/>
              <a:buNone/>
            </a:pPr>
            <a:r>
              <a:rPr lang="en-US" altLang="zh-TW" smtClean="0">
                <a:latin typeface="標楷體" pitchFamily="65" charset="-120"/>
              </a:rPr>
              <a:t>5.</a:t>
            </a:r>
            <a:r>
              <a:rPr lang="zh-TW" altLang="en-US" smtClean="0">
                <a:latin typeface="標楷體" pitchFamily="65" charset="-120"/>
              </a:rPr>
              <a:t>經政府機關或公正第三人查驗，並有相關品質或數量之證明文書者。 </a:t>
            </a:r>
          </a:p>
          <a:p>
            <a:pPr marL="1219200" lvl="2" indent="-304800" eaLnBrk="1" hangingPunct="1">
              <a:lnSpc>
                <a:spcPct val="80000"/>
              </a:lnSpc>
              <a:buSzPct val="80000"/>
              <a:buFont typeface="Wingdings" pitchFamily="2" charset="2"/>
              <a:buNone/>
            </a:pPr>
            <a:r>
              <a:rPr lang="en-US" altLang="zh-TW" smtClean="0">
                <a:latin typeface="標楷體" pitchFamily="65" charset="-120"/>
              </a:rPr>
              <a:t>6.</a:t>
            </a:r>
            <a:r>
              <a:rPr lang="zh-TW" altLang="en-US" smtClean="0">
                <a:latin typeface="標楷體" pitchFamily="65" charset="-120"/>
              </a:rPr>
              <a:t>勞務驗收，得以書面或召開審查會方式辦理；其書面驗收文件或審查會紀錄，得視為驗收紀錄。</a:t>
            </a:r>
            <a:r>
              <a:rPr lang="en-US" altLang="zh-TW" smtClean="0">
                <a:latin typeface="標楷體" pitchFamily="65" charset="-120"/>
              </a:rPr>
              <a:t>(</a:t>
            </a:r>
            <a:r>
              <a:rPr lang="zh-TW" altLang="en-US" smtClean="0">
                <a:solidFill>
                  <a:srgbClr val="FF0000"/>
                </a:solidFill>
                <a:latin typeface="標楷體" pitchFamily="65" charset="-120"/>
              </a:rPr>
              <a:t>審查會之主持人得視同主驗人，會同審查之接管或使用單位人員得視同會驗人員。書面驗收，其內部簽核或支出憑證之簽辦文件得載明主驗人、會驗人欄位供使用。</a:t>
            </a:r>
            <a:r>
              <a:rPr lang="en-US" altLang="zh-TW" smtClean="0">
                <a:latin typeface="標楷體" pitchFamily="65" charset="-120"/>
              </a:rPr>
              <a:t>) </a:t>
            </a: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8158EC40-58A2-486A-BF19-C39490D4B794}" type="slidenum">
              <a:rPr kumimoji="0" lang="en-US" altLang="zh-TW" smtClean="0">
                <a:solidFill>
                  <a:srgbClr val="0000FF"/>
                </a:solidFill>
                <a:latin typeface="Arial" pitchFamily="34" charset="0"/>
              </a:rPr>
              <a:pPr eaLnBrk="1" hangingPunct="1"/>
              <a:t>121</a:t>
            </a:fld>
            <a:endParaRPr kumimoji="0" lang="en-US" altLang="zh-TW" smtClean="0">
              <a:solidFill>
                <a:srgbClr val="0000FF"/>
              </a:solidFill>
              <a:latin typeface="Arial" pitchFamily="34" charset="0"/>
            </a:endParaRPr>
          </a:p>
        </p:txBody>
      </p:sp>
      <p:sp>
        <p:nvSpPr>
          <p:cNvPr id="114691" name="Rectangle 2"/>
          <p:cNvSpPr>
            <a:spLocks noGrp="1" noChangeArrowheads="1"/>
          </p:cNvSpPr>
          <p:nvPr>
            <p:ph type="title"/>
          </p:nvPr>
        </p:nvSpPr>
        <p:spPr/>
        <p:txBody>
          <a:bodyPr/>
          <a:lstStyle/>
          <a:p>
            <a:pPr eaLnBrk="1" hangingPunct="1"/>
            <a:r>
              <a:rPr lang="zh-TW" altLang="en-US" smtClean="0"/>
              <a:t>採購監辦應注意事項</a:t>
            </a:r>
          </a:p>
        </p:txBody>
      </p:sp>
      <p:sp>
        <p:nvSpPr>
          <p:cNvPr id="114692" name="Rectangle 3"/>
          <p:cNvSpPr>
            <a:spLocks noGrp="1" noChangeArrowheads="1"/>
          </p:cNvSpPr>
          <p:nvPr>
            <p:ph type="body" idx="1"/>
          </p:nvPr>
        </p:nvSpPr>
        <p:spPr/>
        <p:txBody>
          <a:bodyPr/>
          <a:lstStyle/>
          <a:p>
            <a:pPr lvl="1" eaLnBrk="1" hangingPunct="1"/>
            <a:r>
              <a:rPr lang="zh-TW" altLang="en-US" smtClean="0">
                <a:latin typeface="標楷體" pitchFamily="65" charset="-120"/>
              </a:rPr>
              <a:t>驗收作業應注意</a:t>
            </a:r>
            <a:r>
              <a:rPr lang="en-US" altLang="zh-TW" smtClean="0">
                <a:latin typeface="標楷體" pitchFamily="65" charset="-120"/>
              </a:rPr>
              <a:t>(1)—</a:t>
            </a:r>
            <a:r>
              <a:rPr kumimoji="0" lang="zh-TW" altLang="en-US" smtClean="0">
                <a:solidFill>
                  <a:srgbClr val="FF0000"/>
                </a:solidFill>
                <a:latin typeface="標楷體" pitchFamily="65" charset="-120"/>
              </a:rPr>
              <a:t>相</a:t>
            </a:r>
            <a:r>
              <a:rPr lang="zh-TW" altLang="en-US" smtClean="0">
                <a:solidFill>
                  <a:srgbClr val="FF0000"/>
                </a:solidFill>
                <a:latin typeface="標楷體" pitchFamily="65" charset="-120"/>
              </a:rPr>
              <a:t>關人員</a:t>
            </a:r>
          </a:p>
          <a:p>
            <a:pPr lvl="2" eaLnBrk="1" hangingPunct="1"/>
            <a:r>
              <a:rPr lang="zh-TW" altLang="en-US" sz="2800" smtClean="0">
                <a:latin typeface="標楷體" pitchFamily="65" charset="-120"/>
              </a:rPr>
              <a:t>主驗人是否為機關首長或其授權人所指派。</a:t>
            </a:r>
            <a:r>
              <a:rPr lang="en-US" altLang="zh-TW" smtClean="0">
                <a:latin typeface="標楷體" pitchFamily="65" charset="-120"/>
              </a:rPr>
              <a:t>(</a:t>
            </a:r>
            <a:r>
              <a:rPr lang="zh-TW" altLang="en-US" smtClean="0">
                <a:latin typeface="標楷體" pitchFamily="65" charset="-120"/>
              </a:rPr>
              <a:t>法</a:t>
            </a:r>
            <a:r>
              <a:rPr lang="en-US" altLang="zh-TW" smtClean="0">
                <a:latin typeface="標楷體" pitchFamily="65" charset="-120"/>
              </a:rPr>
              <a:t>71)</a:t>
            </a:r>
          </a:p>
          <a:p>
            <a:pPr lvl="2" eaLnBrk="1" hangingPunct="1"/>
            <a:r>
              <a:rPr lang="zh-TW" altLang="en-US" sz="2800" smtClean="0">
                <a:latin typeface="標楷體" pitchFamily="65" charset="-120"/>
              </a:rPr>
              <a:t>主驗人或樣品及材料檢驗人，不得由承辦採購單位之人員擔任。</a:t>
            </a:r>
            <a:r>
              <a:rPr lang="en-US" altLang="zh-TW" smtClean="0">
                <a:latin typeface="標楷體" pitchFamily="65" charset="-120"/>
              </a:rPr>
              <a:t>(</a:t>
            </a:r>
            <a:r>
              <a:rPr lang="zh-TW" altLang="en-US" smtClean="0">
                <a:latin typeface="標楷體" pitchFamily="65" charset="-120"/>
              </a:rPr>
              <a:t>法</a:t>
            </a:r>
            <a:r>
              <a:rPr lang="en-US" altLang="zh-TW" smtClean="0">
                <a:latin typeface="標楷體" pitchFamily="65" charset="-120"/>
              </a:rPr>
              <a:t>71)</a:t>
            </a:r>
            <a:r>
              <a:rPr lang="en-US" altLang="zh-TW" sz="2800" smtClean="0">
                <a:latin typeface="標楷體" pitchFamily="65" charset="-120"/>
              </a:rPr>
              <a:t> </a:t>
            </a:r>
          </a:p>
          <a:p>
            <a:pPr lvl="2" eaLnBrk="1" hangingPunct="1"/>
            <a:r>
              <a:rPr lang="zh-TW" altLang="en-US" sz="2800" smtClean="0">
                <a:latin typeface="標楷體" pitchFamily="65" charset="-120"/>
              </a:rPr>
              <a:t>有無通知</a:t>
            </a:r>
            <a:r>
              <a:rPr lang="zh-TW" altLang="en-US" sz="2800" smtClean="0">
                <a:solidFill>
                  <a:srgbClr val="FF0000"/>
                </a:solidFill>
                <a:latin typeface="標楷體" pitchFamily="65" charset="-120"/>
              </a:rPr>
              <a:t>接管單位或使用單位會驗</a:t>
            </a:r>
            <a:r>
              <a:rPr lang="zh-TW" altLang="en-US" sz="2800" smtClean="0">
                <a:latin typeface="標楷體" pitchFamily="65" charset="-120"/>
              </a:rPr>
              <a:t>。</a:t>
            </a:r>
          </a:p>
          <a:p>
            <a:pPr lvl="2" eaLnBrk="1" hangingPunct="1"/>
            <a:r>
              <a:rPr lang="zh-TW" altLang="en-US" sz="2800" smtClean="0">
                <a:solidFill>
                  <a:srgbClr val="FF0000"/>
                </a:solidFill>
                <a:latin typeface="標楷體" pitchFamily="65" charset="-120"/>
              </a:rPr>
              <a:t>主驗人員、會驗人員、協驗人員、監辦人員</a:t>
            </a:r>
            <a:r>
              <a:rPr lang="zh-TW" altLang="en-US" sz="2800" smtClean="0">
                <a:latin typeface="標楷體" pitchFamily="65" charset="-120"/>
              </a:rPr>
              <a:t>是否到齊；採購事務單純者，會驗及協驗人員得免參加。</a:t>
            </a:r>
            <a:r>
              <a:rPr lang="en-US" altLang="zh-TW" smtClean="0">
                <a:latin typeface="標楷體" pitchFamily="65" charset="-120"/>
              </a:rPr>
              <a:t>(</a:t>
            </a:r>
            <a:r>
              <a:rPr lang="zh-TW" altLang="en-US" smtClean="0">
                <a:latin typeface="標楷體" pitchFamily="65" charset="-120"/>
              </a:rPr>
              <a:t>細則</a:t>
            </a:r>
            <a:r>
              <a:rPr lang="en-US" altLang="zh-TW" smtClean="0">
                <a:latin typeface="標楷體" pitchFamily="65" charset="-120"/>
              </a:rPr>
              <a:t>91)</a:t>
            </a: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F5CA2D0B-558B-477A-90B7-20A786D774E1}" type="slidenum">
              <a:rPr kumimoji="0" lang="en-US" altLang="zh-TW" smtClean="0">
                <a:solidFill>
                  <a:srgbClr val="0000FF"/>
                </a:solidFill>
                <a:latin typeface="Arial" pitchFamily="34" charset="0"/>
              </a:rPr>
              <a:pPr eaLnBrk="1" hangingPunct="1"/>
              <a:t>122</a:t>
            </a:fld>
            <a:endParaRPr kumimoji="0" lang="en-US" altLang="zh-TW" smtClean="0">
              <a:solidFill>
                <a:srgbClr val="0000FF"/>
              </a:solidFill>
              <a:latin typeface="Arial" pitchFamily="34" charset="0"/>
            </a:endParaRPr>
          </a:p>
        </p:txBody>
      </p:sp>
      <p:sp>
        <p:nvSpPr>
          <p:cNvPr id="115715" name="Rectangle 2"/>
          <p:cNvSpPr>
            <a:spLocks noGrp="1" noChangeArrowheads="1"/>
          </p:cNvSpPr>
          <p:nvPr>
            <p:ph type="title"/>
          </p:nvPr>
        </p:nvSpPr>
        <p:spPr/>
        <p:txBody>
          <a:bodyPr/>
          <a:lstStyle/>
          <a:p>
            <a:pPr eaLnBrk="1" hangingPunct="1"/>
            <a:r>
              <a:rPr lang="zh-TW" altLang="en-US" dirty="0" smtClean="0"/>
              <a:t>採購監辦應注意事項</a:t>
            </a:r>
          </a:p>
        </p:txBody>
      </p:sp>
      <p:sp>
        <p:nvSpPr>
          <p:cNvPr id="115716" name="Rectangle 3"/>
          <p:cNvSpPr>
            <a:spLocks noGrp="1" noChangeArrowheads="1"/>
          </p:cNvSpPr>
          <p:nvPr>
            <p:ph type="body" idx="1"/>
          </p:nvPr>
        </p:nvSpPr>
        <p:spPr/>
        <p:txBody>
          <a:bodyPr/>
          <a:lstStyle/>
          <a:p>
            <a:pPr lvl="1" eaLnBrk="1" hangingPunct="1"/>
            <a:r>
              <a:rPr lang="zh-TW" altLang="en-US" dirty="0" smtClean="0">
                <a:latin typeface="標楷體" pitchFamily="65" charset="-120"/>
              </a:rPr>
              <a:t>驗收作業應注意</a:t>
            </a:r>
            <a:r>
              <a:rPr lang="en-US" altLang="zh-TW" dirty="0" smtClean="0">
                <a:latin typeface="標楷體" pitchFamily="65" charset="-120"/>
              </a:rPr>
              <a:t>(2)—</a:t>
            </a:r>
            <a:r>
              <a:rPr kumimoji="0" lang="zh-TW" altLang="en-US" dirty="0" smtClean="0">
                <a:solidFill>
                  <a:srgbClr val="FF0000"/>
                </a:solidFill>
                <a:latin typeface="標楷體" pitchFamily="65" charset="-120"/>
              </a:rPr>
              <a:t>初驗、驗收期限及應記載事項</a:t>
            </a:r>
          </a:p>
          <a:p>
            <a:pPr lvl="2" eaLnBrk="1" hangingPunct="1"/>
            <a:r>
              <a:rPr lang="zh-TW" altLang="en-US" sz="2800" dirty="0" smtClean="0">
                <a:latin typeface="標楷體" pitchFamily="65" charset="-120"/>
              </a:rPr>
              <a:t>辦理驗收期限是否符合契約規定；若有展延期限者，是否報經機關首長核准。</a:t>
            </a:r>
            <a:r>
              <a:rPr lang="en-US" altLang="zh-TW" dirty="0" smtClean="0">
                <a:latin typeface="標楷體" pitchFamily="65" charset="-120"/>
              </a:rPr>
              <a:t>(</a:t>
            </a:r>
            <a:r>
              <a:rPr lang="zh-TW" altLang="en-US" dirty="0" smtClean="0">
                <a:latin typeface="標楷體" pitchFamily="65" charset="-120"/>
              </a:rPr>
              <a:t>細則</a:t>
            </a:r>
            <a:r>
              <a:rPr lang="en-US" altLang="zh-TW" dirty="0" smtClean="0">
                <a:latin typeface="標楷體" pitchFamily="65" charset="-120"/>
              </a:rPr>
              <a:t>93</a:t>
            </a:r>
            <a:r>
              <a:rPr lang="zh-TW" altLang="en-US" dirty="0" smtClean="0">
                <a:latin typeface="標楷體" pitchFamily="65" charset="-120"/>
              </a:rPr>
              <a:t>、</a:t>
            </a:r>
            <a:r>
              <a:rPr lang="en-US" altLang="zh-TW" dirty="0" smtClean="0">
                <a:latin typeface="標楷體" pitchFamily="65" charset="-120"/>
              </a:rPr>
              <a:t>94</a:t>
            </a:r>
            <a:r>
              <a:rPr lang="zh-TW" altLang="en-US" dirty="0" smtClean="0">
                <a:latin typeface="標楷體" pitchFamily="65" charset="-120"/>
              </a:rPr>
              <a:t>、</a:t>
            </a:r>
            <a:r>
              <a:rPr lang="en-US" altLang="zh-TW" dirty="0" smtClean="0">
                <a:latin typeface="標楷體" pitchFamily="65" charset="-120"/>
              </a:rPr>
              <a:t>95</a:t>
            </a:r>
            <a:r>
              <a:rPr lang="zh-TW" altLang="en-US" dirty="0" smtClean="0">
                <a:latin typeface="標楷體" pitchFamily="65" charset="-120"/>
              </a:rPr>
              <a:t>、</a:t>
            </a:r>
            <a:r>
              <a:rPr lang="en-US" altLang="zh-TW" dirty="0" smtClean="0">
                <a:latin typeface="標楷體" pitchFamily="65" charset="-120"/>
              </a:rPr>
              <a:t>96)</a:t>
            </a:r>
          </a:p>
          <a:p>
            <a:pPr lvl="2" eaLnBrk="1" hangingPunct="1"/>
            <a:r>
              <a:rPr lang="zh-TW" altLang="en-US" sz="2800" dirty="0" smtClean="0">
                <a:latin typeface="標楷體" pitchFamily="65" charset="-120"/>
              </a:rPr>
              <a:t>驗收人員是否依契約數量、竣工圖說、規範、紀錄等文件辦理書面及現場驗收。</a:t>
            </a:r>
          </a:p>
          <a:p>
            <a:pPr lvl="2" eaLnBrk="1" hangingPunct="1"/>
            <a:r>
              <a:rPr lang="zh-TW" altLang="en-US" sz="2800" dirty="0" smtClean="0">
                <a:latin typeface="標楷體" pitchFamily="65" charset="-120"/>
              </a:rPr>
              <a:t>驗收製作紀錄、記載採購法施行細則第</a:t>
            </a:r>
            <a:r>
              <a:rPr lang="en-US" altLang="zh-TW" sz="2800" dirty="0" smtClean="0">
                <a:latin typeface="標楷體" pitchFamily="65" charset="-120"/>
              </a:rPr>
              <a:t>96</a:t>
            </a:r>
            <a:r>
              <a:rPr lang="zh-TW" altLang="en-US" sz="2800" dirty="0" smtClean="0">
                <a:latin typeface="標楷體" pitchFamily="65" charset="-120"/>
              </a:rPr>
              <a:t>條所列應記載事項，並由辦理驗收人員會同簽認，有監驗人員或有得標廠商代表參加者，亦應會同簽認。</a:t>
            </a:r>
            <a:r>
              <a:rPr lang="en-US" altLang="zh-TW" dirty="0" smtClean="0">
                <a:latin typeface="標楷體" pitchFamily="65" charset="-120"/>
              </a:rPr>
              <a:t>(</a:t>
            </a:r>
            <a:r>
              <a:rPr lang="zh-TW" altLang="en-US" dirty="0" smtClean="0">
                <a:latin typeface="標楷體" pitchFamily="65" charset="-120"/>
              </a:rPr>
              <a:t>細則</a:t>
            </a:r>
            <a:r>
              <a:rPr lang="en-US" altLang="zh-TW" dirty="0" smtClean="0">
                <a:latin typeface="標楷體" pitchFamily="65" charset="-120"/>
              </a:rPr>
              <a:t>96)</a:t>
            </a:r>
            <a:endParaRPr lang="en-US" altLang="zh-TW" sz="2800" dirty="0" smtClean="0"/>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2CA255A7-2FDB-43AB-BEFB-2E161C1D20A3}" type="slidenum">
              <a:rPr kumimoji="0" lang="en-US" altLang="zh-TW" smtClean="0">
                <a:solidFill>
                  <a:srgbClr val="0000FF"/>
                </a:solidFill>
                <a:latin typeface="Arial" pitchFamily="34" charset="0"/>
              </a:rPr>
              <a:pPr eaLnBrk="1" hangingPunct="1"/>
              <a:t>123</a:t>
            </a:fld>
            <a:endParaRPr kumimoji="0" lang="en-US" altLang="zh-TW" dirty="0" smtClean="0">
              <a:solidFill>
                <a:srgbClr val="0000FF"/>
              </a:solidFill>
              <a:latin typeface="Arial" pitchFamily="34" charset="0"/>
            </a:endParaRPr>
          </a:p>
        </p:txBody>
      </p:sp>
      <p:sp>
        <p:nvSpPr>
          <p:cNvPr id="116739" name="Rectangle 2"/>
          <p:cNvSpPr>
            <a:spLocks noGrp="1" noChangeArrowheads="1"/>
          </p:cNvSpPr>
          <p:nvPr>
            <p:ph type="title"/>
          </p:nvPr>
        </p:nvSpPr>
        <p:spPr/>
        <p:txBody>
          <a:bodyPr/>
          <a:lstStyle/>
          <a:p>
            <a:pPr eaLnBrk="1" hangingPunct="1"/>
            <a:r>
              <a:rPr lang="zh-TW" altLang="en-US" smtClean="0"/>
              <a:t>採購監辦應注意事項</a:t>
            </a:r>
          </a:p>
        </p:txBody>
      </p:sp>
      <p:sp>
        <p:nvSpPr>
          <p:cNvPr id="116740" name="Rectangle 3"/>
          <p:cNvSpPr>
            <a:spLocks noGrp="1" noChangeArrowheads="1"/>
          </p:cNvSpPr>
          <p:nvPr>
            <p:ph type="body" idx="1"/>
          </p:nvPr>
        </p:nvSpPr>
        <p:spPr/>
        <p:txBody>
          <a:bodyPr/>
          <a:lstStyle/>
          <a:p>
            <a:pPr lvl="1" eaLnBrk="1" hangingPunct="1"/>
            <a:r>
              <a:rPr lang="zh-TW" altLang="en-US" dirty="0" smtClean="0">
                <a:latin typeface="標楷體" pitchFamily="65" charset="-120"/>
              </a:rPr>
              <a:t>驗收作業應注意</a:t>
            </a:r>
            <a:r>
              <a:rPr lang="en-US" altLang="zh-TW" dirty="0" smtClean="0">
                <a:latin typeface="標楷體" pitchFamily="65" charset="-120"/>
              </a:rPr>
              <a:t>(3)—</a:t>
            </a:r>
            <a:r>
              <a:rPr kumimoji="0" lang="zh-TW" altLang="en-US" dirty="0" smtClean="0">
                <a:solidFill>
                  <a:srgbClr val="FF0000"/>
                </a:solidFill>
                <a:latin typeface="標楷體" pitchFamily="65" charset="-120"/>
              </a:rPr>
              <a:t>驗收不符之做法及結算驗收</a:t>
            </a:r>
          </a:p>
          <a:p>
            <a:pPr lvl="2" eaLnBrk="1" hangingPunct="1"/>
            <a:r>
              <a:rPr lang="zh-TW" altLang="en-US" sz="2800" dirty="0" smtClean="0">
                <a:latin typeface="標楷體" pitchFamily="65" charset="-120"/>
              </a:rPr>
              <a:t>驗收結果與契約、圖說、貨樣規定不符時，</a:t>
            </a:r>
            <a:r>
              <a:rPr lang="zh-TW" altLang="en-US" sz="2800" dirty="0" smtClean="0">
                <a:solidFill>
                  <a:srgbClr val="FF0000"/>
                </a:solidFill>
                <a:latin typeface="標楷體" pitchFamily="65" charset="-120"/>
              </a:rPr>
              <a:t>限期改善</a:t>
            </a:r>
            <a:r>
              <a:rPr lang="zh-TW" altLang="en-US" sz="2800" dirty="0" smtClean="0">
                <a:latin typeface="標楷體" pitchFamily="65" charset="-120"/>
              </a:rPr>
              <a:t>。</a:t>
            </a:r>
            <a:r>
              <a:rPr lang="en-US" altLang="zh-TW" dirty="0" smtClean="0">
                <a:latin typeface="標楷體" pitchFamily="65" charset="-120"/>
              </a:rPr>
              <a:t>(</a:t>
            </a:r>
            <a:r>
              <a:rPr lang="zh-TW" altLang="en-US" dirty="0" smtClean="0">
                <a:latin typeface="標楷體" pitchFamily="65" charset="-120"/>
              </a:rPr>
              <a:t>法</a:t>
            </a:r>
            <a:r>
              <a:rPr lang="en-US" altLang="zh-TW" dirty="0" smtClean="0">
                <a:latin typeface="標楷體" pitchFamily="65" charset="-120"/>
              </a:rPr>
              <a:t>72)</a:t>
            </a:r>
            <a:r>
              <a:rPr lang="en-US" altLang="zh-TW" sz="2800" dirty="0" smtClean="0">
                <a:latin typeface="標楷體" pitchFamily="65" charset="-120"/>
              </a:rPr>
              <a:t> </a:t>
            </a:r>
          </a:p>
          <a:p>
            <a:pPr lvl="2" eaLnBrk="1" hangingPunct="1"/>
            <a:r>
              <a:rPr lang="zh-TW" altLang="en-US" sz="2800" dirty="0" smtClean="0">
                <a:latin typeface="標楷體" pitchFamily="65" charset="-120"/>
              </a:rPr>
              <a:t>驗收結果若不符部分非屬重要之處理情形</a:t>
            </a:r>
            <a:r>
              <a:rPr lang="zh-TW" altLang="en-US" dirty="0" smtClean="0"/>
              <a:t>。 </a:t>
            </a:r>
            <a:r>
              <a:rPr lang="en-US" altLang="zh-TW" dirty="0" smtClean="0">
                <a:latin typeface="標楷體" pitchFamily="65" charset="-120"/>
              </a:rPr>
              <a:t>(</a:t>
            </a:r>
            <a:r>
              <a:rPr lang="zh-TW" altLang="en-US" dirty="0" smtClean="0">
                <a:latin typeface="標楷體" pitchFamily="65" charset="-120"/>
              </a:rPr>
              <a:t>法</a:t>
            </a:r>
            <a:r>
              <a:rPr lang="en-US" altLang="zh-TW" dirty="0" smtClean="0">
                <a:latin typeface="標楷體" pitchFamily="65" charset="-120"/>
              </a:rPr>
              <a:t>72) </a:t>
            </a:r>
          </a:p>
          <a:p>
            <a:pPr lvl="2" eaLnBrk="1" hangingPunct="1"/>
            <a:r>
              <a:rPr lang="zh-TW" altLang="en-US" sz="2800" dirty="0" smtClean="0">
                <a:latin typeface="標楷體" pitchFamily="65" charset="-120"/>
              </a:rPr>
              <a:t>驗收結果不符之</a:t>
            </a:r>
            <a:r>
              <a:rPr lang="zh-TW" altLang="en-US" sz="2800" dirty="0" smtClean="0">
                <a:solidFill>
                  <a:srgbClr val="FF0000"/>
                </a:solidFill>
                <a:latin typeface="標楷體" pitchFamily="65" charset="-120"/>
              </a:rPr>
              <a:t>減價收受</a:t>
            </a:r>
            <a:r>
              <a:rPr lang="zh-TW" altLang="en-US" sz="2800" dirty="0" smtClean="0">
                <a:latin typeface="標楷體" pitchFamily="65" charset="-120"/>
              </a:rPr>
              <a:t>情形。</a:t>
            </a:r>
            <a:r>
              <a:rPr lang="en-US" altLang="zh-TW" dirty="0" smtClean="0">
                <a:latin typeface="標楷體" pitchFamily="65" charset="-120"/>
              </a:rPr>
              <a:t>(</a:t>
            </a:r>
            <a:r>
              <a:rPr lang="zh-TW" altLang="en-US" dirty="0" smtClean="0">
                <a:latin typeface="標楷體" pitchFamily="65" charset="-120"/>
              </a:rPr>
              <a:t>法</a:t>
            </a:r>
            <a:r>
              <a:rPr lang="en-US" altLang="zh-TW" dirty="0" smtClean="0">
                <a:latin typeface="標楷體" pitchFamily="65" charset="-120"/>
              </a:rPr>
              <a:t>72)</a:t>
            </a:r>
          </a:p>
          <a:p>
            <a:pPr lvl="2" eaLnBrk="1" hangingPunct="1"/>
            <a:r>
              <a:rPr lang="zh-TW" altLang="en-US" sz="2800" dirty="0" smtClean="0">
                <a:latin typeface="標楷體" pitchFamily="65" charset="-120"/>
              </a:rPr>
              <a:t>部分驗收情形。</a:t>
            </a:r>
            <a:r>
              <a:rPr lang="en-US" altLang="zh-TW" dirty="0" smtClean="0">
                <a:latin typeface="標楷體" pitchFamily="65" charset="-120"/>
              </a:rPr>
              <a:t>(</a:t>
            </a:r>
            <a:r>
              <a:rPr lang="zh-TW" altLang="en-US" dirty="0" smtClean="0">
                <a:latin typeface="標楷體" pitchFamily="65" charset="-120"/>
              </a:rPr>
              <a:t>細則</a:t>
            </a:r>
            <a:r>
              <a:rPr lang="en-US" altLang="zh-TW" dirty="0" smtClean="0">
                <a:latin typeface="標楷體" pitchFamily="65" charset="-120"/>
              </a:rPr>
              <a:t>99)</a:t>
            </a:r>
          </a:p>
          <a:p>
            <a:pPr lvl="2" eaLnBrk="1" hangingPunct="1"/>
            <a:r>
              <a:rPr lang="zh-TW" altLang="en-US" sz="2800" dirty="0" smtClean="0">
                <a:latin typeface="標楷體" pitchFamily="65" charset="-120"/>
              </a:rPr>
              <a:t>驗收完畢後</a:t>
            </a:r>
            <a:r>
              <a:rPr lang="en-US" altLang="zh-TW" sz="2800" dirty="0" smtClean="0">
                <a:latin typeface="標楷體" pitchFamily="65" charset="-120"/>
              </a:rPr>
              <a:t>15</a:t>
            </a:r>
            <a:r>
              <a:rPr lang="zh-TW" altLang="en-US" sz="2800" dirty="0" smtClean="0">
                <a:latin typeface="標楷體" pitchFamily="65" charset="-120"/>
              </a:rPr>
              <a:t>日內需填具結算驗收證明書。 </a:t>
            </a:r>
            <a:r>
              <a:rPr lang="en-US" altLang="zh-TW" dirty="0" smtClean="0">
                <a:latin typeface="標楷體" pitchFamily="65" charset="-120"/>
              </a:rPr>
              <a:t>(</a:t>
            </a:r>
            <a:r>
              <a:rPr lang="zh-TW" altLang="en-US" dirty="0" smtClean="0">
                <a:latin typeface="標楷體" pitchFamily="65" charset="-120"/>
              </a:rPr>
              <a:t>細則</a:t>
            </a:r>
            <a:r>
              <a:rPr lang="en-US" altLang="zh-TW" dirty="0" smtClean="0">
                <a:latin typeface="標楷體" pitchFamily="65" charset="-120"/>
              </a:rPr>
              <a:t>101)</a:t>
            </a:r>
            <a:r>
              <a:rPr lang="en-US" altLang="zh-TW" sz="3200" dirty="0" smtClean="0">
                <a:solidFill>
                  <a:srgbClr val="3333CC"/>
                </a:solidFill>
                <a:latin typeface="華康儷粗宋" pitchFamily="49" charset="-120"/>
                <a:ea typeface="華康儷粗宋" pitchFamily="49" charset="-120"/>
              </a:rPr>
              <a:t> </a:t>
            </a:r>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fld id="{0FA1A39E-3AE6-4D08-9161-0B6B5D20D947}" type="slidenum">
              <a:rPr kumimoji="0" lang="en-US" altLang="zh-TW" sz="2400" smtClean="0">
                <a:solidFill>
                  <a:srgbClr val="0000FF"/>
                </a:solidFill>
                <a:latin typeface="Arial" pitchFamily="34" charset="0"/>
                <a:ea typeface="新細明體" pitchFamily="18" charset="-120"/>
              </a:rPr>
              <a:pPr eaLnBrk="1" hangingPunct="1">
                <a:spcBef>
                  <a:spcPct val="0"/>
                </a:spcBef>
                <a:buClrTx/>
                <a:buSzTx/>
                <a:buFontTx/>
                <a:buNone/>
              </a:pPr>
              <a:t>124</a:t>
            </a:fld>
            <a:endParaRPr kumimoji="0" lang="en-US" altLang="zh-TW" sz="2400" smtClean="0">
              <a:solidFill>
                <a:srgbClr val="0000FF"/>
              </a:solidFill>
              <a:latin typeface="Arial" pitchFamily="34" charset="0"/>
              <a:ea typeface="新細明體" pitchFamily="18" charset="-120"/>
            </a:endParaRPr>
          </a:p>
        </p:txBody>
      </p:sp>
      <p:sp>
        <p:nvSpPr>
          <p:cNvPr id="119811" name="Rectangle 2"/>
          <p:cNvSpPr>
            <a:spLocks noGrp="1" noChangeArrowheads="1"/>
          </p:cNvSpPr>
          <p:nvPr>
            <p:ph type="title"/>
          </p:nvPr>
        </p:nvSpPr>
        <p:spPr>
          <a:xfrm>
            <a:off x="1042988" y="44450"/>
            <a:ext cx="7921625" cy="1143000"/>
          </a:xfrm>
        </p:spPr>
        <p:txBody>
          <a:bodyPr/>
          <a:lstStyle/>
          <a:p>
            <a:pPr eaLnBrk="1" hangingPunct="1"/>
            <a:r>
              <a:rPr lang="zh-TW" altLang="en-US" smtClean="0"/>
              <a:t>驗收</a:t>
            </a:r>
            <a:r>
              <a:rPr lang="en-US" altLang="zh-TW" smtClean="0">
                <a:latin typeface="標楷體" pitchFamily="65" charset="-120"/>
              </a:rPr>
              <a:t>(</a:t>
            </a:r>
            <a:r>
              <a:rPr lang="zh-TW" altLang="en-US" smtClean="0">
                <a:latin typeface="標楷體" pitchFamily="65" charset="-120"/>
              </a:rPr>
              <a:t>減價收受</a:t>
            </a:r>
            <a:r>
              <a:rPr lang="en-US" altLang="zh-TW" smtClean="0">
                <a:latin typeface="標楷體" pitchFamily="65" charset="-120"/>
              </a:rPr>
              <a:t>)</a:t>
            </a:r>
            <a:r>
              <a:rPr lang="zh-TW" altLang="en-US" smtClean="0"/>
              <a:t>錯誤案例</a:t>
            </a:r>
            <a:r>
              <a:rPr lang="en-US" altLang="zh-TW" smtClean="0">
                <a:latin typeface="標楷體" pitchFamily="65" charset="-120"/>
              </a:rPr>
              <a:t>-1</a:t>
            </a:r>
          </a:p>
        </p:txBody>
      </p:sp>
      <p:grpSp>
        <p:nvGrpSpPr>
          <p:cNvPr id="119812" name="Group 7"/>
          <p:cNvGrpSpPr>
            <a:grpSpLocks/>
          </p:cNvGrpSpPr>
          <p:nvPr/>
        </p:nvGrpSpPr>
        <p:grpSpPr bwMode="auto">
          <a:xfrm>
            <a:off x="755650" y="2133600"/>
            <a:ext cx="8172450" cy="4175125"/>
            <a:chOff x="0" y="1117"/>
            <a:chExt cx="5760" cy="1845"/>
          </a:xfrm>
        </p:grpSpPr>
        <p:grpSp>
          <p:nvGrpSpPr>
            <p:cNvPr id="119814" name="Group 8"/>
            <p:cNvGrpSpPr>
              <a:grpSpLocks/>
            </p:cNvGrpSpPr>
            <p:nvPr/>
          </p:nvGrpSpPr>
          <p:grpSpPr bwMode="auto">
            <a:xfrm>
              <a:off x="0" y="1117"/>
              <a:ext cx="5760" cy="1845"/>
              <a:chOff x="0" y="1237"/>
              <a:chExt cx="5760" cy="1845"/>
            </a:xfrm>
          </p:grpSpPr>
          <p:pic>
            <p:nvPicPr>
              <p:cNvPr id="119818" name="Picture 9" descr="Imag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7"/>
                <a:ext cx="5760" cy="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9" name="Rectangle 10"/>
              <p:cNvSpPr>
                <a:spLocks noChangeArrowheads="1"/>
              </p:cNvSpPr>
              <p:nvPr/>
            </p:nvSpPr>
            <p:spPr bwMode="auto">
              <a:xfrm>
                <a:off x="1746" y="2251"/>
                <a:ext cx="726" cy="1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grpSp>
        <p:sp>
          <p:nvSpPr>
            <p:cNvPr id="119815" name="Line 11"/>
            <p:cNvSpPr>
              <a:spLocks noChangeShapeType="1"/>
            </p:cNvSpPr>
            <p:nvPr/>
          </p:nvSpPr>
          <p:spPr bwMode="auto">
            <a:xfrm>
              <a:off x="4105" y="1480"/>
              <a:ext cx="1655"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9816" name="Line 12"/>
            <p:cNvSpPr>
              <a:spLocks noChangeShapeType="1"/>
            </p:cNvSpPr>
            <p:nvPr/>
          </p:nvSpPr>
          <p:spPr bwMode="auto">
            <a:xfrm>
              <a:off x="385" y="1661"/>
              <a:ext cx="1361"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9817" name="Line 13"/>
            <p:cNvSpPr>
              <a:spLocks noChangeShapeType="1"/>
            </p:cNvSpPr>
            <p:nvPr/>
          </p:nvSpPr>
          <p:spPr bwMode="auto">
            <a:xfrm>
              <a:off x="2245" y="1298"/>
              <a:ext cx="104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19813" name="Rectangle 14"/>
          <p:cNvSpPr>
            <a:spLocks noChangeArrowheads="1"/>
          </p:cNvSpPr>
          <p:nvPr/>
        </p:nvSpPr>
        <p:spPr bwMode="auto">
          <a:xfrm>
            <a:off x="611188" y="1484313"/>
            <a:ext cx="35290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363538" indent="-363538"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
                <a:schemeClr val="tx1"/>
              </a:buClr>
              <a:buSzPct val="70000"/>
            </a:pPr>
            <a:r>
              <a:rPr lang="zh-TW" altLang="en-US">
                <a:solidFill>
                  <a:srgbClr val="0000FF"/>
                </a:solidFill>
              </a:rPr>
              <a:t>驗收紀錄：</a:t>
            </a:r>
          </a:p>
        </p:txBody>
      </p:sp>
    </p:spTree>
    <p:extLst>
      <p:ext uri="{BB962C8B-B14F-4D97-AF65-F5344CB8AC3E}">
        <p14:creationId xmlns:p14="http://schemas.microsoft.com/office/powerpoint/2010/main" val="1929148336"/>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fld id="{DCD5BBFA-7EFB-41DE-AB16-635F2CC35635}" type="slidenum">
              <a:rPr kumimoji="0" lang="en-US" altLang="zh-TW" sz="2400" smtClean="0">
                <a:solidFill>
                  <a:srgbClr val="0000FF"/>
                </a:solidFill>
                <a:latin typeface="Arial" pitchFamily="34" charset="0"/>
                <a:ea typeface="新細明體" pitchFamily="18" charset="-120"/>
              </a:rPr>
              <a:pPr eaLnBrk="1" hangingPunct="1">
                <a:spcBef>
                  <a:spcPct val="0"/>
                </a:spcBef>
                <a:buClrTx/>
                <a:buSzTx/>
                <a:buFontTx/>
                <a:buNone/>
              </a:pPr>
              <a:t>125</a:t>
            </a:fld>
            <a:endParaRPr kumimoji="0" lang="en-US" altLang="zh-TW" sz="2400" smtClean="0">
              <a:solidFill>
                <a:srgbClr val="0000FF"/>
              </a:solidFill>
              <a:latin typeface="Arial" pitchFamily="34" charset="0"/>
              <a:ea typeface="新細明體" pitchFamily="18" charset="-120"/>
            </a:endParaRPr>
          </a:p>
        </p:txBody>
      </p:sp>
      <p:sp>
        <p:nvSpPr>
          <p:cNvPr id="120835" name="Rectangle 2"/>
          <p:cNvSpPr>
            <a:spLocks noGrp="1" noChangeArrowheads="1"/>
          </p:cNvSpPr>
          <p:nvPr>
            <p:ph type="title"/>
          </p:nvPr>
        </p:nvSpPr>
        <p:spPr/>
        <p:txBody>
          <a:bodyPr/>
          <a:lstStyle/>
          <a:p>
            <a:pPr eaLnBrk="1" hangingPunct="1"/>
            <a:r>
              <a:rPr lang="zh-TW" altLang="en-US" smtClean="0"/>
              <a:t>驗收</a:t>
            </a:r>
            <a:r>
              <a:rPr lang="en-US" altLang="zh-TW" smtClean="0">
                <a:latin typeface="標楷體" pitchFamily="65" charset="-120"/>
              </a:rPr>
              <a:t>(</a:t>
            </a:r>
            <a:r>
              <a:rPr lang="zh-TW" altLang="en-US" smtClean="0">
                <a:latin typeface="標楷體" pitchFamily="65" charset="-120"/>
              </a:rPr>
              <a:t>減價收受</a:t>
            </a:r>
            <a:r>
              <a:rPr lang="en-US" altLang="zh-TW" smtClean="0">
                <a:latin typeface="標楷體" pitchFamily="65" charset="-120"/>
              </a:rPr>
              <a:t>)</a:t>
            </a:r>
            <a:r>
              <a:rPr lang="zh-TW" altLang="en-US" smtClean="0"/>
              <a:t>錯誤案例</a:t>
            </a:r>
            <a:r>
              <a:rPr lang="en-US" altLang="zh-TW" smtClean="0">
                <a:latin typeface="標楷體" pitchFamily="65" charset="-120"/>
              </a:rPr>
              <a:t>-1</a:t>
            </a:r>
          </a:p>
        </p:txBody>
      </p:sp>
      <p:grpSp>
        <p:nvGrpSpPr>
          <p:cNvPr id="120836" name="Group 5"/>
          <p:cNvGrpSpPr>
            <a:grpSpLocks/>
          </p:cNvGrpSpPr>
          <p:nvPr/>
        </p:nvGrpSpPr>
        <p:grpSpPr bwMode="auto">
          <a:xfrm>
            <a:off x="179388" y="2060575"/>
            <a:ext cx="8208962" cy="4681538"/>
            <a:chOff x="204" y="467"/>
            <a:chExt cx="5511" cy="3598"/>
          </a:xfrm>
        </p:grpSpPr>
        <p:pic>
          <p:nvPicPr>
            <p:cNvPr id="120838" name="Picture 6" descr="Imag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 y="3626"/>
              <a:ext cx="5511"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9" name="Picture 7" descr="Imag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 y="467"/>
              <a:ext cx="5171" cy="3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0" name="Line 8"/>
            <p:cNvSpPr>
              <a:spLocks noChangeShapeType="1"/>
            </p:cNvSpPr>
            <p:nvPr/>
          </p:nvSpPr>
          <p:spPr bwMode="auto">
            <a:xfrm>
              <a:off x="4446" y="1413"/>
              <a:ext cx="801" cy="9"/>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20841" name="Line 9"/>
            <p:cNvSpPr>
              <a:spLocks noChangeShapeType="1"/>
            </p:cNvSpPr>
            <p:nvPr/>
          </p:nvSpPr>
          <p:spPr bwMode="auto">
            <a:xfrm>
              <a:off x="975" y="1888"/>
              <a:ext cx="4281" cy="2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20842" name="Line 10"/>
            <p:cNvSpPr>
              <a:spLocks noChangeShapeType="1"/>
            </p:cNvSpPr>
            <p:nvPr/>
          </p:nvSpPr>
          <p:spPr bwMode="auto">
            <a:xfrm>
              <a:off x="975" y="1634"/>
              <a:ext cx="4309" cy="2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20843" name="Line 11"/>
            <p:cNvSpPr>
              <a:spLocks noChangeShapeType="1"/>
            </p:cNvSpPr>
            <p:nvPr/>
          </p:nvSpPr>
          <p:spPr bwMode="auto">
            <a:xfrm>
              <a:off x="2683" y="3616"/>
              <a:ext cx="2580" cy="1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20844" name="Line 12"/>
            <p:cNvSpPr>
              <a:spLocks noChangeShapeType="1"/>
            </p:cNvSpPr>
            <p:nvPr/>
          </p:nvSpPr>
          <p:spPr bwMode="auto">
            <a:xfrm>
              <a:off x="947" y="3888"/>
              <a:ext cx="1268" cy="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20837" name="Rectangle 16"/>
          <p:cNvSpPr>
            <a:spLocks noChangeArrowheads="1"/>
          </p:cNvSpPr>
          <p:nvPr/>
        </p:nvSpPr>
        <p:spPr bwMode="auto">
          <a:xfrm>
            <a:off x="611188" y="1341438"/>
            <a:ext cx="35290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363538" indent="-363538"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
                <a:schemeClr val="tx1"/>
              </a:buClr>
              <a:buSzPct val="70000"/>
            </a:pPr>
            <a:r>
              <a:rPr lang="zh-TW" altLang="en-US">
                <a:solidFill>
                  <a:srgbClr val="0000FF"/>
                </a:solidFill>
              </a:rPr>
              <a:t>觀念解析：</a:t>
            </a:r>
          </a:p>
        </p:txBody>
      </p:sp>
    </p:spTree>
    <p:extLst>
      <p:ext uri="{BB962C8B-B14F-4D97-AF65-F5344CB8AC3E}">
        <p14:creationId xmlns:p14="http://schemas.microsoft.com/office/powerpoint/2010/main" val="2020047989"/>
      </p:ext>
    </p:ext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fld id="{4EAA73C4-0C1B-47D5-9215-0F0EEA496613}" type="slidenum">
              <a:rPr kumimoji="0" lang="en-US" altLang="zh-TW" sz="2400" smtClean="0">
                <a:solidFill>
                  <a:srgbClr val="0000FF"/>
                </a:solidFill>
                <a:latin typeface="Arial" pitchFamily="34" charset="0"/>
                <a:ea typeface="新細明體" pitchFamily="18" charset="-120"/>
              </a:rPr>
              <a:pPr eaLnBrk="1" hangingPunct="1">
                <a:spcBef>
                  <a:spcPct val="0"/>
                </a:spcBef>
                <a:buClrTx/>
                <a:buSzTx/>
                <a:buFontTx/>
                <a:buNone/>
              </a:pPr>
              <a:t>126</a:t>
            </a:fld>
            <a:endParaRPr kumimoji="0" lang="en-US" altLang="zh-TW" sz="2400" smtClean="0">
              <a:solidFill>
                <a:srgbClr val="0000FF"/>
              </a:solidFill>
              <a:latin typeface="Arial" pitchFamily="34" charset="0"/>
              <a:ea typeface="新細明體" pitchFamily="18" charset="-120"/>
            </a:endParaRPr>
          </a:p>
        </p:txBody>
      </p:sp>
      <p:sp>
        <p:nvSpPr>
          <p:cNvPr id="121859" name="Rectangle 2"/>
          <p:cNvSpPr>
            <a:spLocks noGrp="1" noChangeArrowheads="1"/>
          </p:cNvSpPr>
          <p:nvPr>
            <p:ph type="title"/>
          </p:nvPr>
        </p:nvSpPr>
        <p:spPr/>
        <p:txBody>
          <a:bodyPr/>
          <a:lstStyle/>
          <a:p>
            <a:pPr eaLnBrk="1" hangingPunct="1"/>
            <a:r>
              <a:rPr lang="zh-TW" altLang="en-US" smtClean="0"/>
              <a:t>驗收錯誤案例</a:t>
            </a:r>
            <a:r>
              <a:rPr lang="en-US" altLang="zh-TW" smtClean="0">
                <a:latin typeface="標楷體" pitchFamily="65" charset="-120"/>
              </a:rPr>
              <a:t>-2</a:t>
            </a:r>
          </a:p>
        </p:txBody>
      </p:sp>
      <p:grpSp>
        <p:nvGrpSpPr>
          <p:cNvPr id="121860" name="Group 4"/>
          <p:cNvGrpSpPr>
            <a:grpSpLocks/>
          </p:cNvGrpSpPr>
          <p:nvPr/>
        </p:nvGrpSpPr>
        <p:grpSpPr bwMode="auto">
          <a:xfrm>
            <a:off x="971550" y="1268413"/>
            <a:ext cx="7127875" cy="5589587"/>
            <a:chOff x="929" y="729"/>
            <a:chExt cx="4536" cy="3591"/>
          </a:xfrm>
        </p:grpSpPr>
        <p:pic>
          <p:nvPicPr>
            <p:cNvPr id="121861" name="Picture 5" descr="4-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 y="729"/>
              <a:ext cx="4536" cy="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2" name="Picture 6" descr="4-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 y="2335"/>
              <a:ext cx="4536" cy="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3" name="Oval 7"/>
            <p:cNvSpPr>
              <a:spLocks noChangeArrowheads="1"/>
            </p:cNvSpPr>
            <p:nvPr/>
          </p:nvSpPr>
          <p:spPr bwMode="auto">
            <a:xfrm>
              <a:off x="1973" y="3186"/>
              <a:ext cx="635" cy="1134"/>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121864" name="Oval 8"/>
            <p:cNvSpPr>
              <a:spLocks noChangeArrowheads="1"/>
            </p:cNvSpPr>
            <p:nvPr/>
          </p:nvSpPr>
          <p:spPr bwMode="auto">
            <a:xfrm>
              <a:off x="4105" y="3158"/>
              <a:ext cx="589" cy="108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121865" name="Oval 9"/>
            <p:cNvSpPr>
              <a:spLocks noChangeArrowheads="1"/>
            </p:cNvSpPr>
            <p:nvPr/>
          </p:nvSpPr>
          <p:spPr bwMode="auto">
            <a:xfrm>
              <a:off x="2653" y="1162"/>
              <a:ext cx="681" cy="18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121866" name="Rectangle 10"/>
            <p:cNvSpPr>
              <a:spLocks noChangeArrowheads="1"/>
            </p:cNvSpPr>
            <p:nvPr/>
          </p:nvSpPr>
          <p:spPr bwMode="auto">
            <a:xfrm>
              <a:off x="2245" y="3612"/>
              <a:ext cx="91" cy="5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121867" name="Rectangle 11"/>
            <p:cNvSpPr>
              <a:spLocks noChangeArrowheads="1"/>
            </p:cNvSpPr>
            <p:nvPr/>
          </p:nvSpPr>
          <p:spPr bwMode="auto">
            <a:xfrm>
              <a:off x="1202" y="3566"/>
              <a:ext cx="90" cy="5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121868" name="Rectangle 12"/>
            <p:cNvSpPr>
              <a:spLocks noChangeArrowheads="1"/>
            </p:cNvSpPr>
            <p:nvPr/>
          </p:nvSpPr>
          <p:spPr bwMode="auto">
            <a:xfrm>
              <a:off x="4830" y="3521"/>
              <a:ext cx="91" cy="5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grpSp>
    </p:spTree>
    <p:extLst>
      <p:ext uri="{BB962C8B-B14F-4D97-AF65-F5344CB8AC3E}">
        <p14:creationId xmlns:p14="http://schemas.microsoft.com/office/powerpoint/2010/main" val="1902386125"/>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fld id="{D270C21A-C61C-4207-B1C2-8B75A6CA378C}" type="slidenum">
              <a:rPr kumimoji="0" lang="en-US" altLang="zh-TW" sz="2400" smtClean="0">
                <a:solidFill>
                  <a:srgbClr val="0000FF"/>
                </a:solidFill>
                <a:latin typeface="Arial" pitchFamily="34" charset="0"/>
                <a:ea typeface="新細明體" pitchFamily="18" charset="-120"/>
              </a:rPr>
              <a:pPr eaLnBrk="1" hangingPunct="1">
                <a:spcBef>
                  <a:spcPct val="0"/>
                </a:spcBef>
                <a:buClrTx/>
                <a:buSzTx/>
                <a:buFontTx/>
                <a:buNone/>
              </a:pPr>
              <a:t>127</a:t>
            </a:fld>
            <a:endParaRPr kumimoji="0" lang="en-US" altLang="zh-TW" sz="2400" smtClean="0">
              <a:solidFill>
                <a:srgbClr val="0000FF"/>
              </a:solidFill>
              <a:latin typeface="Arial" pitchFamily="34" charset="0"/>
              <a:ea typeface="新細明體" pitchFamily="18" charset="-120"/>
            </a:endParaRPr>
          </a:p>
        </p:txBody>
      </p:sp>
      <p:sp>
        <p:nvSpPr>
          <p:cNvPr id="122883" name="Rectangle 2"/>
          <p:cNvSpPr>
            <a:spLocks noGrp="1" noChangeArrowheads="1"/>
          </p:cNvSpPr>
          <p:nvPr>
            <p:ph type="title"/>
          </p:nvPr>
        </p:nvSpPr>
        <p:spPr/>
        <p:txBody>
          <a:bodyPr/>
          <a:lstStyle/>
          <a:p>
            <a:pPr eaLnBrk="1" hangingPunct="1"/>
            <a:r>
              <a:rPr lang="zh-TW" altLang="en-US" smtClean="0"/>
              <a:t>驗收錯誤案例</a:t>
            </a:r>
            <a:r>
              <a:rPr lang="en-US" altLang="zh-TW" smtClean="0">
                <a:latin typeface="標楷體" pitchFamily="65" charset="-120"/>
              </a:rPr>
              <a:t>-2</a:t>
            </a:r>
          </a:p>
        </p:txBody>
      </p:sp>
      <p:sp>
        <p:nvSpPr>
          <p:cNvPr id="122884" name="Rectangle 3"/>
          <p:cNvSpPr>
            <a:spLocks noGrp="1" noChangeArrowheads="1"/>
          </p:cNvSpPr>
          <p:nvPr>
            <p:ph type="body" idx="1"/>
          </p:nvPr>
        </p:nvSpPr>
        <p:spPr/>
        <p:txBody>
          <a:bodyPr/>
          <a:lstStyle/>
          <a:p>
            <a:pPr eaLnBrk="1" hangingPunct="1"/>
            <a:r>
              <a:rPr lang="zh-TW" altLang="en-US" u="sng" dirty="0" smtClean="0"/>
              <a:t>觀念解析：</a:t>
            </a:r>
          </a:p>
          <a:p>
            <a:pPr lvl="1" eaLnBrk="1" hangingPunct="1"/>
            <a:r>
              <a:rPr lang="zh-TW" altLang="en-US" dirty="0" smtClean="0">
                <a:latin typeface="標楷體" pitchFamily="65" charset="-120"/>
              </a:rPr>
              <a:t>公告金額以上未達查核金額採購，除有特殊情形外，有關單位應派員監辦。</a:t>
            </a:r>
            <a:r>
              <a:rPr lang="en-US" altLang="zh-TW" dirty="0" smtClean="0">
                <a:latin typeface="標楷體" pitchFamily="65" charset="-120"/>
              </a:rPr>
              <a:t>(</a:t>
            </a:r>
            <a:r>
              <a:rPr lang="zh-TW" altLang="en-US" dirty="0" smtClean="0">
                <a:latin typeface="標楷體" pitchFamily="65" charset="-120"/>
              </a:rPr>
              <a:t>法</a:t>
            </a:r>
            <a:r>
              <a:rPr lang="en-US" altLang="zh-TW" dirty="0" smtClean="0">
                <a:latin typeface="標楷體" pitchFamily="65" charset="-120"/>
              </a:rPr>
              <a:t>13) </a:t>
            </a:r>
          </a:p>
          <a:p>
            <a:pPr lvl="1" eaLnBrk="1" hangingPunct="1"/>
            <a:r>
              <a:rPr lang="zh-TW" altLang="en-US" dirty="0" smtClean="0">
                <a:latin typeface="標楷體" pitchFamily="65" charset="-120"/>
              </a:rPr>
              <a:t>採購案件驗收，機關應通知廠商參加</a:t>
            </a:r>
            <a:r>
              <a:rPr lang="zh-TW" altLang="en-US" dirty="0" smtClean="0"/>
              <a:t>，未到者，機關仍得辦理驗收</a:t>
            </a:r>
            <a:r>
              <a:rPr lang="en-US" altLang="zh-TW" sz="2400" dirty="0" smtClean="0">
                <a:latin typeface="標楷體" pitchFamily="65" charset="-120"/>
              </a:rPr>
              <a:t>(</a:t>
            </a:r>
            <a:r>
              <a:rPr lang="zh-TW" altLang="en-US" sz="2400" dirty="0" smtClean="0">
                <a:latin typeface="標楷體" pitchFamily="65" charset="-120"/>
              </a:rPr>
              <a:t>細則</a:t>
            </a:r>
            <a:r>
              <a:rPr lang="en-US" altLang="zh-TW" sz="2400" dirty="0" smtClean="0">
                <a:latin typeface="標楷體" pitchFamily="65" charset="-120"/>
              </a:rPr>
              <a:t>96)</a:t>
            </a:r>
            <a:r>
              <a:rPr lang="zh-TW" altLang="en-US" dirty="0" smtClean="0"/>
              <a:t>；若為工程採購</a:t>
            </a:r>
            <a:r>
              <a:rPr lang="en-US" altLang="zh-TW" dirty="0" smtClean="0">
                <a:latin typeface="標楷體" pitchFamily="65" charset="-120"/>
              </a:rPr>
              <a:t>(</a:t>
            </a:r>
            <a:r>
              <a:rPr lang="zh-TW" altLang="en-US" dirty="0" smtClean="0">
                <a:latin typeface="標楷體" pitchFamily="65" charset="-120"/>
              </a:rPr>
              <a:t>營造業類</a:t>
            </a:r>
            <a:r>
              <a:rPr lang="en-US" altLang="zh-TW" dirty="0" smtClean="0">
                <a:latin typeface="標楷體" pitchFamily="65" charset="-120"/>
              </a:rPr>
              <a:t>)</a:t>
            </a:r>
            <a:r>
              <a:rPr lang="zh-TW" altLang="en-US" dirty="0" smtClean="0">
                <a:latin typeface="標楷體" pitchFamily="65" charset="-120"/>
              </a:rPr>
              <a:t>，</a:t>
            </a:r>
            <a:r>
              <a:rPr lang="zh-TW" altLang="en-US" dirty="0" smtClean="0">
                <a:solidFill>
                  <a:srgbClr val="FF0000"/>
                </a:solidFill>
              </a:rPr>
              <a:t>專任工程人員</a:t>
            </a:r>
            <a:r>
              <a:rPr lang="zh-TW" altLang="en-US" dirty="0" smtClean="0"/>
              <a:t>應依相關規定到場說明並簽名</a:t>
            </a:r>
            <a:r>
              <a:rPr lang="en-US" altLang="zh-TW" sz="2400" dirty="0" smtClean="0">
                <a:latin typeface="標楷體" pitchFamily="65" charset="-120"/>
              </a:rPr>
              <a:t>(</a:t>
            </a:r>
            <a:r>
              <a:rPr lang="zh-TW" altLang="en-US" sz="2400" dirty="0" smtClean="0">
                <a:latin typeface="標楷體" pitchFamily="65" charset="-120"/>
              </a:rPr>
              <a:t>營造業法</a:t>
            </a:r>
            <a:r>
              <a:rPr lang="en-US" altLang="zh-TW" sz="2400" dirty="0" smtClean="0">
                <a:latin typeface="標楷體" pitchFamily="65" charset="-120"/>
              </a:rPr>
              <a:t>41)</a:t>
            </a:r>
            <a:r>
              <a:rPr lang="zh-TW" altLang="en-US" dirty="0" smtClean="0"/>
              <a:t>，未配合辦理者，機關得通知相關主管機關議處。</a:t>
            </a:r>
          </a:p>
          <a:p>
            <a:pPr lvl="1" eaLnBrk="1" hangingPunct="1"/>
            <a:endParaRPr lang="en-US" altLang="zh-TW" dirty="0" smtClean="0"/>
          </a:p>
        </p:txBody>
      </p:sp>
    </p:spTree>
    <p:extLst>
      <p:ext uri="{BB962C8B-B14F-4D97-AF65-F5344CB8AC3E}">
        <p14:creationId xmlns:p14="http://schemas.microsoft.com/office/powerpoint/2010/main" val="1240325152"/>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sz="quarter" idx="13"/>
          </p:nvPr>
        </p:nvSpPr>
        <p:spPr>
          <a:xfrm>
            <a:off x="1835696" y="1700808"/>
            <a:ext cx="6336704" cy="3672408"/>
          </a:xfrm>
          <a:solidFill>
            <a:srgbClr val="FFFF99"/>
          </a:solidFill>
        </p:spPr>
        <p:style>
          <a:lnRef idx="1">
            <a:schemeClr val="accent4"/>
          </a:lnRef>
          <a:fillRef idx="2">
            <a:schemeClr val="accent4"/>
          </a:fillRef>
          <a:effectRef idx="1">
            <a:schemeClr val="accent4"/>
          </a:effectRef>
          <a:fontRef idx="minor">
            <a:schemeClr val="dk1"/>
          </a:fontRef>
        </p:style>
        <p:txBody>
          <a:bodyPr/>
          <a:lstStyle/>
          <a:p>
            <a:pPr marL="46037" indent="0" algn="ctr">
              <a:buNone/>
            </a:pPr>
            <a:r>
              <a:rPr lang="zh-TW" altLang="en-US" sz="3600" dirty="0" smtClean="0">
                <a:solidFill>
                  <a:srgbClr val="0000FF"/>
                </a:solidFill>
                <a:latin typeface="標楷體" panose="03000509000000000000" pitchFamily="65" charset="-120"/>
                <a:ea typeface="標楷體" panose="03000509000000000000" pitchFamily="65" charset="-120"/>
              </a:rPr>
              <a:t>加強</a:t>
            </a:r>
            <a:r>
              <a:rPr lang="zh-TW" altLang="en-US" sz="3600" dirty="0">
                <a:solidFill>
                  <a:srgbClr val="0000FF"/>
                </a:solidFill>
                <a:latin typeface="標楷體" panose="03000509000000000000" pitchFamily="65" charset="-120"/>
                <a:ea typeface="標楷體" panose="03000509000000000000" pitchFamily="65" charset="-120"/>
              </a:rPr>
              <a:t>採購法令專業知識</a:t>
            </a:r>
          </a:p>
          <a:p>
            <a:pPr marL="46037" indent="0" algn="ctr">
              <a:buNone/>
            </a:pPr>
            <a:r>
              <a:rPr lang="zh-TW" altLang="en-US" sz="3600" dirty="0">
                <a:solidFill>
                  <a:srgbClr val="0000FF"/>
                </a:solidFill>
                <a:latin typeface="標楷體" panose="03000509000000000000" pitchFamily="65" charset="-120"/>
                <a:ea typeface="標楷體" panose="03000509000000000000" pitchFamily="65" charset="-120"/>
              </a:rPr>
              <a:t>促進採購經驗累積</a:t>
            </a:r>
            <a:r>
              <a:rPr lang="zh-TW" altLang="en-US" sz="3600" dirty="0" smtClean="0">
                <a:solidFill>
                  <a:srgbClr val="0000FF"/>
                </a:solidFill>
                <a:latin typeface="標楷體" panose="03000509000000000000" pitchFamily="65" charset="-120"/>
                <a:ea typeface="標楷體" panose="03000509000000000000" pitchFamily="65" charset="-120"/>
              </a:rPr>
              <a:t>及傳承</a:t>
            </a:r>
            <a:endParaRPr lang="en-US" altLang="zh-TW" sz="3600" dirty="0" smtClean="0">
              <a:solidFill>
                <a:srgbClr val="0000FF"/>
              </a:solidFill>
              <a:latin typeface="標楷體" panose="03000509000000000000" pitchFamily="65" charset="-120"/>
              <a:ea typeface="標楷體" panose="03000509000000000000" pitchFamily="65" charset="-120"/>
            </a:endParaRPr>
          </a:p>
          <a:p>
            <a:pPr marL="46037" indent="0" algn="ctr">
              <a:buNone/>
            </a:pPr>
            <a:r>
              <a:rPr lang="zh-TW" altLang="en-US" sz="3600" dirty="0" smtClean="0">
                <a:solidFill>
                  <a:srgbClr val="7030A0"/>
                </a:solidFill>
                <a:latin typeface="標楷體" panose="03000509000000000000" pitchFamily="65" charset="-120"/>
                <a:ea typeface="標楷體" panose="03000509000000000000" pitchFamily="65" charset="-120"/>
              </a:rPr>
              <a:t>感謝聆聽</a:t>
            </a:r>
            <a:endParaRPr lang="en-US" altLang="zh-TW" sz="3600" dirty="0" smtClean="0">
              <a:solidFill>
                <a:srgbClr val="7030A0"/>
              </a:solidFill>
              <a:latin typeface="標楷體" panose="03000509000000000000" pitchFamily="65" charset="-120"/>
              <a:ea typeface="標楷體" panose="03000509000000000000" pitchFamily="65" charset="-120"/>
            </a:endParaRPr>
          </a:p>
          <a:p>
            <a:pPr marL="46037" indent="0" algn="ctr">
              <a:spcBef>
                <a:spcPts val="0"/>
              </a:spcBef>
              <a:spcAft>
                <a:spcPts val="0"/>
              </a:spcAft>
              <a:buNone/>
            </a:pPr>
            <a:r>
              <a:rPr lang="zh-TW" altLang="en-US" sz="3600" dirty="0">
                <a:solidFill>
                  <a:srgbClr val="7030A0"/>
                </a:solidFill>
                <a:latin typeface="標楷體" panose="03000509000000000000" pitchFamily="65" charset="-120"/>
                <a:ea typeface="標楷體" panose="03000509000000000000" pitchFamily="65" charset="-120"/>
              </a:rPr>
              <a:t>敬請</a:t>
            </a:r>
            <a:r>
              <a:rPr lang="zh-TW" altLang="en-US" sz="3600" dirty="0" smtClean="0">
                <a:solidFill>
                  <a:srgbClr val="7030A0"/>
                </a:solidFill>
                <a:latin typeface="標楷體" panose="03000509000000000000" pitchFamily="65" charset="-120"/>
                <a:ea typeface="標楷體" panose="03000509000000000000" pitchFamily="65" charset="-120"/>
              </a:rPr>
              <a:t>指教</a:t>
            </a:r>
            <a:endParaRPr lang="en-US" altLang="zh-TW" sz="3600" dirty="0">
              <a:solidFill>
                <a:srgbClr val="7030A0"/>
              </a:solidFill>
              <a:latin typeface="標楷體" panose="03000509000000000000" pitchFamily="65" charset="-120"/>
              <a:ea typeface="標楷體" panose="03000509000000000000" pitchFamily="65" charset="-120"/>
            </a:endParaRPr>
          </a:p>
          <a:p>
            <a:pPr marL="46037" indent="0" algn="ctr">
              <a:spcBef>
                <a:spcPts val="2400"/>
              </a:spcBef>
              <a:spcAft>
                <a:spcPts val="0"/>
              </a:spcAft>
              <a:buNone/>
            </a:pPr>
            <a:r>
              <a:rPr lang="zh-TW" altLang="en-US" sz="3600" dirty="0" smtClean="0">
                <a:solidFill>
                  <a:srgbClr val="7030A0"/>
                </a:solidFill>
                <a:latin typeface="標楷體" panose="03000509000000000000" pitchFamily="65" charset="-120"/>
                <a:ea typeface="標楷體" panose="03000509000000000000" pitchFamily="65" charset="-120"/>
              </a:rPr>
              <a:t>電話</a:t>
            </a:r>
            <a:r>
              <a:rPr lang="zh-TW" altLang="en-US" sz="3600" dirty="0">
                <a:solidFill>
                  <a:srgbClr val="7030A0"/>
                </a:solidFill>
                <a:latin typeface="標楷體" panose="03000509000000000000" pitchFamily="65" charset="-120"/>
                <a:ea typeface="標楷體" panose="03000509000000000000" pitchFamily="65" charset="-120"/>
              </a:rPr>
              <a:t>：</a:t>
            </a:r>
            <a:r>
              <a:rPr lang="en-US" altLang="zh-TW" sz="3600" dirty="0" smtClean="0">
                <a:solidFill>
                  <a:srgbClr val="7030A0"/>
                </a:solidFill>
                <a:latin typeface="標楷體" panose="03000509000000000000" pitchFamily="65" charset="-120"/>
                <a:ea typeface="標楷體" panose="03000509000000000000" pitchFamily="65" charset="-120"/>
              </a:rPr>
              <a:t>327361</a:t>
            </a:r>
            <a:r>
              <a:rPr lang="zh-TW" altLang="en-US" sz="3600" dirty="0" smtClean="0">
                <a:solidFill>
                  <a:srgbClr val="7030A0"/>
                </a:solidFill>
                <a:latin typeface="標楷體" panose="03000509000000000000" pitchFamily="65" charset="-120"/>
                <a:ea typeface="標楷體" panose="03000509000000000000" pitchFamily="65" charset="-120"/>
              </a:rPr>
              <a:t>＃</a:t>
            </a:r>
            <a:r>
              <a:rPr lang="en-US" altLang="zh-TW" sz="3600" dirty="0" smtClean="0">
                <a:solidFill>
                  <a:srgbClr val="7030A0"/>
                </a:solidFill>
                <a:latin typeface="標楷體" panose="03000509000000000000" pitchFamily="65" charset="-120"/>
                <a:ea typeface="標楷體" panose="03000509000000000000" pitchFamily="65" charset="-120"/>
              </a:rPr>
              <a:t>305</a:t>
            </a:r>
            <a:endParaRPr lang="en-US" altLang="zh-TW" sz="3600" dirty="0">
              <a:solidFill>
                <a:srgbClr val="7030A0"/>
              </a:solidFill>
              <a:latin typeface="標楷體" panose="03000509000000000000" pitchFamily="65" charset="-120"/>
              <a:ea typeface="標楷體" panose="03000509000000000000" pitchFamily="65" charset="-120"/>
            </a:endParaRPr>
          </a:p>
          <a:p>
            <a:pPr marL="46037" indent="0" algn="ctr">
              <a:spcBef>
                <a:spcPts val="0"/>
              </a:spcBef>
              <a:spcAft>
                <a:spcPts val="0"/>
              </a:spcAft>
              <a:buNone/>
            </a:pPr>
            <a:endParaRPr lang="zh-TW" altLang="en-US" sz="3600" dirty="0">
              <a:solidFill>
                <a:srgbClr val="7030A0"/>
              </a:solidFill>
              <a:latin typeface="標楷體" panose="03000509000000000000" pitchFamily="65" charset="-120"/>
              <a:ea typeface="標楷體" panose="03000509000000000000" pitchFamily="65" charset="-12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smtClean="0"/>
              <a:t>1.3</a:t>
            </a:r>
            <a:r>
              <a:rPr lang="zh-TW" altLang="en-US" sz="3600" dirty="0" smtClean="0"/>
              <a:t>採購</a:t>
            </a:r>
            <a:r>
              <a:rPr lang="zh-TW" altLang="en-US" sz="3600" dirty="0"/>
              <a:t>法修</a:t>
            </a:r>
            <a:r>
              <a:rPr lang="zh-TW" altLang="en-US" sz="3600" dirty="0" smtClean="0"/>
              <a:t>法項目</a:t>
            </a:r>
            <a:r>
              <a:rPr lang="en-US" altLang="zh-TW" sz="3600" dirty="0" smtClean="0"/>
              <a:t>-</a:t>
            </a:r>
            <a:r>
              <a:rPr lang="zh-TW" altLang="en-US" sz="3200" dirty="0" smtClean="0">
                <a:solidFill>
                  <a:srgbClr val="FF0000"/>
                </a:solidFill>
              </a:rPr>
              <a:t>修正</a:t>
            </a:r>
            <a:r>
              <a:rPr lang="zh-TW" altLang="en-US" sz="3200" dirty="0">
                <a:solidFill>
                  <a:srgbClr val="FF0000"/>
                </a:solidFill>
              </a:rPr>
              <a:t>條文</a:t>
            </a:r>
            <a:r>
              <a:rPr lang="zh-TW" altLang="en-US" sz="3200" dirty="0" smtClean="0">
                <a:solidFill>
                  <a:srgbClr val="FF0000"/>
                </a:solidFill>
              </a:rPr>
              <a:t>第十五條</a:t>
            </a:r>
            <a:endParaRPr lang="zh-TW" altLang="en-US" sz="3200" dirty="0"/>
          </a:p>
        </p:txBody>
      </p:sp>
      <p:sp>
        <p:nvSpPr>
          <p:cNvPr id="3" name="內容版面配置區 2"/>
          <p:cNvSpPr>
            <a:spLocks noGrp="1"/>
          </p:cNvSpPr>
          <p:nvPr>
            <p:ph idx="1"/>
          </p:nvPr>
        </p:nvSpPr>
        <p:spPr>
          <a:xfrm>
            <a:off x="250824" y="1274281"/>
            <a:ext cx="8709025" cy="5300663"/>
          </a:xfrm>
        </p:spPr>
        <p:txBody>
          <a:bodyPr/>
          <a:lstStyle/>
          <a:p>
            <a:r>
              <a:rPr lang="zh-TW" altLang="en-US" sz="2800" b="0" dirty="0" smtClean="0"/>
              <a:t>修正</a:t>
            </a:r>
            <a:r>
              <a:rPr lang="zh-TW" altLang="en-US" sz="2800" b="0" u="sng" dirty="0">
                <a:solidFill>
                  <a:srgbClr val="FF0000"/>
                </a:solidFill>
              </a:rPr>
              <a:t>利益迴避</a:t>
            </a:r>
            <a:r>
              <a:rPr lang="zh-TW" altLang="en-US" sz="2800" b="0" dirty="0"/>
              <a:t>規定之適用對象及適用範圍。</a:t>
            </a:r>
            <a:r>
              <a:rPr lang="en-US" altLang="zh-TW" sz="2800" b="0" dirty="0"/>
              <a:t>(</a:t>
            </a:r>
            <a:r>
              <a:rPr lang="zh-TW" altLang="en-US" sz="2800" b="0" dirty="0">
                <a:solidFill>
                  <a:srgbClr val="FF0000"/>
                </a:solidFill>
              </a:rPr>
              <a:t>修正條文第十五條</a:t>
            </a:r>
            <a:r>
              <a:rPr lang="en-US" altLang="zh-TW" sz="2800" b="0" dirty="0"/>
              <a:t>)</a:t>
            </a:r>
            <a:endParaRPr lang="zh-TW" altLang="en-US" sz="2800" dirty="0"/>
          </a:p>
        </p:txBody>
      </p:sp>
      <p:sp>
        <p:nvSpPr>
          <p:cNvPr id="4" name="投影片編號版面配置區 3"/>
          <p:cNvSpPr>
            <a:spLocks noGrp="1"/>
          </p:cNvSpPr>
          <p:nvPr>
            <p:ph type="sldNum" sz="quarter" idx="11"/>
          </p:nvPr>
        </p:nvSpPr>
        <p:spPr/>
        <p:txBody>
          <a:bodyPr/>
          <a:lstStyle/>
          <a:p>
            <a:pPr>
              <a:defRPr/>
            </a:pPr>
            <a:fld id="{5B309698-DE5C-400E-B3E4-1E2EECC594AA}" type="slidenum">
              <a:rPr lang="en-US" altLang="zh-TW" smtClean="0"/>
              <a:pPr>
                <a:defRPr/>
              </a:pPr>
              <a:t>13</a:t>
            </a:fld>
            <a:endParaRPr lang="en-US" altLang="zh-TW"/>
          </a:p>
        </p:txBody>
      </p:sp>
      <p:graphicFrame>
        <p:nvGraphicFramePr>
          <p:cNvPr id="5" name="表格 4"/>
          <p:cNvGraphicFramePr>
            <a:graphicFrameLocks noGrp="1"/>
          </p:cNvGraphicFramePr>
          <p:nvPr>
            <p:extLst>
              <p:ext uri="{D42A27DB-BD31-4B8C-83A1-F6EECF244321}">
                <p14:modId xmlns:p14="http://schemas.microsoft.com/office/powerpoint/2010/main" val="1252681801"/>
              </p:ext>
            </p:extLst>
          </p:nvPr>
        </p:nvGraphicFramePr>
        <p:xfrm>
          <a:off x="500880" y="2209800"/>
          <a:ext cx="8208912" cy="4572000"/>
        </p:xfrm>
        <a:graphic>
          <a:graphicData uri="http://schemas.openxmlformats.org/drawingml/2006/table">
            <a:tbl>
              <a:tblPr firstRow="1" bandRow="1">
                <a:tableStyleId>{22838BEF-8BB2-4498-84A7-C5851F593DF1}</a:tableStyleId>
              </a:tblPr>
              <a:tblGrid>
                <a:gridCol w="2592288">
                  <a:extLst>
                    <a:ext uri="{9D8B030D-6E8A-4147-A177-3AD203B41FA5}">
                      <a16:colId xmlns:a16="http://schemas.microsoft.com/office/drawing/2014/main" xmlns="" val="3545141028"/>
                    </a:ext>
                  </a:extLst>
                </a:gridCol>
                <a:gridCol w="2448272">
                  <a:extLst>
                    <a:ext uri="{9D8B030D-6E8A-4147-A177-3AD203B41FA5}">
                      <a16:colId xmlns:a16="http://schemas.microsoft.com/office/drawing/2014/main" xmlns="" val="1401483346"/>
                    </a:ext>
                  </a:extLst>
                </a:gridCol>
                <a:gridCol w="3168352">
                  <a:extLst>
                    <a:ext uri="{9D8B030D-6E8A-4147-A177-3AD203B41FA5}">
                      <a16:colId xmlns:a16="http://schemas.microsoft.com/office/drawing/2014/main" xmlns="" val="2486901449"/>
                    </a:ext>
                  </a:extLst>
                </a:gridCol>
              </a:tblGrid>
              <a:tr h="606947">
                <a:tc>
                  <a:txBody>
                    <a:bodyPr/>
                    <a:lstStyle/>
                    <a:p>
                      <a:pPr algn="ctr"/>
                      <a:r>
                        <a:rPr lang="zh-TW" altLang="en-US" dirty="0" smtClean="0"/>
                        <a:t>修正條文</a:t>
                      </a:r>
                      <a:endParaRPr lang="zh-TW" altLang="en-US" dirty="0"/>
                    </a:p>
                  </a:txBody>
                  <a:tcPr/>
                </a:tc>
                <a:tc>
                  <a:txBody>
                    <a:bodyPr/>
                    <a:lstStyle/>
                    <a:p>
                      <a:pPr algn="ctr"/>
                      <a:r>
                        <a:rPr lang="zh-TW" altLang="en-US" dirty="0" smtClean="0"/>
                        <a:t>現行條文</a:t>
                      </a:r>
                      <a:endParaRPr lang="zh-TW" altLang="en-US" dirty="0"/>
                    </a:p>
                  </a:txBody>
                  <a:tcPr/>
                </a:tc>
                <a:tc>
                  <a:txBody>
                    <a:bodyPr/>
                    <a:lstStyle/>
                    <a:p>
                      <a:pPr algn="ctr"/>
                      <a:r>
                        <a:rPr lang="zh-TW" altLang="en-US" dirty="0" smtClean="0"/>
                        <a:t>說明</a:t>
                      </a:r>
                      <a:endParaRPr lang="en-US" altLang="zh-TW" dirty="0" smtClean="0"/>
                    </a:p>
                    <a:p>
                      <a:r>
                        <a:rPr lang="en-US" altLang="zh-TW" dirty="0" smtClean="0"/>
                        <a:t>(</a:t>
                      </a:r>
                      <a:r>
                        <a:rPr lang="zh-TW" altLang="en-US" dirty="0" smtClean="0"/>
                        <a:t>行政院公共工程委員會整理</a:t>
                      </a:r>
                      <a:r>
                        <a:rPr lang="en-US" altLang="zh-TW" dirty="0" smtClean="0"/>
                        <a:t>)</a:t>
                      </a:r>
                      <a:endParaRPr lang="zh-TW" altLang="en-US" dirty="0"/>
                    </a:p>
                  </a:txBody>
                  <a:tcPr/>
                </a:tc>
                <a:extLst>
                  <a:ext uri="{0D108BD9-81ED-4DB2-BD59-A6C34878D82A}">
                    <a16:rowId xmlns:a16="http://schemas.microsoft.com/office/drawing/2014/main" xmlns="" val="228688124"/>
                  </a:ext>
                </a:extLst>
              </a:tr>
              <a:tr h="3425501">
                <a:tc>
                  <a:txBody>
                    <a:bodyPr/>
                    <a:lstStyle/>
                    <a:p>
                      <a:r>
                        <a:rPr lang="zh-TW" altLang="en-US" sz="1400" b="0" i="0" u="none" strike="noStrike" kern="1200" baseline="0" dirty="0" smtClean="0">
                          <a:solidFill>
                            <a:schemeClr val="dk1"/>
                          </a:solidFill>
                          <a:latin typeface="+mn-lt"/>
                          <a:ea typeface="+mn-ea"/>
                          <a:cs typeface="+mn-cs"/>
                        </a:rPr>
                        <a:t>第十五條機關承辦、監辦採購人員離職後三年內不得為本人或代理廠商向原任職機關接洽處理離職前五年內與職務有關之事務。</a:t>
                      </a:r>
                    </a:p>
                    <a:p>
                      <a:r>
                        <a:rPr lang="zh-TW" altLang="en-US" sz="1400" b="0" i="0" u="none" strike="noStrike" kern="1200" baseline="0" dirty="0" smtClean="0">
                          <a:solidFill>
                            <a:schemeClr val="dk1"/>
                          </a:solidFill>
                          <a:latin typeface="+mn-lt"/>
                          <a:ea typeface="+mn-ea"/>
                          <a:cs typeface="+mn-cs"/>
                        </a:rPr>
                        <a:t>機關人員對於與採購有關之事項，涉及本人、配偶、</a:t>
                      </a:r>
                      <a:r>
                        <a:rPr lang="zh-TW" altLang="en-US" sz="1400" b="1" i="0" u="sng" strike="noStrike" kern="1200" baseline="0" dirty="0" smtClean="0">
                          <a:solidFill>
                            <a:srgbClr val="FF0000"/>
                          </a:solidFill>
                          <a:latin typeface="+mn-lt"/>
                          <a:ea typeface="+mn-ea"/>
                          <a:cs typeface="+mn-cs"/>
                        </a:rPr>
                        <a:t>二</a:t>
                      </a:r>
                      <a:r>
                        <a:rPr lang="zh-TW" altLang="en-US" sz="1400" b="0" i="0" u="none" strike="noStrike" kern="1200" baseline="0" dirty="0" smtClean="0">
                          <a:solidFill>
                            <a:schemeClr val="dk1"/>
                          </a:solidFill>
                          <a:latin typeface="+mn-lt"/>
                          <a:ea typeface="+mn-ea"/>
                          <a:cs typeface="+mn-cs"/>
                        </a:rPr>
                        <a:t>親等以內親屬，或</a:t>
                      </a:r>
                      <a:r>
                        <a:rPr lang="zh-TW" altLang="en-US" sz="1400" b="1" i="0" u="sng" strike="noStrike" kern="1200" baseline="0" dirty="0" smtClean="0">
                          <a:solidFill>
                            <a:srgbClr val="FF0000"/>
                          </a:solidFill>
                          <a:latin typeface="+mn-lt"/>
                          <a:ea typeface="+mn-ea"/>
                          <a:cs typeface="+mn-cs"/>
                        </a:rPr>
                        <a:t>共同生活家屬</a:t>
                      </a:r>
                      <a:r>
                        <a:rPr lang="zh-TW" altLang="en-US" sz="1400" b="0" i="0" u="none" strike="noStrike" kern="1200" baseline="0" dirty="0" smtClean="0">
                          <a:solidFill>
                            <a:schemeClr val="dk1"/>
                          </a:solidFill>
                          <a:latin typeface="+mn-lt"/>
                          <a:ea typeface="+mn-ea"/>
                          <a:cs typeface="+mn-cs"/>
                        </a:rPr>
                        <a:t>之利益時，應行迴避。</a:t>
                      </a:r>
                    </a:p>
                    <a:p>
                      <a:r>
                        <a:rPr lang="zh-TW" altLang="en-US" sz="1400" b="0" i="0" u="none" strike="noStrike" kern="1200" baseline="0" dirty="0" smtClean="0">
                          <a:solidFill>
                            <a:schemeClr val="dk1"/>
                          </a:solidFill>
                          <a:latin typeface="+mn-lt"/>
                          <a:ea typeface="+mn-ea"/>
                          <a:cs typeface="+mn-cs"/>
                        </a:rPr>
                        <a:t>機關首長發現</a:t>
                      </a:r>
                      <a:r>
                        <a:rPr lang="zh-TW" altLang="en-US" sz="1400" b="1" i="0" u="sng" strike="noStrike" kern="1200" baseline="0" dirty="0" smtClean="0">
                          <a:solidFill>
                            <a:srgbClr val="FF0000"/>
                          </a:solidFill>
                          <a:latin typeface="+mn-lt"/>
                          <a:ea typeface="+mn-ea"/>
                          <a:cs typeface="+mn-cs"/>
                        </a:rPr>
                        <a:t>前項</a:t>
                      </a:r>
                      <a:r>
                        <a:rPr lang="zh-TW" altLang="en-US" sz="1400" b="0" i="0" u="none" strike="noStrike" kern="1200" baseline="0" dirty="0" smtClean="0">
                          <a:solidFill>
                            <a:schemeClr val="dk1"/>
                          </a:solidFill>
                          <a:latin typeface="+mn-lt"/>
                          <a:ea typeface="+mn-ea"/>
                          <a:cs typeface="+mn-cs"/>
                        </a:rPr>
                        <a:t>人員有應行迴避之情事而未依規定迴避者，應令其迴避，並另行指定人員</a:t>
                      </a:r>
                      <a:r>
                        <a:rPr lang="zh-TW" altLang="en-US" sz="1400" b="1" i="0" u="sng" strike="noStrike" kern="1200" baseline="0" dirty="0" smtClean="0">
                          <a:solidFill>
                            <a:srgbClr val="FF0000"/>
                          </a:solidFill>
                          <a:latin typeface="+mn-lt"/>
                          <a:ea typeface="+mn-ea"/>
                          <a:cs typeface="+mn-cs"/>
                        </a:rPr>
                        <a:t>辦理</a:t>
                      </a:r>
                      <a:r>
                        <a:rPr lang="zh-TW" altLang="en-US" sz="1400" b="0" i="0" u="none" strike="noStrike" kern="1200" baseline="0" dirty="0" smtClean="0">
                          <a:solidFill>
                            <a:schemeClr val="dk1"/>
                          </a:solidFill>
                          <a:latin typeface="+mn-lt"/>
                          <a:ea typeface="+mn-ea"/>
                          <a:cs typeface="+mn-cs"/>
                        </a:rPr>
                        <a:t>。	</a:t>
                      </a:r>
                    </a:p>
                    <a:p>
                      <a:pPr algn="just"/>
                      <a:endParaRPr lang="zh-TW" altLang="en-US" sz="1400" b="0" i="0" u="none" strike="noStrike" kern="1200" baseline="0" dirty="0" smtClean="0">
                        <a:solidFill>
                          <a:schemeClr val="dk1"/>
                        </a:solidFill>
                        <a:latin typeface="+mn-lt"/>
                        <a:ea typeface="+mn-ea"/>
                        <a:cs typeface="+mn-cs"/>
                      </a:endParaRPr>
                    </a:p>
                  </a:txBody>
                  <a:tcPr/>
                </a:tc>
                <a:tc>
                  <a:txBody>
                    <a:bodyPr/>
                    <a:lstStyle/>
                    <a:p>
                      <a:r>
                        <a:rPr lang="zh-TW" altLang="en-US" sz="1200" b="0" i="0" u="none" strike="noStrike" kern="1200" baseline="0" dirty="0" smtClean="0">
                          <a:solidFill>
                            <a:schemeClr val="dk1"/>
                          </a:solidFill>
                          <a:latin typeface="+mn-lt"/>
                          <a:ea typeface="+mn-ea"/>
                          <a:cs typeface="+mn-cs"/>
                        </a:rPr>
                        <a:t>第十五條機關承辦、監辦採購人員離職後三年內不得為本人或代理廠商向原任職機關接洽處理離職前五年內與職務有關之事務。</a:t>
                      </a:r>
                    </a:p>
                    <a:p>
                      <a:r>
                        <a:rPr lang="zh-TW" altLang="en-US" sz="1200" b="0" i="0" u="none" strike="noStrike" kern="1200" baseline="0" dirty="0" smtClean="0">
                          <a:solidFill>
                            <a:schemeClr val="dk1"/>
                          </a:solidFill>
                          <a:latin typeface="+mn-lt"/>
                          <a:ea typeface="+mn-ea"/>
                          <a:cs typeface="+mn-cs"/>
                        </a:rPr>
                        <a:t>機關</a:t>
                      </a:r>
                      <a:r>
                        <a:rPr lang="zh-TW" altLang="en-US" sz="1200" b="0" i="0" u="sng" strike="noStrike" kern="1200" baseline="0" dirty="0" smtClean="0">
                          <a:solidFill>
                            <a:srgbClr val="0000FF"/>
                          </a:solidFill>
                          <a:latin typeface="+mn-lt"/>
                          <a:ea typeface="+mn-ea"/>
                          <a:cs typeface="+mn-cs"/>
                        </a:rPr>
                        <a:t>承辦、監辦採購人員</a:t>
                      </a:r>
                      <a:r>
                        <a:rPr lang="zh-TW" altLang="en-US" sz="1200" b="0" i="0" u="none" strike="noStrike" kern="1200" baseline="0" dirty="0" smtClean="0">
                          <a:solidFill>
                            <a:schemeClr val="dk1"/>
                          </a:solidFill>
                          <a:latin typeface="+mn-lt"/>
                          <a:ea typeface="+mn-ea"/>
                          <a:cs typeface="+mn-cs"/>
                        </a:rPr>
                        <a:t>對於與採購有關之事項，涉及本人、配偶、三親等以內血親或姻親，或同財共居親屬之利益時，應行迴避。</a:t>
                      </a:r>
                    </a:p>
                    <a:p>
                      <a:r>
                        <a:rPr lang="zh-TW" altLang="en-US" sz="1200" b="0" i="0" u="none" strike="noStrike" kern="1200" baseline="0" dirty="0" smtClean="0">
                          <a:solidFill>
                            <a:schemeClr val="dk1"/>
                          </a:solidFill>
                          <a:latin typeface="+mn-lt"/>
                          <a:ea typeface="+mn-ea"/>
                          <a:cs typeface="+mn-cs"/>
                        </a:rPr>
                        <a:t>機關首長發現承辦、監辦採購人員有</a:t>
                      </a:r>
                      <a:r>
                        <a:rPr lang="zh-TW" altLang="en-US" sz="1200" b="0" i="0" u="sng" strike="noStrike" kern="1200" baseline="0" dirty="0" smtClean="0">
                          <a:solidFill>
                            <a:srgbClr val="0000FF"/>
                          </a:solidFill>
                          <a:latin typeface="+mn-lt"/>
                          <a:ea typeface="+mn-ea"/>
                          <a:cs typeface="+mn-cs"/>
                        </a:rPr>
                        <a:t>前項</a:t>
                      </a:r>
                      <a:r>
                        <a:rPr lang="zh-TW" altLang="en-US" sz="1200" b="0" i="0" u="none" strike="noStrike" kern="1200" baseline="0" dirty="0" smtClean="0">
                          <a:solidFill>
                            <a:schemeClr val="dk1"/>
                          </a:solidFill>
                          <a:latin typeface="+mn-lt"/>
                          <a:ea typeface="+mn-ea"/>
                          <a:cs typeface="+mn-cs"/>
                        </a:rPr>
                        <a:t>應行迴避之情事而未依規定迴避者，應令其迴避，並另行指定</a:t>
                      </a:r>
                      <a:r>
                        <a:rPr lang="zh-TW" altLang="en-US" sz="1200" b="0" i="0" u="sng" strike="noStrike" kern="1200" baseline="0" dirty="0" smtClean="0">
                          <a:solidFill>
                            <a:srgbClr val="0000FF"/>
                          </a:solidFill>
                          <a:latin typeface="+mn-lt"/>
                          <a:ea typeface="+mn-ea"/>
                          <a:cs typeface="+mn-cs"/>
                        </a:rPr>
                        <a:t>承辦、監辦</a:t>
                      </a:r>
                      <a:r>
                        <a:rPr lang="zh-TW" altLang="en-US" sz="1200" b="0" i="0" u="none" strike="noStrike" kern="1200" baseline="0" dirty="0" smtClean="0">
                          <a:solidFill>
                            <a:schemeClr val="dk1"/>
                          </a:solidFill>
                          <a:latin typeface="+mn-lt"/>
                          <a:ea typeface="+mn-ea"/>
                          <a:cs typeface="+mn-cs"/>
                        </a:rPr>
                        <a:t>人員。</a:t>
                      </a:r>
                    </a:p>
                    <a:p>
                      <a:r>
                        <a:rPr lang="zh-TW" altLang="en-US" sz="1200" b="0" i="0" u="sng" strike="noStrike" kern="1200" baseline="0" dirty="0" smtClean="0">
                          <a:solidFill>
                            <a:srgbClr val="0000FF"/>
                          </a:solidFill>
                          <a:latin typeface="+mn-lt"/>
                          <a:ea typeface="+mn-ea"/>
                          <a:cs typeface="+mn-cs"/>
                        </a:rPr>
                        <a:t>廠商或其負責人與機關首長有第二項之情形者，不得參與該機關之採購。但本項之執行反不利於公平競爭或公共利益時，得報請主管機關核定後免除之。</a:t>
                      </a:r>
                    </a:p>
                    <a:p>
                      <a:r>
                        <a:rPr lang="zh-TW" altLang="en-US" sz="1200" b="0" i="0" u="sng" strike="noStrike" kern="1200" baseline="0" dirty="0" smtClean="0">
                          <a:solidFill>
                            <a:srgbClr val="0000FF"/>
                          </a:solidFill>
                          <a:latin typeface="+mn-lt"/>
                          <a:ea typeface="+mn-ea"/>
                          <a:cs typeface="+mn-cs"/>
                        </a:rPr>
                        <a:t>採購之承辦、監辦人員應依公職人員財產申報法之相關規定，申報財產。</a:t>
                      </a:r>
                      <a:r>
                        <a:rPr lang="zh-TW" altLang="en-US" sz="1200" b="0" i="0" u="none" strike="noStrike" kern="1200" baseline="0" dirty="0" smtClean="0">
                          <a:solidFill>
                            <a:schemeClr val="dk1"/>
                          </a:solidFill>
                          <a:latin typeface="+mn-lt"/>
                          <a:ea typeface="+mn-ea"/>
                          <a:cs typeface="+mn-cs"/>
                        </a:rPr>
                        <a:t>	</a:t>
                      </a:r>
                    </a:p>
                  </a:txBody>
                  <a:tcPr/>
                </a:tc>
                <a:tc>
                  <a:txBody>
                    <a:bodyPr/>
                    <a:lstStyle/>
                    <a:p>
                      <a:r>
                        <a:rPr lang="zh-TW" altLang="en-US" sz="1200" b="0" i="0" u="none" strike="noStrike" kern="1200" baseline="0" dirty="0" smtClean="0">
                          <a:solidFill>
                            <a:schemeClr val="dk1"/>
                          </a:solidFill>
                          <a:latin typeface="+mn-lt"/>
                          <a:ea typeface="+mn-ea"/>
                          <a:cs typeface="+mn-cs"/>
                        </a:rPr>
                        <a:t>一、第一項未修正。</a:t>
                      </a:r>
                    </a:p>
                    <a:p>
                      <a:r>
                        <a:rPr lang="zh-TW" altLang="en-US" sz="1200" b="0" i="0" u="none" strike="noStrike" kern="1200" baseline="0" dirty="0" smtClean="0">
                          <a:solidFill>
                            <a:schemeClr val="dk1"/>
                          </a:solidFill>
                          <a:latin typeface="+mn-lt"/>
                          <a:ea typeface="+mn-ea"/>
                          <a:cs typeface="+mn-cs"/>
                        </a:rPr>
                        <a:t>二、考量機關人員無論業務、需求、使用、承辦及監辦採購單位之人員，含主官</a:t>
                      </a:r>
                      <a:r>
                        <a:rPr lang="en-US" altLang="zh-TW" sz="1200" b="0" i="0" u="none" strike="noStrike" kern="1200" baseline="0" dirty="0" smtClean="0">
                          <a:solidFill>
                            <a:schemeClr val="dk1"/>
                          </a:solidFill>
                          <a:latin typeface="+mn-lt"/>
                          <a:ea typeface="+mn-ea"/>
                          <a:cs typeface="+mn-cs"/>
                        </a:rPr>
                        <a:t>(</a:t>
                      </a:r>
                      <a:r>
                        <a:rPr lang="zh-TW" altLang="en-US" sz="1200" b="0" i="0" u="none" strike="noStrike" kern="1200" baseline="0" dirty="0" smtClean="0">
                          <a:solidFill>
                            <a:schemeClr val="dk1"/>
                          </a:solidFill>
                          <a:latin typeface="+mn-lt"/>
                          <a:ea typeface="+mn-ea"/>
                          <a:cs typeface="+mn-cs"/>
                        </a:rPr>
                        <a:t>管</a:t>
                      </a:r>
                      <a:r>
                        <a:rPr lang="en-US" altLang="zh-TW" sz="1200" b="0" i="0" u="none" strike="noStrike" kern="1200" baseline="0" dirty="0" smtClean="0">
                          <a:solidFill>
                            <a:schemeClr val="dk1"/>
                          </a:solidFill>
                          <a:latin typeface="+mn-lt"/>
                          <a:ea typeface="+mn-ea"/>
                          <a:cs typeface="+mn-cs"/>
                        </a:rPr>
                        <a:t>)</a:t>
                      </a:r>
                      <a:r>
                        <a:rPr lang="zh-TW" altLang="en-US" sz="1200" b="0" i="0" u="none" strike="noStrike" kern="1200" baseline="0" dirty="0" smtClean="0">
                          <a:solidFill>
                            <a:schemeClr val="dk1"/>
                          </a:solidFill>
                          <a:latin typeface="+mn-lt"/>
                          <a:ea typeface="+mn-ea"/>
                          <a:cs typeface="+mn-cs"/>
                        </a:rPr>
                        <a:t>，對於採購有關事項，遇有利益衝突，均應迴避，爰將現行條文第二項所定「承辦、監辦採購人員」，</a:t>
                      </a:r>
                      <a:r>
                        <a:rPr lang="zh-TW" altLang="en-US" sz="1200" b="0" i="0" u="none" strike="noStrike" kern="1200" baseline="0" dirty="0" smtClean="0">
                          <a:solidFill>
                            <a:srgbClr val="FF0000"/>
                          </a:solidFill>
                          <a:latin typeface="+mn-lt"/>
                          <a:ea typeface="+mn-ea"/>
                          <a:cs typeface="+mn-cs"/>
                        </a:rPr>
                        <a:t>修正為「機關人員」</a:t>
                      </a:r>
                      <a:r>
                        <a:rPr lang="zh-TW" altLang="en-US" sz="1200" b="0" i="0" u="none" strike="noStrike" kern="1200" baseline="0" dirty="0" smtClean="0">
                          <a:solidFill>
                            <a:schemeClr val="dk1"/>
                          </a:solidFill>
                          <a:latin typeface="+mn-lt"/>
                          <a:ea typeface="+mn-ea"/>
                          <a:cs typeface="+mn-cs"/>
                        </a:rPr>
                        <a:t>，以臻明確。另參酌公職人員利益衝突迴避法第三條第一款及第二款之規定，原定利益衝突關係，由三親等以內血親或姻親，修正為二親等以內親屬；</a:t>
                      </a:r>
                      <a:r>
                        <a:rPr lang="zh-TW" altLang="en-US" sz="1200" b="0" i="0" u="none" strike="noStrike" kern="1200" baseline="0" dirty="0" smtClean="0">
                          <a:solidFill>
                            <a:srgbClr val="FF0000"/>
                          </a:solidFill>
                          <a:latin typeface="+mn-lt"/>
                          <a:ea typeface="+mn-ea"/>
                          <a:cs typeface="+mn-cs"/>
                        </a:rPr>
                        <a:t>原定「同財共居親屬」，修正為「共同生活家屬」</a:t>
                      </a:r>
                      <a:r>
                        <a:rPr lang="zh-TW" altLang="en-US" sz="1200" b="0" i="0" u="none" strike="noStrike" kern="1200" baseline="0" dirty="0" smtClean="0">
                          <a:solidFill>
                            <a:schemeClr val="dk1"/>
                          </a:solidFill>
                          <a:latin typeface="+mn-lt"/>
                          <a:ea typeface="+mn-ea"/>
                          <a:cs typeface="+mn-cs"/>
                        </a:rPr>
                        <a:t>。</a:t>
                      </a:r>
                    </a:p>
                    <a:p>
                      <a:r>
                        <a:rPr lang="zh-TW" altLang="en-US" sz="1200" b="0" i="0" u="none" strike="noStrike" kern="1200" baseline="0" dirty="0" smtClean="0">
                          <a:solidFill>
                            <a:schemeClr val="dk1"/>
                          </a:solidFill>
                          <a:latin typeface="+mn-lt"/>
                          <a:ea typeface="+mn-ea"/>
                          <a:cs typeface="+mn-cs"/>
                        </a:rPr>
                        <a:t>三、現行條文第三項配合第二項酌作文字修正。</a:t>
                      </a:r>
                    </a:p>
                    <a:p>
                      <a:r>
                        <a:rPr lang="zh-TW" altLang="en-US" sz="1200" b="0" i="0" u="none" strike="noStrike" kern="1200" baseline="0" dirty="0" smtClean="0">
                          <a:solidFill>
                            <a:schemeClr val="dk1"/>
                          </a:solidFill>
                          <a:latin typeface="+mn-lt"/>
                          <a:ea typeface="+mn-ea"/>
                          <a:cs typeface="+mn-cs"/>
                        </a:rPr>
                        <a:t>四、現行條文第四項及第五項，鑒於公職人員利益衝突迴避法第十四條及公職人員財產申報法已有規定，爰予刪除。	</a:t>
                      </a:r>
                    </a:p>
                    <a:p>
                      <a:endParaRPr lang="zh-TW" altLang="en-US" sz="1200" dirty="0"/>
                    </a:p>
                  </a:txBody>
                  <a:tcPr/>
                </a:tc>
                <a:extLst>
                  <a:ext uri="{0D108BD9-81ED-4DB2-BD59-A6C34878D82A}">
                    <a16:rowId xmlns:a16="http://schemas.microsoft.com/office/drawing/2014/main" xmlns="" val="454536176"/>
                  </a:ext>
                </a:extLst>
              </a:tr>
            </a:tbl>
          </a:graphicData>
        </a:graphic>
      </p:graphicFrame>
    </p:spTree>
    <p:extLst>
      <p:ext uri="{BB962C8B-B14F-4D97-AF65-F5344CB8AC3E}">
        <p14:creationId xmlns:p14="http://schemas.microsoft.com/office/powerpoint/2010/main" val="143287034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smtClean="0"/>
              <a:t>1.3</a:t>
            </a:r>
            <a:r>
              <a:rPr lang="zh-TW" altLang="en-US" sz="3600" dirty="0" smtClean="0"/>
              <a:t>採購</a:t>
            </a:r>
            <a:r>
              <a:rPr lang="zh-TW" altLang="en-US" sz="3600" dirty="0"/>
              <a:t>法修</a:t>
            </a:r>
            <a:r>
              <a:rPr lang="zh-TW" altLang="en-US" sz="3600" dirty="0" smtClean="0"/>
              <a:t>法項目</a:t>
            </a:r>
            <a:r>
              <a:rPr lang="en-US" altLang="zh-TW" sz="3600" dirty="0" smtClean="0"/>
              <a:t>-</a:t>
            </a:r>
            <a:r>
              <a:rPr lang="zh-TW" altLang="en-US" sz="2800" dirty="0">
                <a:solidFill>
                  <a:srgbClr val="FF0000"/>
                </a:solidFill>
              </a:rPr>
              <a:t>修正條文第十七條</a:t>
            </a:r>
          </a:p>
        </p:txBody>
      </p:sp>
      <p:sp>
        <p:nvSpPr>
          <p:cNvPr id="3" name="內容版面配置區 2"/>
          <p:cNvSpPr>
            <a:spLocks noGrp="1"/>
          </p:cNvSpPr>
          <p:nvPr>
            <p:ph idx="1"/>
          </p:nvPr>
        </p:nvSpPr>
        <p:spPr/>
        <p:txBody>
          <a:bodyPr/>
          <a:lstStyle/>
          <a:p>
            <a:r>
              <a:rPr lang="zh-TW" altLang="en-US" sz="2400" b="0" dirty="0" smtClean="0"/>
              <a:t>涉及</a:t>
            </a:r>
            <a:r>
              <a:rPr lang="zh-TW" altLang="en-US" sz="2400" b="0" u="sng" dirty="0">
                <a:solidFill>
                  <a:srgbClr val="FF0000"/>
                </a:solidFill>
              </a:rPr>
              <a:t>國家安全</a:t>
            </a:r>
            <a:r>
              <a:rPr lang="zh-TW" altLang="en-US" sz="2400" b="0" dirty="0"/>
              <a:t>採購，授權訂定對我國或外國廠商資格之限制條件及審查辦法，以確保國家安全。</a:t>
            </a:r>
            <a:r>
              <a:rPr lang="en-US" altLang="zh-TW" sz="2400" b="0" dirty="0"/>
              <a:t>(</a:t>
            </a:r>
            <a:r>
              <a:rPr lang="zh-TW" altLang="en-US" sz="2400" b="0" dirty="0"/>
              <a:t>修正條文第十七條</a:t>
            </a:r>
            <a:r>
              <a:rPr lang="en-US" altLang="zh-TW" sz="2400" b="0" dirty="0"/>
              <a:t>)</a:t>
            </a:r>
            <a:endParaRPr lang="zh-TW" altLang="en-US" sz="2400" dirty="0"/>
          </a:p>
        </p:txBody>
      </p:sp>
      <p:sp>
        <p:nvSpPr>
          <p:cNvPr id="4" name="投影片編號版面配置區 3"/>
          <p:cNvSpPr>
            <a:spLocks noGrp="1"/>
          </p:cNvSpPr>
          <p:nvPr>
            <p:ph type="sldNum" sz="quarter" idx="11"/>
          </p:nvPr>
        </p:nvSpPr>
        <p:spPr/>
        <p:txBody>
          <a:bodyPr/>
          <a:lstStyle/>
          <a:p>
            <a:pPr>
              <a:defRPr/>
            </a:pPr>
            <a:fld id="{5B309698-DE5C-400E-B3E4-1E2EECC594AA}" type="slidenum">
              <a:rPr lang="en-US" altLang="zh-TW" smtClean="0"/>
              <a:pPr>
                <a:defRPr/>
              </a:pPr>
              <a:t>14</a:t>
            </a:fld>
            <a:endParaRPr lang="en-US" altLang="zh-TW"/>
          </a:p>
        </p:txBody>
      </p:sp>
      <p:graphicFrame>
        <p:nvGraphicFramePr>
          <p:cNvPr id="5" name="表格 4"/>
          <p:cNvGraphicFramePr>
            <a:graphicFrameLocks noGrp="1"/>
          </p:cNvGraphicFramePr>
          <p:nvPr>
            <p:extLst>
              <p:ext uri="{D42A27DB-BD31-4B8C-83A1-F6EECF244321}">
                <p14:modId xmlns:p14="http://schemas.microsoft.com/office/powerpoint/2010/main" val="3592563312"/>
              </p:ext>
            </p:extLst>
          </p:nvPr>
        </p:nvGraphicFramePr>
        <p:xfrm>
          <a:off x="500881" y="2269109"/>
          <a:ext cx="8208912" cy="4145280"/>
        </p:xfrm>
        <a:graphic>
          <a:graphicData uri="http://schemas.openxmlformats.org/drawingml/2006/table">
            <a:tbl>
              <a:tblPr firstRow="1" bandRow="1">
                <a:tableStyleId>{22838BEF-8BB2-4498-84A7-C5851F593DF1}</a:tableStyleId>
              </a:tblPr>
              <a:tblGrid>
                <a:gridCol w="2592288">
                  <a:extLst>
                    <a:ext uri="{9D8B030D-6E8A-4147-A177-3AD203B41FA5}">
                      <a16:colId xmlns:a16="http://schemas.microsoft.com/office/drawing/2014/main" xmlns="" val="3545141028"/>
                    </a:ext>
                  </a:extLst>
                </a:gridCol>
                <a:gridCol w="2448272">
                  <a:extLst>
                    <a:ext uri="{9D8B030D-6E8A-4147-A177-3AD203B41FA5}">
                      <a16:colId xmlns:a16="http://schemas.microsoft.com/office/drawing/2014/main" xmlns="" val="1401483346"/>
                    </a:ext>
                  </a:extLst>
                </a:gridCol>
                <a:gridCol w="3168352">
                  <a:extLst>
                    <a:ext uri="{9D8B030D-6E8A-4147-A177-3AD203B41FA5}">
                      <a16:colId xmlns:a16="http://schemas.microsoft.com/office/drawing/2014/main" xmlns="" val="2486901449"/>
                    </a:ext>
                  </a:extLst>
                </a:gridCol>
              </a:tblGrid>
              <a:tr h="606947">
                <a:tc>
                  <a:txBody>
                    <a:bodyPr/>
                    <a:lstStyle/>
                    <a:p>
                      <a:pPr algn="ctr"/>
                      <a:r>
                        <a:rPr lang="zh-TW" altLang="en-US" dirty="0" smtClean="0"/>
                        <a:t>修正條文</a:t>
                      </a:r>
                      <a:endParaRPr lang="zh-TW" altLang="en-US" dirty="0"/>
                    </a:p>
                  </a:txBody>
                  <a:tcPr/>
                </a:tc>
                <a:tc>
                  <a:txBody>
                    <a:bodyPr/>
                    <a:lstStyle/>
                    <a:p>
                      <a:pPr algn="ctr"/>
                      <a:r>
                        <a:rPr lang="zh-TW" altLang="en-US" dirty="0" smtClean="0"/>
                        <a:t>現行條文</a:t>
                      </a:r>
                      <a:endParaRPr lang="zh-TW" altLang="en-US" dirty="0"/>
                    </a:p>
                  </a:txBody>
                  <a:tcPr/>
                </a:tc>
                <a:tc>
                  <a:txBody>
                    <a:bodyPr/>
                    <a:lstStyle/>
                    <a:p>
                      <a:pPr algn="ctr"/>
                      <a:r>
                        <a:rPr lang="zh-TW" altLang="en-US" dirty="0" smtClean="0"/>
                        <a:t>說明</a:t>
                      </a:r>
                      <a:endParaRPr lang="en-US" altLang="zh-TW" dirty="0" smtClean="0"/>
                    </a:p>
                    <a:p>
                      <a:r>
                        <a:rPr lang="en-US" altLang="zh-TW" dirty="0" smtClean="0"/>
                        <a:t>(</a:t>
                      </a:r>
                      <a:r>
                        <a:rPr lang="zh-TW" altLang="en-US" dirty="0" smtClean="0"/>
                        <a:t>行政院公共工程委員會整理</a:t>
                      </a:r>
                      <a:r>
                        <a:rPr lang="en-US" altLang="zh-TW" dirty="0" smtClean="0"/>
                        <a:t>)</a:t>
                      </a:r>
                      <a:endParaRPr lang="zh-TW" altLang="en-US" dirty="0"/>
                    </a:p>
                  </a:txBody>
                  <a:tcPr/>
                </a:tc>
                <a:extLst>
                  <a:ext uri="{0D108BD9-81ED-4DB2-BD59-A6C34878D82A}">
                    <a16:rowId xmlns:a16="http://schemas.microsoft.com/office/drawing/2014/main" xmlns="" val="228688124"/>
                  </a:ext>
                </a:extLst>
              </a:tr>
              <a:tr h="3425501">
                <a:tc>
                  <a:txBody>
                    <a:bodyPr/>
                    <a:lstStyle/>
                    <a:p>
                      <a:pPr algn="l"/>
                      <a:r>
                        <a:rPr lang="zh-TW" altLang="en-US" sz="1400" b="0" i="0" u="none" strike="noStrike" kern="1200" baseline="0" dirty="0" smtClean="0">
                          <a:solidFill>
                            <a:schemeClr val="dk1"/>
                          </a:solidFill>
                          <a:latin typeface="+mn-lt"/>
                          <a:ea typeface="+mn-ea"/>
                          <a:cs typeface="+mn-cs"/>
                        </a:rPr>
                        <a:t>第十七條  外國廠商參與各機關採購，應依我國締結之條約或協定之規定辦理。</a:t>
                      </a:r>
                    </a:p>
                    <a:p>
                      <a:pPr algn="l"/>
                      <a:r>
                        <a:rPr lang="zh-TW" altLang="en-US" sz="1400" b="0" i="0" u="none" strike="noStrike" kern="1200" baseline="0" dirty="0" smtClean="0">
                          <a:solidFill>
                            <a:schemeClr val="dk1"/>
                          </a:solidFill>
                          <a:latin typeface="+mn-lt"/>
                          <a:ea typeface="+mn-ea"/>
                          <a:cs typeface="+mn-cs"/>
                        </a:rPr>
                        <a:t>前項以外情形，外國廠商參與各機關採購之處理辦法，由主管機關定之。</a:t>
                      </a:r>
                    </a:p>
                    <a:p>
                      <a:pPr algn="l"/>
                      <a:r>
                        <a:rPr lang="zh-TW" altLang="en-US" sz="1400" b="0" i="0" u="none" strike="noStrike" kern="1200" baseline="0" dirty="0" smtClean="0">
                          <a:solidFill>
                            <a:schemeClr val="dk1"/>
                          </a:solidFill>
                          <a:latin typeface="+mn-lt"/>
                          <a:ea typeface="+mn-ea"/>
                          <a:cs typeface="+mn-cs"/>
                        </a:rPr>
                        <a:t>外國法令限制或禁止我國廠商或產品服務參與採購者，主管機關得限制或禁止該國廠商或產品服務參與採購。</a:t>
                      </a:r>
                    </a:p>
                    <a:p>
                      <a:pPr algn="l"/>
                      <a:r>
                        <a:rPr lang="zh-TW" altLang="en-US" sz="1400" b="0" i="0" u="sng" strike="noStrike" kern="1200" baseline="0" dirty="0" smtClean="0">
                          <a:solidFill>
                            <a:srgbClr val="FF0000"/>
                          </a:solidFill>
                          <a:latin typeface="+mn-lt"/>
                          <a:ea typeface="+mn-ea"/>
                          <a:cs typeface="+mn-cs"/>
                        </a:rPr>
                        <a:t>機關辦理涉及國家安全之採購，有對我國或外國廠商資格訂定限制條件之必要者，其限制條件及審查相關作業事項之辦法，由主管機關會商相關目的事業主管機關定之</a:t>
                      </a:r>
                      <a:r>
                        <a:rPr lang="zh-TW" altLang="en-US" sz="1400" b="0" i="0" u="sng" strike="noStrike" kern="1200" baseline="0" dirty="0" smtClean="0">
                          <a:solidFill>
                            <a:schemeClr val="dk1"/>
                          </a:solidFill>
                          <a:latin typeface="+mn-lt"/>
                          <a:ea typeface="+mn-ea"/>
                          <a:cs typeface="+mn-cs"/>
                        </a:rPr>
                        <a:t>。</a:t>
                      </a:r>
                      <a:r>
                        <a:rPr lang="zh-TW" altLang="en-US" sz="1400" b="0" i="0" u="none" strike="noStrike" kern="1200" baseline="0" dirty="0" smtClean="0">
                          <a:solidFill>
                            <a:schemeClr val="dk1"/>
                          </a:solidFill>
                          <a:latin typeface="+mn-lt"/>
                          <a:ea typeface="+mn-ea"/>
                          <a:cs typeface="+mn-cs"/>
                        </a:rPr>
                        <a:t>	</a:t>
                      </a:r>
                    </a:p>
                  </a:txBody>
                  <a:tcPr/>
                </a:tc>
                <a:tc>
                  <a:txBody>
                    <a:bodyPr/>
                    <a:lstStyle/>
                    <a:p>
                      <a:pPr algn="just"/>
                      <a:r>
                        <a:rPr lang="zh-TW" altLang="en-US" sz="1400" b="0" i="0" u="none" strike="noStrike" kern="1200" baseline="0" dirty="0" smtClean="0">
                          <a:solidFill>
                            <a:schemeClr val="dk1"/>
                          </a:solidFill>
                          <a:latin typeface="+mn-lt"/>
                          <a:ea typeface="+mn-ea"/>
                          <a:cs typeface="+mn-cs"/>
                        </a:rPr>
                        <a:t>第十七條  外國廠商參與各機關採購，應依我國締結之條約或協定之規定辦理。</a:t>
                      </a:r>
                    </a:p>
                    <a:p>
                      <a:pPr algn="just"/>
                      <a:r>
                        <a:rPr lang="zh-TW" altLang="en-US" sz="1400" b="0" i="0" u="none" strike="noStrike" kern="1200" baseline="0" dirty="0" smtClean="0">
                          <a:solidFill>
                            <a:schemeClr val="dk1"/>
                          </a:solidFill>
                          <a:latin typeface="+mn-lt"/>
                          <a:ea typeface="+mn-ea"/>
                          <a:cs typeface="+mn-cs"/>
                        </a:rPr>
                        <a:t>前項以外情形，外國廠商參與各機關採購之處理辦法，由主管機關定之。</a:t>
                      </a:r>
                    </a:p>
                    <a:p>
                      <a:pPr algn="just"/>
                      <a:r>
                        <a:rPr lang="zh-TW" altLang="en-US" sz="1400" b="0" i="0" u="none" strike="noStrike" kern="1200" baseline="0" dirty="0" smtClean="0">
                          <a:solidFill>
                            <a:schemeClr val="dk1"/>
                          </a:solidFill>
                          <a:latin typeface="+mn-lt"/>
                          <a:ea typeface="+mn-ea"/>
                          <a:cs typeface="+mn-cs"/>
                        </a:rPr>
                        <a:t>外國法令限制或禁止我國廠商或產品服務參與採購者，主管機關得限制或禁止該國廠商或產品服務參與採購。	</a:t>
                      </a:r>
                    </a:p>
                  </a:txBody>
                  <a:tcPr/>
                </a:tc>
                <a:tc>
                  <a:txBody>
                    <a:bodyPr/>
                    <a:lstStyle/>
                    <a:p>
                      <a:pPr algn="just"/>
                      <a:r>
                        <a:rPr lang="zh-TW" altLang="en-US" sz="1400" b="0" i="0" u="none" strike="noStrike" kern="1200" baseline="0" dirty="0" smtClean="0">
                          <a:solidFill>
                            <a:schemeClr val="dk1"/>
                          </a:solidFill>
                          <a:latin typeface="+mn-lt"/>
                          <a:ea typeface="+mn-ea"/>
                          <a:cs typeface="+mn-cs"/>
                        </a:rPr>
                        <a:t>一、第一項至第三項未修正。</a:t>
                      </a:r>
                    </a:p>
                    <a:p>
                      <a:pPr algn="just"/>
                      <a:r>
                        <a:rPr lang="zh-TW" altLang="en-US" sz="1400" b="0" i="0" u="none" strike="noStrike" kern="1200" baseline="0" dirty="0" smtClean="0">
                          <a:solidFill>
                            <a:schemeClr val="dk1"/>
                          </a:solidFill>
                          <a:latin typeface="+mn-lt"/>
                          <a:ea typeface="+mn-ea"/>
                          <a:cs typeface="+mn-cs"/>
                        </a:rPr>
                        <a:t>二、增訂第四項，涉及國家安全之採購，有對我國或外國廠商資格訂定限制條件之必要者，授權主管機關會商相關目的事業主管機關訂定廠商資格之限制條件及審查相關作業事項之辦法供機關依循。	</a:t>
                      </a:r>
                    </a:p>
                    <a:p>
                      <a:pPr algn="just"/>
                      <a:endParaRPr lang="zh-TW" altLang="en-US" sz="1400" dirty="0"/>
                    </a:p>
                  </a:txBody>
                  <a:tcPr/>
                </a:tc>
                <a:extLst>
                  <a:ext uri="{0D108BD9-81ED-4DB2-BD59-A6C34878D82A}">
                    <a16:rowId xmlns:a16="http://schemas.microsoft.com/office/drawing/2014/main" xmlns="" val="454536176"/>
                  </a:ext>
                </a:extLst>
              </a:tr>
            </a:tbl>
          </a:graphicData>
        </a:graphic>
      </p:graphicFrame>
    </p:spTree>
    <p:extLst>
      <p:ext uri="{BB962C8B-B14F-4D97-AF65-F5344CB8AC3E}">
        <p14:creationId xmlns:p14="http://schemas.microsoft.com/office/powerpoint/2010/main" val="117719501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smtClean="0"/>
              <a:t>1.3</a:t>
            </a:r>
            <a:r>
              <a:rPr lang="zh-TW" altLang="en-US" sz="3600" dirty="0" smtClean="0"/>
              <a:t>採購</a:t>
            </a:r>
            <a:r>
              <a:rPr lang="zh-TW" altLang="en-US" sz="3600" dirty="0"/>
              <a:t>法修</a:t>
            </a:r>
            <a:r>
              <a:rPr lang="zh-TW" altLang="en-US" sz="3600" dirty="0" smtClean="0"/>
              <a:t>法項目</a:t>
            </a:r>
            <a:r>
              <a:rPr lang="en-US" altLang="zh-TW" sz="3600" dirty="0" smtClean="0"/>
              <a:t>-</a:t>
            </a:r>
            <a:r>
              <a:rPr lang="zh-TW" altLang="en-US" sz="2800" dirty="0">
                <a:solidFill>
                  <a:srgbClr val="FF0000"/>
                </a:solidFill>
              </a:rPr>
              <a:t>修正條文</a:t>
            </a:r>
            <a:r>
              <a:rPr lang="zh-TW" altLang="en-US" sz="2800" dirty="0" smtClean="0">
                <a:solidFill>
                  <a:srgbClr val="FF0000"/>
                </a:solidFill>
              </a:rPr>
              <a:t>第二十</a:t>
            </a:r>
            <a:r>
              <a:rPr lang="zh-TW" altLang="en-US" sz="2800" dirty="0">
                <a:solidFill>
                  <a:srgbClr val="FF0000"/>
                </a:solidFill>
              </a:rPr>
              <a:t>二</a:t>
            </a:r>
            <a:r>
              <a:rPr lang="zh-TW" altLang="en-US" sz="2800" dirty="0" smtClean="0">
                <a:solidFill>
                  <a:srgbClr val="FF0000"/>
                </a:solidFill>
              </a:rPr>
              <a:t>條</a:t>
            </a:r>
            <a:endParaRPr lang="zh-TW" altLang="en-US" sz="2800" dirty="0">
              <a:solidFill>
                <a:srgbClr val="FF0000"/>
              </a:solidFill>
            </a:endParaRPr>
          </a:p>
        </p:txBody>
      </p:sp>
      <p:sp>
        <p:nvSpPr>
          <p:cNvPr id="3" name="內容版面配置區 2"/>
          <p:cNvSpPr>
            <a:spLocks noGrp="1"/>
          </p:cNvSpPr>
          <p:nvPr>
            <p:ph idx="1"/>
          </p:nvPr>
        </p:nvSpPr>
        <p:spPr>
          <a:xfrm>
            <a:off x="250824" y="1265968"/>
            <a:ext cx="8709025" cy="5300663"/>
          </a:xfrm>
        </p:spPr>
        <p:txBody>
          <a:bodyPr/>
          <a:lstStyle/>
          <a:p>
            <a:r>
              <a:rPr lang="zh-TW" altLang="en-US" sz="2400" b="0" dirty="0" smtClean="0">
                <a:latin typeface="標楷體" panose="03000509000000000000" pitchFamily="65" charset="-120"/>
                <a:ea typeface="標楷體" panose="03000509000000000000" pitchFamily="65" charset="-120"/>
              </a:rPr>
              <a:t>定</a:t>
            </a:r>
            <a:r>
              <a:rPr lang="zh-TW" altLang="en-US" sz="2400" b="0" dirty="0">
                <a:latin typeface="標楷體" panose="03000509000000000000" pitchFamily="65" charset="-120"/>
                <a:ea typeface="標楷體" panose="03000509000000000000" pitchFamily="65" charset="-120"/>
              </a:rPr>
              <a:t>明</a:t>
            </a:r>
            <a:r>
              <a:rPr lang="zh-TW" altLang="en-US" sz="2400" b="0" u="sng" dirty="0">
                <a:solidFill>
                  <a:srgbClr val="FF0000"/>
                </a:solidFill>
                <a:latin typeface="標楷體" panose="03000509000000000000" pitchFamily="65" charset="-120"/>
                <a:ea typeface="標楷體" panose="03000509000000000000" pitchFamily="65" charset="-120"/>
              </a:rPr>
              <a:t>社會福利服務</a:t>
            </a:r>
            <a:r>
              <a:rPr lang="zh-TW" altLang="en-US" sz="2400" b="0" dirty="0">
                <a:latin typeface="標楷體" panose="03000509000000000000" pitchFamily="65" charset="-120"/>
                <a:ea typeface="標楷體" panose="03000509000000000000" pitchFamily="65" charset="-120"/>
              </a:rPr>
              <a:t>得採公開評選之限制性招標，並授權訂定社會福利服務之評選及計費辦法。</a:t>
            </a:r>
            <a:r>
              <a:rPr lang="en-US" altLang="zh-TW" sz="2400" b="0" dirty="0">
                <a:latin typeface="Calibri" panose="020F0502020204030204" pitchFamily="34" charset="0"/>
                <a:ea typeface="標楷體" panose="03000509000000000000" pitchFamily="65" charset="-120"/>
              </a:rPr>
              <a:t>(</a:t>
            </a:r>
            <a:r>
              <a:rPr lang="zh-TW" altLang="en-US" sz="2400" b="0" dirty="0">
                <a:latin typeface="標楷體" panose="03000509000000000000" pitchFamily="65" charset="-120"/>
                <a:ea typeface="標楷體" panose="03000509000000000000" pitchFamily="65" charset="-120"/>
              </a:rPr>
              <a:t>修正條文第二十二條</a:t>
            </a:r>
            <a:r>
              <a:rPr lang="en-US" altLang="zh-TW" sz="2400" b="0" dirty="0">
                <a:latin typeface="Calibri" panose="020F0502020204030204" pitchFamily="34" charset="0"/>
                <a:ea typeface="標楷體" panose="03000509000000000000" pitchFamily="65" charset="-120"/>
              </a:rPr>
              <a:t>)</a:t>
            </a:r>
            <a:endParaRPr lang="zh-TW" altLang="en-US" sz="2400" dirty="0"/>
          </a:p>
        </p:txBody>
      </p:sp>
      <p:sp>
        <p:nvSpPr>
          <p:cNvPr id="4" name="投影片編號版面配置區 3"/>
          <p:cNvSpPr>
            <a:spLocks noGrp="1"/>
          </p:cNvSpPr>
          <p:nvPr>
            <p:ph type="sldNum" sz="quarter" idx="11"/>
          </p:nvPr>
        </p:nvSpPr>
        <p:spPr/>
        <p:txBody>
          <a:bodyPr/>
          <a:lstStyle/>
          <a:p>
            <a:pPr>
              <a:defRPr/>
            </a:pPr>
            <a:fld id="{5B309698-DE5C-400E-B3E4-1E2EECC594AA}" type="slidenum">
              <a:rPr lang="en-US" altLang="zh-TW" smtClean="0"/>
              <a:pPr>
                <a:defRPr/>
              </a:pPr>
              <a:t>15</a:t>
            </a:fld>
            <a:endParaRPr lang="en-US" altLang="zh-TW"/>
          </a:p>
        </p:txBody>
      </p:sp>
      <p:graphicFrame>
        <p:nvGraphicFramePr>
          <p:cNvPr id="5" name="表格 4"/>
          <p:cNvGraphicFramePr>
            <a:graphicFrameLocks noGrp="1"/>
          </p:cNvGraphicFramePr>
          <p:nvPr>
            <p:extLst>
              <p:ext uri="{D42A27DB-BD31-4B8C-83A1-F6EECF244321}">
                <p14:modId xmlns:p14="http://schemas.microsoft.com/office/powerpoint/2010/main" val="3367305049"/>
              </p:ext>
            </p:extLst>
          </p:nvPr>
        </p:nvGraphicFramePr>
        <p:xfrm>
          <a:off x="500880" y="2048236"/>
          <a:ext cx="8208912" cy="4572000"/>
        </p:xfrm>
        <a:graphic>
          <a:graphicData uri="http://schemas.openxmlformats.org/drawingml/2006/table">
            <a:tbl>
              <a:tblPr firstRow="1" bandRow="1">
                <a:tableStyleId>{22838BEF-8BB2-4498-84A7-C5851F593DF1}</a:tableStyleId>
              </a:tblPr>
              <a:tblGrid>
                <a:gridCol w="2592288">
                  <a:extLst>
                    <a:ext uri="{9D8B030D-6E8A-4147-A177-3AD203B41FA5}">
                      <a16:colId xmlns:a16="http://schemas.microsoft.com/office/drawing/2014/main" xmlns="" val="3545141028"/>
                    </a:ext>
                  </a:extLst>
                </a:gridCol>
                <a:gridCol w="2448272">
                  <a:extLst>
                    <a:ext uri="{9D8B030D-6E8A-4147-A177-3AD203B41FA5}">
                      <a16:colId xmlns:a16="http://schemas.microsoft.com/office/drawing/2014/main" xmlns="" val="1401483346"/>
                    </a:ext>
                  </a:extLst>
                </a:gridCol>
                <a:gridCol w="3168352">
                  <a:extLst>
                    <a:ext uri="{9D8B030D-6E8A-4147-A177-3AD203B41FA5}">
                      <a16:colId xmlns:a16="http://schemas.microsoft.com/office/drawing/2014/main" xmlns="" val="2486901449"/>
                    </a:ext>
                  </a:extLst>
                </a:gridCol>
              </a:tblGrid>
              <a:tr h="606947">
                <a:tc>
                  <a:txBody>
                    <a:bodyPr/>
                    <a:lstStyle/>
                    <a:p>
                      <a:pPr algn="ctr"/>
                      <a:r>
                        <a:rPr lang="zh-TW" altLang="en-US" dirty="0" smtClean="0"/>
                        <a:t>修正條文</a:t>
                      </a:r>
                      <a:endParaRPr lang="zh-TW" altLang="en-US" dirty="0"/>
                    </a:p>
                  </a:txBody>
                  <a:tcPr/>
                </a:tc>
                <a:tc>
                  <a:txBody>
                    <a:bodyPr/>
                    <a:lstStyle/>
                    <a:p>
                      <a:pPr algn="ctr"/>
                      <a:r>
                        <a:rPr lang="zh-TW" altLang="en-US" dirty="0" smtClean="0"/>
                        <a:t>現行條文</a:t>
                      </a:r>
                      <a:endParaRPr lang="zh-TW" altLang="en-US" dirty="0"/>
                    </a:p>
                  </a:txBody>
                  <a:tcPr/>
                </a:tc>
                <a:tc>
                  <a:txBody>
                    <a:bodyPr/>
                    <a:lstStyle/>
                    <a:p>
                      <a:pPr algn="ctr"/>
                      <a:r>
                        <a:rPr lang="zh-TW" altLang="en-US" dirty="0" smtClean="0"/>
                        <a:t>說明</a:t>
                      </a:r>
                      <a:endParaRPr lang="en-US" altLang="zh-TW" dirty="0" smtClean="0"/>
                    </a:p>
                    <a:p>
                      <a:r>
                        <a:rPr lang="en-US" altLang="zh-TW" dirty="0" smtClean="0"/>
                        <a:t>(</a:t>
                      </a:r>
                      <a:r>
                        <a:rPr lang="zh-TW" altLang="en-US" dirty="0" smtClean="0"/>
                        <a:t>行政院公共工程委員會整理</a:t>
                      </a:r>
                      <a:r>
                        <a:rPr lang="en-US" altLang="zh-TW" dirty="0" smtClean="0"/>
                        <a:t>)</a:t>
                      </a:r>
                      <a:endParaRPr lang="zh-TW" altLang="en-US" dirty="0"/>
                    </a:p>
                  </a:txBody>
                  <a:tcPr/>
                </a:tc>
                <a:extLst>
                  <a:ext uri="{0D108BD9-81ED-4DB2-BD59-A6C34878D82A}">
                    <a16:rowId xmlns:a16="http://schemas.microsoft.com/office/drawing/2014/main" xmlns="" val="228688124"/>
                  </a:ext>
                </a:extLst>
              </a:tr>
              <a:tr h="3425501">
                <a:tc>
                  <a:txBody>
                    <a:bodyPr/>
                    <a:lstStyle/>
                    <a:p>
                      <a:pPr algn="just"/>
                      <a:r>
                        <a:rPr lang="zh-TW" altLang="en-US" sz="1200" b="0" i="0" u="none" strike="noStrike" kern="1200" baseline="0" dirty="0" smtClean="0">
                          <a:solidFill>
                            <a:schemeClr val="dk1"/>
                          </a:solidFill>
                          <a:latin typeface="+mn-lt"/>
                          <a:ea typeface="+mn-ea"/>
                          <a:cs typeface="+mn-cs"/>
                        </a:rPr>
                        <a:t>第二十二條機關辦理公告金額以上之採購，符合下列情形之一者，得採限制性招標：</a:t>
                      </a:r>
                    </a:p>
                    <a:p>
                      <a:pPr algn="just"/>
                      <a:r>
                        <a:rPr lang="zh-TW" altLang="en-US" sz="1200" b="0" i="0" u="none" strike="noStrike" kern="1200" baseline="0" dirty="0" smtClean="0">
                          <a:solidFill>
                            <a:schemeClr val="dk1"/>
                          </a:solidFill>
                          <a:latin typeface="+mn-lt"/>
                          <a:ea typeface="+mn-ea"/>
                          <a:cs typeface="+mn-cs"/>
                        </a:rPr>
                        <a:t>一</a:t>
                      </a:r>
                      <a:r>
                        <a:rPr lang="en-US" altLang="zh-TW" sz="1200" b="0" i="0" u="none" strike="noStrike" kern="1200" baseline="0" dirty="0" smtClean="0">
                          <a:solidFill>
                            <a:schemeClr val="dk1"/>
                          </a:solidFill>
                          <a:latin typeface="+mn-lt"/>
                          <a:ea typeface="+mn-ea"/>
                          <a:cs typeface="+mn-cs"/>
                        </a:rPr>
                        <a:t>~</a:t>
                      </a:r>
                      <a:r>
                        <a:rPr lang="zh-TW" altLang="en-US" sz="1200" b="0" i="0" u="none" strike="noStrike" kern="1200" baseline="0" dirty="0" smtClean="0">
                          <a:solidFill>
                            <a:schemeClr val="dk1"/>
                          </a:solidFill>
                          <a:latin typeface="+mn-lt"/>
                          <a:ea typeface="+mn-ea"/>
                          <a:cs typeface="+mn-cs"/>
                        </a:rPr>
                        <a:t>八</a:t>
                      </a:r>
                    </a:p>
                    <a:p>
                      <a:pPr algn="just"/>
                      <a:r>
                        <a:rPr lang="zh-TW" altLang="en-US" sz="1200" b="0" i="0" u="none" strike="noStrike" kern="1200" baseline="0" dirty="0" smtClean="0">
                          <a:solidFill>
                            <a:schemeClr val="dk1"/>
                          </a:solidFill>
                          <a:latin typeface="+mn-lt"/>
                          <a:ea typeface="+mn-ea"/>
                          <a:cs typeface="+mn-cs"/>
                        </a:rPr>
                        <a:t>九、委託專業服務、技術服務</a:t>
                      </a:r>
                      <a:r>
                        <a:rPr lang="zh-TW" altLang="en-US" sz="1200" b="1" i="0" u="none" strike="noStrike" kern="1200" baseline="0" dirty="0" smtClean="0">
                          <a:solidFill>
                            <a:schemeClr val="dk1"/>
                          </a:solidFill>
                          <a:latin typeface="+mn-lt"/>
                          <a:ea typeface="+mn-ea"/>
                          <a:cs typeface="+mn-cs"/>
                        </a:rPr>
                        <a:t>、</a:t>
                      </a:r>
                      <a:r>
                        <a:rPr lang="zh-TW" altLang="en-US" sz="1200" b="0" i="0" u="none" strike="noStrike" kern="1200" baseline="0" dirty="0" smtClean="0">
                          <a:solidFill>
                            <a:schemeClr val="dk1"/>
                          </a:solidFill>
                          <a:latin typeface="+mn-lt"/>
                          <a:ea typeface="+mn-ea"/>
                          <a:cs typeface="+mn-cs"/>
                        </a:rPr>
                        <a:t>資訊服務</a:t>
                      </a:r>
                      <a:r>
                        <a:rPr lang="zh-TW" altLang="en-US" sz="1200" b="1" i="0" u="sng" strike="noStrike" kern="1200" baseline="0" dirty="0" smtClean="0">
                          <a:solidFill>
                            <a:srgbClr val="FF0000"/>
                          </a:solidFill>
                          <a:latin typeface="+mn-lt"/>
                          <a:ea typeface="+mn-ea"/>
                          <a:cs typeface="+mn-cs"/>
                        </a:rPr>
                        <a:t>或社會福利服務</a:t>
                      </a:r>
                      <a:r>
                        <a:rPr lang="zh-TW" altLang="en-US" sz="1200" b="0" i="0" u="none" strike="noStrike" kern="1200" baseline="0" dirty="0" smtClean="0">
                          <a:solidFill>
                            <a:schemeClr val="dk1"/>
                          </a:solidFill>
                          <a:latin typeface="+mn-lt"/>
                          <a:ea typeface="+mn-ea"/>
                          <a:cs typeface="+mn-cs"/>
                        </a:rPr>
                        <a:t>，經公開客觀評選為優勝者。</a:t>
                      </a:r>
                    </a:p>
                    <a:p>
                      <a:pPr algn="just"/>
                      <a:r>
                        <a:rPr lang="zh-TW" altLang="en-US" sz="1200" b="0" i="0" u="none" strike="noStrike" kern="1200" baseline="0" dirty="0" smtClean="0">
                          <a:solidFill>
                            <a:schemeClr val="dk1"/>
                          </a:solidFill>
                          <a:latin typeface="+mn-lt"/>
                          <a:ea typeface="+mn-ea"/>
                          <a:cs typeface="+mn-cs"/>
                        </a:rPr>
                        <a:t>十二、購買身心障礙者、原住民或受刑人個人、身心障礙福利機構</a:t>
                      </a:r>
                      <a:r>
                        <a:rPr lang="zh-TW" altLang="en-US" sz="1200" b="1" i="0" u="sng" strike="noStrike" kern="1200" baseline="0" dirty="0" smtClean="0">
                          <a:solidFill>
                            <a:srgbClr val="FF0000"/>
                          </a:solidFill>
                          <a:latin typeface="+mn-lt"/>
                          <a:ea typeface="+mn-ea"/>
                          <a:cs typeface="+mn-cs"/>
                        </a:rPr>
                        <a:t>或團體</a:t>
                      </a:r>
                      <a:r>
                        <a:rPr lang="zh-TW" altLang="en-US" sz="1200" b="0" i="0" u="none" strike="noStrike" kern="1200" baseline="0" dirty="0" smtClean="0">
                          <a:solidFill>
                            <a:schemeClr val="dk1"/>
                          </a:solidFill>
                          <a:latin typeface="+mn-lt"/>
                          <a:ea typeface="+mn-ea"/>
                          <a:cs typeface="+mn-cs"/>
                        </a:rPr>
                        <a:t>、政府立案之原住民團體、監獄工場、慈善機構</a:t>
                      </a:r>
                      <a:r>
                        <a:rPr lang="zh-TW" altLang="en-US" sz="1200" b="1" i="0" u="sng" strike="noStrike" kern="1200" baseline="0" dirty="0" smtClean="0">
                          <a:solidFill>
                            <a:srgbClr val="FF0000"/>
                          </a:solidFill>
                          <a:latin typeface="+mn-lt"/>
                          <a:ea typeface="+mn-ea"/>
                          <a:cs typeface="+mn-cs"/>
                        </a:rPr>
                        <a:t>及庇護工場</a:t>
                      </a:r>
                      <a:r>
                        <a:rPr lang="zh-TW" altLang="en-US" sz="1200" b="0" i="0" u="none" strike="noStrike" kern="1200" baseline="0" dirty="0" smtClean="0">
                          <a:solidFill>
                            <a:schemeClr val="dk1"/>
                          </a:solidFill>
                          <a:latin typeface="+mn-lt"/>
                          <a:ea typeface="+mn-ea"/>
                          <a:cs typeface="+mn-cs"/>
                        </a:rPr>
                        <a:t>所提供之非營利產品或勞務。</a:t>
                      </a:r>
                    </a:p>
                    <a:p>
                      <a:pPr algn="just"/>
                      <a:r>
                        <a:rPr lang="zh-TW" altLang="en-US" sz="1200" b="0" i="0" u="none" strike="noStrike" kern="1200" baseline="0" dirty="0" smtClean="0">
                          <a:solidFill>
                            <a:schemeClr val="dk1"/>
                          </a:solidFill>
                          <a:latin typeface="+mn-lt"/>
                          <a:ea typeface="+mn-ea"/>
                          <a:cs typeface="+mn-cs"/>
                        </a:rPr>
                        <a:t>十四、邀請或委託具專業素養、特質或經公告審查優勝之文化、藝術專業人士、機構或團體表演或參與文藝活動</a:t>
                      </a:r>
                      <a:r>
                        <a:rPr lang="zh-TW" altLang="en-US" sz="1200" b="1" i="0" u="sng" strike="noStrike" kern="1200" baseline="0" dirty="0" smtClean="0">
                          <a:solidFill>
                            <a:srgbClr val="FF0000"/>
                          </a:solidFill>
                          <a:latin typeface="+mn-lt"/>
                          <a:ea typeface="+mn-ea"/>
                          <a:cs typeface="+mn-cs"/>
                        </a:rPr>
                        <a:t>或提供文化創意服務</a:t>
                      </a:r>
                      <a:r>
                        <a:rPr lang="zh-TW" altLang="en-US" sz="1200" b="0" i="0" u="none" strike="noStrike" kern="1200" baseline="0" dirty="0" smtClean="0">
                          <a:solidFill>
                            <a:schemeClr val="dk1"/>
                          </a:solidFill>
                          <a:latin typeface="+mn-lt"/>
                          <a:ea typeface="+mn-ea"/>
                          <a:cs typeface="+mn-cs"/>
                        </a:rPr>
                        <a:t>。</a:t>
                      </a:r>
                    </a:p>
                    <a:p>
                      <a:pPr algn="just"/>
                      <a:r>
                        <a:rPr lang="zh-TW" altLang="en-US" sz="1200" b="0" i="0" u="none" strike="noStrike" kern="1200" baseline="0" dirty="0" smtClean="0">
                          <a:solidFill>
                            <a:schemeClr val="dk1"/>
                          </a:solidFill>
                          <a:latin typeface="+mn-lt"/>
                          <a:ea typeface="+mn-ea"/>
                          <a:cs typeface="+mn-cs"/>
                        </a:rPr>
                        <a:t>前項第九款</a:t>
                      </a:r>
                      <a:r>
                        <a:rPr lang="zh-TW" altLang="en-US" sz="1200" b="1" i="0" u="sng" strike="noStrike" kern="1200" baseline="0" dirty="0" smtClean="0">
                          <a:solidFill>
                            <a:srgbClr val="FF0000"/>
                          </a:solidFill>
                          <a:latin typeface="+mn-lt"/>
                          <a:ea typeface="+mn-ea"/>
                          <a:cs typeface="+mn-cs"/>
                        </a:rPr>
                        <a:t>專業服務、技術服務、資訊服務</a:t>
                      </a:r>
                      <a:r>
                        <a:rPr lang="zh-TW" altLang="en-US" sz="1200" b="0" i="0" u="none" strike="noStrike" kern="1200" baseline="0" dirty="0" smtClean="0">
                          <a:solidFill>
                            <a:schemeClr val="dk1"/>
                          </a:solidFill>
                          <a:latin typeface="+mn-lt"/>
                          <a:ea typeface="+mn-ea"/>
                          <a:cs typeface="+mn-cs"/>
                        </a:rPr>
                        <a:t>及第十款之廠商評選辦法與服務費用計算方式與第十一款、第十三款及第十四款之作業辦法，由主管機關定之。	</a:t>
                      </a:r>
                    </a:p>
                  </a:txBody>
                  <a:tcPr/>
                </a:tc>
                <a:tc>
                  <a:txBody>
                    <a:bodyPr/>
                    <a:lstStyle/>
                    <a:p>
                      <a:r>
                        <a:rPr lang="zh-TW" altLang="en-US" sz="1200" b="0" i="0" u="none" strike="noStrike" kern="1200" baseline="0" dirty="0" smtClean="0">
                          <a:solidFill>
                            <a:schemeClr val="dk1"/>
                          </a:solidFill>
                          <a:latin typeface="+mn-lt"/>
                          <a:ea typeface="+mn-ea"/>
                          <a:cs typeface="+mn-cs"/>
                        </a:rPr>
                        <a:t>第二十二條機關辦理公告金額以上之採購，符合下列情形之一者，得採限制性招標：</a:t>
                      </a:r>
                    </a:p>
                    <a:p>
                      <a:r>
                        <a:rPr lang="zh-TW" altLang="en-US" sz="1200" b="0" i="0" u="none" strike="noStrike" kern="1200" baseline="0" dirty="0" smtClean="0">
                          <a:solidFill>
                            <a:schemeClr val="dk1"/>
                          </a:solidFill>
                          <a:latin typeface="+mn-lt"/>
                          <a:ea typeface="+mn-ea"/>
                          <a:cs typeface="+mn-cs"/>
                        </a:rPr>
                        <a:t>一</a:t>
                      </a:r>
                      <a:r>
                        <a:rPr lang="en-US" altLang="zh-TW" sz="1200" b="0" i="0" u="none" strike="noStrike" kern="1200" baseline="0" dirty="0" smtClean="0">
                          <a:solidFill>
                            <a:schemeClr val="dk1"/>
                          </a:solidFill>
                          <a:latin typeface="+mn-lt"/>
                          <a:ea typeface="+mn-ea"/>
                          <a:cs typeface="+mn-cs"/>
                        </a:rPr>
                        <a:t>~</a:t>
                      </a:r>
                      <a:r>
                        <a:rPr lang="zh-TW" altLang="en-US" sz="1200" b="0" i="0" u="none" strike="noStrike" kern="1200" baseline="0" dirty="0" smtClean="0">
                          <a:solidFill>
                            <a:schemeClr val="dk1"/>
                          </a:solidFill>
                          <a:latin typeface="+mn-lt"/>
                          <a:ea typeface="+mn-ea"/>
                          <a:cs typeface="+mn-cs"/>
                        </a:rPr>
                        <a:t>八</a:t>
                      </a:r>
                    </a:p>
                    <a:p>
                      <a:r>
                        <a:rPr lang="zh-TW" altLang="en-US" sz="1200" b="0" i="0" u="none" strike="noStrike" kern="1200" baseline="0" dirty="0" smtClean="0">
                          <a:solidFill>
                            <a:schemeClr val="dk1"/>
                          </a:solidFill>
                          <a:latin typeface="+mn-lt"/>
                          <a:ea typeface="+mn-ea"/>
                          <a:cs typeface="+mn-cs"/>
                        </a:rPr>
                        <a:t>九、委託專業服務、技術服務或資訊服務，經公開客觀評選為優勝者。</a:t>
                      </a:r>
                    </a:p>
                    <a:p>
                      <a:r>
                        <a:rPr lang="zh-TW" altLang="en-US" sz="1200" b="0" i="0" u="none" strike="noStrike" kern="1200" baseline="0" dirty="0" smtClean="0">
                          <a:solidFill>
                            <a:schemeClr val="dk1"/>
                          </a:solidFill>
                          <a:latin typeface="+mn-lt"/>
                          <a:ea typeface="+mn-ea"/>
                          <a:cs typeface="+mn-cs"/>
                        </a:rPr>
                        <a:t>十二、購買身心障礙者、原住民或受刑人個人、身心障礙福利機構、政府立案之原住民團體、監獄工場、慈善機構所提供之非營利產品或勞務。</a:t>
                      </a:r>
                    </a:p>
                    <a:p>
                      <a:r>
                        <a:rPr lang="zh-TW" altLang="en-US" sz="1200" b="0" i="0" u="none" strike="noStrike" kern="1200" baseline="0" dirty="0" smtClean="0">
                          <a:solidFill>
                            <a:schemeClr val="dk1"/>
                          </a:solidFill>
                          <a:latin typeface="+mn-lt"/>
                          <a:ea typeface="+mn-ea"/>
                          <a:cs typeface="+mn-cs"/>
                        </a:rPr>
                        <a:t>十四、邀請或委託具專業素養、特質或經公告審查優勝之文化、藝術專業人士、機構或團體表演或參與文藝活動。</a:t>
                      </a:r>
                    </a:p>
                    <a:p>
                      <a:r>
                        <a:rPr lang="zh-TW" altLang="en-US" sz="1200" b="0" i="0" u="none" strike="noStrike" kern="1200" baseline="0" dirty="0" smtClean="0">
                          <a:solidFill>
                            <a:schemeClr val="dk1"/>
                          </a:solidFill>
                          <a:latin typeface="+mn-lt"/>
                          <a:ea typeface="+mn-ea"/>
                          <a:cs typeface="+mn-cs"/>
                        </a:rPr>
                        <a:t>前項第九款及第十款之廠商評選辦法與服務費用計算方式與第十一款、第十三款及第十四款之作業辦法，由主管機關定之。	</a:t>
                      </a:r>
                    </a:p>
                  </a:txBody>
                  <a:tcPr/>
                </a:tc>
                <a:tc>
                  <a:txBody>
                    <a:bodyPr/>
                    <a:lstStyle/>
                    <a:p>
                      <a:r>
                        <a:rPr lang="zh-TW" altLang="en-US" sz="1200" b="0" i="0" u="none" strike="noStrike" kern="1200" baseline="0" dirty="0" smtClean="0">
                          <a:solidFill>
                            <a:schemeClr val="dk1"/>
                          </a:solidFill>
                          <a:latin typeface="+mn-lt"/>
                          <a:ea typeface="+mn-ea"/>
                          <a:cs typeface="+mn-cs"/>
                        </a:rPr>
                        <a:t>一、修正第一項部分款次如下：</a:t>
                      </a:r>
                    </a:p>
                    <a:p>
                      <a:r>
                        <a:rPr lang="en-US" altLang="zh-TW" sz="1200" b="0" i="0" u="none" strike="noStrike" kern="1200" baseline="0" dirty="0" smtClean="0">
                          <a:solidFill>
                            <a:schemeClr val="dk1"/>
                          </a:solidFill>
                          <a:latin typeface="+mn-lt"/>
                          <a:ea typeface="+mn-ea"/>
                          <a:cs typeface="+mn-cs"/>
                        </a:rPr>
                        <a:t>(</a:t>
                      </a:r>
                      <a:r>
                        <a:rPr lang="zh-TW" altLang="en-US" sz="1200" b="0" i="0" u="none" strike="noStrike" kern="1200" baseline="0" dirty="0" smtClean="0">
                          <a:solidFill>
                            <a:schemeClr val="dk1"/>
                          </a:solidFill>
                          <a:latin typeface="+mn-lt"/>
                          <a:ea typeface="+mn-ea"/>
                          <a:cs typeface="+mn-cs"/>
                        </a:rPr>
                        <a:t>一</a:t>
                      </a:r>
                      <a:r>
                        <a:rPr lang="en-US" altLang="zh-TW" sz="1200" b="0" i="0" u="none" strike="noStrike" kern="1200" baseline="0" dirty="0" smtClean="0">
                          <a:solidFill>
                            <a:schemeClr val="dk1"/>
                          </a:solidFill>
                          <a:latin typeface="+mn-lt"/>
                          <a:ea typeface="+mn-ea"/>
                          <a:cs typeface="+mn-cs"/>
                        </a:rPr>
                        <a:t>)</a:t>
                      </a:r>
                      <a:r>
                        <a:rPr lang="zh-TW" altLang="en-US" sz="1200" b="0" i="0" u="none" strike="noStrike" kern="1200" baseline="0" dirty="0" smtClean="0">
                          <a:solidFill>
                            <a:schemeClr val="dk1"/>
                          </a:solidFill>
                          <a:latin typeface="+mn-lt"/>
                          <a:ea typeface="+mn-ea"/>
                          <a:cs typeface="+mn-cs"/>
                        </a:rPr>
                        <a:t>修正第九款，機關委託社會福利服務，宜考量廠商之服務品質、組織健全及專業能力等，爰增列社會福利服務為本款適用範圍，以利機關採公開評選準用最有利標之方式辦理。</a:t>
                      </a:r>
                    </a:p>
                    <a:p>
                      <a:r>
                        <a:rPr lang="en-US" altLang="zh-TW" sz="1200" b="0" i="0" u="none" strike="noStrike" kern="1200" baseline="0" dirty="0" smtClean="0">
                          <a:solidFill>
                            <a:schemeClr val="dk1"/>
                          </a:solidFill>
                          <a:latin typeface="+mn-lt"/>
                          <a:ea typeface="+mn-ea"/>
                          <a:cs typeface="+mn-cs"/>
                        </a:rPr>
                        <a:t>(</a:t>
                      </a:r>
                      <a:r>
                        <a:rPr lang="zh-TW" altLang="en-US" sz="1200" b="0" i="0" u="none" strike="noStrike" kern="1200" baseline="0" dirty="0" smtClean="0">
                          <a:solidFill>
                            <a:schemeClr val="dk1"/>
                          </a:solidFill>
                          <a:latin typeface="+mn-lt"/>
                          <a:ea typeface="+mn-ea"/>
                          <a:cs typeface="+mn-cs"/>
                        </a:rPr>
                        <a:t>二</a:t>
                      </a:r>
                      <a:r>
                        <a:rPr lang="en-US" altLang="zh-TW" sz="1200" b="0" i="0" u="none" strike="noStrike" kern="1200" baseline="0" dirty="0" smtClean="0">
                          <a:solidFill>
                            <a:schemeClr val="dk1"/>
                          </a:solidFill>
                          <a:latin typeface="+mn-lt"/>
                          <a:ea typeface="+mn-ea"/>
                          <a:cs typeface="+mn-cs"/>
                        </a:rPr>
                        <a:t>)</a:t>
                      </a:r>
                      <a:r>
                        <a:rPr lang="zh-TW" altLang="en-US" sz="1200" b="0" i="0" u="none" strike="noStrike" kern="1200" baseline="0" dirty="0" smtClean="0">
                          <a:solidFill>
                            <a:schemeClr val="dk1"/>
                          </a:solidFill>
                          <a:latin typeface="+mn-lt"/>
                          <a:ea typeface="+mn-ea"/>
                          <a:cs typeface="+mn-cs"/>
                        </a:rPr>
                        <a:t>修正第十二款，身心障礙福利機構、團體及庇護工場皆係依據身心障礙者權益保障法相關規定設立，惟其屬性及法源依據並未相同，為符合本款立法意旨，爰增列身心障礙福利團體及庇護工場所提供之非營利產品或勞務亦為本款適用範圍，以資周延。</a:t>
                      </a:r>
                    </a:p>
                    <a:p>
                      <a:r>
                        <a:rPr lang="en-US" altLang="zh-TW" sz="1200" b="0" i="0" u="none" strike="noStrike" kern="1200" baseline="0" dirty="0" smtClean="0">
                          <a:solidFill>
                            <a:schemeClr val="dk1"/>
                          </a:solidFill>
                          <a:latin typeface="+mn-lt"/>
                          <a:ea typeface="+mn-ea"/>
                          <a:cs typeface="+mn-cs"/>
                        </a:rPr>
                        <a:t>(</a:t>
                      </a:r>
                      <a:r>
                        <a:rPr lang="zh-TW" altLang="en-US" sz="1200" b="0" i="0" u="none" strike="noStrike" kern="1200" baseline="0" dirty="0" smtClean="0">
                          <a:solidFill>
                            <a:schemeClr val="dk1"/>
                          </a:solidFill>
                          <a:latin typeface="+mn-lt"/>
                          <a:ea typeface="+mn-ea"/>
                          <a:cs typeface="+mn-cs"/>
                        </a:rPr>
                        <a:t>三</a:t>
                      </a:r>
                      <a:r>
                        <a:rPr lang="en-US" altLang="zh-TW" sz="1200" b="0" i="0" u="none" strike="noStrike" kern="1200" baseline="0" dirty="0" smtClean="0">
                          <a:solidFill>
                            <a:schemeClr val="dk1"/>
                          </a:solidFill>
                          <a:latin typeface="+mn-lt"/>
                          <a:ea typeface="+mn-ea"/>
                          <a:cs typeface="+mn-cs"/>
                        </a:rPr>
                        <a:t>)</a:t>
                      </a:r>
                      <a:r>
                        <a:rPr lang="zh-TW" altLang="en-US" sz="1200" b="0" i="0" u="none" strike="noStrike" kern="1200" baseline="0" dirty="0" smtClean="0">
                          <a:solidFill>
                            <a:schemeClr val="dk1"/>
                          </a:solidFill>
                          <a:latin typeface="+mn-lt"/>
                          <a:ea typeface="+mn-ea"/>
                          <a:cs typeface="+mn-cs"/>
                        </a:rPr>
                        <a:t>修正第十四款，基於文化、藝術專業人士、機構或團體所提供之文化創意服務，宜有別於一般採購標的之彈性採購作業方式，爰於本款增訂之	</a:t>
                      </a:r>
                    </a:p>
                    <a:p>
                      <a:pPr algn="just"/>
                      <a:endParaRPr lang="zh-TW" altLang="en-US" sz="1200" dirty="0"/>
                    </a:p>
                  </a:txBody>
                  <a:tcPr/>
                </a:tc>
                <a:extLst>
                  <a:ext uri="{0D108BD9-81ED-4DB2-BD59-A6C34878D82A}">
                    <a16:rowId xmlns:a16="http://schemas.microsoft.com/office/drawing/2014/main" xmlns="" val="454536176"/>
                  </a:ext>
                </a:extLst>
              </a:tr>
            </a:tbl>
          </a:graphicData>
        </a:graphic>
      </p:graphicFrame>
    </p:spTree>
    <p:extLst>
      <p:ext uri="{BB962C8B-B14F-4D97-AF65-F5344CB8AC3E}">
        <p14:creationId xmlns:p14="http://schemas.microsoft.com/office/powerpoint/2010/main" val="346502185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0938" y="476672"/>
            <a:ext cx="7793037" cy="710778"/>
          </a:xfrm>
        </p:spPr>
        <p:txBody>
          <a:bodyPr/>
          <a:lstStyle/>
          <a:p>
            <a:r>
              <a:rPr lang="en-US" altLang="zh-TW" sz="3200" dirty="0" smtClean="0"/>
              <a:t>1.3</a:t>
            </a:r>
            <a:r>
              <a:rPr lang="zh-TW" altLang="en-US" sz="3200" dirty="0" smtClean="0"/>
              <a:t>採購</a:t>
            </a:r>
            <a:r>
              <a:rPr lang="zh-TW" altLang="en-US" sz="3200" dirty="0"/>
              <a:t>法修</a:t>
            </a:r>
            <a:r>
              <a:rPr lang="zh-TW" altLang="en-US" sz="3200" dirty="0" smtClean="0"/>
              <a:t>法項目</a:t>
            </a:r>
            <a:r>
              <a:rPr lang="en-US" altLang="zh-TW" sz="3200" dirty="0" smtClean="0"/>
              <a:t>-</a:t>
            </a:r>
            <a:r>
              <a:rPr lang="zh-TW" altLang="en-US" sz="2800" dirty="0">
                <a:solidFill>
                  <a:srgbClr val="FF0000"/>
                </a:solidFill>
              </a:rPr>
              <a:t>修正條文</a:t>
            </a:r>
            <a:r>
              <a:rPr lang="zh-TW" altLang="en-US" sz="2800" dirty="0" smtClean="0">
                <a:solidFill>
                  <a:srgbClr val="FF0000"/>
                </a:solidFill>
              </a:rPr>
              <a:t>第二十六條之一</a:t>
            </a:r>
            <a:endParaRPr lang="zh-TW" altLang="en-US" sz="2800" dirty="0">
              <a:solidFill>
                <a:srgbClr val="FF0000"/>
              </a:solidFill>
            </a:endParaRPr>
          </a:p>
        </p:txBody>
      </p:sp>
      <p:sp>
        <p:nvSpPr>
          <p:cNvPr id="3" name="內容版面配置區 2"/>
          <p:cNvSpPr>
            <a:spLocks noGrp="1"/>
          </p:cNvSpPr>
          <p:nvPr>
            <p:ph idx="1"/>
          </p:nvPr>
        </p:nvSpPr>
        <p:spPr>
          <a:xfrm>
            <a:off x="250824" y="1265968"/>
            <a:ext cx="8709025" cy="5300663"/>
          </a:xfrm>
        </p:spPr>
        <p:txBody>
          <a:bodyPr/>
          <a:lstStyle/>
          <a:p>
            <a:r>
              <a:rPr lang="zh-TW" altLang="en-US" sz="2400" b="0" dirty="0" smtClean="0">
                <a:latin typeface="標楷體" panose="03000509000000000000" pitchFamily="65" charset="-120"/>
                <a:ea typeface="標楷體" panose="03000509000000000000" pitchFamily="65" charset="-120"/>
              </a:rPr>
              <a:t>增訂</a:t>
            </a:r>
            <a:r>
              <a:rPr lang="zh-TW" altLang="en-US" sz="2400" b="0" dirty="0">
                <a:latin typeface="標楷體" panose="03000509000000000000" pitchFamily="65" charset="-120"/>
                <a:ea typeface="標楷體" panose="03000509000000000000" pitchFamily="65" charset="-120"/>
              </a:rPr>
              <a:t>技術規格之訂定得以促進</a:t>
            </a:r>
            <a:r>
              <a:rPr lang="zh-TW" altLang="en-US" sz="2400" b="0" u="sng" dirty="0">
                <a:solidFill>
                  <a:srgbClr val="FF0000"/>
                </a:solidFill>
                <a:latin typeface="標楷體" panose="03000509000000000000" pitchFamily="65" charset="-120"/>
                <a:ea typeface="標楷體" panose="03000509000000000000" pitchFamily="65" charset="-120"/>
              </a:rPr>
              <a:t>自然資源保育與環境保護</a:t>
            </a:r>
            <a:r>
              <a:rPr lang="zh-TW" altLang="en-US" sz="2400" b="0" dirty="0">
                <a:latin typeface="標楷體" panose="03000509000000000000" pitchFamily="65" charset="-120"/>
                <a:ea typeface="標楷體" panose="03000509000000000000" pitchFamily="65" charset="-120"/>
              </a:rPr>
              <a:t>為目的。</a:t>
            </a:r>
            <a:r>
              <a:rPr lang="en-US" altLang="zh-TW" sz="2400" b="0" dirty="0">
                <a:latin typeface="Calibri" panose="020F0502020204030204" pitchFamily="34" charset="0"/>
                <a:ea typeface="標楷體" panose="03000509000000000000" pitchFamily="65" charset="-120"/>
              </a:rPr>
              <a:t>(</a:t>
            </a:r>
            <a:r>
              <a:rPr lang="zh-TW" altLang="en-US" sz="2400" b="0" dirty="0">
                <a:latin typeface="標楷體" panose="03000509000000000000" pitchFamily="65" charset="-120"/>
                <a:ea typeface="標楷體" panose="03000509000000000000" pitchFamily="65" charset="-120"/>
              </a:rPr>
              <a:t>修正條文第二十六條之一</a:t>
            </a:r>
            <a:r>
              <a:rPr lang="en-US" altLang="zh-TW" sz="2400" b="0" dirty="0" smtClean="0">
                <a:latin typeface="Calibri" panose="020F0502020204030204" pitchFamily="34" charset="0"/>
                <a:ea typeface="標楷體" panose="03000509000000000000" pitchFamily="65" charset="-120"/>
              </a:rPr>
              <a:t>)</a:t>
            </a:r>
            <a:endParaRPr lang="zh-TW" altLang="en-US" sz="2400" dirty="0"/>
          </a:p>
        </p:txBody>
      </p:sp>
      <p:sp>
        <p:nvSpPr>
          <p:cNvPr id="4" name="投影片編號版面配置區 3"/>
          <p:cNvSpPr>
            <a:spLocks noGrp="1"/>
          </p:cNvSpPr>
          <p:nvPr>
            <p:ph type="sldNum" sz="quarter" idx="11"/>
          </p:nvPr>
        </p:nvSpPr>
        <p:spPr/>
        <p:txBody>
          <a:bodyPr/>
          <a:lstStyle/>
          <a:p>
            <a:pPr>
              <a:defRPr/>
            </a:pPr>
            <a:fld id="{5B309698-DE5C-400E-B3E4-1E2EECC594AA}" type="slidenum">
              <a:rPr lang="en-US" altLang="zh-TW" smtClean="0"/>
              <a:pPr>
                <a:defRPr/>
              </a:pPr>
              <a:t>16</a:t>
            </a:fld>
            <a:endParaRPr lang="en-US" altLang="zh-TW"/>
          </a:p>
        </p:txBody>
      </p:sp>
      <p:graphicFrame>
        <p:nvGraphicFramePr>
          <p:cNvPr id="5" name="表格 4"/>
          <p:cNvGraphicFramePr>
            <a:graphicFrameLocks noGrp="1"/>
          </p:cNvGraphicFramePr>
          <p:nvPr>
            <p:extLst>
              <p:ext uri="{D42A27DB-BD31-4B8C-83A1-F6EECF244321}">
                <p14:modId xmlns:p14="http://schemas.microsoft.com/office/powerpoint/2010/main" val="2943226980"/>
              </p:ext>
            </p:extLst>
          </p:nvPr>
        </p:nvGraphicFramePr>
        <p:xfrm>
          <a:off x="500880" y="2048236"/>
          <a:ext cx="8208912" cy="4480560"/>
        </p:xfrm>
        <a:graphic>
          <a:graphicData uri="http://schemas.openxmlformats.org/drawingml/2006/table">
            <a:tbl>
              <a:tblPr firstRow="1" bandRow="1">
                <a:tableStyleId>{22838BEF-8BB2-4498-84A7-C5851F593DF1}</a:tableStyleId>
              </a:tblPr>
              <a:tblGrid>
                <a:gridCol w="2592288">
                  <a:extLst>
                    <a:ext uri="{9D8B030D-6E8A-4147-A177-3AD203B41FA5}">
                      <a16:colId xmlns:a16="http://schemas.microsoft.com/office/drawing/2014/main" xmlns="" val="3545141028"/>
                    </a:ext>
                  </a:extLst>
                </a:gridCol>
                <a:gridCol w="2448272">
                  <a:extLst>
                    <a:ext uri="{9D8B030D-6E8A-4147-A177-3AD203B41FA5}">
                      <a16:colId xmlns:a16="http://schemas.microsoft.com/office/drawing/2014/main" xmlns="" val="1401483346"/>
                    </a:ext>
                  </a:extLst>
                </a:gridCol>
                <a:gridCol w="3168352">
                  <a:extLst>
                    <a:ext uri="{9D8B030D-6E8A-4147-A177-3AD203B41FA5}">
                      <a16:colId xmlns:a16="http://schemas.microsoft.com/office/drawing/2014/main" xmlns="" val="2486901449"/>
                    </a:ext>
                  </a:extLst>
                </a:gridCol>
              </a:tblGrid>
              <a:tr h="606947">
                <a:tc>
                  <a:txBody>
                    <a:bodyPr/>
                    <a:lstStyle/>
                    <a:p>
                      <a:pPr algn="ctr"/>
                      <a:r>
                        <a:rPr lang="zh-TW" altLang="en-US" dirty="0" smtClean="0"/>
                        <a:t>修正條文</a:t>
                      </a:r>
                      <a:endParaRPr lang="zh-TW" altLang="en-US" dirty="0"/>
                    </a:p>
                  </a:txBody>
                  <a:tcPr/>
                </a:tc>
                <a:tc>
                  <a:txBody>
                    <a:bodyPr/>
                    <a:lstStyle/>
                    <a:p>
                      <a:pPr algn="ctr"/>
                      <a:r>
                        <a:rPr lang="zh-TW" altLang="en-US" dirty="0" smtClean="0"/>
                        <a:t>現行條文</a:t>
                      </a:r>
                      <a:endParaRPr lang="zh-TW" altLang="en-US" dirty="0"/>
                    </a:p>
                  </a:txBody>
                  <a:tcPr/>
                </a:tc>
                <a:tc>
                  <a:txBody>
                    <a:bodyPr/>
                    <a:lstStyle/>
                    <a:p>
                      <a:pPr algn="ctr"/>
                      <a:r>
                        <a:rPr lang="zh-TW" altLang="en-US" dirty="0" smtClean="0"/>
                        <a:t>說明</a:t>
                      </a:r>
                      <a:endParaRPr lang="en-US" altLang="zh-TW" dirty="0" smtClean="0"/>
                    </a:p>
                    <a:p>
                      <a:r>
                        <a:rPr lang="en-US" altLang="zh-TW" dirty="0" smtClean="0"/>
                        <a:t>(</a:t>
                      </a:r>
                      <a:r>
                        <a:rPr lang="zh-TW" altLang="en-US" dirty="0" smtClean="0"/>
                        <a:t>行政院公共工程委員會整理</a:t>
                      </a:r>
                      <a:r>
                        <a:rPr lang="en-US" altLang="zh-TW" dirty="0" smtClean="0"/>
                        <a:t>)</a:t>
                      </a:r>
                      <a:endParaRPr lang="zh-TW" altLang="en-US" dirty="0"/>
                    </a:p>
                  </a:txBody>
                  <a:tcPr/>
                </a:tc>
                <a:extLst>
                  <a:ext uri="{0D108BD9-81ED-4DB2-BD59-A6C34878D82A}">
                    <a16:rowId xmlns:a16="http://schemas.microsoft.com/office/drawing/2014/main" xmlns="" val="228688124"/>
                  </a:ext>
                </a:extLst>
              </a:tr>
              <a:tr h="3425501">
                <a:tc>
                  <a:txBody>
                    <a:bodyPr/>
                    <a:lstStyle/>
                    <a:p>
                      <a:pPr algn="just"/>
                      <a:r>
                        <a:rPr lang="zh-TW" altLang="en-US" sz="1800" b="0" i="0" u="none" strike="noStrike" kern="1200" baseline="0" dirty="0" smtClean="0">
                          <a:solidFill>
                            <a:srgbClr val="FF0000"/>
                          </a:solidFill>
                          <a:latin typeface="+mn-lt"/>
                          <a:ea typeface="+mn-ea"/>
                          <a:cs typeface="+mn-cs"/>
                        </a:rPr>
                        <a:t>第二十六條之一  機關得視採購之特性及實際需要，以促進自然資源保育與環境保護為目的，依前條規定擬定技術規格，及節省能源、節約資源、減少溫室氣體排放之相關措施。</a:t>
                      </a:r>
                    </a:p>
                    <a:p>
                      <a:r>
                        <a:rPr lang="zh-TW" altLang="en-US" sz="1800" b="0" i="0" u="none" strike="noStrike" kern="1200" baseline="0" dirty="0" smtClean="0">
                          <a:solidFill>
                            <a:srgbClr val="FF0000"/>
                          </a:solidFill>
                          <a:latin typeface="+mn-lt"/>
                          <a:ea typeface="+mn-ea"/>
                          <a:cs typeface="+mn-cs"/>
                        </a:rPr>
                        <a:t>前項增加計畫經費或技術服務費用者，於擬定規格或措施時應併入計畫報核編列預算。</a:t>
                      </a:r>
                      <a:r>
                        <a:rPr lang="zh-TW" altLang="en-US" sz="1800" b="0" i="0" u="none" strike="noStrike" kern="1200" baseline="0" dirty="0" smtClean="0">
                          <a:solidFill>
                            <a:schemeClr val="dk1"/>
                          </a:solidFill>
                          <a:latin typeface="+mn-lt"/>
                          <a:ea typeface="+mn-ea"/>
                          <a:cs typeface="+mn-cs"/>
                        </a:rPr>
                        <a:t>	</a:t>
                      </a:r>
                    </a:p>
                    <a:p>
                      <a:pPr algn="just"/>
                      <a:endParaRPr lang="zh-TW" altLang="en-US" sz="1200" b="0" i="0" u="none" strike="noStrike" kern="1200" baseline="0" dirty="0" smtClean="0">
                        <a:solidFill>
                          <a:schemeClr val="dk1"/>
                        </a:solidFill>
                        <a:latin typeface="+mn-lt"/>
                        <a:ea typeface="+mn-ea"/>
                        <a:cs typeface="+mn-cs"/>
                      </a:endParaRPr>
                    </a:p>
                  </a:txBody>
                  <a:tcPr/>
                </a:tc>
                <a:tc>
                  <a:txBody>
                    <a:bodyPr/>
                    <a:lstStyle/>
                    <a:p>
                      <a:endParaRPr lang="zh-TW" altLang="en-US" sz="1200" b="0" i="0" u="none" strike="noStrike" kern="1200" baseline="0" dirty="0" smtClean="0">
                        <a:solidFill>
                          <a:schemeClr val="dk1"/>
                        </a:solidFill>
                        <a:latin typeface="+mn-lt"/>
                        <a:ea typeface="+mn-ea"/>
                        <a:cs typeface="+mn-cs"/>
                      </a:endParaRPr>
                    </a:p>
                  </a:txBody>
                  <a:tcPr/>
                </a:tc>
                <a:tc>
                  <a:txBody>
                    <a:bodyPr/>
                    <a:lstStyle/>
                    <a:p>
                      <a:r>
                        <a:rPr lang="zh-TW" altLang="en-US" sz="1600" b="0" i="0" u="none" strike="noStrike" kern="1200" baseline="0" dirty="0" smtClean="0">
                          <a:solidFill>
                            <a:schemeClr val="dk1"/>
                          </a:solidFill>
                          <a:latin typeface="+mn-lt"/>
                          <a:ea typeface="+mn-ea"/>
                          <a:cs typeface="+mn-cs"/>
                        </a:rPr>
                        <a:t>一、</a:t>
                      </a:r>
                      <a:r>
                        <a:rPr lang="zh-TW" altLang="en-US" sz="1600" b="0" i="0" u="none" strike="noStrike" kern="1200" baseline="0" dirty="0" smtClean="0">
                          <a:solidFill>
                            <a:srgbClr val="FF0000"/>
                          </a:solidFill>
                          <a:latin typeface="+mn-lt"/>
                          <a:ea typeface="+mn-ea"/>
                          <a:cs typeface="+mn-cs"/>
                        </a:rPr>
                        <a:t>本條新增</a:t>
                      </a:r>
                      <a:r>
                        <a:rPr lang="zh-TW" altLang="en-US" sz="1600" b="0" i="0" u="none" strike="noStrike" kern="1200" baseline="0" dirty="0" smtClean="0">
                          <a:solidFill>
                            <a:schemeClr val="dk1"/>
                          </a:solidFill>
                          <a:latin typeface="+mn-lt"/>
                          <a:ea typeface="+mn-ea"/>
                          <a:cs typeface="+mn-cs"/>
                        </a:rPr>
                        <a:t>。</a:t>
                      </a:r>
                    </a:p>
                    <a:p>
                      <a:r>
                        <a:rPr lang="zh-TW" altLang="en-US" sz="1600" b="0" i="0" u="none" strike="noStrike" kern="1200" baseline="0" dirty="0" smtClean="0">
                          <a:solidFill>
                            <a:schemeClr val="dk1"/>
                          </a:solidFill>
                          <a:latin typeface="+mn-lt"/>
                          <a:ea typeface="+mn-ea"/>
                          <a:cs typeface="+mn-cs"/>
                        </a:rPr>
                        <a:t>二、參考修正版世界貿易組織</a:t>
                      </a:r>
                      <a:r>
                        <a:rPr lang="en-US" altLang="zh-TW" sz="1600" b="0" i="0" u="none" strike="noStrike" kern="1200" baseline="0" dirty="0" smtClean="0">
                          <a:solidFill>
                            <a:schemeClr val="dk1"/>
                          </a:solidFill>
                          <a:latin typeface="+mn-lt"/>
                          <a:ea typeface="+mn-ea"/>
                          <a:cs typeface="+mn-cs"/>
                        </a:rPr>
                        <a:t>(WTO)</a:t>
                      </a:r>
                      <a:r>
                        <a:rPr lang="zh-TW" altLang="en-US" sz="1600" b="0" i="0" u="none" strike="noStrike" kern="1200" baseline="0" dirty="0" smtClean="0">
                          <a:solidFill>
                            <a:schemeClr val="dk1"/>
                          </a:solidFill>
                          <a:latin typeface="+mn-lt"/>
                          <a:ea typeface="+mn-ea"/>
                          <a:cs typeface="+mn-cs"/>
                        </a:rPr>
                        <a:t>政府採購協定</a:t>
                      </a:r>
                      <a:r>
                        <a:rPr lang="en-US" altLang="zh-TW" sz="1600" b="0" i="0" u="none" strike="noStrike" kern="1200" baseline="0" dirty="0" smtClean="0">
                          <a:solidFill>
                            <a:schemeClr val="dk1"/>
                          </a:solidFill>
                          <a:latin typeface="+mn-lt"/>
                          <a:ea typeface="+mn-ea"/>
                          <a:cs typeface="+mn-cs"/>
                        </a:rPr>
                        <a:t>(GPA)</a:t>
                      </a:r>
                      <a:r>
                        <a:rPr lang="zh-TW" altLang="en-US" sz="1600" b="0" i="0" u="none" strike="noStrike" kern="1200" baseline="0" dirty="0" smtClean="0">
                          <a:solidFill>
                            <a:schemeClr val="dk1"/>
                          </a:solidFill>
                          <a:latin typeface="+mn-lt"/>
                          <a:ea typeface="+mn-ea"/>
                          <a:cs typeface="+mn-cs"/>
                        </a:rPr>
                        <a:t>第十條第六項規定：「為茲明確，締約國及其採購機關，得依本條文規定，擬定、採用或應用技術規格以促進自然資源之保育或環境保護。」第一項定明機關得視需要擬訂技術規格及節省能源、節約資源、減少溫室氣體排放之相關措施，以符合全球環保趨勢。</a:t>
                      </a:r>
                    </a:p>
                    <a:p>
                      <a:r>
                        <a:rPr lang="zh-TW" altLang="en-US" sz="1600" b="0" i="0" u="none" strike="noStrike" kern="1200" baseline="0" dirty="0" smtClean="0">
                          <a:solidFill>
                            <a:schemeClr val="dk1"/>
                          </a:solidFill>
                          <a:latin typeface="+mn-lt"/>
                          <a:ea typeface="+mn-ea"/>
                          <a:cs typeface="+mn-cs"/>
                        </a:rPr>
                        <a:t>三、第二項定明依採購特性增加之技術規格、措施應同時考量編列相應之計畫預算，以達預期採購效益	</a:t>
                      </a:r>
                    </a:p>
                  </a:txBody>
                  <a:tcPr/>
                </a:tc>
                <a:extLst>
                  <a:ext uri="{0D108BD9-81ED-4DB2-BD59-A6C34878D82A}">
                    <a16:rowId xmlns:a16="http://schemas.microsoft.com/office/drawing/2014/main" xmlns="" val="454536176"/>
                  </a:ext>
                </a:extLst>
              </a:tr>
            </a:tbl>
          </a:graphicData>
        </a:graphic>
      </p:graphicFrame>
    </p:spTree>
    <p:extLst>
      <p:ext uri="{BB962C8B-B14F-4D97-AF65-F5344CB8AC3E}">
        <p14:creationId xmlns:p14="http://schemas.microsoft.com/office/powerpoint/2010/main" val="179633400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smtClean="0"/>
              <a:t>1.3</a:t>
            </a:r>
            <a:r>
              <a:rPr lang="zh-TW" altLang="en-US" sz="3600" dirty="0" smtClean="0"/>
              <a:t>採購</a:t>
            </a:r>
            <a:r>
              <a:rPr lang="zh-TW" altLang="en-US" sz="3600" dirty="0"/>
              <a:t>法修</a:t>
            </a:r>
            <a:r>
              <a:rPr lang="zh-TW" altLang="en-US" sz="3600" dirty="0" smtClean="0"/>
              <a:t>法項目</a:t>
            </a:r>
            <a:r>
              <a:rPr lang="en-US" altLang="zh-TW" sz="3600" dirty="0" smtClean="0"/>
              <a:t>-</a:t>
            </a:r>
            <a:r>
              <a:rPr lang="zh-TW" altLang="en-US" sz="2800" dirty="0">
                <a:solidFill>
                  <a:srgbClr val="FF0000"/>
                </a:solidFill>
              </a:rPr>
              <a:t>修正條文第三十條、第三十一條及第七十六</a:t>
            </a:r>
            <a:r>
              <a:rPr lang="zh-TW" altLang="en-US" sz="2800" dirty="0" smtClean="0">
                <a:solidFill>
                  <a:srgbClr val="FF0000"/>
                </a:solidFill>
              </a:rPr>
              <a:t>條</a:t>
            </a:r>
            <a:endParaRPr lang="zh-TW" altLang="en-US" sz="2800" dirty="0">
              <a:solidFill>
                <a:srgbClr val="FF0000"/>
              </a:solidFill>
            </a:endParaRPr>
          </a:p>
        </p:txBody>
      </p:sp>
      <p:sp>
        <p:nvSpPr>
          <p:cNvPr id="3" name="內容版面配置區 2"/>
          <p:cNvSpPr>
            <a:spLocks noGrp="1"/>
          </p:cNvSpPr>
          <p:nvPr>
            <p:ph idx="1"/>
          </p:nvPr>
        </p:nvSpPr>
        <p:spPr>
          <a:xfrm>
            <a:off x="250824" y="1265968"/>
            <a:ext cx="8709025" cy="5300663"/>
          </a:xfrm>
        </p:spPr>
        <p:txBody>
          <a:bodyPr/>
          <a:lstStyle/>
          <a:p>
            <a:r>
              <a:rPr lang="zh-TW" altLang="en-US" sz="2800" b="0" dirty="0" smtClean="0"/>
              <a:t>修正</a:t>
            </a:r>
            <a:r>
              <a:rPr lang="zh-TW" altLang="en-US" sz="2800" b="0" dirty="0"/>
              <a:t>押標金及保證金之</a:t>
            </a:r>
            <a:r>
              <a:rPr lang="zh-TW" altLang="en-US" sz="2800" b="0" u="sng" dirty="0">
                <a:solidFill>
                  <a:srgbClr val="FF0000"/>
                </a:solidFill>
              </a:rPr>
              <a:t>繳納方式</a:t>
            </a:r>
            <a:r>
              <a:rPr lang="zh-TW" altLang="en-US" sz="2800" b="0" dirty="0"/>
              <a:t>、押標金</a:t>
            </a:r>
            <a:r>
              <a:rPr lang="zh-TW" altLang="en-US" sz="2800" b="0" u="sng" dirty="0">
                <a:solidFill>
                  <a:srgbClr val="FF0000"/>
                </a:solidFill>
              </a:rPr>
              <a:t>不予發還</a:t>
            </a:r>
            <a:r>
              <a:rPr lang="zh-TW" altLang="en-US" sz="2800" b="0" dirty="0"/>
              <a:t>之適用情形；增訂押標金未依規定繳納之</a:t>
            </a:r>
            <a:r>
              <a:rPr lang="zh-TW" altLang="en-US" sz="2800" b="0" u="sng" dirty="0">
                <a:solidFill>
                  <a:srgbClr val="FF0000"/>
                </a:solidFill>
              </a:rPr>
              <a:t>追繳額度、追繳時效及起算時點</a:t>
            </a:r>
            <a:r>
              <a:rPr lang="zh-TW" altLang="en-US" sz="2800" b="0" dirty="0"/>
              <a:t>；增訂不予發還或追繳押標金之申訴不受公告金額以上之限制。</a:t>
            </a:r>
            <a:r>
              <a:rPr lang="en-US" altLang="zh-TW" sz="2800" b="0" dirty="0"/>
              <a:t>(</a:t>
            </a:r>
            <a:r>
              <a:rPr lang="zh-TW" altLang="en-US" sz="2800" b="0" dirty="0"/>
              <a:t>修正條文第三十條、第三十一條及第七十六條</a:t>
            </a:r>
            <a:r>
              <a:rPr lang="en-US" altLang="zh-TW" sz="2800" b="0" dirty="0"/>
              <a:t>)</a:t>
            </a:r>
          </a:p>
          <a:p>
            <a:r>
              <a:rPr lang="zh-TW" altLang="en-US" sz="2800" b="0" dirty="0"/>
              <a:t>修正第三十條第二項，按中央政府建設公債及借款條例第七條規定：「本公債以債票形式發行者，為無記名式。但承購人於承購時，得申請記名。其以登記形式發行者，皆為記名式。」「本公債以登記形式發行者，其轉讓、繼承或設定質權，非經登記，不得對抗第三人。」鑒於現行政府公債</a:t>
            </a:r>
            <a:r>
              <a:rPr lang="zh-TW" altLang="en-US" sz="2800" b="0" dirty="0">
                <a:solidFill>
                  <a:srgbClr val="FF0000"/>
                </a:solidFill>
              </a:rPr>
              <a:t>多採記名登記形式</a:t>
            </a:r>
            <a:r>
              <a:rPr lang="zh-TW" altLang="en-US" sz="2800" b="0" dirty="0"/>
              <a:t>發行，爰將「無記名政府公債」之「</a:t>
            </a:r>
            <a:r>
              <a:rPr lang="zh-TW" altLang="en-US" sz="2800" b="0" u="sng" dirty="0">
                <a:solidFill>
                  <a:srgbClr val="FF0000"/>
                </a:solidFill>
              </a:rPr>
              <a:t>無記名</a:t>
            </a:r>
            <a:r>
              <a:rPr lang="zh-TW" altLang="en-US" sz="2800" b="0" dirty="0"/>
              <a:t>」文字刪除。</a:t>
            </a:r>
            <a:endParaRPr lang="zh-TW" altLang="en-US" sz="2800" dirty="0"/>
          </a:p>
        </p:txBody>
      </p:sp>
      <p:sp>
        <p:nvSpPr>
          <p:cNvPr id="4" name="投影片編號版面配置區 3"/>
          <p:cNvSpPr>
            <a:spLocks noGrp="1"/>
          </p:cNvSpPr>
          <p:nvPr>
            <p:ph type="sldNum" sz="quarter" idx="11"/>
          </p:nvPr>
        </p:nvSpPr>
        <p:spPr/>
        <p:txBody>
          <a:bodyPr/>
          <a:lstStyle/>
          <a:p>
            <a:pPr>
              <a:defRPr/>
            </a:pPr>
            <a:fld id="{5B309698-DE5C-400E-B3E4-1E2EECC594AA}" type="slidenum">
              <a:rPr lang="en-US" altLang="zh-TW" smtClean="0"/>
              <a:pPr>
                <a:defRPr/>
              </a:pPr>
              <a:t>17</a:t>
            </a:fld>
            <a:endParaRPr lang="en-US" altLang="zh-TW"/>
          </a:p>
        </p:txBody>
      </p:sp>
    </p:spTree>
    <p:extLst>
      <p:ext uri="{BB962C8B-B14F-4D97-AF65-F5344CB8AC3E}">
        <p14:creationId xmlns:p14="http://schemas.microsoft.com/office/powerpoint/2010/main" val="294758359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smtClean="0"/>
              <a:t>1.3</a:t>
            </a:r>
            <a:r>
              <a:rPr lang="zh-TW" altLang="en-US" sz="3600" dirty="0" smtClean="0"/>
              <a:t>採購</a:t>
            </a:r>
            <a:r>
              <a:rPr lang="zh-TW" altLang="en-US" sz="3600" dirty="0"/>
              <a:t>法修</a:t>
            </a:r>
            <a:r>
              <a:rPr lang="zh-TW" altLang="en-US" sz="3600" dirty="0" smtClean="0"/>
              <a:t>法項目</a:t>
            </a:r>
            <a:r>
              <a:rPr lang="en-US" altLang="zh-TW" sz="3600" dirty="0" smtClean="0"/>
              <a:t>-</a:t>
            </a:r>
            <a:r>
              <a:rPr lang="zh-TW" altLang="en-US" sz="2800" dirty="0">
                <a:solidFill>
                  <a:srgbClr val="FF0000"/>
                </a:solidFill>
              </a:rPr>
              <a:t>修正條文</a:t>
            </a:r>
            <a:r>
              <a:rPr lang="zh-TW" altLang="en-US" sz="2800" dirty="0" smtClean="0">
                <a:solidFill>
                  <a:srgbClr val="FF0000"/>
                </a:solidFill>
              </a:rPr>
              <a:t>第五十二條</a:t>
            </a:r>
            <a:endParaRPr lang="zh-TW" altLang="en-US" sz="2800" dirty="0">
              <a:solidFill>
                <a:srgbClr val="FF0000"/>
              </a:solidFill>
            </a:endParaRPr>
          </a:p>
        </p:txBody>
      </p:sp>
      <p:sp>
        <p:nvSpPr>
          <p:cNvPr id="3" name="內容版面配置區 2"/>
          <p:cNvSpPr>
            <a:spLocks noGrp="1"/>
          </p:cNvSpPr>
          <p:nvPr>
            <p:ph idx="1"/>
          </p:nvPr>
        </p:nvSpPr>
        <p:spPr>
          <a:xfrm>
            <a:off x="250824" y="1265968"/>
            <a:ext cx="8709025" cy="5300663"/>
          </a:xfrm>
        </p:spPr>
        <p:txBody>
          <a:bodyPr/>
          <a:lstStyle/>
          <a:p>
            <a:r>
              <a:rPr lang="zh-TW" altLang="en-US" sz="2400" b="0" dirty="0" smtClean="0"/>
              <a:t>簡化</a:t>
            </a:r>
            <a:r>
              <a:rPr lang="zh-TW" altLang="en-US" sz="2400" b="0" dirty="0"/>
              <a:t>最有利標之適用條件，以利機關靈活運用採購策略；增訂</a:t>
            </a:r>
            <a:r>
              <a:rPr lang="zh-TW" altLang="en-US" sz="2400" b="0" u="sng" dirty="0">
                <a:solidFill>
                  <a:srgbClr val="FF0000"/>
                </a:solidFill>
              </a:rPr>
              <a:t>社會福利服務</a:t>
            </a:r>
            <a:r>
              <a:rPr lang="zh-TW" altLang="en-US" sz="2400" b="0" dirty="0"/>
              <a:t>及</a:t>
            </a:r>
            <a:r>
              <a:rPr lang="zh-TW" altLang="en-US" sz="2400" b="0" u="sng" dirty="0">
                <a:solidFill>
                  <a:srgbClr val="FF0000"/>
                </a:solidFill>
              </a:rPr>
              <a:t>文化創意服務</a:t>
            </a:r>
            <a:r>
              <a:rPr lang="zh-TW" altLang="en-US" sz="2400" b="0" dirty="0"/>
              <a:t>以採不訂底價最有利標為原則。</a:t>
            </a:r>
            <a:r>
              <a:rPr lang="en-US" altLang="zh-TW" sz="2400" b="0" dirty="0"/>
              <a:t>(</a:t>
            </a:r>
            <a:r>
              <a:rPr lang="zh-TW" altLang="en-US" sz="2400" b="0" dirty="0"/>
              <a:t>修正條文第五十二條</a:t>
            </a:r>
            <a:r>
              <a:rPr lang="en-US" altLang="zh-TW" sz="2400" b="0" dirty="0"/>
              <a:t>)</a:t>
            </a:r>
            <a:endParaRPr lang="zh-TW" altLang="en-US" sz="2400" dirty="0"/>
          </a:p>
        </p:txBody>
      </p:sp>
      <p:sp>
        <p:nvSpPr>
          <p:cNvPr id="4" name="投影片編號版面配置區 3"/>
          <p:cNvSpPr>
            <a:spLocks noGrp="1"/>
          </p:cNvSpPr>
          <p:nvPr>
            <p:ph type="sldNum" sz="quarter" idx="11"/>
          </p:nvPr>
        </p:nvSpPr>
        <p:spPr/>
        <p:txBody>
          <a:bodyPr/>
          <a:lstStyle/>
          <a:p>
            <a:pPr>
              <a:defRPr/>
            </a:pPr>
            <a:fld id="{5B309698-DE5C-400E-B3E4-1E2EECC594AA}" type="slidenum">
              <a:rPr lang="en-US" altLang="zh-TW" smtClean="0"/>
              <a:pPr>
                <a:defRPr/>
              </a:pPr>
              <a:t>18</a:t>
            </a:fld>
            <a:endParaRPr lang="en-US" altLang="zh-TW"/>
          </a:p>
        </p:txBody>
      </p:sp>
      <p:graphicFrame>
        <p:nvGraphicFramePr>
          <p:cNvPr id="5" name="表格 4"/>
          <p:cNvGraphicFramePr>
            <a:graphicFrameLocks noGrp="1"/>
          </p:cNvGraphicFramePr>
          <p:nvPr>
            <p:extLst>
              <p:ext uri="{D42A27DB-BD31-4B8C-83A1-F6EECF244321}">
                <p14:modId xmlns:p14="http://schemas.microsoft.com/office/powerpoint/2010/main" val="2873981726"/>
              </p:ext>
            </p:extLst>
          </p:nvPr>
        </p:nvGraphicFramePr>
        <p:xfrm>
          <a:off x="500880" y="2487619"/>
          <a:ext cx="8208912" cy="4145280"/>
        </p:xfrm>
        <a:graphic>
          <a:graphicData uri="http://schemas.openxmlformats.org/drawingml/2006/table">
            <a:tbl>
              <a:tblPr firstRow="1" bandRow="1">
                <a:tableStyleId>{22838BEF-8BB2-4498-84A7-C5851F593DF1}</a:tableStyleId>
              </a:tblPr>
              <a:tblGrid>
                <a:gridCol w="2592288">
                  <a:extLst>
                    <a:ext uri="{9D8B030D-6E8A-4147-A177-3AD203B41FA5}">
                      <a16:colId xmlns:a16="http://schemas.microsoft.com/office/drawing/2014/main" xmlns="" val="3545141028"/>
                    </a:ext>
                  </a:extLst>
                </a:gridCol>
                <a:gridCol w="2448272">
                  <a:extLst>
                    <a:ext uri="{9D8B030D-6E8A-4147-A177-3AD203B41FA5}">
                      <a16:colId xmlns:a16="http://schemas.microsoft.com/office/drawing/2014/main" xmlns="" val="1401483346"/>
                    </a:ext>
                  </a:extLst>
                </a:gridCol>
                <a:gridCol w="3168352">
                  <a:extLst>
                    <a:ext uri="{9D8B030D-6E8A-4147-A177-3AD203B41FA5}">
                      <a16:colId xmlns:a16="http://schemas.microsoft.com/office/drawing/2014/main" xmlns="" val="2486901449"/>
                    </a:ext>
                  </a:extLst>
                </a:gridCol>
              </a:tblGrid>
              <a:tr h="606947">
                <a:tc>
                  <a:txBody>
                    <a:bodyPr/>
                    <a:lstStyle/>
                    <a:p>
                      <a:pPr algn="ctr"/>
                      <a:r>
                        <a:rPr lang="zh-TW" altLang="en-US" dirty="0" smtClean="0"/>
                        <a:t>修正條文</a:t>
                      </a:r>
                      <a:endParaRPr lang="zh-TW" altLang="en-US" dirty="0"/>
                    </a:p>
                  </a:txBody>
                  <a:tcPr/>
                </a:tc>
                <a:tc>
                  <a:txBody>
                    <a:bodyPr/>
                    <a:lstStyle/>
                    <a:p>
                      <a:pPr algn="ctr"/>
                      <a:r>
                        <a:rPr lang="zh-TW" altLang="en-US" dirty="0" smtClean="0"/>
                        <a:t>現行條文</a:t>
                      </a:r>
                      <a:endParaRPr lang="zh-TW" altLang="en-US" dirty="0"/>
                    </a:p>
                  </a:txBody>
                  <a:tcPr/>
                </a:tc>
                <a:tc>
                  <a:txBody>
                    <a:bodyPr/>
                    <a:lstStyle/>
                    <a:p>
                      <a:pPr algn="ctr"/>
                      <a:r>
                        <a:rPr lang="zh-TW" altLang="en-US" dirty="0" smtClean="0"/>
                        <a:t>說明</a:t>
                      </a:r>
                      <a:endParaRPr lang="en-US" altLang="zh-TW" dirty="0" smtClean="0"/>
                    </a:p>
                    <a:p>
                      <a:r>
                        <a:rPr lang="en-US" altLang="zh-TW" dirty="0" smtClean="0"/>
                        <a:t>(</a:t>
                      </a:r>
                      <a:r>
                        <a:rPr lang="zh-TW" altLang="en-US" dirty="0" smtClean="0"/>
                        <a:t>行政院公共工程委員會整理</a:t>
                      </a:r>
                      <a:r>
                        <a:rPr lang="en-US" altLang="zh-TW" dirty="0" smtClean="0"/>
                        <a:t>)</a:t>
                      </a:r>
                      <a:endParaRPr lang="zh-TW" altLang="en-US" dirty="0"/>
                    </a:p>
                  </a:txBody>
                  <a:tcPr/>
                </a:tc>
                <a:extLst>
                  <a:ext uri="{0D108BD9-81ED-4DB2-BD59-A6C34878D82A}">
                    <a16:rowId xmlns:a16="http://schemas.microsoft.com/office/drawing/2014/main" xmlns="" val="228688124"/>
                  </a:ext>
                </a:extLst>
              </a:tr>
              <a:tr h="3425501">
                <a:tc>
                  <a:txBody>
                    <a:bodyPr/>
                    <a:lstStyle/>
                    <a:p>
                      <a:r>
                        <a:rPr lang="zh-TW" altLang="en-US" sz="1600" b="0" i="0" u="none" strike="noStrike" kern="1200" baseline="0" dirty="0" smtClean="0">
                          <a:solidFill>
                            <a:schemeClr val="dk1"/>
                          </a:solidFill>
                          <a:latin typeface="+mn-lt"/>
                          <a:ea typeface="+mn-ea"/>
                          <a:cs typeface="+mn-cs"/>
                        </a:rPr>
                        <a:t>第五十二條  機關辦理採購之決標，應依下列原則之一辦理，並應載明於招標文件中：</a:t>
                      </a:r>
                    </a:p>
                    <a:p>
                      <a:r>
                        <a:rPr lang="zh-TW" altLang="en-US" sz="1600" b="0" i="0" u="none" strike="noStrike" kern="1200" baseline="0" dirty="0" smtClean="0">
                          <a:solidFill>
                            <a:schemeClr val="dk1"/>
                          </a:solidFill>
                          <a:latin typeface="+mn-lt"/>
                          <a:ea typeface="+mn-ea"/>
                          <a:cs typeface="+mn-cs"/>
                        </a:rPr>
                        <a:t>一</a:t>
                      </a:r>
                      <a:r>
                        <a:rPr lang="en-US" altLang="zh-TW" sz="1600" b="0" i="0" u="none" strike="noStrike" kern="1200" baseline="0" dirty="0" smtClean="0">
                          <a:solidFill>
                            <a:schemeClr val="dk1"/>
                          </a:solidFill>
                          <a:latin typeface="+mn-lt"/>
                          <a:ea typeface="+mn-ea"/>
                          <a:cs typeface="+mn-cs"/>
                        </a:rPr>
                        <a:t>~</a:t>
                      </a:r>
                      <a:r>
                        <a:rPr lang="zh-TW" altLang="en-US" sz="1600" b="0" i="0" u="none" strike="noStrike" kern="1200" baseline="0" dirty="0" smtClean="0">
                          <a:solidFill>
                            <a:schemeClr val="dk1"/>
                          </a:solidFill>
                          <a:latin typeface="+mn-lt"/>
                          <a:ea typeface="+mn-ea"/>
                          <a:cs typeface="+mn-cs"/>
                        </a:rPr>
                        <a:t>四</a:t>
                      </a:r>
                      <a:r>
                        <a:rPr lang="en-US" altLang="zh-TW" sz="1600" b="0" i="0" u="none" strike="noStrike" kern="1200" baseline="0" dirty="0" smtClean="0">
                          <a:solidFill>
                            <a:schemeClr val="dk1"/>
                          </a:solidFill>
                          <a:latin typeface="+mn-lt"/>
                          <a:ea typeface="+mn-ea"/>
                          <a:cs typeface="+mn-cs"/>
                        </a:rPr>
                        <a:t>(</a:t>
                      </a:r>
                      <a:r>
                        <a:rPr lang="zh-TW" altLang="en-US" sz="1600" b="0" i="0" u="none" strike="noStrike" kern="1200" baseline="0" dirty="0" smtClean="0">
                          <a:solidFill>
                            <a:schemeClr val="dk1"/>
                          </a:solidFill>
                          <a:latin typeface="+mn-lt"/>
                          <a:ea typeface="+mn-ea"/>
                          <a:cs typeface="+mn-cs"/>
                        </a:rPr>
                        <a:t>略</a:t>
                      </a:r>
                      <a:r>
                        <a:rPr lang="en-US" altLang="zh-TW" sz="1600" b="0" i="0" u="none" strike="noStrike" kern="1200" baseline="0" dirty="0" smtClean="0">
                          <a:solidFill>
                            <a:schemeClr val="dk1"/>
                          </a:solidFill>
                          <a:latin typeface="+mn-lt"/>
                          <a:ea typeface="+mn-ea"/>
                          <a:cs typeface="+mn-cs"/>
                        </a:rPr>
                        <a:t>)</a:t>
                      </a:r>
                    </a:p>
                    <a:p>
                      <a:r>
                        <a:rPr lang="zh-TW" altLang="en-US" sz="1600" b="0" i="0" u="none" strike="noStrike" kern="1200" baseline="0" dirty="0" smtClean="0">
                          <a:solidFill>
                            <a:schemeClr val="dk1"/>
                          </a:solidFill>
                          <a:latin typeface="+mn-lt"/>
                          <a:ea typeface="+mn-ea"/>
                          <a:cs typeface="+mn-cs"/>
                        </a:rPr>
                        <a:t>機關辦理公告金額以上之專業服務、技術服務</a:t>
                      </a:r>
                      <a:r>
                        <a:rPr lang="zh-TW" altLang="en-US" sz="1600" b="1" i="0" u="none" strike="noStrike" kern="1200" baseline="0" dirty="0" smtClean="0">
                          <a:solidFill>
                            <a:schemeClr val="dk1"/>
                          </a:solidFill>
                          <a:latin typeface="+mn-lt"/>
                          <a:ea typeface="+mn-ea"/>
                          <a:cs typeface="+mn-cs"/>
                        </a:rPr>
                        <a:t>、</a:t>
                      </a:r>
                      <a:r>
                        <a:rPr lang="zh-TW" altLang="en-US" sz="1600" b="0" i="0" u="none" strike="noStrike" kern="1200" baseline="0" dirty="0" smtClean="0">
                          <a:solidFill>
                            <a:schemeClr val="dk1"/>
                          </a:solidFill>
                          <a:latin typeface="+mn-lt"/>
                          <a:ea typeface="+mn-ea"/>
                          <a:cs typeface="+mn-cs"/>
                        </a:rPr>
                        <a:t>資訊服務</a:t>
                      </a:r>
                      <a:r>
                        <a:rPr lang="zh-TW" altLang="en-US" sz="1600" b="1" i="0" u="sng" strike="noStrike" kern="1200" baseline="0" dirty="0" smtClean="0">
                          <a:solidFill>
                            <a:srgbClr val="FF0000"/>
                          </a:solidFill>
                          <a:latin typeface="+mn-lt"/>
                          <a:ea typeface="+mn-ea"/>
                          <a:cs typeface="+mn-cs"/>
                        </a:rPr>
                        <a:t>、社會福利服務或文化創意服務者</a:t>
                      </a:r>
                      <a:r>
                        <a:rPr lang="zh-TW" altLang="en-US" sz="1600" b="0" i="0" u="sng" strike="noStrike" kern="1200" baseline="0" dirty="0" smtClean="0">
                          <a:solidFill>
                            <a:srgbClr val="FF0000"/>
                          </a:solidFill>
                          <a:latin typeface="+mn-lt"/>
                          <a:ea typeface="+mn-ea"/>
                          <a:cs typeface="+mn-cs"/>
                        </a:rPr>
                        <a:t>，</a:t>
                      </a:r>
                      <a:r>
                        <a:rPr lang="zh-TW" altLang="en-US" sz="1600" b="1" i="0" u="sng" strike="noStrike" kern="1200" baseline="0" dirty="0" smtClean="0">
                          <a:solidFill>
                            <a:srgbClr val="FF0000"/>
                          </a:solidFill>
                          <a:latin typeface="+mn-lt"/>
                          <a:ea typeface="+mn-ea"/>
                          <a:cs typeface="+mn-cs"/>
                        </a:rPr>
                        <a:t>以</a:t>
                      </a:r>
                      <a:r>
                        <a:rPr lang="zh-TW" altLang="en-US" sz="1600" b="0" i="0" u="none" strike="noStrike" kern="1200" baseline="0" dirty="0" smtClean="0">
                          <a:solidFill>
                            <a:schemeClr val="dk1"/>
                          </a:solidFill>
                          <a:latin typeface="+mn-lt"/>
                          <a:ea typeface="+mn-ea"/>
                          <a:cs typeface="+mn-cs"/>
                        </a:rPr>
                        <a:t>不訂底價之最有利標</a:t>
                      </a:r>
                      <a:r>
                        <a:rPr lang="zh-TW" altLang="en-US" sz="1600" b="1" i="0" u="sng" strike="noStrike" kern="1200" baseline="0" dirty="0" smtClean="0">
                          <a:solidFill>
                            <a:srgbClr val="FF0000"/>
                          </a:solidFill>
                          <a:latin typeface="+mn-lt"/>
                          <a:ea typeface="+mn-ea"/>
                          <a:cs typeface="+mn-cs"/>
                        </a:rPr>
                        <a:t>為原則</a:t>
                      </a:r>
                      <a:r>
                        <a:rPr lang="zh-TW" altLang="en-US" sz="1600" b="0" i="0" u="none" strike="noStrike" kern="1200" baseline="0" dirty="0" smtClean="0">
                          <a:solidFill>
                            <a:schemeClr val="dk1"/>
                          </a:solidFill>
                          <a:latin typeface="+mn-lt"/>
                          <a:ea typeface="+mn-ea"/>
                          <a:cs typeface="+mn-cs"/>
                        </a:rPr>
                        <a:t>。</a:t>
                      </a:r>
                    </a:p>
                    <a:p>
                      <a:r>
                        <a:rPr lang="zh-TW" altLang="en-US" sz="1600" b="0" i="0" u="none" strike="noStrike" kern="1200" baseline="0" dirty="0" smtClean="0">
                          <a:solidFill>
                            <a:schemeClr val="dk1"/>
                          </a:solidFill>
                          <a:latin typeface="+mn-lt"/>
                          <a:ea typeface="+mn-ea"/>
                          <a:cs typeface="+mn-cs"/>
                        </a:rPr>
                        <a:t>決標時得不通知投標廠商到場，其結果應通知各投標廠商。	</a:t>
                      </a:r>
                    </a:p>
                  </a:txBody>
                  <a:tcPr/>
                </a:tc>
                <a:tc>
                  <a:txBody>
                    <a:bodyPr/>
                    <a:lstStyle/>
                    <a:p>
                      <a:r>
                        <a:rPr lang="zh-TW" altLang="en-US" sz="1400" b="0" i="0" u="none" strike="noStrike" kern="1200" baseline="0" dirty="0" smtClean="0">
                          <a:solidFill>
                            <a:schemeClr val="dk1"/>
                          </a:solidFill>
                          <a:latin typeface="+mn-lt"/>
                          <a:ea typeface="+mn-ea"/>
                          <a:cs typeface="+mn-cs"/>
                        </a:rPr>
                        <a:t>第五十二條  機關辦理採購之決標，應依下列原則之一辦理，並應載明於招標文件中：</a:t>
                      </a:r>
                    </a:p>
                    <a:p>
                      <a:r>
                        <a:rPr lang="zh-TW" altLang="en-US" sz="1400" b="0" i="0" u="none" strike="noStrike" kern="1200" baseline="0" dirty="0" smtClean="0">
                          <a:solidFill>
                            <a:schemeClr val="dk1"/>
                          </a:solidFill>
                          <a:latin typeface="+mn-lt"/>
                          <a:ea typeface="+mn-ea"/>
                          <a:cs typeface="+mn-cs"/>
                        </a:rPr>
                        <a:t>一</a:t>
                      </a:r>
                      <a:r>
                        <a:rPr lang="en-US" altLang="zh-TW" sz="1400" b="0" i="0" u="none" strike="noStrike" kern="1200" baseline="0" dirty="0" smtClean="0">
                          <a:solidFill>
                            <a:schemeClr val="dk1"/>
                          </a:solidFill>
                          <a:latin typeface="+mn-lt"/>
                          <a:ea typeface="+mn-ea"/>
                          <a:cs typeface="+mn-cs"/>
                        </a:rPr>
                        <a:t>~</a:t>
                      </a:r>
                      <a:r>
                        <a:rPr lang="zh-TW" altLang="en-US" sz="1400" b="0" i="0" u="none" strike="noStrike" kern="1200" baseline="0" dirty="0" smtClean="0">
                          <a:solidFill>
                            <a:schemeClr val="dk1"/>
                          </a:solidFill>
                          <a:latin typeface="+mn-lt"/>
                          <a:ea typeface="+mn-ea"/>
                          <a:cs typeface="+mn-cs"/>
                        </a:rPr>
                        <a:t>四</a:t>
                      </a:r>
                      <a:r>
                        <a:rPr lang="en-US" altLang="zh-TW" sz="1400" b="0" i="0" u="none" strike="noStrike" kern="1200" baseline="0" dirty="0" smtClean="0">
                          <a:solidFill>
                            <a:schemeClr val="dk1"/>
                          </a:solidFill>
                          <a:latin typeface="+mn-lt"/>
                          <a:ea typeface="+mn-ea"/>
                          <a:cs typeface="+mn-cs"/>
                        </a:rPr>
                        <a:t>(</a:t>
                      </a:r>
                      <a:r>
                        <a:rPr lang="zh-TW" altLang="en-US" sz="1400" b="0" i="0" u="none" strike="noStrike" kern="1200" baseline="0" dirty="0" smtClean="0">
                          <a:solidFill>
                            <a:schemeClr val="dk1"/>
                          </a:solidFill>
                          <a:latin typeface="+mn-lt"/>
                          <a:ea typeface="+mn-ea"/>
                          <a:cs typeface="+mn-cs"/>
                        </a:rPr>
                        <a:t>略</a:t>
                      </a:r>
                      <a:r>
                        <a:rPr lang="en-US" altLang="zh-TW" sz="1400" b="0" i="0" u="none" strike="noStrike" kern="1200" baseline="0" dirty="0" smtClean="0">
                          <a:solidFill>
                            <a:schemeClr val="dk1"/>
                          </a:solidFill>
                          <a:latin typeface="+mn-lt"/>
                          <a:ea typeface="+mn-ea"/>
                          <a:cs typeface="+mn-cs"/>
                        </a:rPr>
                        <a:t>)</a:t>
                      </a:r>
                    </a:p>
                    <a:p>
                      <a:r>
                        <a:rPr lang="zh-TW" altLang="en-US" sz="1400" b="0" i="0" u="sng" strike="noStrike" kern="1200" baseline="0" dirty="0" smtClean="0">
                          <a:solidFill>
                            <a:srgbClr val="0000FF"/>
                          </a:solidFill>
                          <a:latin typeface="+mn-lt"/>
                          <a:ea typeface="+mn-ea"/>
                          <a:cs typeface="+mn-cs"/>
                        </a:rPr>
                        <a:t>機關採前項第三款決標者，以異質之工程、財物或勞務採購而不宜以前項第一款或第二款辦理者為限。</a:t>
                      </a:r>
                    </a:p>
                    <a:p>
                      <a:r>
                        <a:rPr lang="zh-TW" altLang="en-US" sz="1400" b="0" i="0" u="none" strike="noStrike" kern="1200" baseline="0" dirty="0" smtClean="0">
                          <a:solidFill>
                            <a:schemeClr val="dk1"/>
                          </a:solidFill>
                          <a:latin typeface="+mn-lt"/>
                          <a:ea typeface="+mn-ea"/>
                          <a:cs typeface="+mn-cs"/>
                        </a:rPr>
                        <a:t>機關辦理公告金額以上之專業服務、技術服務或資訊服務者，得採不訂底價之最有利標。</a:t>
                      </a:r>
                    </a:p>
                    <a:p>
                      <a:r>
                        <a:rPr lang="zh-TW" altLang="en-US" sz="1400" b="0" i="0" u="none" strike="noStrike" kern="1200" baseline="0" dirty="0" smtClean="0">
                          <a:solidFill>
                            <a:schemeClr val="dk1"/>
                          </a:solidFill>
                          <a:latin typeface="+mn-lt"/>
                          <a:ea typeface="+mn-ea"/>
                          <a:cs typeface="+mn-cs"/>
                        </a:rPr>
                        <a:t>決標時得不通知投標廠商到場，其結果應通知各投標廠商。	</a:t>
                      </a:r>
                    </a:p>
                  </a:txBody>
                  <a:tcPr/>
                </a:tc>
                <a:tc>
                  <a:txBody>
                    <a:bodyPr/>
                    <a:lstStyle/>
                    <a:p>
                      <a:r>
                        <a:rPr lang="zh-TW" altLang="en-US" sz="1600" b="0" i="0" u="none" strike="noStrike" kern="1200" baseline="0" dirty="0" smtClean="0">
                          <a:solidFill>
                            <a:schemeClr val="dk1"/>
                          </a:solidFill>
                          <a:latin typeface="+mn-lt"/>
                          <a:ea typeface="+mn-ea"/>
                          <a:cs typeface="+mn-cs"/>
                        </a:rPr>
                        <a:t>一、第一項第四款酌作文字修正。</a:t>
                      </a:r>
                    </a:p>
                    <a:p>
                      <a:r>
                        <a:rPr lang="zh-TW" altLang="en-US" sz="1600" b="0" i="0" u="none" strike="noStrike" kern="1200" baseline="0" dirty="0" smtClean="0">
                          <a:solidFill>
                            <a:schemeClr val="dk1"/>
                          </a:solidFill>
                          <a:latin typeface="+mn-lt"/>
                          <a:ea typeface="+mn-ea"/>
                          <a:cs typeface="+mn-cs"/>
                        </a:rPr>
                        <a:t>二、刪除現行條文第二項規定。各機關辦理採購之目的及需求各異，欲達成之採購功能及品質之要求亦非一致，就決標原則之擇定，應由各機關視個案性質及實際需要擇適當方式辦理。如機關考量不同廠商供應之工程、財物或勞務，於技術、品質、功能、效益、特性或商業條款等存有差異，不宜以價格高低作為決定得標廠商之唯一指標，即得依第五十六條規定採綜合評選方式，以最有利標決定得標廠商。</a:t>
                      </a:r>
                      <a:r>
                        <a:rPr lang="en-US" altLang="zh-TW" sz="1600" b="0" i="0" u="none" strike="noStrike" kern="1200" baseline="0" dirty="0" smtClean="0">
                          <a:solidFill>
                            <a:schemeClr val="dk1"/>
                          </a:solidFill>
                          <a:latin typeface="+mn-lt"/>
                          <a:ea typeface="+mn-ea"/>
                          <a:cs typeface="+mn-cs"/>
                        </a:rPr>
                        <a:t>(</a:t>
                      </a:r>
                      <a:r>
                        <a:rPr lang="zh-TW" altLang="en-US" sz="1600" b="0" i="0" u="none" strike="noStrike" kern="1200" baseline="0" dirty="0" smtClean="0">
                          <a:solidFill>
                            <a:schemeClr val="dk1"/>
                          </a:solidFill>
                          <a:latin typeface="+mn-lt"/>
                          <a:ea typeface="+mn-ea"/>
                          <a:cs typeface="+mn-cs"/>
                        </a:rPr>
                        <a:t>略</a:t>
                      </a:r>
                      <a:r>
                        <a:rPr lang="en-US" altLang="zh-TW" sz="1600" b="0" i="0" u="none" strike="noStrike" kern="1200" baseline="0" dirty="0" smtClean="0">
                          <a:solidFill>
                            <a:schemeClr val="dk1"/>
                          </a:solidFill>
                          <a:latin typeface="+mn-lt"/>
                          <a:ea typeface="+mn-ea"/>
                          <a:cs typeface="+mn-cs"/>
                        </a:rPr>
                        <a:t>)	</a:t>
                      </a:r>
                    </a:p>
                  </a:txBody>
                  <a:tcPr/>
                </a:tc>
                <a:extLst>
                  <a:ext uri="{0D108BD9-81ED-4DB2-BD59-A6C34878D82A}">
                    <a16:rowId xmlns:a16="http://schemas.microsoft.com/office/drawing/2014/main" xmlns="" val="454536176"/>
                  </a:ext>
                </a:extLst>
              </a:tr>
            </a:tbl>
          </a:graphicData>
        </a:graphic>
      </p:graphicFrame>
    </p:spTree>
    <p:extLst>
      <p:ext uri="{BB962C8B-B14F-4D97-AF65-F5344CB8AC3E}">
        <p14:creationId xmlns:p14="http://schemas.microsoft.com/office/powerpoint/2010/main" val="52004401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smtClean="0"/>
              <a:t>1.3</a:t>
            </a:r>
            <a:r>
              <a:rPr lang="zh-TW" altLang="en-US" sz="3600" dirty="0" smtClean="0"/>
              <a:t>採購</a:t>
            </a:r>
            <a:r>
              <a:rPr lang="zh-TW" altLang="en-US" sz="3600" dirty="0"/>
              <a:t>法修</a:t>
            </a:r>
            <a:r>
              <a:rPr lang="zh-TW" altLang="en-US" sz="3600" dirty="0" smtClean="0"/>
              <a:t>法項目</a:t>
            </a:r>
            <a:r>
              <a:rPr lang="en-US" altLang="zh-TW" sz="3600" dirty="0" smtClean="0"/>
              <a:t>-</a:t>
            </a:r>
            <a:r>
              <a:rPr lang="zh-TW" altLang="en-US" sz="2800" dirty="0">
                <a:solidFill>
                  <a:srgbClr val="FF0000"/>
                </a:solidFill>
              </a:rPr>
              <a:t>修正條文</a:t>
            </a:r>
            <a:r>
              <a:rPr lang="zh-TW" altLang="en-US" sz="2800" dirty="0" smtClean="0">
                <a:solidFill>
                  <a:srgbClr val="FF0000"/>
                </a:solidFill>
              </a:rPr>
              <a:t>第五十九條</a:t>
            </a:r>
            <a:endParaRPr lang="zh-TW" altLang="en-US" sz="2800" dirty="0">
              <a:solidFill>
                <a:srgbClr val="FF0000"/>
              </a:solidFill>
            </a:endParaRPr>
          </a:p>
        </p:txBody>
      </p:sp>
      <p:sp>
        <p:nvSpPr>
          <p:cNvPr id="3" name="內容版面配置區 2"/>
          <p:cNvSpPr>
            <a:spLocks noGrp="1"/>
          </p:cNvSpPr>
          <p:nvPr>
            <p:ph idx="1"/>
          </p:nvPr>
        </p:nvSpPr>
        <p:spPr>
          <a:xfrm>
            <a:off x="250824" y="1265968"/>
            <a:ext cx="8709025" cy="5300663"/>
          </a:xfrm>
        </p:spPr>
        <p:txBody>
          <a:bodyPr/>
          <a:lstStyle/>
          <a:p>
            <a:r>
              <a:rPr lang="zh-TW" altLang="en-US" sz="2400" b="0" dirty="0" smtClean="0">
                <a:latin typeface="標楷體" panose="03000509000000000000" pitchFamily="65" charset="-120"/>
                <a:ea typeface="標楷體" panose="03000509000000000000" pitchFamily="65" charset="-120"/>
              </a:rPr>
              <a:t>修正</a:t>
            </a:r>
            <a:r>
              <a:rPr lang="zh-TW" altLang="en-US" sz="2400" b="0" dirty="0">
                <a:latin typeface="標楷體" panose="03000509000000000000" pitchFamily="65" charset="-120"/>
                <a:ea typeface="標楷體" panose="03000509000000000000" pitchFamily="65" charset="-120"/>
              </a:rPr>
              <a:t>禁止支付</a:t>
            </a:r>
            <a:r>
              <a:rPr lang="zh-TW" altLang="en-US" sz="2400" b="0" u="sng" dirty="0">
                <a:solidFill>
                  <a:srgbClr val="FF0000"/>
                </a:solidFill>
                <a:latin typeface="標楷體" panose="03000509000000000000" pitchFamily="65" charset="-120"/>
                <a:ea typeface="標楷體" panose="03000509000000000000" pitchFamily="65" charset="-120"/>
              </a:rPr>
              <a:t>不正利益</a:t>
            </a:r>
            <a:r>
              <a:rPr lang="zh-TW" altLang="en-US" sz="2400" b="0" dirty="0">
                <a:latin typeface="標楷體" panose="03000509000000000000" pitchFamily="65" charset="-120"/>
                <a:ea typeface="標楷體" panose="03000509000000000000" pitchFamily="65" charset="-120"/>
              </a:rPr>
              <a:t>促成採購契約成立之適用範圍及違反時之處置，以維護政府採購公平秩序。</a:t>
            </a:r>
            <a:r>
              <a:rPr lang="en-US" altLang="zh-TW" sz="2400" b="0" dirty="0">
                <a:latin typeface="Calibri" panose="020F0502020204030204" pitchFamily="34" charset="0"/>
                <a:ea typeface="標楷體" panose="03000509000000000000" pitchFamily="65" charset="-120"/>
              </a:rPr>
              <a:t>(</a:t>
            </a:r>
            <a:r>
              <a:rPr lang="zh-TW" altLang="en-US" sz="2400" b="0" dirty="0">
                <a:latin typeface="標楷體" panose="03000509000000000000" pitchFamily="65" charset="-120"/>
                <a:ea typeface="標楷體" panose="03000509000000000000" pitchFamily="65" charset="-120"/>
              </a:rPr>
              <a:t>修正條文第五十九條</a:t>
            </a:r>
            <a:r>
              <a:rPr lang="en-US" altLang="zh-TW" sz="2400" b="0" dirty="0">
                <a:latin typeface="Calibri" panose="020F0502020204030204" pitchFamily="34" charset="0"/>
                <a:ea typeface="標楷體" panose="03000509000000000000" pitchFamily="65" charset="-120"/>
              </a:rPr>
              <a:t>)</a:t>
            </a:r>
            <a:endParaRPr lang="zh-TW" altLang="en-US" sz="2400" dirty="0"/>
          </a:p>
        </p:txBody>
      </p:sp>
      <p:sp>
        <p:nvSpPr>
          <p:cNvPr id="4" name="投影片編號版面配置區 3"/>
          <p:cNvSpPr>
            <a:spLocks noGrp="1"/>
          </p:cNvSpPr>
          <p:nvPr>
            <p:ph type="sldNum" sz="quarter" idx="11"/>
          </p:nvPr>
        </p:nvSpPr>
        <p:spPr/>
        <p:txBody>
          <a:bodyPr/>
          <a:lstStyle/>
          <a:p>
            <a:pPr>
              <a:defRPr/>
            </a:pPr>
            <a:fld id="{5B309698-DE5C-400E-B3E4-1E2EECC594AA}" type="slidenum">
              <a:rPr lang="en-US" altLang="zh-TW" smtClean="0"/>
              <a:pPr>
                <a:defRPr/>
              </a:pPr>
              <a:t>19</a:t>
            </a:fld>
            <a:endParaRPr lang="en-US" altLang="zh-TW"/>
          </a:p>
        </p:txBody>
      </p:sp>
      <p:graphicFrame>
        <p:nvGraphicFramePr>
          <p:cNvPr id="5" name="表格 4"/>
          <p:cNvGraphicFramePr>
            <a:graphicFrameLocks noGrp="1"/>
          </p:cNvGraphicFramePr>
          <p:nvPr>
            <p:extLst>
              <p:ext uri="{D42A27DB-BD31-4B8C-83A1-F6EECF244321}">
                <p14:modId xmlns:p14="http://schemas.microsoft.com/office/powerpoint/2010/main" val="54400856"/>
              </p:ext>
            </p:extLst>
          </p:nvPr>
        </p:nvGraphicFramePr>
        <p:xfrm>
          <a:off x="500880" y="2100802"/>
          <a:ext cx="8208912" cy="4145280"/>
        </p:xfrm>
        <a:graphic>
          <a:graphicData uri="http://schemas.openxmlformats.org/drawingml/2006/table">
            <a:tbl>
              <a:tblPr firstRow="1" bandRow="1">
                <a:tableStyleId>{22838BEF-8BB2-4498-84A7-C5851F593DF1}</a:tableStyleId>
              </a:tblPr>
              <a:tblGrid>
                <a:gridCol w="2592288">
                  <a:extLst>
                    <a:ext uri="{9D8B030D-6E8A-4147-A177-3AD203B41FA5}">
                      <a16:colId xmlns:a16="http://schemas.microsoft.com/office/drawing/2014/main" xmlns="" val="3545141028"/>
                    </a:ext>
                  </a:extLst>
                </a:gridCol>
                <a:gridCol w="2448272">
                  <a:extLst>
                    <a:ext uri="{9D8B030D-6E8A-4147-A177-3AD203B41FA5}">
                      <a16:colId xmlns:a16="http://schemas.microsoft.com/office/drawing/2014/main" xmlns="" val="1401483346"/>
                    </a:ext>
                  </a:extLst>
                </a:gridCol>
                <a:gridCol w="3168352">
                  <a:extLst>
                    <a:ext uri="{9D8B030D-6E8A-4147-A177-3AD203B41FA5}">
                      <a16:colId xmlns:a16="http://schemas.microsoft.com/office/drawing/2014/main" xmlns="" val="2486901449"/>
                    </a:ext>
                  </a:extLst>
                </a:gridCol>
              </a:tblGrid>
              <a:tr h="606947">
                <a:tc>
                  <a:txBody>
                    <a:bodyPr/>
                    <a:lstStyle/>
                    <a:p>
                      <a:pPr algn="ctr"/>
                      <a:r>
                        <a:rPr lang="zh-TW" altLang="en-US" dirty="0" smtClean="0"/>
                        <a:t>修正條文</a:t>
                      </a:r>
                      <a:endParaRPr lang="zh-TW" altLang="en-US" dirty="0"/>
                    </a:p>
                  </a:txBody>
                  <a:tcPr/>
                </a:tc>
                <a:tc>
                  <a:txBody>
                    <a:bodyPr/>
                    <a:lstStyle/>
                    <a:p>
                      <a:pPr algn="ctr"/>
                      <a:r>
                        <a:rPr lang="zh-TW" altLang="en-US" dirty="0" smtClean="0"/>
                        <a:t>現行條文</a:t>
                      </a:r>
                      <a:endParaRPr lang="zh-TW" altLang="en-US" dirty="0"/>
                    </a:p>
                  </a:txBody>
                  <a:tcPr/>
                </a:tc>
                <a:tc>
                  <a:txBody>
                    <a:bodyPr/>
                    <a:lstStyle/>
                    <a:p>
                      <a:pPr algn="ctr"/>
                      <a:r>
                        <a:rPr lang="zh-TW" altLang="en-US" dirty="0" smtClean="0"/>
                        <a:t>說明</a:t>
                      </a:r>
                      <a:endParaRPr lang="en-US" altLang="zh-TW" dirty="0" smtClean="0"/>
                    </a:p>
                    <a:p>
                      <a:r>
                        <a:rPr lang="en-US" altLang="zh-TW" dirty="0" smtClean="0"/>
                        <a:t>(</a:t>
                      </a:r>
                      <a:r>
                        <a:rPr lang="zh-TW" altLang="en-US" dirty="0" smtClean="0"/>
                        <a:t>行政院公共工程委員會整理</a:t>
                      </a:r>
                      <a:r>
                        <a:rPr lang="en-US" altLang="zh-TW" dirty="0" smtClean="0"/>
                        <a:t>)</a:t>
                      </a:r>
                      <a:endParaRPr lang="zh-TW" altLang="en-US" dirty="0"/>
                    </a:p>
                  </a:txBody>
                  <a:tcPr/>
                </a:tc>
                <a:extLst>
                  <a:ext uri="{0D108BD9-81ED-4DB2-BD59-A6C34878D82A}">
                    <a16:rowId xmlns:a16="http://schemas.microsoft.com/office/drawing/2014/main" xmlns="" val="228688124"/>
                  </a:ext>
                </a:extLst>
              </a:tr>
              <a:tr h="3425501">
                <a:tc>
                  <a:txBody>
                    <a:bodyPr/>
                    <a:lstStyle/>
                    <a:p>
                      <a:pPr algn="just"/>
                      <a:r>
                        <a:rPr lang="zh-TW" altLang="en-US" sz="1800" b="0" i="0" u="none" strike="noStrike" kern="1200" baseline="0" dirty="0" smtClean="0">
                          <a:solidFill>
                            <a:schemeClr val="dk1"/>
                          </a:solidFill>
                          <a:latin typeface="+mn-lt"/>
                          <a:ea typeface="+mn-ea"/>
                          <a:cs typeface="+mn-cs"/>
                        </a:rPr>
                        <a:t>第五十九條  廠商不得以支付他人佣金、比例金、仲介費、後謝金或其他</a:t>
                      </a:r>
                      <a:r>
                        <a:rPr lang="zh-TW" altLang="en-US" sz="1800" b="1" i="0" u="sng" strike="noStrike" kern="1200" baseline="0" dirty="0" smtClean="0">
                          <a:solidFill>
                            <a:srgbClr val="FF0000"/>
                          </a:solidFill>
                          <a:latin typeface="+mn-lt"/>
                          <a:ea typeface="+mn-ea"/>
                          <a:cs typeface="+mn-cs"/>
                        </a:rPr>
                        <a:t>不正</a:t>
                      </a:r>
                      <a:r>
                        <a:rPr lang="zh-TW" altLang="en-US" sz="1800" b="0" i="0" u="none" strike="noStrike" kern="1200" baseline="0" dirty="0" smtClean="0">
                          <a:solidFill>
                            <a:schemeClr val="dk1"/>
                          </a:solidFill>
                          <a:latin typeface="+mn-lt"/>
                          <a:ea typeface="+mn-ea"/>
                          <a:cs typeface="+mn-cs"/>
                        </a:rPr>
                        <a:t>利益為條件，促成採購契約之</a:t>
                      </a:r>
                      <a:r>
                        <a:rPr lang="zh-TW" altLang="en-US" sz="1800" b="1" i="0" u="sng" strike="noStrike" kern="1200" baseline="0" dirty="0" smtClean="0">
                          <a:solidFill>
                            <a:srgbClr val="FF0000"/>
                          </a:solidFill>
                          <a:latin typeface="+mn-lt"/>
                          <a:ea typeface="+mn-ea"/>
                          <a:cs typeface="+mn-cs"/>
                        </a:rPr>
                        <a:t>成立</a:t>
                      </a:r>
                      <a:r>
                        <a:rPr lang="zh-TW" altLang="en-US" sz="1800" b="0" i="0" u="none" strike="noStrike" kern="1200" baseline="0" dirty="0" smtClean="0">
                          <a:solidFill>
                            <a:schemeClr val="dk1"/>
                          </a:solidFill>
                          <a:latin typeface="+mn-lt"/>
                          <a:ea typeface="+mn-ea"/>
                          <a:cs typeface="+mn-cs"/>
                        </a:rPr>
                        <a:t>。</a:t>
                      </a:r>
                    </a:p>
                    <a:p>
                      <a:r>
                        <a:rPr lang="zh-TW" altLang="en-US" sz="1800" b="0" i="0" u="none" strike="noStrike" kern="1200" baseline="0" dirty="0" smtClean="0">
                          <a:solidFill>
                            <a:schemeClr val="dk1"/>
                          </a:solidFill>
                          <a:latin typeface="+mn-lt"/>
                          <a:ea typeface="+mn-ea"/>
                          <a:cs typeface="+mn-cs"/>
                        </a:rPr>
                        <a:t>違反前項規定者，機關得終止或解除契約</a:t>
                      </a:r>
                      <a:r>
                        <a:rPr lang="zh-TW" altLang="en-US" sz="1800" b="1" i="0" u="sng" strike="noStrike" kern="1200" baseline="0" dirty="0" smtClean="0">
                          <a:solidFill>
                            <a:srgbClr val="FF0000"/>
                          </a:solidFill>
                          <a:latin typeface="+mn-lt"/>
                          <a:ea typeface="+mn-ea"/>
                          <a:cs typeface="+mn-cs"/>
                        </a:rPr>
                        <a:t>，並</a:t>
                      </a:r>
                      <a:r>
                        <a:rPr lang="zh-TW" altLang="en-US" sz="1800" b="0" i="0" u="none" strike="noStrike" kern="1200" baseline="0" dirty="0" smtClean="0">
                          <a:solidFill>
                            <a:schemeClr val="tx1"/>
                          </a:solidFill>
                          <a:latin typeface="+mn-lt"/>
                          <a:ea typeface="+mn-ea"/>
                          <a:cs typeface="+mn-cs"/>
                        </a:rPr>
                        <a:t>將</a:t>
                      </a:r>
                      <a:r>
                        <a:rPr lang="zh-TW" altLang="en-US" sz="1800" b="1" i="0" u="sng" strike="noStrike" kern="1200" baseline="0" dirty="0" smtClean="0">
                          <a:solidFill>
                            <a:srgbClr val="FF0000"/>
                          </a:solidFill>
                          <a:latin typeface="+mn-lt"/>
                          <a:ea typeface="+mn-ea"/>
                          <a:cs typeface="+mn-cs"/>
                        </a:rPr>
                        <a:t>二倍之不正</a:t>
                      </a:r>
                      <a:r>
                        <a:rPr lang="zh-TW" altLang="en-US" sz="1800" b="0" i="0" u="none" strike="noStrike" kern="1200" baseline="0" dirty="0" smtClean="0">
                          <a:solidFill>
                            <a:schemeClr val="dk1"/>
                          </a:solidFill>
                          <a:latin typeface="+mn-lt"/>
                          <a:ea typeface="+mn-ea"/>
                          <a:cs typeface="+mn-cs"/>
                        </a:rPr>
                        <a:t>利益自契約價款中扣除。</a:t>
                      </a:r>
                      <a:r>
                        <a:rPr lang="zh-TW" altLang="en-US" sz="1800" b="1" i="0" u="sng" strike="noStrike" kern="1200" baseline="0" dirty="0" smtClean="0">
                          <a:solidFill>
                            <a:srgbClr val="FF0000"/>
                          </a:solidFill>
                          <a:latin typeface="+mn-lt"/>
                          <a:ea typeface="+mn-ea"/>
                          <a:cs typeface="+mn-cs"/>
                        </a:rPr>
                        <a:t>未能扣除者，通知廠商限期給付之。</a:t>
                      </a:r>
                      <a:r>
                        <a:rPr lang="zh-TW" altLang="en-US" sz="1800" b="0" i="0" u="none" strike="noStrike" kern="1200" baseline="0" dirty="0" smtClean="0">
                          <a:solidFill>
                            <a:schemeClr val="dk1"/>
                          </a:solidFill>
                          <a:latin typeface="+mn-lt"/>
                          <a:ea typeface="+mn-ea"/>
                          <a:cs typeface="+mn-cs"/>
                        </a:rPr>
                        <a:t>	</a:t>
                      </a:r>
                    </a:p>
                    <a:p>
                      <a:endParaRPr lang="zh-TW" altLang="en-US" sz="1600" b="0" i="0" u="none" strike="noStrike" kern="1200" baseline="0" dirty="0" smtClean="0">
                        <a:solidFill>
                          <a:schemeClr val="dk1"/>
                        </a:solidFill>
                        <a:latin typeface="+mn-lt"/>
                        <a:ea typeface="+mn-ea"/>
                        <a:cs typeface="+mn-cs"/>
                      </a:endParaRPr>
                    </a:p>
                  </a:txBody>
                  <a:tcPr/>
                </a:tc>
                <a:tc>
                  <a:txBody>
                    <a:bodyPr/>
                    <a:lstStyle/>
                    <a:p>
                      <a:pPr algn="just"/>
                      <a:r>
                        <a:rPr lang="zh-TW" altLang="en-US" sz="1400" b="0" i="0" u="none" strike="noStrike" kern="1200" baseline="0" dirty="0" smtClean="0">
                          <a:solidFill>
                            <a:schemeClr val="dk1"/>
                          </a:solidFill>
                          <a:latin typeface="+mn-lt"/>
                          <a:ea typeface="+mn-ea"/>
                          <a:cs typeface="+mn-cs"/>
                        </a:rPr>
                        <a:t>第五十九條  </a:t>
                      </a:r>
                      <a:r>
                        <a:rPr lang="zh-TW" altLang="en-US" sz="1400" b="0" i="0" u="sng" strike="noStrike" kern="1200" baseline="0" dirty="0" smtClean="0">
                          <a:solidFill>
                            <a:srgbClr val="0000FF"/>
                          </a:solidFill>
                          <a:latin typeface="+mn-lt"/>
                          <a:ea typeface="+mn-ea"/>
                          <a:cs typeface="+mn-cs"/>
                        </a:rPr>
                        <a:t>機關以選擇性招標或限制性招標辦理採購者，採購契約之價款不得高於廠商於同樣市場條件之相同工程、財物或勞務之最低價格</a:t>
                      </a:r>
                      <a:r>
                        <a:rPr lang="zh-TW" altLang="en-US" sz="1400" b="0" i="0" u="none" strike="noStrike" kern="1200" baseline="0" dirty="0" smtClean="0">
                          <a:solidFill>
                            <a:schemeClr val="dk1"/>
                          </a:solidFill>
                          <a:latin typeface="+mn-lt"/>
                          <a:ea typeface="+mn-ea"/>
                          <a:cs typeface="+mn-cs"/>
                        </a:rPr>
                        <a:t>。</a:t>
                      </a:r>
                    </a:p>
                    <a:p>
                      <a:pPr algn="just"/>
                      <a:r>
                        <a:rPr lang="zh-TW" altLang="en-US" sz="1400" b="0" i="0" u="none" strike="noStrike" kern="1200" baseline="0" dirty="0" smtClean="0">
                          <a:solidFill>
                            <a:schemeClr val="dk1"/>
                          </a:solidFill>
                          <a:latin typeface="+mn-lt"/>
                          <a:ea typeface="+mn-ea"/>
                          <a:cs typeface="+mn-cs"/>
                        </a:rPr>
                        <a:t>廠商</a:t>
                      </a:r>
                      <a:r>
                        <a:rPr lang="zh-TW" altLang="en-US" sz="1400" b="0" i="0" u="sng" strike="noStrike" kern="1200" baseline="0" dirty="0" smtClean="0">
                          <a:solidFill>
                            <a:srgbClr val="0000FF"/>
                          </a:solidFill>
                          <a:latin typeface="+mn-lt"/>
                          <a:ea typeface="+mn-ea"/>
                          <a:cs typeface="+mn-cs"/>
                        </a:rPr>
                        <a:t>亦</a:t>
                      </a:r>
                      <a:r>
                        <a:rPr lang="zh-TW" altLang="en-US" sz="1400" b="0" i="0" u="none" strike="noStrike" kern="1200" baseline="0" dirty="0" smtClean="0">
                          <a:solidFill>
                            <a:schemeClr val="dk1"/>
                          </a:solidFill>
                          <a:latin typeface="+mn-lt"/>
                          <a:ea typeface="+mn-ea"/>
                          <a:cs typeface="+mn-cs"/>
                        </a:rPr>
                        <a:t>不得以支付他人佣金、比例金、仲介費、後謝金或其他利益為條件，促成採購契約之簽訂。</a:t>
                      </a:r>
                    </a:p>
                    <a:p>
                      <a:pPr algn="just"/>
                      <a:r>
                        <a:rPr lang="zh-TW" altLang="en-US" sz="1400" b="0" i="0" u="none" strike="noStrike" kern="1200" baseline="0" dirty="0" smtClean="0">
                          <a:solidFill>
                            <a:schemeClr val="dk1"/>
                          </a:solidFill>
                          <a:latin typeface="+mn-lt"/>
                          <a:ea typeface="+mn-ea"/>
                          <a:cs typeface="+mn-cs"/>
                        </a:rPr>
                        <a:t>違反前二項規定者，機關得終止或解除契約或將溢價及利益自契約價款中扣除。</a:t>
                      </a:r>
                    </a:p>
                    <a:p>
                      <a:pPr algn="just"/>
                      <a:r>
                        <a:rPr lang="zh-TW" altLang="en-US" sz="1400" b="0" i="0" u="sng" strike="noStrike" kern="1200" baseline="0" dirty="0" smtClean="0">
                          <a:solidFill>
                            <a:srgbClr val="0000FF"/>
                          </a:solidFill>
                          <a:latin typeface="+mn-lt"/>
                          <a:ea typeface="+mn-ea"/>
                          <a:cs typeface="+mn-cs"/>
                        </a:rPr>
                        <a:t>公開招標之投標廠商未達三家者，準用前三項之規定。</a:t>
                      </a:r>
                      <a:r>
                        <a:rPr lang="zh-TW" altLang="en-US" sz="1400" b="0" i="0" u="none" strike="noStrike" kern="1200" baseline="0" dirty="0" smtClean="0">
                          <a:solidFill>
                            <a:schemeClr val="dk1"/>
                          </a:solidFill>
                          <a:latin typeface="+mn-lt"/>
                          <a:ea typeface="+mn-ea"/>
                          <a:cs typeface="+mn-cs"/>
                        </a:rPr>
                        <a:t>	</a:t>
                      </a:r>
                    </a:p>
                    <a:p>
                      <a:pPr algn="just"/>
                      <a:endParaRPr lang="zh-TW" altLang="en-US" sz="1400" b="0" i="0" u="none" strike="noStrike" kern="1200" baseline="0" dirty="0" smtClean="0">
                        <a:solidFill>
                          <a:schemeClr val="dk1"/>
                        </a:solidFill>
                        <a:latin typeface="+mn-lt"/>
                        <a:ea typeface="+mn-ea"/>
                        <a:cs typeface="+mn-cs"/>
                      </a:endParaRPr>
                    </a:p>
                  </a:txBody>
                  <a:tcPr/>
                </a:tc>
                <a:tc>
                  <a:txBody>
                    <a:bodyPr/>
                    <a:lstStyle/>
                    <a:p>
                      <a:r>
                        <a:rPr lang="zh-TW" altLang="en-US" sz="1600" b="0" i="0" u="none" strike="noStrike" kern="1200" baseline="0" dirty="0" smtClean="0">
                          <a:solidFill>
                            <a:schemeClr val="dk1"/>
                          </a:solidFill>
                          <a:latin typeface="+mn-lt"/>
                          <a:ea typeface="+mn-ea"/>
                          <a:cs typeface="+mn-cs"/>
                        </a:rPr>
                        <a:t>一、現行條文第一項所稱「同樣市場條件」，包括採購標的之交易數量、時間、區域、押標金、保證金、付款、保固及逾期違約金等商業條件，市場供需變化亦得列入考慮，實務作業甚難認定所謂「同樣市場條件之相同工程、財物或勞務」，且不符商業模式可能採取之市場差別定價策略。鑒於本項規定造成實務執行窒礙，爰予刪除。</a:t>
                      </a:r>
                    </a:p>
                    <a:p>
                      <a:r>
                        <a:rPr lang="en-US" altLang="zh-TW" sz="1600" b="0" i="0" u="none" strike="noStrike" kern="1200" baseline="0" dirty="0" smtClean="0">
                          <a:solidFill>
                            <a:schemeClr val="dk1"/>
                          </a:solidFill>
                          <a:latin typeface="+mn-lt"/>
                          <a:ea typeface="+mn-ea"/>
                          <a:cs typeface="+mn-cs"/>
                        </a:rPr>
                        <a:t>(</a:t>
                      </a:r>
                      <a:r>
                        <a:rPr lang="zh-TW" altLang="en-US" sz="1600" b="0" i="0" u="none" strike="noStrike" kern="1200" baseline="0" dirty="0" smtClean="0">
                          <a:solidFill>
                            <a:schemeClr val="dk1"/>
                          </a:solidFill>
                          <a:latin typeface="+mn-lt"/>
                          <a:ea typeface="+mn-ea"/>
                          <a:cs typeface="+mn-cs"/>
                        </a:rPr>
                        <a:t>略</a:t>
                      </a:r>
                      <a:r>
                        <a:rPr lang="en-US" altLang="zh-TW" sz="1600" b="0" i="0" u="none" strike="noStrike" kern="1200" baseline="0" dirty="0" smtClean="0">
                          <a:solidFill>
                            <a:schemeClr val="dk1"/>
                          </a:solidFill>
                          <a:latin typeface="+mn-lt"/>
                          <a:ea typeface="+mn-ea"/>
                          <a:cs typeface="+mn-cs"/>
                        </a:rPr>
                        <a:t>)	</a:t>
                      </a:r>
                    </a:p>
                    <a:p>
                      <a:endParaRPr lang="en-US" altLang="zh-TW" sz="16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454536176"/>
                  </a:ext>
                </a:extLst>
              </a:tr>
            </a:tbl>
          </a:graphicData>
        </a:graphic>
      </p:graphicFrame>
    </p:spTree>
    <p:extLst>
      <p:ext uri="{BB962C8B-B14F-4D97-AF65-F5344CB8AC3E}">
        <p14:creationId xmlns:p14="http://schemas.microsoft.com/office/powerpoint/2010/main" val="97260945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47369361-9C14-4A3A-A499-EF0D9308404E}" type="slidenum">
              <a:rPr kumimoji="0" lang="en-US" altLang="zh-TW" smtClean="0">
                <a:solidFill>
                  <a:srgbClr val="0000FF"/>
                </a:solidFill>
                <a:latin typeface="Arial" pitchFamily="34" charset="0"/>
              </a:rPr>
              <a:pPr eaLnBrk="1" hangingPunct="1"/>
              <a:t>2</a:t>
            </a:fld>
            <a:endParaRPr kumimoji="0" lang="en-US" altLang="zh-TW" smtClean="0">
              <a:solidFill>
                <a:srgbClr val="0000FF"/>
              </a:solidFill>
              <a:latin typeface="Arial" pitchFamily="34" charset="0"/>
            </a:endParaRPr>
          </a:p>
        </p:txBody>
      </p:sp>
      <p:graphicFrame>
        <p:nvGraphicFramePr>
          <p:cNvPr id="6" name="資料庫圖表 5"/>
          <p:cNvGraphicFramePr/>
          <p:nvPr>
            <p:extLst>
              <p:ext uri="{D42A27DB-BD31-4B8C-83A1-F6EECF244321}">
                <p14:modId xmlns:p14="http://schemas.microsoft.com/office/powerpoint/2010/main" val="3186078035"/>
              </p:ext>
            </p:extLst>
          </p:nvPr>
        </p:nvGraphicFramePr>
        <p:xfrm>
          <a:off x="215516" y="476672"/>
          <a:ext cx="8604956"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0938" y="620688"/>
            <a:ext cx="7793037" cy="566762"/>
          </a:xfrm>
        </p:spPr>
        <p:txBody>
          <a:bodyPr/>
          <a:lstStyle/>
          <a:p>
            <a:r>
              <a:rPr lang="en-US" altLang="zh-TW" sz="3200" dirty="0" smtClean="0"/>
              <a:t>1.3</a:t>
            </a:r>
            <a:r>
              <a:rPr lang="zh-TW" altLang="en-US" sz="3200" dirty="0" smtClean="0"/>
              <a:t>採購</a:t>
            </a:r>
            <a:r>
              <a:rPr lang="zh-TW" altLang="en-US" sz="3200" dirty="0"/>
              <a:t>法修</a:t>
            </a:r>
            <a:r>
              <a:rPr lang="zh-TW" altLang="en-US" sz="3200" dirty="0" smtClean="0"/>
              <a:t>法項目</a:t>
            </a:r>
            <a:r>
              <a:rPr lang="en-US" altLang="zh-TW" sz="3200" dirty="0" smtClean="0"/>
              <a:t>-</a:t>
            </a:r>
            <a:r>
              <a:rPr lang="zh-TW" altLang="en-US" sz="2800" dirty="0" smtClean="0">
                <a:solidFill>
                  <a:srgbClr val="FF0000"/>
                </a:solidFill>
              </a:rPr>
              <a:t>增</a:t>
            </a:r>
            <a:r>
              <a:rPr lang="zh-TW" altLang="en-US" sz="2800" dirty="0">
                <a:solidFill>
                  <a:srgbClr val="FF0000"/>
                </a:solidFill>
              </a:rPr>
              <a:t>訂</a:t>
            </a:r>
            <a:r>
              <a:rPr lang="zh-TW" altLang="en-US" sz="2800" dirty="0" smtClean="0">
                <a:solidFill>
                  <a:srgbClr val="FF0000"/>
                </a:solidFill>
              </a:rPr>
              <a:t>條文第七十條之一</a:t>
            </a:r>
            <a:endParaRPr lang="zh-TW" altLang="en-US" sz="2800" dirty="0">
              <a:solidFill>
                <a:srgbClr val="FF0000"/>
              </a:solidFill>
            </a:endParaRPr>
          </a:p>
        </p:txBody>
      </p:sp>
      <p:sp>
        <p:nvSpPr>
          <p:cNvPr id="3" name="內容版面配置區 2"/>
          <p:cNvSpPr>
            <a:spLocks noGrp="1"/>
          </p:cNvSpPr>
          <p:nvPr>
            <p:ph idx="1"/>
          </p:nvPr>
        </p:nvSpPr>
        <p:spPr>
          <a:xfrm>
            <a:off x="250823" y="1187450"/>
            <a:ext cx="8709025" cy="5300663"/>
          </a:xfrm>
        </p:spPr>
        <p:txBody>
          <a:bodyPr/>
          <a:lstStyle/>
          <a:p>
            <a:r>
              <a:rPr lang="zh-TW" altLang="en-US" sz="2800" b="0" dirty="0" smtClean="0"/>
              <a:t>增訂</a:t>
            </a:r>
            <a:r>
              <a:rPr lang="zh-TW" altLang="en-US" sz="2800" b="0" dirty="0"/>
              <a:t>強化</a:t>
            </a:r>
            <a:r>
              <a:rPr lang="zh-TW" altLang="en-US" sz="2800" b="0" u="sng" dirty="0">
                <a:solidFill>
                  <a:srgbClr val="FF0000"/>
                </a:solidFill>
              </a:rPr>
              <a:t>職業安全衛生管理機制</a:t>
            </a:r>
            <a:r>
              <a:rPr lang="zh-TW" altLang="en-US" sz="2800" b="0" dirty="0"/>
              <a:t>，避免勞工發生職業災害。</a:t>
            </a:r>
            <a:r>
              <a:rPr lang="en-US" altLang="zh-TW" sz="2600" b="0" dirty="0" smtClean="0"/>
              <a:t>(</a:t>
            </a:r>
            <a:r>
              <a:rPr lang="zh-TW" altLang="en-US" sz="2600" b="0" dirty="0" smtClean="0"/>
              <a:t>增</a:t>
            </a:r>
            <a:r>
              <a:rPr lang="zh-TW" altLang="en-US" sz="2600" b="0" dirty="0"/>
              <a:t>訂</a:t>
            </a:r>
            <a:r>
              <a:rPr lang="zh-TW" altLang="en-US" sz="2600" b="0" dirty="0" smtClean="0"/>
              <a:t>條文</a:t>
            </a:r>
            <a:r>
              <a:rPr lang="zh-TW" altLang="en-US" sz="2600" b="0" dirty="0"/>
              <a:t>第七十條之一</a:t>
            </a:r>
            <a:r>
              <a:rPr lang="en-US" altLang="zh-TW" sz="2600" b="0" dirty="0"/>
              <a:t>)</a:t>
            </a:r>
            <a:endParaRPr lang="zh-TW" altLang="en-US" sz="2600" dirty="0"/>
          </a:p>
        </p:txBody>
      </p:sp>
      <p:sp>
        <p:nvSpPr>
          <p:cNvPr id="4" name="投影片編號版面配置區 3"/>
          <p:cNvSpPr>
            <a:spLocks noGrp="1"/>
          </p:cNvSpPr>
          <p:nvPr>
            <p:ph type="sldNum" sz="quarter" idx="11"/>
          </p:nvPr>
        </p:nvSpPr>
        <p:spPr/>
        <p:txBody>
          <a:bodyPr/>
          <a:lstStyle/>
          <a:p>
            <a:pPr>
              <a:defRPr/>
            </a:pPr>
            <a:fld id="{5B309698-DE5C-400E-B3E4-1E2EECC594AA}" type="slidenum">
              <a:rPr lang="en-US" altLang="zh-TW" smtClean="0"/>
              <a:pPr>
                <a:defRPr/>
              </a:pPr>
              <a:t>20</a:t>
            </a:fld>
            <a:endParaRPr lang="en-US" altLang="zh-TW"/>
          </a:p>
        </p:txBody>
      </p:sp>
      <p:graphicFrame>
        <p:nvGraphicFramePr>
          <p:cNvPr id="5" name="表格 4"/>
          <p:cNvGraphicFramePr>
            <a:graphicFrameLocks noGrp="1"/>
          </p:cNvGraphicFramePr>
          <p:nvPr>
            <p:extLst>
              <p:ext uri="{D42A27DB-BD31-4B8C-83A1-F6EECF244321}">
                <p14:modId xmlns:p14="http://schemas.microsoft.com/office/powerpoint/2010/main" val="4152676895"/>
              </p:ext>
            </p:extLst>
          </p:nvPr>
        </p:nvGraphicFramePr>
        <p:xfrm>
          <a:off x="500880" y="2100802"/>
          <a:ext cx="8208912" cy="4572000"/>
        </p:xfrm>
        <a:graphic>
          <a:graphicData uri="http://schemas.openxmlformats.org/drawingml/2006/table">
            <a:tbl>
              <a:tblPr firstRow="1" bandRow="1">
                <a:tableStyleId>{22838BEF-8BB2-4498-84A7-C5851F593DF1}</a:tableStyleId>
              </a:tblPr>
              <a:tblGrid>
                <a:gridCol w="2592288">
                  <a:extLst>
                    <a:ext uri="{9D8B030D-6E8A-4147-A177-3AD203B41FA5}">
                      <a16:colId xmlns:a16="http://schemas.microsoft.com/office/drawing/2014/main" xmlns="" val="3545141028"/>
                    </a:ext>
                  </a:extLst>
                </a:gridCol>
                <a:gridCol w="2448272">
                  <a:extLst>
                    <a:ext uri="{9D8B030D-6E8A-4147-A177-3AD203B41FA5}">
                      <a16:colId xmlns:a16="http://schemas.microsoft.com/office/drawing/2014/main" xmlns="" val="1401483346"/>
                    </a:ext>
                  </a:extLst>
                </a:gridCol>
                <a:gridCol w="3168352">
                  <a:extLst>
                    <a:ext uri="{9D8B030D-6E8A-4147-A177-3AD203B41FA5}">
                      <a16:colId xmlns:a16="http://schemas.microsoft.com/office/drawing/2014/main" xmlns="" val="2486901449"/>
                    </a:ext>
                  </a:extLst>
                </a:gridCol>
              </a:tblGrid>
              <a:tr h="606947">
                <a:tc>
                  <a:txBody>
                    <a:bodyPr/>
                    <a:lstStyle/>
                    <a:p>
                      <a:pPr algn="ctr"/>
                      <a:r>
                        <a:rPr lang="zh-TW" altLang="en-US" dirty="0" smtClean="0"/>
                        <a:t>修正條文</a:t>
                      </a:r>
                      <a:endParaRPr lang="zh-TW" altLang="en-US" dirty="0"/>
                    </a:p>
                  </a:txBody>
                  <a:tcPr/>
                </a:tc>
                <a:tc>
                  <a:txBody>
                    <a:bodyPr/>
                    <a:lstStyle/>
                    <a:p>
                      <a:pPr algn="ctr"/>
                      <a:r>
                        <a:rPr lang="zh-TW" altLang="en-US" dirty="0" smtClean="0"/>
                        <a:t>現行條文</a:t>
                      </a:r>
                      <a:endParaRPr lang="zh-TW" altLang="en-US" dirty="0"/>
                    </a:p>
                  </a:txBody>
                  <a:tcPr/>
                </a:tc>
                <a:tc>
                  <a:txBody>
                    <a:bodyPr/>
                    <a:lstStyle/>
                    <a:p>
                      <a:pPr algn="ctr"/>
                      <a:r>
                        <a:rPr lang="zh-TW" altLang="en-US" dirty="0" smtClean="0"/>
                        <a:t>說明</a:t>
                      </a:r>
                      <a:endParaRPr lang="en-US" altLang="zh-TW" dirty="0" smtClean="0"/>
                    </a:p>
                    <a:p>
                      <a:r>
                        <a:rPr lang="en-US" altLang="zh-TW" dirty="0" smtClean="0"/>
                        <a:t>(</a:t>
                      </a:r>
                      <a:r>
                        <a:rPr lang="zh-TW" altLang="en-US" dirty="0" smtClean="0"/>
                        <a:t>行政院公共工程委員會整理</a:t>
                      </a:r>
                      <a:r>
                        <a:rPr lang="en-US" altLang="zh-TW" dirty="0" smtClean="0"/>
                        <a:t>)</a:t>
                      </a:r>
                      <a:endParaRPr lang="zh-TW" altLang="en-US" dirty="0"/>
                    </a:p>
                  </a:txBody>
                  <a:tcPr/>
                </a:tc>
                <a:extLst>
                  <a:ext uri="{0D108BD9-81ED-4DB2-BD59-A6C34878D82A}">
                    <a16:rowId xmlns:a16="http://schemas.microsoft.com/office/drawing/2014/main" xmlns="" val="228688124"/>
                  </a:ext>
                </a:extLst>
              </a:tr>
              <a:tr h="3425501">
                <a:tc>
                  <a:txBody>
                    <a:bodyPr/>
                    <a:lstStyle/>
                    <a:p>
                      <a:pPr algn="just"/>
                      <a:r>
                        <a:rPr lang="zh-TW" altLang="en-US" sz="1400" b="1" i="0" u="none" strike="noStrike" kern="1200" baseline="0" dirty="0" smtClean="0">
                          <a:solidFill>
                            <a:srgbClr val="FF0000"/>
                          </a:solidFill>
                          <a:latin typeface="+mn-lt"/>
                          <a:ea typeface="+mn-ea"/>
                          <a:cs typeface="+mn-cs"/>
                        </a:rPr>
                        <a:t>第七十條之一  機關辦理工程規劃、設計，應依工程規模及特性，分析潛在施工危險，編製符合職業安全衛生法規之安全衛生圖說及規範，並量化編列安全衛生費用。</a:t>
                      </a:r>
                      <a:endParaRPr lang="zh-TW" altLang="en-US" sz="1400" b="0" i="0" u="none" strike="noStrike" kern="1200" baseline="0" dirty="0" smtClean="0">
                        <a:solidFill>
                          <a:srgbClr val="FF0000"/>
                        </a:solidFill>
                        <a:latin typeface="+mn-lt"/>
                        <a:ea typeface="+mn-ea"/>
                        <a:cs typeface="+mn-cs"/>
                      </a:endParaRPr>
                    </a:p>
                    <a:p>
                      <a:pPr algn="just"/>
                      <a:r>
                        <a:rPr lang="zh-TW" altLang="en-US" sz="1400" b="1" i="0" u="none" strike="noStrike" kern="1200" baseline="0" dirty="0" smtClean="0">
                          <a:solidFill>
                            <a:srgbClr val="FF0000"/>
                          </a:solidFill>
                          <a:latin typeface="+mn-lt"/>
                          <a:ea typeface="+mn-ea"/>
                          <a:cs typeface="+mn-cs"/>
                        </a:rPr>
                        <a:t>機關辦理工程採購，應將前項設計成果納入招標文件，並於招標文件規定廠商須依職業安全衛生法規，採取必要之預防設備或措施，實施安全衛生管理及訓練，使勞工免於發生職業災害，以確保施工安全。</a:t>
                      </a:r>
                      <a:endParaRPr lang="zh-TW" altLang="en-US" sz="1400" b="0" i="0" u="none" strike="noStrike" kern="1200" baseline="0" dirty="0" smtClean="0">
                        <a:solidFill>
                          <a:srgbClr val="FF0000"/>
                        </a:solidFill>
                        <a:latin typeface="+mn-lt"/>
                        <a:ea typeface="+mn-ea"/>
                        <a:cs typeface="+mn-cs"/>
                      </a:endParaRPr>
                    </a:p>
                    <a:p>
                      <a:pPr algn="just"/>
                      <a:r>
                        <a:rPr lang="zh-TW" altLang="en-US" sz="1400" b="1" i="0" u="none" strike="noStrike" kern="1200" baseline="0" dirty="0" smtClean="0">
                          <a:solidFill>
                            <a:srgbClr val="FF0000"/>
                          </a:solidFill>
                          <a:latin typeface="+mn-lt"/>
                          <a:ea typeface="+mn-ea"/>
                          <a:cs typeface="+mn-cs"/>
                        </a:rPr>
                        <a:t>廠商施工場所依法令或契約應有之安全衛生設施欠缺或不良，致發生職業災害者，除應受職業安全衛生相關法令處罰外，機關應依本法及契約規定處置。</a:t>
                      </a:r>
                      <a:endParaRPr lang="zh-TW" altLang="en-US" sz="1400" b="0" i="0" u="none" strike="noStrike" kern="1200" baseline="0" dirty="0" smtClean="0">
                        <a:solidFill>
                          <a:srgbClr val="FF0000"/>
                        </a:solidFill>
                        <a:latin typeface="+mn-lt"/>
                        <a:ea typeface="+mn-ea"/>
                        <a:cs typeface="+mn-cs"/>
                      </a:endParaRPr>
                    </a:p>
                  </a:txBody>
                  <a:tcPr/>
                </a:tc>
                <a:tc>
                  <a:txBody>
                    <a:bodyPr/>
                    <a:lstStyle/>
                    <a:p>
                      <a:pPr algn="just"/>
                      <a:endParaRPr lang="zh-TW" altLang="en-US" sz="1400" b="0" i="0" u="none" strike="noStrike" kern="1200" baseline="0" dirty="0" smtClean="0">
                        <a:solidFill>
                          <a:schemeClr val="dk1"/>
                        </a:solidFill>
                        <a:latin typeface="+mn-lt"/>
                        <a:ea typeface="+mn-ea"/>
                        <a:cs typeface="+mn-cs"/>
                      </a:endParaRPr>
                    </a:p>
                  </a:txBody>
                  <a:tcPr/>
                </a:tc>
                <a:tc>
                  <a:txBody>
                    <a:bodyPr/>
                    <a:lstStyle/>
                    <a:p>
                      <a:r>
                        <a:rPr lang="zh-TW" altLang="en-US" sz="1800" b="0" i="0" u="none" strike="noStrike" kern="1200" baseline="0" dirty="0" smtClean="0">
                          <a:solidFill>
                            <a:schemeClr val="dk1"/>
                          </a:solidFill>
                          <a:latin typeface="+mn-lt"/>
                          <a:ea typeface="+mn-ea"/>
                          <a:cs typeface="+mn-cs"/>
                        </a:rPr>
                        <a:t>一、</a:t>
                      </a:r>
                      <a:r>
                        <a:rPr lang="zh-TW" altLang="en-US" sz="1800" b="1" i="0" u="none" strike="noStrike" kern="1200" baseline="0" dirty="0" smtClean="0">
                          <a:solidFill>
                            <a:srgbClr val="FF0000"/>
                          </a:solidFill>
                          <a:latin typeface="+mn-lt"/>
                          <a:ea typeface="+mn-ea"/>
                          <a:cs typeface="+mn-cs"/>
                        </a:rPr>
                        <a:t>本條新增</a:t>
                      </a:r>
                      <a:r>
                        <a:rPr lang="zh-TW" altLang="en-US" sz="1800" b="0" i="0" u="none" strike="noStrike" kern="1200" baseline="0" dirty="0" smtClean="0">
                          <a:solidFill>
                            <a:schemeClr val="dk1"/>
                          </a:solidFill>
                          <a:latin typeface="+mn-lt"/>
                          <a:ea typeface="+mn-ea"/>
                          <a:cs typeface="+mn-cs"/>
                        </a:rPr>
                        <a:t>。</a:t>
                      </a:r>
                    </a:p>
                    <a:p>
                      <a:r>
                        <a:rPr lang="zh-TW" altLang="en-US" sz="1800" b="0" i="0" u="none" strike="noStrike" kern="1200" baseline="0" dirty="0" smtClean="0">
                          <a:solidFill>
                            <a:schemeClr val="dk1"/>
                          </a:solidFill>
                          <a:latin typeface="+mn-lt"/>
                          <a:ea typeface="+mn-ea"/>
                          <a:cs typeface="+mn-cs"/>
                        </a:rPr>
                        <a:t>二、鑑於職業安全攸關勞工生命、身體、健康、財產及家庭，為強化及落實公共工程安全衛生管理機制，促使廠商對於公共工程之施工安全更善盡注意義務，機關更強化履約監督管理責任，以確保施工安全，並使勞工免於發生職業災害，	</a:t>
                      </a:r>
                    </a:p>
                    <a:p>
                      <a:endParaRPr lang="en-US" altLang="zh-TW" sz="16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454536176"/>
                  </a:ext>
                </a:extLst>
              </a:tr>
            </a:tbl>
          </a:graphicData>
        </a:graphic>
      </p:graphicFrame>
    </p:spTree>
    <p:extLst>
      <p:ext uri="{BB962C8B-B14F-4D97-AF65-F5344CB8AC3E}">
        <p14:creationId xmlns:p14="http://schemas.microsoft.com/office/powerpoint/2010/main" val="243733316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smtClean="0"/>
              <a:t>1.3</a:t>
            </a:r>
            <a:r>
              <a:rPr lang="zh-TW" altLang="en-US" sz="3600" dirty="0" smtClean="0"/>
              <a:t>採購</a:t>
            </a:r>
            <a:r>
              <a:rPr lang="zh-TW" altLang="en-US" sz="3600" dirty="0"/>
              <a:t>法修</a:t>
            </a:r>
            <a:r>
              <a:rPr lang="zh-TW" altLang="en-US" sz="3600" dirty="0" smtClean="0"/>
              <a:t>法項目</a:t>
            </a:r>
            <a:r>
              <a:rPr lang="en-US" altLang="zh-TW" sz="3600" dirty="0" smtClean="0"/>
              <a:t>-</a:t>
            </a:r>
            <a:r>
              <a:rPr lang="zh-TW" altLang="en-US" sz="2800" dirty="0" smtClean="0">
                <a:solidFill>
                  <a:srgbClr val="FF0000"/>
                </a:solidFill>
              </a:rPr>
              <a:t>修</a:t>
            </a:r>
            <a:r>
              <a:rPr lang="zh-TW" altLang="en-US" sz="2800" dirty="0">
                <a:solidFill>
                  <a:srgbClr val="FF0000"/>
                </a:solidFill>
              </a:rPr>
              <a:t>正</a:t>
            </a:r>
            <a:r>
              <a:rPr lang="zh-TW" altLang="en-US" sz="2800" dirty="0" smtClean="0">
                <a:solidFill>
                  <a:srgbClr val="FF0000"/>
                </a:solidFill>
              </a:rPr>
              <a:t>條文第八十五條</a:t>
            </a:r>
            <a:endParaRPr lang="zh-TW" altLang="en-US" sz="2800" dirty="0">
              <a:solidFill>
                <a:srgbClr val="FF0000"/>
              </a:solidFill>
            </a:endParaRPr>
          </a:p>
        </p:txBody>
      </p:sp>
      <p:sp>
        <p:nvSpPr>
          <p:cNvPr id="3" name="內容版面配置區 2"/>
          <p:cNvSpPr>
            <a:spLocks noGrp="1"/>
          </p:cNvSpPr>
          <p:nvPr>
            <p:ph idx="1"/>
          </p:nvPr>
        </p:nvSpPr>
        <p:spPr>
          <a:xfrm>
            <a:off x="250823" y="1187450"/>
            <a:ext cx="8709025" cy="5300663"/>
          </a:xfrm>
        </p:spPr>
        <p:txBody>
          <a:bodyPr/>
          <a:lstStyle/>
          <a:p>
            <a:r>
              <a:rPr lang="zh-TW" altLang="en-US" sz="2800" b="0" dirty="0" smtClean="0"/>
              <a:t>增訂</a:t>
            </a:r>
            <a:r>
              <a:rPr lang="zh-TW" altLang="en-US" sz="2800" b="0" dirty="0"/>
              <a:t>申訴審議判斷指明機關違反法令，機關應另為</a:t>
            </a:r>
            <a:r>
              <a:rPr lang="zh-TW" altLang="en-US" sz="2800" b="0" dirty="0">
                <a:solidFill>
                  <a:srgbClr val="FF0000"/>
                </a:solidFill>
              </a:rPr>
              <a:t>適法處置之期限</a:t>
            </a:r>
            <a:r>
              <a:rPr lang="zh-TW" altLang="en-US" sz="2800" b="0" dirty="0"/>
              <a:t>。</a:t>
            </a:r>
            <a:r>
              <a:rPr lang="en-US" altLang="zh-TW" sz="2800" b="0" dirty="0"/>
              <a:t>(</a:t>
            </a:r>
            <a:r>
              <a:rPr lang="zh-TW" altLang="en-US" sz="2800" b="0" dirty="0"/>
              <a:t>修正條文第八十五條</a:t>
            </a:r>
            <a:r>
              <a:rPr lang="en-US" altLang="zh-TW" sz="2800" b="0" dirty="0"/>
              <a:t>)</a:t>
            </a:r>
            <a:endParaRPr lang="zh-TW" altLang="en-US" sz="2800" dirty="0"/>
          </a:p>
        </p:txBody>
      </p:sp>
      <p:sp>
        <p:nvSpPr>
          <p:cNvPr id="4" name="投影片編號版面配置區 3"/>
          <p:cNvSpPr>
            <a:spLocks noGrp="1"/>
          </p:cNvSpPr>
          <p:nvPr>
            <p:ph type="sldNum" sz="quarter" idx="11"/>
          </p:nvPr>
        </p:nvSpPr>
        <p:spPr/>
        <p:txBody>
          <a:bodyPr/>
          <a:lstStyle/>
          <a:p>
            <a:pPr>
              <a:defRPr/>
            </a:pPr>
            <a:fld id="{5B309698-DE5C-400E-B3E4-1E2EECC594AA}" type="slidenum">
              <a:rPr lang="en-US" altLang="zh-TW" smtClean="0"/>
              <a:pPr>
                <a:defRPr/>
              </a:pPr>
              <a:t>21</a:t>
            </a:fld>
            <a:endParaRPr lang="en-US" altLang="zh-TW"/>
          </a:p>
        </p:txBody>
      </p:sp>
      <p:graphicFrame>
        <p:nvGraphicFramePr>
          <p:cNvPr id="5" name="表格 4"/>
          <p:cNvGraphicFramePr>
            <a:graphicFrameLocks noGrp="1"/>
          </p:cNvGraphicFramePr>
          <p:nvPr>
            <p:extLst>
              <p:ext uri="{D42A27DB-BD31-4B8C-83A1-F6EECF244321}">
                <p14:modId xmlns:p14="http://schemas.microsoft.com/office/powerpoint/2010/main" val="2638011842"/>
              </p:ext>
            </p:extLst>
          </p:nvPr>
        </p:nvGraphicFramePr>
        <p:xfrm>
          <a:off x="500880" y="2100802"/>
          <a:ext cx="8208912" cy="4358640"/>
        </p:xfrm>
        <a:graphic>
          <a:graphicData uri="http://schemas.openxmlformats.org/drawingml/2006/table">
            <a:tbl>
              <a:tblPr firstRow="1" bandRow="1">
                <a:tableStyleId>{22838BEF-8BB2-4498-84A7-C5851F593DF1}</a:tableStyleId>
              </a:tblPr>
              <a:tblGrid>
                <a:gridCol w="2592288">
                  <a:extLst>
                    <a:ext uri="{9D8B030D-6E8A-4147-A177-3AD203B41FA5}">
                      <a16:colId xmlns:a16="http://schemas.microsoft.com/office/drawing/2014/main" xmlns="" val="3545141028"/>
                    </a:ext>
                  </a:extLst>
                </a:gridCol>
                <a:gridCol w="2448272">
                  <a:extLst>
                    <a:ext uri="{9D8B030D-6E8A-4147-A177-3AD203B41FA5}">
                      <a16:colId xmlns:a16="http://schemas.microsoft.com/office/drawing/2014/main" xmlns="" val="1401483346"/>
                    </a:ext>
                  </a:extLst>
                </a:gridCol>
                <a:gridCol w="3168352">
                  <a:extLst>
                    <a:ext uri="{9D8B030D-6E8A-4147-A177-3AD203B41FA5}">
                      <a16:colId xmlns:a16="http://schemas.microsoft.com/office/drawing/2014/main" xmlns="" val="2486901449"/>
                    </a:ext>
                  </a:extLst>
                </a:gridCol>
              </a:tblGrid>
              <a:tr h="606947">
                <a:tc>
                  <a:txBody>
                    <a:bodyPr/>
                    <a:lstStyle/>
                    <a:p>
                      <a:pPr algn="ctr"/>
                      <a:r>
                        <a:rPr lang="zh-TW" altLang="en-US" dirty="0" smtClean="0"/>
                        <a:t>修正條文</a:t>
                      </a:r>
                      <a:endParaRPr lang="zh-TW" altLang="en-US" dirty="0"/>
                    </a:p>
                  </a:txBody>
                  <a:tcPr/>
                </a:tc>
                <a:tc>
                  <a:txBody>
                    <a:bodyPr/>
                    <a:lstStyle/>
                    <a:p>
                      <a:pPr algn="ctr"/>
                      <a:r>
                        <a:rPr lang="zh-TW" altLang="en-US" dirty="0" smtClean="0"/>
                        <a:t>現行條文</a:t>
                      </a:r>
                      <a:endParaRPr lang="zh-TW" altLang="en-US" dirty="0"/>
                    </a:p>
                  </a:txBody>
                  <a:tcPr/>
                </a:tc>
                <a:tc>
                  <a:txBody>
                    <a:bodyPr/>
                    <a:lstStyle/>
                    <a:p>
                      <a:pPr algn="ctr"/>
                      <a:r>
                        <a:rPr lang="zh-TW" altLang="en-US" dirty="0" smtClean="0"/>
                        <a:t>說明</a:t>
                      </a:r>
                      <a:endParaRPr lang="en-US" altLang="zh-TW" dirty="0" smtClean="0"/>
                    </a:p>
                    <a:p>
                      <a:r>
                        <a:rPr lang="en-US" altLang="zh-TW" dirty="0" smtClean="0"/>
                        <a:t>(</a:t>
                      </a:r>
                      <a:r>
                        <a:rPr lang="zh-TW" altLang="en-US" dirty="0" smtClean="0"/>
                        <a:t>行政院公共工程委員會整理</a:t>
                      </a:r>
                      <a:r>
                        <a:rPr lang="en-US" altLang="zh-TW" dirty="0" smtClean="0"/>
                        <a:t>)</a:t>
                      </a:r>
                      <a:endParaRPr lang="zh-TW" altLang="en-US" dirty="0"/>
                    </a:p>
                  </a:txBody>
                  <a:tcPr/>
                </a:tc>
                <a:extLst>
                  <a:ext uri="{0D108BD9-81ED-4DB2-BD59-A6C34878D82A}">
                    <a16:rowId xmlns:a16="http://schemas.microsoft.com/office/drawing/2014/main" xmlns="" val="228688124"/>
                  </a:ext>
                </a:extLst>
              </a:tr>
              <a:tr h="3425501">
                <a:tc>
                  <a:txBody>
                    <a:bodyPr/>
                    <a:lstStyle/>
                    <a:p>
                      <a:pPr algn="just"/>
                      <a:r>
                        <a:rPr lang="zh-TW" altLang="en-US" sz="1200" b="0" i="0" u="none" strike="noStrike" kern="1200" baseline="0" dirty="0" smtClean="0">
                          <a:solidFill>
                            <a:schemeClr val="dk1"/>
                          </a:solidFill>
                          <a:latin typeface="+mn-lt"/>
                          <a:ea typeface="+mn-ea"/>
                          <a:cs typeface="+mn-cs"/>
                        </a:rPr>
                        <a:t>第八十五條審議判斷指明原採購行為違反法令者，招標機關應</a:t>
                      </a:r>
                      <a:r>
                        <a:rPr lang="zh-TW" altLang="en-US" sz="1200" b="1" i="0" u="sng" strike="noStrike" kern="1200" baseline="0" dirty="0" smtClean="0">
                          <a:solidFill>
                            <a:srgbClr val="FF0000"/>
                          </a:solidFill>
                          <a:latin typeface="+mn-lt"/>
                          <a:ea typeface="+mn-ea"/>
                          <a:cs typeface="+mn-cs"/>
                        </a:rPr>
                        <a:t>自收受審議判斷書之次日起二十日內</a:t>
                      </a:r>
                      <a:r>
                        <a:rPr lang="zh-TW" altLang="en-US" sz="1200" b="0" i="0" u="none" strike="noStrike" kern="1200" baseline="0" dirty="0" smtClean="0">
                          <a:solidFill>
                            <a:schemeClr val="dk1"/>
                          </a:solidFill>
                          <a:latin typeface="+mn-lt"/>
                          <a:ea typeface="+mn-ea"/>
                          <a:cs typeface="+mn-cs"/>
                        </a:rPr>
                        <a:t>另為適法之處置</a:t>
                      </a:r>
                      <a:r>
                        <a:rPr lang="zh-TW" altLang="en-US" sz="1200" b="1" i="0" u="sng" strike="noStrike" kern="1200" baseline="0" dirty="0" smtClean="0">
                          <a:solidFill>
                            <a:srgbClr val="FF0000"/>
                          </a:solidFill>
                          <a:latin typeface="+mn-lt"/>
                          <a:ea typeface="+mn-ea"/>
                          <a:cs typeface="+mn-cs"/>
                        </a:rPr>
                        <a:t>；期限屆滿未處置者，廠商得自期限屆滿之次日起十五日內向採購申訴審議委員會申訴。</a:t>
                      </a:r>
                      <a:endParaRPr lang="zh-TW" altLang="en-US" sz="1200" b="0" i="0" u="sng" strike="noStrike" kern="1200" baseline="0" dirty="0" smtClean="0">
                        <a:solidFill>
                          <a:srgbClr val="FF0000"/>
                        </a:solidFill>
                        <a:latin typeface="+mn-lt"/>
                        <a:ea typeface="+mn-ea"/>
                        <a:cs typeface="+mn-cs"/>
                      </a:endParaRPr>
                    </a:p>
                    <a:p>
                      <a:pPr algn="just"/>
                      <a:r>
                        <a:rPr lang="zh-TW" altLang="en-US" sz="1200" b="0" i="0" u="none" strike="noStrike" kern="1200" baseline="0" dirty="0" smtClean="0">
                          <a:solidFill>
                            <a:schemeClr val="dk1"/>
                          </a:solidFill>
                          <a:latin typeface="+mn-lt"/>
                          <a:ea typeface="+mn-ea"/>
                          <a:cs typeface="+mn-cs"/>
                        </a:rPr>
                        <a:t>採購申訴審議委員會於審議判斷中建議招標機關處置方式，而招標機關不依建議辦理者，應於收受判斷之次日起十五日內報請上級機關核定，並由上級機關於收受之次日起十五日內，以書面向採購申訴審議委員會及廠商說明理由。</a:t>
                      </a:r>
                    </a:p>
                    <a:p>
                      <a:pPr algn="just"/>
                      <a:r>
                        <a:rPr lang="zh-TW" altLang="en-US" sz="1200" b="1" i="0" u="sng" strike="noStrike" kern="1200" baseline="0" dirty="0" smtClean="0">
                          <a:solidFill>
                            <a:srgbClr val="FF0000"/>
                          </a:solidFill>
                          <a:latin typeface="+mn-lt"/>
                          <a:ea typeface="+mn-ea"/>
                          <a:cs typeface="+mn-cs"/>
                        </a:rPr>
                        <a:t>審議判斷指明原採購行為違反法令</a:t>
                      </a:r>
                      <a:r>
                        <a:rPr lang="zh-TW" altLang="en-US" sz="1200" b="1" i="0" u="none" strike="noStrike" kern="1200" baseline="0" dirty="0" smtClean="0">
                          <a:solidFill>
                            <a:schemeClr val="dk1"/>
                          </a:solidFill>
                          <a:latin typeface="+mn-lt"/>
                          <a:ea typeface="+mn-ea"/>
                          <a:cs typeface="+mn-cs"/>
                        </a:rPr>
                        <a:t>，</a:t>
                      </a:r>
                      <a:r>
                        <a:rPr lang="zh-TW" altLang="en-US" sz="1200" b="0" i="0" u="none" strike="noStrike" kern="1200" baseline="0" dirty="0" smtClean="0">
                          <a:solidFill>
                            <a:schemeClr val="dk1"/>
                          </a:solidFill>
                          <a:latin typeface="+mn-lt"/>
                          <a:ea typeface="+mn-ea"/>
                          <a:cs typeface="+mn-cs"/>
                        </a:rPr>
                        <a:t>廠商得向招標機關請求償付其準備投標、異議及申訴所支出之必要費用。	</a:t>
                      </a:r>
                    </a:p>
                    <a:p>
                      <a:pPr algn="just"/>
                      <a:endParaRPr lang="zh-TW" altLang="en-US" sz="1200" b="0" i="0" u="none" strike="noStrike" kern="1200" baseline="0" dirty="0" smtClean="0">
                        <a:solidFill>
                          <a:srgbClr val="FF0000"/>
                        </a:solidFill>
                        <a:latin typeface="+mn-lt"/>
                        <a:ea typeface="+mn-ea"/>
                        <a:cs typeface="+mn-cs"/>
                      </a:endParaRPr>
                    </a:p>
                  </a:txBody>
                  <a:tcPr/>
                </a:tc>
                <a:tc>
                  <a:txBody>
                    <a:bodyPr/>
                    <a:lstStyle/>
                    <a:p>
                      <a:r>
                        <a:rPr lang="zh-TW" altLang="en-US" sz="1400" b="0" i="0" u="none" strike="noStrike" kern="1200" baseline="0" dirty="0" smtClean="0">
                          <a:solidFill>
                            <a:schemeClr val="dk1"/>
                          </a:solidFill>
                          <a:latin typeface="+mn-lt"/>
                          <a:ea typeface="+mn-ea"/>
                          <a:cs typeface="+mn-cs"/>
                        </a:rPr>
                        <a:t>第八十五條審議判斷指明原採購行為違反法令者，招標機關應另為適法之處置。</a:t>
                      </a:r>
                    </a:p>
                    <a:p>
                      <a:r>
                        <a:rPr lang="zh-TW" altLang="en-US" sz="1400" b="0" i="0" u="none" strike="noStrike" kern="1200" baseline="0" dirty="0" smtClean="0">
                          <a:solidFill>
                            <a:schemeClr val="dk1"/>
                          </a:solidFill>
                          <a:latin typeface="+mn-lt"/>
                          <a:ea typeface="+mn-ea"/>
                          <a:cs typeface="+mn-cs"/>
                        </a:rPr>
                        <a:t>採購申訴審議委員會於審議判斷中建議招標機關處置方式，而招標機關不依建議辦理者，應於收受判斷之次日起十五日內報請上級機關核定，並由上級機關於收受之次日起十五日內，以書面向採購申訴審議委員會及廠商說明理由。</a:t>
                      </a:r>
                    </a:p>
                    <a:p>
                      <a:r>
                        <a:rPr lang="zh-TW" altLang="en-US" sz="1400" b="0" i="0" u="none" strike="noStrike" kern="1200" baseline="0" dirty="0" smtClean="0">
                          <a:solidFill>
                            <a:schemeClr val="dk1"/>
                          </a:solidFill>
                          <a:latin typeface="+mn-lt"/>
                          <a:ea typeface="+mn-ea"/>
                          <a:cs typeface="+mn-cs"/>
                        </a:rPr>
                        <a:t>第一項情形，廠商得向招標機關請求償付其準備投標、異議及申訴所支出之必要費用。	</a:t>
                      </a:r>
                    </a:p>
                    <a:p>
                      <a:pPr algn="just"/>
                      <a:endParaRPr lang="zh-TW" altLang="en-US" sz="1400" b="0" i="0" u="none" strike="noStrike" kern="1200" baseline="0" dirty="0" smtClean="0">
                        <a:solidFill>
                          <a:schemeClr val="dk1"/>
                        </a:solidFill>
                        <a:latin typeface="+mn-lt"/>
                        <a:ea typeface="+mn-ea"/>
                        <a:cs typeface="+mn-cs"/>
                      </a:endParaRPr>
                    </a:p>
                  </a:txBody>
                  <a:tcPr/>
                </a:tc>
                <a:tc>
                  <a:txBody>
                    <a:bodyPr/>
                    <a:lstStyle/>
                    <a:p>
                      <a:r>
                        <a:rPr lang="zh-TW" altLang="en-US" sz="1600" b="0" i="0" u="none" strike="noStrike" kern="1200" baseline="0" dirty="0" smtClean="0">
                          <a:solidFill>
                            <a:schemeClr val="dk1"/>
                          </a:solidFill>
                          <a:latin typeface="+mn-lt"/>
                          <a:ea typeface="+mn-ea"/>
                          <a:cs typeface="+mn-cs"/>
                        </a:rPr>
                        <a:t>一、修正第一項，定明招標機關另為適法處置之期限，以免機關怠為處理，並增訂期限屆滿未處置之後續救濟程序。</a:t>
                      </a:r>
                    </a:p>
                    <a:p>
                      <a:r>
                        <a:rPr lang="zh-TW" altLang="en-US" sz="1600" b="0" i="0" u="none" strike="noStrike" kern="1200" baseline="0" dirty="0" smtClean="0">
                          <a:solidFill>
                            <a:schemeClr val="dk1"/>
                          </a:solidFill>
                          <a:latin typeface="+mn-lt"/>
                          <a:ea typeface="+mn-ea"/>
                          <a:cs typeface="+mn-cs"/>
                        </a:rPr>
                        <a:t>二、第二項未修正。</a:t>
                      </a:r>
                    </a:p>
                    <a:p>
                      <a:r>
                        <a:rPr lang="zh-TW" altLang="en-US" sz="1600" b="0" i="0" u="none" strike="noStrike" kern="1200" baseline="0" dirty="0" smtClean="0">
                          <a:solidFill>
                            <a:schemeClr val="dk1"/>
                          </a:solidFill>
                          <a:latin typeface="+mn-lt"/>
                          <a:ea typeface="+mn-ea"/>
                          <a:cs typeface="+mn-cs"/>
                        </a:rPr>
                        <a:t>三、第三項配合第一項酌作文字修正。</a:t>
                      </a:r>
                      <a:r>
                        <a:rPr lang="zh-TW" altLang="en-US" sz="1800" b="0" i="0" u="none" strike="noStrike" kern="1200" baseline="0" dirty="0" smtClean="0">
                          <a:solidFill>
                            <a:schemeClr val="dk1"/>
                          </a:solidFill>
                          <a:latin typeface="+mn-lt"/>
                          <a:ea typeface="+mn-ea"/>
                          <a:cs typeface="+mn-cs"/>
                        </a:rPr>
                        <a:t>	</a:t>
                      </a:r>
                    </a:p>
                    <a:p>
                      <a:endParaRPr lang="en-US" altLang="zh-TW" sz="16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454536176"/>
                  </a:ext>
                </a:extLst>
              </a:tr>
            </a:tbl>
          </a:graphicData>
        </a:graphic>
      </p:graphicFrame>
    </p:spTree>
    <p:extLst>
      <p:ext uri="{BB962C8B-B14F-4D97-AF65-F5344CB8AC3E}">
        <p14:creationId xmlns:p14="http://schemas.microsoft.com/office/powerpoint/2010/main" val="169113860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smtClean="0"/>
              <a:t>1.3</a:t>
            </a:r>
            <a:r>
              <a:rPr lang="zh-TW" altLang="en-US" sz="3600" dirty="0" smtClean="0"/>
              <a:t>採購</a:t>
            </a:r>
            <a:r>
              <a:rPr lang="zh-TW" altLang="en-US" sz="3600" dirty="0"/>
              <a:t>法修</a:t>
            </a:r>
            <a:r>
              <a:rPr lang="zh-TW" altLang="en-US" sz="3600" dirty="0" smtClean="0"/>
              <a:t>法項目</a:t>
            </a:r>
            <a:r>
              <a:rPr lang="en-US" altLang="zh-TW" sz="3600" dirty="0" smtClean="0"/>
              <a:t>-</a:t>
            </a:r>
            <a:r>
              <a:rPr lang="zh-TW" altLang="en-US" sz="2800" dirty="0" smtClean="0">
                <a:solidFill>
                  <a:srgbClr val="FF0000"/>
                </a:solidFill>
              </a:rPr>
              <a:t>修</a:t>
            </a:r>
            <a:r>
              <a:rPr lang="zh-TW" altLang="en-US" sz="2800" dirty="0">
                <a:solidFill>
                  <a:srgbClr val="FF0000"/>
                </a:solidFill>
              </a:rPr>
              <a:t>正</a:t>
            </a:r>
            <a:r>
              <a:rPr lang="zh-TW" altLang="en-US" sz="2800" dirty="0" smtClean="0">
                <a:solidFill>
                  <a:srgbClr val="FF0000"/>
                </a:solidFill>
              </a:rPr>
              <a:t>條文第九十三條</a:t>
            </a:r>
            <a:endParaRPr lang="zh-TW" altLang="en-US" sz="2800" dirty="0">
              <a:solidFill>
                <a:srgbClr val="FF0000"/>
              </a:solidFill>
            </a:endParaRPr>
          </a:p>
        </p:txBody>
      </p:sp>
      <p:sp>
        <p:nvSpPr>
          <p:cNvPr id="3" name="內容版面配置區 2"/>
          <p:cNvSpPr>
            <a:spLocks noGrp="1"/>
          </p:cNvSpPr>
          <p:nvPr>
            <p:ph idx="1"/>
          </p:nvPr>
        </p:nvSpPr>
        <p:spPr>
          <a:xfrm>
            <a:off x="250823" y="1187450"/>
            <a:ext cx="8709025" cy="5300663"/>
          </a:xfrm>
        </p:spPr>
        <p:txBody>
          <a:bodyPr/>
          <a:lstStyle/>
          <a:p>
            <a:r>
              <a:rPr lang="zh-TW" altLang="en-US" sz="2800" b="0" dirty="0" smtClean="0"/>
              <a:t>增訂</a:t>
            </a:r>
            <a:r>
              <a:rPr lang="zh-TW" altLang="en-US" sz="2800" b="0" dirty="0"/>
              <a:t>共同供應契約相關事項</a:t>
            </a:r>
            <a:r>
              <a:rPr lang="zh-TW" altLang="en-US" sz="2800" b="0" u="sng" dirty="0">
                <a:solidFill>
                  <a:srgbClr val="FF0000"/>
                </a:solidFill>
              </a:rPr>
              <a:t>另定辦法之授權依據</a:t>
            </a:r>
            <a:r>
              <a:rPr lang="zh-TW" altLang="en-US" sz="2800" b="0" dirty="0"/>
              <a:t>。</a:t>
            </a:r>
            <a:r>
              <a:rPr lang="en-US" altLang="zh-TW" sz="2800" b="0" dirty="0"/>
              <a:t>(</a:t>
            </a:r>
            <a:r>
              <a:rPr lang="zh-TW" altLang="en-US" sz="2800" b="0" dirty="0"/>
              <a:t>修正條文第九十三條</a:t>
            </a:r>
            <a:r>
              <a:rPr lang="en-US" altLang="zh-TW" sz="2800" b="0" dirty="0"/>
              <a:t>)</a:t>
            </a:r>
            <a:endParaRPr lang="zh-TW" altLang="en-US" sz="2800" dirty="0"/>
          </a:p>
        </p:txBody>
      </p:sp>
      <p:sp>
        <p:nvSpPr>
          <p:cNvPr id="4" name="投影片編號版面配置區 3"/>
          <p:cNvSpPr>
            <a:spLocks noGrp="1"/>
          </p:cNvSpPr>
          <p:nvPr>
            <p:ph type="sldNum" sz="quarter" idx="11"/>
          </p:nvPr>
        </p:nvSpPr>
        <p:spPr/>
        <p:txBody>
          <a:bodyPr/>
          <a:lstStyle/>
          <a:p>
            <a:pPr>
              <a:defRPr/>
            </a:pPr>
            <a:fld id="{5B309698-DE5C-400E-B3E4-1E2EECC594AA}" type="slidenum">
              <a:rPr lang="en-US" altLang="zh-TW" smtClean="0"/>
              <a:pPr>
                <a:defRPr/>
              </a:pPr>
              <a:t>22</a:t>
            </a:fld>
            <a:endParaRPr lang="en-US" altLang="zh-TW"/>
          </a:p>
        </p:txBody>
      </p:sp>
      <p:graphicFrame>
        <p:nvGraphicFramePr>
          <p:cNvPr id="5" name="表格 4"/>
          <p:cNvGraphicFramePr>
            <a:graphicFrameLocks noGrp="1"/>
          </p:cNvGraphicFramePr>
          <p:nvPr>
            <p:extLst>
              <p:ext uri="{D42A27DB-BD31-4B8C-83A1-F6EECF244321}">
                <p14:modId xmlns:p14="http://schemas.microsoft.com/office/powerpoint/2010/main" val="1155882574"/>
              </p:ext>
            </p:extLst>
          </p:nvPr>
        </p:nvGraphicFramePr>
        <p:xfrm>
          <a:off x="500880" y="2100802"/>
          <a:ext cx="8208912" cy="4065581"/>
        </p:xfrm>
        <a:graphic>
          <a:graphicData uri="http://schemas.openxmlformats.org/drawingml/2006/table">
            <a:tbl>
              <a:tblPr firstRow="1" bandRow="1">
                <a:tableStyleId>{22838BEF-8BB2-4498-84A7-C5851F593DF1}</a:tableStyleId>
              </a:tblPr>
              <a:tblGrid>
                <a:gridCol w="2592288">
                  <a:extLst>
                    <a:ext uri="{9D8B030D-6E8A-4147-A177-3AD203B41FA5}">
                      <a16:colId xmlns:a16="http://schemas.microsoft.com/office/drawing/2014/main" xmlns="" val="3545141028"/>
                    </a:ext>
                  </a:extLst>
                </a:gridCol>
                <a:gridCol w="2448272">
                  <a:extLst>
                    <a:ext uri="{9D8B030D-6E8A-4147-A177-3AD203B41FA5}">
                      <a16:colId xmlns:a16="http://schemas.microsoft.com/office/drawing/2014/main" xmlns="" val="1401483346"/>
                    </a:ext>
                  </a:extLst>
                </a:gridCol>
                <a:gridCol w="3168352">
                  <a:extLst>
                    <a:ext uri="{9D8B030D-6E8A-4147-A177-3AD203B41FA5}">
                      <a16:colId xmlns:a16="http://schemas.microsoft.com/office/drawing/2014/main" xmlns="" val="2486901449"/>
                    </a:ext>
                  </a:extLst>
                </a:gridCol>
              </a:tblGrid>
              <a:tr h="606947">
                <a:tc>
                  <a:txBody>
                    <a:bodyPr/>
                    <a:lstStyle/>
                    <a:p>
                      <a:pPr algn="ctr"/>
                      <a:r>
                        <a:rPr lang="zh-TW" altLang="en-US" dirty="0" smtClean="0"/>
                        <a:t>修正條文</a:t>
                      </a:r>
                      <a:endParaRPr lang="zh-TW" altLang="en-US" dirty="0"/>
                    </a:p>
                  </a:txBody>
                  <a:tcPr/>
                </a:tc>
                <a:tc>
                  <a:txBody>
                    <a:bodyPr/>
                    <a:lstStyle/>
                    <a:p>
                      <a:pPr algn="ctr"/>
                      <a:r>
                        <a:rPr lang="zh-TW" altLang="en-US" dirty="0" smtClean="0"/>
                        <a:t>現行條文</a:t>
                      </a:r>
                      <a:endParaRPr lang="zh-TW" altLang="en-US" dirty="0"/>
                    </a:p>
                  </a:txBody>
                  <a:tcPr/>
                </a:tc>
                <a:tc>
                  <a:txBody>
                    <a:bodyPr/>
                    <a:lstStyle/>
                    <a:p>
                      <a:pPr algn="ctr"/>
                      <a:r>
                        <a:rPr lang="zh-TW" altLang="en-US" dirty="0" smtClean="0"/>
                        <a:t>說明</a:t>
                      </a:r>
                      <a:endParaRPr lang="en-US" altLang="zh-TW" dirty="0" smtClean="0"/>
                    </a:p>
                    <a:p>
                      <a:r>
                        <a:rPr lang="en-US" altLang="zh-TW" dirty="0" smtClean="0"/>
                        <a:t>(</a:t>
                      </a:r>
                      <a:r>
                        <a:rPr lang="zh-TW" altLang="en-US" dirty="0" smtClean="0"/>
                        <a:t>行政院公共工程委員會整理</a:t>
                      </a:r>
                      <a:r>
                        <a:rPr lang="en-US" altLang="zh-TW" dirty="0" smtClean="0"/>
                        <a:t>)</a:t>
                      </a:r>
                      <a:endParaRPr lang="zh-TW" altLang="en-US" dirty="0"/>
                    </a:p>
                  </a:txBody>
                  <a:tcPr/>
                </a:tc>
                <a:extLst>
                  <a:ext uri="{0D108BD9-81ED-4DB2-BD59-A6C34878D82A}">
                    <a16:rowId xmlns:a16="http://schemas.microsoft.com/office/drawing/2014/main" xmlns="" val="228688124"/>
                  </a:ext>
                </a:extLst>
              </a:tr>
              <a:tr h="3425501">
                <a:tc>
                  <a:txBody>
                    <a:bodyPr/>
                    <a:lstStyle/>
                    <a:p>
                      <a:pPr algn="just"/>
                      <a:r>
                        <a:rPr lang="zh-TW" altLang="en-US" sz="1800" b="0" i="0" u="none" strike="noStrike" kern="1200" baseline="0" dirty="0" smtClean="0">
                          <a:solidFill>
                            <a:schemeClr val="dk1"/>
                          </a:solidFill>
                          <a:latin typeface="+mn-lt"/>
                          <a:ea typeface="+mn-ea"/>
                          <a:cs typeface="+mn-cs"/>
                        </a:rPr>
                        <a:t>第九十三條  各機關得就具有共通需求特性之財物或勞務，與廠商簽訂共同供應契約。</a:t>
                      </a:r>
                    </a:p>
                    <a:p>
                      <a:pPr algn="just"/>
                      <a:r>
                        <a:rPr lang="zh-TW" altLang="en-US" sz="1800" b="1" i="0" u="sng" strike="noStrike" kern="1200" baseline="0" dirty="0" smtClean="0">
                          <a:solidFill>
                            <a:srgbClr val="FF0000"/>
                          </a:solidFill>
                          <a:latin typeface="+mn-lt"/>
                          <a:ea typeface="+mn-ea"/>
                          <a:cs typeface="+mn-cs"/>
                        </a:rPr>
                        <a:t>共同供應契約之採購，其招標文件與契約應記載之事項、適用機關及其他相關事項之辦法，由主管機關另定之。</a:t>
                      </a:r>
                      <a:r>
                        <a:rPr lang="zh-TW" altLang="en-US" sz="1800" b="0" i="0" u="none" strike="noStrike" kern="1200" baseline="0" dirty="0" smtClean="0">
                          <a:solidFill>
                            <a:schemeClr val="dk1"/>
                          </a:solidFill>
                          <a:latin typeface="+mn-lt"/>
                          <a:ea typeface="+mn-ea"/>
                          <a:cs typeface="+mn-cs"/>
                        </a:rPr>
                        <a:t>	</a:t>
                      </a:r>
                    </a:p>
                    <a:p>
                      <a:pPr algn="just"/>
                      <a:endParaRPr lang="zh-TW" altLang="en-US" sz="1200" b="0" i="0" u="none" strike="noStrike" kern="1200" baseline="0" dirty="0" smtClean="0">
                        <a:solidFill>
                          <a:srgbClr val="FF0000"/>
                        </a:solidFill>
                        <a:latin typeface="+mn-lt"/>
                        <a:ea typeface="+mn-ea"/>
                        <a:cs typeface="+mn-cs"/>
                      </a:endParaRPr>
                    </a:p>
                  </a:txBody>
                  <a:tcPr/>
                </a:tc>
                <a:tc>
                  <a:txBody>
                    <a:bodyPr/>
                    <a:lstStyle/>
                    <a:p>
                      <a:pPr algn="just"/>
                      <a:r>
                        <a:rPr lang="zh-TW" altLang="en-US" sz="1800" b="0" i="0" u="none" strike="noStrike" kern="1200" baseline="0" dirty="0" smtClean="0">
                          <a:solidFill>
                            <a:schemeClr val="dk1"/>
                          </a:solidFill>
                          <a:latin typeface="+mn-lt"/>
                          <a:ea typeface="+mn-ea"/>
                          <a:cs typeface="+mn-cs"/>
                        </a:rPr>
                        <a:t>第九十三條  各機關得就具有共通需求特性之財物或勞務，與廠商簽訂共同供應契約。	</a:t>
                      </a:r>
                    </a:p>
                    <a:p>
                      <a:pPr algn="just"/>
                      <a:endParaRPr lang="zh-TW" altLang="en-US" sz="1400" b="0" i="0" u="none" strike="noStrike" kern="1200" baseline="0" dirty="0" smtClean="0">
                        <a:solidFill>
                          <a:schemeClr val="dk1"/>
                        </a:solidFill>
                        <a:latin typeface="+mn-lt"/>
                        <a:ea typeface="+mn-ea"/>
                        <a:cs typeface="+mn-cs"/>
                      </a:endParaRPr>
                    </a:p>
                  </a:txBody>
                  <a:tcPr/>
                </a:tc>
                <a:tc>
                  <a:txBody>
                    <a:bodyPr/>
                    <a:lstStyle/>
                    <a:p>
                      <a:r>
                        <a:rPr lang="zh-TW" altLang="en-US" sz="1800" b="0" i="0" u="none" strike="noStrike" kern="1200" baseline="0" dirty="0" smtClean="0">
                          <a:solidFill>
                            <a:schemeClr val="dk1"/>
                          </a:solidFill>
                          <a:latin typeface="+mn-lt"/>
                          <a:ea typeface="+mn-ea"/>
                          <a:cs typeface="+mn-cs"/>
                        </a:rPr>
                        <a:t>一、現行條文未修正，列為第一項。</a:t>
                      </a:r>
                    </a:p>
                    <a:p>
                      <a:r>
                        <a:rPr lang="zh-TW" altLang="en-US" sz="1800" b="0" i="0" u="none" strike="noStrike" kern="1200" baseline="0" dirty="0" smtClean="0">
                          <a:solidFill>
                            <a:schemeClr val="dk1"/>
                          </a:solidFill>
                          <a:latin typeface="+mn-lt"/>
                          <a:ea typeface="+mn-ea"/>
                          <a:cs typeface="+mn-cs"/>
                        </a:rPr>
                        <a:t>二、為執行本條所定共同供應契約，爰增訂第二項，授權訂定實施辦法。	</a:t>
                      </a:r>
                    </a:p>
                    <a:p>
                      <a:endParaRPr lang="en-US" altLang="zh-TW" sz="16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454536176"/>
                  </a:ext>
                </a:extLst>
              </a:tr>
            </a:tbl>
          </a:graphicData>
        </a:graphic>
      </p:graphicFrame>
    </p:spTree>
    <p:extLst>
      <p:ext uri="{BB962C8B-B14F-4D97-AF65-F5344CB8AC3E}">
        <p14:creationId xmlns:p14="http://schemas.microsoft.com/office/powerpoint/2010/main" val="405145650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smtClean="0"/>
              <a:t>1.3</a:t>
            </a:r>
            <a:r>
              <a:rPr lang="zh-TW" altLang="en-US" sz="3600" dirty="0" smtClean="0"/>
              <a:t>採購</a:t>
            </a:r>
            <a:r>
              <a:rPr lang="zh-TW" altLang="en-US" sz="3600" dirty="0"/>
              <a:t>法修</a:t>
            </a:r>
            <a:r>
              <a:rPr lang="zh-TW" altLang="en-US" sz="3600" dirty="0" smtClean="0"/>
              <a:t>法項目</a:t>
            </a:r>
            <a:r>
              <a:rPr lang="en-US" altLang="zh-TW" sz="3600" dirty="0" smtClean="0"/>
              <a:t>-</a:t>
            </a:r>
            <a:r>
              <a:rPr lang="zh-TW" altLang="en-US" sz="2800" dirty="0" smtClean="0">
                <a:solidFill>
                  <a:srgbClr val="FF0000"/>
                </a:solidFill>
              </a:rPr>
              <a:t>修</a:t>
            </a:r>
            <a:r>
              <a:rPr lang="zh-TW" altLang="en-US" sz="2800" dirty="0">
                <a:solidFill>
                  <a:srgbClr val="FF0000"/>
                </a:solidFill>
              </a:rPr>
              <a:t>正</a:t>
            </a:r>
            <a:r>
              <a:rPr lang="zh-TW" altLang="en-US" sz="2800" dirty="0" smtClean="0">
                <a:solidFill>
                  <a:srgbClr val="FF0000"/>
                </a:solidFill>
              </a:rPr>
              <a:t>條文第九十四條</a:t>
            </a:r>
            <a:endParaRPr lang="zh-TW" altLang="en-US" sz="2800" dirty="0">
              <a:solidFill>
                <a:srgbClr val="FF0000"/>
              </a:solidFill>
            </a:endParaRPr>
          </a:p>
        </p:txBody>
      </p:sp>
      <p:sp>
        <p:nvSpPr>
          <p:cNvPr id="3" name="內容版面配置區 2"/>
          <p:cNvSpPr>
            <a:spLocks noGrp="1"/>
          </p:cNvSpPr>
          <p:nvPr>
            <p:ph idx="1"/>
          </p:nvPr>
        </p:nvSpPr>
        <p:spPr>
          <a:xfrm>
            <a:off x="250823" y="1187450"/>
            <a:ext cx="8709025" cy="5300663"/>
          </a:xfrm>
        </p:spPr>
        <p:txBody>
          <a:bodyPr/>
          <a:lstStyle/>
          <a:p>
            <a:r>
              <a:rPr lang="zh-TW" altLang="en-US" sz="2400" b="0" dirty="0" smtClean="0"/>
              <a:t>刪除</a:t>
            </a:r>
            <a:r>
              <a:rPr lang="zh-TW" altLang="en-US" sz="2400" b="0" dirty="0"/>
              <a:t>採購評選委員會人數</a:t>
            </a:r>
            <a:r>
              <a:rPr lang="zh-TW" altLang="en-US" sz="2400" b="0" u="sng" dirty="0">
                <a:solidFill>
                  <a:srgbClr val="FF0000"/>
                </a:solidFill>
              </a:rPr>
              <a:t>上限</a:t>
            </a:r>
            <a:r>
              <a:rPr lang="zh-TW" altLang="en-US" sz="2400" b="0" dirty="0"/>
              <a:t>；增訂採購評選委員會「</a:t>
            </a:r>
            <a:r>
              <a:rPr lang="zh-TW" altLang="en-US" sz="2400" b="0" u="sng" dirty="0">
                <a:solidFill>
                  <a:srgbClr val="FF0000"/>
                </a:solidFill>
              </a:rPr>
              <a:t>專家學者</a:t>
            </a:r>
            <a:r>
              <a:rPr lang="zh-TW" altLang="en-US" sz="2400" b="0" dirty="0"/>
              <a:t>」遴聘範圍之</a:t>
            </a:r>
            <a:r>
              <a:rPr lang="zh-TW" altLang="en-US" sz="2400" b="0" u="sng" dirty="0">
                <a:solidFill>
                  <a:srgbClr val="FF0000"/>
                </a:solidFill>
              </a:rPr>
              <a:t>限制</a:t>
            </a:r>
            <a:r>
              <a:rPr lang="zh-TW" altLang="en-US" sz="2400" b="0" dirty="0"/>
              <a:t>，以發揮獨立公正評選功能。</a:t>
            </a:r>
            <a:r>
              <a:rPr lang="en-US" altLang="zh-TW" sz="2400" b="0" dirty="0"/>
              <a:t>(</a:t>
            </a:r>
            <a:r>
              <a:rPr lang="zh-TW" altLang="en-US" sz="2400" b="0" dirty="0"/>
              <a:t>修正條文第九十四條</a:t>
            </a:r>
            <a:r>
              <a:rPr lang="en-US" altLang="zh-TW" sz="2400" b="0" dirty="0"/>
              <a:t>)</a:t>
            </a:r>
            <a:endParaRPr lang="zh-TW" altLang="en-US" sz="2400" dirty="0"/>
          </a:p>
        </p:txBody>
      </p:sp>
      <p:sp>
        <p:nvSpPr>
          <p:cNvPr id="4" name="投影片編號版面配置區 3"/>
          <p:cNvSpPr>
            <a:spLocks noGrp="1"/>
          </p:cNvSpPr>
          <p:nvPr>
            <p:ph type="sldNum" sz="quarter" idx="11"/>
          </p:nvPr>
        </p:nvSpPr>
        <p:spPr/>
        <p:txBody>
          <a:bodyPr/>
          <a:lstStyle/>
          <a:p>
            <a:pPr>
              <a:defRPr/>
            </a:pPr>
            <a:fld id="{5B309698-DE5C-400E-B3E4-1E2EECC594AA}" type="slidenum">
              <a:rPr lang="en-US" altLang="zh-TW" smtClean="0"/>
              <a:pPr>
                <a:defRPr/>
              </a:pPr>
              <a:t>23</a:t>
            </a:fld>
            <a:endParaRPr lang="en-US" altLang="zh-TW"/>
          </a:p>
        </p:txBody>
      </p:sp>
      <p:graphicFrame>
        <p:nvGraphicFramePr>
          <p:cNvPr id="5" name="表格 4"/>
          <p:cNvGraphicFramePr>
            <a:graphicFrameLocks noGrp="1"/>
          </p:cNvGraphicFramePr>
          <p:nvPr>
            <p:extLst>
              <p:ext uri="{D42A27DB-BD31-4B8C-83A1-F6EECF244321}">
                <p14:modId xmlns:p14="http://schemas.microsoft.com/office/powerpoint/2010/main" val="742680838"/>
              </p:ext>
            </p:extLst>
          </p:nvPr>
        </p:nvGraphicFramePr>
        <p:xfrm>
          <a:off x="500879" y="2330450"/>
          <a:ext cx="8208912" cy="4297680"/>
        </p:xfrm>
        <a:graphic>
          <a:graphicData uri="http://schemas.openxmlformats.org/drawingml/2006/table">
            <a:tbl>
              <a:tblPr firstRow="1" bandRow="1">
                <a:tableStyleId>{22838BEF-8BB2-4498-84A7-C5851F593DF1}</a:tableStyleId>
              </a:tblPr>
              <a:tblGrid>
                <a:gridCol w="2592288">
                  <a:extLst>
                    <a:ext uri="{9D8B030D-6E8A-4147-A177-3AD203B41FA5}">
                      <a16:colId xmlns:a16="http://schemas.microsoft.com/office/drawing/2014/main" xmlns="" val="3545141028"/>
                    </a:ext>
                  </a:extLst>
                </a:gridCol>
                <a:gridCol w="2448272">
                  <a:extLst>
                    <a:ext uri="{9D8B030D-6E8A-4147-A177-3AD203B41FA5}">
                      <a16:colId xmlns:a16="http://schemas.microsoft.com/office/drawing/2014/main" xmlns="" val="1401483346"/>
                    </a:ext>
                  </a:extLst>
                </a:gridCol>
                <a:gridCol w="3168352">
                  <a:extLst>
                    <a:ext uri="{9D8B030D-6E8A-4147-A177-3AD203B41FA5}">
                      <a16:colId xmlns:a16="http://schemas.microsoft.com/office/drawing/2014/main" xmlns="" val="2486901449"/>
                    </a:ext>
                  </a:extLst>
                </a:gridCol>
              </a:tblGrid>
              <a:tr h="606947">
                <a:tc>
                  <a:txBody>
                    <a:bodyPr/>
                    <a:lstStyle/>
                    <a:p>
                      <a:pPr algn="ctr"/>
                      <a:r>
                        <a:rPr lang="zh-TW" altLang="en-US" dirty="0" smtClean="0"/>
                        <a:t>修正條文</a:t>
                      </a:r>
                      <a:endParaRPr lang="zh-TW" altLang="en-US" dirty="0"/>
                    </a:p>
                  </a:txBody>
                  <a:tcPr/>
                </a:tc>
                <a:tc>
                  <a:txBody>
                    <a:bodyPr/>
                    <a:lstStyle/>
                    <a:p>
                      <a:pPr algn="ctr"/>
                      <a:r>
                        <a:rPr lang="zh-TW" altLang="en-US" dirty="0" smtClean="0"/>
                        <a:t>現行條文</a:t>
                      </a:r>
                      <a:endParaRPr lang="zh-TW" altLang="en-US" dirty="0"/>
                    </a:p>
                  </a:txBody>
                  <a:tcPr/>
                </a:tc>
                <a:tc>
                  <a:txBody>
                    <a:bodyPr/>
                    <a:lstStyle/>
                    <a:p>
                      <a:pPr algn="ctr"/>
                      <a:r>
                        <a:rPr lang="zh-TW" altLang="en-US" dirty="0" smtClean="0"/>
                        <a:t>說明</a:t>
                      </a:r>
                      <a:endParaRPr lang="en-US" altLang="zh-TW" dirty="0" smtClean="0"/>
                    </a:p>
                    <a:p>
                      <a:r>
                        <a:rPr lang="en-US" altLang="zh-TW" dirty="0" smtClean="0"/>
                        <a:t>(</a:t>
                      </a:r>
                      <a:r>
                        <a:rPr lang="zh-TW" altLang="en-US" dirty="0" smtClean="0"/>
                        <a:t>行政院公共工程委員會整理</a:t>
                      </a:r>
                      <a:r>
                        <a:rPr lang="en-US" altLang="zh-TW" dirty="0" smtClean="0"/>
                        <a:t>)</a:t>
                      </a:r>
                      <a:endParaRPr lang="zh-TW" altLang="en-US" dirty="0"/>
                    </a:p>
                  </a:txBody>
                  <a:tcPr/>
                </a:tc>
                <a:extLst>
                  <a:ext uri="{0D108BD9-81ED-4DB2-BD59-A6C34878D82A}">
                    <a16:rowId xmlns:a16="http://schemas.microsoft.com/office/drawing/2014/main" xmlns="" val="228688124"/>
                  </a:ext>
                </a:extLst>
              </a:tr>
              <a:tr h="3425501">
                <a:tc>
                  <a:txBody>
                    <a:bodyPr/>
                    <a:lstStyle/>
                    <a:p>
                      <a:pPr algn="just"/>
                      <a:r>
                        <a:rPr lang="zh-TW" altLang="en-US" sz="1800" b="0" i="0" u="none" strike="noStrike" kern="1200" baseline="0" dirty="0" smtClean="0">
                          <a:solidFill>
                            <a:schemeClr val="dk1"/>
                          </a:solidFill>
                          <a:latin typeface="+mn-lt"/>
                          <a:ea typeface="+mn-ea"/>
                          <a:cs typeface="+mn-cs"/>
                        </a:rPr>
                        <a:t>第九十四條機關辦理評選，應成立五人</a:t>
                      </a:r>
                      <a:r>
                        <a:rPr lang="zh-TW" altLang="en-US" sz="1800" b="1" i="0" u="sng" strike="noStrike" kern="1200" baseline="0" dirty="0" smtClean="0">
                          <a:solidFill>
                            <a:srgbClr val="FF0000"/>
                          </a:solidFill>
                          <a:latin typeface="+mn-lt"/>
                          <a:ea typeface="+mn-ea"/>
                          <a:cs typeface="+mn-cs"/>
                        </a:rPr>
                        <a:t>以上之</a:t>
                      </a:r>
                      <a:r>
                        <a:rPr lang="zh-TW" altLang="en-US" sz="1800" b="0" i="0" u="none" strike="noStrike" kern="1200" baseline="0" dirty="0" smtClean="0">
                          <a:solidFill>
                            <a:schemeClr val="dk1"/>
                          </a:solidFill>
                          <a:latin typeface="+mn-lt"/>
                          <a:ea typeface="+mn-ea"/>
                          <a:cs typeface="+mn-cs"/>
                        </a:rPr>
                        <a:t>評選委員會，專家學者人數不得少於三分之一，其名單由主管機關會同教育部、考選部及其他相關機關建議之。</a:t>
                      </a:r>
                    </a:p>
                    <a:p>
                      <a:pPr algn="just"/>
                      <a:r>
                        <a:rPr lang="zh-TW" altLang="en-US" sz="1800" b="1" i="0" u="sng" strike="noStrike" kern="1200" baseline="0" dirty="0" smtClean="0">
                          <a:solidFill>
                            <a:srgbClr val="FF0000"/>
                          </a:solidFill>
                          <a:latin typeface="+mn-lt"/>
                          <a:ea typeface="+mn-ea"/>
                          <a:cs typeface="+mn-cs"/>
                        </a:rPr>
                        <a:t>前項所稱專家學者，不得為政府機關之現職人員。</a:t>
                      </a:r>
                      <a:endParaRPr lang="zh-TW" altLang="en-US" sz="1800" b="0" i="0" u="sng" strike="noStrike" kern="1200" baseline="0" dirty="0" smtClean="0">
                        <a:solidFill>
                          <a:srgbClr val="FF0000"/>
                        </a:solidFill>
                        <a:latin typeface="+mn-lt"/>
                        <a:ea typeface="+mn-ea"/>
                        <a:cs typeface="+mn-cs"/>
                      </a:endParaRPr>
                    </a:p>
                    <a:p>
                      <a:pPr algn="just"/>
                      <a:r>
                        <a:rPr lang="zh-TW" altLang="en-US" sz="1800" b="0" i="0" u="none" strike="noStrike" kern="1200" baseline="0" dirty="0" smtClean="0">
                          <a:solidFill>
                            <a:schemeClr val="dk1"/>
                          </a:solidFill>
                          <a:latin typeface="+mn-lt"/>
                          <a:ea typeface="+mn-ea"/>
                          <a:cs typeface="+mn-cs"/>
                        </a:rPr>
                        <a:t>評選委員會組織準則及審議規則，由主管機關定之	</a:t>
                      </a:r>
                    </a:p>
                  </a:txBody>
                  <a:tcPr/>
                </a:tc>
                <a:tc>
                  <a:txBody>
                    <a:bodyPr/>
                    <a:lstStyle/>
                    <a:p>
                      <a:r>
                        <a:rPr lang="zh-TW" altLang="en-US" sz="1800" b="0" i="0" u="none" strike="noStrike" kern="1200" baseline="0" dirty="0" smtClean="0">
                          <a:solidFill>
                            <a:schemeClr val="dk1"/>
                          </a:solidFill>
                          <a:latin typeface="+mn-lt"/>
                          <a:ea typeface="+mn-ea"/>
                          <a:cs typeface="+mn-cs"/>
                        </a:rPr>
                        <a:t>第九十四條機關辦理評選，應成立五人</a:t>
                      </a:r>
                      <a:r>
                        <a:rPr lang="zh-TW" altLang="en-US" sz="1800" b="0" i="0" u="sng" strike="noStrike" kern="1200" baseline="0" dirty="0" smtClean="0">
                          <a:solidFill>
                            <a:srgbClr val="0000FF"/>
                          </a:solidFill>
                          <a:latin typeface="+mn-lt"/>
                          <a:ea typeface="+mn-ea"/>
                          <a:cs typeface="+mn-cs"/>
                        </a:rPr>
                        <a:t>至十七人</a:t>
                      </a:r>
                      <a:r>
                        <a:rPr lang="zh-TW" altLang="en-US" sz="1800" b="0" i="0" u="none" strike="noStrike" kern="1200" baseline="0" dirty="0" smtClean="0">
                          <a:solidFill>
                            <a:schemeClr val="dk1"/>
                          </a:solidFill>
                          <a:latin typeface="+mn-lt"/>
                          <a:ea typeface="+mn-ea"/>
                          <a:cs typeface="+mn-cs"/>
                        </a:rPr>
                        <a:t>評選委員會，專家學者人數不得少於三分之一，其名單由主管機關會同教育部、考選部及其他相關機關建議之。</a:t>
                      </a:r>
                    </a:p>
                    <a:p>
                      <a:r>
                        <a:rPr lang="zh-TW" altLang="en-US" sz="1800" b="0" i="0" u="none" strike="noStrike" kern="1200" baseline="0" dirty="0" smtClean="0">
                          <a:solidFill>
                            <a:schemeClr val="dk1"/>
                          </a:solidFill>
                          <a:latin typeface="+mn-lt"/>
                          <a:ea typeface="+mn-ea"/>
                          <a:cs typeface="+mn-cs"/>
                        </a:rPr>
                        <a:t>評選委員會組織準則及審議規則，由主管機關定之。	</a:t>
                      </a:r>
                    </a:p>
                    <a:p>
                      <a:pPr algn="just"/>
                      <a:endParaRPr lang="zh-TW" altLang="en-US" sz="1400" b="0" i="0" u="none" strike="noStrike" kern="1200" baseline="0" dirty="0" smtClean="0">
                        <a:solidFill>
                          <a:schemeClr val="dk1"/>
                        </a:solidFill>
                        <a:latin typeface="+mn-lt"/>
                        <a:ea typeface="+mn-ea"/>
                        <a:cs typeface="+mn-cs"/>
                      </a:endParaRPr>
                    </a:p>
                  </a:txBody>
                  <a:tcPr/>
                </a:tc>
                <a:tc>
                  <a:txBody>
                    <a:bodyPr/>
                    <a:lstStyle/>
                    <a:p>
                      <a:r>
                        <a:rPr lang="zh-TW" altLang="en-US" sz="1600" b="0" i="0" u="none" strike="noStrike" kern="1200" baseline="0" dirty="0" smtClean="0">
                          <a:solidFill>
                            <a:schemeClr val="dk1"/>
                          </a:solidFill>
                          <a:latin typeface="+mn-lt"/>
                          <a:ea typeface="+mn-ea"/>
                          <a:cs typeface="+mn-cs"/>
                        </a:rPr>
                        <a:t>一、修正第一項，刪除評選委員會組成人數之上限規定，以增加機關評選作業彈性。</a:t>
                      </a:r>
                    </a:p>
                    <a:p>
                      <a:r>
                        <a:rPr lang="zh-TW" altLang="en-US" sz="1600" b="0" i="0" u="none" strike="noStrike" kern="1200" baseline="0" dirty="0" smtClean="0">
                          <a:solidFill>
                            <a:schemeClr val="dk1"/>
                          </a:solidFill>
                          <a:latin typeface="+mn-lt"/>
                          <a:ea typeface="+mn-ea"/>
                          <a:cs typeface="+mn-cs"/>
                        </a:rPr>
                        <a:t>二、增訂第二項，現行實務作業，機關遴聘所屬機關、平行機關或對機關具有指揮監督關係之機關現職人員，易衍生所聘專家學者得否獨立公正評選之疑慮，爰增訂遴聘專家學者之限制範圍。另所稱「政府機關之現職人員」，不包括</a:t>
                      </a:r>
                      <a:r>
                        <a:rPr lang="zh-TW" altLang="en-US" sz="1600" b="1" i="0" u="sng" strike="noStrike" kern="1200" baseline="0" dirty="0" smtClean="0">
                          <a:solidFill>
                            <a:srgbClr val="FF0000"/>
                          </a:solidFill>
                          <a:latin typeface="+mn-lt"/>
                          <a:ea typeface="+mn-ea"/>
                          <a:cs typeface="+mn-cs"/>
                        </a:rPr>
                        <a:t>公立學校</a:t>
                      </a:r>
                      <a:r>
                        <a:rPr lang="zh-TW" altLang="en-US" sz="1600" b="0" i="0" u="none" strike="noStrike" kern="1200" baseline="0" dirty="0" smtClean="0">
                          <a:solidFill>
                            <a:schemeClr val="dk1"/>
                          </a:solidFill>
                          <a:latin typeface="+mn-lt"/>
                          <a:ea typeface="+mn-ea"/>
                          <a:cs typeface="+mn-cs"/>
                        </a:rPr>
                        <a:t>及</a:t>
                      </a:r>
                      <a:r>
                        <a:rPr lang="zh-TW" altLang="en-US" sz="1600" b="1" i="0" u="sng" strike="noStrike" kern="1200" baseline="0" dirty="0" smtClean="0">
                          <a:solidFill>
                            <a:srgbClr val="FF0000"/>
                          </a:solidFill>
                          <a:latin typeface="+mn-lt"/>
                          <a:ea typeface="+mn-ea"/>
                          <a:cs typeface="+mn-cs"/>
                        </a:rPr>
                        <a:t>公營事業</a:t>
                      </a:r>
                      <a:r>
                        <a:rPr lang="zh-TW" altLang="en-US" sz="1600" b="0" i="0" u="none" strike="noStrike" kern="1200" baseline="0" dirty="0" smtClean="0">
                          <a:solidFill>
                            <a:schemeClr val="dk1"/>
                          </a:solidFill>
                          <a:latin typeface="+mn-lt"/>
                          <a:ea typeface="+mn-ea"/>
                          <a:cs typeface="+mn-cs"/>
                        </a:rPr>
                        <a:t>之現職人員。</a:t>
                      </a:r>
                    </a:p>
                    <a:p>
                      <a:r>
                        <a:rPr lang="zh-TW" altLang="en-US" sz="1600" b="0" i="0" u="none" strike="noStrike" kern="1200" baseline="0" dirty="0" smtClean="0">
                          <a:solidFill>
                            <a:schemeClr val="dk1"/>
                          </a:solidFill>
                          <a:latin typeface="+mn-lt"/>
                          <a:ea typeface="+mn-ea"/>
                          <a:cs typeface="+mn-cs"/>
                        </a:rPr>
                        <a:t>三、現行條文第二項移列第三項，內容未修正。	</a:t>
                      </a:r>
                    </a:p>
                  </a:txBody>
                  <a:tcPr/>
                </a:tc>
                <a:extLst>
                  <a:ext uri="{0D108BD9-81ED-4DB2-BD59-A6C34878D82A}">
                    <a16:rowId xmlns:a16="http://schemas.microsoft.com/office/drawing/2014/main" xmlns="" val="454536176"/>
                  </a:ext>
                </a:extLst>
              </a:tr>
            </a:tbl>
          </a:graphicData>
        </a:graphic>
      </p:graphicFrame>
    </p:spTree>
    <p:extLst>
      <p:ext uri="{BB962C8B-B14F-4D97-AF65-F5344CB8AC3E}">
        <p14:creationId xmlns:p14="http://schemas.microsoft.com/office/powerpoint/2010/main" val="53977229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smtClean="0"/>
              <a:t>1.3</a:t>
            </a:r>
            <a:r>
              <a:rPr lang="zh-TW" altLang="en-US" sz="3600" dirty="0" smtClean="0"/>
              <a:t>採購</a:t>
            </a:r>
            <a:r>
              <a:rPr lang="zh-TW" altLang="en-US" sz="3600" dirty="0"/>
              <a:t>法修</a:t>
            </a:r>
            <a:r>
              <a:rPr lang="zh-TW" altLang="en-US" sz="3600" dirty="0" smtClean="0"/>
              <a:t>法項目</a:t>
            </a:r>
            <a:r>
              <a:rPr lang="en-US" altLang="zh-TW" sz="3600" dirty="0" smtClean="0"/>
              <a:t>-</a:t>
            </a:r>
            <a:r>
              <a:rPr lang="zh-TW" altLang="en-US" sz="2800" dirty="0" smtClean="0">
                <a:solidFill>
                  <a:srgbClr val="FF0000"/>
                </a:solidFill>
              </a:rPr>
              <a:t>修</a:t>
            </a:r>
            <a:r>
              <a:rPr lang="zh-TW" altLang="en-US" sz="2800" dirty="0">
                <a:solidFill>
                  <a:srgbClr val="FF0000"/>
                </a:solidFill>
              </a:rPr>
              <a:t>正</a:t>
            </a:r>
            <a:r>
              <a:rPr lang="zh-TW" altLang="en-US" sz="2800" dirty="0" smtClean="0">
                <a:solidFill>
                  <a:srgbClr val="FF0000"/>
                </a:solidFill>
              </a:rPr>
              <a:t>條文第九十五條</a:t>
            </a:r>
            <a:endParaRPr lang="zh-TW" altLang="en-US" sz="2800" dirty="0">
              <a:solidFill>
                <a:srgbClr val="FF0000"/>
              </a:solidFill>
            </a:endParaRPr>
          </a:p>
        </p:txBody>
      </p:sp>
      <p:sp>
        <p:nvSpPr>
          <p:cNvPr id="3" name="內容版面配置區 2"/>
          <p:cNvSpPr>
            <a:spLocks noGrp="1"/>
          </p:cNvSpPr>
          <p:nvPr>
            <p:ph idx="1"/>
          </p:nvPr>
        </p:nvSpPr>
        <p:spPr>
          <a:xfrm>
            <a:off x="250823" y="1187450"/>
            <a:ext cx="8709025" cy="5300663"/>
          </a:xfrm>
        </p:spPr>
        <p:txBody>
          <a:bodyPr/>
          <a:lstStyle/>
          <a:p>
            <a:r>
              <a:rPr lang="zh-TW" altLang="en-US" sz="2800" b="0" dirty="0" smtClean="0"/>
              <a:t>增訂</a:t>
            </a:r>
            <a:r>
              <a:rPr lang="zh-TW" altLang="en-US" sz="2800" b="0" u="sng" dirty="0">
                <a:solidFill>
                  <a:srgbClr val="FF0000"/>
                </a:solidFill>
              </a:rPr>
              <a:t>一定金額</a:t>
            </a:r>
            <a:r>
              <a:rPr lang="zh-TW" altLang="en-US" sz="2800" b="0" dirty="0"/>
              <a:t>之採購，應由</a:t>
            </a:r>
            <a:r>
              <a:rPr lang="zh-TW" altLang="en-US" sz="2800" b="0" u="sng" dirty="0">
                <a:solidFill>
                  <a:srgbClr val="FF0000"/>
                </a:solidFill>
              </a:rPr>
              <a:t>採購專業人員</a:t>
            </a:r>
            <a:r>
              <a:rPr lang="zh-TW" altLang="en-US" sz="2800" b="0" dirty="0"/>
              <a:t>為之，以落實專業專責之採購人員制度。</a:t>
            </a:r>
            <a:r>
              <a:rPr lang="en-US" altLang="zh-TW" sz="2800" b="0" dirty="0"/>
              <a:t>(</a:t>
            </a:r>
            <a:r>
              <a:rPr lang="zh-TW" altLang="en-US" sz="2800" b="0" dirty="0"/>
              <a:t>修正條文第九十五條</a:t>
            </a:r>
            <a:r>
              <a:rPr lang="en-US" altLang="zh-TW" sz="2800" b="0" dirty="0"/>
              <a:t>)</a:t>
            </a:r>
            <a:endParaRPr lang="zh-TW" altLang="en-US" sz="2800" dirty="0"/>
          </a:p>
        </p:txBody>
      </p:sp>
      <p:sp>
        <p:nvSpPr>
          <p:cNvPr id="4" name="投影片編號版面配置區 3"/>
          <p:cNvSpPr>
            <a:spLocks noGrp="1"/>
          </p:cNvSpPr>
          <p:nvPr>
            <p:ph type="sldNum" sz="quarter" idx="11"/>
          </p:nvPr>
        </p:nvSpPr>
        <p:spPr/>
        <p:txBody>
          <a:bodyPr/>
          <a:lstStyle/>
          <a:p>
            <a:pPr>
              <a:defRPr/>
            </a:pPr>
            <a:fld id="{5B309698-DE5C-400E-B3E4-1E2EECC594AA}" type="slidenum">
              <a:rPr lang="en-US" altLang="zh-TW" smtClean="0"/>
              <a:pPr>
                <a:defRPr/>
              </a:pPr>
              <a:t>24</a:t>
            </a:fld>
            <a:endParaRPr lang="en-US" altLang="zh-TW"/>
          </a:p>
        </p:txBody>
      </p:sp>
      <p:graphicFrame>
        <p:nvGraphicFramePr>
          <p:cNvPr id="5" name="表格 4"/>
          <p:cNvGraphicFramePr>
            <a:graphicFrameLocks noGrp="1"/>
          </p:cNvGraphicFramePr>
          <p:nvPr>
            <p:extLst>
              <p:ext uri="{D42A27DB-BD31-4B8C-83A1-F6EECF244321}">
                <p14:modId xmlns:p14="http://schemas.microsoft.com/office/powerpoint/2010/main" val="2977979718"/>
              </p:ext>
            </p:extLst>
          </p:nvPr>
        </p:nvGraphicFramePr>
        <p:xfrm>
          <a:off x="500879" y="2330450"/>
          <a:ext cx="8208912" cy="4065581"/>
        </p:xfrm>
        <a:graphic>
          <a:graphicData uri="http://schemas.openxmlformats.org/drawingml/2006/table">
            <a:tbl>
              <a:tblPr firstRow="1" bandRow="1">
                <a:tableStyleId>{22838BEF-8BB2-4498-84A7-C5851F593DF1}</a:tableStyleId>
              </a:tblPr>
              <a:tblGrid>
                <a:gridCol w="2592288">
                  <a:extLst>
                    <a:ext uri="{9D8B030D-6E8A-4147-A177-3AD203B41FA5}">
                      <a16:colId xmlns:a16="http://schemas.microsoft.com/office/drawing/2014/main" xmlns="" val="3545141028"/>
                    </a:ext>
                  </a:extLst>
                </a:gridCol>
                <a:gridCol w="2448272">
                  <a:extLst>
                    <a:ext uri="{9D8B030D-6E8A-4147-A177-3AD203B41FA5}">
                      <a16:colId xmlns:a16="http://schemas.microsoft.com/office/drawing/2014/main" xmlns="" val="1401483346"/>
                    </a:ext>
                  </a:extLst>
                </a:gridCol>
                <a:gridCol w="3168352">
                  <a:extLst>
                    <a:ext uri="{9D8B030D-6E8A-4147-A177-3AD203B41FA5}">
                      <a16:colId xmlns:a16="http://schemas.microsoft.com/office/drawing/2014/main" xmlns="" val="2486901449"/>
                    </a:ext>
                  </a:extLst>
                </a:gridCol>
              </a:tblGrid>
              <a:tr h="606947">
                <a:tc>
                  <a:txBody>
                    <a:bodyPr/>
                    <a:lstStyle/>
                    <a:p>
                      <a:pPr algn="ctr"/>
                      <a:r>
                        <a:rPr lang="zh-TW" altLang="en-US" dirty="0" smtClean="0"/>
                        <a:t>修正條文</a:t>
                      </a:r>
                      <a:endParaRPr lang="zh-TW" altLang="en-US" dirty="0"/>
                    </a:p>
                  </a:txBody>
                  <a:tcPr/>
                </a:tc>
                <a:tc>
                  <a:txBody>
                    <a:bodyPr/>
                    <a:lstStyle/>
                    <a:p>
                      <a:pPr algn="ctr"/>
                      <a:r>
                        <a:rPr lang="zh-TW" altLang="en-US" dirty="0" smtClean="0"/>
                        <a:t>現行條文</a:t>
                      </a:r>
                      <a:endParaRPr lang="zh-TW" altLang="en-US" dirty="0"/>
                    </a:p>
                  </a:txBody>
                  <a:tcPr/>
                </a:tc>
                <a:tc>
                  <a:txBody>
                    <a:bodyPr/>
                    <a:lstStyle/>
                    <a:p>
                      <a:pPr algn="ctr"/>
                      <a:r>
                        <a:rPr lang="zh-TW" altLang="en-US" dirty="0" smtClean="0"/>
                        <a:t>說明</a:t>
                      </a:r>
                      <a:endParaRPr lang="en-US" altLang="zh-TW" dirty="0" smtClean="0"/>
                    </a:p>
                    <a:p>
                      <a:r>
                        <a:rPr lang="en-US" altLang="zh-TW" dirty="0" smtClean="0"/>
                        <a:t>(</a:t>
                      </a:r>
                      <a:r>
                        <a:rPr lang="zh-TW" altLang="en-US" dirty="0" smtClean="0"/>
                        <a:t>行政院公共工程委員會整理</a:t>
                      </a:r>
                      <a:r>
                        <a:rPr lang="en-US" altLang="zh-TW" dirty="0" smtClean="0"/>
                        <a:t>)</a:t>
                      </a:r>
                      <a:endParaRPr lang="zh-TW" altLang="en-US" dirty="0"/>
                    </a:p>
                  </a:txBody>
                  <a:tcPr/>
                </a:tc>
                <a:extLst>
                  <a:ext uri="{0D108BD9-81ED-4DB2-BD59-A6C34878D82A}">
                    <a16:rowId xmlns:a16="http://schemas.microsoft.com/office/drawing/2014/main" xmlns="" val="228688124"/>
                  </a:ext>
                </a:extLst>
              </a:tr>
              <a:tr h="3425501">
                <a:tc>
                  <a:txBody>
                    <a:bodyPr/>
                    <a:lstStyle/>
                    <a:p>
                      <a:pPr algn="l"/>
                      <a:r>
                        <a:rPr lang="zh-TW" altLang="en-US" sz="1800" b="0" i="0" u="none" strike="noStrike" kern="1200" baseline="0" dirty="0" smtClean="0">
                          <a:solidFill>
                            <a:schemeClr val="dk1"/>
                          </a:solidFill>
                          <a:latin typeface="+mn-lt"/>
                          <a:ea typeface="+mn-ea"/>
                          <a:cs typeface="+mn-cs"/>
                        </a:rPr>
                        <a:t>第九十五條機關辦理採購宜由採購專業人員為之。</a:t>
                      </a:r>
                      <a:r>
                        <a:rPr lang="zh-TW" altLang="en-US" sz="1800" b="1" i="0" u="sng" strike="noStrike" kern="1200" baseline="0" dirty="0" smtClean="0">
                          <a:solidFill>
                            <a:srgbClr val="FF0000"/>
                          </a:solidFill>
                          <a:latin typeface="+mn-lt"/>
                          <a:ea typeface="+mn-ea"/>
                          <a:cs typeface="+mn-cs"/>
                        </a:rPr>
                        <a:t>但一定金額之採購，應由採購專業人員為之。</a:t>
                      </a:r>
                      <a:endParaRPr lang="zh-TW" altLang="en-US" sz="1800" b="0" i="0" u="sng" strike="noStrike" kern="1200" baseline="0" dirty="0" smtClean="0">
                        <a:solidFill>
                          <a:srgbClr val="FF0000"/>
                        </a:solidFill>
                        <a:latin typeface="+mn-lt"/>
                        <a:ea typeface="+mn-ea"/>
                        <a:cs typeface="+mn-cs"/>
                      </a:endParaRPr>
                    </a:p>
                    <a:p>
                      <a:pPr algn="l"/>
                      <a:r>
                        <a:rPr lang="zh-TW" altLang="en-US" sz="1800" b="0" i="0" u="none" strike="noStrike" kern="1200" baseline="0" dirty="0" smtClean="0">
                          <a:solidFill>
                            <a:schemeClr val="dk1"/>
                          </a:solidFill>
                          <a:latin typeface="+mn-lt"/>
                          <a:ea typeface="+mn-ea"/>
                          <a:cs typeface="+mn-cs"/>
                        </a:rPr>
                        <a:t>前項採購專業人員之資格、考試、訓練、發證</a:t>
                      </a:r>
                      <a:r>
                        <a:rPr lang="zh-TW" altLang="en-US" sz="1800" b="1" i="0" u="sng" strike="noStrike" kern="1200" baseline="0" dirty="0" smtClean="0">
                          <a:solidFill>
                            <a:srgbClr val="FF0000"/>
                          </a:solidFill>
                          <a:latin typeface="+mn-lt"/>
                          <a:ea typeface="+mn-ea"/>
                          <a:cs typeface="+mn-cs"/>
                        </a:rPr>
                        <a:t>、</a:t>
                      </a:r>
                      <a:r>
                        <a:rPr lang="zh-TW" altLang="en-US" sz="1800" b="0" i="0" u="none" strike="noStrike" kern="1200" baseline="0" dirty="0" smtClean="0">
                          <a:solidFill>
                            <a:schemeClr val="dk1"/>
                          </a:solidFill>
                          <a:latin typeface="+mn-lt"/>
                          <a:ea typeface="+mn-ea"/>
                          <a:cs typeface="+mn-cs"/>
                        </a:rPr>
                        <a:t>管理辦法</a:t>
                      </a:r>
                      <a:r>
                        <a:rPr lang="zh-TW" altLang="en-US" sz="1800" b="1" i="0" u="sng" strike="noStrike" kern="1200" baseline="0" dirty="0" smtClean="0">
                          <a:solidFill>
                            <a:srgbClr val="FF0000"/>
                          </a:solidFill>
                          <a:latin typeface="+mn-lt"/>
                          <a:ea typeface="+mn-ea"/>
                          <a:cs typeface="+mn-cs"/>
                        </a:rPr>
                        <a:t>及一定金額</a:t>
                      </a:r>
                      <a:r>
                        <a:rPr lang="zh-TW" altLang="en-US" sz="1800" b="0" i="0" u="none" strike="noStrike" kern="1200" baseline="0" dirty="0" smtClean="0">
                          <a:solidFill>
                            <a:schemeClr val="dk1"/>
                          </a:solidFill>
                          <a:latin typeface="+mn-lt"/>
                          <a:ea typeface="+mn-ea"/>
                          <a:cs typeface="+mn-cs"/>
                        </a:rPr>
                        <a:t>，由主管機關會</a:t>
                      </a:r>
                      <a:r>
                        <a:rPr lang="zh-TW" altLang="en-US" sz="1800" b="1" i="0" u="sng" strike="noStrike" kern="1200" baseline="0" dirty="0" smtClean="0">
                          <a:solidFill>
                            <a:srgbClr val="FF0000"/>
                          </a:solidFill>
                          <a:latin typeface="+mn-lt"/>
                          <a:ea typeface="+mn-ea"/>
                          <a:cs typeface="+mn-cs"/>
                        </a:rPr>
                        <a:t>商</a:t>
                      </a:r>
                      <a:r>
                        <a:rPr lang="zh-TW" altLang="en-US" sz="1800" b="0" i="0" u="none" strike="noStrike" kern="1200" baseline="0" dirty="0" smtClean="0">
                          <a:solidFill>
                            <a:schemeClr val="dk1"/>
                          </a:solidFill>
                          <a:latin typeface="+mn-lt"/>
                          <a:ea typeface="+mn-ea"/>
                          <a:cs typeface="+mn-cs"/>
                        </a:rPr>
                        <a:t>相關機關定之。	</a:t>
                      </a:r>
                    </a:p>
                    <a:p>
                      <a:pPr algn="just"/>
                      <a:endParaRPr lang="zh-TW" altLang="en-US" sz="1800" b="0" i="0" u="none" strike="noStrike" kern="1200" baseline="0" dirty="0" smtClean="0">
                        <a:solidFill>
                          <a:schemeClr val="dk1"/>
                        </a:solidFill>
                        <a:latin typeface="+mn-lt"/>
                        <a:ea typeface="+mn-ea"/>
                        <a:cs typeface="+mn-cs"/>
                      </a:endParaRPr>
                    </a:p>
                  </a:txBody>
                  <a:tcPr/>
                </a:tc>
                <a:tc>
                  <a:txBody>
                    <a:bodyPr/>
                    <a:lstStyle/>
                    <a:p>
                      <a:pPr algn="just"/>
                      <a:r>
                        <a:rPr lang="zh-TW" altLang="en-US" sz="1800" b="0" i="0" u="none" strike="noStrike" kern="1200" baseline="0" dirty="0" smtClean="0">
                          <a:solidFill>
                            <a:schemeClr val="dk1"/>
                          </a:solidFill>
                          <a:latin typeface="+mn-lt"/>
                          <a:ea typeface="+mn-ea"/>
                          <a:cs typeface="+mn-cs"/>
                        </a:rPr>
                        <a:t>第九十五條機關辦理採購宜由採購專業人員為之。</a:t>
                      </a:r>
                    </a:p>
                    <a:p>
                      <a:pPr algn="just"/>
                      <a:r>
                        <a:rPr lang="zh-TW" altLang="en-US" sz="1800" b="0" i="0" u="none" strike="noStrike" kern="1200" baseline="0" dirty="0" smtClean="0">
                          <a:solidFill>
                            <a:schemeClr val="dk1"/>
                          </a:solidFill>
                          <a:latin typeface="+mn-lt"/>
                          <a:ea typeface="+mn-ea"/>
                          <a:cs typeface="+mn-cs"/>
                        </a:rPr>
                        <a:t>前項採購專業人員之資格、考試、訓練、發證及管理辦法，由主管機關會同相關機關定之。	</a:t>
                      </a:r>
                    </a:p>
                    <a:p>
                      <a:pPr algn="just"/>
                      <a:endParaRPr lang="zh-TW" altLang="en-US" sz="1400" b="0" i="0" u="none" strike="noStrike" kern="1200" baseline="0" dirty="0" smtClean="0">
                        <a:solidFill>
                          <a:schemeClr val="dk1"/>
                        </a:solidFill>
                        <a:latin typeface="+mn-lt"/>
                        <a:ea typeface="+mn-ea"/>
                        <a:cs typeface="+mn-cs"/>
                      </a:endParaRPr>
                    </a:p>
                  </a:txBody>
                  <a:tcPr/>
                </a:tc>
                <a:tc>
                  <a:txBody>
                    <a:bodyPr/>
                    <a:lstStyle/>
                    <a:p>
                      <a:r>
                        <a:rPr lang="zh-TW" altLang="en-US" sz="1800" b="0" i="0" u="none" strike="noStrike" kern="1200" baseline="0" dirty="0" smtClean="0">
                          <a:solidFill>
                            <a:schemeClr val="dk1"/>
                          </a:solidFill>
                          <a:latin typeface="+mn-lt"/>
                          <a:ea typeface="+mn-ea"/>
                          <a:cs typeface="+mn-cs"/>
                        </a:rPr>
                        <a:t>一、修正第一項，增列一定金額之採購，應由受過採購專業人員訓練之採購專業人員為之，以保障採購之效率、品質及功能，避免採購缺失之發生。</a:t>
                      </a:r>
                    </a:p>
                    <a:p>
                      <a:r>
                        <a:rPr lang="zh-TW" altLang="en-US" sz="1800" b="0" i="0" u="none" strike="noStrike" kern="1200" baseline="0" dirty="0" smtClean="0">
                          <a:solidFill>
                            <a:schemeClr val="dk1"/>
                          </a:solidFill>
                          <a:latin typeface="+mn-lt"/>
                          <a:ea typeface="+mn-ea"/>
                          <a:cs typeface="+mn-cs"/>
                        </a:rPr>
                        <a:t>二、修正第二項，授權訂定一定金額，並酌作文字修正。	</a:t>
                      </a:r>
                    </a:p>
                    <a:p>
                      <a:endParaRPr lang="zh-TW" altLang="en-US" sz="16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454536176"/>
                  </a:ext>
                </a:extLst>
              </a:tr>
            </a:tbl>
          </a:graphicData>
        </a:graphic>
      </p:graphicFrame>
    </p:spTree>
    <p:extLst>
      <p:ext uri="{BB962C8B-B14F-4D97-AF65-F5344CB8AC3E}">
        <p14:creationId xmlns:p14="http://schemas.microsoft.com/office/powerpoint/2010/main" val="395532463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smtClean="0"/>
              <a:t>1.3</a:t>
            </a:r>
            <a:r>
              <a:rPr lang="zh-TW" altLang="en-US" sz="3600" dirty="0" smtClean="0"/>
              <a:t>採購</a:t>
            </a:r>
            <a:r>
              <a:rPr lang="zh-TW" altLang="en-US" sz="3600" dirty="0"/>
              <a:t>法修</a:t>
            </a:r>
            <a:r>
              <a:rPr lang="zh-TW" altLang="en-US" sz="3600" dirty="0" smtClean="0"/>
              <a:t>法項目</a:t>
            </a:r>
            <a:r>
              <a:rPr lang="en-US" altLang="zh-TW" sz="3600" dirty="0" smtClean="0"/>
              <a:t>-</a:t>
            </a:r>
            <a:r>
              <a:rPr lang="zh-TW" altLang="en-US" sz="2800" dirty="0" smtClean="0">
                <a:solidFill>
                  <a:srgbClr val="FF0000"/>
                </a:solidFill>
              </a:rPr>
              <a:t>修</a:t>
            </a:r>
            <a:r>
              <a:rPr lang="zh-TW" altLang="en-US" sz="2800" dirty="0">
                <a:solidFill>
                  <a:srgbClr val="FF0000"/>
                </a:solidFill>
              </a:rPr>
              <a:t>正</a:t>
            </a:r>
            <a:r>
              <a:rPr lang="zh-TW" altLang="en-US" sz="2800" dirty="0" smtClean="0">
                <a:solidFill>
                  <a:srgbClr val="FF0000"/>
                </a:solidFill>
              </a:rPr>
              <a:t>條文第一百零一條及第一百零三條</a:t>
            </a:r>
            <a:endParaRPr lang="zh-TW" altLang="en-US" sz="2800" dirty="0">
              <a:solidFill>
                <a:srgbClr val="FF0000"/>
              </a:solidFill>
            </a:endParaRPr>
          </a:p>
        </p:txBody>
      </p:sp>
      <p:sp>
        <p:nvSpPr>
          <p:cNvPr id="3" name="內容版面配置區 2"/>
          <p:cNvSpPr>
            <a:spLocks noGrp="1"/>
          </p:cNvSpPr>
          <p:nvPr>
            <p:ph idx="1"/>
          </p:nvPr>
        </p:nvSpPr>
        <p:spPr>
          <a:xfrm>
            <a:off x="250823" y="1187450"/>
            <a:ext cx="8709025" cy="5300663"/>
          </a:xfrm>
        </p:spPr>
        <p:txBody>
          <a:bodyPr/>
          <a:lstStyle/>
          <a:p>
            <a:r>
              <a:rPr lang="zh-TW" altLang="en-US" b="0" dirty="0" smtClean="0"/>
              <a:t>修正</a:t>
            </a:r>
            <a:r>
              <a:rPr lang="zh-TW" altLang="en-US" b="0" dirty="0"/>
              <a:t>不良廠商</a:t>
            </a:r>
            <a:r>
              <a:rPr lang="zh-TW" altLang="en-US" b="0" u="sng" dirty="0">
                <a:solidFill>
                  <a:srgbClr val="FF0000"/>
                </a:solidFill>
              </a:rPr>
              <a:t>停權制度</a:t>
            </a:r>
            <a:r>
              <a:rPr lang="zh-TW" altLang="en-US" b="0" dirty="0"/>
              <a:t>，使更符合比例原則，包括部分違約行為之停權事由，增訂「</a:t>
            </a:r>
            <a:r>
              <a:rPr lang="zh-TW" altLang="en-US" b="0" u="sng" dirty="0">
                <a:solidFill>
                  <a:srgbClr val="FF0000"/>
                </a:solidFill>
              </a:rPr>
              <a:t>情節重大</a:t>
            </a:r>
            <a:r>
              <a:rPr lang="zh-TW" altLang="en-US" b="0" dirty="0"/>
              <a:t>」要件；增訂「情節重大」之考量因素，俾供機關審酌之依循；增訂</a:t>
            </a:r>
            <a:r>
              <a:rPr lang="zh-TW" altLang="en-US" b="0" u="sng" dirty="0">
                <a:solidFill>
                  <a:srgbClr val="FF0000"/>
                </a:solidFill>
              </a:rPr>
              <a:t>行賄行為</a:t>
            </a:r>
            <a:r>
              <a:rPr lang="zh-TW" altLang="en-US" b="0" dirty="0"/>
              <a:t>停權事由，適用</a:t>
            </a:r>
            <a:r>
              <a:rPr lang="zh-TW" altLang="en-US" b="0" u="sng" dirty="0">
                <a:solidFill>
                  <a:srgbClr val="FF0000"/>
                </a:solidFill>
              </a:rPr>
              <a:t>停權三年</a:t>
            </a:r>
            <a:r>
              <a:rPr lang="zh-TW" altLang="en-US" b="0" dirty="0"/>
              <a:t>之規定；增訂機關通知廠商停權前，應讓廠商有</a:t>
            </a:r>
            <a:r>
              <a:rPr lang="zh-TW" altLang="en-US" b="0" u="sng" dirty="0">
                <a:solidFill>
                  <a:srgbClr val="FF0000"/>
                </a:solidFill>
              </a:rPr>
              <a:t>陳述意見</a:t>
            </a:r>
            <a:r>
              <a:rPr lang="zh-TW" altLang="en-US" b="0" dirty="0"/>
              <a:t>之機會，機關並應成立「採購工作及審查小組」認定廠商是否構成停權要件；增訂「</a:t>
            </a:r>
            <a:r>
              <a:rPr lang="zh-TW" altLang="en-US" b="0" u="sng" dirty="0">
                <a:solidFill>
                  <a:srgbClr val="FF0000"/>
                </a:solidFill>
              </a:rPr>
              <a:t>重大違約</a:t>
            </a:r>
            <a:r>
              <a:rPr lang="zh-TW" altLang="en-US" b="0" dirty="0"/>
              <a:t>」情形之停權期間，採累計加重停權期間之處罰方式，以更符合比例原則。（修正條文第一百零一條及第一百零三條）</a:t>
            </a:r>
            <a:endParaRPr lang="zh-TW" altLang="en-US" sz="2800" dirty="0"/>
          </a:p>
        </p:txBody>
      </p:sp>
      <p:sp>
        <p:nvSpPr>
          <p:cNvPr id="4" name="投影片編號版面配置區 3"/>
          <p:cNvSpPr>
            <a:spLocks noGrp="1"/>
          </p:cNvSpPr>
          <p:nvPr>
            <p:ph type="sldNum" sz="quarter" idx="11"/>
          </p:nvPr>
        </p:nvSpPr>
        <p:spPr/>
        <p:txBody>
          <a:bodyPr/>
          <a:lstStyle/>
          <a:p>
            <a:pPr>
              <a:defRPr/>
            </a:pPr>
            <a:fld id="{5B309698-DE5C-400E-B3E4-1E2EECC594AA}" type="slidenum">
              <a:rPr lang="en-US" altLang="zh-TW" smtClean="0"/>
              <a:pPr>
                <a:defRPr/>
              </a:pPr>
              <a:t>25</a:t>
            </a:fld>
            <a:endParaRPr lang="en-US" altLang="zh-TW"/>
          </a:p>
        </p:txBody>
      </p:sp>
    </p:spTree>
    <p:extLst>
      <p:ext uri="{BB962C8B-B14F-4D97-AF65-F5344CB8AC3E}">
        <p14:creationId xmlns:p14="http://schemas.microsoft.com/office/powerpoint/2010/main" val="115057140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a:xfrm>
            <a:off x="971600" y="260648"/>
            <a:ext cx="8064896" cy="720080"/>
          </a:xfrm>
        </p:spPr>
        <p:txBody>
          <a:bodyPr/>
          <a:lstStyle/>
          <a:p>
            <a:r>
              <a:rPr lang="zh-TW" altLang="en-US" sz="2800" dirty="0" smtClean="0"/>
              <a:t>小額採購應注意內部控制，避免發生流弊</a:t>
            </a:r>
          </a:p>
        </p:txBody>
      </p:sp>
      <p:sp>
        <p:nvSpPr>
          <p:cNvPr id="18435" name="內容版面配置區 2"/>
          <p:cNvSpPr>
            <a:spLocks noGrp="1"/>
          </p:cNvSpPr>
          <p:nvPr>
            <p:ph idx="1"/>
          </p:nvPr>
        </p:nvSpPr>
        <p:spPr>
          <a:xfrm>
            <a:off x="179512" y="1196752"/>
            <a:ext cx="8785225" cy="5048473"/>
          </a:xfrm>
        </p:spPr>
        <p:txBody>
          <a:bodyPr/>
          <a:lstStyle/>
          <a:p>
            <a:r>
              <a:rPr lang="zh-TW" altLang="en-GB" sz="2000" dirty="0" smtClean="0"/>
              <a:t>案情</a:t>
            </a:r>
            <a:r>
              <a:rPr lang="zh-TW" altLang="en-US" sz="2000" dirty="0" smtClean="0"/>
              <a:t>摘要</a:t>
            </a:r>
            <a:r>
              <a:rPr lang="zh-TW" altLang="en-GB" sz="2000" dirty="0" smtClean="0"/>
              <a:t>：</a:t>
            </a:r>
            <a:r>
              <a:rPr lang="zh-TW" altLang="en-US" sz="2000" dirty="0" smtClean="0"/>
              <a:t>金門地檢署偵辦本縣○機關○採購弊案，</a:t>
            </a:r>
            <a:r>
              <a:rPr lang="zh-TW" altLang="en-US" sz="2000" dirty="0"/>
              <a:t> </a:t>
            </a:r>
            <a:r>
              <a:rPr lang="zh-TW" altLang="en-US" sz="2000" dirty="0" smtClean="0"/>
              <a:t>○前課長係民國 </a:t>
            </a:r>
            <a:r>
              <a:rPr lang="en-US" altLang="zh-TW" sz="2000" dirty="0"/>
              <a:t>102</a:t>
            </a:r>
            <a:r>
              <a:rPr lang="zh-TW" altLang="en-US" sz="2000" dirty="0" smtClean="0"/>
              <a:t>年間辦理</a:t>
            </a:r>
            <a:r>
              <a:rPr lang="en-US" altLang="zh-TW" sz="2000" dirty="0"/>
              <a:t>『</a:t>
            </a:r>
            <a:r>
              <a:rPr lang="en-US" altLang="zh-TW" sz="2000" dirty="0" smtClean="0"/>
              <a:t>2013</a:t>
            </a:r>
            <a:r>
              <a:rPr lang="zh-TW" altLang="en-US" sz="2000" dirty="0" smtClean="0"/>
              <a:t>年「 </a:t>
            </a:r>
            <a:r>
              <a:rPr lang="zh-TW" altLang="en-US" sz="2000" dirty="0"/>
              <a:t>○ ○ </a:t>
            </a:r>
            <a:r>
              <a:rPr lang="zh-TW" altLang="en-US" sz="2000" dirty="0" smtClean="0"/>
              <a:t>」</a:t>
            </a:r>
            <a:r>
              <a:rPr lang="zh-TW" altLang="en-US" sz="2000" dirty="0"/>
              <a:t>活動計畫</a:t>
            </a:r>
            <a:r>
              <a:rPr lang="en-US" altLang="zh-TW" sz="2000" dirty="0" smtClean="0"/>
              <a:t>』</a:t>
            </a:r>
            <a:r>
              <a:rPr lang="zh-TW" altLang="en-US" sz="2000" dirty="0" smtClean="0"/>
              <a:t>之</a:t>
            </a:r>
            <a:r>
              <a:rPr lang="zh-TW" altLang="en-US" sz="2000" dirty="0"/>
              <a:t>承辦人。負責該 計畫籌辦、講師邀請、場地布置、點心與茶水之小額採購、 經費核銷等業務</a:t>
            </a:r>
            <a:r>
              <a:rPr lang="zh-TW" altLang="en-US" sz="2000" dirty="0" smtClean="0"/>
              <a:t>，渠為</a:t>
            </a:r>
            <a:r>
              <a:rPr lang="zh-TW" altLang="en-US" sz="2000" dirty="0"/>
              <a:t>達核銷點心、茶水預算上限之目的， 竟基於偽造私文書以行使及利用職務上機會詐取財物之犯意 ，利用其承辦小額採購點心、茶水之機會，接續</a:t>
            </a:r>
            <a:r>
              <a:rPr lang="zh-TW" altLang="en-US" sz="2000" dirty="0" smtClean="0"/>
              <a:t>於</a:t>
            </a:r>
            <a:r>
              <a:rPr lang="zh-TW" altLang="en-US" sz="2000" dirty="0"/>
              <a:t>○</a:t>
            </a:r>
            <a:r>
              <a:rPr lang="zh-TW" altLang="en-US" sz="2000" dirty="0" smtClean="0"/>
              <a:t>餐飲等</a:t>
            </a:r>
            <a:r>
              <a:rPr lang="zh-TW" altLang="en-US" sz="2000" dirty="0"/>
              <a:t>商家提供之</a:t>
            </a:r>
            <a:r>
              <a:rPr lang="zh-TW" altLang="en-US" sz="2000" u="sng" dirty="0">
                <a:solidFill>
                  <a:srgbClr val="FF0000"/>
                </a:solidFill>
              </a:rPr>
              <a:t>空白收據</a:t>
            </a:r>
            <a:r>
              <a:rPr lang="zh-TW" altLang="en-US" sz="2000" dirty="0"/>
              <a:t>上，以</a:t>
            </a:r>
            <a:r>
              <a:rPr lang="zh-TW" altLang="en-US" sz="2000" u="sng" dirty="0" smtClean="0">
                <a:solidFill>
                  <a:srgbClr val="FF0000"/>
                </a:solidFill>
              </a:rPr>
              <a:t>浮報單價</a:t>
            </a:r>
            <a:r>
              <a:rPr lang="zh-TW" altLang="en-US" sz="2000" u="sng" dirty="0">
                <a:solidFill>
                  <a:srgbClr val="FF0000"/>
                </a:solidFill>
              </a:rPr>
              <a:t>、數量或不實交易</a:t>
            </a:r>
            <a:r>
              <a:rPr lang="zh-TW" altLang="en-US" sz="2000" dirty="0"/>
              <a:t>之方式，自行或指示不知情之同事</a:t>
            </a:r>
            <a:r>
              <a:rPr lang="zh-TW" altLang="en-US" sz="2000" dirty="0" smtClean="0"/>
              <a:t>李</a:t>
            </a:r>
            <a:r>
              <a:rPr lang="zh-TW" altLang="en-US" sz="2000" dirty="0"/>
              <a:t>○</a:t>
            </a:r>
            <a:r>
              <a:rPr lang="zh-TW" altLang="en-US" sz="2000" u="sng" dirty="0" smtClean="0">
                <a:solidFill>
                  <a:srgbClr val="FF0000"/>
                </a:solidFill>
              </a:rPr>
              <a:t>製作</a:t>
            </a:r>
            <a:r>
              <a:rPr lang="zh-TW" altLang="en-US" sz="2000" u="sng" dirty="0">
                <a:solidFill>
                  <a:srgbClr val="FF0000"/>
                </a:solidFill>
              </a:rPr>
              <a:t>不實收據</a:t>
            </a:r>
            <a:r>
              <a:rPr lang="zh-TW" altLang="en-US" sz="2000" dirty="0"/>
              <a:t>，</a:t>
            </a:r>
            <a:r>
              <a:rPr lang="zh-TW" altLang="en-US" sz="2000" u="sng" dirty="0">
                <a:solidFill>
                  <a:srgbClr val="FF0000"/>
                </a:solidFill>
              </a:rPr>
              <a:t>再由其將上開收據黏貼於會計黏貼</a:t>
            </a:r>
            <a:r>
              <a:rPr lang="zh-TW" altLang="en-US" sz="2000" u="sng" dirty="0" smtClean="0">
                <a:solidFill>
                  <a:srgbClr val="FF0000"/>
                </a:solidFill>
              </a:rPr>
              <a:t>憑證用</a:t>
            </a:r>
            <a:r>
              <a:rPr lang="zh-TW" altLang="en-US" sz="2000" u="sng" dirty="0">
                <a:solidFill>
                  <a:srgbClr val="FF0000"/>
                </a:solidFill>
              </a:rPr>
              <a:t>紙以行使</a:t>
            </a:r>
            <a:r>
              <a:rPr lang="zh-TW" altLang="en-US" sz="2000" dirty="0"/>
              <a:t>，</a:t>
            </a:r>
            <a:r>
              <a:rPr lang="zh-TW" altLang="en-US" sz="2000" u="sng" dirty="0">
                <a:solidFill>
                  <a:srgbClr val="FF0000"/>
                </a:solidFill>
              </a:rPr>
              <a:t>並指示不知情之</a:t>
            </a:r>
            <a:r>
              <a:rPr lang="zh-TW" altLang="en-US" sz="2000" u="sng" dirty="0" smtClean="0">
                <a:solidFill>
                  <a:srgbClr val="FF0000"/>
                </a:solidFill>
              </a:rPr>
              <a:t>李</a:t>
            </a:r>
            <a:r>
              <a:rPr lang="zh-TW" altLang="en-US" sz="2000" u="sng" dirty="0">
                <a:solidFill>
                  <a:srgbClr val="FF0000"/>
                </a:solidFill>
              </a:rPr>
              <a:t>○</a:t>
            </a:r>
            <a:r>
              <a:rPr lang="zh-TW" altLang="en-US" sz="2000" u="sng" dirty="0" smtClean="0">
                <a:solidFill>
                  <a:srgbClr val="FF0000"/>
                </a:solidFill>
              </a:rPr>
              <a:t>於</a:t>
            </a:r>
            <a:r>
              <a:rPr lang="zh-TW" altLang="en-US" sz="2000" u="sng" dirty="0">
                <a:solidFill>
                  <a:srgbClr val="FF0000"/>
                </a:solidFill>
              </a:rPr>
              <a:t>該會計黏貼憑證用紙 「驗收或證明」欄位核章</a:t>
            </a:r>
            <a:r>
              <a:rPr lang="zh-TW" altLang="en-US" sz="2000" dirty="0"/>
              <a:t>，而核銷本案經費，致相關經費</a:t>
            </a:r>
            <a:r>
              <a:rPr lang="zh-TW" altLang="en-US" sz="2000" dirty="0" smtClean="0"/>
              <a:t>審查</a:t>
            </a:r>
            <a:r>
              <a:rPr lang="zh-TW" altLang="en-US" sz="2000" dirty="0"/>
              <a:t>人員陷於錯誤而核撥款項，足生損害</a:t>
            </a:r>
            <a:r>
              <a:rPr lang="zh-TW" altLang="en-US" sz="2000" dirty="0" smtClean="0"/>
              <a:t>於該機關對於經費</a:t>
            </a:r>
            <a:r>
              <a:rPr lang="zh-TW" altLang="en-US" sz="2000" dirty="0"/>
              <a:t>核銷管理之正確性，因而詐得活動款項 </a:t>
            </a:r>
            <a:r>
              <a:rPr lang="en-US" altLang="zh-TW" sz="2000" dirty="0"/>
              <a:t>1</a:t>
            </a:r>
            <a:r>
              <a:rPr lang="zh-TW" altLang="en-US" sz="2000" dirty="0"/>
              <a:t>萬</a:t>
            </a:r>
            <a:r>
              <a:rPr lang="en-US" altLang="zh-TW" sz="2000" dirty="0"/>
              <a:t>2850</a:t>
            </a:r>
            <a:r>
              <a:rPr lang="zh-TW" altLang="en-US" sz="2000" dirty="0" smtClean="0"/>
              <a:t>元。</a:t>
            </a:r>
          </a:p>
          <a:p>
            <a:pPr>
              <a:buFont typeface="Wingdings" pitchFamily="2" charset="2"/>
              <a:buChar char="Ø"/>
            </a:pPr>
            <a:r>
              <a:rPr lang="zh-TW" altLang="en-US" sz="2000" dirty="0" smtClean="0"/>
              <a:t>案經金門地檢署偵查起訴，嗣經金門地方法院於</a:t>
            </a:r>
            <a:r>
              <a:rPr lang="en-US" altLang="zh-TW" sz="2000" dirty="0" smtClean="0"/>
              <a:t>107</a:t>
            </a:r>
            <a:r>
              <a:rPr lang="zh-TW" altLang="en-US" sz="2000" dirty="0" smtClean="0"/>
              <a:t>年</a:t>
            </a:r>
            <a:r>
              <a:rPr lang="en-US" altLang="zh-TW" sz="2000" dirty="0" smtClean="0"/>
              <a:t>8</a:t>
            </a:r>
            <a:r>
              <a:rPr lang="zh-TW" altLang="en-US" sz="2000" dirty="0" smtClean="0"/>
              <a:t>月</a:t>
            </a:r>
            <a:r>
              <a:rPr lang="en-US" altLang="zh-TW" sz="2000" dirty="0" smtClean="0"/>
              <a:t>27</a:t>
            </a:r>
            <a:r>
              <a:rPr lang="zh-TW" altLang="en-US" sz="2000" dirty="0" smtClean="0"/>
              <a:t>日以</a:t>
            </a:r>
            <a:r>
              <a:rPr lang="en-US" altLang="zh-TW" sz="2000" dirty="0" smtClean="0"/>
              <a:t>107</a:t>
            </a:r>
            <a:r>
              <a:rPr lang="zh-TW" altLang="en-US" sz="2000" dirty="0" smtClean="0"/>
              <a:t>年訴字第</a:t>
            </a:r>
            <a:r>
              <a:rPr lang="en-US" altLang="zh-TW" sz="2000" dirty="0" smtClean="0"/>
              <a:t>16</a:t>
            </a:r>
            <a:r>
              <a:rPr lang="zh-TW" altLang="en-US" sz="2000" dirty="0" smtClean="0"/>
              <a:t>號</a:t>
            </a:r>
            <a:r>
              <a:rPr lang="zh-TW" altLang="en-US" sz="2000" dirty="0"/>
              <a:t>刑事判決</a:t>
            </a:r>
            <a:r>
              <a:rPr lang="zh-TW" altLang="en-US" sz="2000" dirty="0" smtClean="0"/>
              <a:t>○</a:t>
            </a:r>
            <a:r>
              <a:rPr lang="zh-TW" altLang="en-US" sz="2000" dirty="0"/>
              <a:t> ○</a:t>
            </a:r>
            <a:r>
              <a:rPr lang="zh-TW" altLang="en-US" sz="2000" dirty="0" smtClean="0"/>
              <a:t>犯</a:t>
            </a:r>
            <a:r>
              <a:rPr lang="zh-TW" altLang="en-US" sz="2000" dirty="0"/>
              <a:t>利用職務機會詐取財物罪，處有期徒刑壹年拾月。</a:t>
            </a:r>
            <a:r>
              <a:rPr lang="zh-TW" altLang="en-US" sz="2000" dirty="0" smtClean="0"/>
              <a:t>緩刑參年</a:t>
            </a:r>
            <a:r>
              <a:rPr lang="zh-TW" altLang="en-US" sz="2000" dirty="0"/>
              <a:t>，並應向公庫支付新臺幣貳拾萬元。褫奪公權貳年。 扣案犯罪所得新臺幣壹萬貳仟捌佰伍拾元沒收。 </a:t>
            </a:r>
            <a:endParaRPr lang="en-US" altLang="zh-TW" sz="2000" dirty="0" smtClean="0"/>
          </a:p>
          <a:p>
            <a:pPr marL="0" indent="0" algn="ctr">
              <a:buNone/>
            </a:pPr>
            <a:r>
              <a:rPr lang="zh-TW" altLang="en-US" sz="1600" dirty="0">
                <a:latin typeface="+mn-ea"/>
              </a:rPr>
              <a:t>引</a:t>
            </a:r>
            <a:r>
              <a:rPr lang="zh-TW" altLang="en-US" sz="1600" dirty="0" smtClean="0">
                <a:latin typeface="+mn-ea"/>
              </a:rPr>
              <a:t>自：司法院網站</a:t>
            </a:r>
            <a:r>
              <a:rPr lang="en-US" altLang="zh-TW" sz="1600" dirty="0" smtClean="0">
                <a:latin typeface="+mn-ea"/>
              </a:rPr>
              <a:t>/</a:t>
            </a:r>
            <a:r>
              <a:rPr lang="zh-TW" altLang="en-US" sz="1600" dirty="0" smtClean="0">
                <a:latin typeface="+mn-ea"/>
              </a:rPr>
              <a:t>法學資料檢索</a:t>
            </a:r>
            <a:r>
              <a:rPr lang="en-US" altLang="zh-TW" sz="1600" dirty="0" smtClean="0">
                <a:latin typeface="+mn-ea"/>
              </a:rPr>
              <a:t>/</a:t>
            </a:r>
            <a:r>
              <a:rPr lang="zh-TW" altLang="en-US" sz="1600" dirty="0" smtClean="0">
                <a:latin typeface="+mn-ea"/>
              </a:rPr>
              <a:t>裁判書查詢</a:t>
            </a:r>
            <a:r>
              <a:rPr lang="en-US" altLang="zh-TW" sz="1600" dirty="0" smtClean="0">
                <a:latin typeface="+mn-ea"/>
              </a:rPr>
              <a:t>/</a:t>
            </a:r>
            <a:r>
              <a:rPr lang="zh-TW" altLang="en-US" sz="1600" dirty="0" smtClean="0"/>
              <a:t>金門</a:t>
            </a:r>
            <a:r>
              <a:rPr lang="zh-TW" altLang="en-US" sz="1600" dirty="0"/>
              <a:t>地方法院</a:t>
            </a:r>
            <a:r>
              <a:rPr lang="en-US" altLang="zh-TW" sz="1600" dirty="0"/>
              <a:t>107</a:t>
            </a:r>
            <a:r>
              <a:rPr lang="zh-TW" altLang="en-US" sz="1600" dirty="0"/>
              <a:t>年訴字第</a:t>
            </a:r>
            <a:r>
              <a:rPr lang="en-US" altLang="zh-TW" sz="1600" dirty="0"/>
              <a:t>16</a:t>
            </a:r>
            <a:r>
              <a:rPr lang="zh-TW" altLang="en-US" sz="1600" dirty="0"/>
              <a:t>號刑事判決</a:t>
            </a:r>
            <a:r>
              <a:rPr lang="zh-TW" altLang="en-US" sz="1600" b="1" dirty="0" smtClean="0"/>
              <a:t>。 </a:t>
            </a:r>
          </a:p>
        </p:txBody>
      </p:sp>
      <p:sp>
        <p:nvSpPr>
          <p:cNvPr id="18437" name="投影片編號版面配置區 4"/>
          <p:cNvSpPr>
            <a:spLocks noGrp="1"/>
          </p:cNvSpPr>
          <p:nvPr>
            <p:ph type="sldNum" sz="quarter" idx="4294967295"/>
          </p:nvPr>
        </p:nvSpPr>
        <p:spPr>
          <a:xfrm>
            <a:off x="6553200" y="6245225"/>
            <a:ext cx="2132013" cy="474663"/>
          </a:xfrm>
          <a:prstGeom prst="rect">
            <a:avLst/>
          </a:prstGeom>
          <a:noFill/>
        </p:spPr>
        <p:txBody>
          <a:bodyPr/>
          <a:lstStyle>
            <a:lvl1pPr eaLnBrk="0" hangingPunct="0">
              <a:spcBef>
                <a:spcPts val="8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標楷體" pitchFamily="65" charset="-120"/>
              </a:defRPr>
            </a:lvl1pPr>
            <a:lvl2pPr marL="742950" indent="-285750" eaLnBrk="0" hangingPunct="0">
              <a:spcBef>
                <a:spcPts val="7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標楷體" pitchFamily="65" charset="-120"/>
              </a:defRPr>
            </a:lvl2pPr>
            <a:lvl3pPr marL="1143000" indent="-228600" eaLnBrk="0" hangingPunct="0">
              <a:spcBef>
                <a:spcPts val="6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標楷體" pitchFamily="65" charset="-120"/>
              </a:defRPr>
            </a:lvl3pPr>
            <a:lvl4pPr marL="16002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標楷體" pitchFamily="65" charset="-120"/>
              </a:defRPr>
            </a:lvl4pPr>
            <a:lvl5pPr marL="20574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標楷體" pitchFamily="65" charset="-120"/>
              </a:defRPr>
            </a:lvl5pPr>
            <a:lvl6pPr marL="25146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標楷體" pitchFamily="65" charset="-120"/>
              </a:defRPr>
            </a:lvl6pPr>
            <a:lvl7pPr marL="29718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標楷體" pitchFamily="65" charset="-120"/>
              </a:defRPr>
            </a:lvl7pPr>
            <a:lvl8pPr marL="34290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標楷體" pitchFamily="65" charset="-120"/>
              </a:defRPr>
            </a:lvl8pPr>
            <a:lvl9pPr marL="38862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標楷體" pitchFamily="65" charset="-120"/>
              </a:defRPr>
            </a:lvl9pPr>
          </a:lstStyle>
          <a:p>
            <a:pPr eaLnBrk="1" hangingPunct="1">
              <a:spcBef>
                <a:spcPct val="0"/>
              </a:spcBef>
              <a:buFontTx/>
              <a:buNone/>
            </a:pPr>
            <a:fld id="{58777A35-9F45-4DD9-8F0F-B933B292F94C}" type="slidenum">
              <a:rPr kumimoji="1" lang="en-US" altLang="zh-TW" sz="1400" smtClean="0">
                <a:solidFill>
                  <a:schemeClr val="tx1"/>
                </a:solidFill>
                <a:ea typeface="新細明體" pitchFamily="18" charset="-120"/>
              </a:rPr>
              <a:pPr eaLnBrk="1" hangingPunct="1">
                <a:spcBef>
                  <a:spcPct val="0"/>
                </a:spcBef>
                <a:buFontTx/>
                <a:buNone/>
              </a:pPr>
              <a:t>26</a:t>
            </a:fld>
            <a:endParaRPr kumimoji="1" lang="en-US" altLang="zh-TW" sz="1400" smtClean="0">
              <a:solidFill>
                <a:schemeClr val="tx1"/>
              </a:solidFill>
              <a:ea typeface="新細明體" pitchFamily="18" charset="-120"/>
            </a:endParaRPr>
          </a:p>
        </p:txBody>
      </p:sp>
    </p:spTree>
    <p:extLst>
      <p:ext uri="{BB962C8B-B14F-4D97-AF65-F5344CB8AC3E}">
        <p14:creationId xmlns:p14="http://schemas.microsoft.com/office/powerpoint/2010/main" val="356073231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a:xfrm>
            <a:off x="971600" y="306813"/>
            <a:ext cx="8064896" cy="720080"/>
          </a:xfrm>
        </p:spPr>
        <p:txBody>
          <a:bodyPr/>
          <a:lstStyle/>
          <a:p>
            <a:r>
              <a:rPr lang="zh-TW" altLang="en-US" sz="2800" dirty="0" smtClean="0"/>
              <a:t>採購評選委員應注意是否有應自行迴避事由，避免涉及行政違失或弊端</a:t>
            </a:r>
          </a:p>
        </p:txBody>
      </p:sp>
      <p:sp>
        <p:nvSpPr>
          <p:cNvPr id="18435" name="內容版面配置區 2"/>
          <p:cNvSpPr>
            <a:spLocks noGrp="1"/>
          </p:cNvSpPr>
          <p:nvPr>
            <p:ph idx="1"/>
          </p:nvPr>
        </p:nvSpPr>
        <p:spPr>
          <a:xfrm>
            <a:off x="179512" y="1340768"/>
            <a:ext cx="8785225" cy="5048473"/>
          </a:xfrm>
        </p:spPr>
        <p:txBody>
          <a:bodyPr/>
          <a:lstStyle/>
          <a:p>
            <a:pPr algn="just"/>
            <a:r>
              <a:rPr lang="zh-TW" altLang="en-GB" sz="2400" dirty="0" smtClean="0"/>
              <a:t>案情</a:t>
            </a:r>
            <a:r>
              <a:rPr lang="zh-TW" altLang="en-US" sz="2400" dirty="0" smtClean="0"/>
              <a:t>摘要</a:t>
            </a:r>
            <a:r>
              <a:rPr lang="zh-TW" altLang="en-GB" sz="2400" dirty="0" smtClean="0"/>
              <a:t>：</a:t>
            </a:r>
            <a:r>
              <a:rPr lang="zh-TW" altLang="en-US" sz="2400" dirty="0" smtClean="0"/>
              <a:t>本縣○機關辦理○勞務採購評</a:t>
            </a:r>
            <a:r>
              <a:rPr lang="zh-TW" altLang="en-US" sz="2400" dirty="0"/>
              <a:t>選</a:t>
            </a:r>
            <a:r>
              <a:rPr lang="zh-TW" altLang="en-US" sz="2400" dirty="0" smtClean="0"/>
              <a:t>案，</a:t>
            </a:r>
            <a:r>
              <a:rPr lang="zh-TW" altLang="en-US" sz="2400" dirty="0"/>
              <a:t> </a:t>
            </a:r>
            <a:r>
              <a:rPr lang="zh-TW" altLang="en-US" sz="2400" dirty="0" smtClean="0"/>
              <a:t>該機</a:t>
            </a:r>
            <a:r>
              <a:rPr lang="zh-TW" altLang="en-US" sz="2400" dirty="0"/>
              <a:t>關</a:t>
            </a:r>
            <a:r>
              <a:rPr lang="zh-TW" altLang="en-US" sz="2400" dirty="0" smtClean="0"/>
              <a:t>前首長擔任採購案之評選委員，該首長於到職前三年係本採購案投標廠商</a:t>
            </a:r>
            <a:r>
              <a:rPr lang="zh-TW" altLang="en-US" sz="2400" dirty="0"/>
              <a:t>○</a:t>
            </a:r>
            <a:r>
              <a:rPr lang="zh-TW" altLang="en-US" sz="2400" dirty="0" smtClean="0"/>
              <a:t>大學○系之助理教授，渠可否擔任本採購案之評選委員</a:t>
            </a:r>
            <a:r>
              <a:rPr lang="en-US" altLang="zh-TW" sz="2400" dirty="0" smtClean="0"/>
              <a:t>?</a:t>
            </a:r>
          </a:p>
          <a:p>
            <a:pPr>
              <a:buFont typeface="Wingdings" pitchFamily="2" charset="2"/>
              <a:buChar char="Ø"/>
            </a:pPr>
            <a:r>
              <a:rPr lang="zh-TW" altLang="en-US" sz="2400" dirty="0" smtClean="0"/>
              <a:t>依據「採購評選委員會審議規則」第</a:t>
            </a:r>
            <a:r>
              <a:rPr lang="en-US" altLang="zh-TW" sz="2400" dirty="0" smtClean="0"/>
              <a:t>14</a:t>
            </a:r>
            <a:r>
              <a:rPr lang="zh-TW" altLang="en-US" sz="2400" dirty="0" smtClean="0"/>
              <a:t>條第</a:t>
            </a:r>
            <a:r>
              <a:rPr lang="en-US" altLang="zh-TW" sz="2400" dirty="0" smtClean="0"/>
              <a:t>2</a:t>
            </a:r>
            <a:r>
              <a:rPr lang="zh-TW" altLang="en-US" sz="2400" dirty="0" smtClean="0"/>
              <a:t>及</a:t>
            </a:r>
            <a:r>
              <a:rPr lang="en-US" altLang="zh-TW" sz="2400" dirty="0" smtClean="0"/>
              <a:t>3</a:t>
            </a:r>
            <a:r>
              <a:rPr lang="zh-TW" altLang="en-US" sz="2400" dirty="0" smtClean="0"/>
              <a:t>款</a:t>
            </a:r>
            <a:r>
              <a:rPr lang="en-US" altLang="zh-TW" sz="2400" dirty="0" smtClean="0"/>
              <a:t>:</a:t>
            </a:r>
            <a:r>
              <a:rPr lang="zh-TW" altLang="en-US" sz="2400" dirty="0"/>
              <a:t>「本委員會委員有下列情形之一者，應即辭職或予以解聘：二、本人或其配偶與受評選之廠商或其負責人間現有或三年內曾有僱傭</a:t>
            </a:r>
            <a:r>
              <a:rPr lang="zh-TW" altLang="en-US" sz="2400" dirty="0" smtClean="0"/>
              <a:t>、委任</a:t>
            </a:r>
            <a:r>
              <a:rPr lang="zh-TW" altLang="en-US" sz="2400" dirty="0"/>
              <a:t>或代理關係。三、委員認為本人或機關認其有不能公正執行職務之虞。</a:t>
            </a:r>
            <a:r>
              <a:rPr lang="zh-TW" altLang="en-US" sz="2400" dirty="0" smtClean="0"/>
              <a:t>」</a:t>
            </a:r>
          </a:p>
          <a:p>
            <a:pPr>
              <a:buFont typeface="Wingdings" pitchFamily="2" charset="2"/>
              <a:buChar char="Ø"/>
            </a:pPr>
            <a:r>
              <a:rPr lang="zh-TW" altLang="en-US" sz="2400" dirty="0" smtClean="0"/>
              <a:t>本案該首長於</a:t>
            </a:r>
            <a:r>
              <a:rPr lang="zh-TW" altLang="en-US" sz="2400" dirty="0"/>
              <a:t>到職前三年</a:t>
            </a:r>
            <a:r>
              <a:rPr lang="zh-TW" altLang="en-US" sz="2400" dirty="0" smtClean="0"/>
              <a:t>係受聘於本採購案投標廠商○大</a:t>
            </a:r>
            <a:r>
              <a:rPr lang="zh-TW" altLang="en-US" sz="2400" dirty="0"/>
              <a:t>學○系之助理</a:t>
            </a:r>
            <a:r>
              <a:rPr lang="zh-TW" altLang="en-US" sz="2400" dirty="0" smtClean="0"/>
              <a:t>教授，依據上開規定，</a:t>
            </a:r>
            <a:r>
              <a:rPr lang="zh-TW" altLang="en-US" sz="2400" dirty="0"/>
              <a:t>應即辭職或予以</a:t>
            </a:r>
            <a:r>
              <a:rPr lang="zh-TW" altLang="en-US" sz="2400" dirty="0" smtClean="0"/>
              <a:t>解聘，惟渠仍參與評選，違反上開規定應迴避而未迴避之情形，涉及行政違失情事。 </a:t>
            </a:r>
            <a:endParaRPr lang="en-US" altLang="zh-TW" sz="2400" dirty="0" smtClean="0"/>
          </a:p>
        </p:txBody>
      </p:sp>
      <p:sp>
        <p:nvSpPr>
          <p:cNvPr id="18437" name="投影片編號版面配置區 4"/>
          <p:cNvSpPr>
            <a:spLocks noGrp="1"/>
          </p:cNvSpPr>
          <p:nvPr>
            <p:ph type="sldNum" sz="quarter" idx="4294967295"/>
          </p:nvPr>
        </p:nvSpPr>
        <p:spPr>
          <a:xfrm>
            <a:off x="6553200" y="6245225"/>
            <a:ext cx="2132013" cy="474663"/>
          </a:xfrm>
          <a:prstGeom prst="rect">
            <a:avLst/>
          </a:prstGeom>
          <a:noFill/>
        </p:spPr>
        <p:txBody>
          <a:bodyPr/>
          <a:lstStyle>
            <a:lvl1pPr eaLnBrk="0" hangingPunct="0">
              <a:spcBef>
                <a:spcPts val="8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標楷體" pitchFamily="65" charset="-120"/>
              </a:defRPr>
            </a:lvl1pPr>
            <a:lvl2pPr marL="742950" indent="-285750" eaLnBrk="0" hangingPunct="0">
              <a:spcBef>
                <a:spcPts val="7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標楷體" pitchFamily="65" charset="-120"/>
              </a:defRPr>
            </a:lvl2pPr>
            <a:lvl3pPr marL="1143000" indent="-228600" eaLnBrk="0" hangingPunct="0">
              <a:spcBef>
                <a:spcPts val="6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標楷體" pitchFamily="65" charset="-120"/>
              </a:defRPr>
            </a:lvl3pPr>
            <a:lvl4pPr marL="16002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標楷體" pitchFamily="65" charset="-120"/>
              </a:defRPr>
            </a:lvl4pPr>
            <a:lvl5pPr marL="20574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標楷體" pitchFamily="65" charset="-120"/>
              </a:defRPr>
            </a:lvl5pPr>
            <a:lvl6pPr marL="25146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標楷體" pitchFamily="65" charset="-120"/>
              </a:defRPr>
            </a:lvl6pPr>
            <a:lvl7pPr marL="29718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標楷體" pitchFamily="65" charset="-120"/>
              </a:defRPr>
            </a:lvl7pPr>
            <a:lvl8pPr marL="34290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標楷體" pitchFamily="65" charset="-120"/>
              </a:defRPr>
            </a:lvl8pPr>
            <a:lvl9pPr marL="38862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標楷體" pitchFamily="65" charset="-120"/>
              </a:defRPr>
            </a:lvl9pPr>
          </a:lstStyle>
          <a:p>
            <a:pPr eaLnBrk="1" hangingPunct="1">
              <a:spcBef>
                <a:spcPct val="0"/>
              </a:spcBef>
              <a:buFontTx/>
              <a:buNone/>
            </a:pPr>
            <a:fld id="{58777A35-9F45-4DD9-8F0F-B933B292F94C}" type="slidenum">
              <a:rPr kumimoji="1" lang="en-US" altLang="zh-TW" sz="1400" smtClean="0">
                <a:solidFill>
                  <a:schemeClr val="tx1"/>
                </a:solidFill>
                <a:ea typeface="新細明體" pitchFamily="18" charset="-120"/>
              </a:rPr>
              <a:pPr eaLnBrk="1" hangingPunct="1">
                <a:spcBef>
                  <a:spcPct val="0"/>
                </a:spcBef>
                <a:buFontTx/>
                <a:buNone/>
              </a:pPr>
              <a:t>27</a:t>
            </a:fld>
            <a:endParaRPr kumimoji="1" lang="en-US" altLang="zh-TW" sz="1400" smtClean="0">
              <a:solidFill>
                <a:schemeClr val="tx1"/>
              </a:solidFill>
              <a:ea typeface="新細明體" pitchFamily="18" charset="-120"/>
            </a:endParaRPr>
          </a:p>
        </p:txBody>
      </p:sp>
    </p:spTree>
    <p:extLst>
      <p:ext uri="{BB962C8B-B14F-4D97-AF65-F5344CB8AC3E}">
        <p14:creationId xmlns:p14="http://schemas.microsoft.com/office/powerpoint/2010/main" val="179528502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899592" y="476672"/>
            <a:ext cx="7941568" cy="504825"/>
          </a:xfrm>
        </p:spPr>
        <p:txBody>
          <a:bodyPr/>
          <a:lstStyle/>
          <a:p>
            <a:r>
              <a:rPr lang="zh-TW" altLang="en-US" sz="2400" dirty="0" smtClean="0"/>
              <a:t>重申各機關辦理小額採購應注意內部控制，避免發生流弊</a:t>
            </a:r>
          </a:p>
        </p:txBody>
      </p:sp>
      <p:sp>
        <p:nvSpPr>
          <p:cNvPr id="19459" name="內容版面配置區 2"/>
          <p:cNvSpPr>
            <a:spLocks noGrp="1"/>
          </p:cNvSpPr>
          <p:nvPr>
            <p:ph idx="1"/>
          </p:nvPr>
        </p:nvSpPr>
        <p:spPr>
          <a:xfrm>
            <a:off x="179512" y="1196752"/>
            <a:ext cx="8785225" cy="5694218"/>
          </a:xfrm>
        </p:spPr>
        <p:txBody>
          <a:bodyPr/>
          <a:lstStyle/>
          <a:p>
            <a:pPr marL="355600" indent="-355600">
              <a:buNone/>
            </a:pPr>
            <a:r>
              <a:rPr lang="zh-TW" altLang="en-US" sz="1400" dirty="0" smtClean="0"/>
              <a:t>一、據媒體報導，有機關人員利用承辦空調、機電工程、水塔維修等小額採購案，涉嫌勾結廠商中飽私囊，</a:t>
            </a:r>
            <a:r>
              <a:rPr lang="zh-TW" altLang="en-US" sz="1400" b="1" dirty="0" smtClean="0">
                <a:solidFill>
                  <a:srgbClr val="FF0000"/>
                </a:solidFill>
              </a:rPr>
              <a:t>未實際施作，卻虛開發票請款，或雖有施作但浮報費用</a:t>
            </a:r>
            <a:r>
              <a:rPr lang="zh-TW" altLang="en-US" sz="1400" dirty="0" smtClean="0"/>
              <a:t>，</a:t>
            </a:r>
            <a:r>
              <a:rPr lang="zh-TW" altLang="en-US" sz="1400" b="1" dirty="0" smtClean="0"/>
              <a:t>前後歷經數年均未被發現，機關內部請購、廠商履約、驗收、經費核銷之過程，殊值檢討。 </a:t>
            </a:r>
          </a:p>
          <a:p>
            <a:pPr marL="355600" indent="-355600">
              <a:buNone/>
            </a:pPr>
            <a:r>
              <a:rPr lang="zh-TW" altLang="en-US" sz="1400" dirty="0" smtClean="0"/>
              <a:t>二、「採購人員倫理準則」第</a:t>
            </a:r>
            <a:r>
              <a:rPr lang="en-US" altLang="zh-TW" sz="1400" dirty="0" smtClean="0"/>
              <a:t>7</a:t>
            </a:r>
            <a:r>
              <a:rPr lang="zh-TW" altLang="en-US" sz="1400" dirty="0" smtClean="0"/>
              <a:t>條規定：「採購人員不得有下列行為：一、利用職務關係對廠商要求、期約或收受賄賂、回扣、餽贈、優惠交易或其他不正利益。二、接受與職務有關廠商之食、宿、交通、娛樂、旅遊、冶遊或其他類似情形之免費或優惠招待。三、不依法令規定辦理採購</a:t>
            </a:r>
            <a:r>
              <a:rPr lang="en-US" altLang="zh-TW" sz="1400" dirty="0" smtClean="0"/>
              <a:t>……</a:t>
            </a:r>
            <a:r>
              <a:rPr lang="zh-TW" altLang="en-US" sz="1400" dirty="0" smtClean="0"/>
              <a:t>五、浪費國家資源。六、未公正辦理採購</a:t>
            </a:r>
            <a:r>
              <a:rPr lang="en-US" altLang="zh-TW" sz="1400" dirty="0" smtClean="0"/>
              <a:t>……</a:t>
            </a:r>
            <a:r>
              <a:rPr lang="zh-TW" altLang="en-US" sz="1400" dirty="0" smtClean="0"/>
              <a:t>一七、意圖為私人不正利益而高估預算、底價或應付契約價金，或為不當之規劃、設計、招標、審標、決標、履約管理或驗收</a:t>
            </a:r>
            <a:r>
              <a:rPr lang="en-US" altLang="zh-TW" sz="1400" dirty="0" smtClean="0"/>
              <a:t>……</a:t>
            </a:r>
            <a:r>
              <a:rPr lang="zh-TW" altLang="en-US" sz="1400" dirty="0" smtClean="0"/>
              <a:t>」，如採購人員有違反上開情形者，機關應依該準則第</a:t>
            </a:r>
            <a:r>
              <a:rPr lang="en-US" altLang="zh-TW" sz="1400" dirty="0" smtClean="0"/>
              <a:t>12</a:t>
            </a:r>
            <a:r>
              <a:rPr lang="zh-TW" altLang="en-US" sz="1400" dirty="0" smtClean="0"/>
              <a:t>條及第</a:t>
            </a:r>
            <a:r>
              <a:rPr lang="en-US" altLang="zh-TW" sz="1400" dirty="0" smtClean="0"/>
              <a:t>13</a:t>
            </a:r>
            <a:r>
              <a:rPr lang="zh-TW" altLang="en-US" sz="1400" dirty="0" smtClean="0"/>
              <a:t>條規定妥處。例如觸犯刑事法令者，應移送司法機關處理。 </a:t>
            </a:r>
          </a:p>
          <a:p>
            <a:pPr marL="355600" indent="-355600">
              <a:buNone/>
            </a:pPr>
            <a:r>
              <a:rPr lang="zh-TW" altLang="en-US" sz="1400" dirty="0" smtClean="0"/>
              <a:t>三、本會</a:t>
            </a:r>
            <a:r>
              <a:rPr lang="en-US" altLang="zh-TW" sz="1400" dirty="0" smtClean="0"/>
              <a:t>99</a:t>
            </a:r>
            <a:r>
              <a:rPr lang="zh-TW" altLang="en-US" sz="1400" dirty="0" smtClean="0"/>
              <a:t>年</a:t>
            </a:r>
            <a:r>
              <a:rPr lang="en-US" altLang="zh-TW" sz="1400" dirty="0" smtClean="0"/>
              <a:t>5</a:t>
            </a:r>
            <a:r>
              <a:rPr lang="zh-TW" altLang="en-US" sz="1400" dirty="0" smtClean="0"/>
              <a:t>月</a:t>
            </a:r>
            <a:r>
              <a:rPr lang="en-US" altLang="zh-TW" sz="1400" dirty="0" smtClean="0"/>
              <a:t>12</a:t>
            </a:r>
            <a:r>
              <a:rPr lang="zh-TW" altLang="en-US" sz="1400" dirty="0" smtClean="0"/>
              <a:t>日工程企字第</a:t>
            </a:r>
            <a:r>
              <a:rPr lang="en-US" altLang="zh-TW" sz="1400" dirty="0" smtClean="0"/>
              <a:t>09900189230</a:t>
            </a:r>
            <a:r>
              <a:rPr lang="zh-TW" altLang="en-US" sz="1400" dirty="0" smtClean="0"/>
              <a:t>號函檢送「機關辦理公告金額十分之一（新臺幣</a:t>
            </a:r>
            <a:r>
              <a:rPr lang="en-US" altLang="zh-TW" sz="1400" dirty="0" smtClean="0"/>
              <a:t>10</a:t>
            </a:r>
            <a:r>
              <a:rPr lang="zh-TW" altLang="en-US" sz="1400" dirty="0" smtClean="0"/>
              <a:t>萬元）以下採購常見誤解或錯誤態樣」（公開於本會網站），已彙整機關辦理公告金額十分之一以下採購之常見誤解或錯誤態樣情形，</a:t>
            </a:r>
            <a:r>
              <a:rPr lang="zh-TW" altLang="en-US" sz="1400" b="1" dirty="0" smtClean="0"/>
              <a:t>例如：「意圖規避本法公告金額以上或未達公告金額但逾公告金額十分之一之採購規定，而以公告金額十分之一以下之採購，分批辦理公告金額以上之採購，或未達公告金額但逾公告金額十分之一之採購」、「洽一家廠商代為蒐集提供三家廠商之報價或估價單，供機關作為採購之決定」、「誤以為所有案件皆無需經議價程序」、「未考慮廠商報價之合理性，逕以報價決標」、「誤以為所有公告金額十分之一以下之採購皆無需簽訂契約」、「誤以為利用共同供應契約辦理公告金額十分之一以下之採購，無需辦理驗收」。 </a:t>
            </a:r>
          </a:p>
          <a:p>
            <a:pPr marL="355600" indent="-355600">
              <a:buNone/>
            </a:pPr>
            <a:r>
              <a:rPr lang="zh-TW" altLang="en-US" sz="1400" dirty="0" smtClean="0"/>
              <a:t>四、本會</a:t>
            </a:r>
            <a:r>
              <a:rPr lang="en-US" altLang="zh-TW" sz="1400" dirty="0" smtClean="0"/>
              <a:t>101</a:t>
            </a:r>
            <a:r>
              <a:rPr lang="zh-TW" altLang="en-US" sz="1400" dirty="0" smtClean="0"/>
              <a:t>年</a:t>
            </a:r>
            <a:r>
              <a:rPr lang="en-US" altLang="zh-TW" sz="1400" dirty="0" smtClean="0"/>
              <a:t>2</a:t>
            </a:r>
            <a:r>
              <a:rPr lang="zh-TW" altLang="en-US" sz="1400" dirty="0" smtClean="0"/>
              <a:t>月</a:t>
            </a:r>
            <a:r>
              <a:rPr lang="en-US" altLang="zh-TW" sz="1400" dirty="0" smtClean="0"/>
              <a:t>4</a:t>
            </a:r>
            <a:r>
              <a:rPr lang="zh-TW" altLang="en-US" sz="1400" dirty="0" smtClean="0"/>
              <a:t>日工程企字第</a:t>
            </a:r>
            <a:r>
              <a:rPr lang="en-US" altLang="zh-TW" sz="1400" dirty="0" smtClean="0"/>
              <a:t>10100038440</a:t>
            </a:r>
            <a:r>
              <a:rPr lang="zh-TW" altLang="en-US" sz="1400" dirty="0" smtClean="0"/>
              <a:t>號函檢送「內部控制制度共通性作業範例標準化作業流程及控制重點</a:t>
            </a:r>
            <a:r>
              <a:rPr lang="en-US" altLang="zh-TW" sz="1400" dirty="0" smtClean="0"/>
              <a:t>-</a:t>
            </a:r>
            <a:r>
              <a:rPr lang="zh-TW" altLang="en-US" sz="1400" dirty="0" smtClean="0"/>
              <a:t>採購業務」（公開於本會網站），</a:t>
            </a:r>
            <a:r>
              <a:rPr lang="zh-TW" altLang="en-US" sz="1400" b="1" dirty="0" smtClean="0"/>
              <a:t>針對機關辦理採購業務之各階段事項（包含招標、開標、審標、決標、履約管理、驗收及處理異議等）</a:t>
            </a:r>
            <a:r>
              <a:rPr lang="zh-TW" altLang="en-US" sz="1400" dirty="0" smtClean="0"/>
              <a:t>，已訂定其標準化作業流程及控制重點，並附檢查表，供各機關視業務性質參採使用。 </a:t>
            </a:r>
          </a:p>
          <a:p>
            <a:pPr marL="355600" indent="-355600">
              <a:buNone/>
            </a:pPr>
            <a:r>
              <a:rPr lang="zh-TW" altLang="en-US" sz="1400" dirty="0" smtClean="0"/>
              <a:t>五、政府採購法（下稱採購法）</a:t>
            </a:r>
            <a:r>
              <a:rPr lang="zh-TW" altLang="en-US" sz="1400" b="1" dirty="0" smtClean="0">
                <a:solidFill>
                  <a:srgbClr val="FF0000"/>
                </a:solidFill>
              </a:rPr>
              <a:t>施行細則第</a:t>
            </a:r>
            <a:r>
              <a:rPr lang="en-US" altLang="zh-TW" sz="1400" b="1" dirty="0" smtClean="0">
                <a:solidFill>
                  <a:srgbClr val="FF0000"/>
                </a:solidFill>
              </a:rPr>
              <a:t>90</a:t>
            </a:r>
            <a:r>
              <a:rPr lang="zh-TW" altLang="en-US" sz="1400" b="1" dirty="0" smtClean="0">
                <a:solidFill>
                  <a:srgbClr val="FF0000"/>
                </a:solidFill>
              </a:rPr>
              <a:t>條規定，機關辦理工程、財物小額採購之驗收，雖得免辦理現場查驗，而由承辦採購單位備具書面憑證採書面驗收，惟仍應注意避免發生流弊。</a:t>
            </a:r>
            <a:r>
              <a:rPr lang="zh-TW" altLang="en-US" sz="1400" dirty="0" smtClean="0"/>
              <a:t>另依採購法第</a:t>
            </a:r>
            <a:r>
              <a:rPr lang="en-US" altLang="zh-TW" sz="1400" dirty="0" smtClean="0"/>
              <a:t>72</a:t>
            </a:r>
            <a:r>
              <a:rPr lang="zh-TW" altLang="en-US" sz="1400" dirty="0" smtClean="0"/>
              <a:t>條規定，驗收結果與契約、圖說、貨樣規定不符者，應通知廠商限期改善、拆除、重作、退貨或換貨。</a:t>
            </a:r>
            <a:endParaRPr lang="en-US" altLang="zh-TW" sz="1400" dirty="0" smtClean="0"/>
          </a:p>
          <a:p>
            <a:pPr marL="0" indent="0">
              <a:buNone/>
            </a:pPr>
            <a:r>
              <a:rPr lang="zh-TW" altLang="en-US" sz="1400" dirty="0" smtClean="0">
                <a:solidFill>
                  <a:srgbClr val="FF0000"/>
                </a:solidFill>
              </a:rPr>
              <a:t>      （</a:t>
            </a:r>
            <a:r>
              <a:rPr lang="zh-TW" altLang="en-US" sz="1400" dirty="0">
                <a:solidFill>
                  <a:srgbClr val="FF0000"/>
                </a:solidFill>
                <a:latin typeface="標楷體" pitchFamily="65" charset="-120"/>
              </a:rPr>
              <a:t>工程</a:t>
            </a:r>
            <a:r>
              <a:rPr lang="zh-TW" altLang="en-US" sz="1400" dirty="0" smtClean="0">
                <a:solidFill>
                  <a:srgbClr val="FF0000"/>
                </a:solidFill>
                <a:latin typeface="標楷體" pitchFamily="65" charset="-120"/>
              </a:rPr>
              <a:t>會</a:t>
            </a:r>
            <a:r>
              <a:rPr lang="en-US" altLang="zh-TW" sz="1400" dirty="0" smtClean="0">
                <a:solidFill>
                  <a:srgbClr val="FF0000"/>
                </a:solidFill>
                <a:latin typeface="標楷體" pitchFamily="65" charset="-120"/>
              </a:rPr>
              <a:t>1030905</a:t>
            </a:r>
            <a:r>
              <a:rPr lang="zh-TW" altLang="en-US" sz="1400" dirty="0" smtClean="0">
                <a:solidFill>
                  <a:srgbClr val="FF0000"/>
                </a:solidFill>
                <a:latin typeface="標楷體" pitchFamily="65" charset="-120"/>
              </a:rPr>
              <a:t>工程</a:t>
            </a:r>
            <a:r>
              <a:rPr lang="zh-TW" altLang="en-US" sz="1400" dirty="0">
                <a:solidFill>
                  <a:srgbClr val="FF0000"/>
                </a:solidFill>
                <a:latin typeface="標楷體" pitchFamily="65" charset="-120"/>
              </a:rPr>
              <a:t>企字</a:t>
            </a:r>
            <a:r>
              <a:rPr lang="zh-TW" altLang="en-US" sz="1400" dirty="0" smtClean="0">
                <a:solidFill>
                  <a:srgbClr val="FF0000"/>
                </a:solidFill>
                <a:latin typeface="標楷體" pitchFamily="65" charset="-120"/>
              </a:rPr>
              <a:t>第</a:t>
            </a:r>
            <a:r>
              <a:rPr lang="en-US" altLang="zh-TW" sz="1400" dirty="0" smtClean="0">
                <a:solidFill>
                  <a:srgbClr val="FF0000"/>
                </a:solidFill>
                <a:latin typeface="標楷體" pitchFamily="65" charset="-120"/>
              </a:rPr>
              <a:t>10300322510</a:t>
            </a:r>
            <a:r>
              <a:rPr lang="zh-TW" altLang="en-US" sz="1400" dirty="0" smtClean="0">
                <a:solidFill>
                  <a:srgbClr val="FF0000"/>
                </a:solidFill>
                <a:latin typeface="標楷體" pitchFamily="65" charset="-120"/>
              </a:rPr>
              <a:t>號</a:t>
            </a:r>
            <a:r>
              <a:rPr lang="zh-TW" altLang="en-US" sz="1400" dirty="0">
                <a:solidFill>
                  <a:srgbClr val="FF0000"/>
                </a:solidFill>
                <a:latin typeface="標楷體" pitchFamily="65" charset="-120"/>
              </a:rPr>
              <a:t>函</a:t>
            </a:r>
            <a:r>
              <a:rPr lang="zh-TW" altLang="en-US" sz="1400" dirty="0" smtClean="0">
                <a:solidFill>
                  <a:srgbClr val="FF0000"/>
                </a:solidFill>
              </a:rPr>
              <a:t>）</a:t>
            </a:r>
          </a:p>
        </p:txBody>
      </p:sp>
      <p:sp>
        <p:nvSpPr>
          <p:cNvPr id="19461" name="投影片編號版面配置區 4"/>
          <p:cNvSpPr>
            <a:spLocks noGrp="1"/>
          </p:cNvSpPr>
          <p:nvPr>
            <p:ph type="sldNum" sz="quarter" idx="4294967295"/>
          </p:nvPr>
        </p:nvSpPr>
        <p:spPr>
          <a:xfrm>
            <a:off x="6553200" y="6245225"/>
            <a:ext cx="2132013" cy="474663"/>
          </a:xfrm>
          <a:prstGeom prst="rect">
            <a:avLst/>
          </a:prstGeom>
          <a:noFill/>
        </p:spPr>
        <p:txBody>
          <a:bodyPr/>
          <a:lstStyle>
            <a:lvl1pPr eaLnBrk="0" hangingPunct="0">
              <a:spcBef>
                <a:spcPts val="8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標楷體" pitchFamily="65" charset="-120"/>
              </a:defRPr>
            </a:lvl1pPr>
            <a:lvl2pPr marL="742950" indent="-285750" eaLnBrk="0" hangingPunct="0">
              <a:spcBef>
                <a:spcPts val="7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標楷體" pitchFamily="65" charset="-120"/>
              </a:defRPr>
            </a:lvl2pPr>
            <a:lvl3pPr marL="1143000" indent="-228600" eaLnBrk="0" hangingPunct="0">
              <a:spcBef>
                <a:spcPts val="6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標楷體" pitchFamily="65" charset="-120"/>
              </a:defRPr>
            </a:lvl3pPr>
            <a:lvl4pPr marL="16002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標楷體" pitchFamily="65" charset="-120"/>
              </a:defRPr>
            </a:lvl4pPr>
            <a:lvl5pPr marL="20574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標楷體" pitchFamily="65" charset="-120"/>
              </a:defRPr>
            </a:lvl5pPr>
            <a:lvl6pPr marL="25146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標楷體" pitchFamily="65" charset="-120"/>
              </a:defRPr>
            </a:lvl6pPr>
            <a:lvl7pPr marL="29718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標楷體" pitchFamily="65" charset="-120"/>
              </a:defRPr>
            </a:lvl7pPr>
            <a:lvl8pPr marL="34290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標楷體" pitchFamily="65" charset="-120"/>
              </a:defRPr>
            </a:lvl8pPr>
            <a:lvl9pPr marL="38862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標楷體" pitchFamily="65" charset="-120"/>
              </a:defRPr>
            </a:lvl9pPr>
          </a:lstStyle>
          <a:p>
            <a:pPr eaLnBrk="1" hangingPunct="1">
              <a:spcBef>
                <a:spcPct val="0"/>
              </a:spcBef>
              <a:buFontTx/>
              <a:buNone/>
            </a:pPr>
            <a:fld id="{6C29D91B-F04D-48D0-8416-CE821F2969FB}" type="slidenum">
              <a:rPr kumimoji="1" lang="en-US" altLang="zh-TW" sz="1400" smtClean="0">
                <a:solidFill>
                  <a:schemeClr val="tx1"/>
                </a:solidFill>
                <a:ea typeface="新細明體" pitchFamily="18" charset="-120"/>
              </a:rPr>
              <a:pPr eaLnBrk="1" hangingPunct="1">
                <a:spcBef>
                  <a:spcPct val="0"/>
                </a:spcBef>
                <a:buFontTx/>
                <a:buNone/>
              </a:pPr>
              <a:t>28</a:t>
            </a:fld>
            <a:endParaRPr kumimoji="1" lang="en-US" altLang="zh-TW" sz="1400" smtClean="0">
              <a:solidFill>
                <a:schemeClr val="tx1"/>
              </a:solidFill>
              <a:ea typeface="新細明體" pitchFamily="18" charset="-120"/>
            </a:endParaRPr>
          </a:p>
        </p:txBody>
      </p:sp>
    </p:spTree>
    <p:extLst>
      <p:ext uri="{BB962C8B-B14F-4D97-AF65-F5344CB8AC3E}">
        <p14:creationId xmlns:p14="http://schemas.microsoft.com/office/powerpoint/2010/main" val="110888891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D2146DB4-0723-4C0C-AE2A-D3EF1DF537C1}" type="slidenum">
              <a:rPr kumimoji="0" lang="en-US" altLang="zh-TW" smtClean="0">
                <a:solidFill>
                  <a:srgbClr val="0000FF"/>
                </a:solidFill>
                <a:latin typeface="Arial" pitchFamily="34" charset="0"/>
              </a:rPr>
              <a:pPr eaLnBrk="1" hangingPunct="1"/>
              <a:t>29</a:t>
            </a:fld>
            <a:endParaRPr kumimoji="0" lang="en-US" altLang="zh-TW" smtClean="0">
              <a:solidFill>
                <a:srgbClr val="0000FF"/>
              </a:solidFill>
              <a:latin typeface="Arial" pitchFamily="34" charset="0"/>
            </a:endParaRPr>
          </a:p>
        </p:txBody>
      </p:sp>
      <p:sp>
        <p:nvSpPr>
          <p:cNvPr id="10243" name="Rectangle 2"/>
          <p:cNvSpPr>
            <a:spLocks noGrp="1" noChangeArrowheads="1"/>
          </p:cNvSpPr>
          <p:nvPr>
            <p:ph type="title"/>
          </p:nvPr>
        </p:nvSpPr>
        <p:spPr/>
        <p:txBody>
          <a:bodyPr/>
          <a:lstStyle/>
          <a:p>
            <a:pPr eaLnBrk="1" hangingPunct="1"/>
            <a:r>
              <a:rPr lang="en-US" altLang="zh-TW" dirty="0" smtClean="0">
                <a:latin typeface="標楷體" pitchFamily="65" charset="-120"/>
              </a:rPr>
              <a:t>2.1</a:t>
            </a:r>
            <a:r>
              <a:rPr lang="zh-TW" altLang="en-US" dirty="0" smtClean="0">
                <a:latin typeface="標楷體" pitchFamily="65" charset="-120"/>
              </a:rPr>
              <a:t>監辦</a:t>
            </a:r>
            <a:r>
              <a:rPr lang="zh-TW" altLang="en-US" dirty="0" smtClean="0"/>
              <a:t>、監督相關法規</a:t>
            </a:r>
          </a:p>
        </p:txBody>
      </p:sp>
      <p:sp>
        <p:nvSpPr>
          <p:cNvPr id="10244" name="Rectangle 3"/>
          <p:cNvSpPr>
            <a:spLocks noGrp="1" noChangeArrowheads="1"/>
          </p:cNvSpPr>
          <p:nvPr>
            <p:ph type="body" idx="1"/>
          </p:nvPr>
        </p:nvSpPr>
        <p:spPr/>
        <p:txBody>
          <a:bodyPr/>
          <a:lstStyle/>
          <a:p>
            <a:pPr eaLnBrk="1" hangingPunct="1"/>
            <a:r>
              <a:rPr lang="zh-TW" altLang="en-US" smtClean="0">
                <a:solidFill>
                  <a:srgbClr val="FF0000"/>
                </a:solidFill>
                <a:latin typeface="標楷體" pitchFamily="65" charset="-120"/>
              </a:rPr>
              <a:t>與政府採購法有關者</a:t>
            </a:r>
            <a:r>
              <a:rPr lang="zh-TW" altLang="en-US" smtClean="0">
                <a:solidFill>
                  <a:srgbClr val="FF0000"/>
                </a:solidFill>
              </a:rPr>
              <a:t>：</a:t>
            </a:r>
            <a:endParaRPr lang="zh-TW" altLang="en-US" smtClean="0">
              <a:solidFill>
                <a:srgbClr val="FF0000"/>
              </a:solidFill>
              <a:latin typeface="標楷體" pitchFamily="65" charset="-120"/>
            </a:endParaRPr>
          </a:p>
          <a:p>
            <a:pPr lvl="1" eaLnBrk="1" hangingPunct="1"/>
            <a:r>
              <a:rPr lang="zh-TW" altLang="en-US" smtClean="0">
                <a:latin typeface="標楷體" pitchFamily="65" charset="-120"/>
              </a:rPr>
              <a:t>採購法第</a:t>
            </a:r>
            <a:r>
              <a:rPr lang="en-US" altLang="zh-TW" smtClean="0">
                <a:latin typeface="標楷體" pitchFamily="65" charset="-120"/>
              </a:rPr>
              <a:t>12</a:t>
            </a:r>
            <a:r>
              <a:rPr lang="zh-TW" altLang="en-US" smtClean="0">
                <a:latin typeface="標楷體" pitchFamily="65" charset="-120"/>
              </a:rPr>
              <a:t>條暨施行細則第</a:t>
            </a:r>
            <a:r>
              <a:rPr lang="en-US" altLang="zh-TW" smtClean="0">
                <a:latin typeface="標楷體" pitchFamily="65" charset="-120"/>
              </a:rPr>
              <a:t>6~11</a:t>
            </a:r>
            <a:r>
              <a:rPr lang="zh-TW" altLang="en-US" smtClean="0">
                <a:latin typeface="標楷體" pitchFamily="65" charset="-120"/>
              </a:rPr>
              <a:t>條</a:t>
            </a:r>
            <a:r>
              <a:rPr lang="en-US" altLang="zh-TW" sz="2400" smtClean="0">
                <a:latin typeface="標楷體" pitchFamily="65" charset="-120"/>
              </a:rPr>
              <a:t>(</a:t>
            </a:r>
            <a:r>
              <a:rPr lang="zh-TW" altLang="en-US" sz="2400" smtClean="0">
                <a:latin typeface="標楷體" pitchFamily="65" charset="-120"/>
              </a:rPr>
              <a:t>上級機關之監辦</a:t>
            </a:r>
            <a:r>
              <a:rPr lang="en-US" altLang="zh-TW" sz="2400" smtClean="0">
                <a:latin typeface="標楷體" pitchFamily="65" charset="-120"/>
              </a:rPr>
              <a:t>) </a:t>
            </a:r>
          </a:p>
          <a:p>
            <a:pPr lvl="1" eaLnBrk="1" hangingPunct="1"/>
            <a:r>
              <a:rPr lang="zh-TW" altLang="en-US" smtClean="0">
                <a:latin typeface="標楷體" pitchFamily="65" charset="-120"/>
              </a:rPr>
              <a:t>採購法第</a:t>
            </a:r>
            <a:r>
              <a:rPr lang="en-US" altLang="zh-TW" smtClean="0">
                <a:latin typeface="標楷體" pitchFamily="65" charset="-120"/>
              </a:rPr>
              <a:t>13</a:t>
            </a:r>
            <a:r>
              <a:rPr lang="zh-TW" altLang="en-US" smtClean="0">
                <a:latin typeface="標楷體" pitchFamily="65" charset="-120"/>
              </a:rPr>
              <a:t>條</a:t>
            </a:r>
            <a:r>
              <a:rPr lang="en-US" altLang="zh-TW" sz="2400" smtClean="0">
                <a:latin typeface="標楷體" pitchFamily="65" charset="-120"/>
              </a:rPr>
              <a:t>(</a:t>
            </a:r>
            <a:r>
              <a:rPr lang="zh-TW" altLang="en-US" sz="2400" smtClean="0">
                <a:latin typeface="標楷體" pitchFamily="65" charset="-120"/>
              </a:rPr>
              <a:t>機關內部監辦</a:t>
            </a:r>
            <a:r>
              <a:rPr lang="en-US" altLang="zh-TW" sz="2400" smtClean="0">
                <a:latin typeface="標楷體" pitchFamily="65" charset="-120"/>
              </a:rPr>
              <a:t>)</a:t>
            </a:r>
          </a:p>
          <a:p>
            <a:pPr lvl="1" eaLnBrk="1" hangingPunct="1"/>
            <a:r>
              <a:rPr lang="zh-TW" altLang="en-US" smtClean="0">
                <a:latin typeface="標楷體" pitchFamily="65" charset="-120"/>
              </a:rPr>
              <a:t>採購法第</a:t>
            </a:r>
            <a:r>
              <a:rPr lang="en-US" altLang="zh-TW" smtClean="0">
                <a:latin typeface="標楷體" pitchFamily="65" charset="-120"/>
              </a:rPr>
              <a:t>4~5</a:t>
            </a:r>
            <a:r>
              <a:rPr lang="zh-TW" altLang="en-US" smtClean="0">
                <a:latin typeface="標楷體" pitchFamily="65" charset="-120"/>
              </a:rPr>
              <a:t>條暨施行細則第</a:t>
            </a:r>
            <a:r>
              <a:rPr lang="en-US" altLang="zh-TW" smtClean="0">
                <a:latin typeface="標楷體" pitchFamily="65" charset="-120"/>
              </a:rPr>
              <a:t>2~3</a:t>
            </a:r>
            <a:r>
              <a:rPr lang="zh-TW" altLang="en-US" smtClean="0">
                <a:latin typeface="標楷體" pitchFamily="65" charset="-120"/>
              </a:rPr>
              <a:t>條</a:t>
            </a:r>
            <a:r>
              <a:rPr lang="en-US" altLang="zh-TW" sz="2400" smtClean="0">
                <a:latin typeface="標楷體" pitchFamily="65" charset="-120"/>
              </a:rPr>
              <a:t>(</a:t>
            </a:r>
            <a:r>
              <a:rPr lang="zh-TW" altLang="en-US" sz="2400" smtClean="0">
                <a:latin typeface="標楷體" pitchFamily="65" charset="-120"/>
              </a:rPr>
              <a:t>機關之監督</a:t>
            </a:r>
            <a:r>
              <a:rPr lang="en-US" altLang="zh-TW" sz="2400" smtClean="0">
                <a:latin typeface="標楷體" pitchFamily="65" charset="-120"/>
              </a:rPr>
              <a:t>)</a:t>
            </a:r>
          </a:p>
          <a:p>
            <a:pPr lvl="1" eaLnBrk="1" hangingPunct="1"/>
            <a:r>
              <a:rPr lang="zh-TW" altLang="en-US" smtClean="0">
                <a:latin typeface="標楷體" pitchFamily="65" charset="-120"/>
              </a:rPr>
              <a:t>採購法施行細則第</a:t>
            </a:r>
            <a:r>
              <a:rPr lang="en-US" altLang="zh-TW" smtClean="0">
                <a:latin typeface="標楷體" pitchFamily="65" charset="-120"/>
              </a:rPr>
              <a:t>42</a:t>
            </a:r>
            <a:r>
              <a:rPr lang="zh-TW" altLang="en-US" smtClean="0">
                <a:latin typeface="標楷體" pitchFamily="65" charset="-120"/>
              </a:rPr>
              <a:t>條</a:t>
            </a:r>
            <a:r>
              <a:rPr lang="en-US" altLang="zh-TW" sz="2400" smtClean="0">
                <a:latin typeface="標楷體" pitchFamily="65" charset="-120"/>
              </a:rPr>
              <a:t>(</a:t>
            </a:r>
            <a:r>
              <a:rPr lang="zh-TW" altLang="en-US" sz="2400" smtClean="0">
                <a:latin typeface="標楷體" pitchFamily="65" charset="-120"/>
              </a:rPr>
              <a:t>監辦之代行</a:t>
            </a:r>
            <a:r>
              <a:rPr lang="en-US" altLang="zh-TW" sz="2400" smtClean="0">
                <a:latin typeface="標楷體" pitchFamily="65" charset="-120"/>
              </a:rPr>
              <a:t>)</a:t>
            </a:r>
          </a:p>
          <a:p>
            <a:pPr lvl="1" eaLnBrk="1" hangingPunct="1"/>
            <a:r>
              <a:rPr lang="zh-TW" altLang="en-US" smtClean="0">
                <a:latin typeface="標楷體" pitchFamily="65" charset="-120"/>
              </a:rPr>
              <a:t>採購法施行細則第</a:t>
            </a:r>
            <a:r>
              <a:rPr lang="en-US" altLang="zh-TW" smtClean="0">
                <a:latin typeface="標楷體" pitchFamily="65" charset="-120"/>
              </a:rPr>
              <a:t>50</a:t>
            </a:r>
            <a:r>
              <a:rPr lang="zh-TW" altLang="en-US" smtClean="0">
                <a:latin typeface="標楷體" pitchFamily="65" charset="-120"/>
              </a:rPr>
              <a:t>條</a:t>
            </a:r>
            <a:r>
              <a:rPr lang="en-US" altLang="zh-TW" sz="2400" smtClean="0">
                <a:latin typeface="標楷體" pitchFamily="65" charset="-120"/>
              </a:rPr>
              <a:t>(</a:t>
            </a:r>
            <a:r>
              <a:rPr lang="zh-TW" altLang="en-US" sz="2400" smtClean="0">
                <a:latin typeface="標楷體" pitchFamily="65" charset="-120"/>
              </a:rPr>
              <a:t>監辦之工作事項</a:t>
            </a:r>
            <a:r>
              <a:rPr lang="en-US" altLang="zh-TW" sz="2400" smtClean="0">
                <a:latin typeface="標楷體" pitchFamily="65" charset="-120"/>
              </a:rPr>
              <a:t>)</a:t>
            </a:r>
          </a:p>
          <a:p>
            <a:pPr lvl="1" eaLnBrk="1" hangingPunct="1"/>
            <a:r>
              <a:rPr lang="zh-TW" altLang="en-US" smtClean="0">
                <a:latin typeface="標楷體" pitchFamily="65" charset="-120"/>
              </a:rPr>
              <a:t>採購法施行細則第</a:t>
            </a:r>
            <a:r>
              <a:rPr lang="en-US" altLang="zh-TW" smtClean="0">
                <a:latin typeface="標楷體" pitchFamily="65" charset="-120"/>
              </a:rPr>
              <a:t>51</a:t>
            </a:r>
            <a:r>
              <a:rPr lang="zh-TW" altLang="en-US" smtClean="0">
                <a:latin typeface="標楷體" pitchFamily="65" charset="-120"/>
              </a:rPr>
              <a:t>、</a:t>
            </a:r>
            <a:r>
              <a:rPr lang="en-US" altLang="zh-TW" smtClean="0">
                <a:latin typeface="標楷體" pitchFamily="65" charset="-120"/>
              </a:rPr>
              <a:t>68</a:t>
            </a:r>
            <a:r>
              <a:rPr lang="zh-TW" altLang="en-US" smtClean="0">
                <a:latin typeface="標楷體" pitchFamily="65" charset="-120"/>
              </a:rPr>
              <a:t>條</a:t>
            </a:r>
            <a:r>
              <a:rPr lang="en-US" altLang="zh-TW" sz="2400" smtClean="0">
                <a:latin typeface="標楷體" pitchFamily="65" charset="-120"/>
              </a:rPr>
              <a:t>(</a:t>
            </a:r>
            <a:r>
              <a:rPr lang="zh-TW" altLang="en-US" sz="2400" smtClean="0">
                <a:latin typeface="標楷體" pitchFamily="65" charset="-120"/>
              </a:rPr>
              <a:t>監辦會同簽認</a:t>
            </a:r>
            <a:r>
              <a:rPr lang="en-US" altLang="zh-TW" sz="2400" smtClean="0">
                <a:latin typeface="標楷體" pitchFamily="65" charset="-120"/>
              </a:rPr>
              <a:t>)</a:t>
            </a:r>
          </a:p>
          <a:p>
            <a:pPr lvl="1" eaLnBrk="1" hangingPunct="1"/>
            <a:r>
              <a:rPr lang="zh-TW" altLang="en-US" smtClean="0">
                <a:latin typeface="標楷體" pitchFamily="65" charset="-120"/>
              </a:rPr>
              <a:t>採購法第</a:t>
            </a:r>
            <a:r>
              <a:rPr lang="en-US" altLang="zh-TW" smtClean="0">
                <a:latin typeface="標楷體" pitchFamily="65" charset="-120"/>
              </a:rPr>
              <a:t>72</a:t>
            </a:r>
            <a:r>
              <a:rPr lang="zh-TW" altLang="en-US" smtClean="0">
                <a:latin typeface="標楷體" pitchFamily="65" charset="-120"/>
              </a:rPr>
              <a:t>、</a:t>
            </a:r>
            <a:r>
              <a:rPr lang="en-US" altLang="zh-TW" smtClean="0">
                <a:latin typeface="標楷體" pitchFamily="65" charset="-120"/>
              </a:rPr>
              <a:t>73</a:t>
            </a:r>
            <a:r>
              <a:rPr lang="zh-TW" altLang="en-US" smtClean="0">
                <a:latin typeface="標楷體" pitchFamily="65" charset="-120"/>
              </a:rPr>
              <a:t>條暨施行細則第</a:t>
            </a:r>
            <a:r>
              <a:rPr lang="en-US" altLang="zh-TW" smtClean="0">
                <a:latin typeface="標楷體" pitchFamily="65" charset="-120"/>
              </a:rPr>
              <a:t>91</a:t>
            </a:r>
            <a:r>
              <a:rPr lang="zh-TW" altLang="en-US" smtClean="0">
                <a:latin typeface="標楷體" pitchFamily="65" charset="-120"/>
              </a:rPr>
              <a:t>、</a:t>
            </a:r>
            <a:r>
              <a:rPr lang="en-US" altLang="zh-TW" smtClean="0">
                <a:latin typeface="標楷體" pitchFamily="65" charset="-120"/>
              </a:rPr>
              <a:t>96~99</a:t>
            </a:r>
            <a:r>
              <a:rPr lang="zh-TW" altLang="en-US" smtClean="0">
                <a:latin typeface="標楷體" pitchFamily="65" charset="-120"/>
              </a:rPr>
              <a:t>、</a:t>
            </a:r>
            <a:r>
              <a:rPr lang="en-US" altLang="zh-TW" smtClean="0">
                <a:latin typeface="標楷體" pitchFamily="65" charset="-120"/>
              </a:rPr>
              <a:t>101</a:t>
            </a:r>
            <a:r>
              <a:rPr lang="zh-TW" altLang="en-US" smtClean="0">
                <a:latin typeface="標楷體" pitchFamily="65" charset="-120"/>
              </a:rPr>
              <a:t>條</a:t>
            </a:r>
            <a:r>
              <a:rPr lang="en-US" altLang="zh-TW" sz="2400" smtClean="0">
                <a:latin typeface="標楷體" pitchFamily="65" charset="-120"/>
              </a:rPr>
              <a:t>(</a:t>
            </a:r>
            <a:r>
              <a:rPr lang="zh-TW" altLang="en-US" sz="2400" smtClean="0">
                <a:latin typeface="標楷體" pitchFamily="65" charset="-120"/>
              </a:rPr>
              <a:t>驗收監驗</a:t>
            </a:r>
            <a:r>
              <a:rPr lang="en-US" altLang="zh-TW" sz="2400" smtClean="0">
                <a:latin typeface="標楷體" pitchFamily="65" charset="-120"/>
              </a:rPr>
              <a: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7F37A1AC-A9AC-4174-8A4D-34B85B32CFFC}" type="slidenum">
              <a:rPr lang="en-US" altLang="zh-TW"/>
              <a:pPr/>
              <a:t>3</a:t>
            </a:fld>
            <a:endParaRPr lang="en-US" altLang="zh-TW"/>
          </a:p>
        </p:txBody>
      </p:sp>
      <p:pic>
        <p:nvPicPr>
          <p:cNvPr id="8233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538" y="157163"/>
            <a:ext cx="6638925" cy="654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33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100013"/>
            <a:ext cx="2359025" cy="1292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814072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3F125E50-F49A-496F-9A86-30EEE270AACF}" type="slidenum">
              <a:rPr kumimoji="0" lang="en-US" altLang="zh-TW" smtClean="0">
                <a:solidFill>
                  <a:srgbClr val="0000FF"/>
                </a:solidFill>
                <a:latin typeface="Arial" pitchFamily="34" charset="0"/>
              </a:rPr>
              <a:pPr eaLnBrk="1" hangingPunct="1"/>
              <a:t>30</a:t>
            </a:fld>
            <a:endParaRPr kumimoji="0" lang="en-US" altLang="zh-TW" smtClean="0">
              <a:solidFill>
                <a:srgbClr val="0000FF"/>
              </a:solidFill>
              <a:latin typeface="Arial" pitchFamily="34" charset="0"/>
            </a:endParaRPr>
          </a:p>
        </p:txBody>
      </p:sp>
      <p:sp>
        <p:nvSpPr>
          <p:cNvPr id="11267" name="Rectangle 2"/>
          <p:cNvSpPr>
            <a:spLocks noGrp="1" noChangeArrowheads="1"/>
          </p:cNvSpPr>
          <p:nvPr>
            <p:ph type="title"/>
          </p:nvPr>
        </p:nvSpPr>
        <p:spPr/>
        <p:txBody>
          <a:bodyPr/>
          <a:lstStyle/>
          <a:p>
            <a:pPr eaLnBrk="1" hangingPunct="1"/>
            <a:r>
              <a:rPr lang="zh-TW" altLang="en-US" smtClean="0">
                <a:latin typeface="標楷體" pitchFamily="65" charset="-120"/>
              </a:rPr>
              <a:t>監辦</a:t>
            </a:r>
            <a:r>
              <a:rPr lang="zh-TW" altLang="en-US" smtClean="0"/>
              <a:t>、監督相關法規</a:t>
            </a:r>
          </a:p>
        </p:txBody>
      </p:sp>
      <p:sp>
        <p:nvSpPr>
          <p:cNvPr id="11268" name="Rectangle 3"/>
          <p:cNvSpPr>
            <a:spLocks noGrp="1" noChangeArrowheads="1"/>
          </p:cNvSpPr>
          <p:nvPr>
            <p:ph type="body" idx="1"/>
          </p:nvPr>
        </p:nvSpPr>
        <p:spPr>
          <a:xfrm>
            <a:off x="250825" y="1412875"/>
            <a:ext cx="8709025" cy="5445125"/>
          </a:xfrm>
        </p:spPr>
        <p:txBody>
          <a:bodyPr/>
          <a:lstStyle/>
          <a:p>
            <a:pPr eaLnBrk="1" hangingPunct="1">
              <a:lnSpc>
                <a:spcPct val="95000"/>
              </a:lnSpc>
              <a:spcBef>
                <a:spcPct val="10000"/>
              </a:spcBef>
            </a:pPr>
            <a:r>
              <a:rPr lang="zh-TW" altLang="en-US" dirty="0" smtClean="0">
                <a:solidFill>
                  <a:srgbClr val="FF0000"/>
                </a:solidFill>
                <a:latin typeface="標楷體" pitchFamily="65" charset="-120"/>
              </a:rPr>
              <a:t>與政府採購法子法及行政規則有關者</a:t>
            </a:r>
            <a:r>
              <a:rPr lang="zh-TW" altLang="en-US" dirty="0" smtClean="0">
                <a:solidFill>
                  <a:srgbClr val="FF0000"/>
                </a:solidFill>
              </a:rPr>
              <a:t>：</a:t>
            </a:r>
            <a:endParaRPr lang="zh-TW" altLang="en-US" dirty="0" smtClean="0">
              <a:solidFill>
                <a:srgbClr val="FF0000"/>
              </a:solidFill>
              <a:latin typeface="標楷體" pitchFamily="65" charset="-120"/>
            </a:endParaRPr>
          </a:p>
          <a:p>
            <a:pPr lvl="1" eaLnBrk="1" hangingPunct="1">
              <a:lnSpc>
                <a:spcPct val="95000"/>
              </a:lnSpc>
              <a:spcBef>
                <a:spcPct val="10000"/>
              </a:spcBef>
            </a:pPr>
            <a:r>
              <a:rPr lang="zh-TW" altLang="en-US" dirty="0" smtClean="0">
                <a:latin typeface="標楷體" pitchFamily="65" charset="-120"/>
              </a:rPr>
              <a:t>機關主會計及有關單位會同監辦採購辦法</a:t>
            </a:r>
            <a:endParaRPr lang="en-US" altLang="zh-TW" dirty="0" smtClean="0">
              <a:latin typeface="標楷體" pitchFamily="65" charset="-120"/>
            </a:endParaRPr>
          </a:p>
          <a:p>
            <a:pPr lvl="1" eaLnBrk="1" hangingPunct="1">
              <a:lnSpc>
                <a:spcPct val="95000"/>
              </a:lnSpc>
              <a:spcBef>
                <a:spcPct val="10000"/>
              </a:spcBef>
            </a:pPr>
            <a:r>
              <a:rPr lang="zh-TW" altLang="en-US" dirty="0" smtClean="0">
                <a:latin typeface="標楷體" pitchFamily="65" charset="-120"/>
              </a:rPr>
              <a:t>政府採購法規定須報上級機關核准核定同意備查事項上級機關權責一覽表</a:t>
            </a:r>
          </a:p>
          <a:p>
            <a:pPr eaLnBrk="1" hangingPunct="1">
              <a:lnSpc>
                <a:spcPct val="95000"/>
              </a:lnSpc>
              <a:spcBef>
                <a:spcPct val="10000"/>
              </a:spcBef>
            </a:pPr>
            <a:r>
              <a:rPr lang="zh-TW" altLang="en-US" dirty="0" smtClean="0">
                <a:solidFill>
                  <a:srgbClr val="FF0000"/>
                </a:solidFill>
                <a:latin typeface="標楷體" pitchFamily="65" charset="-120"/>
              </a:rPr>
              <a:t>與本府行政規則有關者</a:t>
            </a:r>
            <a:r>
              <a:rPr lang="zh-TW" altLang="en-US" dirty="0" smtClean="0">
                <a:solidFill>
                  <a:srgbClr val="FF0000"/>
                </a:solidFill>
              </a:rPr>
              <a:t>：</a:t>
            </a:r>
            <a:endParaRPr lang="zh-TW" altLang="en-US" dirty="0" smtClean="0">
              <a:solidFill>
                <a:srgbClr val="FF0000"/>
              </a:solidFill>
              <a:latin typeface="標楷體" pitchFamily="65" charset="-120"/>
            </a:endParaRPr>
          </a:p>
          <a:p>
            <a:pPr lvl="1" eaLnBrk="1" hangingPunct="1">
              <a:lnSpc>
                <a:spcPct val="95000"/>
              </a:lnSpc>
              <a:spcBef>
                <a:spcPct val="10000"/>
              </a:spcBef>
            </a:pPr>
            <a:r>
              <a:rPr lang="zh-TW" altLang="en-US" dirty="0" smtClean="0"/>
              <a:t>金門縣政府暨所屬各級行政機關、公立學校及公營事業機構公共工程品質管理作業要點</a:t>
            </a:r>
            <a:endParaRPr lang="zh-TW" altLang="en-US" dirty="0" smtClean="0">
              <a:latin typeface="標楷體" pitchFamily="65" charset="-120"/>
            </a:endParaRPr>
          </a:p>
          <a:p>
            <a:pPr eaLnBrk="1" hangingPunct="1">
              <a:lnSpc>
                <a:spcPct val="95000"/>
              </a:lnSpc>
              <a:spcBef>
                <a:spcPct val="10000"/>
              </a:spcBef>
            </a:pPr>
            <a:r>
              <a:rPr lang="zh-TW" altLang="en-US" dirty="0" smtClean="0">
                <a:solidFill>
                  <a:srgbClr val="FF0000"/>
                </a:solidFill>
                <a:latin typeface="標楷體" pitchFamily="65" charset="-120"/>
              </a:rPr>
              <a:t>其他</a:t>
            </a:r>
            <a:r>
              <a:rPr lang="zh-TW" altLang="en-US" dirty="0" smtClean="0">
                <a:solidFill>
                  <a:srgbClr val="FF0000"/>
                </a:solidFill>
              </a:rPr>
              <a:t>：</a:t>
            </a:r>
            <a:endParaRPr lang="zh-TW" altLang="en-US" dirty="0" smtClean="0">
              <a:solidFill>
                <a:srgbClr val="FF0000"/>
              </a:solidFill>
              <a:latin typeface="標楷體" pitchFamily="65" charset="-120"/>
            </a:endParaRPr>
          </a:p>
          <a:p>
            <a:pPr lvl="1" eaLnBrk="1" hangingPunct="1">
              <a:lnSpc>
                <a:spcPct val="95000"/>
              </a:lnSpc>
              <a:spcBef>
                <a:spcPct val="10000"/>
              </a:spcBef>
            </a:pPr>
            <a:r>
              <a:rPr lang="zh-TW" altLang="en-US" dirty="0" smtClean="0">
                <a:latin typeface="標楷體" pitchFamily="65" charset="-120"/>
              </a:rPr>
              <a:t>內部審核處理準則第</a:t>
            </a:r>
            <a:r>
              <a:rPr lang="en-US" altLang="zh-TW" dirty="0" smtClean="0">
                <a:latin typeface="標楷體" pitchFamily="65" charset="-120"/>
              </a:rPr>
              <a:t>24</a:t>
            </a:r>
            <a:r>
              <a:rPr lang="zh-TW" altLang="en-US" dirty="0" smtClean="0"/>
              <a:t>、</a:t>
            </a:r>
            <a:r>
              <a:rPr lang="en-US" altLang="zh-TW" dirty="0" smtClean="0">
                <a:latin typeface="標楷體" pitchFamily="65" charset="-120"/>
              </a:rPr>
              <a:t>25</a:t>
            </a:r>
            <a:r>
              <a:rPr lang="zh-TW" altLang="en-US" dirty="0" smtClean="0">
                <a:latin typeface="標楷體" pitchFamily="65" charset="-120"/>
              </a:rPr>
              <a:t>條</a:t>
            </a:r>
            <a:r>
              <a:rPr lang="en-US" altLang="zh-TW" sz="2400" dirty="0" smtClean="0">
                <a:latin typeface="標楷體" pitchFamily="65" charset="-120"/>
              </a:rPr>
              <a:t>(</a:t>
            </a:r>
            <a:r>
              <a:rPr lang="zh-TW" altLang="en-US" sz="2400" dirty="0" smtClean="0">
                <a:latin typeface="標楷體" pitchFamily="65" charset="-120"/>
              </a:rPr>
              <a:t>行政院主計總處</a:t>
            </a:r>
            <a:r>
              <a:rPr lang="en-US" altLang="zh-TW" sz="2400" dirty="0" smtClean="0">
                <a:latin typeface="標楷體" pitchFamily="65" charset="-120"/>
              </a:rPr>
              <a:t>)</a:t>
            </a:r>
          </a:p>
          <a:p>
            <a:pPr lvl="1" eaLnBrk="1" hangingPunct="1">
              <a:lnSpc>
                <a:spcPct val="95000"/>
              </a:lnSpc>
              <a:spcBef>
                <a:spcPct val="10000"/>
              </a:spcBef>
            </a:pPr>
            <a:r>
              <a:rPr lang="zh-TW" altLang="en-US" dirty="0" smtClean="0">
                <a:latin typeface="標楷體" pitchFamily="65" charset="-120"/>
              </a:rPr>
              <a:t>政風機構配合機關辦理採購應行注意事項</a:t>
            </a:r>
            <a:r>
              <a:rPr lang="en-US" altLang="zh-TW" sz="2400" dirty="0" smtClean="0">
                <a:latin typeface="標楷體" pitchFamily="65" charset="-120"/>
              </a:rPr>
              <a:t>(</a:t>
            </a:r>
            <a:r>
              <a:rPr lang="zh-TW" altLang="en-US" sz="2400" dirty="0" smtClean="0">
                <a:latin typeface="標楷體" pitchFamily="65" charset="-120"/>
              </a:rPr>
              <a:t>法務部</a:t>
            </a:r>
            <a:r>
              <a:rPr lang="en-US" altLang="zh-TW" sz="2400" dirty="0" smtClean="0">
                <a:latin typeface="標楷體" pitchFamily="65" charset="-120"/>
              </a:rPr>
              <a:t>)</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DBDD2286-5FAA-4346-A078-16C7EFE84F0E}" type="slidenum">
              <a:rPr kumimoji="0" lang="en-US" altLang="zh-TW" smtClean="0">
                <a:solidFill>
                  <a:srgbClr val="0000FF"/>
                </a:solidFill>
                <a:latin typeface="Arial" pitchFamily="34" charset="0"/>
              </a:rPr>
              <a:pPr eaLnBrk="1" hangingPunct="1"/>
              <a:t>31</a:t>
            </a:fld>
            <a:endParaRPr kumimoji="0" lang="en-US" altLang="zh-TW" smtClean="0">
              <a:solidFill>
                <a:srgbClr val="0000FF"/>
              </a:solidFill>
              <a:latin typeface="Arial" pitchFamily="34" charset="0"/>
            </a:endParaRPr>
          </a:p>
        </p:txBody>
      </p:sp>
      <p:sp>
        <p:nvSpPr>
          <p:cNvPr id="12291" name="Rectangle 2"/>
          <p:cNvSpPr>
            <a:spLocks noGrp="1" noChangeArrowheads="1"/>
          </p:cNvSpPr>
          <p:nvPr>
            <p:ph type="title"/>
          </p:nvPr>
        </p:nvSpPr>
        <p:spPr/>
        <p:txBody>
          <a:bodyPr/>
          <a:lstStyle/>
          <a:p>
            <a:pPr eaLnBrk="1" hangingPunct="1"/>
            <a:r>
              <a:rPr lang="zh-TW" altLang="en-US" smtClean="0"/>
              <a:t>監辦定義</a:t>
            </a:r>
          </a:p>
        </p:txBody>
      </p:sp>
      <p:sp>
        <p:nvSpPr>
          <p:cNvPr id="12292" name="Rectangle 3"/>
          <p:cNvSpPr>
            <a:spLocks noGrp="1" noChangeArrowheads="1"/>
          </p:cNvSpPr>
          <p:nvPr>
            <p:ph type="body" idx="1"/>
          </p:nvPr>
        </p:nvSpPr>
        <p:spPr>
          <a:xfrm>
            <a:off x="250825" y="1412875"/>
            <a:ext cx="8569325" cy="5445125"/>
          </a:xfrm>
        </p:spPr>
        <p:txBody>
          <a:bodyPr/>
          <a:lstStyle/>
          <a:p>
            <a:pPr eaLnBrk="1" hangingPunct="1"/>
            <a:r>
              <a:rPr lang="zh-TW" altLang="en-US" sz="2800" dirty="0" smtClean="0"/>
              <a:t>所稱監辦，指監辦人員</a:t>
            </a:r>
            <a:r>
              <a:rPr lang="zh-TW" altLang="en-US" sz="2800" dirty="0" smtClean="0">
                <a:solidFill>
                  <a:srgbClr val="FF0000"/>
                </a:solidFill>
              </a:rPr>
              <a:t>實地監視</a:t>
            </a:r>
            <a:r>
              <a:rPr lang="zh-TW" altLang="en-US" sz="2800" dirty="0" smtClean="0"/>
              <a:t>或</a:t>
            </a:r>
            <a:r>
              <a:rPr lang="zh-TW" altLang="en-US" sz="2800" dirty="0" smtClean="0">
                <a:solidFill>
                  <a:srgbClr val="FF0000"/>
                </a:solidFill>
              </a:rPr>
              <a:t>書面審核</a:t>
            </a:r>
            <a:r>
              <a:rPr lang="zh-TW" altLang="en-US" sz="2800" dirty="0" smtClean="0"/>
              <a:t>機關辦理</a:t>
            </a:r>
            <a:r>
              <a:rPr lang="zh-TW" altLang="en-US" sz="2800" dirty="0" smtClean="0">
                <a:solidFill>
                  <a:srgbClr val="FF0000"/>
                </a:solidFill>
              </a:rPr>
              <a:t>開標、比價、議價、決標</a:t>
            </a:r>
            <a:r>
              <a:rPr lang="zh-TW" altLang="en-US" sz="2800" dirty="0" smtClean="0"/>
              <a:t>及</a:t>
            </a:r>
            <a:r>
              <a:rPr lang="zh-TW" altLang="en-US" sz="2800" dirty="0" smtClean="0">
                <a:solidFill>
                  <a:srgbClr val="FF0000"/>
                </a:solidFill>
              </a:rPr>
              <a:t>驗收</a:t>
            </a:r>
            <a:r>
              <a:rPr lang="zh-TW" altLang="en-US" sz="2800" dirty="0" smtClean="0"/>
              <a:t>是否符合本法規定之程序。</a:t>
            </a:r>
            <a:r>
              <a:rPr lang="en-US" altLang="zh-TW" sz="2400" dirty="0" smtClean="0">
                <a:latin typeface="標楷體" pitchFamily="65" charset="-120"/>
              </a:rPr>
              <a:t>(</a:t>
            </a:r>
            <a:r>
              <a:rPr lang="zh-TW" altLang="en-US" sz="2400" dirty="0" smtClean="0">
                <a:latin typeface="標楷體" pitchFamily="65" charset="-120"/>
              </a:rPr>
              <a:t>細則</a:t>
            </a:r>
            <a:r>
              <a:rPr lang="en-US" altLang="zh-TW" sz="2400" dirty="0" smtClean="0">
                <a:latin typeface="標楷體" pitchFamily="65" charset="-120"/>
              </a:rPr>
              <a:t>11-Ⅰ)</a:t>
            </a:r>
          </a:p>
          <a:p>
            <a:pPr lvl="1" eaLnBrk="1" hangingPunct="1"/>
            <a:r>
              <a:rPr lang="zh-TW" altLang="en-US" sz="2400" dirty="0" smtClean="0">
                <a:solidFill>
                  <a:srgbClr val="FF0000"/>
                </a:solidFill>
                <a:latin typeface="標楷體" pitchFamily="65" charset="-120"/>
              </a:rPr>
              <a:t>審標、評選</a:t>
            </a:r>
            <a:r>
              <a:rPr lang="en-US" altLang="zh-TW" sz="2400" dirty="0" smtClean="0">
                <a:solidFill>
                  <a:srgbClr val="FF0000"/>
                </a:solidFill>
                <a:latin typeface="標楷體" pitchFamily="65" charset="-120"/>
              </a:rPr>
              <a:t>(</a:t>
            </a:r>
            <a:r>
              <a:rPr lang="zh-TW" altLang="en-US" sz="2400" dirty="0" smtClean="0">
                <a:solidFill>
                  <a:srgbClr val="FF0000"/>
                </a:solidFill>
                <a:latin typeface="標楷體" pitchFamily="65" charset="-120"/>
              </a:rPr>
              <a:t>評審、審查</a:t>
            </a:r>
            <a:r>
              <a:rPr lang="en-US" altLang="zh-TW" sz="2400" dirty="0" smtClean="0">
                <a:solidFill>
                  <a:srgbClr val="FF0000"/>
                </a:solidFill>
                <a:latin typeface="標楷體" pitchFamily="65" charset="-120"/>
              </a:rPr>
              <a:t>)</a:t>
            </a:r>
            <a:r>
              <a:rPr lang="zh-TW" altLang="en-US" sz="2400" dirty="0" smtClean="0">
                <a:solidFill>
                  <a:srgbClr val="FF0000"/>
                </a:solidFill>
                <a:latin typeface="標楷體" pitchFamily="65" charset="-120"/>
              </a:rPr>
              <a:t>、查</a:t>
            </a:r>
            <a:r>
              <a:rPr lang="en-US" altLang="zh-TW" sz="2400" dirty="0" smtClean="0">
                <a:solidFill>
                  <a:srgbClr val="FF0000"/>
                </a:solidFill>
                <a:latin typeface="標楷體" pitchFamily="65" charset="-120"/>
              </a:rPr>
              <a:t>(</a:t>
            </a:r>
            <a:r>
              <a:rPr lang="zh-TW" altLang="en-US" sz="2400" dirty="0" smtClean="0">
                <a:solidFill>
                  <a:srgbClr val="FF0000"/>
                </a:solidFill>
                <a:latin typeface="標楷體" pitchFamily="65" charset="-120"/>
              </a:rPr>
              <a:t>檢</a:t>
            </a:r>
            <a:r>
              <a:rPr lang="en-US" altLang="zh-TW" sz="2400" dirty="0" smtClean="0">
                <a:solidFill>
                  <a:srgbClr val="FF0000"/>
                </a:solidFill>
                <a:latin typeface="標楷體" pitchFamily="65" charset="-120"/>
              </a:rPr>
              <a:t>)</a:t>
            </a:r>
            <a:r>
              <a:rPr lang="zh-TW" altLang="en-US" sz="2400" dirty="0" smtClean="0">
                <a:solidFill>
                  <a:srgbClr val="FF0000"/>
                </a:solidFill>
                <a:latin typeface="標楷體" pitchFamily="65" charset="-120"/>
              </a:rPr>
              <a:t>驗、估</a:t>
            </a:r>
            <a:r>
              <a:rPr lang="en-US" altLang="zh-TW" sz="2400" dirty="0" smtClean="0">
                <a:solidFill>
                  <a:srgbClr val="FF0000"/>
                </a:solidFill>
                <a:latin typeface="標楷體" pitchFamily="65" charset="-120"/>
              </a:rPr>
              <a:t>(</a:t>
            </a:r>
            <a:r>
              <a:rPr lang="zh-TW" altLang="en-US" sz="2400" dirty="0" smtClean="0">
                <a:solidFill>
                  <a:srgbClr val="FF0000"/>
                </a:solidFill>
                <a:latin typeface="標楷體" pitchFamily="65" charset="-120"/>
              </a:rPr>
              <a:t>點</a:t>
            </a:r>
            <a:r>
              <a:rPr lang="en-US" altLang="zh-TW" sz="2400" dirty="0" smtClean="0">
                <a:solidFill>
                  <a:srgbClr val="FF0000"/>
                </a:solidFill>
                <a:latin typeface="標楷體" pitchFamily="65" charset="-120"/>
              </a:rPr>
              <a:t>)</a:t>
            </a:r>
            <a:r>
              <a:rPr lang="zh-TW" altLang="en-US" sz="2400" dirty="0" smtClean="0">
                <a:solidFill>
                  <a:srgbClr val="FF0000"/>
                </a:solidFill>
                <a:latin typeface="標楷體" pitchFamily="65" charset="-120"/>
              </a:rPr>
              <a:t>驗、初驗</a:t>
            </a:r>
            <a:r>
              <a:rPr lang="zh-TW" altLang="en-US" sz="2400" dirty="0" smtClean="0">
                <a:latin typeface="標楷體" pitchFamily="65" charset="-120"/>
              </a:rPr>
              <a:t>是否應監辦</a:t>
            </a:r>
            <a:r>
              <a:rPr lang="en-US" altLang="zh-TW" sz="2400" dirty="0" smtClean="0">
                <a:latin typeface="標楷體" pitchFamily="65" charset="-120"/>
              </a:rPr>
              <a:t>?</a:t>
            </a:r>
          </a:p>
          <a:p>
            <a:pPr eaLnBrk="1" hangingPunct="1"/>
            <a:r>
              <a:rPr lang="zh-TW" altLang="en-US" sz="2800" dirty="0" smtClean="0">
                <a:latin typeface="標楷體" pitchFamily="65" charset="-120"/>
              </a:rPr>
              <a:t>監辦，</a:t>
            </a:r>
            <a:r>
              <a:rPr lang="zh-TW" altLang="en-US" sz="2800" dirty="0" smtClean="0">
                <a:solidFill>
                  <a:srgbClr val="FF0000"/>
                </a:solidFill>
              </a:rPr>
              <a:t>不包括</a:t>
            </a:r>
            <a:r>
              <a:rPr lang="zh-TW" altLang="en-US" sz="2800" dirty="0" smtClean="0">
                <a:latin typeface="標楷體" pitchFamily="65" charset="-120"/>
              </a:rPr>
              <a:t>涉及廠商資格、規格、商業條款、底價訂定、決標條件及驗收方法等</a:t>
            </a:r>
            <a:r>
              <a:rPr lang="zh-TW" altLang="en-US" sz="2800" dirty="0" smtClean="0">
                <a:solidFill>
                  <a:srgbClr val="FF0000"/>
                </a:solidFill>
              </a:rPr>
              <a:t>實質或技術事項之審查</a:t>
            </a:r>
            <a:r>
              <a:rPr lang="zh-TW" altLang="en-US" sz="2800" dirty="0" smtClean="0">
                <a:latin typeface="標楷體" pitchFamily="65" charset="-120"/>
              </a:rPr>
              <a:t>。監辦人員發現該等事項有違反法令情形者，仍得提出意見。</a:t>
            </a:r>
            <a:r>
              <a:rPr lang="en-US" altLang="zh-TW" sz="2400" dirty="0" smtClean="0">
                <a:latin typeface="標楷體" pitchFamily="65" charset="-120"/>
              </a:rPr>
              <a:t>(</a:t>
            </a:r>
            <a:r>
              <a:rPr lang="zh-TW" altLang="en-US" sz="2400" dirty="0" smtClean="0">
                <a:latin typeface="標楷體" pitchFamily="65" charset="-120"/>
              </a:rPr>
              <a:t>細則</a:t>
            </a:r>
            <a:r>
              <a:rPr lang="en-US" altLang="zh-TW" sz="2400" dirty="0" smtClean="0">
                <a:latin typeface="標楷體" pitchFamily="65" charset="-120"/>
              </a:rPr>
              <a:t>11-Ⅱ)(</a:t>
            </a:r>
            <a:r>
              <a:rPr lang="zh-TW" altLang="en-US" sz="2400" u="sng" dirty="0" smtClean="0">
                <a:solidFill>
                  <a:srgbClr val="C00000"/>
                </a:solidFill>
                <a:latin typeface="標楷體" pitchFamily="65" charset="-120"/>
              </a:rPr>
              <a:t>政風機構配合機關辦理採購應行注意事項</a:t>
            </a:r>
            <a:r>
              <a:rPr lang="en-US" altLang="zh-TW" sz="2400" u="sng" dirty="0" smtClean="0">
                <a:solidFill>
                  <a:srgbClr val="C00000"/>
                </a:solidFill>
                <a:latin typeface="標楷體" pitchFamily="65" charset="-120"/>
              </a:rPr>
              <a:t>4</a:t>
            </a:r>
            <a:r>
              <a:rPr lang="en-US" altLang="zh-TW" sz="2400" dirty="0" smtClean="0">
                <a:latin typeface="標楷體" pitchFamily="65" charset="-120"/>
              </a:rPr>
              <a:t>)</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5FA84D61-6CA0-45FE-8527-41C5A3C78B7F}" type="slidenum">
              <a:rPr kumimoji="0" lang="en-US" altLang="zh-TW" smtClean="0">
                <a:solidFill>
                  <a:srgbClr val="0000FF"/>
                </a:solidFill>
                <a:latin typeface="Arial" pitchFamily="34" charset="0"/>
              </a:rPr>
              <a:pPr eaLnBrk="1" hangingPunct="1"/>
              <a:t>32</a:t>
            </a:fld>
            <a:endParaRPr kumimoji="0" lang="en-US" altLang="zh-TW" smtClean="0">
              <a:solidFill>
                <a:srgbClr val="0000FF"/>
              </a:solidFill>
              <a:latin typeface="Arial" pitchFamily="34" charset="0"/>
            </a:endParaRPr>
          </a:p>
        </p:txBody>
      </p:sp>
      <p:sp>
        <p:nvSpPr>
          <p:cNvPr id="13315" name="Rectangle 2"/>
          <p:cNvSpPr>
            <a:spLocks noGrp="1" noChangeArrowheads="1"/>
          </p:cNvSpPr>
          <p:nvPr>
            <p:ph type="title"/>
          </p:nvPr>
        </p:nvSpPr>
        <p:spPr/>
        <p:txBody>
          <a:bodyPr/>
          <a:lstStyle/>
          <a:p>
            <a:pPr eaLnBrk="1" hangingPunct="1"/>
            <a:r>
              <a:rPr lang="zh-TW" altLang="en-US" smtClean="0"/>
              <a:t>監辦方式</a:t>
            </a:r>
          </a:p>
        </p:txBody>
      </p:sp>
      <p:sp>
        <p:nvSpPr>
          <p:cNvPr id="13316" name="Rectangle 3"/>
          <p:cNvSpPr>
            <a:spLocks noGrp="1" noChangeArrowheads="1"/>
          </p:cNvSpPr>
          <p:nvPr>
            <p:ph type="body" idx="1"/>
          </p:nvPr>
        </p:nvSpPr>
        <p:spPr>
          <a:xfrm>
            <a:off x="250825" y="1484313"/>
            <a:ext cx="8709025" cy="5373687"/>
          </a:xfrm>
        </p:spPr>
        <p:txBody>
          <a:bodyPr/>
          <a:lstStyle/>
          <a:p>
            <a:pPr eaLnBrk="1" hangingPunct="1"/>
            <a:r>
              <a:rPr lang="zh-TW" altLang="en-US" smtClean="0">
                <a:solidFill>
                  <a:srgbClr val="FF0000"/>
                </a:solidFill>
              </a:rPr>
              <a:t>實地監視</a:t>
            </a:r>
          </a:p>
          <a:p>
            <a:pPr lvl="1" eaLnBrk="1" hangingPunct="1"/>
            <a:r>
              <a:rPr lang="zh-TW" altLang="en-US" smtClean="0"/>
              <a:t>依採購機關</a:t>
            </a:r>
            <a:r>
              <a:rPr lang="en-US" altLang="zh-TW" smtClean="0">
                <a:latin typeface="標楷體" pitchFamily="65" charset="-120"/>
              </a:rPr>
              <a:t>(</a:t>
            </a:r>
            <a:r>
              <a:rPr lang="zh-TW" altLang="en-US" smtClean="0">
                <a:latin typeface="標楷體" pitchFamily="65" charset="-120"/>
              </a:rPr>
              <a:t>或單位</a:t>
            </a:r>
            <a:r>
              <a:rPr lang="en-US" altLang="zh-TW" smtClean="0">
                <a:latin typeface="標楷體" pitchFamily="65" charset="-120"/>
              </a:rPr>
              <a:t>)</a:t>
            </a:r>
            <a:r>
              <a:rPr lang="zh-TW" altLang="en-US" smtClean="0"/>
              <a:t>通知時間地點實地監辦</a:t>
            </a:r>
          </a:p>
          <a:p>
            <a:pPr eaLnBrk="1" hangingPunct="1">
              <a:spcBef>
                <a:spcPts val="1800"/>
              </a:spcBef>
            </a:pPr>
            <a:r>
              <a:rPr lang="zh-TW" altLang="en-US" smtClean="0">
                <a:solidFill>
                  <a:srgbClr val="FF0000"/>
                </a:solidFill>
              </a:rPr>
              <a:t>書面審核監辦</a:t>
            </a:r>
            <a:r>
              <a:rPr lang="en-US" altLang="zh-TW" sz="2800" smtClean="0">
                <a:latin typeface="標楷體" pitchFamily="65" charset="-120"/>
              </a:rPr>
              <a:t>(</a:t>
            </a:r>
            <a:r>
              <a:rPr lang="zh-TW" altLang="en-US" sz="2800" smtClean="0">
                <a:latin typeface="標楷體" pitchFamily="65" charset="-120"/>
              </a:rPr>
              <a:t>細則</a:t>
            </a:r>
            <a:r>
              <a:rPr lang="en-US" altLang="zh-TW" sz="2800" smtClean="0">
                <a:latin typeface="標楷體" pitchFamily="65" charset="-120"/>
              </a:rPr>
              <a:t>11-Ⅰ)</a:t>
            </a:r>
          </a:p>
          <a:p>
            <a:pPr lvl="1" eaLnBrk="1" hangingPunct="1"/>
            <a:r>
              <a:rPr lang="zh-TW" altLang="en-US" smtClean="0"/>
              <a:t>監辦人員採書面審核監辦者，須簽報核准</a:t>
            </a:r>
            <a:endParaRPr lang="zh-TW" altLang="en-US" sz="2400" smtClean="0">
              <a:latin typeface="標楷體" pitchFamily="65" charset="-120"/>
            </a:endParaRPr>
          </a:p>
          <a:p>
            <a:pPr eaLnBrk="1" hangingPunct="1">
              <a:spcBef>
                <a:spcPts val="1800"/>
              </a:spcBef>
            </a:pPr>
            <a:r>
              <a:rPr lang="zh-TW" altLang="en-US" smtClean="0">
                <a:solidFill>
                  <a:srgbClr val="FF0000"/>
                </a:solidFill>
              </a:rPr>
              <a:t>不派員監辦</a:t>
            </a:r>
            <a:r>
              <a:rPr lang="zh-TW" altLang="en-US" sz="2800" smtClean="0"/>
              <a:t>（亦得免採書面審核方式監辦）</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5ADDD701-0E6D-4996-A61C-A1321CCB3849}" type="slidenum">
              <a:rPr kumimoji="0" lang="en-US" altLang="zh-TW" smtClean="0">
                <a:solidFill>
                  <a:srgbClr val="0000FF"/>
                </a:solidFill>
                <a:latin typeface="Arial" pitchFamily="34" charset="0"/>
              </a:rPr>
              <a:pPr eaLnBrk="1" hangingPunct="1"/>
              <a:t>33</a:t>
            </a:fld>
            <a:endParaRPr kumimoji="0" lang="en-US" altLang="zh-TW" smtClean="0">
              <a:solidFill>
                <a:srgbClr val="0000FF"/>
              </a:solidFill>
              <a:latin typeface="Arial" pitchFamily="34" charset="0"/>
            </a:endParaRPr>
          </a:p>
        </p:txBody>
      </p:sp>
      <p:sp>
        <p:nvSpPr>
          <p:cNvPr id="14339" name="Rectangle 2"/>
          <p:cNvSpPr>
            <a:spLocks noGrp="1" noChangeArrowheads="1"/>
          </p:cNvSpPr>
          <p:nvPr>
            <p:ph type="title"/>
          </p:nvPr>
        </p:nvSpPr>
        <p:spPr/>
        <p:txBody>
          <a:bodyPr/>
          <a:lstStyle/>
          <a:p>
            <a:pPr eaLnBrk="1" hangingPunct="1"/>
            <a:r>
              <a:rPr lang="zh-TW" altLang="en-US" smtClean="0"/>
              <a:t>採購金額級距</a:t>
            </a:r>
          </a:p>
        </p:txBody>
      </p:sp>
      <p:graphicFrame>
        <p:nvGraphicFramePr>
          <p:cNvPr id="787540" name="Group 84"/>
          <p:cNvGraphicFramePr>
            <a:graphicFrameLocks noGrp="1"/>
          </p:cNvGraphicFramePr>
          <p:nvPr>
            <p:ph idx="1"/>
          </p:nvPr>
        </p:nvGraphicFramePr>
        <p:xfrm>
          <a:off x="250825" y="1628775"/>
          <a:ext cx="8709025" cy="4692651"/>
        </p:xfrm>
        <a:graphic>
          <a:graphicData uri="http://schemas.openxmlformats.org/drawingml/2006/table">
            <a:tbl>
              <a:tblPr/>
              <a:tblGrid>
                <a:gridCol w="2057400">
                  <a:extLst>
                    <a:ext uri="{9D8B030D-6E8A-4147-A177-3AD203B41FA5}">
                      <a16:colId xmlns:a16="http://schemas.microsoft.com/office/drawing/2014/main" xmlns="" val="20000"/>
                    </a:ext>
                  </a:extLst>
                </a:gridCol>
                <a:gridCol w="1978025">
                  <a:extLst>
                    <a:ext uri="{9D8B030D-6E8A-4147-A177-3AD203B41FA5}">
                      <a16:colId xmlns:a16="http://schemas.microsoft.com/office/drawing/2014/main" xmlns="" val="20001"/>
                    </a:ext>
                  </a:extLst>
                </a:gridCol>
                <a:gridCol w="2060575">
                  <a:extLst>
                    <a:ext uri="{9D8B030D-6E8A-4147-A177-3AD203B41FA5}">
                      <a16:colId xmlns:a16="http://schemas.microsoft.com/office/drawing/2014/main" xmlns="" val="20002"/>
                    </a:ext>
                  </a:extLst>
                </a:gridCol>
                <a:gridCol w="2613025">
                  <a:extLst>
                    <a:ext uri="{9D8B030D-6E8A-4147-A177-3AD203B41FA5}">
                      <a16:colId xmlns:a16="http://schemas.microsoft.com/office/drawing/2014/main" xmlns="" val="20003"/>
                    </a:ext>
                  </a:extLst>
                </a:gridCol>
              </a:tblGrid>
              <a:tr h="681038">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TW" altLang="en-US" sz="3200" b="1" i="0" u="none" strike="noStrike" cap="none" normalizeH="0" baseline="0" dirty="0" smtClean="0">
                          <a:ln>
                            <a:noFill/>
                          </a:ln>
                          <a:solidFill>
                            <a:srgbClr val="000000"/>
                          </a:solidFill>
                          <a:effectLst/>
                          <a:latin typeface="標楷體" pitchFamily="65" charset="-120"/>
                          <a:ea typeface="標楷體" pitchFamily="65" charset="-120"/>
                        </a:rPr>
                        <a:t>分類</a:t>
                      </a:r>
                    </a:p>
                  </a:txBody>
                  <a:tcPr marL="36000" marR="36000" marT="72000" marB="720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62000">
                          <a:schemeClr val="accent5">
                            <a:lumMod val="75000"/>
                            <a:alpha val="43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TW" altLang="en-US" sz="3200" b="1" i="0" u="none" strike="noStrike" cap="none" normalizeH="0" baseline="0" dirty="0" smtClean="0">
                          <a:ln>
                            <a:noFill/>
                          </a:ln>
                          <a:solidFill>
                            <a:srgbClr val="000000"/>
                          </a:solidFill>
                          <a:effectLst/>
                          <a:latin typeface="標楷體" pitchFamily="65" charset="-120"/>
                          <a:ea typeface="標楷體" pitchFamily="65" charset="-120"/>
                        </a:rPr>
                        <a:t>工程</a:t>
                      </a:r>
                    </a:p>
                  </a:txBody>
                  <a:tcPr marL="36000" marR="36000" marT="72000" marB="7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62000">
                          <a:schemeClr val="accent5">
                            <a:lumMod val="75000"/>
                            <a:alpha val="43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TW" altLang="en-US" sz="3200" b="1" i="0" u="none" strike="noStrike" cap="none" normalizeH="0" baseline="0" dirty="0" smtClean="0">
                          <a:ln>
                            <a:noFill/>
                          </a:ln>
                          <a:solidFill>
                            <a:srgbClr val="000000"/>
                          </a:solidFill>
                          <a:effectLst/>
                          <a:latin typeface="標楷體" pitchFamily="65" charset="-120"/>
                          <a:ea typeface="標楷體" pitchFamily="65" charset="-120"/>
                        </a:rPr>
                        <a:t>財物</a:t>
                      </a:r>
                    </a:p>
                  </a:txBody>
                  <a:tcPr marL="36000" marR="36000" marT="72000" marB="7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62000">
                          <a:schemeClr val="accent5">
                            <a:lumMod val="75000"/>
                            <a:alpha val="43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TW" altLang="en-US" sz="3200" b="1" i="0" u="none" strike="noStrike" cap="none" normalizeH="0" baseline="0" dirty="0" smtClean="0">
                          <a:ln>
                            <a:noFill/>
                          </a:ln>
                          <a:solidFill>
                            <a:srgbClr val="000000"/>
                          </a:solidFill>
                          <a:effectLst/>
                          <a:latin typeface="標楷體" pitchFamily="65" charset="-120"/>
                          <a:ea typeface="標楷體" pitchFamily="65" charset="-120"/>
                        </a:rPr>
                        <a:t>勞務</a:t>
                      </a:r>
                    </a:p>
                  </a:txBody>
                  <a:tcPr marL="36000" marR="36000" marT="72000" marB="72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62000">
                          <a:schemeClr val="accent5">
                            <a:lumMod val="75000"/>
                            <a:alpha val="43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0"/>
                  </a:ext>
                </a:extLst>
              </a:tr>
              <a:tr h="758825">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zh-TW" altLang="en-US" sz="3200" b="1" i="0" u="none" strike="noStrike" cap="none" normalizeH="0" baseline="0" dirty="0" smtClean="0">
                          <a:ln>
                            <a:noFill/>
                          </a:ln>
                          <a:solidFill>
                            <a:srgbClr val="0000FF"/>
                          </a:solidFill>
                          <a:effectLst/>
                          <a:latin typeface="標楷體" pitchFamily="65" charset="-120"/>
                          <a:ea typeface="標楷體" pitchFamily="65" charset="-120"/>
                        </a:rPr>
                        <a:t>小額採購</a:t>
                      </a:r>
                    </a:p>
                  </a:txBody>
                  <a:tcPr marL="36000" marR="36000" marT="72000" marB="720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72000">
                          <a:schemeClr val="tx2">
                            <a:lumMod val="20000"/>
                            <a:lumOff val="80000"/>
                          </a:schemeClr>
                        </a:gs>
                        <a:gs pos="42000">
                          <a:schemeClr val="tx2">
                            <a:lumMod val="40000"/>
                            <a:lumOff val="60000"/>
                          </a:schemeClr>
                        </a:gs>
                      </a:gsLst>
                      <a:lin ang="5400000" scaled="0"/>
                    </a:gra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3200" b="0" i="0" u="none" strike="noStrike" cap="none" normalizeH="0" baseline="0" dirty="0" smtClean="0">
                          <a:ln>
                            <a:noFill/>
                          </a:ln>
                          <a:solidFill>
                            <a:srgbClr val="FF0000"/>
                          </a:solidFill>
                          <a:effectLst/>
                          <a:latin typeface="標楷體" pitchFamily="65" charset="-120"/>
                          <a:ea typeface="標楷體" pitchFamily="65" charset="-120"/>
                        </a:rPr>
                        <a:t>10</a:t>
                      </a:r>
                      <a:r>
                        <a:rPr kumimoji="1" lang="zh-TW" altLang="en-US" sz="3200" b="0" i="0" u="none" strike="noStrike" cap="none" normalizeH="0" baseline="0" dirty="0" smtClean="0">
                          <a:ln>
                            <a:noFill/>
                          </a:ln>
                          <a:solidFill>
                            <a:srgbClr val="FF0000"/>
                          </a:solidFill>
                          <a:effectLst/>
                          <a:latin typeface="標楷體" pitchFamily="65" charset="-120"/>
                          <a:ea typeface="標楷體" pitchFamily="65" charset="-120"/>
                        </a:rPr>
                        <a:t>萬元以下</a:t>
                      </a:r>
                      <a:r>
                        <a:rPr kumimoji="1" lang="en-US" altLang="zh-TW" sz="3200" b="0" i="0" u="none" strike="noStrike" cap="none" normalizeH="0" baseline="0" dirty="0" smtClean="0">
                          <a:ln>
                            <a:noFill/>
                          </a:ln>
                          <a:solidFill>
                            <a:srgbClr val="0000FF"/>
                          </a:solidFill>
                          <a:effectLst/>
                          <a:latin typeface="標楷體" pitchFamily="65" charset="-120"/>
                          <a:ea typeface="標楷體" pitchFamily="65" charset="-120"/>
                        </a:rPr>
                        <a:t>(</a:t>
                      </a:r>
                      <a:r>
                        <a:rPr kumimoji="1" lang="zh-TW" altLang="en-US" sz="3200" b="0" i="0" u="none" strike="noStrike" cap="none" normalizeH="0" baseline="0" dirty="0" smtClean="0">
                          <a:ln>
                            <a:noFill/>
                          </a:ln>
                          <a:solidFill>
                            <a:srgbClr val="0000FF"/>
                          </a:solidFill>
                          <a:effectLst/>
                          <a:latin typeface="標楷體" pitchFamily="65" charset="-120"/>
                          <a:ea typeface="標楷體" pitchFamily="65" charset="-120"/>
                        </a:rPr>
                        <a:t>含本數</a:t>
                      </a:r>
                      <a:r>
                        <a:rPr kumimoji="1" lang="en-US" altLang="zh-TW" sz="3200" b="0" i="0" u="none" strike="noStrike" cap="none" normalizeH="0" baseline="0" dirty="0" smtClean="0">
                          <a:ln>
                            <a:noFill/>
                          </a:ln>
                          <a:solidFill>
                            <a:srgbClr val="0000FF"/>
                          </a:solidFill>
                          <a:effectLst/>
                          <a:latin typeface="標楷體" pitchFamily="65" charset="-120"/>
                          <a:ea typeface="標楷體" pitchFamily="65" charset="-120"/>
                        </a:rPr>
                        <a:t>)</a:t>
                      </a:r>
                    </a:p>
                  </a:txBody>
                  <a:tcPr marL="36000" marR="36000" marT="72000" marB="72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11000">
                          <a:srgbClr val="FFCCFF"/>
                        </a:gs>
                        <a:gs pos="80000">
                          <a:srgbClr val="FF9999">
                            <a:alpha val="71000"/>
                          </a:srgbClr>
                        </a:gs>
                      </a:gsLst>
                      <a:lin ang="5400000" scaled="0"/>
                    </a:gra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1"/>
                  </a:ext>
                </a:extLst>
              </a:tr>
              <a:tr h="719138">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zh-TW" altLang="en-US" sz="3200" b="1" i="0" u="none" strike="noStrike" cap="none" normalizeH="0" baseline="0" dirty="0" smtClean="0">
                          <a:ln>
                            <a:noFill/>
                          </a:ln>
                          <a:solidFill>
                            <a:srgbClr val="0000FF"/>
                          </a:solidFill>
                          <a:effectLst/>
                          <a:latin typeface="標楷體" pitchFamily="65" charset="-120"/>
                          <a:ea typeface="標楷體" pitchFamily="65" charset="-120"/>
                        </a:rPr>
                        <a:t>公告金額</a:t>
                      </a:r>
                    </a:p>
                  </a:txBody>
                  <a:tcPr marL="36000" marR="36000" marT="72000" marB="720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72000">
                          <a:schemeClr val="tx2">
                            <a:lumMod val="20000"/>
                            <a:lumOff val="80000"/>
                          </a:schemeClr>
                        </a:gs>
                        <a:gs pos="42000">
                          <a:schemeClr val="tx2">
                            <a:lumMod val="40000"/>
                            <a:lumOff val="60000"/>
                          </a:schemeClr>
                        </a:gs>
                      </a:gsLst>
                      <a:lin ang="5400000" scaled="0"/>
                    </a:gradFill>
                  </a:tcPr>
                </a:tc>
                <a:tc gridSpan="3">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zh-TW" sz="3200" b="0" i="0" u="none" strike="noStrike" cap="none" normalizeH="0" baseline="0" dirty="0" smtClean="0">
                          <a:ln>
                            <a:noFill/>
                          </a:ln>
                          <a:solidFill>
                            <a:srgbClr val="FF0000"/>
                          </a:solidFill>
                          <a:effectLst/>
                          <a:latin typeface="標楷體" pitchFamily="65" charset="-120"/>
                          <a:ea typeface="標楷體" pitchFamily="65" charset="-120"/>
                        </a:rPr>
                        <a:t>100</a:t>
                      </a:r>
                      <a:r>
                        <a:rPr kumimoji="1" lang="zh-TW" altLang="en-US" sz="3200" b="0" i="0" u="none" strike="noStrike" cap="none" normalizeH="0" baseline="0" dirty="0" smtClean="0">
                          <a:ln>
                            <a:noFill/>
                          </a:ln>
                          <a:solidFill>
                            <a:srgbClr val="FF0000"/>
                          </a:solidFill>
                          <a:effectLst/>
                          <a:latin typeface="標楷體" pitchFamily="65" charset="-120"/>
                          <a:ea typeface="標楷體" pitchFamily="65" charset="-120"/>
                        </a:rPr>
                        <a:t>萬</a:t>
                      </a:r>
                    </a:p>
                  </a:txBody>
                  <a:tcPr marL="36000" marR="36000" marT="72000" marB="72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11000">
                          <a:srgbClr val="FFCCFF"/>
                        </a:gs>
                        <a:gs pos="80000">
                          <a:srgbClr val="FF9999">
                            <a:alpha val="71000"/>
                          </a:srgbClr>
                        </a:gs>
                      </a:gsLst>
                      <a:lin ang="5400000" scaled="0"/>
                    </a:gra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2"/>
                  </a:ext>
                </a:extLst>
              </a:tr>
              <a:tr h="720725">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zh-TW" altLang="en-US" sz="3200" b="1" i="0" u="none" strike="noStrike" cap="none" normalizeH="0" baseline="0" dirty="0" smtClean="0">
                          <a:ln>
                            <a:noFill/>
                          </a:ln>
                          <a:solidFill>
                            <a:srgbClr val="0000FF"/>
                          </a:solidFill>
                          <a:effectLst/>
                          <a:latin typeface="標楷體" pitchFamily="65" charset="-120"/>
                          <a:ea typeface="標楷體" pitchFamily="65" charset="-120"/>
                        </a:rPr>
                        <a:t>查核金額</a:t>
                      </a:r>
                    </a:p>
                  </a:txBody>
                  <a:tcPr marL="36000" marR="36000" marT="72000" marB="720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gradFill>
                      <a:gsLst>
                        <a:gs pos="72000">
                          <a:schemeClr val="tx2">
                            <a:lumMod val="20000"/>
                            <a:lumOff val="80000"/>
                          </a:schemeClr>
                        </a:gs>
                        <a:gs pos="42000">
                          <a:schemeClr val="tx2">
                            <a:lumMod val="40000"/>
                            <a:lumOff val="60000"/>
                          </a:schemeClr>
                        </a:gs>
                      </a:gsLst>
                      <a:lin ang="5400000" scaled="0"/>
                    </a:gradFill>
                  </a:tcPr>
                </a:tc>
                <a:tc gridSpan="2">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0" lang="en-US" altLang="zh-TW" sz="3200" b="0" i="0" u="none" strike="noStrike" cap="none" normalizeH="0" baseline="0" dirty="0" smtClean="0">
                          <a:ln>
                            <a:noFill/>
                          </a:ln>
                          <a:solidFill>
                            <a:srgbClr val="FF0000"/>
                          </a:solidFill>
                          <a:effectLst/>
                          <a:latin typeface="標楷體" pitchFamily="65" charset="-120"/>
                          <a:ea typeface="標楷體" pitchFamily="65" charset="-120"/>
                        </a:rPr>
                        <a:t>5,000</a:t>
                      </a:r>
                      <a:r>
                        <a:rPr kumimoji="0" lang="zh-TW" altLang="en-US" sz="3200" b="0" i="0" u="none" strike="noStrike" cap="none" normalizeH="0" baseline="0" dirty="0" smtClean="0">
                          <a:ln>
                            <a:noFill/>
                          </a:ln>
                          <a:solidFill>
                            <a:srgbClr val="FF0000"/>
                          </a:solidFill>
                          <a:effectLst/>
                          <a:latin typeface="標楷體" pitchFamily="65" charset="-120"/>
                          <a:ea typeface="標楷體" pitchFamily="65" charset="-120"/>
                        </a:rPr>
                        <a:t>萬</a:t>
                      </a:r>
                      <a:r>
                        <a:rPr kumimoji="1" lang="zh-TW" altLang="en-US" sz="3200" b="0" i="0" u="none" strike="noStrike" cap="none" normalizeH="0" baseline="0" dirty="0" smtClean="0">
                          <a:ln>
                            <a:noFill/>
                          </a:ln>
                          <a:solidFill>
                            <a:srgbClr val="FF0000"/>
                          </a:solidFill>
                          <a:effectLst/>
                          <a:latin typeface="標楷體" pitchFamily="65" charset="-120"/>
                          <a:ea typeface="標楷體" pitchFamily="65" charset="-120"/>
                        </a:rPr>
                        <a:t>元</a:t>
                      </a:r>
                    </a:p>
                  </a:txBody>
                  <a:tcPr marL="36000" marR="36000" marT="72000" marB="7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gradFill>
                      <a:gsLst>
                        <a:gs pos="11000">
                          <a:srgbClr val="FFCCFF"/>
                        </a:gs>
                        <a:gs pos="80000">
                          <a:srgbClr val="FF9999">
                            <a:alpha val="71000"/>
                          </a:srgbClr>
                        </a:gs>
                      </a:gsLst>
                      <a:lin ang="5400000" scaled="0"/>
                    </a:gradFill>
                  </a:tcPr>
                </a:tc>
                <a:tc hMerge="1">
                  <a:txBody>
                    <a:bodyPr/>
                    <a:lstStyle/>
                    <a:p>
                      <a:endParaRPr lang="zh-TW" altLang="en-US"/>
                    </a:p>
                  </a:txBody>
                  <a:tcPr/>
                </a:tc>
                <a:tc>
                  <a:txBody>
                    <a:bodyPr/>
                    <a:lstStyle/>
                    <a:p>
                      <a:pPr marL="263525" marR="0" lvl="0" indent="-263525" algn="ctr" defTabSz="449263" rtl="0" eaLnBrk="1" fontAlgn="base" latinLnBrk="1" hangingPunct="1">
                        <a:lnSpc>
                          <a:spcPct val="100000"/>
                        </a:lnSpc>
                        <a:spcBef>
                          <a:spcPct val="20000"/>
                        </a:spcBef>
                        <a:spcAft>
                          <a:spcPct val="0"/>
                        </a:spcAft>
                        <a:buClrTx/>
                        <a:buSzTx/>
                        <a:buFontTx/>
                        <a:buNone/>
                        <a:tabLst/>
                      </a:pPr>
                      <a:r>
                        <a:rPr kumimoji="1" lang="en-US" altLang="zh-TW" sz="3200" b="0" i="0" u="none" strike="noStrike" cap="none" normalizeH="0" baseline="0" dirty="0" smtClean="0">
                          <a:ln>
                            <a:noFill/>
                          </a:ln>
                          <a:solidFill>
                            <a:srgbClr val="FF0000"/>
                          </a:solidFill>
                          <a:effectLst/>
                          <a:latin typeface="標楷體" pitchFamily="65" charset="-120"/>
                          <a:ea typeface="標楷體" pitchFamily="65" charset="-120"/>
                        </a:rPr>
                        <a:t>1,000</a:t>
                      </a:r>
                      <a:r>
                        <a:rPr kumimoji="1" lang="zh-TW" altLang="en-US" sz="3200" b="0" i="0" u="none" strike="noStrike" cap="none" normalizeH="0" baseline="0" dirty="0" smtClean="0">
                          <a:ln>
                            <a:noFill/>
                          </a:ln>
                          <a:solidFill>
                            <a:srgbClr val="FF0000"/>
                          </a:solidFill>
                          <a:effectLst/>
                          <a:latin typeface="標楷體" pitchFamily="65" charset="-120"/>
                          <a:ea typeface="標楷體" pitchFamily="65" charset="-120"/>
                        </a:rPr>
                        <a:t>萬元</a:t>
                      </a:r>
                    </a:p>
                  </a:txBody>
                  <a:tcPr marL="36000" marR="36000" marT="72000" marB="72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gradFill>
                      <a:gsLst>
                        <a:gs pos="11000">
                          <a:srgbClr val="FFCCFF"/>
                        </a:gs>
                        <a:gs pos="80000">
                          <a:srgbClr val="FF9999">
                            <a:alpha val="71000"/>
                          </a:srgbClr>
                        </a:gs>
                      </a:gsLst>
                      <a:lin ang="5400000" scaled="0"/>
                    </a:gradFill>
                  </a:tcPr>
                </a:tc>
                <a:extLst>
                  <a:ext uri="{0D108BD9-81ED-4DB2-BD59-A6C34878D82A}">
                    <a16:rowId xmlns:a16="http://schemas.microsoft.com/office/drawing/2014/main" xmlns="" val="10003"/>
                  </a:ext>
                </a:extLst>
              </a:tr>
              <a:tr h="485775">
                <a:tc gridSpan="4">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rPr>
                        <a:t>以上工程會</a:t>
                      </a: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rPr>
                        <a:t>880422</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rPr>
                        <a:t>工程企字第</a:t>
                      </a: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rPr>
                        <a:t>8804490</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rPr>
                        <a:t>號函定義</a:t>
                      </a:r>
                    </a:p>
                  </a:txBody>
                  <a:tcPr marL="36000" marR="36000" marT="72000" marB="7200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72000">
                          <a:schemeClr val="tx2">
                            <a:lumMod val="20000"/>
                            <a:lumOff val="80000"/>
                          </a:schemeClr>
                        </a:gs>
                        <a:gs pos="42000">
                          <a:schemeClr val="tx2">
                            <a:lumMod val="40000"/>
                            <a:lumOff val="60000"/>
                          </a:schemeClr>
                        </a:gs>
                      </a:gsLst>
                      <a:lin ang="5400000" scaled="0"/>
                    </a:gra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4"/>
                  </a:ext>
                </a:extLst>
              </a:tr>
              <a:tr h="1327150">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zh-TW" altLang="en-US" sz="3200" b="1" i="0" u="none" strike="noStrike" cap="none" normalizeH="0" baseline="0" dirty="0" smtClean="0">
                          <a:ln>
                            <a:noFill/>
                          </a:ln>
                          <a:solidFill>
                            <a:srgbClr val="0000FF"/>
                          </a:solidFill>
                          <a:effectLst/>
                          <a:latin typeface="標楷體" pitchFamily="65" charset="-120"/>
                          <a:ea typeface="標楷體" pitchFamily="65" charset="-120"/>
                        </a:rPr>
                        <a:t>巨額</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rPr>
                        <a:t>資格與特殊或巨額認定標準</a:t>
                      </a: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rPr>
                        <a:t>8</a:t>
                      </a:r>
                      <a:endParaRPr kumimoji="1" lang="en-US" altLang="zh-TW" sz="2000" b="0" i="0" u="none" strike="noStrike" cap="none" normalizeH="0" baseline="0" dirty="0" smtClean="0">
                        <a:ln>
                          <a:noFill/>
                        </a:ln>
                        <a:solidFill>
                          <a:srgbClr val="0000FF"/>
                        </a:solidFill>
                        <a:effectLst/>
                        <a:latin typeface="標楷體" pitchFamily="65" charset="-120"/>
                        <a:ea typeface="標楷體" pitchFamily="65" charset="-120"/>
                      </a:endParaRPr>
                    </a:p>
                  </a:txBody>
                  <a:tcPr marL="36000" marR="36000" marT="72000" marB="720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gradFill>
                      <a:gsLst>
                        <a:gs pos="72000">
                          <a:schemeClr val="tx2">
                            <a:lumMod val="20000"/>
                            <a:lumOff val="80000"/>
                          </a:schemeClr>
                        </a:gs>
                        <a:gs pos="42000">
                          <a:schemeClr val="tx2">
                            <a:lumMod val="40000"/>
                            <a:lumOff val="60000"/>
                          </a:schemeClr>
                        </a:gs>
                      </a:gsLst>
                      <a:lin ang="5400000" scaled="0"/>
                    </a:gra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zh-TW" sz="3000" b="0" i="0" u="none" strike="noStrike" cap="none" normalizeH="0" baseline="0" dirty="0" smtClean="0">
                          <a:ln>
                            <a:noFill/>
                          </a:ln>
                          <a:solidFill>
                            <a:srgbClr val="FF0000"/>
                          </a:solidFill>
                          <a:effectLst/>
                          <a:latin typeface="標楷體" pitchFamily="65" charset="-120"/>
                          <a:ea typeface="標楷體" pitchFamily="65" charset="-120"/>
                        </a:rPr>
                        <a:t>2</a:t>
                      </a:r>
                      <a:r>
                        <a:rPr kumimoji="1" lang="zh-TW" altLang="en-US" sz="3000" b="0" i="0" u="none" strike="noStrike" cap="none" normalizeH="0" baseline="0" dirty="0" smtClean="0">
                          <a:ln>
                            <a:noFill/>
                          </a:ln>
                          <a:solidFill>
                            <a:srgbClr val="FF0000"/>
                          </a:solidFill>
                          <a:effectLst/>
                          <a:latin typeface="標楷體" pitchFamily="65" charset="-120"/>
                          <a:ea typeface="標楷體" pitchFamily="65" charset="-120"/>
                        </a:rPr>
                        <a:t>億元以上</a:t>
                      </a:r>
                    </a:p>
                  </a:txBody>
                  <a:tcPr marL="36000" marR="36000" marT="72000" marB="7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gradFill>
                      <a:gsLst>
                        <a:gs pos="11000">
                          <a:srgbClr val="FFCCFF"/>
                        </a:gs>
                        <a:gs pos="80000">
                          <a:srgbClr val="FF9999">
                            <a:alpha val="71000"/>
                          </a:srgbClr>
                        </a:gs>
                      </a:gsLst>
                    </a:gra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zh-TW" sz="3000" b="0" i="0" u="none" strike="noStrike" cap="none" normalizeH="0" baseline="0" dirty="0" smtClean="0">
                          <a:ln>
                            <a:noFill/>
                          </a:ln>
                          <a:solidFill>
                            <a:srgbClr val="FF0000"/>
                          </a:solidFill>
                          <a:effectLst/>
                          <a:latin typeface="標楷體" pitchFamily="65" charset="-120"/>
                          <a:ea typeface="標楷體" pitchFamily="65" charset="-120"/>
                        </a:rPr>
                        <a:t>1</a:t>
                      </a:r>
                      <a:r>
                        <a:rPr kumimoji="1" lang="zh-TW" altLang="en-US" sz="3000" b="0" i="0" u="none" strike="noStrike" cap="none" normalizeH="0" baseline="0" dirty="0" smtClean="0">
                          <a:ln>
                            <a:noFill/>
                          </a:ln>
                          <a:solidFill>
                            <a:srgbClr val="FF0000"/>
                          </a:solidFill>
                          <a:effectLst/>
                          <a:latin typeface="標楷體" pitchFamily="65" charset="-120"/>
                          <a:ea typeface="標楷體" pitchFamily="65" charset="-120"/>
                        </a:rPr>
                        <a:t>億元以上</a:t>
                      </a:r>
                    </a:p>
                  </a:txBody>
                  <a:tcPr marL="36000" marR="36000" marT="72000" marB="7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gradFill>
                      <a:gsLst>
                        <a:gs pos="11000">
                          <a:srgbClr val="FFCCFF"/>
                        </a:gs>
                        <a:gs pos="80000">
                          <a:srgbClr val="FF9999">
                            <a:alpha val="71000"/>
                          </a:srgbClr>
                        </a:gs>
                      </a:gsLst>
                    </a:gradFill>
                  </a:tcPr>
                </a:tc>
                <a:tc>
                  <a:txBody>
                    <a:bodyPr/>
                    <a:lstStyle/>
                    <a:p>
                      <a:pPr marL="263525" marR="0" lvl="0" indent="-263525" algn="ctr" defTabSz="449263" rtl="0" eaLnBrk="1" fontAlgn="base" latinLnBrk="1" hangingPunct="1">
                        <a:lnSpc>
                          <a:spcPct val="100000"/>
                        </a:lnSpc>
                        <a:spcBef>
                          <a:spcPct val="20000"/>
                        </a:spcBef>
                        <a:spcAft>
                          <a:spcPct val="0"/>
                        </a:spcAft>
                        <a:buClrTx/>
                        <a:buSzTx/>
                        <a:buFontTx/>
                        <a:buNone/>
                        <a:tabLst/>
                      </a:pPr>
                      <a:r>
                        <a:rPr kumimoji="1" lang="en-US" altLang="zh-TW" sz="3000" b="0" i="0" u="none" strike="noStrike" cap="none" normalizeH="0" baseline="0" dirty="0" smtClean="0">
                          <a:ln>
                            <a:noFill/>
                          </a:ln>
                          <a:solidFill>
                            <a:srgbClr val="FF0000"/>
                          </a:solidFill>
                          <a:effectLst/>
                          <a:latin typeface="標楷體" pitchFamily="65" charset="-120"/>
                          <a:ea typeface="標楷體" pitchFamily="65" charset="-120"/>
                        </a:rPr>
                        <a:t>2,000</a:t>
                      </a:r>
                      <a:r>
                        <a:rPr kumimoji="1" lang="zh-TW" altLang="en-US" sz="3000" b="0" i="0" u="none" strike="noStrike" cap="none" normalizeH="0" baseline="0" dirty="0" smtClean="0">
                          <a:ln>
                            <a:noFill/>
                          </a:ln>
                          <a:solidFill>
                            <a:srgbClr val="FF0000"/>
                          </a:solidFill>
                          <a:effectLst/>
                          <a:latin typeface="標楷體" pitchFamily="65" charset="-120"/>
                          <a:ea typeface="標楷體" pitchFamily="65" charset="-120"/>
                        </a:rPr>
                        <a:t>萬元以上</a:t>
                      </a:r>
                    </a:p>
                  </a:txBody>
                  <a:tcPr marL="36000" marR="36000" marT="72000" marB="72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gradFill>
                      <a:gsLst>
                        <a:gs pos="11000">
                          <a:srgbClr val="FFCCFF"/>
                        </a:gs>
                        <a:gs pos="80000">
                          <a:srgbClr val="FF9999">
                            <a:alpha val="71000"/>
                          </a:srgbClr>
                        </a:gs>
                      </a:gsLst>
                    </a:gradFill>
                  </a:tcPr>
                </a:tc>
                <a:extLst>
                  <a:ext uri="{0D108BD9-81ED-4DB2-BD59-A6C34878D82A}">
                    <a16:rowId xmlns:a16="http://schemas.microsoft.com/office/drawing/2014/main" xmlns="" val="10005"/>
                  </a:ext>
                </a:extLst>
              </a:tr>
            </a:tbl>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BCAE5894-EC77-45D0-AFDC-129F1E59D81A}" type="slidenum">
              <a:rPr kumimoji="0" lang="en-US" altLang="zh-TW" smtClean="0">
                <a:solidFill>
                  <a:srgbClr val="0000FF"/>
                </a:solidFill>
                <a:latin typeface="Arial" pitchFamily="34" charset="0"/>
              </a:rPr>
              <a:pPr eaLnBrk="1" hangingPunct="1"/>
              <a:t>34</a:t>
            </a:fld>
            <a:endParaRPr kumimoji="0" lang="en-US" altLang="zh-TW" smtClean="0">
              <a:solidFill>
                <a:srgbClr val="0000FF"/>
              </a:solidFill>
              <a:latin typeface="Arial" pitchFamily="34" charset="0"/>
            </a:endParaRPr>
          </a:p>
        </p:txBody>
      </p:sp>
      <p:sp>
        <p:nvSpPr>
          <p:cNvPr id="15363" name="Rectangle 2"/>
          <p:cNvSpPr>
            <a:spLocks noGrp="1" noChangeArrowheads="1"/>
          </p:cNvSpPr>
          <p:nvPr>
            <p:ph type="title"/>
          </p:nvPr>
        </p:nvSpPr>
        <p:spPr/>
        <p:txBody>
          <a:bodyPr/>
          <a:lstStyle/>
          <a:p>
            <a:pPr eaLnBrk="1" hangingPunct="1"/>
            <a:r>
              <a:rPr lang="zh-TW" altLang="en-US" smtClean="0"/>
              <a:t>查核金額以上之採購監辦</a:t>
            </a:r>
          </a:p>
        </p:txBody>
      </p:sp>
      <p:sp>
        <p:nvSpPr>
          <p:cNvPr id="15364" name="Rectangle 3"/>
          <p:cNvSpPr>
            <a:spLocks noGrp="1" noChangeArrowheads="1"/>
          </p:cNvSpPr>
          <p:nvPr>
            <p:ph type="body" idx="1"/>
          </p:nvPr>
        </p:nvSpPr>
        <p:spPr/>
        <p:txBody>
          <a:bodyPr/>
          <a:lstStyle/>
          <a:p>
            <a:pPr eaLnBrk="1" hangingPunct="1"/>
            <a:r>
              <a:rPr lang="zh-TW" altLang="en-US" dirty="0" smtClean="0"/>
              <a:t>機關辦理查核金額以上採購之開標、比價、議價、決標及驗收時，應於</a:t>
            </a:r>
            <a:r>
              <a:rPr lang="zh-TW" altLang="en-US" dirty="0" smtClean="0">
                <a:solidFill>
                  <a:srgbClr val="FF0000"/>
                </a:solidFill>
              </a:rPr>
              <a:t>規定期限</a:t>
            </a:r>
            <a:r>
              <a:rPr lang="zh-TW" altLang="en-US" dirty="0" smtClean="0"/>
              <a:t>內，</a:t>
            </a:r>
            <a:r>
              <a:rPr lang="zh-TW" altLang="en-US" dirty="0" smtClean="0">
                <a:solidFill>
                  <a:srgbClr val="FF0000"/>
                </a:solidFill>
              </a:rPr>
              <a:t>檢送相關文件</a:t>
            </a:r>
            <a:r>
              <a:rPr lang="zh-TW" altLang="en-US" dirty="0" smtClean="0"/>
              <a:t>報請上級機關派員監辦。 </a:t>
            </a:r>
            <a:r>
              <a:rPr lang="en-US" altLang="zh-TW" sz="2800" dirty="0" smtClean="0">
                <a:latin typeface="標楷體" pitchFamily="65" charset="-120"/>
              </a:rPr>
              <a:t>(</a:t>
            </a:r>
            <a:r>
              <a:rPr lang="zh-TW" altLang="en-US" sz="2800" dirty="0" smtClean="0">
                <a:latin typeface="標楷體" pitchFamily="65" charset="-120"/>
              </a:rPr>
              <a:t>法</a:t>
            </a:r>
            <a:r>
              <a:rPr lang="en-US" altLang="zh-TW" sz="2800" dirty="0" smtClean="0">
                <a:latin typeface="標楷體" pitchFamily="65" charset="-120"/>
              </a:rPr>
              <a:t>12-Ⅰ</a:t>
            </a:r>
            <a:r>
              <a:rPr lang="zh-TW" altLang="en-US" sz="2800" dirty="0" smtClean="0">
                <a:latin typeface="標楷體" pitchFamily="65" charset="-120"/>
              </a:rPr>
              <a:t>前段</a:t>
            </a:r>
            <a:r>
              <a:rPr lang="en-US" altLang="zh-TW" sz="2800" dirty="0" smtClean="0">
                <a:latin typeface="標楷體" pitchFamily="65" charset="-120"/>
              </a:rPr>
              <a:t>)</a:t>
            </a:r>
          </a:p>
          <a:p>
            <a:pPr lvl="1" eaLnBrk="1" hangingPunct="1"/>
            <a:r>
              <a:rPr lang="zh-TW" altLang="en-US" sz="2400" dirty="0" smtClean="0">
                <a:latin typeface="標楷體" pitchFamily="65" charset="-120"/>
              </a:rPr>
              <a:t>上級機關監辦單位係指業務單位抑或會計單位？應由上級機關之首長或其授權人員決定。</a:t>
            </a:r>
            <a:r>
              <a:rPr lang="zh-TW" altLang="en-US" dirty="0" smtClean="0"/>
              <a:t>（</a:t>
            </a:r>
            <a:r>
              <a:rPr lang="zh-TW" altLang="en-US" sz="2400" dirty="0" smtClean="0">
                <a:latin typeface="標楷體" pitchFamily="65" charset="-120"/>
              </a:rPr>
              <a:t>工程會</a:t>
            </a:r>
            <a:r>
              <a:rPr lang="en-US" altLang="zh-TW" sz="2400" dirty="0" smtClean="0">
                <a:latin typeface="標楷體" pitchFamily="65" charset="-120"/>
              </a:rPr>
              <a:t>880603</a:t>
            </a:r>
            <a:r>
              <a:rPr lang="zh-TW" altLang="en-US" sz="2400" dirty="0" smtClean="0">
                <a:latin typeface="標楷體" pitchFamily="65" charset="-120"/>
              </a:rPr>
              <a:t>工程企字第</a:t>
            </a:r>
            <a:r>
              <a:rPr lang="en-US" altLang="zh-TW" sz="2400" dirty="0" smtClean="0">
                <a:latin typeface="標楷體" pitchFamily="65" charset="-120"/>
              </a:rPr>
              <a:t>8807824</a:t>
            </a:r>
            <a:r>
              <a:rPr lang="zh-TW" altLang="en-US" sz="2400" dirty="0" smtClean="0">
                <a:latin typeface="標楷體" pitchFamily="65" charset="-120"/>
              </a:rPr>
              <a:t>號函</a:t>
            </a:r>
            <a:r>
              <a:rPr lang="zh-TW" altLang="en-US" dirty="0" smtClean="0"/>
              <a:t>）</a:t>
            </a:r>
            <a:endParaRPr lang="zh-TW" altLang="en-US" sz="2000" dirty="0" smtClean="0">
              <a:latin typeface="標楷體" pitchFamily="65" charset="-120"/>
            </a:endParaRPr>
          </a:p>
          <a:p>
            <a:pPr eaLnBrk="1" hangingPunct="1"/>
            <a:r>
              <a:rPr lang="zh-TW" altLang="en-US" dirty="0" smtClean="0"/>
              <a:t>監辦人員採</a:t>
            </a:r>
            <a:r>
              <a:rPr lang="zh-TW" altLang="en-US" dirty="0" smtClean="0">
                <a:solidFill>
                  <a:srgbClr val="FF0000"/>
                </a:solidFill>
              </a:rPr>
              <a:t>書面審核監辦者</a:t>
            </a:r>
            <a:r>
              <a:rPr lang="zh-TW" altLang="en-US" dirty="0" smtClean="0"/>
              <a:t>，</a:t>
            </a:r>
            <a:r>
              <a:rPr lang="zh-TW" altLang="en-US" dirty="0" smtClean="0">
                <a:solidFill>
                  <a:srgbClr val="FF0000"/>
                </a:solidFill>
              </a:rPr>
              <a:t>應經機關首長或其授權人員核准</a:t>
            </a:r>
            <a:r>
              <a:rPr lang="zh-TW" altLang="en-US" dirty="0" smtClean="0"/>
              <a:t>。</a:t>
            </a:r>
            <a:r>
              <a:rPr lang="en-US" altLang="zh-TW" sz="2800" dirty="0" smtClean="0">
                <a:latin typeface="標楷體" pitchFamily="65" charset="-120"/>
              </a:rPr>
              <a:t>(</a:t>
            </a:r>
            <a:r>
              <a:rPr lang="zh-TW" altLang="en-US" sz="2800" dirty="0" smtClean="0">
                <a:latin typeface="標楷體" pitchFamily="65" charset="-120"/>
              </a:rPr>
              <a:t>細則</a:t>
            </a:r>
            <a:r>
              <a:rPr lang="en-US" altLang="zh-TW" sz="2800" dirty="0" smtClean="0">
                <a:latin typeface="標楷體" pitchFamily="65" charset="-120"/>
              </a:rPr>
              <a:t>11-Ⅰ)</a:t>
            </a:r>
          </a:p>
          <a:p>
            <a:pPr lvl="1" eaLnBrk="1" hangingPunct="1"/>
            <a:r>
              <a:rPr lang="zh-TW" altLang="en-US" sz="2400" dirty="0" smtClean="0">
                <a:latin typeface="標楷體" pitchFamily="65" charset="-120"/>
              </a:rPr>
              <a:t>上級機關或機關之監辦人員，均可採書面審核監辦</a:t>
            </a:r>
            <a:r>
              <a:rPr lang="zh-TW" altLang="en-US" sz="2400" dirty="0" smtClean="0"/>
              <a:t>。</a:t>
            </a:r>
            <a:endParaRPr lang="zh-TW" altLang="en-US" sz="2400" dirty="0" smtClean="0">
              <a:latin typeface="標楷體" pitchFamily="65" charset="-120"/>
            </a:endParaRPr>
          </a:p>
          <a:p>
            <a:pPr lvl="1" eaLnBrk="1" hangingPunct="1"/>
            <a:r>
              <a:rPr lang="zh-TW" altLang="en-US" sz="2400" dirty="0" smtClean="0">
                <a:latin typeface="標楷體" pitchFamily="65" charset="-120"/>
              </a:rPr>
              <a:t>上級機關採書面審核監辦者</a:t>
            </a:r>
            <a:r>
              <a:rPr lang="zh-TW" altLang="en-US" sz="2400" dirty="0" smtClean="0"/>
              <a:t>，</a:t>
            </a:r>
            <a:r>
              <a:rPr lang="zh-TW" altLang="en-US" sz="2400" dirty="0" smtClean="0">
                <a:latin typeface="標楷體" pitchFamily="65" charset="-120"/>
              </a:rPr>
              <a:t>應</a:t>
            </a:r>
            <a:r>
              <a:rPr lang="zh-TW" altLang="en-US" sz="2400" dirty="0" smtClean="0"/>
              <a:t>經上級機關首長或其授權人員核准，並</a:t>
            </a:r>
            <a:r>
              <a:rPr lang="zh-TW" altLang="en-US" sz="2400" dirty="0" smtClean="0">
                <a:latin typeface="標楷體" pitchFamily="65" charset="-120"/>
              </a:rPr>
              <a:t>事先通知機關</a:t>
            </a:r>
            <a:r>
              <a:rPr lang="zh-TW" altLang="en-US" sz="2400" dirty="0" smtClean="0"/>
              <a:t>。</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E5402E4C-C342-4D0C-A694-499E62740CD9}" type="slidenum">
              <a:rPr kumimoji="0" lang="en-US" altLang="zh-TW" smtClean="0">
                <a:solidFill>
                  <a:srgbClr val="0000FF"/>
                </a:solidFill>
                <a:latin typeface="Arial" pitchFamily="34" charset="0"/>
              </a:rPr>
              <a:pPr eaLnBrk="1" hangingPunct="1"/>
              <a:t>35</a:t>
            </a:fld>
            <a:endParaRPr kumimoji="0" lang="en-US" altLang="zh-TW" smtClean="0">
              <a:solidFill>
                <a:srgbClr val="0000FF"/>
              </a:solidFill>
              <a:latin typeface="Arial" pitchFamily="34" charset="0"/>
            </a:endParaRPr>
          </a:p>
        </p:txBody>
      </p:sp>
      <p:sp>
        <p:nvSpPr>
          <p:cNvPr id="16387" name="Rectangle 2"/>
          <p:cNvSpPr>
            <a:spLocks noGrp="1" noChangeArrowheads="1"/>
          </p:cNvSpPr>
          <p:nvPr>
            <p:ph type="title"/>
          </p:nvPr>
        </p:nvSpPr>
        <p:spPr/>
        <p:txBody>
          <a:bodyPr/>
          <a:lstStyle/>
          <a:p>
            <a:pPr eaLnBrk="1" hangingPunct="1"/>
            <a:r>
              <a:rPr lang="zh-TW" altLang="en-US" smtClean="0"/>
              <a:t>查核金額以上之採購監辦</a:t>
            </a:r>
          </a:p>
        </p:txBody>
      </p:sp>
      <p:sp>
        <p:nvSpPr>
          <p:cNvPr id="16388" name="Rectangle 3"/>
          <p:cNvSpPr>
            <a:spLocks noGrp="1" noChangeArrowheads="1"/>
          </p:cNvSpPr>
          <p:nvPr>
            <p:ph type="body" idx="1"/>
          </p:nvPr>
        </p:nvSpPr>
        <p:spPr/>
        <p:txBody>
          <a:bodyPr/>
          <a:lstStyle/>
          <a:p>
            <a:pPr eaLnBrk="1" hangingPunct="1">
              <a:lnSpc>
                <a:spcPct val="90000"/>
              </a:lnSpc>
            </a:pPr>
            <a:r>
              <a:rPr kumimoji="0" lang="zh-TW" altLang="en-US" sz="2800" smtClean="0"/>
              <a:t>採購機關報請上級機關監辦之期限</a:t>
            </a:r>
          </a:p>
          <a:p>
            <a:pPr lvl="1" eaLnBrk="1" hangingPunct="1">
              <a:lnSpc>
                <a:spcPct val="90000"/>
              </a:lnSpc>
            </a:pPr>
            <a:r>
              <a:rPr lang="zh-TW" altLang="en-US" sz="2400" smtClean="0">
                <a:latin typeface="標楷體" pitchFamily="65" charset="-120"/>
              </a:rPr>
              <a:t>應於等標期或</a:t>
            </a:r>
            <a:r>
              <a:rPr lang="zh-TW" altLang="en-US" sz="2400" smtClean="0">
                <a:solidFill>
                  <a:srgbClr val="FF0000"/>
                </a:solidFill>
                <a:latin typeface="標楷體" pitchFamily="65" charset="-120"/>
              </a:rPr>
              <a:t>截止收件日</a:t>
            </a:r>
            <a:r>
              <a:rPr lang="en-US" altLang="zh-TW" sz="2400" smtClean="0">
                <a:solidFill>
                  <a:srgbClr val="FF0000"/>
                </a:solidFill>
                <a:latin typeface="標楷體" pitchFamily="65" charset="-120"/>
              </a:rPr>
              <a:t>5</a:t>
            </a:r>
            <a:r>
              <a:rPr lang="zh-TW" altLang="en-US" sz="2400" smtClean="0">
                <a:solidFill>
                  <a:srgbClr val="FF0000"/>
                </a:solidFill>
                <a:latin typeface="標楷體" pitchFamily="65" charset="-120"/>
              </a:rPr>
              <a:t>日前</a:t>
            </a:r>
            <a:r>
              <a:rPr lang="zh-TW" altLang="en-US" sz="2400" smtClean="0">
                <a:latin typeface="標楷體" pitchFamily="65" charset="-120"/>
              </a:rPr>
              <a:t>檢送採購預算資料、招標文件及相關文件。</a:t>
            </a:r>
            <a:r>
              <a:rPr lang="en-US" altLang="zh-TW" sz="2000" smtClean="0">
                <a:latin typeface="標楷體" pitchFamily="65" charset="-120"/>
              </a:rPr>
              <a:t>(</a:t>
            </a:r>
            <a:r>
              <a:rPr lang="zh-TW" altLang="en-US" sz="2000" smtClean="0">
                <a:latin typeface="標楷體" pitchFamily="65" charset="-120"/>
              </a:rPr>
              <a:t>細則</a:t>
            </a:r>
            <a:r>
              <a:rPr lang="en-US" altLang="zh-TW" sz="2000" smtClean="0">
                <a:latin typeface="標楷體" pitchFamily="65" charset="-120"/>
              </a:rPr>
              <a:t>7)</a:t>
            </a:r>
          </a:p>
          <a:p>
            <a:pPr lvl="1" eaLnBrk="1" hangingPunct="1">
              <a:lnSpc>
                <a:spcPct val="90000"/>
              </a:lnSpc>
            </a:pPr>
            <a:r>
              <a:rPr lang="zh-TW" altLang="en-US" sz="2400" smtClean="0">
                <a:solidFill>
                  <a:srgbClr val="FF0000"/>
                </a:solidFill>
                <a:latin typeface="標楷體" pitchFamily="65" charset="-120"/>
              </a:rPr>
              <a:t>決標不與開標、比價或議價合併辦理者</a:t>
            </a:r>
            <a:r>
              <a:rPr lang="zh-TW" altLang="en-US" sz="2400" smtClean="0">
                <a:latin typeface="標楷體" pitchFamily="65" charset="-120"/>
              </a:rPr>
              <a:t>，應於預定</a:t>
            </a:r>
            <a:r>
              <a:rPr lang="zh-TW" altLang="en-US" sz="2400" smtClean="0">
                <a:solidFill>
                  <a:srgbClr val="FF0000"/>
                </a:solidFill>
                <a:latin typeface="標楷體" pitchFamily="65" charset="-120"/>
              </a:rPr>
              <a:t>決標日</a:t>
            </a:r>
            <a:r>
              <a:rPr lang="en-US" altLang="zh-TW" sz="2400" smtClean="0">
                <a:solidFill>
                  <a:srgbClr val="FF0000"/>
                </a:solidFill>
                <a:latin typeface="標楷體" pitchFamily="65" charset="-120"/>
              </a:rPr>
              <a:t>3</a:t>
            </a:r>
            <a:r>
              <a:rPr lang="zh-TW" altLang="en-US" sz="2400" smtClean="0">
                <a:solidFill>
                  <a:srgbClr val="FF0000"/>
                </a:solidFill>
                <a:latin typeface="標楷體" pitchFamily="65" charset="-120"/>
              </a:rPr>
              <a:t>日前</a:t>
            </a:r>
            <a:r>
              <a:rPr lang="zh-TW" altLang="en-US" sz="2400" smtClean="0">
                <a:latin typeface="標楷體" pitchFamily="65" charset="-120"/>
              </a:rPr>
              <a:t>，檢送審標結果。</a:t>
            </a:r>
            <a:r>
              <a:rPr lang="en-US" altLang="zh-TW" sz="2000" smtClean="0">
                <a:latin typeface="標楷體" pitchFamily="65" charset="-120"/>
              </a:rPr>
              <a:t>(</a:t>
            </a:r>
            <a:r>
              <a:rPr lang="zh-TW" altLang="en-US" sz="2000" smtClean="0">
                <a:latin typeface="標楷體" pitchFamily="65" charset="-120"/>
              </a:rPr>
              <a:t>細則</a:t>
            </a:r>
            <a:r>
              <a:rPr lang="en-US" altLang="zh-TW" sz="2000" smtClean="0">
                <a:latin typeface="標楷體" pitchFamily="65" charset="-120"/>
              </a:rPr>
              <a:t>8)</a:t>
            </a:r>
          </a:p>
          <a:p>
            <a:pPr lvl="1" eaLnBrk="1" hangingPunct="1">
              <a:lnSpc>
                <a:spcPct val="90000"/>
              </a:lnSpc>
            </a:pPr>
            <a:r>
              <a:rPr lang="zh-TW" altLang="en-US" sz="2400" smtClean="0">
                <a:solidFill>
                  <a:srgbClr val="FF0000"/>
                </a:solidFill>
                <a:latin typeface="標楷體" pitchFamily="65" charset="-120"/>
              </a:rPr>
              <a:t>驗收作業</a:t>
            </a:r>
            <a:r>
              <a:rPr lang="zh-TW" altLang="en-US" sz="2400" smtClean="0">
                <a:latin typeface="標楷體" pitchFamily="65" charset="-120"/>
              </a:rPr>
              <a:t>，應於預定</a:t>
            </a:r>
            <a:r>
              <a:rPr lang="zh-TW" altLang="en-US" sz="2400" smtClean="0">
                <a:solidFill>
                  <a:srgbClr val="FF0000"/>
                </a:solidFill>
                <a:latin typeface="標楷體" pitchFamily="65" charset="-120"/>
              </a:rPr>
              <a:t>驗收日</a:t>
            </a:r>
            <a:r>
              <a:rPr lang="en-US" altLang="zh-TW" sz="2400" smtClean="0">
                <a:solidFill>
                  <a:srgbClr val="FF0000"/>
                </a:solidFill>
                <a:latin typeface="標楷體" pitchFamily="65" charset="-120"/>
              </a:rPr>
              <a:t>5</a:t>
            </a:r>
            <a:r>
              <a:rPr lang="zh-TW" altLang="en-US" sz="2400" smtClean="0">
                <a:solidFill>
                  <a:srgbClr val="FF0000"/>
                </a:solidFill>
                <a:latin typeface="標楷體" pitchFamily="65" charset="-120"/>
              </a:rPr>
              <a:t>日前</a:t>
            </a:r>
            <a:r>
              <a:rPr lang="zh-TW" altLang="en-US" sz="2400" smtClean="0">
                <a:latin typeface="標楷體" pitchFamily="65" charset="-120"/>
              </a:rPr>
              <a:t>，檢送結算表及相關文件。</a:t>
            </a:r>
            <a:r>
              <a:rPr lang="en-US" altLang="zh-TW" sz="2000" smtClean="0">
                <a:latin typeface="標楷體" pitchFamily="65" charset="-120"/>
              </a:rPr>
              <a:t>(</a:t>
            </a:r>
            <a:r>
              <a:rPr lang="zh-TW" altLang="en-US" sz="2000" smtClean="0">
                <a:latin typeface="標楷體" pitchFamily="65" charset="-120"/>
              </a:rPr>
              <a:t>細則</a:t>
            </a:r>
            <a:r>
              <a:rPr lang="en-US" altLang="zh-TW" sz="2000" smtClean="0">
                <a:latin typeface="標楷體" pitchFamily="65" charset="-120"/>
              </a:rPr>
              <a:t>9-Ⅰ)</a:t>
            </a:r>
          </a:p>
          <a:p>
            <a:pPr eaLnBrk="1" hangingPunct="1">
              <a:lnSpc>
                <a:spcPct val="90000"/>
              </a:lnSpc>
            </a:pPr>
            <a:r>
              <a:rPr lang="zh-TW" altLang="en-US" sz="2800" smtClean="0">
                <a:solidFill>
                  <a:srgbClr val="FF0000"/>
                </a:solidFill>
                <a:latin typeface="標楷體" pitchFamily="65" charset="-120"/>
              </a:rPr>
              <a:t>監辦人員</a:t>
            </a:r>
            <a:r>
              <a:rPr lang="zh-TW" altLang="en-US" sz="2800" smtClean="0">
                <a:latin typeface="標楷體" pitchFamily="65" charset="-120"/>
              </a:rPr>
              <a:t>對採購不符合本法規定程序而</a:t>
            </a:r>
            <a:r>
              <a:rPr lang="zh-TW" altLang="en-US" sz="2800" smtClean="0">
                <a:solidFill>
                  <a:srgbClr val="FF0000"/>
                </a:solidFill>
                <a:latin typeface="標楷體" pitchFamily="65" charset="-120"/>
              </a:rPr>
              <a:t>提出意見</a:t>
            </a:r>
            <a:r>
              <a:rPr lang="zh-TW" altLang="en-US" sz="2800" smtClean="0">
                <a:latin typeface="標楷體" pitchFamily="65" charset="-120"/>
              </a:rPr>
              <a:t>，辦理採購之主持人或主驗人</a:t>
            </a:r>
            <a:r>
              <a:rPr lang="zh-TW" altLang="en-US" sz="2800" smtClean="0">
                <a:solidFill>
                  <a:srgbClr val="FF0000"/>
                </a:solidFill>
                <a:latin typeface="標楷體" pitchFamily="65" charset="-120"/>
              </a:rPr>
              <a:t>如不接受</a:t>
            </a:r>
            <a:r>
              <a:rPr lang="zh-TW" altLang="en-US" sz="2800" smtClean="0">
                <a:latin typeface="標楷體" pitchFamily="65" charset="-120"/>
              </a:rPr>
              <a:t>，</a:t>
            </a:r>
            <a:r>
              <a:rPr lang="zh-TW" altLang="en-US" sz="2800" smtClean="0">
                <a:solidFill>
                  <a:srgbClr val="FF0000"/>
                </a:solidFill>
                <a:latin typeface="標楷體" pitchFamily="65" charset="-120"/>
              </a:rPr>
              <a:t>應納入紀錄</a:t>
            </a:r>
            <a:r>
              <a:rPr lang="zh-TW" altLang="en-US" sz="2800" smtClean="0">
                <a:latin typeface="標楷體" pitchFamily="65" charset="-120"/>
              </a:rPr>
              <a:t>，報機關首長或其授權人員決定之。但不接受上級機關監辦人員意見者，應報上級機關核准。</a:t>
            </a:r>
            <a:r>
              <a:rPr lang="en-US" altLang="zh-TW" sz="2400" smtClean="0">
                <a:latin typeface="標楷體" pitchFamily="65" charset="-120"/>
              </a:rPr>
              <a:t>(</a:t>
            </a:r>
            <a:r>
              <a:rPr lang="zh-TW" altLang="en-US" sz="2400" smtClean="0">
                <a:latin typeface="標楷體" pitchFamily="65" charset="-120"/>
              </a:rPr>
              <a:t>細則</a:t>
            </a:r>
            <a:r>
              <a:rPr lang="en-US" altLang="zh-TW" sz="2400" smtClean="0">
                <a:latin typeface="標楷體" pitchFamily="65" charset="-120"/>
              </a:rPr>
              <a:t>11)</a:t>
            </a:r>
          </a:p>
          <a:p>
            <a:pPr lvl="1" eaLnBrk="1" hangingPunct="1">
              <a:lnSpc>
                <a:spcPct val="90000"/>
              </a:lnSpc>
            </a:pPr>
            <a:r>
              <a:rPr lang="zh-TW" altLang="en-US" sz="2400" smtClean="0">
                <a:latin typeface="標楷體" pitchFamily="65" charset="-120"/>
              </a:rPr>
              <a:t>監辦人員提出意見</a:t>
            </a:r>
            <a:r>
              <a:rPr lang="zh-TW" altLang="en-US" sz="2400" smtClean="0"/>
              <a:t>，但</a:t>
            </a:r>
            <a:r>
              <a:rPr lang="zh-TW" altLang="en-US" sz="2400" smtClean="0">
                <a:latin typeface="標楷體" pitchFamily="65" charset="-120"/>
              </a:rPr>
              <a:t>主持人或主驗人不接受，監辦人員拒絕於紀錄上簽名</a:t>
            </a:r>
            <a:r>
              <a:rPr lang="zh-TW" altLang="en-US" sz="2400" smtClean="0"/>
              <a:t>？</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18B349EF-FE35-4DB6-B85B-BC9BAC1317CF}" type="slidenum">
              <a:rPr kumimoji="0" lang="en-US" altLang="zh-TW" smtClean="0">
                <a:solidFill>
                  <a:srgbClr val="0000FF"/>
                </a:solidFill>
                <a:latin typeface="Arial" pitchFamily="34" charset="0"/>
              </a:rPr>
              <a:pPr eaLnBrk="1" hangingPunct="1"/>
              <a:t>36</a:t>
            </a:fld>
            <a:endParaRPr kumimoji="0" lang="en-US" altLang="zh-TW" smtClean="0">
              <a:solidFill>
                <a:srgbClr val="0000FF"/>
              </a:solidFill>
              <a:latin typeface="Arial" pitchFamily="34" charset="0"/>
            </a:endParaRPr>
          </a:p>
        </p:txBody>
      </p:sp>
      <p:sp>
        <p:nvSpPr>
          <p:cNvPr id="17411" name="Rectangle 2"/>
          <p:cNvSpPr>
            <a:spLocks noGrp="1" noChangeArrowheads="1"/>
          </p:cNvSpPr>
          <p:nvPr>
            <p:ph type="title"/>
          </p:nvPr>
        </p:nvSpPr>
        <p:spPr/>
        <p:txBody>
          <a:bodyPr/>
          <a:lstStyle/>
          <a:p>
            <a:pPr eaLnBrk="1" hangingPunct="1"/>
            <a:r>
              <a:rPr lang="zh-TW" altLang="en-US" smtClean="0"/>
              <a:t>代辦採購之監辦</a:t>
            </a:r>
          </a:p>
        </p:txBody>
      </p:sp>
      <p:sp>
        <p:nvSpPr>
          <p:cNvPr id="17412" name="Rectangle 3"/>
          <p:cNvSpPr>
            <a:spLocks noGrp="1" noChangeArrowheads="1"/>
          </p:cNvSpPr>
          <p:nvPr>
            <p:ph type="body" idx="1"/>
          </p:nvPr>
        </p:nvSpPr>
        <p:spPr/>
        <p:txBody>
          <a:bodyPr/>
          <a:lstStyle/>
          <a:p>
            <a:pPr eaLnBrk="1" hangingPunct="1"/>
            <a:r>
              <a:rPr kumimoji="0" lang="zh-TW" altLang="en-US" smtClean="0"/>
              <a:t>機關之採購，得洽由其他具有專業能力之機關代辦。</a:t>
            </a:r>
            <a:r>
              <a:rPr kumimoji="0" lang="en-US" altLang="zh-TW" sz="2800" smtClean="0">
                <a:latin typeface="標楷體" pitchFamily="65" charset="-120"/>
              </a:rPr>
              <a:t>(</a:t>
            </a:r>
            <a:r>
              <a:rPr kumimoji="0" lang="zh-TW" altLang="en-US" sz="2800" smtClean="0">
                <a:latin typeface="標楷體" pitchFamily="65" charset="-120"/>
              </a:rPr>
              <a:t>法</a:t>
            </a:r>
            <a:r>
              <a:rPr kumimoji="0" lang="en-US" altLang="zh-TW" sz="2800" smtClean="0">
                <a:latin typeface="標楷體" pitchFamily="65" charset="-120"/>
              </a:rPr>
              <a:t>40</a:t>
            </a:r>
            <a:r>
              <a:rPr lang="en-US" altLang="zh-TW" sz="2800" smtClean="0">
                <a:latin typeface="標楷體" pitchFamily="65" charset="-120"/>
              </a:rPr>
              <a:t>-Ⅰ)</a:t>
            </a:r>
            <a:endParaRPr kumimoji="0" lang="en-US" altLang="zh-TW" sz="2800" smtClean="0">
              <a:latin typeface="標楷體" pitchFamily="65" charset="-120"/>
            </a:endParaRPr>
          </a:p>
          <a:p>
            <a:pPr eaLnBrk="1" hangingPunct="1"/>
            <a:r>
              <a:rPr kumimoji="0" lang="zh-TW" altLang="en-US" smtClean="0"/>
              <a:t>機關依本法第</a:t>
            </a:r>
            <a:r>
              <a:rPr kumimoji="0" lang="en-US" altLang="zh-TW" smtClean="0">
                <a:latin typeface="標楷體" pitchFamily="65" charset="-120"/>
              </a:rPr>
              <a:t>40</a:t>
            </a:r>
            <a:r>
              <a:rPr kumimoji="0" lang="zh-TW" altLang="en-US" smtClean="0"/>
              <a:t>條規定洽由其他具有專業能力之機關代辦採購，依下列原則處理： </a:t>
            </a:r>
            <a:r>
              <a:rPr lang="en-US" altLang="zh-TW" sz="2800" smtClean="0">
                <a:latin typeface="標楷體" pitchFamily="65" charset="-120"/>
              </a:rPr>
              <a:t>(</a:t>
            </a:r>
            <a:r>
              <a:rPr lang="zh-TW" altLang="en-US" sz="2800" smtClean="0">
                <a:latin typeface="標楷體" pitchFamily="65" charset="-120"/>
              </a:rPr>
              <a:t>細則</a:t>
            </a:r>
            <a:r>
              <a:rPr lang="en-US" altLang="zh-TW" sz="2800" smtClean="0">
                <a:latin typeface="標楷體" pitchFamily="65" charset="-120"/>
              </a:rPr>
              <a:t>42)</a:t>
            </a:r>
          </a:p>
          <a:p>
            <a:pPr lvl="1" eaLnBrk="1" hangingPunct="1"/>
            <a:r>
              <a:rPr kumimoji="0" lang="zh-TW" altLang="en-US" smtClean="0"/>
              <a:t>關於監辦該採購之上級機關，為洽辦機關之上級機關。但</a:t>
            </a:r>
            <a:r>
              <a:rPr kumimoji="0" lang="zh-TW" altLang="en-US" smtClean="0">
                <a:solidFill>
                  <a:srgbClr val="FF0000"/>
                </a:solidFill>
              </a:rPr>
              <a:t>洽辦機關之上級機關得洽請代辦機關之上級機關代行其上級機關之職權</a:t>
            </a:r>
            <a:r>
              <a:rPr kumimoji="0" lang="zh-TW" altLang="en-US" smtClean="0"/>
              <a:t>。</a:t>
            </a:r>
          </a:p>
          <a:p>
            <a:pPr lvl="1" eaLnBrk="1" hangingPunct="1"/>
            <a:r>
              <a:rPr kumimoji="0" lang="zh-TW" altLang="en-US" smtClean="0"/>
              <a:t>關於監辦該採購之</a:t>
            </a:r>
            <a:r>
              <a:rPr kumimoji="0" lang="zh-TW" altLang="en-US" smtClean="0">
                <a:solidFill>
                  <a:srgbClr val="FF0000"/>
                </a:solidFill>
                <a:latin typeface="標楷體" pitchFamily="65" charset="-120"/>
              </a:rPr>
              <a:t>主</a:t>
            </a:r>
            <a:r>
              <a:rPr kumimoji="0" lang="en-US" altLang="zh-TW" smtClean="0">
                <a:solidFill>
                  <a:srgbClr val="FF0000"/>
                </a:solidFill>
                <a:latin typeface="標楷體" pitchFamily="65" charset="-120"/>
              </a:rPr>
              <a:t>(</a:t>
            </a:r>
            <a:r>
              <a:rPr kumimoji="0" lang="zh-TW" altLang="en-US" smtClean="0">
                <a:solidFill>
                  <a:srgbClr val="FF0000"/>
                </a:solidFill>
                <a:latin typeface="標楷體" pitchFamily="65" charset="-120"/>
              </a:rPr>
              <a:t>會</a:t>
            </a:r>
            <a:r>
              <a:rPr kumimoji="0" lang="en-US" altLang="zh-TW" smtClean="0">
                <a:solidFill>
                  <a:srgbClr val="FF0000"/>
                </a:solidFill>
                <a:latin typeface="標楷體" pitchFamily="65" charset="-120"/>
              </a:rPr>
              <a:t>)</a:t>
            </a:r>
            <a:r>
              <a:rPr kumimoji="0" lang="en-US" altLang="zh-TW" smtClean="0">
                <a:solidFill>
                  <a:srgbClr val="FF0000"/>
                </a:solidFill>
              </a:rPr>
              <a:t> </a:t>
            </a:r>
            <a:r>
              <a:rPr kumimoji="0" lang="zh-TW" altLang="en-US" smtClean="0">
                <a:solidFill>
                  <a:srgbClr val="FF0000"/>
                </a:solidFill>
              </a:rPr>
              <a:t>計及有關單位</a:t>
            </a:r>
            <a:r>
              <a:rPr kumimoji="0" lang="zh-TW" altLang="en-US" smtClean="0"/>
              <a:t>，為洽辦機關之單位。但</a:t>
            </a:r>
            <a:r>
              <a:rPr kumimoji="0" lang="zh-TW" altLang="en-US" smtClean="0">
                <a:solidFill>
                  <a:srgbClr val="FF0000"/>
                </a:solidFill>
              </a:rPr>
              <a:t>代辦機關有類似單位者，洽辦機關得一併洽請代辦</a:t>
            </a:r>
            <a:r>
              <a:rPr kumimoji="0" lang="zh-TW" altLang="en-US" smtClean="0"/>
              <a:t>。  </a:t>
            </a:r>
            <a:endParaRPr kumimoji="0" lang="zh-TW" altLang="en-US" sz="2400" smtClean="0">
              <a:latin typeface="標楷體" pitchFamily="65" charset="-120"/>
            </a:endParaRPr>
          </a:p>
          <a:p>
            <a:pPr lvl="1" eaLnBrk="1" hangingPunct="1">
              <a:buFont typeface="Wingdings" pitchFamily="2" charset="2"/>
              <a:buNone/>
            </a:pPr>
            <a:endParaRPr lang="en-US" altLang="zh-TW" smtClean="0">
              <a:latin typeface="標楷體" pitchFamily="65" charset="-12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公告金額以上之採購監辦</a:t>
            </a:r>
          </a:p>
        </p:txBody>
      </p:sp>
      <p:sp>
        <p:nvSpPr>
          <p:cNvPr id="3" name="內容版面配置區 2"/>
          <p:cNvSpPr>
            <a:spLocks noGrp="1"/>
          </p:cNvSpPr>
          <p:nvPr>
            <p:ph idx="1"/>
          </p:nvPr>
        </p:nvSpPr>
        <p:spPr/>
        <p:txBody>
          <a:bodyPr/>
          <a:lstStyle/>
          <a:p>
            <a:pPr lvl="0" eaLnBrk="1" hangingPunct="1">
              <a:lnSpc>
                <a:spcPct val="95000"/>
              </a:lnSpc>
              <a:buClr>
                <a:srgbClr val="3333CC"/>
              </a:buClr>
            </a:pPr>
            <a:r>
              <a:rPr lang="zh-TW" altLang="en-US" sz="2800" dirty="0">
                <a:solidFill>
                  <a:srgbClr val="000000"/>
                </a:solidFill>
              </a:rPr>
              <a:t>公告金額以上採購之開標、比價、議價、決標及驗收，除有特殊情形者外</a:t>
            </a:r>
            <a:r>
              <a:rPr lang="zh-TW" altLang="en-US" sz="2800" dirty="0">
                <a:solidFill>
                  <a:srgbClr val="000000"/>
                </a:solidFill>
                <a:latin typeface="標楷體" pitchFamily="65" charset="-120"/>
              </a:rPr>
              <a:t>，應由其主</a:t>
            </a:r>
            <a:r>
              <a:rPr lang="en-US" altLang="zh-TW" sz="2800" dirty="0">
                <a:solidFill>
                  <a:srgbClr val="000000"/>
                </a:solidFill>
                <a:latin typeface="標楷體" pitchFamily="65" charset="-120"/>
              </a:rPr>
              <a:t>(</a:t>
            </a:r>
            <a:r>
              <a:rPr lang="zh-TW" altLang="en-US" sz="2800" dirty="0">
                <a:solidFill>
                  <a:srgbClr val="000000"/>
                </a:solidFill>
                <a:latin typeface="標楷體" pitchFamily="65" charset="-120"/>
              </a:rPr>
              <a:t>會</a:t>
            </a:r>
            <a:r>
              <a:rPr lang="en-US" altLang="zh-TW" sz="2800" dirty="0">
                <a:solidFill>
                  <a:srgbClr val="000000"/>
                </a:solidFill>
                <a:latin typeface="標楷體" pitchFamily="65" charset="-120"/>
              </a:rPr>
              <a:t>)</a:t>
            </a:r>
            <a:r>
              <a:rPr lang="zh-TW" altLang="en-US" sz="2800" dirty="0">
                <a:solidFill>
                  <a:srgbClr val="000000"/>
                </a:solidFill>
                <a:latin typeface="標楷體" pitchFamily="65" charset="-120"/>
              </a:rPr>
              <a:t>計</a:t>
            </a:r>
            <a:r>
              <a:rPr lang="zh-TW" altLang="en-US" sz="2800" dirty="0">
                <a:solidFill>
                  <a:srgbClr val="FF0000"/>
                </a:solidFill>
                <a:latin typeface="標楷體" pitchFamily="65" charset="-120"/>
              </a:rPr>
              <a:t>及</a:t>
            </a:r>
            <a:r>
              <a:rPr lang="zh-TW" altLang="en-US" sz="2800" dirty="0">
                <a:solidFill>
                  <a:srgbClr val="000000"/>
                </a:solidFill>
                <a:latin typeface="標楷體" pitchFamily="65" charset="-120"/>
              </a:rPr>
              <a:t>有關單位會同監辦。</a:t>
            </a:r>
            <a:r>
              <a:rPr lang="en-US" altLang="zh-TW" sz="2400" dirty="0">
                <a:solidFill>
                  <a:srgbClr val="000000"/>
                </a:solidFill>
                <a:latin typeface="標楷體" pitchFamily="65" charset="-120"/>
              </a:rPr>
              <a:t>(</a:t>
            </a:r>
            <a:r>
              <a:rPr lang="zh-TW" altLang="en-US" sz="2400" dirty="0">
                <a:solidFill>
                  <a:srgbClr val="000000"/>
                </a:solidFill>
                <a:latin typeface="標楷體" pitchFamily="65" charset="-120"/>
              </a:rPr>
              <a:t>法</a:t>
            </a:r>
            <a:r>
              <a:rPr lang="en-US" altLang="zh-TW" sz="2400" dirty="0">
                <a:solidFill>
                  <a:srgbClr val="000000"/>
                </a:solidFill>
                <a:latin typeface="標楷體" pitchFamily="65" charset="-120"/>
              </a:rPr>
              <a:t>13)</a:t>
            </a:r>
          </a:p>
          <a:p>
            <a:pPr lvl="0" eaLnBrk="1" hangingPunct="1">
              <a:buClr>
                <a:srgbClr val="3333CC"/>
              </a:buClr>
            </a:pPr>
            <a:r>
              <a:rPr lang="zh-TW" altLang="en-US" sz="2800" dirty="0"/>
              <a:t>關於「機關主會計及有關單位會同監辦採購辦法」所稱「</a:t>
            </a:r>
            <a:r>
              <a:rPr lang="zh-TW" altLang="en-US" sz="2800" dirty="0">
                <a:solidFill>
                  <a:srgbClr val="FF0000"/>
                </a:solidFill>
              </a:rPr>
              <a:t>主（會）計單位</a:t>
            </a:r>
            <a:r>
              <a:rPr lang="zh-TW" altLang="en-US" sz="2800" dirty="0"/>
              <a:t>」之認定</a:t>
            </a:r>
            <a:r>
              <a:rPr lang="zh-TW" altLang="en-US" sz="2800" dirty="0" smtClean="0"/>
              <a:t>疑義</a:t>
            </a:r>
            <a:r>
              <a:rPr lang="zh-TW" altLang="en-US" sz="2800" dirty="0" smtClean="0">
                <a:solidFill>
                  <a:srgbClr val="000000"/>
                </a:solidFill>
                <a:latin typeface="標楷體" pitchFamily="65" charset="-120"/>
              </a:rPr>
              <a:t>： </a:t>
            </a:r>
            <a:endParaRPr lang="en-US" altLang="zh-TW" sz="2800" dirty="0" smtClean="0">
              <a:solidFill>
                <a:srgbClr val="000000"/>
              </a:solidFill>
              <a:latin typeface="標楷體" pitchFamily="65" charset="-120"/>
            </a:endParaRPr>
          </a:p>
          <a:p>
            <a:pPr lvl="1" eaLnBrk="1" hangingPunct="1">
              <a:buClr>
                <a:srgbClr val="3333CC"/>
              </a:buClr>
            </a:pPr>
            <a:r>
              <a:rPr lang="zh-TW" altLang="en-US" sz="2400" dirty="0"/>
              <a:t>所稱</a:t>
            </a:r>
            <a:r>
              <a:rPr lang="zh-TW" altLang="en-US" sz="2400" dirty="0" smtClean="0"/>
              <a:t>「</a:t>
            </a:r>
            <a:r>
              <a:rPr lang="zh-TW" altLang="en-US" sz="2400" dirty="0">
                <a:solidFill>
                  <a:srgbClr val="FF0000"/>
                </a:solidFill>
              </a:rPr>
              <a:t>主（會）計</a:t>
            </a:r>
            <a:r>
              <a:rPr lang="zh-TW" altLang="en-US" sz="2400" dirty="0"/>
              <a:t>」 </a:t>
            </a:r>
            <a:r>
              <a:rPr lang="zh-TW" altLang="en-US" sz="2400" dirty="0" smtClean="0"/>
              <a:t>係指「各</a:t>
            </a:r>
            <a:r>
              <a:rPr lang="zh-TW" altLang="en-US" sz="2400" dirty="0"/>
              <a:t>機關編設之主（會）計單位及</a:t>
            </a:r>
            <a:r>
              <a:rPr lang="zh-TW" altLang="en-US" sz="2400" dirty="0">
                <a:solidFill>
                  <a:srgbClr val="FF0000"/>
                </a:solidFill>
              </a:rPr>
              <a:t>因事務簡單或合併辦理而未設有該等單位</a:t>
            </a:r>
            <a:r>
              <a:rPr lang="zh-TW" altLang="en-US" sz="2400" dirty="0"/>
              <a:t>，</a:t>
            </a:r>
            <a:r>
              <a:rPr lang="zh-TW" altLang="en-US" sz="2400" dirty="0">
                <a:solidFill>
                  <a:srgbClr val="FF0000"/>
                </a:solidFill>
              </a:rPr>
              <a:t>其負責會計事務人員</a:t>
            </a:r>
            <a:r>
              <a:rPr lang="zh-TW" altLang="en-US" sz="2400" dirty="0"/>
              <a:t>」，以資明確</a:t>
            </a:r>
            <a:r>
              <a:rPr lang="zh-TW" altLang="en-US" sz="2400" dirty="0" smtClean="0"/>
              <a:t>。</a:t>
            </a:r>
            <a:endParaRPr lang="en-US" altLang="zh-TW" sz="2400" dirty="0" smtClean="0"/>
          </a:p>
          <a:p>
            <a:pPr lvl="1" eaLnBrk="1" hangingPunct="1">
              <a:buClr>
                <a:srgbClr val="3333CC"/>
              </a:buClr>
            </a:pPr>
            <a:r>
              <a:rPr lang="zh-TW" altLang="en-US" sz="2400" dirty="0"/>
              <a:t>又上述「主（會）計」之定義將使監辦辦法第 </a:t>
            </a:r>
            <a:r>
              <a:rPr lang="en-US" altLang="zh-TW" sz="2400" dirty="0"/>
              <a:t>5 </a:t>
            </a:r>
            <a:r>
              <a:rPr lang="zh-TW" altLang="en-US" sz="2400" dirty="0"/>
              <a:t>條第 </a:t>
            </a:r>
            <a:r>
              <a:rPr lang="en-US" altLang="zh-TW" sz="2400" dirty="0"/>
              <a:t>1 </a:t>
            </a:r>
            <a:r>
              <a:rPr lang="zh-TW" altLang="en-US" sz="2400" dirty="0"/>
              <a:t>款所稱未設主（會）計單位者得不派員監辦之規定，無適用之情形，</a:t>
            </a:r>
            <a:r>
              <a:rPr lang="zh-TW" altLang="en-US" sz="2400" dirty="0">
                <a:solidFill>
                  <a:srgbClr val="FF0000"/>
                </a:solidFill>
              </a:rPr>
              <a:t>建請貴會於修正監辦辦法時，配合酌予刪除</a:t>
            </a:r>
            <a:r>
              <a:rPr lang="zh-TW" altLang="en-US" sz="2400" dirty="0"/>
              <a:t>。</a:t>
            </a:r>
            <a:r>
              <a:rPr lang="en-US" altLang="zh-TW" sz="2400" dirty="0" smtClean="0">
                <a:solidFill>
                  <a:srgbClr val="000000"/>
                </a:solidFill>
                <a:latin typeface="標楷體" pitchFamily="65" charset="-120"/>
              </a:rPr>
              <a:t>(</a:t>
            </a:r>
            <a:r>
              <a:rPr lang="zh-TW" altLang="en-US" sz="2400" dirty="0">
                <a:solidFill>
                  <a:srgbClr val="000000"/>
                </a:solidFill>
                <a:latin typeface="標楷體" pitchFamily="65" charset="-120"/>
              </a:rPr>
              <a:t>主計總</a:t>
            </a:r>
            <a:r>
              <a:rPr lang="zh-TW" altLang="en-US" sz="2400" dirty="0" smtClean="0">
                <a:solidFill>
                  <a:srgbClr val="000000"/>
                </a:solidFill>
                <a:latin typeface="標楷體" pitchFamily="65" charset="-120"/>
              </a:rPr>
              <a:t>處</a:t>
            </a:r>
            <a:r>
              <a:rPr lang="en-US" altLang="zh-TW" sz="2400" dirty="0" smtClean="0">
                <a:solidFill>
                  <a:srgbClr val="000000"/>
                </a:solidFill>
                <a:latin typeface="標楷體" pitchFamily="65" charset="-120"/>
              </a:rPr>
              <a:t>1010207</a:t>
            </a:r>
            <a:r>
              <a:rPr lang="zh-TW" altLang="en-US" sz="2400" dirty="0">
                <a:solidFill>
                  <a:srgbClr val="000000"/>
                </a:solidFill>
                <a:latin typeface="標楷體" pitchFamily="65" charset="-120"/>
              </a:rPr>
              <a:t>主會</a:t>
            </a:r>
            <a:r>
              <a:rPr lang="zh-TW" altLang="en-US" sz="2400" dirty="0" smtClean="0">
                <a:solidFill>
                  <a:srgbClr val="000000"/>
                </a:solidFill>
                <a:latin typeface="標楷體" pitchFamily="65" charset="-120"/>
              </a:rPr>
              <a:t>字第</a:t>
            </a:r>
            <a:r>
              <a:rPr lang="en-US" altLang="zh-TW" sz="2400" dirty="0" smtClean="0">
                <a:solidFill>
                  <a:srgbClr val="000000"/>
                </a:solidFill>
                <a:latin typeface="標楷體" pitchFamily="65" charset="-120"/>
              </a:rPr>
              <a:t>1010500068</a:t>
            </a:r>
            <a:r>
              <a:rPr lang="zh-TW" altLang="en-US" sz="2400" dirty="0" smtClean="0">
                <a:solidFill>
                  <a:srgbClr val="000000"/>
                </a:solidFill>
                <a:latin typeface="標楷體" pitchFamily="65" charset="-120"/>
              </a:rPr>
              <a:t>號</a:t>
            </a:r>
            <a:r>
              <a:rPr lang="zh-TW" altLang="en-US" sz="2400" dirty="0">
                <a:solidFill>
                  <a:srgbClr val="000000"/>
                </a:solidFill>
                <a:latin typeface="標楷體" pitchFamily="65" charset="-120"/>
              </a:rPr>
              <a:t>函</a:t>
            </a:r>
            <a:r>
              <a:rPr lang="en-US" altLang="zh-TW" sz="2400" dirty="0">
                <a:solidFill>
                  <a:srgbClr val="000000"/>
                </a:solidFill>
                <a:latin typeface="標楷體" pitchFamily="65" charset="-120"/>
              </a:rPr>
              <a:t>) </a:t>
            </a:r>
          </a:p>
          <a:p>
            <a:endParaRPr lang="zh-TW" altLang="en-US" sz="2800" dirty="0"/>
          </a:p>
        </p:txBody>
      </p:sp>
      <p:sp>
        <p:nvSpPr>
          <p:cNvPr id="4" name="投影片編號版面配置區 3"/>
          <p:cNvSpPr>
            <a:spLocks noGrp="1"/>
          </p:cNvSpPr>
          <p:nvPr>
            <p:ph type="sldNum" sz="quarter" idx="11"/>
          </p:nvPr>
        </p:nvSpPr>
        <p:spPr/>
        <p:txBody>
          <a:bodyPr/>
          <a:lstStyle/>
          <a:p>
            <a:pPr>
              <a:defRPr/>
            </a:pPr>
            <a:fld id="{5B309698-DE5C-400E-B3E4-1E2EECC594AA}" type="slidenum">
              <a:rPr lang="en-US" altLang="zh-TW" smtClean="0"/>
              <a:pPr>
                <a:defRPr/>
              </a:pPr>
              <a:t>37</a:t>
            </a:fld>
            <a:endParaRPr lang="en-US" altLang="zh-TW"/>
          </a:p>
        </p:txBody>
      </p:sp>
    </p:spTree>
    <p:extLst>
      <p:ext uri="{BB962C8B-B14F-4D97-AF65-F5344CB8AC3E}">
        <p14:creationId xmlns:p14="http://schemas.microsoft.com/office/powerpoint/2010/main" val="351855315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387E2D63-CC9C-42D7-8006-377DE8786960}" type="slidenum">
              <a:rPr kumimoji="0" lang="en-US" altLang="zh-TW" smtClean="0">
                <a:solidFill>
                  <a:srgbClr val="0000FF"/>
                </a:solidFill>
                <a:latin typeface="Arial" pitchFamily="34" charset="0"/>
              </a:rPr>
              <a:pPr eaLnBrk="1" hangingPunct="1"/>
              <a:t>38</a:t>
            </a:fld>
            <a:endParaRPr kumimoji="0" lang="en-US" altLang="zh-TW" smtClean="0">
              <a:solidFill>
                <a:srgbClr val="0000FF"/>
              </a:solidFill>
              <a:latin typeface="Arial" pitchFamily="34" charset="0"/>
            </a:endParaRPr>
          </a:p>
        </p:txBody>
      </p:sp>
      <p:sp>
        <p:nvSpPr>
          <p:cNvPr id="18435" name="Rectangle 2"/>
          <p:cNvSpPr>
            <a:spLocks noGrp="1" noChangeArrowheads="1"/>
          </p:cNvSpPr>
          <p:nvPr>
            <p:ph type="title"/>
          </p:nvPr>
        </p:nvSpPr>
        <p:spPr/>
        <p:txBody>
          <a:bodyPr/>
          <a:lstStyle/>
          <a:p>
            <a:pPr eaLnBrk="1" hangingPunct="1"/>
            <a:r>
              <a:rPr lang="zh-TW" altLang="en-US" dirty="0" smtClean="0"/>
              <a:t>公告金額以上之採購監辦</a:t>
            </a:r>
          </a:p>
        </p:txBody>
      </p:sp>
      <p:sp>
        <p:nvSpPr>
          <p:cNvPr id="18436" name="Rectangle 3"/>
          <p:cNvSpPr>
            <a:spLocks noGrp="1" noChangeArrowheads="1"/>
          </p:cNvSpPr>
          <p:nvPr>
            <p:ph type="body" idx="1"/>
          </p:nvPr>
        </p:nvSpPr>
        <p:spPr/>
        <p:txBody>
          <a:bodyPr/>
          <a:lstStyle/>
          <a:p>
            <a:pPr eaLnBrk="1" hangingPunct="1">
              <a:lnSpc>
                <a:spcPct val="95000"/>
              </a:lnSpc>
            </a:pPr>
            <a:r>
              <a:rPr lang="zh-TW" altLang="en-US" sz="2800" dirty="0" smtClean="0"/>
              <a:t>所稱</a:t>
            </a:r>
            <a:r>
              <a:rPr lang="zh-TW" altLang="en-US" sz="2800" dirty="0" smtClean="0">
                <a:solidFill>
                  <a:srgbClr val="FF0000"/>
                </a:solidFill>
              </a:rPr>
              <a:t>有關單位</a:t>
            </a:r>
            <a:r>
              <a:rPr lang="zh-TW" altLang="en-US" sz="2800" dirty="0" smtClean="0"/>
              <a:t>，由機關首長或其授權人員就機關內之</a:t>
            </a:r>
            <a:r>
              <a:rPr lang="zh-TW" altLang="en-US" sz="2800" dirty="0" smtClean="0">
                <a:solidFill>
                  <a:srgbClr val="FF0000"/>
                </a:solidFill>
              </a:rPr>
              <a:t>政風、監查</a:t>
            </a:r>
            <a:r>
              <a:rPr lang="en-US" altLang="zh-TW" sz="2800" dirty="0" smtClean="0">
                <a:solidFill>
                  <a:srgbClr val="FF0000"/>
                </a:solidFill>
                <a:latin typeface="標楷體" pitchFamily="65" charset="-120"/>
              </a:rPr>
              <a:t>(</a:t>
            </a:r>
            <a:r>
              <a:rPr lang="zh-TW" altLang="en-US" sz="2800" dirty="0" smtClean="0">
                <a:solidFill>
                  <a:srgbClr val="FF0000"/>
                </a:solidFill>
                <a:latin typeface="標楷體" pitchFamily="65" charset="-120"/>
              </a:rPr>
              <a:t>察</a:t>
            </a:r>
            <a:r>
              <a:rPr lang="en-US" altLang="zh-TW" sz="2800" dirty="0" smtClean="0">
                <a:solidFill>
                  <a:srgbClr val="FF0000"/>
                </a:solidFill>
                <a:latin typeface="標楷體" pitchFamily="65" charset="-120"/>
              </a:rPr>
              <a:t>)</a:t>
            </a:r>
            <a:r>
              <a:rPr lang="zh-TW" altLang="en-US" sz="2800" dirty="0" smtClean="0">
                <a:solidFill>
                  <a:srgbClr val="FF0000"/>
                </a:solidFill>
                <a:latin typeface="標楷體" pitchFamily="65" charset="-120"/>
              </a:rPr>
              <a:t>、</a:t>
            </a:r>
            <a:r>
              <a:rPr lang="zh-TW" altLang="en-US" sz="2800" dirty="0" smtClean="0">
                <a:solidFill>
                  <a:srgbClr val="FF0000"/>
                </a:solidFill>
              </a:rPr>
              <a:t>督察、檢核或稽核單位</a:t>
            </a:r>
            <a:r>
              <a:rPr lang="zh-TW" altLang="en-US" sz="2800" dirty="0" smtClean="0"/>
              <a:t>擇一指定之。 </a:t>
            </a:r>
            <a:r>
              <a:rPr lang="en-US" altLang="zh-TW" sz="2400" dirty="0" smtClean="0">
                <a:latin typeface="標楷體" pitchFamily="65" charset="-120"/>
              </a:rPr>
              <a:t>(</a:t>
            </a:r>
            <a:r>
              <a:rPr lang="zh-TW" altLang="en-US" sz="2400" dirty="0" smtClean="0">
                <a:latin typeface="標楷體" pitchFamily="65" charset="-120"/>
              </a:rPr>
              <a:t>監辦</a:t>
            </a:r>
            <a:r>
              <a:rPr lang="en-US" altLang="zh-TW" sz="2400" dirty="0" smtClean="0">
                <a:latin typeface="標楷體" pitchFamily="65" charset="-120"/>
              </a:rPr>
              <a:t>3)</a:t>
            </a:r>
          </a:p>
          <a:p>
            <a:pPr lvl="1" eaLnBrk="1" hangingPunct="1">
              <a:lnSpc>
                <a:spcPct val="95000"/>
              </a:lnSpc>
            </a:pPr>
            <a:r>
              <a:rPr lang="zh-TW" altLang="en-US" sz="2600" dirty="0" smtClean="0"/>
              <a:t>機關未設政風、監查（察）、督察、檢核或稽核單位者，則無「有關單位」之適用。 </a:t>
            </a:r>
          </a:p>
          <a:p>
            <a:pPr eaLnBrk="1" hangingPunct="1">
              <a:lnSpc>
                <a:spcPct val="95000"/>
              </a:lnSpc>
            </a:pPr>
            <a:r>
              <a:rPr lang="zh-TW" altLang="en-US" sz="2800" dirty="0" smtClean="0"/>
              <a:t>所稱</a:t>
            </a:r>
            <a:r>
              <a:rPr lang="zh-TW" altLang="en-US" sz="2800" dirty="0" smtClean="0">
                <a:solidFill>
                  <a:srgbClr val="FF0000"/>
                </a:solidFill>
              </a:rPr>
              <a:t>特殊情形</a:t>
            </a:r>
            <a:r>
              <a:rPr lang="zh-TW" altLang="en-US" sz="2800" dirty="0" smtClean="0"/>
              <a:t> ，應符合「機關主會計及有關單位會同監辦</a:t>
            </a:r>
            <a:r>
              <a:rPr lang="zh-TW" altLang="en-US" sz="2800" dirty="0" smtClean="0">
                <a:latin typeface="標楷體" pitchFamily="65" charset="-120"/>
              </a:rPr>
              <a:t>採購辦法 」</a:t>
            </a:r>
            <a:r>
              <a:rPr lang="zh-TW" altLang="en-US" sz="2800" dirty="0" smtClean="0">
                <a:solidFill>
                  <a:srgbClr val="FF0000"/>
                </a:solidFill>
                <a:latin typeface="標楷體" pitchFamily="65" charset="-120"/>
              </a:rPr>
              <a:t>第</a:t>
            </a:r>
            <a:r>
              <a:rPr lang="en-US" altLang="zh-TW" sz="2800" dirty="0" smtClean="0">
                <a:solidFill>
                  <a:srgbClr val="FF0000"/>
                </a:solidFill>
                <a:latin typeface="標楷體" pitchFamily="65" charset="-120"/>
              </a:rPr>
              <a:t>5</a:t>
            </a:r>
            <a:r>
              <a:rPr lang="zh-TW" altLang="en-US" sz="2800" dirty="0" smtClean="0">
                <a:solidFill>
                  <a:srgbClr val="FF0000"/>
                </a:solidFill>
                <a:latin typeface="標楷體" pitchFamily="65" charset="-120"/>
              </a:rPr>
              <a:t>條</a:t>
            </a:r>
            <a:r>
              <a:rPr lang="zh-TW" altLang="en-US" sz="2800" dirty="0" smtClean="0">
                <a:latin typeface="標楷體" pitchFamily="65" charset="-120"/>
              </a:rPr>
              <a:t>各款情形之一者。</a:t>
            </a:r>
            <a:r>
              <a:rPr lang="en-US" altLang="zh-TW" sz="2400" dirty="0" smtClean="0">
                <a:latin typeface="標楷體" pitchFamily="65" charset="-120"/>
              </a:rPr>
              <a:t>(</a:t>
            </a:r>
            <a:r>
              <a:rPr lang="zh-TW" altLang="en-US" sz="2400" dirty="0" smtClean="0">
                <a:latin typeface="標楷體" pitchFamily="65" charset="-120"/>
              </a:rPr>
              <a:t>監辦</a:t>
            </a:r>
            <a:r>
              <a:rPr lang="en-US" altLang="zh-TW" sz="2400" dirty="0" smtClean="0">
                <a:latin typeface="標楷體" pitchFamily="65" charset="-120"/>
              </a:rPr>
              <a:t>5)</a:t>
            </a:r>
          </a:p>
          <a:p>
            <a:pPr eaLnBrk="1" hangingPunct="1">
              <a:lnSpc>
                <a:spcPct val="95000"/>
              </a:lnSpc>
            </a:pPr>
            <a:r>
              <a:rPr lang="zh-TW" altLang="en-US" sz="2800" dirty="0" smtClean="0"/>
              <a:t>採購案之承辦人員不得為該採購案之監辦人員。</a:t>
            </a:r>
            <a:r>
              <a:rPr lang="en-US" altLang="zh-TW" sz="2400" dirty="0" smtClean="0">
                <a:latin typeface="標楷體" pitchFamily="65" charset="-120"/>
              </a:rPr>
              <a:t>(</a:t>
            </a:r>
            <a:r>
              <a:rPr lang="zh-TW" altLang="en-US" sz="2400" dirty="0" smtClean="0">
                <a:latin typeface="標楷體" pitchFamily="65" charset="-120"/>
              </a:rPr>
              <a:t>監辦</a:t>
            </a:r>
            <a:r>
              <a:rPr lang="en-US" altLang="zh-TW" sz="2400" dirty="0" smtClean="0">
                <a:latin typeface="標楷體" pitchFamily="65" charset="-120"/>
              </a:rPr>
              <a:t>8)</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B29C28DD-4362-4212-A109-DC43481EEC0E}" type="slidenum">
              <a:rPr kumimoji="0" lang="en-US" altLang="zh-TW" smtClean="0">
                <a:solidFill>
                  <a:srgbClr val="0000FF"/>
                </a:solidFill>
                <a:latin typeface="Arial" pitchFamily="34" charset="0"/>
              </a:rPr>
              <a:pPr eaLnBrk="1" hangingPunct="1"/>
              <a:t>39</a:t>
            </a:fld>
            <a:endParaRPr kumimoji="0" lang="en-US" altLang="zh-TW" smtClean="0">
              <a:solidFill>
                <a:srgbClr val="0000FF"/>
              </a:solidFill>
              <a:latin typeface="Arial" pitchFamily="34" charset="0"/>
            </a:endParaRPr>
          </a:p>
        </p:txBody>
      </p:sp>
      <p:sp>
        <p:nvSpPr>
          <p:cNvPr id="19459" name="Rectangle 2"/>
          <p:cNvSpPr>
            <a:spLocks noGrp="1" noChangeArrowheads="1"/>
          </p:cNvSpPr>
          <p:nvPr>
            <p:ph type="title"/>
          </p:nvPr>
        </p:nvSpPr>
        <p:spPr/>
        <p:txBody>
          <a:bodyPr/>
          <a:lstStyle/>
          <a:p>
            <a:pPr eaLnBrk="1" hangingPunct="1"/>
            <a:r>
              <a:rPr lang="zh-TW" altLang="en-US" dirty="0"/>
              <a:t>兼</a:t>
            </a:r>
            <a:r>
              <a:rPr lang="zh-TW" altLang="en-US" dirty="0" smtClean="0"/>
              <a:t>辦</a:t>
            </a:r>
            <a:r>
              <a:rPr lang="zh-TW" altLang="en-US" dirty="0" smtClean="0"/>
              <a:t>政風業務人員</a:t>
            </a:r>
          </a:p>
        </p:txBody>
      </p:sp>
      <p:sp>
        <p:nvSpPr>
          <p:cNvPr id="19460" name="Rectangle 3"/>
          <p:cNvSpPr>
            <a:spLocks noGrp="1" noChangeArrowheads="1"/>
          </p:cNvSpPr>
          <p:nvPr>
            <p:ph type="body" idx="1"/>
          </p:nvPr>
        </p:nvSpPr>
        <p:spPr>
          <a:xfrm>
            <a:off x="250825" y="1268413"/>
            <a:ext cx="8709025" cy="5300662"/>
          </a:xfrm>
        </p:spPr>
        <p:txBody>
          <a:bodyPr/>
          <a:lstStyle/>
          <a:p>
            <a:pPr eaLnBrk="1" hangingPunct="1"/>
            <a:r>
              <a:rPr lang="zh-TW" altLang="en-US" sz="2800" dirty="0" smtClean="0">
                <a:solidFill>
                  <a:srgbClr val="FF0000"/>
                </a:solidFill>
                <a:latin typeface="標楷體" pitchFamily="65" charset="-120"/>
              </a:rPr>
              <a:t>有關單位</a:t>
            </a:r>
            <a:r>
              <a:rPr lang="zh-TW" altLang="en-US" sz="2800" dirty="0" smtClean="0">
                <a:latin typeface="標楷體" pitchFamily="65" charset="-120"/>
              </a:rPr>
              <a:t>：設有職司政風、監查（察）、督察、檢核或稽核之股、課、科、室、隊、組、處等之情形；指單位名稱，而非所掌事項。 </a:t>
            </a:r>
            <a:r>
              <a:rPr lang="en-US" altLang="zh-TW" sz="2800" dirty="0" smtClean="0">
                <a:latin typeface="標楷體" pitchFamily="65" charset="-120"/>
              </a:rPr>
              <a:t>(</a:t>
            </a:r>
            <a:r>
              <a:rPr lang="zh-TW" altLang="en-US" sz="2800" dirty="0" smtClean="0">
                <a:latin typeface="標楷體" pitchFamily="65" charset="-120"/>
              </a:rPr>
              <a:t>工程會</a:t>
            </a:r>
            <a:r>
              <a:rPr lang="en-US" altLang="zh-TW" sz="2800" dirty="0" smtClean="0">
                <a:latin typeface="標楷體" pitchFamily="65" charset="-120"/>
              </a:rPr>
              <a:t>910913</a:t>
            </a:r>
            <a:r>
              <a:rPr lang="zh-TW" altLang="en-US" sz="2800" dirty="0" smtClean="0">
                <a:latin typeface="標楷體" pitchFamily="65" charset="-120"/>
              </a:rPr>
              <a:t>工程企字第</a:t>
            </a:r>
            <a:r>
              <a:rPr lang="en-US" altLang="en-US" sz="2800" dirty="0" smtClean="0">
                <a:latin typeface="標楷體" pitchFamily="65" charset="-120"/>
              </a:rPr>
              <a:t>09100369970</a:t>
            </a:r>
            <a:r>
              <a:rPr lang="zh-TW" altLang="en-US" sz="2800" dirty="0" smtClean="0">
                <a:latin typeface="標楷體" pitchFamily="65" charset="-120"/>
              </a:rPr>
              <a:t>號函</a:t>
            </a:r>
            <a:r>
              <a:rPr lang="en-US" altLang="zh-TW" sz="2800" dirty="0" smtClean="0">
                <a:latin typeface="標楷體" pitchFamily="65" charset="-120"/>
              </a:rPr>
              <a:t>) </a:t>
            </a:r>
          </a:p>
          <a:p>
            <a:pPr eaLnBrk="1" hangingPunct="1"/>
            <a:r>
              <a:rPr lang="zh-TW" altLang="en-US" sz="2800" dirty="0">
                <a:solidFill>
                  <a:srgbClr val="FF0000"/>
                </a:solidFill>
                <a:latin typeface="標楷體" pitchFamily="65" charset="-120"/>
              </a:rPr>
              <a:t>兼</a:t>
            </a:r>
            <a:r>
              <a:rPr lang="zh-TW" altLang="en-US" sz="2800" dirty="0" smtClean="0">
                <a:solidFill>
                  <a:srgbClr val="FF0000"/>
                </a:solidFill>
                <a:latin typeface="標楷體" pitchFamily="65" charset="-120"/>
              </a:rPr>
              <a:t>辦</a:t>
            </a:r>
            <a:r>
              <a:rPr lang="zh-TW" altLang="en-US" sz="2800" dirty="0" smtClean="0">
                <a:solidFill>
                  <a:srgbClr val="FF0000"/>
                </a:solidFill>
                <a:latin typeface="標楷體" pitchFamily="65" charset="-120"/>
              </a:rPr>
              <a:t>政風業務人員：</a:t>
            </a:r>
            <a:r>
              <a:rPr lang="zh-TW" altLang="en-US" sz="2800" dirty="0" smtClean="0">
                <a:latin typeface="標楷體" pitchFamily="65" charset="-120"/>
              </a:rPr>
              <a:t>現行政風法令尚</a:t>
            </a:r>
            <a:r>
              <a:rPr lang="zh-TW" altLang="en-US" sz="2800" dirty="0" smtClean="0">
                <a:solidFill>
                  <a:srgbClr val="FF0000"/>
                </a:solidFill>
              </a:rPr>
              <a:t>無規定兼辦政風業務人員應辦理採購監辦業務</a:t>
            </a:r>
            <a:r>
              <a:rPr lang="zh-TW" altLang="en-US" sz="2800" dirty="0" smtClean="0">
                <a:latin typeface="標楷體" pitchFamily="65" charset="-120"/>
              </a:rPr>
              <a:t>。另法務部所訂</a:t>
            </a:r>
            <a:r>
              <a:rPr lang="zh-TW" altLang="en-US" sz="2800" dirty="0" smtClean="0">
                <a:latin typeface="標楷體" pitchFamily="65" charset="-120"/>
              </a:rPr>
              <a:t>「兼辦</a:t>
            </a:r>
            <a:r>
              <a:rPr lang="zh-TW" altLang="en-US" sz="2800" dirty="0" smtClean="0">
                <a:latin typeface="標楷體" pitchFamily="65" charset="-120"/>
              </a:rPr>
              <a:t>政風業務人員聯繫注意事項」規定</a:t>
            </a:r>
            <a:r>
              <a:rPr lang="zh-TW" altLang="en-US" sz="2800" dirty="0" smtClean="0">
                <a:latin typeface="標楷體" pitchFamily="65" charset="-120"/>
              </a:rPr>
              <a:t>之兼辦事</a:t>
            </a:r>
            <a:r>
              <a:rPr lang="zh-TW" altLang="en-US" sz="2800" dirty="0" smtClean="0">
                <a:latin typeface="標楷體" pitchFamily="65" charset="-120"/>
              </a:rPr>
              <a:t>項，尚無明文包含「監辦採購」，且</a:t>
            </a:r>
            <a:r>
              <a:rPr lang="zh-TW" altLang="en-US" sz="2800" dirty="0" smtClean="0">
                <a:solidFill>
                  <a:srgbClr val="FF0000"/>
                </a:solidFill>
                <a:latin typeface="標楷體" pitchFamily="65" charset="-120"/>
              </a:rPr>
              <a:t>監辦採購涉及專業知識及法定程序，不宜</a:t>
            </a:r>
            <a:r>
              <a:rPr lang="zh-TW" altLang="en-US" sz="2800" dirty="0" smtClean="0">
                <a:solidFill>
                  <a:srgbClr val="FF0000"/>
                </a:solidFill>
                <a:latin typeface="標楷體" pitchFamily="65" charset="-120"/>
              </a:rPr>
              <a:t>由兼辦</a:t>
            </a:r>
            <a:r>
              <a:rPr lang="zh-TW" altLang="en-US" sz="2800" dirty="0" smtClean="0">
                <a:solidFill>
                  <a:srgbClr val="FF0000"/>
                </a:solidFill>
                <a:latin typeface="標楷體" pitchFamily="65" charset="-120"/>
              </a:rPr>
              <a:t>政風業務人員逕行辦理</a:t>
            </a:r>
            <a:r>
              <a:rPr lang="zh-TW" altLang="en-US" sz="2800" dirty="0" smtClean="0">
                <a:latin typeface="標楷體" pitchFamily="65" charset="-120"/>
              </a:rPr>
              <a:t>。</a:t>
            </a:r>
            <a:r>
              <a:rPr lang="en-US" altLang="zh-TW" sz="2800" dirty="0" smtClean="0">
                <a:latin typeface="標楷體" pitchFamily="65" charset="-120"/>
              </a:rPr>
              <a:t>(</a:t>
            </a:r>
            <a:r>
              <a:rPr lang="zh-TW" altLang="zh-TW" sz="2800" dirty="0" smtClean="0">
                <a:latin typeface="標楷體" pitchFamily="65" charset="-120"/>
              </a:rPr>
              <a:t>法務部廉政署</a:t>
            </a:r>
            <a:r>
              <a:rPr lang="en-US" altLang="zh-TW" sz="2800" dirty="0" smtClean="0">
                <a:latin typeface="標楷體" pitchFamily="65" charset="-120"/>
              </a:rPr>
              <a:t>1001020</a:t>
            </a:r>
            <a:r>
              <a:rPr lang="zh-TW" altLang="zh-TW" sz="2800" dirty="0" smtClean="0">
                <a:latin typeface="標楷體" pitchFamily="65" charset="-120"/>
              </a:rPr>
              <a:t>廉預字第1000003048號</a:t>
            </a:r>
            <a:r>
              <a:rPr lang="zh-TW" altLang="en-US" sz="2800" dirty="0" smtClean="0">
                <a:latin typeface="標楷體" pitchFamily="65" charset="-120"/>
              </a:rPr>
              <a:t>函</a:t>
            </a:r>
            <a:r>
              <a:rPr lang="en-US" altLang="zh-TW" sz="2800" dirty="0" smtClean="0">
                <a:latin typeface="標楷體" pitchFamily="65" charset="-120"/>
              </a:rPr>
              <a:t>)</a:t>
            </a:r>
          </a:p>
          <a:p>
            <a:pPr eaLnBrk="1" hangingPunct="1"/>
            <a:r>
              <a:rPr lang="zh-TW" altLang="en-US" sz="2800" dirty="0" smtClean="0">
                <a:solidFill>
                  <a:srgbClr val="FF0000"/>
                </a:solidFill>
                <a:latin typeface="標楷體" pitchFamily="65" charset="-120"/>
              </a:rPr>
              <a:t>本府暨</a:t>
            </a:r>
            <a:r>
              <a:rPr lang="zh-TW" altLang="en-US" sz="2800" dirty="0" smtClean="0">
                <a:solidFill>
                  <a:srgbClr val="FF0000"/>
                </a:solidFill>
                <a:latin typeface="標楷體" pitchFamily="65" charset="-120"/>
              </a:rPr>
              <a:t>所屬兼辦</a:t>
            </a:r>
            <a:r>
              <a:rPr lang="zh-TW" altLang="en-US" sz="2800" dirty="0" smtClean="0">
                <a:solidFill>
                  <a:srgbClr val="FF0000"/>
                </a:solidFill>
                <a:latin typeface="標楷體" pitchFamily="65" charset="-120"/>
              </a:rPr>
              <a:t>政風業務人員：</a:t>
            </a:r>
            <a:r>
              <a:rPr lang="zh-TW" altLang="en-US" sz="2800" dirty="0" smtClean="0">
                <a:latin typeface="標楷體" pitchFamily="65" charset="-120"/>
              </a:rPr>
              <a:t>機關採購業務監辦事項係</a:t>
            </a:r>
            <a:r>
              <a:rPr lang="zh-TW" altLang="en-US" sz="2800" dirty="0" smtClean="0">
                <a:latin typeface="標楷體" pitchFamily="65" charset="-120"/>
              </a:rPr>
              <a:t>屬兼辦事</a:t>
            </a:r>
            <a:r>
              <a:rPr lang="zh-TW" altLang="en-US" sz="2800" dirty="0" smtClean="0">
                <a:latin typeface="標楷體" pitchFamily="65" charset="-120"/>
              </a:rPr>
              <a:t>項。</a:t>
            </a:r>
            <a:r>
              <a:rPr lang="en-US" altLang="zh-TW" sz="2400" dirty="0" smtClean="0">
                <a:latin typeface="標楷體" pitchFamily="65" charset="-120"/>
              </a:rPr>
              <a:t>(</a:t>
            </a:r>
            <a:r>
              <a:rPr lang="zh-TW" altLang="en-US" sz="2400" dirty="0" smtClean="0">
                <a:latin typeface="標楷體" pitchFamily="65" charset="-120"/>
              </a:rPr>
              <a:t>本</a:t>
            </a:r>
            <a:r>
              <a:rPr lang="zh-TW" altLang="en-US" sz="2400" dirty="0" smtClean="0">
                <a:latin typeface="標楷體" pitchFamily="65" charset="-120"/>
              </a:rPr>
              <a:t>府兼辦</a:t>
            </a:r>
            <a:r>
              <a:rPr lang="zh-TW" altLang="en-US" sz="2400" dirty="0" smtClean="0">
                <a:latin typeface="標楷體" pitchFamily="65" charset="-120"/>
              </a:rPr>
              <a:t>政風業務作業要點</a:t>
            </a:r>
            <a:r>
              <a:rPr lang="en-US" altLang="zh-TW" sz="2400" dirty="0" smtClean="0">
                <a:latin typeface="標楷體" pitchFamily="65" charset="-120"/>
              </a:rPr>
              <a:t>3-2</a:t>
            </a:r>
            <a:r>
              <a:rPr lang="zh-TW" altLang="en-US" sz="2400" dirty="0" smtClean="0">
                <a:latin typeface="標楷體" pitchFamily="65" charset="-120"/>
              </a:rPr>
              <a:t>）</a:t>
            </a:r>
            <a:endParaRPr lang="en-US" altLang="zh-TW" sz="2400" dirty="0" smtClean="0">
              <a:latin typeface="標楷體" pitchFamily="65" charset="-12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6"/>
          <p:cNvSpPr>
            <a:spLocks noGrp="1" noChangeArrowheads="1"/>
          </p:cNvSpPr>
          <p:nvPr>
            <p:ph type="sldNum" sz="quarter" idx="4294967295"/>
          </p:nvPr>
        </p:nvSpPr>
        <p:spPr/>
        <p:txBody>
          <a:bodyPr/>
          <a:lstStyle/>
          <a:p>
            <a:pPr>
              <a:defRPr/>
            </a:pPr>
            <a:fld id="{3A1B64B6-99B3-4221-BA01-77CFD398C30E}" type="slidenum">
              <a:rPr lang="zh-TW" altLang="en-US"/>
              <a:pPr>
                <a:defRPr/>
              </a:pPr>
              <a:t>4</a:t>
            </a:fld>
            <a:endParaRPr lang="en-US" altLang="zh-TW"/>
          </a:p>
        </p:txBody>
      </p:sp>
      <p:sp>
        <p:nvSpPr>
          <p:cNvPr id="9219" name="投影片編號版面配置區 3"/>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tx2"/>
              </a:buClr>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tx2"/>
              </a:buClr>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9pPr>
          </a:lstStyle>
          <a:p>
            <a:pPr algn="r" eaLnBrk="1" hangingPunct="1">
              <a:spcBef>
                <a:spcPct val="0"/>
              </a:spcBef>
              <a:buClrTx/>
              <a:buFontTx/>
              <a:buNone/>
            </a:pPr>
            <a:fld id="{152F1723-D59C-43A7-BD39-F24FC8659E47}" type="slidenum">
              <a:rPr lang="en-US" altLang="zh-TW" sz="1400"/>
              <a:pPr algn="r" eaLnBrk="1" hangingPunct="1">
                <a:spcBef>
                  <a:spcPct val="0"/>
                </a:spcBef>
                <a:buClrTx/>
                <a:buFontTx/>
                <a:buNone/>
              </a:pPr>
              <a:t>4</a:t>
            </a:fld>
            <a:endParaRPr lang="en-US" altLang="zh-TW" sz="1400"/>
          </a:p>
        </p:txBody>
      </p:sp>
      <p:sp>
        <p:nvSpPr>
          <p:cNvPr id="1544194" name="Rectangle 2"/>
          <p:cNvSpPr>
            <a:spLocks noChangeArrowheads="1"/>
          </p:cNvSpPr>
          <p:nvPr/>
        </p:nvSpPr>
        <p:spPr bwMode="auto">
          <a:xfrm>
            <a:off x="1187624" y="260648"/>
            <a:ext cx="7762702" cy="1021080"/>
          </a:xfrm>
          <a:prstGeom prst="rect">
            <a:avLst/>
          </a:prstGeom>
          <a:noFill/>
          <a:ln w="9525">
            <a:noFill/>
            <a:miter lim="800000"/>
            <a:headEnd/>
            <a:tailEnd/>
          </a:ln>
          <a:effectLst/>
        </p:spPr>
        <p:txBody>
          <a:bodyPr lIns="92075" tIns="46038" rIns="92075" bIns="46038" anchor="ctr"/>
          <a:lstStyle/>
          <a:p>
            <a:pPr>
              <a:defRPr/>
            </a:pPr>
            <a:r>
              <a:rPr lang="zh-TW" altLang="en-US" sz="4400" b="1" dirty="0" smtClean="0">
                <a:solidFill>
                  <a:srgbClr val="0000CC"/>
                </a:solidFill>
                <a:effectLst>
                  <a:outerShdw blurRad="38100" dist="38100" dir="2700000" algn="tl">
                    <a:srgbClr val="000000"/>
                  </a:outerShdw>
                </a:effectLst>
                <a:latin typeface="標楷體" pitchFamily="65" charset="-120"/>
                <a:ea typeface="標楷體" pitchFamily="65" charset="-120"/>
              </a:rPr>
              <a:t>機關</a:t>
            </a:r>
            <a:r>
              <a:rPr lang="zh-TW" altLang="en-US" sz="4400" b="1" dirty="0">
                <a:solidFill>
                  <a:srgbClr val="0000CC"/>
                </a:solidFill>
                <a:effectLst>
                  <a:outerShdw blurRad="38100" dist="38100" dir="2700000" algn="tl">
                    <a:srgbClr val="000000"/>
                  </a:outerShdw>
                </a:effectLst>
                <a:latin typeface="標楷體" pitchFamily="65" charset="-120"/>
                <a:ea typeface="標楷體" pitchFamily="65" charset="-120"/>
              </a:rPr>
              <a:t>辦理採購之法規依據 </a:t>
            </a:r>
          </a:p>
        </p:txBody>
      </p:sp>
      <p:sp>
        <p:nvSpPr>
          <p:cNvPr id="1544195" name="Text Box 3"/>
          <p:cNvSpPr txBox="1">
            <a:spLocks noChangeArrowheads="1"/>
          </p:cNvSpPr>
          <p:nvPr/>
        </p:nvSpPr>
        <p:spPr bwMode="auto">
          <a:xfrm>
            <a:off x="0" y="1557338"/>
            <a:ext cx="9144000"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lang="zh-TW" altLang="en-US" sz="3200" b="1" dirty="0" smtClean="0">
                <a:solidFill>
                  <a:srgbClr val="FF3300"/>
                </a:solidFill>
                <a:latin typeface="標楷體" pitchFamily="65" charset="-120"/>
                <a:ea typeface="標楷體" pitchFamily="65" charset="-120"/>
              </a:rPr>
              <a:t>一、機關採購除依據政府採購法辦理外尚須遵照之</a:t>
            </a:r>
          </a:p>
          <a:p>
            <a:pPr eaLnBrk="1" hangingPunct="1">
              <a:defRPr/>
            </a:pPr>
            <a:r>
              <a:rPr lang="zh-TW" altLang="en-US" sz="3200" b="1" dirty="0" smtClean="0">
                <a:solidFill>
                  <a:srgbClr val="FF3300"/>
                </a:solidFill>
                <a:latin typeface="標楷體" pitchFamily="65" charset="-120"/>
                <a:ea typeface="標楷體" pitchFamily="65" charset="-120"/>
              </a:rPr>
              <a:t>　　相關規定如下：</a:t>
            </a:r>
            <a:endParaRPr lang="zh-TW" altLang="en-US" sz="3200" b="1" dirty="0" smtClean="0">
              <a:solidFill>
                <a:srgbClr val="FF3300"/>
              </a:solidFill>
              <a:latin typeface="標楷體" pitchFamily="65" charset="-120"/>
            </a:endParaRPr>
          </a:p>
          <a:p>
            <a:pPr eaLnBrk="1" hangingPunct="1">
              <a:defRPr/>
            </a:pPr>
            <a:r>
              <a:rPr lang="zh-TW" altLang="en-US" sz="2800" b="1" dirty="0" smtClean="0">
                <a:latin typeface="標楷體" pitchFamily="65" charset="-120"/>
                <a:ea typeface="標楷體" pitchFamily="65" charset="-120"/>
              </a:rPr>
              <a:t>　　　</a:t>
            </a: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一</a:t>
            </a: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政府採購法施行細則。</a:t>
            </a:r>
            <a:endParaRPr lang="zh-TW" altLang="en-US" sz="2800" b="1" dirty="0" smtClean="0">
              <a:latin typeface="標楷體" pitchFamily="65" charset="-120"/>
            </a:endParaRPr>
          </a:p>
          <a:p>
            <a:pPr eaLnBrk="1" hangingPunct="1">
              <a:defRPr/>
            </a:pPr>
            <a:r>
              <a:rPr lang="zh-TW" altLang="en-US" sz="2800" b="1" dirty="0" smtClean="0">
                <a:latin typeface="標楷體" pitchFamily="65" charset="-120"/>
                <a:ea typeface="標楷體" pitchFamily="65" charset="-120"/>
              </a:rPr>
              <a:t>　　　</a:t>
            </a: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二</a:t>
            </a: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政府採購法訂定之相關子法。</a:t>
            </a:r>
            <a:endParaRPr lang="zh-TW" altLang="en-US" sz="2800" b="1" dirty="0" smtClean="0">
              <a:latin typeface="標楷體" pitchFamily="65" charset="-120"/>
            </a:endParaRPr>
          </a:p>
          <a:p>
            <a:pPr eaLnBrk="1" hangingPunct="1">
              <a:defRPr/>
            </a:pPr>
            <a:r>
              <a:rPr lang="zh-TW" altLang="en-US" sz="2800" b="1" dirty="0" smtClean="0">
                <a:latin typeface="標楷體" pitchFamily="65" charset="-120"/>
                <a:ea typeface="標楷體" pitchFamily="65" charset="-120"/>
              </a:rPr>
              <a:t>　　　</a:t>
            </a: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三</a:t>
            </a: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主管機關訂頒之作業要點或補充規定。</a:t>
            </a:r>
            <a:endParaRPr lang="zh-TW" altLang="en-US" sz="2800" b="1" dirty="0" smtClean="0">
              <a:latin typeface="標楷體" pitchFamily="65" charset="-120"/>
            </a:endParaRPr>
          </a:p>
          <a:p>
            <a:pPr eaLnBrk="1" hangingPunct="1">
              <a:defRPr/>
            </a:pPr>
            <a:r>
              <a:rPr lang="zh-TW" altLang="en-US" sz="2800" b="1" dirty="0" smtClean="0">
                <a:latin typeface="標楷體" pitchFamily="65" charset="-120"/>
                <a:ea typeface="標楷體" pitchFamily="65" charset="-120"/>
              </a:rPr>
              <a:t>　　　</a:t>
            </a: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四</a:t>
            </a: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主管機關之解釋函。</a:t>
            </a:r>
            <a:endParaRPr lang="zh-TW" altLang="en-US" sz="2800" b="1" dirty="0" smtClean="0">
              <a:latin typeface="標楷體" pitchFamily="65" charset="-120"/>
            </a:endParaRPr>
          </a:p>
          <a:p>
            <a:pPr eaLnBrk="1" hangingPunct="1">
              <a:defRPr/>
            </a:pPr>
            <a:r>
              <a:rPr lang="zh-TW" altLang="en-US" sz="2800" b="1" dirty="0" smtClean="0">
                <a:latin typeface="標楷體" pitchFamily="65" charset="-120"/>
                <a:ea typeface="標楷體" pitchFamily="65" charset="-120"/>
              </a:rPr>
              <a:t>　　　</a:t>
            </a: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五</a:t>
            </a: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中央、直轄市、各縣（市）政府訂定之作</a:t>
            </a:r>
          </a:p>
          <a:p>
            <a:pPr eaLnBrk="1" hangingPunct="1">
              <a:defRPr/>
            </a:pPr>
            <a:r>
              <a:rPr lang="zh-TW" altLang="en-US" sz="2800" b="1" dirty="0" smtClean="0">
                <a:latin typeface="標楷體" pitchFamily="65" charset="-120"/>
                <a:ea typeface="標楷體" pitchFamily="65" charset="-120"/>
              </a:rPr>
              <a:t>　　　　　業規定。</a:t>
            </a:r>
            <a:endParaRPr lang="zh-TW" altLang="en-US" sz="2800" b="1" dirty="0" smtClean="0">
              <a:latin typeface="標楷體" pitchFamily="65" charset="-120"/>
            </a:endParaRPr>
          </a:p>
          <a:p>
            <a:pPr eaLnBrk="1" hangingPunct="1">
              <a:defRPr/>
            </a:pPr>
            <a:r>
              <a:rPr lang="zh-TW" altLang="en-US" sz="3200" b="1" dirty="0" smtClean="0">
                <a:solidFill>
                  <a:srgbClr val="FF3300"/>
                </a:solidFill>
                <a:latin typeface="標楷體" pitchFamily="65" charset="-120"/>
                <a:ea typeface="標楷體" pitchFamily="65" charset="-120"/>
              </a:rPr>
              <a:t>二、機關辦理採購之法規架構如附圖（一）：</a:t>
            </a:r>
            <a:r>
              <a:rPr lang="zh-TW" altLang="en-US" sz="2800" b="1" dirty="0" smtClean="0">
                <a:solidFill>
                  <a:srgbClr val="CC3300"/>
                </a:solidFill>
                <a:latin typeface="標楷體" pitchFamily="65" charset="-120"/>
                <a:ea typeface="標楷體" pitchFamily="65" charset="-120"/>
              </a:rPr>
              <a:t> </a:t>
            </a:r>
          </a:p>
        </p:txBody>
      </p:sp>
    </p:spTree>
    <p:extLst>
      <p:ext uri="{BB962C8B-B14F-4D97-AF65-F5344CB8AC3E}">
        <p14:creationId xmlns:p14="http://schemas.microsoft.com/office/powerpoint/2010/main" val="215185780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8B2EFDC3-ED3A-42B5-8347-A3335855F910}" type="slidenum">
              <a:rPr kumimoji="0" lang="en-US" altLang="zh-TW" smtClean="0">
                <a:solidFill>
                  <a:srgbClr val="0000FF"/>
                </a:solidFill>
                <a:latin typeface="Arial" pitchFamily="34" charset="0"/>
              </a:rPr>
              <a:pPr eaLnBrk="1" hangingPunct="1"/>
              <a:t>40</a:t>
            </a:fld>
            <a:endParaRPr kumimoji="0" lang="en-US" altLang="zh-TW" smtClean="0">
              <a:solidFill>
                <a:srgbClr val="0000FF"/>
              </a:solidFill>
              <a:latin typeface="Arial" pitchFamily="34" charset="0"/>
            </a:endParaRPr>
          </a:p>
        </p:txBody>
      </p:sp>
      <p:sp>
        <p:nvSpPr>
          <p:cNvPr id="20483" name="Rectangle 2"/>
          <p:cNvSpPr>
            <a:spLocks noGrp="1" noChangeArrowheads="1"/>
          </p:cNvSpPr>
          <p:nvPr>
            <p:ph type="title"/>
          </p:nvPr>
        </p:nvSpPr>
        <p:spPr/>
        <p:txBody>
          <a:bodyPr/>
          <a:lstStyle/>
          <a:p>
            <a:pPr eaLnBrk="1" hangingPunct="1"/>
            <a:r>
              <a:rPr lang="zh-TW" altLang="en-US" smtClean="0"/>
              <a:t>公告金額以上之採購監辦</a:t>
            </a:r>
          </a:p>
        </p:txBody>
      </p:sp>
      <p:sp>
        <p:nvSpPr>
          <p:cNvPr id="20484" name="Rectangle 3"/>
          <p:cNvSpPr>
            <a:spLocks noGrp="1" noChangeArrowheads="1"/>
          </p:cNvSpPr>
          <p:nvPr>
            <p:ph type="body" idx="1"/>
          </p:nvPr>
        </p:nvSpPr>
        <p:spPr/>
        <p:txBody>
          <a:bodyPr/>
          <a:lstStyle/>
          <a:p>
            <a:pPr eaLnBrk="1" hangingPunct="1"/>
            <a:r>
              <a:rPr lang="zh-TW" altLang="en-US" smtClean="0"/>
              <a:t>書面審核監辦</a:t>
            </a:r>
            <a:r>
              <a:rPr lang="en-US" altLang="zh-TW" smtClean="0">
                <a:latin typeface="標楷體" pitchFamily="65" charset="-120"/>
              </a:rPr>
              <a:t>(</a:t>
            </a:r>
            <a:r>
              <a:rPr lang="zh-TW" altLang="en-US" smtClean="0">
                <a:latin typeface="標楷體" pitchFamily="65" charset="-120"/>
              </a:rPr>
              <a:t>細則</a:t>
            </a:r>
            <a:r>
              <a:rPr lang="en-US" altLang="zh-TW" smtClean="0">
                <a:latin typeface="標楷體" pitchFamily="65" charset="-120"/>
              </a:rPr>
              <a:t>11-Ⅰ)</a:t>
            </a:r>
          </a:p>
          <a:p>
            <a:pPr lvl="1" eaLnBrk="1" hangingPunct="1"/>
            <a:r>
              <a:rPr lang="en-US" altLang="zh-TW" smtClean="0">
                <a:latin typeface="標楷體" pitchFamily="65" charset="-120"/>
              </a:rPr>
              <a:t>(</a:t>
            </a:r>
            <a:r>
              <a:rPr lang="zh-TW" altLang="en-US" smtClean="0">
                <a:latin typeface="標楷體" pitchFamily="65" charset="-120"/>
              </a:rPr>
              <a:t>公告金額以上</a:t>
            </a:r>
            <a:r>
              <a:rPr lang="en-US" altLang="zh-TW" smtClean="0">
                <a:latin typeface="標楷體" pitchFamily="65" charset="-120"/>
              </a:rPr>
              <a:t>)</a:t>
            </a:r>
            <a:r>
              <a:rPr lang="zh-TW" altLang="en-US" smtClean="0">
                <a:latin typeface="標楷體" pitchFamily="65" charset="-120"/>
              </a:rPr>
              <a:t>監辦人員採</a:t>
            </a:r>
            <a:r>
              <a:rPr lang="zh-TW" altLang="en-US" smtClean="0">
                <a:solidFill>
                  <a:srgbClr val="FF0000"/>
                </a:solidFill>
                <a:latin typeface="標楷體" pitchFamily="65" charset="-120"/>
              </a:rPr>
              <a:t>書面審核監辦</a:t>
            </a:r>
            <a:r>
              <a:rPr lang="zh-TW" altLang="en-US" smtClean="0">
                <a:latin typeface="標楷體" pitchFamily="65" charset="-120"/>
              </a:rPr>
              <a:t>者，應經</a:t>
            </a:r>
            <a:r>
              <a:rPr lang="zh-TW" altLang="en-US" smtClean="0">
                <a:solidFill>
                  <a:srgbClr val="FF0000"/>
                </a:solidFill>
                <a:latin typeface="標楷體" pitchFamily="65" charset="-120"/>
              </a:rPr>
              <a:t>機關首長或其授權人員</a:t>
            </a:r>
            <a:r>
              <a:rPr lang="zh-TW" altLang="en-US" smtClean="0">
                <a:latin typeface="標楷體" pitchFamily="65" charset="-120"/>
              </a:rPr>
              <a:t>核准。</a:t>
            </a:r>
            <a:r>
              <a:rPr lang="en-US" altLang="zh-TW" smtClean="0">
                <a:latin typeface="標楷體" pitchFamily="65" charset="-120"/>
              </a:rPr>
              <a:t>(</a:t>
            </a:r>
            <a:r>
              <a:rPr lang="zh-TW" altLang="en-US" smtClean="0">
                <a:latin typeface="標楷體" pitchFamily="65" charset="-120"/>
              </a:rPr>
              <a:t>監辦</a:t>
            </a:r>
            <a:r>
              <a:rPr lang="en-US" altLang="zh-TW" smtClean="0">
                <a:latin typeface="標楷體" pitchFamily="65" charset="-120"/>
              </a:rPr>
              <a:t>4)</a:t>
            </a:r>
          </a:p>
          <a:p>
            <a:pPr lvl="1" eaLnBrk="1" hangingPunct="1"/>
            <a:r>
              <a:rPr lang="zh-TW" altLang="en-US" smtClean="0">
                <a:latin typeface="標楷體" pitchFamily="65" charset="-120"/>
              </a:rPr>
              <a:t>核准後通知採購單位或履約單位。</a:t>
            </a:r>
          </a:p>
          <a:p>
            <a:pPr lvl="1" eaLnBrk="1" hangingPunct="1"/>
            <a:r>
              <a:rPr lang="zh-TW" altLang="en-US" smtClean="0">
                <a:latin typeface="標楷體" pitchFamily="65" charset="-120"/>
              </a:rPr>
              <a:t>紀錄應由各相關人員簽名後，併同有關文件送監辦人員，監辦人員應於紀錄上應標註「</a:t>
            </a:r>
            <a:r>
              <a:rPr lang="zh-TW" altLang="en-US" u="sng" smtClean="0">
                <a:solidFill>
                  <a:srgbClr val="FF0000"/>
                </a:solidFill>
                <a:latin typeface="標楷體" pitchFamily="65" charset="-120"/>
              </a:rPr>
              <a:t>書面審核監辦</a:t>
            </a:r>
            <a:r>
              <a:rPr lang="zh-TW" altLang="en-US" smtClean="0">
                <a:latin typeface="標楷體" pitchFamily="65" charset="-120"/>
              </a:rPr>
              <a:t>」字樣，並應於紀錄簽名。</a:t>
            </a:r>
            <a:r>
              <a:rPr lang="en-US" altLang="zh-TW" smtClean="0">
                <a:latin typeface="標楷體" pitchFamily="65" charset="-120"/>
              </a:rPr>
              <a:t>(</a:t>
            </a:r>
            <a:r>
              <a:rPr lang="zh-TW" altLang="en-US" smtClean="0">
                <a:latin typeface="標楷體" pitchFamily="65" charset="-120"/>
              </a:rPr>
              <a:t>監辦</a:t>
            </a:r>
            <a:r>
              <a:rPr lang="en-US" altLang="zh-TW" smtClean="0">
                <a:latin typeface="標楷體" pitchFamily="65" charset="-120"/>
              </a:rPr>
              <a:t>7)</a:t>
            </a:r>
          </a:p>
          <a:p>
            <a:pPr lvl="1" eaLnBrk="1" hangingPunct="1"/>
            <a:r>
              <a:rPr lang="zh-TW" altLang="en-US" smtClean="0">
                <a:latin typeface="標楷體" pitchFamily="65" charset="-120"/>
              </a:rPr>
              <a:t>「書面審核監辦」之簽准，可採</a:t>
            </a:r>
            <a:r>
              <a:rPr lang="zh-TW" altLang="en-US" u="sng" smtClean="0">
                <a:solidFill>
                  <a:srgbClr val="FF0000"/>
                </a:solidFill>
                <a:latin typeface="標楷體" pitchFamily="65" charset="-120"/>
              </a:rPr>
              <a:t>通案簽准</a:t>
            </a:r>
            <a:r>
              <a:rPr lang="zh-TW" altLang="en-US" smtClean="0">
                <a:latin typeface="標楷體" pitchFamily="65" charset="-120"/>
              </a:rPr>
              <a:t>方式處理，惟該通案之適用情形應明確敘明，監辦單位並應審慎依循。</a:t>
            </a:r>
            <a:r>
              <a:rPr lang="en-US" altLang="zh-TW" smtClean="0">
                <a:latin typeface="標楷體" pitchFamily="65" charset="-120"/>
              </a:rPr>
              <a:t>(</a:t>
            </a:r>
            <a:r>
              <a:rPr lang="zh-TW" altLang="en-US" smtClean="0">
                <a:latin typeface="標楷體" pitchFamily="65" charset="-120"/>
              </a:rPr>
              <a:t>工程會</a:t>
            </a:r>
            <a:r>
              <a:rPr lang="en-US" altLang="zh-TW" smtClean="0">
                <a:latin typeface="標楷體" pitchFamily="65" charset="-120"/>
              </a:rPr>
              <a:t>911120</a:t>
            </a:r>
            <a:r>
              <a:rPr lang="zh-TW" altLang="en-US" smtClean="0">
                <a:latin typeface="標楷體" pitchFamily="65" charset="-120"/>
              </a:rPr>
              <a:t>工程企字第</a:t>
            </a:r>
            <a:r>
              <a:rPr lang="en-US" altLang="zh-TW" smtClean="0">
                <a:latin typeface="標楷體" pitchFamily="65" charset="-120"/>
              </a:rPr>
              <a:t>09100492650</a:t>
            </a:r>
            <a:r>
              <a:rPr lang="zh-TW" altLang="en-US" smtClean="0">
                <a:latin typeface="標楷體" pitchFamily="65" charset="-120"/>
              </a:rPr>
              <a:t>號函</a:t>
            </a:r>
            <a:r>
              <a:rPr lang="en-US" altLang="zh-TW" smtClean="0">
                <a:latin typeface="標楷體" pitchFamily="65" charset="-120"/>
              </a:rPr>
              <a:t>) </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003096B7-BCC5-4D47-97C0-0D96F5FE11DF}" type="slidenum">
              <a:rPr kumimoji="0" lang="en-US" altLang="zh-TW" smtClean="0">
                <a:solidFill>
                  <a:srgbClr val="0000FF"/>
                </a:solidFill>
                <a:latin typeface="Arial" pitchFamily="34" charset="0"/>
              </a:rPr>
              <a:pPr eaLnBrk="1" hangingPunct="1"/>
              <a:t>41</a:t>
            </a:fld>
            <a:endParaRPr kumimoji="0" lang="en-US" altLang="zh-TW" smtClean="0">
              <a:solidFill>
                <a:srgbClr val="0000FF"/>
              </a:solidFill>
              <a:latin typeface="Arial" pitchFamily="34" charset="0"/>
            </a:endParaRPr>
          </a:p>
        </p:txBody>
      </p:sp>
      <p:sp>
        <p:nvSpPr>
          <p:cNvPr id="21507" name="Rectangle 2"/>
          <p:cNvSpPr>
            <a:spLocks noGrp="1" noChangeArrowheads="1"/>
          </p:cNvSpPr>
          <p:nvPr>
            <p:ph type="title"/>
          </p:nvPr>
        </p:nvSpPr>
        <p:spPr/>
        <p:txBody>
          <a:bodyPr/>
          <a:lstStyle/>
          <a:p>
            <a:pPr eaLnBrk="1" hangingPunct="1"/>
            <a:r>
              <a:rPr lang="zh-TW" altLang="en-US" smtClean="0"/>
              <a:t>未達公告金額之採購監辦</a:t>
            </a:r>
          </a:p>
        </p:txBody>
      </p:sp>
      <p:sp>
        <p:nvSpPr>
          <p:cNvPr id="21508" name="Rectangle 3"/>
          <p:cNvSpPr>
            <a:spLocks noGrp="1" noChangeArrowheads="1"/>
          </p:cNvSpPr>
          <p:nvPr>
            <p:ph type="body" idx="1"/>
          </p:nvPr>
        </p:nvSpPr>
        <p:spPr/>
        <p:txBody>
          <a:bodyPr/>
          <a:lstStyle/>
          <a:p>
            <a:pPr eaLnBrk="1" hangingPunct="1"/>
            <a:r>
              <a:rPr lang="zh-TW" altLang="en-US" sz="2800" smtClean="0">
                <a:latin typeface="標楷體" pitchFamily="65" charset="-120"/>
              </a:rPr>
              <a:t>機關辦理</a:t>
            </a:r>
            <a:r>
              <a:rPr lang="zh-TW" altLang="en-US" sz="2800" u="sng" smtClean="0">
                <a:latin typeface="標楷體" pitchFamily="65" charset="-120"/>
              </a:rPr>
              <a:t>公告金額以上</a:t>
            </a:r>
            <a:r>
              <a:rPr lang="zh-TW" altLang="en-US" sz="2800" smtClean="0">
                <a:latin typeface="標楷體" pitchFamily="65" charset="-120"/>
              </a:rPr>
              <a:t>採購之開標、比價、議價、決標及驗收，除有特殊情形者外，應由其主</a:t>
            </a:r>
            <a:r>
              <a:rPr lang="en-US" altLang="zh-TW" sz="2800" smtClean="0">
                <a:latin typeface="標楷體" pitchFamily="65" charset="-120"/>
              </a:rPr>
              <a:t>(</a:t>
            </a:r>
            <a:r>
              <a:rPr lang="zh-TW" altLang="en-US" sz="2800" smtClean="0">
                <a:latin typeface="標楷體" pitchFamily="65" charset="-120"/>
              </a:rPr>
              <a:t>會</a:t>
            </a:r>
            <a:r>
              <a:rPr lang="en-US" altLang="zh-TW" sz="2800" smtClean="0">
                <a:latin typeface="標楷體" pitchFamily="65" charset="-120"/>
              </a:rPr>
              <a:t>)</a:t>
            </a:r>
            <a:r>
              <a:rPr lang="zh-TW" altLang="en-US" sz="2800" smtClean="0">
                <a:latin typeface="標楷體" pitchFamily="65" charset="-120"/>
              </a:rPr>
              <a:t>計及有關單位會同監辦。</a:t>
            </a:r>
            <a:r>
              <a:rPr lang="en-US" altLang="zh-TW" sz="2400" smtClean="0">
                <a:latin typeface="標楷體" pitchFamily="65" charset="-120"/>
              </a:rPr>
              <a:t>(</a:t>
            </a:r>
            <a:r>
              <a:rPr lang="zh-TW" altLang="en-US" sz="2400" smtClean="0">
                <a:latin typeface="標楷體" pitchFamily="65" charset="-120"/>
              </a:rPr>
              <a:t>法</a:t>
            </a:r>
            <a:r>
              <a:rPr lang="en-US" altLang="zh-TW" sz="2400" smtClean="0">
                <a:latin typeface="標楷體" pitchFamily="65" charset="-120"/>
              </a:rPr>
              <a:t>13-Ⅰ)</a:t>
            </a:r>
          </a:p>
          <a:p>
            <a:pPr eaLnBrk="1" hangingPunct="1"/>
            <a:r>
              <a:rPr lang="zh-TW" altLang="en-US" sz="2800" smtClean="0">
                <a:latin typeface="標楷體" pitchFamily="65" charset="-120"/>
              </a:rPr>
              <a:t>未達公告金額採購之監辦，依其屬中央或</a:t>
            </a:r>
            <a:r>
              <a:rPr lang="zh-TW" altLang="en-US" sz="2800" smtClean="0">
                <a:solidFill>
                  <a:srgbClr val="FF0000"/>
                </a:solidFill>
                <a:latin typeface="標楷體" pitchFamily="65" charset="-120"/>
              </a:rPr>
              <a:t>地方</a:t>
            </a:r>
            <a:r>
              <a:rPr lang="zh-TW" altLang="en-US" sz="2800" smtClean="0">
                <a:latin typeface="標楷體" pitchFamily="65" charset="-120"/>
              </a:rPr>
              <a:t>，</a:t>
            </a:r>
            <a:r>
              <a:rPr lang="zh-TW" altLang="en-US" sz="2800" smtClean="0">
                <a:solidFill>
                  <a:srgbClr val="FF0000"/>
                </a:solidFill>
                <a:latin typeface="標楷體" pitchFamily="65" charset="-120"/>
              </a:rPr>
              <a:t>由</a:t>
            </a:r>
            <a:r>
              <a:rPr lang="zh-TW" altLang="en-US" sz="2800" smtClean="0">
                <a:latin typeface="標楷體" pitchFamily="65" charset="-120"/>
              </a:rPr>
              <a:t>主管機關、</a:t>
            </a:r>
            <a:r>
              <a:rPr lang="zh-TW" altLang="en-US" sz="2800" smtClean="0">
                <a:solidFill>
                  <a:srgbClr val="FF0000"/>
                </a:solidFill>
                <a:latin typeface="標楷體" pitchFamily="65" charset="-120"/>
              </a:rPr>
              <a:t>直轄市或縣</a:t>
            </a:r>
            <a:r>
              <a:rPr lang="en-US" altLang="zh-TW" sz="2800" smtClean="0">
                <a:solidFill>
                  <a:srgbClr val="FF0000"/>
                </a:solidFill>
                <a:latin typeface="標楷體" pitchFamily="65" charset="-120"/>
              </a:rPr>
              <a:t>(</a:t>
            </a:r>
            <a:r>
              <a:rPr lang="zh-TW" altLang="en-US" sz="2800" smtClean="0">
                <a:solidFill>
                  <a:srgbClr val="FF0000"/>
                </a:solidFill>
                <a:latin typeface="標楷體" pitchFamily="65" charset="-120"/>
              </a:rPr>
              <a:t>市</a:t>
            </a:r>
            <a:r>
              <a:rPr lang="en-US" altLang="zh-TW" sz="2800" smtClean="0">
                <a:solidFill>
                  <a:srgbClr val="FF0000"/>
                </a:solidFill>
                <a:latin typeface="標楷體" pitchFamily="65" charset="-120"/>
              </a:rPr>
              <a:t>)</a:t>
            </a:r>
            <a:r>
              <a:rPr lang="zh-TW" altLang="en-US" sz="2800" smtClean="0">
                <a:solidFill>
                  <a:srgbClr val="FF0000"/>
                </a:solidFill>
                <a:latin typeface="標楷體" pitchFamily="65" charset="-120"/>
              </a:rPr>
              <a:t>政府另定之</a:t>
            </a:r>
            <a:r>
              <a:rPr lang="zh-TW" altLang="en-US" sz="2800" smtClean="0">
                <a:latin typeface="標楷體" pitchFamily="65" charset="-120"/>
              </a:rPr>
              <a:t>。</a:t>
            </a:r>
            <a:r>
              <a:rPr lang="zh-TW" altLang="en-US" sz="2800" smtClean="0">
                <a:solidFill>
                  <a:srgbClr val="FF0000"/>
                </a:solidFill>
                <a:latin typeface="標楷體" pitchFamily="65" charset="-120"/>
              </a:rPr>
              <a:t>未另定者，比照前項規定辦理</a:t>
            </a:r>
            <a:r>
              <a:rPr lang="zh-TW" altLang="en-US" sz="2800" smtClean="0">
                <a:latin typeface="標楷體" pitchFamily="65" charset="-120"/>
              </a:rPr>
              <a:t>。</a:t>
            </a:r>
            <a:r>
              <a:rPr lang="en-US" altLang="zh-TW" sz="2400" smtClean="0">
                <a:latin typeface="標楷體" pitchFamily="65" charset="-120"/>
              </a:rPr>
              <a:t>(</a:t>
            </a:r>
            <a:r>
              <a:rPr lang="zh-TW" altLang="en-US" sz="2400" smtClean="0">
                <a:latin typeface="標楷體" pitchFamily="65" charset="-120"/>
              </a:rPr>
              <a:t>法</a:t>
            </a:r>
            <a:r>
              <a:rPr lang="en-US" altLang="zh-TW" sz="2400" smtClean="0">
                <a:latin typeface="標楷體" pitchFamily="65" charset="-120"/>
              </a:rPr>
              <a:t>13-Ⅱ)</a:t>
            </a:r>
          </a:p>
          <a:p>
            <a:pPr lvl="1" eaLnBrk="1" hangingPunct="1"/>
            <a:r>
              <a:rPr lang="zh-TW" altLang="en-US" sz="2400" smtClean="0">
                <a:latin typeface="標楷體" pitchFamily="65" charset="-120"/>
              </a:rPr>
              <a:t>○○縣政府</a:t>
            </a:r>
            <a:r>
              <a:rPr lang="zh-TW" altLang="en-US" sz="2400" smtClean="0">
                <a:solidFill>
                  <a:srgbClr val="FF0000"/>
                </a:solidFill>
                <a:latin typeface="標楷體" pitchFamily="65" charset="-120"/>
              </a:rPr>
              <a:t>未訂有未達公告金額採購之監辦辦法或規定</a:t>
            </a:r>
            <a:r>
              <a:rPr lang="zh-TW" altLang="en-US" sz="2400" smtClean="0">
                <a:latin typeface="標楷體" pitchFamily="65" charset="-120"/>
              </a:rPr>
              <a:t>，則該縣所屬機關之未達公告金額採購之監辦</a:t>
            </a:r>
            <a:r>
              <a:rPr lang="zh-TW" altLang="en-US" sz="2400" smtClean="0">
                <a:solidFill>
                  <a:srgbClr val="FF0000"/>
                </a:solidFill>
                <a:latin typeface="標楷體" pitchFamily="65" charset="-120"/>
              </a:rPr>
              <a:t>應適用「機關主會計及有關單位會同監辦採購辦法」</a:t>
            </a:r>
            <a:r>
              <a:rPr lang="zh-TW" altLang="en-US" sz="2400" smtClean="0"/>
              <a:t>，而非「中央機關</a:t>
            </a:r>
            <a:r>
              <a:rPr lang="zh-TW" altLang="en-US" sz="2400" smtClean="0">
                <a:latin typeface="標楷體" pitchFamily="65" charset="-120"/>
              </a:rPr>
              <a:t>未達公告金額採購監辦辦法</a:t>
            </a:r>
            <a:r>
              <a:rPr lang="zh-TW" altLang="en-US" sz="2400" smtClean="0"/>
              <a:t>」</a:t>
            </a:r>
            <a:r>
              <a:rPr lang="zh-TW" altLang="en-US" sz="2400" smtClean="0">
                <a:latin typeface="標楷體" pitchFamily="65" charset="-120"/>
              </a:rPr>
              <a:t>。</a:t>
            </a:r>
          </a:p>
          <a:p>
            <a:pPr eaLnBrk="1" hangingPunct="1">
              <a:buFont typeface="Wingdings" pitchFamily="2" charset="2"/>
              <a:buNone/>
            </a:pPr>
            <a:endParaRPr lang="en-US" altLang="zh-TW" sz="2400" smtClean="0">
              <a:latin typeface="標楷體" pitchFamily="65" charset="-12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契約之概念</a:t>
            </a:r>
            <a:r>
              <a:rPr lang="zh-TW" altLang="en-US" sz="3200" dirty="0" smtClean="0"/>
              <a:t>＝契約成立及效力</a:t>
            </a:r>
            <a:endParaRPr lang="zh-TW" altLang="en-US" sz="3200" dirty="0"/>
          </a:p>
        </p:txBody>
      </p:sp>
      <p:sp>
        <p:nvSpPr>
          <p:cNvPr id="3" name="內容版面配置區 2"/>
          <p:cNvSpPr>
            <a:spLocks noGrp="1"/>
          </p:cNvSpPr>
          <p:nvPr>
            <p:ph idx="1"/>
          </p:nvPr>
        </p:nvSpPr>
        <p:spPr/>
        <p:txBody>
          <a:bodyPr/>
          <a:lstStyle/>
          <a:p>
            <a:pPr>
              <a:lnSpc>
                <a:spcPts val="2800"/>
              </a:lnSpc>
            </a:pPr>
            <a:r>
              <a:rPr lang="zh-TW" altLang="en-US" dirty="0" smtClean="0"/>
              <a:t>成立＝意思表示合致（無瑕疵）</a:t>
            </a:r>
            <a:endParaRPr lang="en-US" altLang="zh-TW" dirty="0" smtClean="0"/>
          </a:p>
          <a:p>
            <a:pPr lvl="3">
              <a:lnSpc>
                <a:spcPts val="2800"/>
              </a:lnSpc>
            </a:pPr>
            <a:r>
              <a:rPr lang="zh-TW" altLang="en-US" dirty="0"/>
              <a:t>要</a:t>
            </a:r>
            <a:r>
              <a:rPr lang="zh-TW" altLang="en-US" dirty="0" smtClean="0"/>
              <a:t>約＋承諾（無瑕疵）</a:t>
            </a:r>
            <a:endParaRPr lang="en-US" altLang="zh-TW" dirty="0" smtClean="0"/>
          </a:p>
          <a:p>
            <a:pPr>
              <a:lnSpc>
                <a:spcPts val="2800"/>
              </a:lnSpc>
            </a:pPr>
            <a:r>
              <a:rPr lang="zh-TW" altLang="en-US" dirty="0"/>
              <a:t>要</a:t>
            </a:r>
            <a:r>
              <a:rPr lang="zh-TW" altLang="en-US" dirty="0" smtClean="0"/>
              <a:t>約</a:t>
            </a:r>
            <a:endParaRPr lang="en-US" altLang="zh-TW" dirty="0" smtClean="0"/>
          </a:p>
          <a:p>
            <a:pPr lvl="1">
              <a:lnSpc>
                <a:spcPts val="2800"/>
              </a:lnSpc>
            </a:pPr>
            <a:r>
              <a:rPr lang="zh-TW" altLang="en-US" dirty="0"/>
              <a:t>喚起相對</a:t>
            </a:r>
            <a:r>
              <a:rPr lang="zh-TW" altLang="en-US" dirty="0" smtClean="0"/>
              <a:t>人“承諾”之意思表示</a:t>
            </a:r>
            <a:endParaRPr lang="en-US" altLang="zh-TW" dirty="0" smtClean="0"/>
          </a:p>
          <a:p>
            <a:pPr lvl="1">
              <a:lnSpc>
                <a:spcPts val="2800"/>
              </a:lnSpc>
            </a:pPr>
            <a:r>
              <a:rPr lang="zh-TW" altLang="en-US" dirty="0"/>
              <a:t>具備契約</a:t>
            </a:r>
            <a:r>
              <a:rPr lang="zh-TW" altLang="en-US" dirty="0" smtClean="0"/>
              <a:t>要素（買賣要素：價金＋標的）</a:t>
            </a:r>
            <a:endParaRPr lang="en-US" altLang="zh-TW" dirty="0" smtClean="0"/>
          </a:p>
          <a:p>
            <a:pPr marL="457200" lvl="1" indent="0">
              <a:lnSpc>
                <a:spcPts val="2800"/>
              </a:lnSpc>
              <a:buNone/>
            </a:pPr>
            <a:r>
              <a:rPr lang="en-US" altLang="zh-TW" dirty="0"/>
              <a:t> </a:t>
            </a:r>
            <a:r>
              <a:rPr lang="en-US" altLang="zh-TW" dirty="0" smtClean="0"/>
              <a:t>  </a:t>
            </a:r>
            <a:r>
              <a:rPr lang="zh-TW" altLang="en-US" dirty="0" smtClean="0"/>
              <a:t>內容足以使承諾者只要點頭契約內容即確定</a:t>
            </a:r>
            <a:endParaRPr lang="en-US" altLang="zh-TW" dirty="0" smtClean="0"/>
          </a:p>
          <a:p>
            <a:pPr marL="514350" indent="-457200">
              <a:lnSpc>
                <a:spcPts val="2800"/>
              </a:lnSpc>
            </a:pPr>
            <a:r>
              <a:rPr lang="zh-TW" altLang="en-US" dirty="0" smtClean="0"/>
              <a:t>承諾</a:t>
            </a:r>
            <a:endParaRPr lang="en-US" altLang="zh-TW" dirty="0" smtClean="0"/>
          </a:p>
          <a:p>
            <a:pPr marL="914400" lvl="1" indent="-457200">
              <a:lnSpc>
                <a:spcPts val="2800"/>
              </a:lnSpc>
            </a:pPr>
            <a:r>
              <a:rPr lang="zh-TW" altLang="en-US" dirty="0" smtClean="0"/>
              <a:t>同意“要約”之意思表示</a:t>
            </a:r>
            <a:endParaRPr lang="en-US" altLang="zh-TW" dirty="0" smtClean="0"/>
          </a:p>
          <a:p>
            <a:pPr marL="514350" indent="-457200">
              <a:lnSpc>
                <a:spcPts val="2800"/>
              </a:lnSpc>
            </a:pPr>
            <a:r>
              <a:rPr lang="zh-TW" altLang="en-US" dirty="0" smtClean="0">
                <a:solidFill>
                  <a:srgbClr val="FF0000"/>
                </a:solidFill>
              </a:rPr>
              <a:t>政府採購契約</a:t>
            </a:r>
            <a:endParaRPr lang="en-US" altLang="zh-TW" dirty="0" smtClean="0">
              <a:solidFill>
                <a:srgbClr val="FF0000"/>
              </a:solidFill>
            </a:endParaRPr>
          </a:p>
          <a:p>
            <a:pPr marL="914400" lvl="1" indent="-457200">
              <a:lnSpc>
                <a:spcPts val="2800"/>
              </a:lnSpc>
            </a:pPr>
            <a:r>
              <a:rPr lang="zh-TW" altLang="en-US" dirty="0"/>
              <a:t>要</a:t>
            </a:r>
            <a:r>
              <a:rPr lang="zh-TW" altLang="en-US" dirty="0" smtClean="0"/>
              <a:t>約</a:t>
            </a:r>
            <a:r>
              <a:rPr lang="en-US" altLang="zh-TW" dirty="0" smtClean="0">
                <a:latin typeface="+mn-ea"/>
              </a:rPr>
              <a:t>=?</a:t>
            </a:r>
          </a:p>
          <a:p>
            <a:pPr marL="914400" lvl="1" indent="-457200">
              <a:lnSpc>
                <a:spcPts val="2800"/>
              </a:lnSpc>
            </a:pPr>
            <a:r>
              <a:rPr lang="zh-TW" altLang="en-US" dirty="0" smtClean="0">
                <a:latin typeface="+mn-ea"/>
              </a:rPr>
              <a:t>承諾</a:t>
            </a:r>
            <a:r>
              <a:rPr lang="en-US" altLang="zh-TW" dirty="0" smtClean="0">
                <a:latin typeface="+mn-ea"/>
              </a:rPr>
              <a:t>=?</a:t>
            </a:r>
          </a:p>
          <a:p>
            <a:pPr marL="914400" lvl="1" indent="-457200">
              <a:lnSpc>
                <a:spcPts val="2800"/>
              </a:lnSpc>
            </a:pPr>
            <a:endParaRPr lang="en-US" altLang="zh-TW" dirty="0" smtClean="0">
              <a:latin typeface="+mn-ea"/>
            </a:endParaRPr>
          </a:p>
          <a:p>
            <a:pPr marL="0" indent="0">
              <a:lnSpc>
                <a:spcPts val="2800"/>
              </a:lnSpc>
              <a:buNone/>
            </a:pPr>
            <a:r>
              <a:rPr lang="en-US" altLang="zh-TW" dirty="0"/>
              <a:t> </a:t>
            </a:r>
            <a:r>
              <a:rPr lang="en-US" altLang="zh-TW" dirty="0" smtClean="0"/>
              <a:t>    </a:t>
            </a:r>
            <a:endParaRPr lang="zh-TW" altLang="en-US" dirty="0"/>
          </a:p>
        </p:txBody>
      </p:sp>
      <p:sp>
        <p:nvSpPr>
          <p:cNvPr id="4" name="投影片編號版面配置區 3"/>
          <p:cNvSpPr>
            <a:spLocks noGrp="1"/>
          </p:cNvSpPr>
          <p:nvPr>
            <p:ph type="sldNum" sz="quarter" idx="11"/>
          </p:nvPr>
        </p:nvSpPr>
        <p:spPr/>
        <p:txBody>
          <a:bodyPr/>
          <a:lstStyle/>
          <a:p>
            <a:pPr>
              <a:defRPr/>
            </a:pPr>
            <a:fld id="{5B309698-DE5C-400E-B3E4-1E2EECC594AA}" type="slidenum">
              <a:rPr lang="en-US" altLang="zh-TW" smtClean="0"/>
              <a:pPr>
                <a:defRPr/>
              </a:pPr>
              <a:t>42</a:t>
            </a:fld>
            <a:endParaRPr lang="en-US" altLang="zh-TW"/>
          </a:p>
        </p:txBody>
      </p:sp>
    </p:spTree>
    <p:extLst>
      <p:ext uri="{BB962C8B-B14F-4D97-AF65-F5344CB8AC3E}">
        <p14:creationId xmlns:p14="http://schemas.microsoft.com/office/powerpoint/2010/main" val="220769811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契約之概念</a:t>
            </a:r>
            <a:r>
              <a:rPr lang="zh-TW" altLang="en-US" sz="3200" dirty="0"/>
              <a:t>＝契約</a:t>
            </a:r>
            <a:r>
              <a:rPr lang="zh-TW" altLang="en-US" sz="3200" dirty="0" smtClean="0"/>
              <a:t>成立</a:t>
            </a:r>
            <a:r>
              <a:rPr lang="zh-TW" altLang="en-US" sz="3200" dirty="0"/>
              <a:t>時點</a:t>
            </a:r>
            <a:endParaRPr lang="zh-TW" altLang="en-US" dirty="0"/>
          </a:p>
        </p:txBody>
      </p:sp>
      <p:sp>
        <p:nvSpPr>
          <p:cNvPr id="3" name="內容版面配置區 2"/>
          <p:cNvSpPr>
            <a:spLocks noGrp="1"/>
          </p:cNvSpPr>
          <p:nvPr>
            <p:ph idx="1"/>
          </p:nvPr>
        </p:nvSpPr>
        <p:spPr/>
        <p:txBody>
          <a:bodyPr/>
          <a:lstStyle/>
          <a:p>
            <a:r>
              <a:rPr lang="zh-TW" altLang="en-US" sz="3000" dirty="0" smtClean="0"/>
              <a:t>工程會見解</a:t>
            </a:r>
            <a:endParaRPr lang="en-US" altLang="zh-TW" sz="3000" dirty="0" smtClean="0"/>
          </a:p>
          <a:p>
            <a:r>
              <a:rPr lang="zh-TW" altLang="en-US" sz="2800" dirty="0" smtClean="0"/>
              <a:t>參照最高行政法院</a:t>
            </a:r>
            <a:r>
              <a:rPr lang="en-US" altLang="zh-TW" sz="2800" dirty="0" smtClean="0"/>
              <a:t>98</a:t>
            </a:r>
            <a:r>
              <a:rPr lang="zh-TW" altLang="en-US" sz="2800" dirty="0" smtClean="0"/>
              <a:t>年判字第</a:t>
            </a:r>
            <a:r>
              <a:rPr lang="en-US" altLang="zh-TW" sz="2800" dirty="0" smtClean="0"/>
              <a:t>38</a:t>
            </a:r>
            <a:r>
              <a:rPr lang="zh-TW" altLang="en-US" sz="2800" dirty="0" smtClean="0"/>
              <a:t>號判決：「</a:t>
            </a:r>
            <a:r>
              <a:rPr lang="en-US" altLang="zh-TW" sz="2800" dirty="0" smtClean="0"/>
              <a:t>…</a:t>
            </a:r>
            <a:r>
              <a:rPr lang="zh-TW" altLang="en-US" sz="2800" dirty="0" smtClean="0"/>
              <a:t>以</a:t>
            </a:r>
            <a:r>
              <a:rPr lang="zh-TW" altLang="en-US" sz="2800" dirty="0">
                <a:solidFill>
                  <a:srgbClr val="FF0000"/>
                </a:solidFill>
              </a:rPr>
              <a:t>招標公告為要約引誘</a:t>
            </a:r>
            <a:r>
              <a:rPr lang="zh-TW" altLang="en-US" sz="2800" dirty="0"/>
              <a:t>，</a:t>
            </a:r>
            <a:r>
              <a:rPr lang="zh-TW" altLang="en-US" sz="2800" dirty="0">
                <a:solidFill>
                  <a:srgbClr val="FF0000"/>
                </a:solidFill>
              </a:rPr>
              <a:t>廠商之投標為要約</a:t>
            </a:r>
            <a:r>
              <a:rPr lang="zh-TW" altLang="en-US" sz="2800" dirty="0"/>
              <a:t>，而</a:t>
            </a:r>
            <a:r>
              <a:rPr lang="zh-TW" altLang="en-US" sz="2800" dirty="0">
                <a:solidFill>
                  <a:srgbClr val="FF0000"/>
                </a:solidFill>
              </a:rPr>
              <a:t>採購機關之決標，為承諾性質</a:t>
            </a:r>
            <a:r>
              <a:rPr lang="zh-TW" altLang="en-US" sz="2800" dirty="0"/>
              <a:t>，</a:t>
            </a:r>
            <a:r>
              <a:rPr lang="zh-TW" altLang="en-US" sz="2800" dirty="0">
                <a:solidFill>
                  <a:srgbClr val="FF0000"/>
                </a:solidFill>
              </a:rPr>
              <a:t>且以決標時點意思合致為雙方契約成立時點</a:t>
            </a:r>
            <a:r>
              <a:rPr lang="zh-TW" altLang="en-US" sz="2800" dirty="0"/>
              <a:t>。準</a:t>
            </a:r>
            <a:r>
              <a:rPr lang="zh-TW" altLang="en-US" sz="2800" dirty="0" smtClean="0"/>
              <a:t>此，</a:t>
            </a:r>
            <a:r>
              <a:rPr lang="zh-TW" altLang="en-US" sz="2800" dirty="0"/>
              <a:t>採購契約內容於決標時即已確定，而嗣後契約之簽訂僅係將投標須知及公告相關事項，另以書面形式為之，故簽約手續並非契約成立或生效要件，且雙方對締約內容並無任何磋商空間，自不能將形式上之簽約日期視為契約實際成立時點，而</a:t>
            </a:r>
            <a:r>
              <a:rPr lang="zh-TW" altLang="en-US" sz="2800" dirty="0">
                <a:solidFill>
                  <a:srgbClr val="FF0000"/>
                </a:solidFill>
              </a:rPr>
              <a:t>應以決標日為契約成立日</a:t>
            </a:r>
            <a:r>
              <a:rPr lang="zh-TW" altLang="en-US" sz="2800" dirty="0"/>
              <a:t>。</a:t>
            </a:r>
            <a:r>
              <a:rPr lang="zh-TW" altLang="en-US" sz="2800" dirty="0" smtClean="0"/>
              <a:t>」刪除第（七）款文字。「除另有規定外，契約以機關簽約之日為簽約日，並</a:t>
            </a:r>
            <a:r>
              <a:rPr lang="zh-TW" altLang="en-US" sz="2800" dirty="0"/>
              <a:t>溯</a:t>
            </a:r>
            <a:r>
              <a:rPr lang="zh-TW" altLang="en-US" sz="2800" dirty="0" smtClean="0"/>
              <a:t>自機關決標之日起生效。」 </a:t>
            </a:r>
            <a:endParaRPr lang="zh-TW" altLang="en-US" sz="2800" dirty="0"/>
          </a:p>
        </p:txBody>
      </p:sp>
      <p:sp>
        <p:nvSpPr>
          <p:cNvPr id="4" name="投影片編號版面配置區 3"/>
          <p:cNvSpPr>
            <a:spLocks noGrp="1"/>
          </p:cNvSpPr>
          <p:nvPr>
            <p:ph type="sldNum" sz="quarter" idx="11"/>
          </p:nvPr>
        </p:nvSpPr>
        <p:spPr/>
        <p:txBody>
          <a:bodyPr/>
          <a:lstStyle/>
          <a:p>
            <a:pPr>
              <a:defRPr/>
            </a:pPr>
            <a:fld id="{5B309698-DE5C-400E-B3E4-1E2EECC594AA}" type="slidenum">
              <a:rPr lang="en-US" altLang="zh-TW" smtClean="0"/>
              <a:pPr>
                <a:defRPr/>
              </a:pPr>
              <a:t>43</a:t>
            </a:fld>
            <a:endParaRPr lang="en-US" altLang="zh-TW" dirty="0"/>
          </a:p>
        </p:txBody>
      </p:sp>
    </p:spTree>
    <p:extLst>
      <p:ext uri="{BB962C8B-B14F-4D97-AF65-F5344CB8AC3E}">
        <p14:creationId xmlns:p14="http://schemas.microsoft.com/office/powerpoint/2010/main" val="399615329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採購契約文件及順序</a:t>
            </a:r>
            <a:endParaRPr lang="zh-TW" altLang="en-US" dirty="0"/>
          </a:p>
        </p:txBody>
      </p:sp>
      <p:sp>
        <p:nvSpPr>
          <p:cNvPr id="3" name="內容版面配置區 2"/>
          <p:cNvSpPr>
            <a:spLocks noGrp="1"/>
          </p:cNvSpPr>
          <p:nvPr>
            <p:ph sz="half" idx="1"/>
          </p:nvPr>
        </p:nvSpPr>
        <p:spPr/>
        <p:txBody>
          <a:bodyPr/>
          <a:lstStyle/>
          <a:p>
            <a:r>
              <a:rPr lang="zh-TW" altLang="en-US" dirty="0" smtClean="0"/>
              <a:t>決標紀錄</a:t>
            </a:r>
            <a:endParaRPr lang="en-US" altLang="zh-TW" dirty="0"/>
          </a:p>
          <a:p>
            <a:r>
              <a:rPr lang="zh-TW" altLang="en-US" dirty="0" smtClean="0"/>
              <a:t>招標文件補充說明</a:t>
            </a:r>
            <a:endParaRPr lang="en-US" altLang="zh-TW" dirty="0"/>
          </a:p>
          <a:p>
            <a:r>
              <a:rPr lang="zh-TW" altLang="en-US" dirty="0" smtClean="0"/>
              <a:t>契約主文</a:t>
            </a:r>
            <a:endParaRPr lang="en-US" altLang="zh-TW" dirty="0" smtClean="0"/>
          </a:p>
          <a:p>
            <a:r>
              <a:rPr lang="zh-TW" altLang="en-US" dirty="0"/>
              <a:t>招標文件</a:t>
            </a:r>
            <a:endParaRPr lang="en-US" altLang="zh-TW" dirty="0" smtClean="0"/>
          </a:p>
          <a:p>
            <a:pPr lvl="1"/>
            <a:r>
              <a:rPr lang="zh-TW" altLang="en-US" sz="2800" dirty="0" smtClean="0">
                <a:latin typeface="+mn-ea"/>
              </a:rPr>
              <a:t>設計圖</a:t>
            </a:r>
            <a:endParaRPr lang="en-US" altLang="zh-TW" sz="2800" dirty="0" smtClean="0">
              <a:latin typeface="+mn-ea"/>
            </a:endParaRPr>
          </a:p>
          <a:p>
            <a:pPr lvl="1"/>
            <a:r>
              <a:rPr lang="zh-TW" altLang="en-US" sz="2800" dirty="0"/>
              <a:t>特定條款或補充</a:t>
            </a:r>
            <a:r>
              <a:rPr lang="zh-TW" altLang="en-US" sz="2800" dirty="0" smtClean="0"/>
              <a:t>說明</a:t>
            </a:r>
            <a:endParaRPr lang="en-US" altLang="zh-TW" sz="2800" dirty="0" smtClean="0"/>
          </a:p>
          <a:p>
            <a:pPr lvl="1"/>
            <a:r>
              <a:rPr lang="zh-TW" altLang="en-US" sz="2800" dirty="0" smtClean="0"/>
              <a:t>施工技術規範或說明書</a:t>
            </a:r>
            <a:endParaRPr lang="en-US" altLang="zh-TW" sz="2800" dirty="0">
              <a:solidFill>
                <a:srgbClr val="000000"/>
              </a:solidFill>
              <a:latin typeface="+mn-ea"/>
            </a:endParaRPr>
          </a:p>
          <a:p>
            <a:pPr lvl="1"/>
            <a:r>
              <a:rPr lang="zh-TW" altLang="en-US" sz="2800" dirty="0" smtClean="0">
                <a:solidFill>
                  <a:srgbClr val="000000"/>
                </a:solidFill>
                <a:latin typeface="+mn-ea"/>
              </a:rPr>
              <a:t>一般規範</a:t>
            </a:r>
            <a:endParaRPr lang="en-US" altLang="zh-TW" sz="2800" dirty="0">
              <a:solidFill>
                <a:srgbClr val="000000"/>
              </a:solidFill>
              <a:latin typeface="+mn-ea"/>
            </a:endParaRPr>
          </a:p>
          <a:p>
            <a:pPr marL="514350" indent="-457200"/>
            <a:r>
              <a:rPr lang="zh-TW" altLang="en-US" dirty="0">
                <a:solidFill>
                  <a:srgbClr val="000000"/>
                </a:solidFill>
                <a:latin typeface="+mn-ea"/>
              </a:rPr>
              <a:t>廠商投標文件</a:t>
            </a:r>
            <a:endParaRPr lang="en-US" altLang="zh-TW" dirty="0">
              <a:solidFill>
                <a:srgbClr val="000000"/>
              </a:solidFill>
              <a:latin typeface="+mn-ea"/>
            </a:endParaRPr>
          </a:p>
          <a:p>
            <a:pPr lvl="1"/>
            <a:endParaRPr lang="en-US" altLang="zh-TW" sz="2800" dirty="0">
              <a:solidFill>
                <a:srgbClr val="000000"/>
              </a:solidFill>
            </a:endParaRPr>
          </a:p>
          <a:p>
            <a:pPr lvl="1"/>
            <a:endParaRPr lang="zh-TW" altLang="en-US" sz="2800" dirty="0"/>
          </a:p>
        </p:txBody>
      </p:sp>
      <p:sp>
        <p:nvSpPr>
          <p:cNvPr id="8" name="內容版面配置區 7"/>
          <p:cNvSpPr>
            <a:spLocks noGrp="1"/>
          </p:cNvSpPr>
          <p:nvPr>
            <p:ph sz="half" idx="2"/>
          </p:nvPr>
        </p:nvSpPr>
        <p:spPr/>
        <p:txBody>
          <a:bodyPr/>
          <a:lstStyle/>
          <a:p>
            <a:r>
              <a:rPr lang="zh-TW" altLang="en-US" dirty="0" smtClean="0"/>
              <a:t>時間後</a:t>
            </a:r>
            <a:r>
              <a:rPr lang="en-US" altLang="zh-TW" dirty="0" smtClean="0"/>
              <a:t>&gt;</a:t>
            </a:r>
            <a:r>
              <a:rPr lang="zh-TW" altLang="en-US" dirty="0" smtClean="0"/>
              <a:t>時間前</a:t>
            </a:r>
            <a:endParaRPr lang="en-US" altLang="zh-TW" dirty="0" smtClean="0"/>
          </a:p>
          <a:p>
            <a:r>
              <a:rPr lang="zh-TW" altLang="en-US" dirty="0" smtClean="0"/>
              <a:t>大比例尺</a:t>
            </a:r>
            <a:r>
              <a:rPr lang="en-US" altLang="zh-TW" dirty="0" smtClean="0"/>
              <a:t>&gt;</a:t>
            </a:r>
            <a:r>
              <a:rPr lang="zh-TW" altLang="en-US" dirty="0" smtClean="0"/>
              <a:t>小比例尺</a:t>
            </a:r>
            <a:endParaRPr lang="en-US" altLang="zh-TW" dirty="0" smtClean="0"/>
          </a:p>
        </p:txBody>
      </p:sp>
      <p:sp>
        <p:nvSpPr>
          <p:cNvPr id="4" name="投影片編號版面配置區 3"/>
          <p:cNvSpPr>
            <a:spLocks noGrp="1"/>
          </p:cNvSpPr>
          <p:nvPr>
            <p:ph type="sldNum" sz="quarter" idx="11"/>
          </p:nvPr>
        </p:nvSpPr>
        <p:spPr/>
        <p:txBody>
          <a:bodyPr/>
          <a:lstStyle/>
          <a:p>
            <a:pPr>
              <a:defRPr/>
            </a:pPr>
            <a:fld id="{5B309698-DE5C-400E-B3E4-1E2EECC594AA}" type="slidenum">
              <a:rPr lang="en-US" altLang="zh-TW" smtClean="0"/>
              <a:pPr>
                <a:defRPr/>
              </a:pPr>
              <a:t>44</a:t>
            </a:fld>
            <a:endParaRPr lang="en-US" altLang="zh-TW" dirty="0"/>
          </a:p>
        </p:txBody>
      </p:sp>
    </p:spTree>
    <p:extLst>
      <p:ext uri="{BB962C8B-B14F-4D97-AF65-F5344CB8AC3E}">
        <p14:creationId xmlns:p14="http://schemas.microsoft.com/office/powerpoint/2010/main" val="160090085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契約變更</a:t>
            </a:r>
            <a:endParaRPr lang="zh-TW" altLang="en-US" dirty="0"/>
          </a:p>
        </p:txBody>
      </p:sp>
      <p:sp>
        <p:nvSpPr>
          <p:cNvPr id="6" name="內容版面配置區 5"/>
          <p:cNvSpPr>
            <a:spLocks noGrp="1"/>
          </p:cNvSpPr>
          <p:nvPr>
            <p:ph idx="1"/>
          </p:nvPr>
        </p:nvSpPr>
        <p:spPr/>
        <p:txBody>
          <a:bodyPr/>
          <a:lstStyle/>
          <a:p>
            <a:r>
              <a:rPr lang="zh-TW" altLang="en-US" dirty="0" smtClean="0"/>
              <a:t>施作（或完成）工作與原設計圖說不一致</a:t>
            </a:r>
            <a:endParaRPr lang="en-US" altLang="zh-TW" dirty="0" smtClean="0"/>
          </a:p>
          <a:p>
            <a:pPr lvl="1"/>
            <a:r>
              <a:rPr lang="zh-TW" altLang="en-US" dirty="0">
                <a:solidFill>
                  <a:srgbClr val="FF0000"/>
                </a:solidFill>
              </a:rPr>
              <a:t>工作</a:t>
            </a:r>
            <a:r>
              <a:rPr lang="zh-TW" altLang="en-US" dirty="0" smtClean="0">
                <a:solidFill>
                  <a:srgbClr val="FF0000"/>
                </a:solidFill>
              </a:rPr>
              <a:t>尺寸</a:t>
            </a:r>
            <a:endParaRPr lang="en-US" altLang="zh-TW" dirty="0" smtClean="0">
              <a:solidFill>
                <a:srgbClr val="FF0000"/>
              </a:solidFill>
            </a:endParaRPr>
          </a:p>
          <a:p>
            <a:pPr lvl="1"/>
            <a:r>
              <a:rPr lang="zh-TW" altLang="en-US" dirty="0" smtClean="0">
                <a:solidFill>
                  <a:srgbClr val="FF0000"/>
                </a:solidFill>
              </a:rPr>
              <a:t>規格</a:t>
            </a:r>
            <a:endParaRPr lang="en-US" altLang="zh-TW" dirty="0" smtClean="0">
              <a:solidFill>
                <a:srgbClr val="FF0000"/>
              </a:solidFill>
            </a:endParaRPr>
          </a:p>
          <a:p>
            <a:pPr lvl="1"/>
            <a:r>
              <a:rPr lang="zh-TW" altLang="en-US" dirty="0" smtClean="0">
                <a:solidFill>
                  <a:srgbClr val="FF0000"/>
                </a:solidFill>
              </a:rPr>
              <a:t>數量</a:t>
            </a:r>
            <a:endParaRPr lang="en-US" altLang="zh-TW" dirty="0" smtClean="0">
              <a:solidFill>
                <a:srgbClr val="FF0000"/>
              </a:solidFill>
            </a:endParaRPr>
          </a:p>
          <a:p>
            <a:pPr marL="514350" indent="-457200"/>
            <a:r>
              <a:rPr lang="zh-TW" altLang="en-US" dirty="0"/>
              <a:t>計價內容或方式與原約定</a:t>
            </a:r>
            <a:r>
              <a:rPr lang="zh-TW" altLang="en-US" dirty="0" smtClean="0"/>
              <a:t>不同</a:t>
            </a:r>
            <a:endParaRPr lang="en-US" altLang="zh-TW" dirty="0" smtClean="0"/>
          </a:p>
          <a:p>
            <a:pPr marL="914400" lvl="1" indent="-457200"/>
            <a:r>
              <a:rPr lang="zh-TW" altLang="en-US" dirty="0">
                <a:solidFill>
                  <a:srgbClr val="FF0000"/>
                </a:solidFill>
              </a:rPr>
              <a:t>新增</a:t>
            </a:r>
            <a:r>
              <a:rPr lang="zh-TW" altLang="en-US" dirty="0" smtClean="0">
                <a:solidFill>
                  <a:srgbClr val="FF0000"/>
                </a:solidFill>
              </a:rPr>
              <a:t>項目</a:t>
            </a:r>
            <a:endParaRPr lang="en-US" altLang="zh-TW" dirty="0" smtClean="0">
              <a:solidFill>
                <a:srgbClr val="FF0000"/>
              </a:solidFill>
            </a:endParaRPr>
          </a:p>
          <a:p>
            <a:pPr marL="514350" indent="-457200"/>
            <a:r>
              <a:rPr lang="zh-TW" altLang="en-US" dirty="0"/>
              <a:t>工期之增加與減少</a:t>
            </a:r>
          </a:p>
        </p:txBody>
      </p:sp>
      <p:sp>
        <p:nvSpPr>
          <p:cNvPr id="5" name="投影片編號版面配置區 4"/>
          <p:cNvSpPr>
            <a:spLocks noGrp="1"/>
          </p:cNvSpPr>
          <p:nvPr>
            <p:ph type="sldNum" sz="quarter" idx="11"/>
          </p:nvPr>
        </p:nvSpPr>
        <p:spPr/>
        <p:txBody>
          <a:bodyPr/>
          <a:lstStyle/>
          <a:p>
            <a:pPr>
              <a:defRPr/>
            </a:pPr>
            <a:fld id="{F244D320-7EAF-4FE6-99E4-E4677A1103A1}" type="slidenum">
              <a:rPr lang="en-US" altLang="zh-TW" smtClean="0"/>
              <a:pPr>
                <a:defRPr/>
              </a:pPr>
              <a:t>45</a:t>
            </a:fld>
            <a:endParaRPr lang="en-US" altLang="zh-TW"/>
          </a:p>
        </p:txBody>
      </p:sp>
    </p:spTree>
    <p:extLst>
      <p:ext uri="{BB962C8B-B14F-4D97-AF65-F5344CB8AC3E}">
        <p14:creationId xmlns:p14="http://schemas.microsoft.com/office/powerpoint/2010/main" val="75659307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63541C38-848D-482B-B23D-E302401FC5E7}" type="slidenum">
              <a:rPr kumimoji="0" lang="en-US" altLang="zh-TW" smtClean="0">
                <a:solidFill>
                  <a:srgbClr val="0000FF"/>
                </a:solidFill>
                <a:latin typeface="Arial" pitchFamily="34" charset="0"/>
              </a:rPr>
              <a:pPr eaLnBrk="1" hangingPunct="1"/>
              <a:t>46</a:t>
            </a:fld>
            <a:endParaRPr kumimoji="0" lang="en-US" altLang="zh-TW" smtClean="0">
              <a:solidFill>
                <a:srgbClr val="0000FF"/>
              </a:solidFill>
              <a:latin typeface="Arial" pitchFamily="34" charset="0"/>
            </a:endParaRPr>
          </a:p>
        </p:txBody>
      </p:sp>
      <p:sp>
        <p:nvSpPr>
          <p:cNvPr id="22531" name="Rectangle 2"/>
          <p:cNvSpPr>
            <a:spLocks noGrp="1" noChangeArrowheads="1"/>
          </p:cNvSpPr>
          <p:nvPr>
            <p:ph type="title"/>
          </p:nvPr>
        </p:nvSpPr>
        <p:spPr/>
        <p:txBody>
          <a:bodyPr/>
          <a:lstStyle/>
          <a:p>
            <a:pPr eaLnBrk="1" hangingPunct="1"/>
            <a:r>
              <a:rPr lang="zh-TW" altLang="en-US" dirty="0" smtClean="0"/>
              <a:t>契約變更之監辦</a:t>
            </a:r>
          </a:p>
        </p:txBody>
      </p:sp>
      <p:sp>
        <p:nvSpPr>
          <p:cNvPr id="22532" name="Rectangle 3"/>
          <p:cNvSpPr>
            <a:spLocks noGrp="1" noChangeArrowheads="1"/>
          </p:cNvSpPr>
          <p:nvPr>
            <p:ph type="body" idx="1"/>
          </p:nvPr>
        </p:nvSpPr>
        <p:spPr/>
        <p:txBody>
          <a:bodyPr/>
          <a:lstStyle/>
          <a:p>
            <a:pPr eaLnBrk="1" hangingPunct="1"/>
            <a:r>
              <a:rPr lang="zh-TW" altLang="en-US" dirty="0" smtClean="0"/>
              <a:t>機關辦理契約變更報請上級機關或主會計及有關單位監辦，應依「採購契約變更或加減價核准監辦備查規定一覽表」規定辦理，以其</a:t>
            </a:r>
            <a:r>
              <a:rPr lang="zh-TW" altLang="en-US" dirty="0" smtClean="0">
                <a:solidFill>
                  <a:srgbClr val="FF0000"/>
                </a:solidFill>
              </a:rPr>
              <a:t>變更部分之累計金額</a:t>
            </a:r>
            <a:r>
              <a:rPr lang="zh-TW" altLang="en-US" dirty="0" smtClean="0"/>
              <a:t>確認應報請監辦之層級。</a:t>
            </a:r>
          </a:p>
          <a:p>
            <a:pPr eaLnBrk="1" hangingPunct="1"/>
            <a:r>
              <a:rPr lang="zh-TW" altLang="en-US" dirty="0" smtClean="0"/>
              <a:t>變更部分之累計金額，指契約價金變更之</a:t>
            </a:r>
            <a:r>
              <a:rPr lang="zh-TW" altLang="en-US" dirty="0" smtClean="0">
                <a:solidFill>
                  <a:srgbClr val="FF0000"/>
                </a:solidFill>
              </a:rPr>
              <a:t>「加帳金額」及「減帳金額」絕對值</a:t>
            </a:r>
            <a:r>
              <a:rPr lang="zh-TW" altLang="en-US" dirty="0" smtClean="0"/>
              <a:t>合計之累計金額。分別依查核金額、公告金額或未達公告金額之監辦相關規定辦理。</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7EDCC112-91D5-4A80-8742-A247C2E28C0C}" type="slidenum">
              <a:rPr kumimoji="0" lang="en-US" altLang="zh-TW" smtClean="0">
                <a:solidFill>
                  <a:srgbClr val="0000FF"/>
                </a:solidFill>
                <a:latin typeface="Arial" pitchFamily="34" charset="0"/>
              </a:rPr>
              <a:pPr eaLnBrk="1" hangingPunct="1"/>
              <a:t>47</a:t>
            </a:fld>
            <a:endParaRPr kumimoji="0" lang="en-US" altLang="zh-TW" smtClean="0">
              <a:solidFill>
                <a:srgbClr val="0000FF"/>
              </a:solidFill>
              <a:latin typeface="Arial" pitchFamily="34" charset="0"/>
            </a:endParaRPr>
          </a:p>
        </p:txBody>
      </p:sp>
      <p:sp>
        <p:nvSpPr>
          <p:cNvPr id="23555" name="Rectangle 2"/>
          <p:cNvSpPr>
            <a:spLocks noGrp="1" noChangeArrowheads="1"/>
          </p:cNvSpPr>
          <p:nvPr>
            <p:ph type="title"/>
          </p:nvPr>
        </p:nvSpPr>
        <p:spPr/>
        <p:txBody>
          <a:bodyPr/>
          <a:lstStyle/>
          <a:p>
            <a:pPr algn="ctr" eaLnBrk="1" hangingPunct="1">
              <a:lnSpc>
                <a:spcPct val="80000"/>
              </a:lnSpc>
            </a:pPr>
            <a:r>
              <a:rPr lang="zh-TW" altLang="en-US" smtClean="0"/>
              <a:t>採購契約變更或加減價</a:t>
            </a:r>
            <a:br>
              <a:rPr lang="zh-TW" altLang="en-US" smtClean="0"/>
            </a:br>
            <a:r>
              <a:rPr lang="zh-TW" altLang="en-US" smtClean="0"/>
              <a:t>核准監辦備查規定一覽表</a:t>
            </a:r>
          </a:p>
        </p:txBody>
      </p:sp>
      <p:graphicFrame>
        <p:nvGraphicFramePr>
          <p:cNvPr id="824833" name="Group 513"/>
          <p:cNvGraphicFramePr>
            <a:graphicFrameLocks noGrp="1"/>
          </p:cNvGraphicFramePr>
          <p:nvPr>
            <p:ph idx="1"/>
          </p:nvPr>
        </p:nvGraphicFramePr>
        <p:xfrm>
          <a:off x="250825" y="1314450"/>
          <a:ext cx="8353425" cy="5334000"/>
        </p:xfrm>
        <a:graphic>
          <a:graphicData uri="http://schemas.openxmlformats.org/drawingml/2006/table">
            <a:tbl>
              <a:tblPr firstRow="1"/>
              <a:tblGrid>
                <a:gridCol w="792163">
                  <a:extLst>
                    <a:ext uri="{9D8B030D-6E8A-4147-A177-3AD203B41FA5}">
                      <a16:colId xmlns:a16="http://schemas.microsoft.com/office/drawing/2014/main" xmlns="" val="20000"/>
                    </a:ext>
                  </a:extLst>
                </a:gridCol>
                <a:gridCol w="4681537">
                  <a:extLst>
                    <a:ext uri="{9D8B030D-6E8A-4147-A177-3AD203B41FA5}">
                      <a16:colId xmlns:a16="http://schemas.microsoft.com/office/drawing/2014/main" xmlns="" val="20001"/>
                    </a:ext>
                  </a:extLst>
                </a:gridCol>
                <a:gridCol w="2879725">
                  <a:extLst>
                    <a:ext uri="{9D8B030D-6E8A-4147-A177-3AD203B41FA5}">
                      <a16:colId xmlns:a16="http://schemas.microsoft.com/office/drawing/2014/main" xmlns="" val="20002"/>
                    </a:ext>
                  </a:extLst>
                </a:gridCol>
              </a:tblGrid>
              <a:tr h="141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項次</a:t>
                      </a:r>
                      <a:endPar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38100" cap="flat" cmpd="sng" algn="ctr">
                      <a:solidFill>
                        <a:srgbClr val="0000FF"/>
                      </a:solidFill>
                      <a:prstDash val="solid"/>
                      <a:miter lim="800000"/>
                      <a:headEnd type="none" w="med" len="med"/>
                      <a:tailEnd type="none" w="med" len="med"/>
                    </a:lnL>
                    <a:lnR w="38100" cap="flat" cmpd="sng" algn="ctr">
                      <a:solidFill>
                        <a:srgbClr val="0000FF"/>
                      </a:solidFill>
                      <a:prstDash val="solid"/>
                      <a:miter lim="800000"/>
                      <a:headEnd type="none" w="med" len="med"/>
                      <a:tailEnd type="none" w="med" len="med"/>
                    </a:lnR>
                    <a:lnT w="38100" cap="flat" cmpd="sng" algn="ctr">
                      <a:solidFill>
                        <a:srgbClr val="0000FF"/>
                      </a:solidFill>
                      <a:prstDash val="solid"/>
                      <a:miter lim="800000"/>
                      <a:headEnd type="none" w="med" len="med"/>
                      <a:tailEnd type="none" w="med" len="med"/>
                    </a:lnT>
                    <a:lnB w="38100" cap="flat" cmpd="sng" algn="ctr">
                      <a:solidFill>
                        <a:srgbClr val="0000FF"/>
                      </a:solidFill>
                      <a:prstDash val="solid"/>
                      <a:miter lim="800000"/>
                      <a:headEnd type="none" w="med" len="med"/>
                      <a:tailEnd type="none" w="med" len="med"/>
                    </a:lnB>
                    <a:lnTlToBr>
                      <a:noFill/>
                    </a:lnTlToBr>
                    <a:lnBlToTr>
                      <a:noFill/>
                    </a:lnBlToTr>
                    <a:solidFill>
                      <a:schemeClr val="accent5">
                        <a:lumMod val="7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契約變更或加減價情形</a:t>
                      </a:r>
                      <a:endPar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38100" cap="flat" cmpd="sng" algn="ctr">
                      <a:solidFill>
                        <a:srgbClr val="0000FF"/>
                      </a:solidFill>
                      <a:prstDash val="solid"/>
                      <a:miter lim="800000"/>
                      <a:headEnd type="none" w="med" len="med"/>
                      <a:tailEnd type="none" w="med" len="med"/>
                    </a:lnL>
                    <a:lnR w="38100" cap="flat" cmpd="sng" algn="ctr">
                      <a:solidFill>
                        <a:srgbClr val="0000FF"/>
                      </a:solidFill>
                      <a:prstDash val="solid"/>
                      <a:miter lim="800000"/>
                      <a:headEnd type="none" w="med" len="med"/>
                      <a:tailEnd type="none" w="med" len="med"/>
                    </a:lnR>
                    <a:lnT w="38100" cap="flat" cmpd="sng" algn="ctr">
                      <a:solidFill>
                        <a:srgbClr val="0000FF"/>
                      </a:solidFill>
                      <a:prstDash val="solid"/>
                      <a:miter lim="800000"/>
                      <a:headEnd type="none" w="med" len="med"/>
                      <a:tailEnd type="none" w="med" len="med"/>
                    </a:lnT>
                    <a:lnB w="38100" cap="flat" cmpd="sng" algn="ctr">
                      <a:solidFill>
                        <a:srgbClr val="0000FF"/>
                      </a:solidFill>
                      <a:prstDash val="solid"/>
                      <a:miter lim="800000"/>
                      <a:headEnd type="none" w="med" len="med"/>
                      <a:tailEnd type="none" w="med" len="med"/>
                    </a:lnB>
                    <a:lnTlToBr>
                      <a:noFill/>
                    </a:lnTlToBr>
                    <a:lnBlToTr>
                      <a:noFill/>
                    </a:lnBlToTr>
                    <a:solidFill>
                      <a:schemeClr val="accent5">
                        <a:lumMod val="7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監 辦 規 定</a:t>
                      </a:r>
                      <a:endParaRPr kumimoji="1" lang="zh-TW" altLang="en-US" sz="2000" b="0" i="0" u="none" strike="noStrike" cap="none" normalizeH="0" baseline="0" dirty="0" smtClean="0">
                        <a:ln>
                          <a:noFill/>
                        </a:ln>
                        <a:solidFill>
                          <a:srgbClr val="FF0000"/>
                        </a:solidFill>
                        <a:effectLst/>
                        <a:latin typeface="標楷體" pitchFamily="65" charset="-120"/>
                        <a:ea typeface="標楷體" pitchFamily="65" charset="-120"/>
                      </a:endParaRPr>
                    </a:p>
                  </a:txBody>
                  <a:tcPr anchor="ctr" horzOverflow="overflow">
                    <a:lnL w="38100" cap="flat" cmpd="sng" algn="ctr">
                      <a:solidFill>
                        <a:srgbClr val="0000FF"/>
                      </a:solidFill>
                      <a:prstDash val="solid"/>
                      <a:miter lim="800000"/>
                      <a:headEnd type="none" w="med" len="med"/>
                      <a:tailEnd type="none" w="med" len="med"/>
                    </a:lnL>
                    <a:lnR w="38100" cap="flat" cmpd="sng" algn="ctr">
                      <a:solidFill>
                        <a:srgbClr val="0000FF"/>
                      </a:solidFill>
                      <a:prstDash val="solid"/>
                      <a:miter lim="800000"/>
                      <a:headEnd type="none" w="med" len="med"/>
                      <a:tailEnd type="none" w="med" len="med"/>
                    </a:lnR>
                    <a:lnT w="38100" cap="flat" cmpd="sng" algn="ctr">
                      <a:solidFill>
                        <a:srgbClr val="0000FF"/>
                      </a:solidFill>
                      <a:prstDash val="solid"/>
                      <a:miter lim="800000"/>
                      <a:headEnd type="none" w="med" len="med"/>
                      <a:tailEnd type="none" w="med" len="med"/>
                    </a:lnT>
                    <a:lnB w="38100" cap="flat" cmpd="sng" algn="ctr">
                      <a:solidFill>
                        <a:srgbClr val="0000FF"/>
                      </a:solidFill>
                      <a:prstDash val="solid"/>
                      <a:miter lim="800000"/>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xmlns="" val="10000"/>
                  </a:ext>
                </a:extLst>
              </a:tr>
              <a:tr h="6635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一</a:t>
                      </a:r>
                      <a:endPar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endParaRPr>
                    </a:p>
                  </a:txBody>
                  <a:tcPr horzOverflow="overflow">
                    <a:lnL w="38100" cap="flat" cmpd="sng" algn="ctr">
                      <a:solidFill>
                        <a:srgbClr val="0000FF"/>
                      </a:solidFill>
                      <a:prstDash val="solid"/>
                      <a:miter lim="800000"/>
                      <a:headEnd type="none" w="med" len="med"/>
                      <a:tailEnd type="none" w="med" len="med"/>
                    </a:lnL>
                    <a:lnR w="38100" cap="flat" cmpd="sng" algn="ctr">
                      <a:solidFill>
                        <a:srgbClr val="0000FF"/>
                      </a:solidFill>
                      <a:prstDash val="solid"/>
                      <a:miter lim="800000"/>
                      <a:headEnd type="none" w="med" len="med"/>
                      <a:tailEnd type="none" w="med" len="med"/>
                    </a:lnR>
                    <a:lnT w="38100" cap="flat" cmpd="sng" algn="ctr">
                      <a:solidFill>
                        <a:srgbClr val="0000FF"/>
                      </a:solidFill>
                      <a:prstDash val="solid"/>
                      <a:miter lim="800000"/>
                      <a:headEnd type="none" w="med" len="med"/>
                      <a:tailEnd type="none" w="med" len="med"/>
                    </a:lnT>
                    <a:lnB w="38100" cap="flat" cmpd="sng" algn="ctr">
                      <a:solidFill>
                        <a:srgbClr val="0000FF"/>
                      </a:solidFill>
                      <a:prstDash val="solid"/>
                      <a:miter lim="800000"/>
                      <a:headEnd type="none" w="med" len="med"/>
                      <a:tailEnd type="none" w="med" len="med"/>
                    </a:lnB>
                    <a:lnTlToBr>
                      <a:noFill/>
                    </a:lnTlToBr>
                    <a:lnBlToTr>
                      <a:noFill/>
                    </a:lnBlToTr>
                    <a:gradFill>
                      <a:gsLst>
                        <a:gs pos="62000">
                          <a:schemeClr val="accent5">
                            <a:lumMod val="75000"/>
                            <a:alpha val="43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辦理契約變更，不論原契約金額大小，其</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變更部分之累計金額未達公告金額</a:t>
                      </a: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endParaRPr>
                    </a:p>
                  </a:txBody>
                  <a:tcPr horzOverflow="overflow">
                    <a:lnL w="38100" cap="flat" cmpd="sng" algn="ctr">
                      <a:solidFill>
                        <a:srgbClr val="0000FF"/>
                      </a:solidFill>
                      <a:prstDash val="solid"/>
                      <a:miter lim="800000"/>
                      <a:headEnd type="none" w="med" len="med"/>
                      <a:tailEnd type="none" w="med" len="med"/>
                    </a:lnL>
                    <a:lnR w="38100" cap="flat" cmpd="sng" algn="ctr">
                      <a:solidFill>
                        <a:srgbClr val="0000FF"/>
                      </a:solidFill>
                      <a:prstDash val="solid"/>
                      <a:miter lim="800000"/>
                      <a:headEnd type="none" w="med" len="med"/>
                      <a:tailEnd type="none" w="med" len="med"/>
                    </a:lnR>
                    <a:lnT w="38100" cap="flat" cmpd="sng" algn="ctr">
                      <a:solidFill>
                        <a:srgbClr val="0000FF"/>
                      </a:solidFill>
                      <a:prstDash val="solid"/>
                      <a:miter lim="800000"/>
                      <a:headEnd type="none" w="med" len="med"/>
                      <a:tailEnd type="none" w="med" len="med"/>
                    </a:lnT>
                    <a:lnB w="38100" cap="flat" cmpd="sng" algn="ctr">
                      <a:solidFill>
                        <a:srgbClr val="0000FF"/>
                      </a:solidFill>
                      <a:prstDash val="solid"/>
                      <a:miter lim="800000"/>
                      <a:headEnd type="none" w="med" len="med"/>
                      <a:tailEnd type="none" w="med" len="med"/>
                    </a:lnB>
                    <a:lnTlToBr>
                      <a:noFill/>
                    </a:lnTlToBr>
                    <a:lnBlToTr>
                      <a:noFill/>
                    </a:lnBlToTr>
                    <a:gradFill>
                      <a:gsLst>
                        <a:gs pos="62000">
                          <a:schemeClr val="accent5">
                            <a:lumMod val="75000"/>
                            <a:alpha val="43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採購法第</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13</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條第</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2</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項</a:t>
                      </a: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監辦規定。</a:t>
                      </a:r>
                      <a:endPar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endParaRPr>
                    </a:p>
                  </a:txBody>
                  <a:tcPr horzOverflow="overflow">
                    <a:lnL w="38100" cap="flat" cmpd="sng" algn="ctr">
                      <a:solidFill>
                        <a:srgbClr val="0000FF"/>
                      </a:solidFill>
                      <a:prstDash val="solid"/>
                      <a:miter lim="800000"/>
                      <a:headEnd type="none" w="med" len="med"/>
                      <a:tailEnd type="none" w="med" len="med"/>
                    </a:lnL>
                    <a:lnR w="38100" cap="flat" cmpd="sng" algn="ctr">
                      <a:solidFill>
                        <a:srgbClr val="0000FF"/>
                      </a:solidFill>
                      <a:prstDash val="solid"/>
                      <a:miter lim="800000"/>
                      <a:headEnd type="none" w="med" len="med"/>
                      <a:tailEnd type="none" w="med" len="med"/>
                    </a:lnR>
                    <a:lnT w="38100" cap="flat" cmpd="sng" algn="ctr">
                      <a:solidFill>
                        <a:srgbClr val="0000FF"/>
                      </a:solidFill>
                      <a:prstDash val="solid"/>
                      <a:miter lim="800000"/>
                      <a:headEnd type="none" w="med" len="med"/>
                      <a:tailEnd type="none" w="med" len="med"/>
                    </a:lnT>
                    <a:lnB w="38100" cap="flat" cmpd="sng" algn="ctr">
                      <a:solidFill>
                        <a:srgbClr val="0000FF"/>
                      </a:solidFill>
                      <a:prstDash val="solid"/>
                      <a:miter lim="800000"/>
                      <a:headEnd type="none" w="med" len="med"/>
                      <a:tailEnd type="none" w="med" len="med"/>
                    </a:lnB>
                    <a:lnTlToBr>
                      <a:noFill/>
                    </a:lnTlToBr>
                    <a:lnBlToTr>
                      <a:noFill/>
                    </a:lnBlToTr>
                    <a:gradFill>
                      <a:gsLst>
                        <a:gs pos="62000">
                          <a:schemeClr val="accent5">
                            <a:lumMod val="75000"/>
                            <a:alpha val="43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1"/>
                  </a:ext>
                </a:extLst>
              </a:tr>
              <a:tr h="6635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二</a:t>
                      </a:r>
                      <a:endParaRPr kumimoji="1" lang="zh-TW" altLang="en-US" sz="2000" b="1" i="0" u="none" strike="noStrike" cap="none" normalizeH="0" baseline="0" smtClean="0">
                        <a:ln>
                          <a:noFill/>
                        </a:ln>
                        <a:solidFill>
                          <a:schemeClr val="tx1"/>
                        </a:solidFill>
                        <a:effectLst/>
                        <a:latin typeface="標楷體" pitchFamily="65" charset="-120"/>
                        <a:ea typeface="標楷體" pitchFamily="65" charset="-120"/>
                      </a:endParaRPr>
                    </a:p>
                  </a:txBody>
                  <a:tcPr horzOverflow="overflow">
                    <a:lnL w="38100" cap="flat" cmpd="sng" algn="ctr">
                      <a:solidFill>
                        <a:srgbClr val="0000FF"/>
                      </a:solidFill>
                      <a:prstDash val="solid"/>
                      <a:miter lim="800000"/>
                      <a:headEnd type="none" w="med" len="med"/>
                      <a:tailEnd type="none" w="med" len="med"/>
                    </a:lnL>
                    <a:lnR w="38100" cap="flat" cmpd="sng" algn="ctr">
                      <a:solidFill>
                        <a:srgbClr val="0000FF"/>
                      </a:solidFill>
                      <a:prstDash val="solid"/>
                      <a:miter lim="800000"/>
                      <a:headEnd type="none" w="med" len="med"/>
                      <a:tailEnd type="none" w="med" len="med"/>
                    </a:lnR>
                    <a:lnT w="38100" cap="flat" cmpd="sng" algn="ctr">
                      <a:solidFill>
                        <a:srgbClr val="0000FF"/>
                      </a:solidFill>
                      <a:prstDash val="solid"/>
                      <a:miter lim="800000"/>
                      <a:headEnd type="none" w="med" len="med"/>
                      <a:tailEnd type="none" w="med" len="med"/>
                    </a:lnT>
                    <a:lnB w="38100" cap="flat" cmpd="sng" algn="ctr">
                      <a:solidFill>
                        <a:srgbClr val="0000FF"/>
                      </a:solidFill>
                      <a:prstDash val="solid"/>
                      <a:miter lim="800000"/>
                      <a:headEnd type="none" w="med" len="med"/>
                      <a:tailEnd type="none" w="med" len="med"/>
                    </a:lnB>
                    <a:lnTlToBr>
                      <a:noFill/>
                    </a:lnTlToBr>
                    <a:lnBlToTr>
                      <a:noFill/>
                    </a:lnBlToTr>
                    <a:gradFill>
                      <a:gsLst>
                        <a:gs pos="62000">
                          <a:schemeClr val="accent5">
                            <a:lumMod val="75000"/>
                            <a:alpha val="43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辦理契約變更，其</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變更部分之累計金額在公告金額以上，未達查核金額</a:t>
                      </a: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，自累計金額達公告金額之時起。加帳累計金額在公告金額以上者，並須符合採購法第</a:t>
                      </a:r>
                      <a:r>
                        <a:rPr kumimoji="1" lang="en-US" altLang="zh-TW"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22</a:t>
                      </a: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條第</a:t>
                      </a:r>
                      <a:r>
                        <a:rPr kumimoji="1" lang="en-US" altLang="zh-TW"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1</a:t>
                      </a: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項各款情形之一。</a:t>
                      </a:r>
                      <a:endPar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endParaRPr>
                    </a:p>
                  </a:txBody>
                  <a:tcPr horzOverflow="overflow">
                    <a:lnL w="38100" cap="flat" cmpd="sng" algn="ctr">
                      <a:solidFill>
                        <a:srgbClr val="0000FF"/>
                      </a:solidFill>
                      <a:prstDash val="solid"/>
                      <a:miter lim="800000"/>
                      <a:headEnd type="none" w="med" len="med"/>
                      <a:tailEnd type="none" w="med" len="med"/>
                    </a:lnL>
                    <a:lnR w="38100" cap="flat" cmpd="sng" algn="ctr">
                      <a:solidFill>
                        <a:srgbClr val="0000FF"/>
                      </a:solidFill>
                      <a:prstDash val="solid"/>
                      <a:miter lim="800000"/>
                      <a:headEnd type="none" w="med" len="med"/>
                      <a:tailEnd type="none" w="med" len="med"/>
                    </a:lnR>
                    <a:lnT w="38100" cap="flat" cmpd="sng" algn="ctr">
                      <a:solidFill>
                        <a:srgbClr val="0000FF"/>
                      </a:solidFill>
                      <a:prstDash val="solid"/>
                      <a:miter lim="800000"/>
                      <a:headEnd type="none" w="med" len="med"/>
                      <a:tailEnd type="none" w="med" len="med"/>
                    </a:lnT>
                    <a:lnB w="38100" cap="flat" cmpd="sng" algn="ctr">
                      <a:solidFill>
                        <a:srgbClr val="0000FF"/>
                      </a:solidFill>
                      <a:prstDash val="solid"/>
                      <a:miter lim="800000"/>
                      <a:headEnd type="none" w="med" len="med"/>
                      <a:tailEnd type="none" w="med" len="med"/>
                    </a:lnB>
                    <a:lnTlToBr>
                      <a:noFill/>
                    </a:lnTlToBr>
                    <a:lnBlToTr>
                      <a:noFill/>
                    </a:lnBlToTr>
                    <a:gradFill>
                      <a:gsLst>
                        <a:gs pos="62000">
                          <a:schemeClr val="accent5">
                            <a:lumMod val="75000"/>
                            <a:alpha val="43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採購法第</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13</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條第</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1</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項</a:t>
                      </a: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監辦規定。</a:t>
                      </a:r>
                      <a:endPar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endParaRPr>
                    </a:p>
                  </a:txBody>
                  <a:tcPr horzOverflow="overflow">
                    <a:lnL w="38100" cap="flat" cmpd="sng" algn="ctr">
                      <a:solidFill>
                        <a:srgbClr val="0000FF"/>
                      </a:solidFill>
                      <a:prstDash val="solid"/>
                      <a:miter lim="800000"/>
                      <a:headEnd type="none" w="med" len="med"/>
                      <a:tailEnd type="none" w="med" len="med"/>
                    </a:lnL>
                    <a:lnR w="38100" cap="flat" cmpd="sng" algn="ctr">
                      <a:solidFill>
                        <a:srgbClr val="0000FF"/>
                      </a:solidFill>
                      <a:prstDash val="solid"/>
                      <a:miter lim="800000"/>
                      <a:headEnd type="none" w="med" len="med"/>
                      <a:tailEnd type="none" w="med" len="med"/>
                    </a:lnR>
                    <a:lnT w="38100" cap="flat" cmpd="sng" algn="ctr">
                      <a:solidFill>
                        <a:srgbClr val="0000FF"/>
                      </a:solidFill>
                      <a:prstDash val="solid"/>
                      <a:miter lim="800000"/>
                      <a:headEnd type="none" w="med" len="med"/>
                      <a:tailEnd type="none" w="med" len="med"/>
                    </a:lnT>
                    <a:lnB w="38100" cap="flat" cmpd="sng" algn="ctr">
                      <a:solidFill>
                        <a:srgbClr val="0000FF"/>
                      </a:solidFill>
                      <a:prstDash val="solid"/>
                      <a:miter lim="800000"/>
                      <a:headEnd type="none" w="med" len="med"/>
                      <a:tailEnd type="none" w="med" len="med"/>
                    </a:lnB>
                    <a:lnTlToBr>
                      <a:noFill/>
                    </a:lnTlToBr>
                    <a:lnBlToTr>
                      <a:noFill/>
                    </a:lnBlToTr>
                    <a:gradFill>
                      <a:gsLst>
                        <a:gs pos="62000">
                          <a:schemeClr val="accent5">
                            <a:lumMod val="75000"/>
                            <a:alpha val="43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2"/>
                  </a:ext>
                </a:extLst>
              </a:tr>
              <a:tr h="9001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三</a:t>
                      </a:r>
                      <a:endParaRPr kumimoji="1" lang="zh-TW" altLang="en-US" sz="2000" b="1" i="0" u="none" strike="noStrike" cap="none" normalizeH="0" baseline="0" smtClean="0">
                        <a:ln>
                          <a:noFill/>
                        </a:ln>
                        <a:solidFill>
                          <a:schemeClr val="tx1"/>
                        </a:solidFill>
                        <a:effectLst/>
                        <a:latin typeface="標楷體" pitchFamily="65" charset="-120"/>
                        <a:ea typeface="標楷體" pitchFamily="65" charset="-120"/>
                      </a:endParaRPr>
                    </a:p>
                  </a:txBody>
                  <a:tcPr horzOverflow="overflow">
                    <a:lnL w="38100" cap="flat" cmpd="sng" algn="ctr">
                      <a:solidFill>
                        <a:srgbClr val="0000FF"/>
                      </a:solidFill>
                      <a:prstDash val="solid"/>
                      <a:miter lim="800000"/>
                      <a:headEnd type="none" w="med" len="med"/>
                      <a:tailEnd type="none" w="med" len="med"/>
                    </a:lnL>
                    <a:lnR w="38100" cap="flat" cmpd="sng" algn="ctr">
                      <a:solidFill>
                        <a:srgbClr val="0000FF"/>
                      </a:solidFill>
                      <a:prstDash val="solid"/>
                      <a:miter lim="800000"/>
                      <a:headEnd type="none" w="med" len="med"/>
                      <a:tailEnd type="none" w="med" len="med"/>
                    </a:lnR>
                    <a:lnT w="38100" cap="flat" cmpd="sng" algn="ctr">
                      <a:solidFill>
                        <a:srgbClr val="0000FF"/>
                      </a:solidFill>
                      <a:prstDash val="solid"/>
                      <a:miter lim="800000"/>
                      <a:headEnd type="none" w="med" len="med"/>
                      <a:tailEnd type="none" w="med" len="med"/>
                    </a:lnT>
                    <a:lnB w="38100" cap="flat" cmpd="sng" algn="ctr">
                      <a:solidFill>
                        <a:srgbClr val="0000FF"/>
                      </a:solidFill>
                      <a:prstDash val="solid"/>
                      <a:miter lim="800000"/>
                      <a:headEnd type="none" w="med" len="med"/>
                      <a:tailEnd type="none" w="med" len="med"/>
                    </a:lnB>
                    <a:lnTlToBr>
                      <a:noFill/>
                    </a:lnTlToBr>
                    <a:lnBlToTr>
                      <a:noFill/>
                    </a:lnBlToTr>
                    <a:gradFill>
                      <a:gsLst>
                        <a:gs pos="62000">
                          <a:schemeClr val="accent5">
                            <a:lumMod val="75000"/>
                            <a:alpha val="43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辦理契約變更，其</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變更部分之累計金額在查核金額以上</a:t>
                      </a: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，自累計金額達查核金額之時起。加帳累計金額在公告金額以上者，並須符合採購法第</a:t>
                      </a:r>
                      <a:r>
                        <a:rPr kumimoji="1" lang="en-US" altLang="zh-TW"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22</a:t>
                      </a: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條第</a:t>
                      </a:r>
                      <a:r>
                        <a:rPr kumimoji="1" lang="en-US" altLang="zh-TW"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1</a:t>
                      </a: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項各款情形之一。</a:t>
                      </a:r>
                      <a:endPar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endParaRPr>
                    </a:p>
                  </a:txBody>
                  <a:tcPr horzOverflow="overflow">
                    <a:lnL w="38100" cap="flat" cmpd="sng" algn="ctr">
                      <a:solidFill>
                        <a:srgbClr val="0000FF"/>
                      </a:solidFill>
                      <a:prstDash val="solid"/>
                      <a:miter lim="800000"/>
                      <a:headEnd type="none" w="med" len="med"/>
                      <a:tailEnd type="none" w="med" len="med"/>
                    </a:lnL>
                    <a:lnR w="38100" cap="flat" cmpd="sng" algn="ctr">
                      <a:solidFill>
                        <a:srgbClr val="0000FF"/>
                      </a:solidFill>
                      <a:prstDash val="solid"/>
                      <a:miter lim="800000"/>
                      <a:headEnd type="none" w="med" len="med"/>
                      <a:tailEnd type="none" w="med" len="med"/>
                    </a:lnR>
                    <a:lnT w="38100" cap="flat" cmpd="sng" algn="ctr">
                      <a:solidFill>
                        <a:srgbClr val="0000FF"/>
                      </a:solidFill>
                      <a:prstDash val="solid"/>
                      <a:miter lim="800000"/>
                      <a:headEnd type="none" w="med" len="med"/>
                      <a:tailEnd type="none" w="med" len="med"/>
                    </a:lnT>
                    <a:lnB w="38100" cap="flat" cmpd="sng" algn="ctr">
                      <a:solidFill>
                        <a:srgbClr val="0000FF"/>
                      </a:solidFill>
                      <a:prstDash val="solid"/>
                      <a:miter lim="800000"/>
                      <a:headEnd type="none" w="med" len="med"/>
                      <a:tailEnd type="none" w="med" len="med"/>
                    </a:lnB>
                    <a:lnTlToBr>
                      <a:noFill/>
                    </a:lnTlToBr>
                    <a:lnBlToTr>
                      <a:noFill/>
                    </a:lnBlToTr>
                    <a:gradFill>
                      <a:gsLst>
                        <a:gs pos="62000">
                          <a:schemeClr val="accent5">
                            <a:lumMod val="75000"/>
                            <a:alpha val="43000"/>
                          </a:schemeClr>
                        </a:gs>
                        <a:gs pos="50000">
                          <a:schemeClr val="accent1">
                            <a:tint val="44500"/>
                            <a:satMod val="160000"/>
                          </a:schemeClr>
                        </a:gs>
                        <a:gs pos="100000">
                          <a:schemeClr val="accent1">
                            <a:tint val="23500"/>
                            <a:satMod val="160000"/>
                          </a:schemeClr>
                        </a:gs>
                      </a:gsLst>
                      <a:lin ang="5400000" scaled="0"/>
                    </a:gradFill>
                  </a:tcPr>
                </a:tc>
                <a:tc>
                  <a:txBody>
                    <a:bodyPr/>
                    <a:lstStyle/>
                    <a:p>
                      <a:pPr marL="536575" marR="0" lvl="0" indent="-536575" algn="l"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一、</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採購法第</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12</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條第</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1</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項</a:t>
                      </a: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上級機關監辦規定。</a:t>
                      </a:r>
                    </a:p>
                    <a:p>
                      <a:pPr marL="536575" marR="0" lvl="0" indent="-536575" algn="l" defTabSz="914400" rtl="0" eaLnBrk="0" fontAlgn="base" latinLnBrk="0" hangingPunct="0">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二、採購法第</a:t>
                      </a:r>
                      <a:r>
                        <a:rPr kumimoji="1" lang="en-US" altLang="zh-TW"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13</a:t>
                      </a: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條第</a:t>
                      </a:r>
                      <a:r>
                        <a:rPr kumimoji="1" lang="en-US" altLang="zh-TW"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1</a:t>
                      </a: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項監辦規定。</a:t>
                      </a:r>
                      <a:endPar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endParaRPr>
                    </a:p>
                  </a:txBody>
                  <a:tcPr horzOverflow="overflow">
                    <a:lnL w="38100" cap="flat" cmpd="sng" algn="ctr">
                      <a:solidFill>
                        <a:srgbClr val="0000FF"/>
                      </a:solidFill>
                      <a:prstDash val="solid"/>
                      <a:miter lim="800000"/>
                      <a:headEnd type="none" w="med" len="med"/>
                      <a:tailEnd type="none" w="med" len="med"/>
                    </a:lnL>
                    <a:lnR w="38100" cap="flat" cmpd="sng" algn="ctr">
                      <a:solidFill>
                        <a:srgbClr val="0000FF"/>
                      </a:solidFill>
                      <a:prstDash val="solid"/>
                      <a:miter lim="800000"/>
                      <a:headEnd type="none" w="med" len="med"/>
                      <a:tailEnd type="none" w="med" len="med"/>
                    </a:lnR>
                    <a:lnT w="38100" cap="flat" cmpd="sng" algn="ctr">
                      <a:solidFill>
                        <a:srgbClr val="0000FF"/>
                      </a:solidFill>
                      <a:prstDash val="solid"/>
                      <a:miter lim="800000"/>
                      <a:headEnd type="none" w="med" len="med"/>
                      <a:tailEnd type="none" w="med" len="med"/>
                    </a:lnT>
                    <a:lnB w="38100" cap="flat" cmpd="sng" algn="ctr">
                      <a:solidFill>
                        <a:srgbClr val="0000FF"/>
                      </a:solidFill>
                      <a:prstDash val="solid"/>
                      <a:miter lim="800000"/>
                      <a:headEnd type="none" w="med" len="med"/>
                      <a:tailEnd type="none" w="med" len="med"/>
                    </a:lnB>
                    <a:lnTlToBr>
                      <a:noFill/>
                    </a:lnTlToBr>
                    <a:lnBlToTr>
                      <a:noFill/>
                    </a:lnBlToTr>
                    <a:gradFill>
                      <a:gsLst>
                        <a:gs pos="62000">
                          <a:schemeClr val="accent5">
                            <a:lumMod val="75000"/>
                            <a:alpha val="43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3"/>
                  </a:ext>
                </a:extLst>
              </a:tr>
              <a:tr h="3048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四</a:t>
                      </a:r>
                      <a:endParaRPr kumimoji="1" lang="zh-TW" altLang="en-US" sz="2000" b="1" i="0" u="none" strike="noStrike" cap="none" normalizeH="0" baseline="0" smtClean="0">
                        <a:ln>
                          <a:noFill/>
                        </a:ln>
                        <a:solidFill>
                          <a:schemeClr val="tx1"/>
                        </a:solidFill>
                        <a:effectLst/>
                        <a:latin typeface="標楷體" pitchFamily="65" charset="-120"/>
                        <a:ea typeface="標楷體" pitchFamily="65" charset="-120"/>
                      </a:endParaRPr>
                    </a:p>
                  </a:txBody>
                  <a:tcPr horzOverflow="overflow">
                    <a:lnL w="38100" cap="flat" cmpd="sng" algn="ctr">
                      <a:solidFill>
                        <a:srgbClr val="0000FF"/>
                      </a:solidFill>
                      <a:prstDash val="solid"/>
                      <a:miter lim="800000"/>
                      <a:headEnd type="none" w="med" len="med"/>
                      <a:tailEnd type="none" w="med" len="med"/>
                    </a:lnL>
                    <a:lnR w="38100" cap="flat" cmpd="sng" algn="ctr">
                      <a:solidFill>
                        <a:srgbClr val="0000FF"/>
                      </a:solidFill>
                      <a:prstDash val="solid"/>
                      <a:miter lim="800000"/>
                      <a:headEnd type="none" w="med" len="med"/>
                      <a:tailEnd type="none" w="med" len="med"/>
                    </a:lnR>
                    <a:lnT w="38100" cap="flat" cmpd="sng" algn="ctr">
                      <a:solidFill>
                        <a:srgbClr val="0000FF"/>
                      </a:solidFill>
                      <a:prstDash val="solid"/>
                      <a:miter lim="800000"/>
                      <a:headEnd type="none" w="med" len="med"/>
                      <a:tailEnd type="none" w="med" len="med"/>
                    </a:lnT>
                    <a:lnB w="38100" cap="flat" cmpd="sng" algn="ctr">
                      <a:solidFill>
                        <a:srgbClr val="0000FF"/>
                      </a:solidFill>
                      <a:prstDash val="solid"/>
                      <a:miter lim="800000"/>
                      <a:headEnd type="none" w="med" len="med"/>
                      <a:tailEnd type="none" w="med" len="med"/>
                    </a:lnB>
                    <a:lnTlToBr>
                      <a:noFill/>
                    </a:lnTlToBr>
                    <a:lnBlToTr>
                      <a:noFill/>
                    </a:lnBlToTr>
                    <a:gradFill>
                      <a:gsLst>
                        <a:gs pos="62000">
                          <a:schemeClr val="accent5">
                            <a:lumMod val="75000"/>
                            <a:alpha val="43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契約價金變更，</a:t>
                      </a:r>
                      <a:r>
                        <a:rPr kumimoji="1" lang="zh-TW" altLang="en-US" sz="2000" b="1" i="0" u="none" strike="noStrike" cap="none" normalizeH="0" baseline="0" smtClean="0">
                          <a:ln>
                            <a:noFill/>
                          </a:ln>
                          <a:solidFill>
                            <a:srgbClr val="FF0000"/>
                          </a:solidFill>
                          <a:effectLst/>
                          <a:latin typeface="標楷體" pitchFamily="65" charset="-120"/>
                          <a:ea typeface="標楷體" pitchFamily="65" charset="-120"/>
                          <a:cs typeface="Times New Roman" pitchFamily="18" charset="0"/>
                        </a:rPr>
                        <a:t>原「採購金額」未達查核金額，契約價金於變更後達查核金額之當次變更</a:t>
                      </a:r>
                      <a:r>
                        <a:rPr kumimoji="1" lang="zh-TW" altLang="en-US" sz="2000" b="1"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endParaRPr kumimoji="1" lang="zh-TW" altLang="en-US" sz="2000" b="1" i="0" u="none" strike="noStrike" cap="none" normalizeH="0" baseline="0" smtClean="0">
                        <a:ln>
                          <a:noFill/>
                        </a:ln>
                        <a:solidFill>
                          <a:schemeClr val="tx1"/>
                        </a:solidFill>
                        <a:effectLst/>
                        <a:latin typeface="標楷體" pitchFamily="65" charset="-120"/>
                        <a:ea typeface="標楷體" pitchFamily="65" charset="-120"/>
                      </a:endParaRPr>
                    </a:p>
                  </a:txBody>
                  <a:tcPr horzOverflow="overflow">
                    <a:lnL w="38100" cap="flat" cmpd="sng" algn="ctr">
                      <a:solidFill>
                        <a:srgbClr val="0000FF"/>
                      </a:solidFill>
                      <a:prstDash val="solid"/>
                      <a:miter lim="800000"/>
                      <a:headEnd type="none" w="med" len="med"/>
                      <a:tailEnd type="none" w="med" len="med"/>
                    </a:lnL>
                    <a:lnR w="38100" cap="flat" cmpd="sng" algn="ctr">
                      <a:solidFill>
                        <a:srgbClr val="0000FF"/>
                      </a:solidFill>
                      <a:prstDash val="solid"/>
                      <a:miter lim="800000"/>
                      <a:headEnd type="none" w="med" len="med"/>
                      <a:tailEnd type="none" w="med" len="med"/>
                    </a:lnR>
                    <a:lnT w="38100" cap="flat" cmpd="sng" algn="ctr">
                      <a:solidFill>
                        <a:srgbClr val="0000FF"/>
                      </a:solidFill>
                      <a:prstDash val="solid"/>
                      <a:miter lim="800000"/>
                      <a:headEnd type="none" w="med" len="med"/>
                      <a:tailEnd type="none" w="med" len="med"/>
                    </a:lnT>
                    <a:lnB w="38100" cap="flat" cmpd="sng" algn="ctr">
                      <a:solidFill>
                        <a:srgbClr val="0000FF"/>
                      </a:solidFill>
                      <a:prstDash val="solid"/>
                      <a:miter lim="800000"/>
                      <a:headEnd type="none" w="med" len="med"/>
                      <a:tailEnd type="none" w="med" len="med"/>
                    </a:lnB>
                    <a:lnTlToBr>
                      <a:noFill/>
                    </a:lnTlToBr>
                    <a:lnBlToTr>
                      <a:noFill/>
                    </a:lnBlToTr>
                    <a:gradFill>
                      <a:gsLst>
                        <a:gs pos="62000">
                          <a:schemeClr val="accent5">
                            <a:lumMod val="75000"/>
                            <a:alpha val="43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採購法第</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13</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條第</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1</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項</a:t>
                      </a: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監辦規定。</a:t>
                      </a:r>
                      <a:endPar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endParaRPr>
                    </a:p>
                  </a:txBody>
                  <a:tcPr horzOverflow="overflow">
                    <a:lnL w="38100" cap="flat" cmpd="sng" algn="ctr">
                      <a:solidFill>
                        <a:srgbClr val="0000FF"/>
                      </a:solidFill>
                      <a:prstDash val="solid"/>
                      <a:miter lim="800000"/>
                      <a:headEnd type="none" w="med" len="med"/>
                      <a:tailEnd type="none" w="med" len="med"/>
                    </a:lnL>
                    <a:lnR w="38100" cap="flat" cmpd="sng" algn="ctr">
                      <a:solidFill>
                        <a:srgbClr val="0000FF"/>
                      </a:solidFill>
                      <a:prstDash val="solid"/>
                      <a:miter lim="800000"/>
                      <a:headEnd type="none" w="med" len="med"/>
                      <a:tailEnd type="none" w="med" len="med"/>
                    </a:lnR>
                    <a:lnT w="38100" cap="flat" cmpd="sng" algn="ctr">
                      <a:solidFill>
                        <a:srgbClr val="0000FF"/>
                      </a:solidFill>
                      <a:prstDash val="solid"/>
                      <a:miter lim="800000"/>
                      <a:headEnd type="none" w="med" len="med"/>
                      <a:tailEnd type="none" w="med" len="med"/>
                    </a:lnT>
                    <a:lnB w="38100" cap="flat" cmpd="sng" algn="ctr">
                      <a:solidFill>
                        <a:srgbClr val="0000FF"/>
                      </a:solidFill>
                      <a:prstDash val="solid"/>
                      <a:miter lim="800000"/>
                      <a:headEnd type="none" w="med" len="med"/>
                      <a:tailEnd type="none" w="med" len="med"/>
                    </a:lnB>
                    <a:lnTlToBr>
                      <a:noFill/>
                    </a:lnTlToBr>
                    <a:lnBlToTr>
                      <a:noFill/>
                    </a:lnBlToTr>
                    <a:gradFill>
                      <a:gsLst>
                        <a:gs pos="62000">
                          <a:schemeClr val="accent5">
                            <a:lumMod val="75000"/>
                            <a:alpha val="43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4"/>
                  </a:ext>
                </a:extLst>
              </a:tr>
            </a:tbl>
          </a:graphicData>
        </a:graphic>
      </p:graphicFrame>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9A70029E-EF99-4931-BE55-74359FDDAEB4}" type="slidenum">
              <a:rPr kumimoji="0" lang="en-US" altLang="zh-TW" smtClean="0">
                <a:solidFill>
                  <a:srgbClr val="0000FF"/>
                </a:solidFill>
                <a:latin typeface="Arial" pitchFamily="34" charset="0"/>
              </a:rPr>
              <a:pPr eaLnBrk="1" hangingPunct="1"/>
              <a:t>48</a:t>
            </a:fld>
            <a:endParaRPr kumimoji="0" lang="en-US" altLang="zh-TW" smtClean="0">
              <a:solidFill>
                <a:srgbClr val="0000FF"/>
              </a:solidFill>
              <a:latin typeface="Arial" pitchFamily="34" charset="0"/>
            </a:endParaRPr>
          </a:p>
        </p:txBody>
      </p:sp>
      <p:sp>
        <p:nvSpPr>
          <p:cNvPr id="24579" name="Rectangle 2"/>
          <p:cNvSpPr>
            <a:spLocks noGrp="1" noChangeArrowheads="1"/>
          </p:cNvSpPr>
          <p:nvPr>
            <p:ph type="title"/>
          </p:nvPr>
        </p:nvSpPr>
        <p:spPr/>
        <p:txBody>
          <a:bodyPr/>
          <a:lstStyle/>
          <a:p>
            <a:pPr algn="ctr" eaLnBrk="1" hangingPunct="1">
              <a:lnSpc>
                <a:spcPct val="80000"/>
              </a:lnSpc>
            </a:pPr>
            <a:r>
              <a:rPr lang="zh-TW" altLang="en-US" smtClean="0"/>
              <a:t>採購契約變更或加減價</a:t>
            </a:r>
            <a:br>
              <a:rPr lang="zh-TW" altLang="en-US" smtClean="0"/>
            </a:br>
            <a:r>
              <a:rPr lang="zh-TW" altLang="en-US" smtClean="0"/>
              <a:t>核准監辦備查規定一覽表</a:t>
            </a:r>
          </a:p>
        </p:txBody>
      </p:sp>
      <p:graphicFrame>
        <p:nvGraphicFramePr>
          <p:cNvPr id="826431" name="Group 63"/>
          <p:cNvGraphicFramePr>
            <a:graphicFrameLocks noGrp="1"/>
          </p:cNvGraphicFramePr>
          <p:nvPr>
            <p:ph idx="1"/>
          </p:nvPr>
        </p:nvGraphicFramePr>
        <p:xfrm>
          <a:off x="250825" y="1268413"/>
          <a:ext cx="8353425" cy="5577840"/>
        </p:xfrm>
        <a:graphic>
          <a:graphicData uri="http://schemas.openxmlformats.org/drawingml/2006/table">
            <a:tbl>
              <a:tblPr/>
              <a:tblGrid>
                <a:gridCol w="792163">
                  <a:extLst>
                    <a:ext uri="{9D8B030D-6E8A-4147-A177-3AD203B41FA5}">
                      <a16:colId xmlns:a16="http://schemas.microsoft.com/office/drawing/2014/main" xmlns="" val="20000"/>
                    </a:ext>
                  </a:extLst>
                </a:gridCol>
                <a:gridCol w="3529012">
                  <a:extLst>
                    <a:ext uri="{9D8B030D-6E8A-4147-A177-3AD203B41FA5}">
                      <a16:colId xmlns:a16="http://schemas.microsoft.com/office/drawing/2014/main" xmlns="" val="20001"/>
                    </a:ext>
                  </a:extLst>
                </a:gridCol>
                <a:gridCol w="4032250">
                  <a:extLst>
                    <a:ext uri="{9D8B030D-6E8A-4147-A177-3AD203B41FA5}">
                      <a16:colId xmlns:a16="http://schemas.microsoft.com/office/drawing/2014/main" xmlns="" val="20002"/>
                    </a:ext>
                  </a:extLst>
                </a:gridCol>
              </a:tblGrid>
              <a:tr h="14128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項次</a:t>
                      </a:r>
                      <a:endPar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38100" cap="flat" cmpd="sng" algn="ctr">
                      <a:solidFill>
                        <a:srgbClr val="0000FF"/>
                      </a:solidFill>
                      <a:prstDash val="solid"/>
                      <a:miter lim="800000"/>
                      <a:headEnd type="none" w="med" len="med"/>
                      <a:tailEnd type="none" w="med" len="med"/>
                    </a:lnL>
                    <a:lnR w="38100" cap="flat" cmpd="sng" algn="ctr">
                      <a:solidFill>
                        <a:srgbClr val="0000FF"/>
                      </a:solidFill>
                      <a:prstDash val="solid"/>
                      <a:miter lim="800000"/>
                      <a:headEnd type="none" w="med" len="med"/>
                      <a:tailEnd type="none" w="med" len="med"/>
                    </a:lnR>
                    <a:lnT w="38100" cap="flat" cmpd="sng" algn="ctr">
                      <a:solidFill>
                        <a:srgbClr val="0000FF"/>
                      </a:solidFill>
                      <a:prstDash val="solid"/>
                      <a:miter lim="800000"/>
                      <a:headEnd type="none" w="med" len="med"/>
                      <a:tailEnd type="none" w="med" len="med"/>
                    </a:lnT>
                    <a:lnB w="38100" cap="flat" cmpd="sng" algn="ctr">
                      <a:solidFill>
                        <a:srgbClr val="0000FF"/>
                      </a:solidFill>
                      <a:prstDash val="solid"/>
                      <a:miter lim="800000"/>
                      <a:headEnd type="none" w="med" len="med"/>
                      <a:tailEnd type="none" w="med" len="med"/>
                    </a:lnB>
                    <a:lnTlToBr>
                      <a:noFill/>
                    </a:lnTlToBr>
                    <a:lnBlToTr>
                      <a:noFill/>
                    </a:lnBlToTr>
                    <a:solidFill>
                      <a:schemeClr val="accent5">
                        <a:lumMod val="75000"/>
                      </a:schemeClr>
                    </a:solidFill>
                  </a:tcPr>
                </a:tc>
                <a:tc>
                  <a:txBody>
                    <a:bodyPr/>
                    <a:lstStyle/>
                    <a:p>
                      <a:pPr marL="342900" marR="0" lvl="0" indent="-342900" algn="ctr" defTabSz="914400" rtl="0" eaLnBrk="1" fontAlgn="base" latinLnBrk="0" hangingPunct="1">
                        <a:lnSpc>
                          <a:spcPct val="90000"/>
                        </a:lnSpc>
                        <a:spcBef>
                          <a:spcPct val="0"/>
                        </a:spcBef>
                        <a:spcAft>
                          <a:spcPct val="0"/>
                        </a:spcAft>
                        <a:buClrTx/>
                        <a:buSzTx/>
                        <a:buFontTx/>
                        <a:buNone/>
                        <a:tabLst/>
                      </a:pP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契約變更或加減價情形</a:t>
                      </a:r>
                      <a:endPar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38100" cap="flat" cmpd="sng" algn="ctr">
                      <a:solidFill>
                        <a:srgbClr val="0000FF"/>
                      </a:solidFill>
                      <a:prstDash val="solid"/>
                      <a:miter lim="800000"/>
                      <a:headEnd type="none" w="med" len="med"/>
                      <a:tailEnd type="none" w="med" len="med"/>
                    </a:lnL>
                    <a:lnR w="38100" cap="flat" cmpd="sng" algn="ctr">
                      <a:solidFill>
                        <a:srgbClr val="0000FF"/>
                      </a:solidFill>
                      <a:prstDash val="solid"/>
                      <a:miter lim="800000"/>
                      <a:headEnd type="none" w="med" len="med"/>
                      <a:tailEnd type="none" w="med" len="med"/>
                    </a:lnR>
                    <a:lnT w="38100" cap="flat" cmpd="sng" algn="ctr">
                      <a:solidFill>
                        <a:srgbClr val="0000FF"/>
                      </a:solidFill>
                      <a:prstDash val="solid"/>
                      <a:miter lim="800000"/>
                      <a:headEnd type="none" w="med" len="med"/>
                      <a:tailEnd type="none" w="med" len="med"/>
                    </a:lnT>
                    <a:lnB w="38100" cap="flat" cmpd="sng" algn="ctr">
                      <a:solidFill>
                        <a:srgbClr val="0000FF"/>
                      </a:solidFill>
                      <a:prstDash val="solid"/>
                      <a:miter lim="800000"/>
                      <a:headEnd type="none" w="med" len="med"/>
                      <a:tailEnd type="none" w="med" len="med"/>
                    </a:lnB>
                    <a:lnTlToBr>
                      <a:noFill/>
                    </a:lnTlToBr>
                    <a:lnBlToTr>
                      <a:noFill/>
                    </a:lnBlToTr>
                    <a:solidFill>
                      <a:schemeClr val="accent5">
                        <a:lumMod val="75000"/>
                      </a:schemeClr>
                    </a:solidFill>
                  </a:tcPr>
                </a:tc>
                <a:tc>
                  <a:txBody>
                    <a:bodyPr/>
                    <a:lstStyle/>
                    <a:p>
                      <a:pPr marL="342900" marR="0" lvl="0" indent="-342900" algn="ctr" defTabSz="914400" rtl="0" eaLnBrk="1" fontAlgn="base" latinLnBrk="0" hangingPunct="1">
                        <a:lnSpc>
                          <a:spcPct val="90000"/>
                        </a:lnSpc>
                        <a:spcBef>
                          <a:spcPct val="0"/>
                        </a:spcBef>
                        <a:spcAft>
                          <a:spcPct val="0"/>
                        </a:spcAft>
                        <a:buClrTx/>
                        <a:buSzTx/>
                        <a:buFontTx/>
                        <a:buNone/>
                        <a:tabLst/>
                      </a:pP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監 辦 規 定</a:t>
                      </a:r>
                      <a:endParaRPr kumimoji="1" lang="zh-TW" altLang="en-US" sz="2000" b="0" i="0" u="none" strike="noStrike" cap="none" normalizeH="0" baseline="0" dirty="0" smtClean="0">
                        <a:ln>
                          <a:noFill/>
                        </a:ln>
                        <a:solidFill>
                          <a:srgbClr val="FF0000"/>
                        </a:solidFill>
                        <a:effectLst/>
                        <a:latin typeface="標楷體" pitchFamily="65" charset="-120"/>
                        <a:ea typeface="標楷體" pitchFamily="65" charset="-120"/>
                      </a:endParaRPr>
                    </a:p>
                  </a:txBody>
                  <a:tcPr anchor="ctr" horzOverflow="overflow">
                    <a:lnL w="38100" cap="flat" cmpd="sng" algn="ctr">
                      <a:solidFill>
                        <a:srgbClr val="0000FF"/>
                      </a:solidFill>
                      <a:prstDash val="solid"/>
                      <a:miter lim="800000"/>
                      <a:headEnd type="none" w="med" len="med"/>
                      <a:tailEnd type="none" w="med" len="med"/>
                    </a:lnL>
                    <a:lnR w="38100" cap="flat" cmpd="sng" algn="ctr">
                      <a:solidFill>
                        <a:srgbClr val="0000FF"/>
                      </a:solidFill>
                      <a:prstDash val="solid"/>
                      <a:miter lim="800000"/>
                      <a:headEnd type="none" w="med" len="med"/>
                      <a:tailEnd type="none" w="med" len="med"/>
                    </a:lnR>
                    <a:lnT w="38100" cap="flat" cmpd="sng" algn="ctr">
                      <a:solidFill>
                        <a:srgbClr val="0000FF"/>
                      </a:solidFill>
                      <a:prstDash val="solid"/>
                      <a:miter lim="800000"/>
                      <a:headEnd type="none" w="med" len="med"/>
                      <a:tailEnd type="none" w="med" len="med"/>
                    </a:lnT>
                    <a:lnB w="38100" cap="flat" cmpd="sng" algn="ctr">
                      <a:solidFill>
                        <a:srgbClr val="0000FF"/>
                      </a:solidFill>
                      <a:prstDash val="solid"/>
                      <a:miter lim="800000"/>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xmlns="" val="10000"/>
                  </a:ext>
                </a:extLst>
              </a:tr>
              <a:tr h="431800">
                <a:tc>
                  <a:txBody>
                    <a:bodyPr/>
                    <a:lstStyle/>
                    <a:p>
                      <a:pPr marL="342900" marR="0" lvl="0" indent="-342900" algn="ctr" defTabSz="914400" rtl="0" eaLnBrk="1" fontAlgn="base" latinLnBrk="0" hangingPunct="1">
                        <a:lnSpc>
                          <a:spcPct val="90000"/>
                        </a:lnSpc>
                        <a:spcBef>
                          <a:spcPct val="0"/>
                        </a:spcBef>
                        <a:spcAft>
                          <a:spcPct val="0"/>
                        </a:spcAft>
                        <a:buClrTx/>
                        <a:buSzTx/>
                        <a:buFontTx/>
                        <a:buNone/>
                        <a:tabLst/>
                      </a:pP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六</a:t>
                      </a:r>
                      <a:endPar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endParaRPr>
                    </a:p>
                  </a:txBody>
                  <a:tcPr horzOverflow="overflow">
                    <a:lnL w="38100" cap="flat" cmpd="sng" algn="ctr">
                      <a:solidFill>
                        <a:srgbClr val="0000FF"/>
                      </a:solidFill>
                      <a:prstDash val="solid"/>
                      <a:miter lim="800000"/>
                      <a:headEnd type="none" w="med" len="med"/>
                      <a:tailEnd type="none" w="med" len="med"/>
                    </a:lnL>
                    <a:lnR w="38100" cap="flat" cmpd="sng" algn="ctr">
                      <a:solidFill>
                        <a:srgbClr val="0000FF"/>
                      </a:solidFill>
                      <a:prstDash val="solid"/>
                      <a:miter lim="800000"/>
                      <a:headEnd type="none" w="med" len="med"/>
                      <a:tailEnd type="none" w="med" len="med"/>
                    </a:lnR>
                    <a:lnT w="38100" cap="flat" cmpd="sng" algn="ctr">
                      <a:solidFill>
                        <a:srgbClr val="0000FF"/>
                      </a:solidFill>
                      <a:prstDash val="solid"/>
                      <a:miter lim="800000"/>
                      <a:headEnd type="none" w="med" len="med"/>
                      <a:tailEnd type="none" w="med" len="med"/>
                    </a:lnT>
                    <a:lnB w="38100" cap="flat" cmpd="sng" algn="ctr">
                      <a:solidFill>
                        <a:srgbClr val="0000FF"/>
                      </a:solidFill>
                      <a:prstDash val="solid"/>
                      <a:miter lim="800000"/>
                      <a:headEnd type="none" w="med" len="med"/>
                      <a:tailEnd type="none" w="med" len="med"/>
                    </a:lnB>
                    <a:lnTlToBr>
                      <a:noFill/>
                    </a:lnTlToBr>
                    <a:lnBlToTr>
                      <a:noFill/>
                    </a:lnBlToTr>
                    <a:gradFill>
                      <a:gsLst>
                        <a:gs pos="62000">
                          <a:schemeClr val="accent5">
                            <a:lumMod val="75000"/>
                            <a:alpha val="43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查核金額以上之採購，不涉及契約價金之契約變更</a:t>
                      </a: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endParaRPr>
                    </a:p>
                  </a:txBody>
                  <a:tcPr horzOverflow="overflow">
                    <a:lnL w="38100" cap="flat" cmpd="sng" algn="ctr">
                      <a:solidFill>
                        <a:srgbClr val="0000FF"/>
                      </a:solidFill>
                      <a:prstDash val="solid"/>
                      <a:miter lim="800000"/>
                      <a:headEnd type="none" w="med" len="med"/>
                      <a:tailEnd type="none" w="med" len="med"/>
                    </a:lnL>
                    <a:lnR w="38100" cap="flat" cmpd="sng" algn="ctr">
                      <a:solidFill>
                        <a:srgbClr val="0000FF"/>
                      </a:solidFill>
                      <a:prstDash val="solid"/>
                      <a:miter lim="800000"/>
                      <a:headEnd type="none" w="med" len="med"/>
                      <a:tailEnd type="none" w="med" len="med"/>
                    </a:lnR>
                    <a:lnT w="38100" cap="flat" cmpd="sng" algn="ctr">
                      <a:solidFill>
                        <a:srgbClr val="0000FF"/>
                      </a:solidFill>
                      <a:prstDash val="solid"/>
                      <a:miter lim="800000"/>
                      <a:headEnd type="none" w="med" len="med"/>
                      <a:tailEnd type="none" w="med" len="med"/>
                    </a:lnT>
                    <a:lnB w="38100" cap="flat" cmpd="sng" algn="ctr">
                      <a:solidFill>
                        <a:srgbClr val="0000FF"/>
                      </a:solidFill>
                      <a:prstDash val="solid"/>
                      <a:miter lim="800000"/>
                      <a:headEnd type="none" w="med" len="med"/>
                      <a:tailEnd type="none" w="med" len="med"/>
                    </a:lnB>
                    <a:lnTlToBr>
                      <a:noFill/>
                    </a:lnTlToBr>
                    <a:lnBlToTr>
                      <a:noFill/>
                    </a:lnBlToTr>
                    <a:gradFill>
                      <a:gsLst>
                        <a:gs pos="62000">
                          <a:schemeClr val="accent5">
                            <a:lumMod val="75000"/>
                            <a:alpha val="43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上級機關另有規定者，從其規定</a:t>
                      </a: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endParaRPr>
                    </a:p>
                  </a:txBody>
                  <a:tcPr horzOverflow="overflow">
                    <a:lnL w="38100" cap="flat" cmpd="sng" algn="ctr">
                      <a:solidFill>
                        <a:srgbClr val="0000FF"/>
                      </a:solidFill>
                      <a:prstDash val="solid"/>
                      <a:miter lim="800000"/>
                      <a:headEnd type="none" w="med" len="med"/>
                      <a:tailEnd type="none" w="med" len="med"/>
                    </a:lnL>
                    <a:lnR w="38100" cap="flat" cmpd="sng" algn="ctr">
                      <a:solidFill>
                        <a:srgbClr val="0000FF"/>
                      </a:solidFill>
                      <a:prstDash val="solid"/>
                      <a:miter lim="800000"/>
                      <a:headEnd type="none" w="med" len="med"/>
                      <a:tailEnd type="none" w="med" len="med"/>
                    </a:lnR>
                    <a:lnT w="38100" cap="flat" cmpd="sng" algn="ctr">
                      <a:solidFill>
                        <a:srgbClr val="0000FF"/>
                      </a:solidFill>
                      <a:prstDash val="solid"/>
                      <a:miter lim="800000"/>
                      <a:headEnd type="none" w="med" len="med"/>
                      <a:tailEnd type="none" w="med" len="med"/>
                    </a:lnT>
                    <a:lnB w="38100" cap="flat" cmpd="sng" algn="ctr">
                      <a:solidFill>
                        <a:srgbClr val="0000FF"/>
                      </a:solidFill>
                      <a:prstDash val="solid"/>
                      <a:miter lim="800000"/>
                      <a:headEnd type="none" w="med" len="med"/>
                      <a:tailEnd type="none" w="med" len="med"/>
                    </a:lnB>
                    <a:lnTlToBr>
                      <a:noFill/>
                    </a:lnTlToBr>
                    <a:lnBlToTr>
                      <a:noFill/>
                    </a:lnBlToTr>
                    <a:gradFill>
                      <a:gsLst>
                        <a:gs pos="62000">
                          <a:schemeClr val="accent5">
                            <a:lumMod val="75000"/>
                            <a:alpha val="43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1"/>
                  </a:ext>
                </a:extLst>
              </a:tr>
              <a:tr h="730250">
                <a:tc>
                  <a:txBody>
                    <a:bodyPr/>
                    <a:lstStyle/>
                    <a:p>
                      <a:pPr marL="342900" marR="0" lvl="0" indent="-342900" algn="ctr" defTabSz="914400" rtl="0" eaLnBrk="1" fontAlgn="base" latinLnBrk="0" hangingPunct="1">
                        <a:lnSpc>
                          <a:spcPct val="90000"/>
                        </a:lnSpc>
                        <a:spcBef>
                          <a:spcPct val="0"/>
                        </a:spcBef>
                        <a:spcAft>
                          <a:spcPct val="0"/>
                        </a:spcAft>
                        <a:buClrTx/>
                        <a:buSzTx/>
                        <a:buFontTx/>
                        <a:buNone/>
                        <a:tabLst/>
                      </a:pPr>
                      <a:r>
                        <a:rPr kumimoji="1" lang="zh-TW" altLang="en-US" sz="2000" b="1"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七</a:t>
                      </a:r>
                      <a:endParaRPr kumimoji="1" lang="zh-TW" altLang="en-US" sz="2000" b="1" i="0" u="none" strike="noStrike" cap="none" normalizeH="0" baseline="0" smtClean="0">
                        <a:ln>
                          <a:noFill/>
                        </a:ln>
                        <a:solidFill>
                          <a:schemeClr val="tx1"/>
                        </a:solidFill>
                        <a:effectLst/>
                        <a:latin typeface="標楷體" pitchFamily="65" charset="-120"/>
                        <a:ea typeface="標楷體" pitchFamily="65" charset="-120"/>
                      </a:endParaRPr>
                    </a:p>
                  </a:txBody>
                  <a:tcPr horzOverflow="overflow">
                    <a:lnL w="38100" cap="flat" cmpd="sng" algn="ctr">
                      <a:solidFill>
                        <a:srgbClr val="0000FF"/>
                      </a:solidFill>
                      <a:prstDash val="solid"/>
                      <a:miter lim="800000"/>
                      <a:headEnd type="none" w="med" len="med"/>
                      <a:tailEnd type="none" w="med" len="med"/>
                    </a:lnL>
                    <a:lnR w="38100" cap="flat" cmpd="sng" algn="ctr">
                      <a:solidFill>
                        <a:srgbClr val="0000FF"/>
                      </a:solidFill>
                      <a:prstDash val="solid"/>
                      <a:miter lim="800000"/>
                      <a:headEnd type="none" w="med" len="med"/>
                      <a:tailEnd type="none" w="med" len="med"/>
                    </a:lnR>
                    <a:lnT w="38100" cap="flat" cmpd="sng" algn="ctr">
                      <a:solidFill>
                        <a:srgbClr val="0000FF"/>
                      </a:solidFill>
                      <a:prstDash val="solid"/>
                      <a:miter lim="800000"/>
                      <a:headEnd type="none" w="med" len="med"/>
                      <a:tailEnd type="none" w="med" len="med"/>
                    </a:lnT>
                    <a:lnB w="38100" cap="flat" cmpd="sng" algn="ctr">
                      <a:solidFill>
                        <a:srgbClr val="0000FF"/>
                      </a:solidFill>
                      <a:prstDash val="solid"/>
                      <a:miter lim="800000"/>
                      <a:headEnd type="none" w="med" len="med"/>
                      <a:tailEnd type="none" w="med" len="med"/>
                    </a:lnB>
                    <a:lnTlToBr>
                      <a:noFill/>
                    </a:lnTlToBr>
                    <a:lnBlToTr>
                      <a:noFill/>
                    </a:lnBlToTr>
                    <a:gradFill>
                      <a:gsLst>
                        <a:gs pos="62000">
                          <a:schemeClr val="accent5">
                            <a:lumMod val="75000"/>
                            <a:alpha val="43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由</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機關決定增購</a:t>
                      </a: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，且</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已於原招標公告及招標文件敘明機關得就原標的決定增購之期間、數量或金額</a:t>
                      </a: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。不論原契約金額大小，在該得增購之期間、數量或金額以內，依原招標文件及契約規定辦理者。</a:t>
                      </a:r>
                      <a:endPar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endParaRPr>
                    </a:p>
                  </a:txBody>
                  <a:tcPr horzOverflow="overflow">
                    <a:lnL w="38100" cap="flat" cmpd="sng" algn="ctr">
                      <a:solidFill>
                        <a:srgbClr val="0000FF"/>
                      </a:solidFill>
                      <a:prstDash val="solid"/>
                      <a:miter lim="800000"/>
                      <a:headEnd type="none" w="med" len="med"/>
                      <a:tailEnd type="none" w="med" len="med"/>
                    </a:lnL>
                    <a:lnR w="38100" cap="flat" cmpd="sng" algn="ctr">
                      <a:solidFill>
                        <a:srgbClr val="0000FF"/>
                      </a:solidFill>
                      <a:prstDash val="solid"/>
                      <a:miter lim="800000"/>
                      <a:headEnd type="none" w="med" len="med"/>
                      <a:tailEnd type="none" w="med" len="med"/>
                    </a:lnR>
                    <a:lnT w="38100" cap="flat" cmpd="sng" algn="ctr">
                      <a:solidFill>
                        <a:srgbClr val="0000FF"/>
                      </a:solidFill>
                      <a:prstDash val="solid"/>
                      <a:miter lim="800000"/>
                      <a:headEnd type="none" w="med" len="med"/>
                      <a:tailEnd type="none" w="med" len="med"/>
                    </a:lnT>
                    <a:lnB w="38100" cap="flat" cmpd="sng" algn="ctr">
                      <a:solidFill>
                        <a:srgbClr val="0000FF"/>
                      </a:solidFill>
                      <a:prstDash val="solid"/>
                      <a:miter lim="800000"/>
                      <a:headEnd type="none" w="med" len="med"/>
                      <a:tailEnd type="none" w="med" len="med"/>
                    </a:lnB>
                    <a:lnTlToBr>
                      <a:noFill/>
                    </a:lnTlToBr>
                    <a:lnBlToTr>
                      <a:noFill/>
                    </a:lnBlToTr>
                    <a:gradFill>
                      <a:gsLst>
                        <a:gs pos="62000">
                          <a:schemeClr val="accent5">
                            <a:lumMod val="75000"/>
                            <a:alpha val="43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增購部分之</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累計金額未達公告金額者，適用採購法第</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13</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條第</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2</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項</a:t>
                      </a: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監辦規定；</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累計金額在公告金額以上而未達查核金額者，適用採購法第</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13</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條第</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1</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項</a:t>
                      </a: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監辦規定；</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累計金額在查核金額以上者，適用採購法第</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12</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條第</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1</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項及第</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13</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條第</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1</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項</a:t>
                      </a: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監辦規定。</a:t>
                      </a:r>
                      <a:endPar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endParaRPr>
                    </a:p>
                  </a:txBody>
                  <a:tcPr horzOverflow="overflow">
                    <a:lnL w="38100" cap="flat" cmpd="sng" algn="ctr">
                      <a:solidFill>
                        <a:srgbClr val="0000FF"/>
                      </a:solidFill>
                      <a:prstDash val="solid"/>
                      <a:miter lim="800000"/>
                      <a:headEnd type="none" w="med" len="med"/>
                      <a:tailEnd type="none" w="med" len="med"/>
                    </a:lnL>
                    <a:lnR w="38100" cap="flat" cmpd="sng" algn="ctr">
                      <a:solidFill>
                        <a:srgbClr val="0000FF"/>
                      </a:solidFill>
                      <a:prstDash val="solid"/>
                      <a:miter lim="800000"/>
                      <a:headEnd type="none" w="med" len="med"/>
                      <a:tailEnd type="none" w="med" len="med"/>
                    </a:lnR>
                    <a:lnT w="38100" cap="flat" cmpd="sng" algn="ctr">
                      <a:solidFill>
                        <a:srgbClr val="0000FF"/>
                      </a:solidFill>
                      <a:prstDash val="solid"/>
                      <a:miter lim="800000"/>
                      <a:headEnd type="none" w="med" len="med"/>
                      <a:tailEnd type="none" w="med" len="med"/>
                    </a:lnT>
                    <a:lnB w="38100" cap="flat" cmpd="sng" algn="ctr">
                      <a:solidFill>
                        <a:srgbClr val="0000FF"/>
                      </a:solidFill>
                      <a:prstDash val="solid"/>
                      <a:miter lim="800000"/>
                      <a:headEnd type="none" w="med" len="med"/>
                      <a:tailEnd type="none" w="med" len="med"/>
                    </a:lnB>
                    <a:lnTlToBr>
                      <a:noFill/>
                    </a:lnTlToBr>
                    <a:lnBlToTr>
                      <a:noFill/>
                    </a:lnBlToTr>
                    <a:gradFill>
                      <a:gsLst>
                        <a:gs pos="62000">
                          <a:schemeClr val="accent5">
                            <a:lumMod val="75000"/>
                            <a:alpha val="43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2"/>
                  </a:ext>
                </a:extLst>
              </a:tr>
              <a:tr h="730250">
                <a:tc>
                  <a:txBody>
                    <a:bodyPr/>
                    <a:lstStyle/>
                    <a:p>
                      <a:pPr marL="342900" marR="0" lvl="0" indent="-342900" algn="ctr" defTabSz="914400" rtl="0" eaLnBrk="1" fontAlgn="base" latinLnBrk="0" hangingPunct="1">
                        <a:lnSpc>
                          <a:spcPct val="90000"/>
                        </a:lnSpc>
                        <a:spcBef>
                          <a:spcPct val="0"/>
                        </a:spcBef>
                        <a:spcAft>
                          <a:spcPct val="0"/>
                        </a:spcAft>
                        <a:buClrTx/>
                        <a:buSzTx/>
                        <a:buFontTx/>
                        <a:buNone/>
                        <a:tabLst/>
                      </a:pPr>
                      <a:r>
                        <a:rPr kumimoji="1" lang="zh-TW" altLang="en-US" sz="2000" b="1"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八</a:t>
                      </a:r>
                      <a:endParaRPr kumimoji="1" lang="zh-TW" altLang="en-US" sz="2000" b="1" i="0" u="none" strike="noStrike" cap="none" normalizeH="0" baseline="0" smtClean="0">
                        <a:ln>
                          <a:noFill/>
                        </a:ln>
                        <a:solidFill>
                          <a:schemeClr val="tx1"/>
                        </a:solidFill>
                        <a:effectLst/>
                        <a:latin typeface="標楷體" pitchFamily="65" charset="-120"/>
                        <a:ea typeface="標楷體" pitchFamily="65" charset="-120"/>
                      </a:endParaRPr>
                    </a:p>
                  </a:txBody>
                  <a:tcPr horzOverflow="overflow">
                    <a:lnL w="38100" cap="flat" cmpd="sng" algn="ctr">
                      <a:solidFill>
                        <a:srgbClr val="0000FF"/>
                      </a:solidFill>
                      <a:prstDash val="solid"/>
                      <a:miter lim="800000"/>
                      <a:headEnd type="none" w="med" len="med"/>
                      <a:tailEnd type="none" w="med" len="med"/>
                    </a:lnL>
                    <a:lnR w="38100" cap="flat" cmpd="sng" algn="ctr">
                      <a:solidFill>
                        <a:srgbClr val="0000FF"/>
                      </a:solidFill>
                      <a:prstDash val="solid"/>
                      <a:miter lim="800000"/>
                      <a:headEnd type="none" w="med" len="med"/>
                      <a:tailEnd type="none" w="med" len="med"/>
                    </a:lnR>
                    <a:lnT w="38100" cap="flat" cmpd="sng" algn="ctr">
                      <a:solidFill>
                        <a:srgbClr val="0000FF"/>
                      </a:solidFill>
                      <a:prstDash val="solid"/>
                      <a:miter lim="800000"/>
                      <a:headEnd type="none" w="med" len="med"/>
                      <a:tailEnd type="none" w="med" len="med"/>
                    </a:lnT>
                    <a:lnB w="38100" cap="flat" cmpd="sng" algn="ctr">
                      <a:solidFill>
                        <a:srgbClr val="0000FF"/>
                      </a:solidFill>
                      <a:prstDash val="solid"/>
                      <a:miter lim="800000"/>
                      <a:headEnd type="none" w="med" len="med"/>
                      <a:tailEnd type="none" w="med" len="med"/>
                    </a:lnB>
                    <a:lnTlToBr>
                      <a:noFill/>
                    </a:lnTlToBr>
                    <a:lnBlToTr>
                      <a:noFill/>
                    </a:lnBlToTr>
                    <a:gradFill>
                      <a:gsLst>
                        <a:gs pos="62000">
                          <a:schemeClr val="accent5">
                            <a:lumMod val="75000"/>
                            <a:alpha val="43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由</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廠商決定增加供應數量或金額</a:t>
                      </a: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（含採購契約價金之給付係依實際施作或供應之項目及數量給付），且</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已於招標文件敘明得增加供應數量或金額之上限及計價方式</a:t>
                      </a: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。不論原契約金額大小，在該得增購之數量或金額以內，依原招標文件及契約規定辦理者。</a:t>
                      </a:r>
                      <a:endPar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endParaRPr>
                    </a:p>
                  </a:txBody>
                  <a:tcPr horzOverflow="overflow">
                    <a:lnL w="38100" cap="flat" cmpd="sng" algn="ctr">
                      <a:solidFill>
                        <a:srgbClr val="0000FF"/>
                      </a:solidFill>
                      <a:prstDash val="solid"/>
                      <a:miter lim="800000"/>
                      <a:headEnd type="none" w="med" len="med"/>
                      <a:tailEnd type="none" w="med" len="med"/>
                    </a:lnL>
                    <a:lnR w="38100" cap="flat" cmpd="sng" algn="ctr">
                      <a:solidFill>
                        <a:srgbClr val="0000FF"/>
                      </a:solidFill>
                      <a:prstDash val="solid"/>
                      <a:miter lim="800000"/>
                      <a:headEnd type="none" w="med" len="med"/>
                      <a:tailEnd type="none" w="med" len="med"/>
                    </a:lnR>
                    <a:lnT w="38100" cap="flat" cmpd="sng" algn="ctr">
                      <a:solidFill>
                        <a:srgbClr val="0000FF"/>
                      </a:solidFill>
                      <a:prstDash val="solid"/>
                      <a:miter lim="800000"/>
                      <a:headEnd type="none" w="med" len="med"/>
                      <a:tailEnd type="none" w="med" len="med"/>
                    </a:lnT>
                    <a:lnB w="38100" cap="flat" cmpd="sng" algn="ctr">
                      <a:solidFill>
                        <a:srgbClr val="0000FF"/>
                      </a:solidFill>
                      <a:prstDash val="solid"/>
                      <a:miter lim="800000"/>
                      <a:headEnd type="none" w="med" len="med"/>
                      <a:tailEnd type="none" w="med" len="med"/>
                    </a:lnB>
                    <a:lnTlToBr>
                      <a:noFill/>
                    </a:lnTlToBr>
                    <a:lnBlToTr>
                      <a:noFill/>
                    </a:lnBlToTr>
                    <a:gradFill>
                      <a:gsLst>
                        <a:gs pos="62000">
                          <a:schemeClr val="accent5">
                            <a:lumMod val="75000"/>
                            <a:alpha val="43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增加部分之累計金額未達公告金額者，適用採購法第</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13</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條第</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2</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項</a:t>
                      </a: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監辦規定；</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累計金額在公告金額以上而未達查核金額者，適用採購法第</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13</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條第</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1</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項</a:t>
                      </a: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監辦規定；</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累計金額在查核金額以上者，適用採購法第</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12</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條第</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1</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項及第</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13</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條第</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1</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項</a:t>
                      </a: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監辦規定。</a:t>
                      </a:r>
                      <a:endPar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endParaRPr>
                    </a:p>
                  </a:txBody>
                  <a:tcPr horzOverflow="overflow">
                    <a:lnL w="38100" cap="flat" cmpd="sng" algn="ctr">
                      <a:solidFill>
                        <a:srgbClr val="0000FF"/>
                      </a:solidFill>
                      <a:prstDash val="solid"/>
                      <a:miter lim="800000"/>
                      <a:headEnd type="none" w="med" len="med"/>
                      <a:tailEnd type="none" w="med" len="med"/>
                    </a:lnL>
                    <a:lnR w="38100" cap="flat" cmpd="sng" algn="ctr">
                      <a:solidFill>
                        <a:srgbClr val="0000FF"/>
                      </a:solidFill>
                      <a:prstDash val="solid"/>
                      <a:miter lim="800000"/>
                      <a:headEnd type="none" w="med" len="med"/>
                      <a:tailEnd type="none" w="med" len="med"/>
                    </a:lnR>
                    <a:lnT w="38100" cap="flat" cmpd="sng" algn="ctr">
                      <a:solidFill>
                        <a:srgbClr val="0000FF"/>
                      </a:solidFill>
                      <a:prstDash val="solid"/>
                      <a:miter lim="800000"/>
                      <a:headEnd type="none" w="med" len="med"/>
                      <a:tailEnd type="none" w="med" len="med"/>
                    </a:lnT>
                    <a:lnB w="38100" cap="flat" cmpd="sng" algn="ctr">
                      <a:solidFill>
                        <a:srgbClr val="0000FF"/>
                      </a:solidFill>
                      <a:prstDash val="solid"/>
                      <a:miter lim="800000"/>
                      <a:headEnd type="none" w="med" len="med"/>
                      <a:tailEnd type="none" w="med" len="med"/>
                    </a:lnB>
                    <a:lnTlToBr>
                      <a:noFill/>
                    </a:lnTlToBr>
                    <a:lnBlToTr>
                      <a:noFill/>
                    </a:lnBlToTr>
                    <a:gradFill>
                      <a:gsLst>
                        <a:gs pos="62000">
                          <a:schemeClr val="accent5">
                            <a:lumMod val="75000"/>
                            <a:alpha val="43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3"/>
                  </a:ext>
                </a:extLst>
              </a:tr>
            </a:tbl>
          </a:graphicData>
        </a:graphic>
      </p:graphicFrame>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B1E9B2D9-D4B8-44C4-A871-93F251A5ACEE}" type="slidenum">
              <a:rPr kumimoji="0" lang="en-US" altLang="zh-TW" smtClean="0">
                <a:solidFill>
                  <a:srgbClr val="0000FF"/>
                </a:solidFill>
                <a:latin typeface="Arial" pitchFamily="34" charset="0"/>
              </a:rPr>
              <a:pPr eaLnBrk="1" hangingPunct="1"/>
              <a:t>49</a:t>
            </a:fld>
            <a:endParaRPr kumimoji="0" lang="en-US" altLang="zh-TW" smtClean="0">
              <a:solidFill>
                <a:srgbClr val="0000FF"/>
              </a:solidFill>
              <a:latin typeface="Arial" pitchFamily="34" charset="0"/>
            </a:endParaRPr>
          </a:p>
        </p:txBody>
      </p:sp>
      <p:sp>
        <p:nvSpPr>
          <p:cNvPr id="25603" name="Rectangle 2"/>
          <p:cNvSpPr>
            <a:spLocks noGrp="1" noChangeArrowheads="1"/>
          </p:cNvSpPr>
          <p:nvPr>
            <p:ph type="title"/>
          </p:nvPr>
        </p:nvSpPr>
        <p:spPr/>
        <p:txBody>
          <a:bodyPr/>
          <a:lstStyle/>
          <a:p>
            <a:pPr eaLnBrk="1" hangingPunct="1"/>
            <a:r>
              <a:rPr lang="zh-TW" altLang="en-US" smtClean="0"/>
              <a:t>補助法人或團體之監督</a:t>
            </a:r>
          </a:p>
        </p:txBody>
      </p:sp>
      <p:sp>
        <p:nvSpPr>
          <p:cNvPr id="25604" name="Rectangle 3"/>
          <p:cNvSpPr>
            <a:spLocks noGrp="1" noChangeArrowheads="1"/>
          </p:cNvSpPr>
          <p:nvPr>
            <p:ph type="body" idx="1"/>
          </p:nvPr>
        </p:nvSpPr>
        <p:spPr/>
        <p:txBody>
          <a:bodyPr/>
          <a:lstStyle/>
          <a:p>
            <a:pPr eaLnBrk="1" hangingPunct="1"/>
            <a:r>
              <a:rPr lang="zh-TW" altLang="en-US" sz="2800" smtClean="0"/>
              <a:t>法人或團體接受機關補助辦理採購，</a:t>
            </a:r>
            <a:r>
              <a:rPr lang="zh-TW" altLang="en-US" sz="2800" smtClean="0">
                <a:solidFill>
                  <a:srgbClr val="FF0000"/>
                </a:solidFill>
                <a:latin typeface="華康儷粗宋" pitchFamily="49" charset="-120"/>
              </a:rPr>
              <a:t>其補助金額占採購金額半數以上，且補助金額在公告金額以上者</a:t>
            </a:r>
            <a:r>
              <a:rPr lang="zh-TW" altLang="en-US" sz="2800" smtClean="0"/>
              <a:t>，適用本法之規定，並應受該機關之監督。</a:t>
            </a:r>
            <a:r>
              <a:rPr lang="en-US" altLang="zh-TW" sz="2400" smtClean="0">
                <a:latin typeface="標楷體" pitchFamily="65" charset="-120"/>
              </a:rPr>
              <a:t>(</a:t>
            </a:r>
            <a:r>
              <a:rPr lang="zh-TW" altLang="en-US" sz="2400" smtClean="0">
                <a:latin typeface="標楷體" pitchFamily="65" charset="-120"/>
              </a:rPr>
              <a:t>法</a:t>
            </a:r>
            <a:r>
              <a:rPr lang="en-US" altLang="zh-TW" sz="2400" smtClean="0">
                <a:latin typeface="標楷體" pitchFamily="65" charset="-120"/>
              </a:rPr>
              <a:t>4)</a:t>
            </a:r>
          </a:p>
          <a:p>
            <a:pPr lvl="1" eaLnBrk="1" hangingPunct="1"/>
            <a:r>
              <a:rPr lang="zh-TW" altLang="en-US" smtClean="0"/>
              <a:t>如補助機關另有更嚴格之要求者，從其規定。 </a:t>
            </a:r>
            <a:endParaRPr lang="zh-TW" altLang="en-US" sz="2400" smtClean="0"/>
          </a:p>
          <a:p>
            <a:pPr eaLnBrk="1" hangingPunct="1"/>
            <a:r>
              <a:rPr lang="zh-TW" altLang="en-US" sz="2800" smtClean="0"/>
              <a:t>本法第四條規定者，受補助者於辦理</a:t>
            </a:r>
            <a:r>
              <a:rPr lang="zh-TW" altLang="en-US" sz="2800" smtClean="0">
                <a:solidFill>
                  <a:srgbClr val="FF0000"/>
                </a:solidFill>
                <a:latin typeface="華康儷粗宋" pitchFamily="49" charset="-120"/>
              </a:rPr>
              <a:t>開標、比價、議價、決標及驗收</a:t>
            </a:r>
            <a:r>
              <a:rPr lang="zh-TW" altLang="en-US" sz="2800" smtClean="0"/>
              <a:t>時，應</a:t>
            </a:r>
            <a:r>
              <a:rPr lang="zh-TW" altLang="en-US" sz="2800" smtClean="0">
                <a:solidFill>
                  <a:srgbClr val="FF0000"/>
                </a:solidFill>
                <a:latin typeface="華康儷粗宋" pitchFamily="49" charset="-120"/>
              </a:rPr>
              <a:t>受該機關監督</a:t>
            </a:r>
            <a:r>
              <a:rPr lang="zh-TW" altLang="en-US" sz="2800" smtClean="0"/>
              <a:t>。</a:t>
            </a:r>
            <a:r>
              <a:rPr lang="en-US" altLang="zh-TW" sz="2400" smtClean="0">
                <a:latin typeface="標楷體" pitchFamily="65" charset="-120"/>
              </a:rPr>
              <a:t>(</a:t>
            </a:r>
            <a:r>
              <a:rPr lang="zh-TW" altLang="en-US" sz="2400" smtClean="0">
                <a:latin typeface="標楷體" pitchFamily="65" charset="-120"/>
              </a:rPr>
              <a:t>細則</a:t>
            </a:r>
            <a:r>
              <a:rPr lang="en-US" altLang="zh-TW" sz="2400" smtClean="0">
                <a:latin typeface="標楷體" pitchFamily="65" charset="-120"/>
              </a:rPr>
              <a:t>2-I)</a:t>
            </a:r>
            <a:endParaRPr lang="en-US" altLang="zh-TW" sz="2800" smtClean="0"/>
          </a:p>
          <a:p>
            <a:pPr eaLnBrk="1" hangingPunct="1"/>
            <a:r>
              <a:rPr lang="zh-TW" altLang="en-US" sz="2800" smtClean="0"/>
              <a:t>前項採購關於本法及本細則規定</a:t>
            </a:r>
            <a:r>
              <a:rPr lang="zh-TW" altLang="en-US" sz="2800" smtClean="0">
                <a:solidFill>
                  <a:srgbClr val="FF0000"/>
                </a:solidFill>
                <a:latin typeface="華康儷粗宋" pitchFamily="49" charset="-120"/>
              </a:rPr>
              <a:t>上級機關</a:t>
            </a:r>
            <a:r>
              <a:rPr lang="zh-TW" altLang="en-US" sz="2800" smtClean="0"/>
              <a:t>行使之事項，由本法第四條所定</a:t>
            </a:r>
            <a:r>
              <a:rPr lang="zh-TW" altLang="en-US" sz="2800" smtClean="0">
                <a:solidFill>
                  <a:srgbClr val="FF0000"/>
                </a:solidFill>
                <a:latin typeface="華康儷粗宋" pitchFamily="49" charset="-120"/>
              </a:rPr>
              <a:t>監督機關</a:t>
            </a:r>
            <a:r>
              <a:rPr lang="zh-TW" altLang="en-US" sz="2800" smtClean="0"/>
              <a:t>為之。</a:t>
            </a:r>
            <a:r>
              <a:rPr lang="en-US" altLang="zh-TW" sz="2400" smtClean="0">
                <a:latin typeface="標楷體" pitchFamily="65" charset="-120"/>
              </a:rPr>
              <a:t>(</a:t>
            </a:r>
            <a:r>
              <a:rPr lang="zh-TW" altLang="en-US" sz="2400" smtClean="0">
                <a:latin typeface="標楷體" pitchFamily="65" charset="-120"/>
              </a:rPr>
              <a:t>細則</a:t>
            </a:r>
            <a:r>
              <a:rPr lang="en-US" altLang="zh-TW" sz="2400" smtClean="0">
                <a:latin typeface="標楷體" pitchFamily="65" charset="-120"/>
              </a:rPr>
              <a:t>2-Ⅱ)</a:t>
            </a:r>
          </a:p>
          <a:p>
            <a:pPr lvl="1" eaLnBrk="1" hangingPunct="1"/>
            <a:r>
              <a:rPr lang="zh-TW" altLang="en-US" smtClean="0">
                <a:latin typeface="標楷體" pitchFamily="65" charset="-120"/>
              </a:rPr>
              <a:t>例如：受補助之法人或團體擬採最有利標決標，應先報</a:t>
            </a:r>
            <a:r>
              <a:rPr lang="zh-TW" altLang="en-US" smtClean="0">
                <a:solidFill>
                  <a:srgbClr val="FF0000"/>
                </a:solidFill>
                <a:latin typeface="標楷體" pitchFamily="65" charset="-120"/>
              </a:rPr>
              <a:t>上級機關</a:t>
            </a:r>
            <a:r>
              <a:rPr lang="en-US" altLang="zh-TW" smtClean="0">
                <a:solidFill>
                  <a:srgbClr val="FF0000"/>
                </a:solidFill>
                <a:latin typeface="標楷體" pitchFamily="65" charset="-120"/>
              </a:rPr>
              <a:t>(</a:t>
            </a:r>
            <a:r>
              <a:rPr lang="zh-TW" altLang="en-US" smtClean="0">
                <a:solidFill>
                  <a:srgbClr val="FF0000"/>
                </a:solidFill>
                <a:latin typeface="標楷體" pitchFamily="65" charset="-120"/>
              </a:rPr>
              <a:t>監督機關</a:t>
            </a:r>
            <a:r>
              <a:rPr lang="en-US" altLang="zh-TW" smtClean="0">
                <a:solidFill>
                  <a:srgbClr val="FF0000"/>
                </a:solidFill>
                <a:latin typeface="標楷體" pitchFamily="65" charset="-120"/>
              </a:rPr>
              <a:t>)</a:t>
            </a:r>
            <a:r>
              <a:rPr lang="zh-TW" altLang="en-US" smtClean="0">
                <a:latin typeface="標楷體" pitchFamily="65" charset="-120"/>
              </a:rPr>
              <a:t>核准。</a:t>
            </a:r>
            <a:r>
              <a:rPr lang="en-US" altLang="zh-TW" sz="2400" smtClean="0">
                <a:latin typeface="標楷體" pitchFamily="65" charset="-120"/>
              </a:rPr>
              <a:t>(</a:t>
            </a:r>
            <a:r>
              <a:rPr lang="zh-TW" altLang="en-US" sz="2400" smtClean="0">
                <a:latin typeface="標楷體" pitchFamily="65" charset="-120"/>
              </a:rPr>
              <a:t>法</a:t>
            </a:r>
            <a:r>
              <a:rPr lang="en-US" altLang="zh-TW" sz="2400" smtClean="0">
                <a:latin typeface="標楷體" pitchFamily="65" charset="-120"/>
              </a:rPr>
              <a:t>56-Ⅲ)</a:t>
            </a:r>
          </a:p>
          <a:p>
            <a:pPr lvl="1" eaLnBrk="1" hangingPunct="1"/>
            <a:endParaRPr lang="en-US" altLang="zh-TW" sz="2400" smtClean="0">
              <a:latin typeface="標楷體" pitchFamily="65" charset="-12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6"/>
          <p:cNvSpPr>
            <a:spLocks noGrp="1" noChangeArrowheads="1"/>
          </p:cNvSpPr>
          <p:nvPr>
            <p:ph type="sldNum" sz="quarter" idx="4294967295"/>
          </p:nvPr>
        </p:nvSpPr>
        <p:spPr/>
        <p:txBody>
          <a:bodyPr/>
          <a:lstStyle/>
          <a:p>
            <a:pPr>
              <a:defRPr/>
            </a:pPr>
            <a:fld id="{AD647190-8897-4FB8-A972-95C7459E8E3C}" type="slidenum">
              <a:rPr lang="zh-TW" altLang="en-US"/>
              <a:pPr>
                <a:defRPr/>
              </a:pPr>
              <a:t>5</a:t>
            </a:fld>
            <a:endParaRPr lang="en-US" altLang="zh-TW"/>
          </a:p>
        </p:txBody>
      </p:sp>
      <p:sp>
        <p:nvSpPr>
          <p:cNvPr id="10243" name="投影片編號版面配置區 3"/>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tx2"/>
              </a:buClr>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tx2"/>
              </a:buClr>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9pPr>
          </a:lstStyle>
          <a:p>
            <a:pPr algn="r" eaLnBrk="1" hangingPunct="1">
              <a:spcBef>
                <a:spcPct val="0"/>
              </a:spcBef>
              <a:buClrTx/>
              <a:buFontTx/>
              <a:buNone/>
            </a:pPr>
            <a:fld id="{883B7C00-5AC8-4EA5-AD67-02A0DE2F0AD9}" type="slidenum">
              <a:rPr lang="en-US" altLang="zh-TW" sz="1400"/>
              <a:pPr algn="r" eaLnBrk="1" hangingPunct="1">
                <a:spcBef>
                  <a:spcPct val="0"/>
                </a:spcBef>
                <a:buClrTx/>
                <a:buFontTx/>
                <a:buNone/>
              </a:pPr>
              <a:t>5</a:t>
            </a:fld>
            <a:endParaRPr lang="en-US" altLang="zh-TW" sz="1400"/>
          </a:p>
        </p:txBody>
      </p:sp>
      <p:sp>
        <p:nvSpPr>
          <p:cNvPr id="10244" name="Text Box 2"/>
          <p:cNvSpPr txBox="1">
            <a:spLocks noChangeArrowheads="1"/>
          </p:cNvSpPr>
          <p:nvPr/>
        </p:nvSpPr>
        <p:spPr bwMode="auto">
          <a:xfrm>
            <a:off x="3851275" y="765175"/>
            <a:ext cx="1104900" cy="1277938"/>
          </a:xfrm>
          <a:prstGeom prst="rect">
            <a:avLst/>
          </a:prstGeom>
          <a:solidFill>
            <a:srgbClr val="000099"/>
          </a:solidFill>
          <a:ln w="9525">
            <a:solidFill>
              <a:srgbClr val="000000"/>
            </a:solidFill>
            <a:miter lim="800000"/>
            <a:headEnd/>
            <a:tailEnd/>
          </a:ln>
          <a:effectLst>
            <a:outerShdw dist="107763" dir="2700000" algn="ctr" rotWithShape="0">
              <a:srgbClr val="808080"/>
            </a:outerShdw>
          </a:effectLst>
        </p:spPr>
        <p:txBody>
          <a:bodyPr vert="eaVert"/>
          <a:lstStyle>
            <a:lvl1pPr eaLnBrk="0" hangingPunct="0">
              <a:spcBef>
                <a:spcPct val="20000"/>
              </a:spcBef>
              <a:buClr>
                <a:schemeClr val="tx2"/>
              </a:buClr>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tx2"/>
              </a:buClr>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tx2"/>
              </a:buClr>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9pPr>
          </a:lstStyle>
          <a:p>
            <a:pPr algn="ctr">
              <a:spcBef>
                <a:spcPts val="1800"/>
              </a:spcBef>
              <a:buClrTx/>
              <a:buFontTx/>
              <a:buNone/>
            </a:pPr>
            <a:endParaRPr kumimoji="0" lang="en-US" altLang="zh-TW" sz="800">
              <a:solidFill>
                <a:schemeClr val="bg1"/>
              </a:solidFill>
              <a:latin typeface="Times New Roman" pitchFamily="18" charset="0"/>
              <a:ea typeface="標楷體" pitchFamily="65" charset="-120"/>
            </a:endParaRPr>
          </a:p>
          <a:p>
            <a:pPr algn="ctr">
              <a:spcBef>
                <a:spcPts val="1800"/>
              </a:spcBef>
              <a:buClrTx/>
              <a:buFontTx/>
              <a:buNone/>
            </a:pPr>
            <a:r>
              <a:rPr kumimoji="0" lang="zh-TW" altLang="en-US" sz="1800">
                <a:solidFill>
                  <a:schemeClr val="bg1"/>
                </a:solidFill>
                <a:latin typeface="Times New Roman" pitchFamily="18" charset="0"/>
                <a:ea typeface="標楷體" pitchFamily="65" charset="-120"/>
              </a:rPr>
              <a:t>政府採購法</a:t>
            </a:r>
          </a:p>
        </p:txBody>
      </p:sp>
      <p:sp>
        <p:nvSpPr>
          <p:cNvPr id="10245" name="Text Box 3"/>
          <p:cNvSpPr txBox="1">
            <a:spLocks noChangeArrowheads="1"/>
          </p:cNvSpPr>
          <p:nvPr/>
        </p:nvSpPr>
        <p:spPr bwMode="auto">
          <a:xfrm>
            <a:off x="3848100" y="2667000"/>
            <a:ext cx="1143000" cy="1277938"/>
          </a:xfrm>
          <a:prstGeom prst="rect">
            <a:avLst/>
          </a:prstGeom>
          <a:solidFill>
            <a:srgbClr val="000099"/>
          </a:solidFill>
          <a:ln w="9525">
            <a:solidFill>
              <a:srgbClr val="000000"/>
            </a:solidFill>
            <a:miter lim="800000"/>
            <a:headEnd/>
            <a:tailEnd/>
          </a:ln>
          <a:effectLst>
            <a:outerShdw dist="107763" dir="2700000" algn="ctr" rotWithShape="0">
              <a:srgbClr val="808080"/>
            </a:outerShdw>
          </a:effectLst>
        </p:spPr>
        <p:txBody>
          <a:bodyPr vert="eaVert"/>
          <a:lstStyle>
            <a:lvl1pPr eaLnBrk="0" hangingPunct="0">
              <a:spcBef>
                <a:spcPct val="20000"/>
              </a:spcBef>
              <a:buClr>
                <a:schemeClr val="tx2"/>
              </a:buClr>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tx2"/>
              </a:buClr>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tx2"/>
              </a:buClr>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9pPr>
          </a:lstStyle>
          <a:p>
            <a:pPr algn="ctr" fontAlgn="ctr">
              <a:spcBef>
                <a:spcPts val="1800"/>
              </a:spcBef>
              <a:buClrTx/>
              <a:buFontTx/>
              <a:buNone/>
            </a:pPr>
            <a:endParaRPr kumimoji="0" lang="en-US" altLang="zh-TW" sz="800">
              <a:solidFill>
                <a:schemeClr val="bg1"/>
              </a:solidFill>
              <a:latin typeface="Times New Roman" pitchFamily="18" charset="0"/>
              <a:ea typeface="標楷體" pitchFamily="65" charset="-120"/>
            </a:endParaRPr>
          </a:p>
          <a:p>
            <a:pPr algn="ctr" fontAlgn="ctr">
              <a:spcBef>
                <a:spcPts val="1800"/>
              </a:spcBef>
              <a:buClrTx/>
              <a:buFontTx/>
              <a:buNone/>
            </a:pPr>
            <a:r>
              <a:rPr kumimoji="0" lang="zh-TW" altLang="en-US" sz="1800">
                <a:solidFill>
                  <a:schemeClr val="bg1"/>
                </a:solidFill>
                <a:latin typeface="Times New Roman" pitchFamily="18" charset="0"/>
                <a:ea typeface="標楷體" pitchFamily="65" charset="-120"/>
              </a:rPr>
              <a:t>施行細則</a:t>
            </a:r>
          </a:p>
        </p:txBody>
      </p:sp>
      <p:sp>
        <p:nvSpPr>
          <p:cNvPr id="10246" name="Text Box 4"/>
          <p:cNvSpPr txBox="1">
            <a:spLocks noChangeArrowheads="1"/>
          </p:cNvSpPr>
          <p:nvPr/>
        </p:nvSpPr>
        <p:spPr bwMode="auto">
          <a:xfrm>
            <a:off x="1790700" y="2667000"/>
            <a:ext cx="1143000" cy="1277938"/>
          </a:xfrm>
          <a:prstGeom prst="rect">
            <a:avLst/>
          </a:prstGeom>
          <a:solidFill>
            <a:schemeClr val="tx2"/>
          </a:solidFill>
          <a:ln w="9525">
            <a:solidFill>
              <a:srgbClr val="000000"/>
            </a:solidFill>
            <a:miter lim="800000"/>
            <a:headEnd/>
            <a:tailEnd/>
          </a:ln>
          <a:effectLst>
            <a:outerShdw dist="107763" dir="2700000" algn="ctr" rotWithShape="0">
              <a:srgbClr val="808080"/>
            </a:outerShdw>
          </a:effectLst>
        </p:spPr>
        <p:txBody>
          <a:bodyPr vert="eaVert"/>
          <a:lstStyle>
            <a:lvl1pPr eaLnBrk="0" hangingPunct="0">
              <a:spcBef>
                <a:spcPct val="20000"/>
              </a:spcBef>
              <a:buClr>
                <a:schemeClr val="tx2"/>
              </a:buClr>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tx2"/>
              </a:buClr>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tx2"/>
              </a:buClr>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9pPr>
          </a:lstStyle>
          <a:p>
            <a:pPr algn="ctr">
              <a:spcBef>
                <a:spcPts val="1800"/>
              </a:spcBef>
              <a:buClrTx/>
              <a:buFontTx/>
              <a:buNone/>
            </a:pPr>
            <a:r>
              <a:rPr kumimoji="0" lang="zh-TW" altLang="en-US" sz="1800">
                <a:latin typeface="Times New Roman" pitchFamily="18" charset="0"/>
                <a:ea typeface="標楷體" pitchFamily="65" charset="-120"/>
              </a:rPr>
              <a:t>施行細則</a:t>
            </a:r>
          </a:p>
        </p:txBody>
      </p:sp>
      <p:sp>
        <p:nvSpPr>
          <p:cNvPr id="10247" name="Text Box 5"/>
          <p:cNvSpPr txBox="1">
            <a:spLocks noChangeArrowheads="1"/>
          </p:cNvSpPr>
          <p:nvPr/>
        </p:nvSpPr>
        <p:spPr bwMode="auto">
          <a:xfrm>
            <a:off x="1676400" y="2765425"/>
            <a:ext cx="1143000" cy="1277938"/>
          </a:xfrm>
          <a:prstGeom prst="rect">
            <a:avLst/>
          </a:prstGeom>
          <a:solidFill>
            <a:schemeClr val="tx2"/>
          </a:solidFill>
          <a:ln w="9525">
            <a:solidFill>
              <a:srgbClr val="000000"/>
            </a:solidFill>
            <a:miter lim="800000"/>
            <a:headEnd/>
            <a:tailEnd/>
          </a:ln>
          <a:effectLst>
            <a:outerShdw dist="107763" dir="2700000" algn="ctr" rotWithShape="0">
              <a:srgbClr val="808080"/>
            </a:outerShdw>
          </a:effectLst>
        </p:spPr>
        <p:txBody>
          <a:bodyPr vert="eaVert"/>
          <a:lstStyle>
            <a:lvl1pPr eaLnBrk="0" hangingPunct="0">
              <a:spcBef>
                <a:spcPct val="20000"/>
              </a:spcBef>
              <a:buClr>
                <a:schemeClr val="tx2"/>
              </a:buClr>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tx2"/>
              </a:buClr>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tx2"/>
              </a:buClr>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9pPr>
          </a:lstStyle>
          <a:p>
            <a:pPr algn="ctr">
              <a:spcBef>
                <a:spcPts val="1800"/>
              </a:spcBef>
              <a:buClrTx/>
              <a:buFontTx/>
              <a:buNone/>
            </a:pPr>
            <a:r>
              <a:rPr kumimoji="0" lang="zh-TW" altLang="en-US" sz="1800">
                <a:latin typeface="Times New Roman" pitchFamily="18" charset="0"/>
                <a:ea typeface="標楷體" pitchFamily="65" charset="-120"/>
              </a:rPr>
              <a:t>施行細則</a:t>
            </a:r>
          </a:p>
        </p:txBody>
      </p:sp>
      <p:sp>
        <p:nvSpPr>
          <p:cNvPr id="10248" name="Text Box 6"/>
          <p:cNvSpPr txBox="1">
            <a:spLocks noChangeArrowheads="1"/>
          </p:cNvSpPr>
          <p:nvPr/>
        </p:nvSpPr>
        <p:spPr bwMode="auto">
          <a:xfrm>
            <a:off x="1562100" y="2863850"/>
            <a:ext cx="1143000" cy="1277938"/>
          </a:xfrm>
          <a:prstGeom prst="rect">
            <a:avLst/>
          </a:prstGeom>
          <a:solidFill>
            <a:srgbClr val="000099"/>
          </a:solidFill>
          <a:ln w="9525">
            <a:solidFill>
              <a:srgbClr val="000000"/>
            </a:solidFill>
            <a:miter lim="800000"/>
            <a:headEnd/>
            <a:tailEnd/>
          </a:ln>
          <a:effectLst>
            <a:outerShdw dist="107763" dir="2700000" algn="ctr" rotWithShape="0">
              <a:srgbClr val="808080"/>
            </a:outerShdw>
          </a:effectLst>
        </p:spPr>
        <p:txBody>
          <a:bodyPr vert="eaVert"/>
          <a:lstStyle>
            <a:lvl1pPr eaLnBrk="0" hangingPunct="0">
              <a:spcBef>
                <a:spcPct val="20000"/>
              </a:spcBef>
              <a:buClr>
                <a:schemeClr val="tx2"/>
              </a:buClr>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tx2"/>
              </a:buClr>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tx2"/>
              </a:buClr>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9pPr>
          </a:lstStyle>
          <a:p>
            <a:pPr algn="ctr">
              <a:spcBef>
                <a:spcPts val="1800"/>
              </a:spcBef>
              <a:buClrTx/>
              <a:buFontTx/>
              <a:buNone/>
            </a:pPr>
            <a:endParaRPr kumimoji="0" lang="en-US" altLang="zh-TW" sz="800">
              <a:solidFill>
                <a:schemeClr val="bg1"/>
              </a:solidFill>
              <a:latin typeface="Times New Roman" pitchFamily="18" charset="0"/>
              <a:ea typeface="標楷體" pitchFamily="65" charset="-120"/>
            </a:endParaRPr>
          </a:p>
          <a:p>
            <a:pPr algn="ctr">
              <a:spcBef>
                <a:spcPts val="1800"/>
              </a:spcBef>
              <a:buClrTx/>
              <a:buFontTx/>
              <a:buNone/>
            </a:pPr>
            <a:r>
              <a:rPr kumimoji="0" lang="zh-TW" altLang="en-US" sz="1800">
                <a:solidFill>
                  <a:schemeClr val="bg1"/>
                </a:solidFill>
                <a:latin typeface="Times New Roman" pitchFamily="18" charset="0"/>
                <a:ea typeface="標楷體" pitchFamily="65" charset="-120"/>
              </a:rPr>
              <a:t>實施辦法  </a:t>
            </a:r>
          </a:p>
        </p:txBody>
      </p:sp>
      <p:sp>
        <p:nvSpPr>
          <p:cNvPr id="10249" name="Text Box 7"/>
          <p:cNvSpPr txBox="1">
            <a:spLocks noChangeArrowheads="1"/>
          </p:cNvSpPr>
          <p:nvPr/>
        </p:nvSpPr>
        <p:spPr bwMode="auto">
          <a:xfrm>
            <a:off x="3848100" y="4343400"/>
            <a:ext cx="1143000" cy="1277938"/>
          </a:xfrm>
          <a:prstGeom prst="rect">
            <a:avLst/>
          </a:prstGeom>
          <a:solidFill>
            <a:schemeClr val="tx2"/>
          </a:solidFill>
          <a:ln w="9525">
            <a:solidFill>
              <a:srgbClr val="000000"/>
            </a:solidFill>
            <a:miter lim="800000"/>
            <a:headEnd/>
            <a:tailEnd/>
          </a:ln>
          <a:effectLst>
            <a:outerShdw dist="107763" dir="2700000" algn="ctr" rotWithShape="0">
              <a:srgbClr val="808080"/>
            </a:outerShdw>
          </a:effectLst>
        </p:spPr>
        <p:txBody>
          <a:bodyPr vert="eaVert"/>
          <a:lstStyle>
            <a:lvl1pPr eaLnBrk="0" hangingPunct="0">
              <a:spcBef>
                <a:spcPct val="20000"/>
              </a:spcBef>
              <a:buClr>
                <a:schemeClr val="tx2"/>
              </a:buClr>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tx2"/>
              </a:buClr>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tx2"/>
              </a:buClr>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9pPr>
          </a:lstStyle>
          <a:p>
            <a:pPr algn="ctr">
              <a:spcBef>
                <a:spcPts val="1800"/>
              </a:spcBef>
              <a:buClrTx/>
              <a:buFontTx/>
              <a:buNone/>
            </a:pPr>
            <a:r>
              <a:rPr kumimoji="0" lang="zh-TW" altLang="en-US" sz="1800">
                <a:latin typeface="Times New Roman" pitchFamily="18" charset="0"/>
                <a:ea typeface="標楷體" pitchFamily="65" charset="-120"/>
              </a:rPr>
              <a:t>施行細則</a:t>
            </a:r>
          </a:p>
        </p:txBody>
      </p:sp>
      <p:sp>
        <p:nvSpPr>
          <p:cNvPr id="10250" name="Text Box 8"/>
          <p:cNvSpPr txBox="1">
            <a:spLocks noChangeArrowheads="1"/>
          </p:cNvSpPr>
          <p:nvPr/>
        </p:nvSpPr>
        <p:spPr bwMode="auto">
          <a:xfrm>
            <a:off x="3733800" y="4441825"/>
            <a:ext cx="1143000" cy="1277938"/>
          </a:xfrm>
          <a:prstGeom prst="rect">
            <a:avLst/>
          </a:prstGeom>
          <a:solidFill>
            <a:schemeClr val="tx2"/>
          </a:solidFill>
          <a:ln w="9525">
            <a:solidFill>
              <a:srgbClr val="000000"/>
            </a:solidFill>
            <a:miter lim="800000"/>
            <a:headEnd/>
            <a:tailEnd/>
          </a:ln>
          <a:effectLst>
            <a:outerShdw dist="107763" dir="2700000" algn="ctr" rotWithShape="0">
              <a:srgbClr val="808080"/>
            </a:outerShdw>
          </a:effectLst>
        </p:spPr>
        <p:txBody>
          <a:bodyPr vert="eaVert"/>
          <a:lstStyle>
            <a:lvl1pPr eaLnBrk="0" hangingPunct="0">
              <a:spcBef>
                <a:spcPct val="20000"/>
              </a:spcBef>
              <a:buClr>
                <a:schemeClr val="tx2"/>
              </a:buClr>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tx2"/>
              </a:buClr>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tx2"/>
              </a:buClr>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9pPr>
          </a:lstStyle>
          <a:p>
            <a:pPr algn="ctr">
              <a:spcBef>
                <a:spcPts val="1800"/>
              </a:spcBef>
              <a:buClrTx/>
              <a:buFontTx/>
              <a:buNone/>
            </a:pPr>
            <a:r>
              <a:rPr kumimoji="0" lang="zh-TW" altLang="en-US" sz="1800">
                <a:latin typeface="Times New Roman" pitchFamily="18" charset="0"/>
                <a:ea typeface="標楷體" pitchFamily="65" charset="-120"/>
              </a:rPr>
              <a:t>施行細則</a:t>
            </a:r>
          </a:p>
        </p:txBody>
      </p:sp>
      <p:sp>
        <p:nvSpPr>
          <p:cNvPr id="10251" name="Text Box 9"/>
          <p:cNvSpPr txBox="1">
            <a:spLocks noChangeArrowheads="1"/>
          </p:cNvSpPr>
          <p:nvPr/>
        </p:nvSpPr>
        <p:spPr bwMode="auto">
          <a:xfrm>
            <a:off x="3619500" y="4540250"/>
            <a:ext cx="1143000" cy="1277938"/>
          </a:xfrm>
          <a:prstGeom prst="rect">
            <a:avLst/>
          </a:prstGeom>
          <a:solidFill>
            <a:schemeClr val="tx2"/>
          </a:solidFill>
          <a:ln w="9525">
            <a:solidFill>
              <a:srgbClr val="000000"/>
            </a:solidFill>
            <a:miter lim="800000"/>
            <a:headEnd/>
            <a:tailEnd/>
          </a:ln>
          <a:effectLst>
            <a:outerShdw dist="107763" dir="2700000" algn="ctr" rotWithShape="0">
              <a:srgbClr val="808080"/>
            </a:outerShdw>
          </a:effectLst>
        </p:spPr>
        <p:txBody>
          <a:bodyPr vert="eaVert"/>
          <a:lstStyle>
            <a:lvl1pPr eaLnBrk="0" hangingPunct="0">
              <a:spcBef>
                <a:spcPct val="20000"/>
              </a:spcBef>
              <a:buClr>
                <a:schemeClr val="tx2"/>
              </a:buClr>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tx2"/>
              </a:buClr>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tx2"/>
              </a:buClr>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9pPr>
          </a:lstStyle>
          <a:p>
            <a:pPr algn="ctr">
              <a:spcBef>
                <a:spcPts val="1800"/>
              </a:spcBef>
              <a:buClrTx/>
              <a:buFontTx/>
              <a:buNone/>
            </a:pPr>
            <a:r>
              <a:rPr kumimoji="0" lang="zh-TW" altLang="en-US" sz="1800">
                <a:latin typeface="Times New Roman" pitchFamily="18" charset="0"/>
                <a:ea typeface="標楷體" pitchFamily="65" charset="-120"/>
              </a:rPr>
              <a:t>施行細則</a:t>
            </a:r>
          </a:p>
        </p:txBody>
      </p:sp>
      <p:sp>
        <p:nvSpPr>
          <p:cNvPr id="10252" name="Text Box 10"/>
          <p:cNvSpPr txBox="1">
            <a:spLocks noChangeArrowheads="1"/>
          </p:cNvSpPr>
          <p:nvPr/>
        </p:nvSpPr>
        <p:spPr bwMode="auto">
          <a:xfrm>
            <a:off x="3505200" y="4638675"/>
            <a:ext cx="1143000" cy="1277938"/>
          </a:xfrm>
          <a:prstGeom prst="rect">
            <a:avLst/>
          </a:prstGeom>
          <a:solidFill>
            <a:srgbClr val="000099"/>
          </a:solidFill>
          <a:ln w="9525">
            <a:solidFill>
              <a:srgbClr val="000000"/>
            </a:solidFill>
            <a:miter lim="800000"/>
            <a:headEnd/>
            <a:tailEnd/>
          </a:ln>
          <a:effectLst>
            <a:outerShdw dist="107763" dir="2700000" algn="ctr" rotWithShape="0">
              <a:srgbClr val="808080"/>
            </a:outerShdw>
          </a:effectLst>
        </p:spPr>
        <p:txBody>
          <a:bodyPr vert="eaVert"/>
          <a:lstStyle>
            <a:lvl1pPr eaLnBrk="0" hangingPunct="0">
              <a:spcBef>
                <a:spcPct val="20000"/>
              </a:spcBef>
              <a:buClr>
                <a:schemeClr val="tx2"/>
              </a:buClr>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tx2"/>
              </a:buClr>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tx2"/>
              </a:buClr>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9pPr>
          </a:lstStyle>
          <a:p>
            <a:pPr algn="ctr">
              <a:spcBef>
                <a:spcPct val="0"/>
              </a:spcBef>
              <a:buClrTx/>
              <a:buFontTx/>
              <a:buNone/>
            </a:pPr>
            <a:r>
              <a:rPr kumimoji="0" lang="zh-TW" altLang="en-US" sz="1800">
                <a:solidFill>
                  <a:schemeClr val="bg1"/>
                </a:solidFill>
                <a:latin typeface="Times New Roman" pitchFamily="18" charset="0"/>
                <a:ea typeface="標楷體" pitchFamily="65" charset="-120"/>
              </a:rPr>
              <a:t>解 釋 函</a:t>
            </a:r>
          </a:p>
          <a:p>
            <a:pPr algn="ctr">
              <a:spcBef>
                <a:spcPct val="0"/>
              </a:spcBef>
              <a:buClrTx/>
              <a:buFontTx/>
              <a:buNone/>
            </a:pPr>
            <a:r>
              <a:rPr kumimoji="0" lang="zh-TW" altLang="en-US" sz="1800">
                <a:solidFill>
                  <a:schemeClr val="bg1"/>
                </a:solidFill>
                <a:latin typeface="Times New Roman" pitchFamily="18" charset="0"/>
                <a:ea typeface="標楷體" pitchFamily="65" charset="-120"/>
              </a:rPr>
              <a:t>補充規定</a:t>
            </a:r>
          </a:p>
          <a:p>
            <a:pPr algn="ctr">
              <a:spcBef>
                <a:spcPct val="0"/>
              </a:spcBef>
              <a:buClrTx/>
              <a:buFontTx/>
              <a:buNone/>
            </a:pPr>
            <a:r>
              <a:rPr kumimoji="0" lang="zh-TW" altLang="en-US" sz="1800">
                <a:solidFill>
                  <a:schemeClr val="bg1"/>
                </a:solidFill>
                <a:latin typeface="Times New Roman" pitchFamily="18" charset="0"/>
                <a:ea typeface="標楷體" pitchFamily="65" charset="-120"/>
              </a:rPr>
              <a:t>作業要點</a:t>
            </a:r>
          </a:p>
        </p:txBody>
      </p:sp>
      <p:sp>
        <p:nvSpPr>
          <p:cNvPr id="10253" name="Text Box 11"/>
          <p:cNvSpPr txBox="1">
            <a:spLocks noChangeArrowheads="1"/>
          </p:cNvSpPr>
          <p:nvPr/>
        </p:nvSpPr>
        <p:spPr bwMode="auto">
          <a:xfrm>
            <a:off x="6019800" y="4441825"/>
            <a:ext cx="1143000" cy="1277938"/>
          </a:xfrm>
          <a:prstGeom prst="rect">
            <a:avLst/>
          </a:prstGeom>
          <a:solidFill>
            <a:schemeClr val="tx2"/>
          </a:solidFill>
          <a:ln w="9525">
            <a:solidFill>
              <a:srgbClr val="000000"/>
            </a:solidFill>
            <a:miter lim="800000"/>
            <a:headEnd/>
            <a:tailEnd/>
          </a:ln>
          <a:effectLst>
            <a:outerShdw dist="107763" dir="2700000" algn="ctr" rotWithShape="0">
              <a:srgbClr val="808080"/>
            </a:outerShdw>
          </a:effectLst>
        </p:spPr>
        <p:txBody>
          <a:bodyPr vert="eaVert"/>
          <a:lstStyle>
            <a:lvl1pPr eaLnBrk="0" hangingPunct="0">
              <a:spcBef>
                <a:spcPct val="20000"/>
              </a:spcBef>
              <a:buClr>
                <a:schemeClr val="tx2"/>
              </a:buClr>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tx2"/>
              </a:buClr>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tx2"/>
              </a:buClr>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9pPr>
          </a:lstStyle>
          <a:p>
            <a:pPr algn="ctr">
              <a:spcBef>
                <a:spcPts val="1800"/>
              </a:spcBef>
              <a:buClrTx/>
              <a:buFontTx/>
              <a:buNone/>
            </a:pPr>
            <a:r>
              <a:rPr kumimoji="0" lang="zh-TW" altLang="en-US" sz="1800">
                <a:latin typeface="Times New Roman" pitchFamily="18" charset="0"/>
                <a:ea typeface="標楷體" pitchFamily="65" charset="-120"/>
              </a:rPr>
              <a:t>施行細則</a:t>
            </a:r>
          </a:p>
        </p:txBody>
      </p:sp>
      <p:sp>
        <p:nvSpPr>
          <p:cNvPr id="10254" name="Text Box 12"/>
          <p:cNvSpPr txBox="1">
            <a:spLocks noChangeArrowheads="1"/>
          </p:cNvSpPr>
          <p:nvPr/>
        </p:nvSpPr>
        <p:spPr bwMode="auto">
          <a:xfrm>
            <a:off x="5905500" y="4540250"/>
            <a:ext cx="1143000" cy="1277938"/>
          </a:xfrm>
          <a:prstGeom prst="rect">
            <a:avLst/>
          </a:prstGeom>
          <a:solidFill>
            <a:schemeClr val="tx2"/>
          </a:solidFill>
          <a:ln w="9525">
            <a:solidFill>
              <a:srgbClr val="000000"/>
            </a:solidFill>
            <a:miter lim="800000"/>
            <a:headEnd/>
            <a:tailEnd/>
          </a:ln>
          <a:effectLst>
            <a:outerShdw dist="107763" dir="2700000" algn="ctr" rotWithShape="0">
              <a:srgbClr val="808080"/>
            </a:outerShdw>
          </a:effectLst>
        </p:spPr>
        <p:txBody>
          <a:bodyPr vert="eaVert"/>
          <a:lstStyle>
            <a:lvl1pPr eaLnBrk="0" hangingPunct="0">
              <a:spcBef>
                <a:spcPct val="20000"/>
              </a:spcBef>
              <a:buClr>
                <a:schemeClr val="tx2"/>
              </a:buClr>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tx2"/>
              </a:buClr>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tx2"/>
              </a:buClr>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9pPr>
          </a:lstStyle>
          <a:p>
            <a:pPr algn="ctr">
              <a:spcBef>
                <a:spcPts val="1800"/>
              </a:spcBef>
              <a:buClrTx/>
              <a:buFontTx/>
              <a:buNone/>
            </a:pPr>
            <a:r>
              <a:rPr kumimoji="0" lang="zh-TW" altLang="en-US" sz="1800">
                <a:latin typeface="Times New Roman" pitchFamily="18" charset="0"/>
                <a:ea typeface="標楷體" pitchFamily="65" charset="-120"/>
              </a:rPr>
              <a:t>施行細則</a:t>
            </a:r>
          </a:p>
        </p:txBody>
      </p:sp>
      <p:sp>
        <p:nvSpPr>
          <p:cNvPr id="10255" name="Text Box 13"/>
          <p:cNvSpPr txBox="1">
            <a:spLocks noChangeArrowheads="1"/>
          </p:cNvSpPr>
          <p:nvPr/>
        </p:nvSpPr>
        <p:spPr bwMode="auto">
          <a:xfrm>
            <a:off x="5791200" y="4638675"/>
            <a:ext cx="1143000" cy="1277938"/>
          </a:xfrm>
          <a:prstGeom prst="rect">
            <a:avLst/>
          </a:prstGeom>
          <a:solidFill>
            <a:schemeClr val="tx2"/>
          </a:solidFill>
          <a:ln w="9525">
            <a:solidFill>
              <a:srgbClr val="000000"/>
            </a:solidFill>
            <a:miter lim="800000"/>
            <a:headEnd/>
            <a:tailEnd/>
          </a:ln>
          <a:effectLst>
            <a:outerShdw dist="107763" dir="2700000" algn="ctr" rotWithShape="0">
              <a:srgbClr val="808080"/>
            </a:outerShdw>
          </a:effectLst>
        </p:spPr>
        <p:txBody>
          <a:bodyPr vert="eaVert"/>
          <a:lstStyle>
            <a:lvl1pPr eaLnBrk="0" hangingPunct="0">
              <a:spcBef>
                <a:spcPct val="20000"/>
              </a:spcBef>
              <a:buClr>
                <a:schemeClr val="tx2"/>
              </a:buClr>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tx2"/>
              </a:buClr>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tx2"/>
              </a:buClr>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9pPr>
          </a:lstStyle>
          <a:p>
            <a:pPr algn="ctr">
              <a:spcBef>
                <a:spcPts val="1800"/>
              </a:spcBef>
              <a:buClrTx/>
              <a:buFontTx/>
              <a:buNone/>
            </a:pPr>
            <a:r>
              <a:rPr kumimoji="0" lang="zh-TW" altLang="en-US" sz="1800">
                <a:latin typeface="Times New Roman" pitchFamily="18" charset="0"/>
                <a:ea typeface="標楷體" pitchFamily="65" charset="-120"/>
              </a:rPr>
              <a:t>施行細則</a:t>
            </a:r>
          </a:p>
        </p:txBody>
      </p:sp>
      <p:sp>
        <p:nvSpPr>
          <p:cNvPr id="10256" name="Text Box 14"/>
          <p:cNvSpPr txBox="1">
            <a:spLocks noChangeArrowheads="1"/>
          </p:cNvSpPr>
          <p:nvPr/>
        </p:nvSpPr>
        <p:spPr bwMode="auto">
          <a:xfrm>
            <a:off x="5676900" y="4737100"/>
            <a:ext cx="1143000" cy="1277938"/>
          </a:xfrm>
          <a:prstGeom prst="rect">
            <a:avLst/>
          </a:prstGeom>
          <a:solidFill>
            <a:schemeClr val="tx2"/>
          </a:solidFill>
          <a:ln w="9525">
            <a:solidFill>
              <a:srgbClr val="000000"/>
            </a:solidFill>
            <a:miter lim="800000"/>
            <a:headEnd/>
            <a:tailEnd/>
          </a:ln>
          <a:effectLst>
            <a:outerShdw dist="107763" dir="2700000" algn="ctr" rotWithShape="0">
              <a:srgbClr val="808080"/>
            </a:outerShdw>
          </a:effectLst>
        </p:spPr>
        <p:txBody>
          <a:bodyPr vert="eaVert"/>
          <a:lstStyle>
            <a:lvl1pPr eaLnBrk="0" hangingPunct="0">
              <a:spcBef>
                <a:spcPct val="20000"/>
              </a:spcBef>
              <a:buClr>
                <a:schemeClr val="tx2"/>
              </a:buClr>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tx2"/>
              </a:buClr>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tx2"/>
              </a:buClr>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9pPr>
          </a:lstStyle>
          <a:p>
            <a:pPr algn="ctr">
              <a:spcBef>
                <a:spcPts val="1800"/>
              </a:spcBef>
              <a:buClrTx/>
              <a:buFontTx/>
              <a:buNone/>
            </a:pPr>
            <a:r>
              <a:rPr kumimoji="0" lang="zh-TW" altLang="en-US" sz="1800">
                <a:latin typeface="Times New Roman" pitchFamily="18" charset="0"/>
                <a:ea typeface="標楷體" pitchFamily="65" charset="-120"/>
              </a:rPr>
              <a:t>施行細則</a:t>
            </a:r>
          </a:p>
        </p:txBody>
      </p:sp>
      <p:sp>
        <p:nvSpPr>
          <p:cNvPr id="10257" name="Text Box 15"/>
          <p:cNvSpPr txBox="1">
            <a:spLocks noChangeArrowheads="1"/>
          </p:cNvSpPr>
          <p:nvPr/>
        </p:nvSpPr>
        <p:spPr bwMode="auto">
          <a:xfrm>
            <a:off x="5562600" y="4835525"/>
            <a:ext cx="1143000" cy="1277938"/>
          </a:xfrm>
          <a:prstGeom prst="rect">
            <a:avLst/>
          </a:prstGeom>
          <a:solidFill>
            <a:srgbClr val="000099"/>
          </a:solidFill>
          <a:ln w="9525">
            <a:solidFill>
              <a:srgbClr val="000000"/>
            </a:solidFill>
            <a:miter lim="800000"/>
            <a:headEnd/>
            <a:tailEnd/>
          </a:ln>
          <a:effectLst>
            <a:outerShdw dist="107763" dir="2700000" algn="ctr" rotWithShape="0">
              <a:srgbClr val="808080"/>
            </a:outerShdw>
          </a:effectLst>
        </p:spPr>
        <p:txBody>
          <a:bodyPr vert="eaVert"/>
          <a:lstStyle>
            <a:lvl1pPr eaLnBrk="0" hangingPunct="0">
              <a:spcBef>
                <a:spcPct val="20000"/>
              </a:spcBef>
              <a:buClr>
                <a:schemeClr val="tx2"/>
              </a:buClr>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tx2"/>
              </a:buClr>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tx2"/>
              </a:buClr>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9pPr>
          </a:lstStyle>
          <a:p>
            <a:pPr algn="dist">
              <a:spcBef>
                <a:spcPct val="0"/>
              </a:spcBef>
              <a:buClrTx/>
              <a:buFontTx/>
              <a:buNone/>
            </a:pPr>
            <a:r>
              <a:rPr kumimoji="0" lang="zh-TW" altLang="en-US" sz="1800">
                <a:solidFill>
                  <a:schemeClr val="bg1"/>
                </a:solidFill>
                <a:latin typeface="Times New Roman" pitchFamily="18" charset="0"/>
                <a:ea typeface="標楷體" pitchFamily="65" charset="-120"/>
              </a:rPr>
              <a:t>作業規定</a:t>
            </a:r>
          </a:p>
          <a:p>
            <a:pPr algn="dist">
              <a:spcBef>
                <a:spcPct val="0"/>
              </a:spcBef>
              <a:buClrTx/>
              <a:buFontTx/>
              <a:buNone/>
            </a:pPr>
            <a:r>
              <a:rPr kumimoji="0" lang="zh-TW" altLang="en-US" sz="1800">
                <a:solidFill>
                  <a:schemeClr val="bg1"/>
                </a:solidFill>
                <a:latin typeface="Times New Roman" pitchFamily="18" charset="0"/>
                <a:ea typeface="標楷體" pitchFamily="65" charset="-120"/>
              </a:rPr>
              <a:t>單行規定</a:t>
            </a:r>
          </a:p>
          <a:p>
            <a:pPr algn="dist">
              <a:spcBef>
                <a:spcPct val="0"/>
              </a:spcBef>
              <a:buClrTx/>
              <a:buFontTx/>
              <a:buNone/>
            </a:pPr>
            <a:r>
              <a:rPr kumimoji="0" lang="zh-TW" altLang="en-US" sz="1800">
                <a:solidFill>
                  <a:schemeClr val="bg1"/>
                </a:solidFill>
                <a:latin typeface="Times New Roman" pitchFamily="18" charset="0"/>
                <a:ea typeface="標楷體" pitchFamily="65" charset="-120"/>
              </a:rPr>
              <a:t>各主管機關</a:t>
            </a:r>
          </a:p>
        </p:txBody>
      </p:sp>
      <p:sp>
        <p:nvSpPr>
          <p:cNvPr id="10258" name="Line 16"/>
          <p:cNvSpPr>
            <a:spLocks noChangeShapeType="1"/>
          </p:cNvSpPr>
          <p:nvPr/>
        </p:nvSpPr>
        <p:spPr bwMode="auto">
          <a:xfrm>
            <a:off x="4419600" y="3962400"/>
            <a:ext cx="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259" name="Line 17"/>
          <p:cNvSpPr>
            <a:spLocks noChangeShapeType="1"/>
          </p:cNvSpPr>
          <p:nvPr/>
        </p:nvSpPr>
        <p:spPr bwMode="auto">
          <a:xfrm>
            <a:off x="2705100" y="4114800"/>
            <a:ext cx="41148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260" name="Line 18"/>
          <p:cNvSpPr>
            <a:spLocks noChangeShapeType="1"/>
          </p:cNvSpPr>
          <p:nvPr/>
        </p:nvSpPr>
        <p:spPr bwMode="auto">
          <a:xfrm flipH="1">
            <a:off x="6800850" y="4114800"/>
            <a:ext cx="19050" cy="3048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261" name="Line 19"/>
          <p:cNvSpPr>
            <a:spLocks noChangeShapeType="1"/>
          </p:cNvSpPr>
          <p:nvPr/>
        </p:nvSpPr>
        <p:spPr bwMode="auto">
          <a:xfrm>
            <a:off x="6362700" y="6140450"/>
            <a:ext cx="0" cy="588963"/>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262" name="Line 20"/>
          <p:cNvSpPr>
            <a:spLocks noChangeShapeType="1"/>
          </p:cNvSpPr>
          <p:nvPr/>
        </p:nvSpPr>
        <p:spPr bwMode="auto">
          <a:xfrm flipH="1">
            <a:off x="4076700" y="6729413"/>
            <a:ext cx="22860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263" name="Line 21"/>
          <p:cNvSpPr>
            <a:spLocks noChangeShapeType="1"/>
          </p:cNvSpPr>
          <p:nvPr/>
        </p:nvSpPr>
        <p:spPr bwMode="auto">
          <a:xfrm flipV="1">
            <a:off x="4076700" y="5943600"/>
            <a:ext cx="0" cy="785813"/>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264" name="Line 22"/>
          <p:cNvSpPr>
            <a:spLocks noChangeShapeType="1"/>
          </p:cNvSpPr>
          <p:nvPr/>
        </p:nvSpPr>
        <p:spPr bwMode="auto">
          <a:xfrm>
            <a:off x="4419600" y="2062163"/>
            <a:ext cx="0" cy="604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265" name="Line 23"/>
          <p:cNvSpPr>
            <a:spLocks noChangeShapeType="1"/>
          </p:cNvSpPr>
          <p:nvPr/>
        </p:nvSpPr>
        <p:spPr bwMode="auto">
          <a:xfrm flipH="1">
            <a:off x="2247900" y="2455863"/>
            <a:ext cx="21717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266" name="Line 24"/>
          <p:cNvSpPr>
            <a:spLocks noChangeShapeType="1"/>
          </p:cNvSpPr>
          <p:nvPr/>
        </p:nvSpPr>
        <p:spPr bwMode="auto">
          <a:xfrm>
            <a:off x="2247900" y="2455863"/>
            <a:ext cx="0" cy="2111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267" name="Text Box 25"/>
          <p:cNvSpPr txBox="1">
            <a:spLocks noChangeArrowheads="1"/>
          </p:cNvSpPr>
          <p:nvPr/>
        </p:nvSpPr>
        <p:spPr bwMode="auto">
          <a:xfrm>
            <a:off x="7448550" y="836613"/>
            <a:ext cx="5715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eaLnBrk="0" hangingPunct="0">
              <a:spcBef>
                <a:spcPct val="20000"/>
              </a:spcBef>
              <a:buClr>
                <a:schemeClr val="tx2"/>
              </a:buClr>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tx2"/>
              </a:buClr>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tx2"/>
              </a:buClr>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9pPr>
          </a:lstStyle>
          <a:p>
            <a:pPr>
              <a:spcBef>
                <a:spcPct val="0"/>
              </a:spcBef>
              <a:buClrTx/>
              <a:buFontTx/>
              <a:buNone/>
            </a:pPr>
            <a:r>
              <a:rPr kumimoji="0" lang="zh-TW" altLang="en-US" sz="2000" b="1" dirty="0">
                <a:effectLst>
                  <a:outerShdw blurRad="38100" dist="38100" dir="2700000" algn="tl">
                    <a:srgbClr val="000000">
                      <a:alpha val="43137"/>
                    </a:srgbClr>
                  </a:outerShdw>
                </a:effectLst>
                <a:latin typeface="Times New Roman" pitchFamily="18" charset="0"/>
                <a:ea typeface="標楷體" pitchFamily="65" charset="-120"/>
              </a:rPr>
              <a:t>母 法</a:t>
            </a:r>
          </a:p>
        </p:txBody>
      </p:sp>
      <p:sp>
        <p:nvSpPr>
          <p:cNvPr id="10268" name="Text Box 26"/>
          <p:cNvSpPr txBox="1">
            <a:spLocks noChangeArrowheads="1"/>
          </p:cNvSpPr>
          <p:nvPr/>
        </p:nvSpPr>
        <p:spPr bwMode="auto">
          <a:xfrm>
            <a:off x="7524328" y="3068638"/>
            <a:ext cx="55287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eaLnBrk="0" hangingPunct="0">
              <a:spcBef>
                <a:spcPct val="20000"/>
              </a:spcBef>
              <a:buClr>
                <a:schemeClr val="tx2"/>
              </a:buClr>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tx2"/>
              </a:buClr>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tx2"/>
              </a:buClr>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9pPr>
          </a:lstStyle>
          <a:p>
            <a:pPr>
              <a:spcBef>
                <a:spcPct val="0"/>
              </a:spcBef>
              <a:buClrTx/>
              <a:buFontTx/>
              <a:buNone/>
            </a:pPr>
            <a:r>
              <a:rPr kumimoji="0" lang="zh-TW" altLang="en-US" sz="2000" b="1" dirty="0">
                <a:effectLst>
                  <a:outerShdw blurRad="38100" dist="38100" dir="2700000" algn="tl">
                    <a:srgbClr val="000000">
                      <a:alpha val="43137"/>
                    </a:srgbClr>
                  </a:outerShdw>
                </a:effectLst>
                <a:latin typeface="Times New Roman" pitchFamily="18" charset="0"/>
                <a:ea typeface="標楷體" pitchFamily="65" charset="-120"/>
              </a:rPr>
              <a:t>子 法</a:t>
            </a:r>
          </a:p>
        </p:txBody>
      </p:sp>
      <p:sp>
        <p:nvSpPr>
          <p:cNvPr id="10269" name="Text Box 27"/>
          <p:cNvSpPr txBox="1">
            <a:spLocks noChangeArrowheads="1"/>
          </p:cNvSpPr>
          <p:nvPr/>
        </p:nvSpPr>
        <p:spPr bwMode="auto">
          <a:xfrm>
            <a:off x="7391400" y="5105400"/>
            <a:ext cx="6858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eaLnBrk="0" hangingPunct="0">
              <a:spcBef>
                <a:spcPct val="20000"/>
              </a:spcBef>
              <a:buClr>
                <a:schemeClr val="tx2"/>
              </a:buClr>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tx2"/>
              </a:buClr>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tx2"/>
              </a:buClr>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9pPr>
          </a:lstStyle>
          <a:p>
            <a:pPr>
              <a:spcBef>
                <a:spcPct val="0"/>
              </a:spcBef>
              <a:buClrTx/>
              <a:buFontTx/>
              <a:buNone/>
            </a:pPr>
            <a:r>
              <a:rPr kumimoji="0" lang="zh-TW" altLang="en-US" sz="2000" b="1" dirty="0">
                <a:effectLst>
                  <a:outerShdw blurRad="38100" dist="38100" dir="2700000" algn="tl">
                    <a:srgbClr val="000000">
                      <a:alpha val="43137"/>
                    </a:srgbClr>
                  </a:outerShdw>
                </a:effectLst>
                <a:latin typeface="Times New Roman" pitchFamily="18" charset="0"/>
                <a:ea typeface="標楷體" pitchFamily="65" charset="-120"/>
              </a:rPr>
              <a:t>作業規定</a:t>
            </a:r>
          </a:p>
        </p:txBody>
      </p:sp>
      <p:sp>
        <p:nvSpPr>
          <p:cNvPr id="10270" name="Text Box 28"/>
          <p:cNvSpPr txBox="1">
            <a:spLocks noChangeArrowheads="1"/>
          </p:cNvSpPr>
          <p:nvPr/>
        </p:nvSpPr>
        <p:spPr bwMode="auto">
          <a:xfrm>
            <a:off x="990600" y="0"/>
            <a:ext cx="9144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tx2"/>
              </a:buClr>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tx2"/>
              </a:buClr>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tx2"/>
              </a:buClr>
              <a:buChar char="•"/>
              <a:defRPr kumimoji="1" sz="2000">
                <a:solidFill>
                  <a:schemeClr val="tx1"/>
                </a:solidFill>
                <a:latin typeface="Arial" charset="0"/>
                <a:ea typeface="新細明體" pitchFamily="18" charset="-120"/>
              </a:defRPr>
            </a:lvl9pPr>
          </a:lstStyle>
          <a:p>
            <a:pPr>
              <a:spcBef>
                <a:spcPct val="0"/>
              </a:spcBef>
              <a:buClrTx/>
              <a:buFontTx/>
              <a:buNone/>
            </a:pPr>
            <a:r>
              <a:rPr kumimoji="0" lang="zh-TW" altLang="en-US" sz="1800" dirty="0">
                <a:effectLst>
                  <a:outerShdw blurRad="38100" dist="38100" dir="2700000" algn="tl">
                    <a:srgbClr val="000000">
                      <a:alpha val="43137"/>
                    </a:srgbClr>
                  </a:outerShdw>
                </a:effectLst>
                <a:latin typeface="Times New Roman" pitchFamily="18" charset="0"/>
                <a:ea typeface="標楷體" pitchFamily="65" charset="-120"/>
              </a:rPr>
              <a:t>附圖一</a:t>
            </a:r>
          </a:p>
        </p:txBody>
      </p:sp>
      <p:sp>
        <p:nvSpPr>
          <p:cNvPr id="1545245" name="Text Box 29"/>
          <p:cNvSpPr txBox="1">
            <a:spLocks noChangeArrowheads="1"/>
          </p:cNvSpPr>
          <p:nvPr/>
        </p:nvSpPr>
        <p:spPr bwMode="auto">
          <a:xfrm>
            <a:off x="1905001" y="0"/>
            <a:ext cx="4724818" cy="646331"/>
          </a:xfrm>
          <a:prstGeom prst="rect">
            <a:avLst/>
          </a:prstGeom>
          <a:noFill/>
          <a:ln w="9525">
            <a:noFill/>
            <a:miter lim="800000"/>
            <a:headEnd/>
            <a:tailEnd/>
          </a:ln>
          <a:effec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zh-TW" altLang="en-US" sz="3200" b="1" dirty="0" smtClean="0">
                <a:solidFill>
                  <a:srgbClr val="3333FF"/>
                </a:solidFill>
                <a:latin typeface="Times New Roman" pitchFamily="18" charset="0"/>
                <a:ea typeface="標楷體" pitchFamily="65" charset="-120"/>
              </a:rPr>
              <a:t>政府採購法規體系架構圖</a:t>
            </a:r>
            <a:r>
              <a:rPr lang="zh-TW" altLang="en-US" sz="3600" b="1" dirty="0" smtClean="0">
                <a:solidFill>
                  <a:srgbClr val="3333FF"/>
                </a:solidFill>
                <a:latin typeface="Times New Roman" pitchFamily="18" charset="0"/>
                <a:ea typeface="標楷體" pitchFamily="65" charset="-120"/>
              </a:rPr>
              <a:t> </a:t>
            </a:r>
          </a:p>
        </p:txBody>
      </p:sp>
    </p:spTree>
    <p:extLst>
      <p:ext uri="{BB962C8B-B14F-4D97-AF65-F5344CB8AC3E}">
        <p14:creationId xmlns:p14="http://schemas.microsoft.com/office/powerpoint/2010/main" val="400301179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03727542-3D42-4AAE-A8E8-8A0DDECEB13C}" type="slidenum">
              <a:rPr kumimoji="0" lang="en-US" altLang="zh-TW" smtClean="0">
                <a:solidFill>
                  <a:srgbClr val="0000FF"/>
                </a:solidFill>
                <a:latin typeface="Arial" pitchFamily="34" charset="0"/>
              </a:rPr>
              <a:pPr eaLnBrk="1" hangingPunct="1"/>
              <a:t>50</a:t>
            </a:fld>
            <a:endParaRPr kumimoji="0" lang="en-US" altLang="zh-TW" smtClean="0">
              <a:solidFill>
                <a:srgbClr val="0000FF"/>
              </a:solidFill>
              <a:latin typeface="Arial" pitchFamily="34" charset="0"/>
            </a:endParaRPr>
          </a:p>
        </p:txBody>
      </p:sp>
      <p:sp>
        <p:nvSpPr>
          <p:cNvPr id="26627" name="Rectangle 2"/>
          <p:cNvSpPr>
            <a:spLocks noGrp="1" noChangeArrowheads="1"/>
          </p:cNvSpPr>
          <p:nvPr>
            <p:ph type="title"/>
          </p:nvPr>
        </p:nvSpPr>
        <p:spPr/>
        <p:txBody>
          <a:bodyPr/>
          <a:lstStyle/>
          <a:p>
            <a:pPr eaLnBrk="1" hangingPunct="1"/>
            <a:r>
              <a:rPr lang="zh-TW" altLang="en-US" dirty="0" smtClean="0">
                <a:latin typeface="標楷體" pitchFamily="65" charset="-120"/>
              </a:rPr>
              <a:t>監督與監辦</a:t>
            </a:r>
          </a:p>
        </p:txBody>
      </p:sp>
      <p:sp>
        <p:nvSpPr>
          <p:cNvPr id="26628" name="Rectangle 3"/>
          <p:cNvSpPr>
            <a:spLocks noGrp="1" noChangeArrowheads="1"/>
          </p:cNvSpPr>
          <p:nvPr>
            <p:ph type="body" idx="1"/>
          </p:nvPr>
        </p:nvSpPr>
        <p:spPr/>
        <p:txBody>
          <a:bodyPr/>
          <a:lstStyle/>
          <a:p>
            <a:pPr eaLnBrk="1" hangingPunct="1"/>
            <a:r>
              <a:rPr lang="zh-TW" altLang="en-US" dirty="0" smtClean="0">
                <a:latin typeface="標楷體" pitchFamily="65" charset="-120"/>
              </a:rPr>
              <a:t>監督與監辦之差異，</a:t>
            </a:r>
            <a:r>
              <a:rPr lang="zh-TW" altLang="en-US" dirty="0" smtClean="0">
                <a:solidFill>
                  <a:srgbClr val="FF0000"/>
                </a:solidFill>
                <a:latin typeface="標楷體" pitchFamily="65" charset="-120"/>
              </a:rPr>
              <a:t>與監辦有關者</a:t>
            </a:r>
            <a:r>
              <a:rPr lang="zh-TW" altLang="en-US" dirty="0" smtClean="0">
                <a:latin typeface="標楷體" pitchFamily="65" charset="-120"/>
              </a:rPr>
              <a:t>，本法施行細則第</a:t>
            </a:r>
            <a:r>
              <a:rPr lang="en-US" altLang="zh-TW" dirty="0" smtClean="0">
                <a:latin typeface="標楷體" pitchFamily="65" charset="-120"/>
              </a:rPr>
              <a:t>11</a:t>
            </a:r>
            <a:r>
              <a:rPr lang="zh-TW" altLang="en-US" dirty="0" smtClean="0">
                <a:latin typeface="標楷體" pitchFamily="65" charset="-120"/>
              </a:rPr>
              <a:t>條、機關主會計及有關單位會同監辦採購辦法已有規定。</a:t>
            </a:r>
          </a:p>
          <a:p>
            <a:pPr eaLnBrk="1" hangingPunct="1"/>
            <a:r>
              <a:rPr lang="zh-TW" altLang="en-US" dirty="0" smtClean="0">
                <a:solidFill>
                  <a:srgbClr val="FF0000"/>
                </a:solidFill>
                <a:latin typeface="標楷體" pitchFamily="65" charset="-120"/>
              </a:rPr>
              <a:t>與監督有關者</a:t>
            </a:r>
            <a:r>
              <a:rPr lang="zh-TW" altLang="zh-TW" dirty="0" smtClean="0">
                <a:latin typeface="標楷體" pitchFamily="65" charset="-120"/>
              </a:rPr>
              <a:t>，</a:t>
            </a:r>
            <a:r>
              <a:rPr lang="zh-TW" altLang="en-US" dirty="0" smtClean="0">
                <a:latin typeface="標楷體" pitchFamily="65" charset="-120"/>
              </a:rPr>
              <a:t>本法第</a:t>
            </a:r>
            <a:r>
              <a:rPr lang="en-US" altLang="zh-TW" dirty="0" smtClean="0">
                <a:latin typeface="標楷體" pitchFamily="65" charset="-120"/>
              </a:rPr>
              <a:t>4</a:t>
            </a:r>
            <a:r>
              <a:rPr lang="zh-TW" altLang="en-US" dirty="0" smtClean="0">
                <a:latin typeface="標楷體" pitchFamily="65" charset="-120"/>
              </a:rPr>
              <a:t>條及第</a:t>
            </a:r>
            <a:r>
              <a:rPr lang="en-US" altLang="zh-TW" dirty="0" smtClean="0">
                <a:latin typeface="標楷體" pitchFamily="65" charset="-120"/>
              </a:rPr>
              <a:t>5</a:t>
            </a:r>
            <a:r>
              <a:rPr lang="zh-TW" altLang="en-US" dirty="0" smtClean="0">
                <a:latin typeface="標楷體" pitchFamily="65" charset="-120"/>
              </a:rPr>
              <a:t>條，本法施行細則第</a:t>
            </a:r>
            <a:r>
              <a:rPr lang="en-US" altLang="zh-TW" dirty="0" smtClean="0">
                <a:latin typeface="標楷體" pitchFamily="65" charset="-120"/>
              </a:rPr>
              <a:t>2</a:t>
            </a:r>
            <a:r>
              <a:rPr lang="zh-TW" altLang="en-US" dirty="0" smtClean="0">
                <a:latin typeface="標楷體" pitchFamily="65" charset="-120"/>
              </a:rPr>
              <a:t>條第</a:t>
            </a:r>
            <a:r>
              <a:rPr lang="en-US" altLang="zh-TW" dirty="0" smtClean="0">
                <a:latin typeface="標楷體" pitchFamily="65" charset="-120"/>
              </a:rPr>
              <a:t>1</a:t>
            </a:r>
            <a:r>
              <a:rPr lang="zh-TW" altLang="en-US" dirty="0" smtClean="0">
                <a:latin typeface="標楷體" pitchFamily="65" charset="-120"/>
              </a:rPr>
              <a:t>項及第</a:t>
            </a:r>
            <a:r>
              <a:rPr lang="en-US" altLang="zh-TW" dirty="0" smtClean="0">
                <a:latin typeface="標楷體" pitchFamily="65" charset="-120"/>
              </a:rPr>
              <a:t>42</a:t>
            </a:r>
            <a:r>
              <a:rPr lang="zh-TW" altLang="en-US" dirty="0" smtClean="0">
                <a:latin typeface="標楷體" pitchFamily="65" charset="-120"/>
              </a:rPr>
              <a:t>條第</a:t>
            </a:r>
            <a:r>
              <a:rPr lang="en-US" altLang="zh-TW" dirty="0" smtClean="0">
                <a:latin typeface="標楷體" pitchFamily="65" charset="-120"/>
              </a:rPr>
              <a:t>2</a:t>
            </a:r>
            <a:r>
              <a:rPr lang="zh-TW" altLang="en-US" dirty="0" smtClean="0">
                <a:latin typeface="標楷體" pitchFamily="65" charset="-120"/>
              </a:rPr>
              <a:t>項已有規定。</a:t>
            </a:r>
            <a:r>
              <a:rPr lang="zh-TW" altLang="en-US" dirty="0" smtClean="0">
                <a:solidFill>
                  <a:srgbClr val="FF0000"/>
                </a:solidFill>
                <a:latin typeface="標楷體" pitchFamily="65" charset="-120"/>
              </a:rPr>
              <a:t>後者未如前者詳訂之事項，由監督機關本於權責自行核處</a:t>
            </a:r>
            <a:r>
              <a:rPr lang="zh-TW" altLang="en-US" dirty="0" smtClean="0">
                <a:latin typeface="標楷體" pitchFamily="65" charset="-120"/>
              </a:rPr>
              <a:t>。</a:t>
            </a:r>
            <a:r>
              <a:rPr lang="zh-TW" altLang="en-US" dirty="0" smtClean="0"/>
              <a:t>（</a:t>
            </a:r>
            <a:r>
              <a:rPr lang="zh-TW" altLang="en-US" dirty="0" smtClean="0">
                <a:latin typeface="標楷體" pitchFamily="65" charset="-120"/>
              </a:rPr>
              <a:t>工程會</a:t>
            </a:r>
            <a:r>
              <a:rPr lang="en-US" altLang="zh-TW" dirty="0" smtClean="0">
                <a:latin typeface="標楷體" pitchFamily="65" charset="-120"/>
              </a:rPr>
              <a:t>890229</a:t>
            </a:r>
            <a:r>
              <a:rPr lang="zh-TW" altLang="en-US" dirty="0" smtClean="0">
                <a:latin typeface="標楷體" pitchFamily="65" charset="-120"/>
              </a:rPr>
              <a:t>工程企字第</a:t>
            </a:r>
            <a:r>
              <a:rPr lang="en-US" altLang="zh-TW" dirty="0" smtClean="0">
                <a:latin typeface="標楷體" pitchFamily="65" charset="-120"/>
              </a:rPr>
              <a:t>89003847</a:t>
            </a:r>
            <a:r>
              <a:rPr lang="zh-TW" altLang="en-US" dirty="0" smtClean="0">
                <a:latin typeface="標楷體" pitchFamily="65" charset="-120"/>
              </a:rPr>
              <a:t>號函</a:t>
            </a:r>
            <a:r>
              <a:rPr lang="zh-TW" altLang="en-US" dirty="0" smtClean="0"/>
              <a:t>）</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CDBF47EC-5580-41BC-8B80-2D6FC90B78A2}" type="slidenum">
              <a:rPr kumimoji="0" lang="en-US" altLang="zh-TW" smtClean="0">
                <a:solidFill>
                  <a:srgbClr val="0000FF"/>
                </a:solidFill>
                <a:latin typeface="Arial" pitchFamily="34" charset="0"/>
              </a:rPr>
              <a:pPr eaLnBrk="1" hangingPunct="1"/>
              <a:t>51</a:t>
            </a:fld>
            <a:endParaRPr kumimoji="0" lang="en-US" altLang="zh-TW" smtClean="0">
              <a:solidFill>
                <a:srgbClr val="0000FF"/>
              </a:solidFill>
              <a:latin typeface="Arial" pitchFamily="34" charset="0"/>
            </a:endParaRPr>
          </a:p>
        </p:txBody>
      </p:sp>
      <p:sp>
        <p:nvSpPr>
          <p:cNvPr id="27651" name="Rectangle 2"/>
          <p:cNvSpPr>
            <a:spLocks noGrp="1" noChangeArrowheads="1"/>
          </p:cNvSpPr>
          <p:nvPr>
            <p:ph type="title"/>
          </p:nvPr>
        </p:nvSpPr>
        <p:spPr/>
        <p:txBody>
          <a:bodyPr/>
          <a:lstStyle/>
          <a:p>
            <a:pPr eaLnBrk="1" hangingPunct="1"/>
            <a:r>
              <a:rPr lang="zh-TW" altLang="en-US" smtClean="0"/>
              <a:t>委託法人或團體代辦之監督</a:t>
            </a:r>
          </a:p>
        </p:txBody>
      </p:sp>
      <p:sp>
        <p:nvSpPr>
          <p:cNvPr id="27652" name="Rectangle 3"/>
          <p:cNvSpPr>
            <a:spLocks noGrp="1" noChangeArrowheads="1"/>
          </p:cNvSpPr>
          <p:nvPr>
            <p:ph type="body" idx="1"/>
          </p:nvPr>
        </p:nvSpPr>
        <p:spPr>
          <a:xfrm>
            <a:off x="250825" y="1412875"/>
            <a:ext cx="8709025" cy="4967288"/>
          </a:xfrm>
        </p:spPr>
        <p:txBody>
          <a:bodyPr/>
          <a:lstStyle/>
          <a:p>
            <a:pPr eaLnBrk="1" hangingPunct="1"/>
            <a:r>
              <a:rPr lang="zh-TW" altLang="en-US" smtClean="0"/>
              <a:t>機關採購得委託法人或團體代辦。</a:t>
            </a:r>
            <a:r>
              <a:rPr lang="en-US" altLang="zh-TW" sz="2800" smtClean="0">
                <a:latin typeface="標楷體" pitchFamily="65" charset="-120"/>
              </a:rPr>
              <a:t>(</a:t>
            </a:r>
            <a:r>
              <a:rPr lang="zh-TW" altLang="en-US" sz="2800" smtClean="0">
                <a:latin typeface="標楷體" pitchFamily="65" charset="-120"/>
              </a:rPr>
              <a:t>法</a:t>
            </a:r>
            <a:r>
              <a:rPr lang="en-US" altLang="zh-TW" sz="2800" smtClean="0">
                <a:latin typeface="標楷體" pitchFamily="65" charset="-120"/>
              </a:rPr>
              <a:t>5-I)</a:t>
            </a:r>
          </a:p>
          <a:p>
            <a:pPr eaLnBrk="1" hangingPunct="1"/>
            <a:r>
              <a:rPr lang="zh-TW" altLang="en-US" smtClean="0"/>
              <a:t>前項採購適用本法之規定，該法人或團體並</a:t>
            </a:r>
            <a:r>
              <a:rPr lang="zh-TW" altLang="en-US" smtClean="0">
                <a:solidFill>
                  <a:srgbClr val="FF0000"/>
                </a:solidFill>
                <a:latin typeface="標楷體" pitchFamily="65" charset="-120"/>
              </a:rPr>
              <a:t>受委託機關之監督</a:t>
            </a:r>
            <a:r>
              <a:rPr lang="zh-TW" altLang="en-US" smtClean="0"/>
              <a:t>。</a:t>
            </a:r>
            <a:r>
              <a:rPr lang="zh-TW" altLang="en-US" sz="3600" smtClean="0">
                <a:solidFill>
                  <a:srgbClr val="3333CC"/>
                </a:solidFill>
                <a:ea typeface="華康儷粗宋" pitchFamily="49" charset="-120"/>
              </a:rPr>
              <a:t> </a:t>
            </a:r>
            <a:r>
              <a:rPr lang="en-US" altLang="zh-TW" sz="2800" smtClean="0">
                <a:latin typeface="標楷體" pitchFamily="65" charset="-120"/>
              </a:rPr>
              <a:t>(</a:t>
            </a:r>
            <a:r>
              <a:rPr lang="zh-TW" altLang="en-US" sz="2800" smtClean="0">
                <a:latin typeface="標楷體" pitchFamily="65" charset="-120"/>
              </a:rPr>
              <a:t>法</a:t>
            </a:r>
            <a:r>
              <a:rPr lang="en-US" altLang="zh-TW" sz="2800" smtClean="0">
                <a:latin typeface="標楷體" pitchFamily="65" charset="-120"/>
              </a:rPr>
              <a:t>5-Ⅱ)</a:t>
            </a:r>
          </a:p>
          <a:p>
            <a:pPr eaLnBrk="1" hangingPunct="1"/>
            <a:r>
              <a:rPr lang="zh-TW" altLang="en-US" smtClean="0"/>
              <a:t>機關依本法第五條第一項規定委託法人或團體代辦採購，其委託</a:t>
            </a:r>
            <a:r>
              <a:rPr lang="zh-TW" altLang="en-US" smtClean="0">
                <a:solidFill>
                  <a:srgbClr val="FF0000"/>
                </a:solidFill>
              </a:rPr>
              <a:t>屬勞務採購</a:t>
            </a:r>
            <a:r>
              <a:rPr lang="zh-TW" altLang="en-US" smtClean="0"/>
              <a:t>。受委託代辦採購之法人或團體，並須</a:t>
            </a:r>
            <a:r>
              <a:rPr lang="zh-TW" altLang="en-US" smtClean="0">
                <a:solidFill>
                  <a:srgbClr val="FF0000"/>
                </a:solidFill>
              </a:rPr>
              <a:t>具備熟諳政府採購法令之人員</a:t>
            </a:r>
            <a:r>
              <a:rPr lang="zh-TW" altLang="en-US" smtClean="0"/>
              <a:t>。代辦採購之法人、團體與其受雇人及關係企業，</a:t>
            </a:r>
            <a:r>
              <a:rPr lang="zh-TW" altLang="en-US" smtClean="0">
                <a:solidFill>
                  <a:srgbClr val="FF0000"/>
                </a:solidFill>
              </a:rPr>
              <a:t>不得為該採購之投標廠商或分包廠商</a:t>
            </a:r>
            <a:r>
              <a:rPr lang="zh-TW" altLang="en-US" smtClean="0"/>
              <a:t>。</a:t>
            </a:r>
            <a:r>
              <a:rPr lang="en-US" altLang="zh-TW" sz="2800" smtClean="0">
                <a:latin typeface="標楷體" pitchFamily="65" charset="-120"/>
              </a:rPr>
              <a:t>(</a:t>
            </a:r>
            <a:r>
              <a:rPr lang="zh-TW" altLang="en-US" sz="2800" smtClean="0">
                <a:latin typeface="標楷體" pitchFamily="65" charset="-120"/>
              </a:rPr>
              <a:t>細則</a:t>
            </a:r>
            <a:r>
              <a:rPr lang="en-US" altLang="zh-TW" sz="2800" smtClean="0">
                <a:latin typeface="標楷體" pitchFamily="65" charset="-120"/>
              </a:rPr>
              <a:t>4)</a:t>
            </a:r>
          </a:p>
          <a:p>
            <a:pPr eaLnBrk="1" hangingPunct="1"/>
            <a:endParaRPr lang="en-US" altLang="zh-TW" sz="2800" smtClean="0">
              <a:latin typeface="標楷體" pitchFamily="65" charset="-12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559BAAA4-560B-4709-A523-155C3065A530}" type="slidenum">
              <a:rPr kumimoji="0" lang="en-US" altLang="zh-TW" smtClean="0">
                <a:solidFill>
                  <a:srgbClr val="0000FF"/>
                </a:solidFill>
                <a:latin typeface="Arial" pitchFamily="34" charset="0"/>
              </a:rPr>
              <a:pPr eaLnBrk="1" hangingPunct="1"/>
              <a:t>52</a:t>
            </a:fld>
            <a:endParaRPr kumimoji="0" lang="en-US" altLang="zh-TW" smtClean="0">
              <a:solidFill>
                <a:srgbClr val="0000FF"/>
              </a:solidFill>
              <a:latin typeface="Arial" pitchFamily="34" charset="0"/>
            </a:endParaRPr>
          </a:p>
        </p:txBody>
      </p:sp>
      <p:sp>
        <p:nvSpPr>
          <p:cNvPr id="28675" name="Rectangle 2"/>
          <p:cNvSpPr>
            <a:spLocks noGrp="1" noChangeArrowheads="1"/>
          </p:cNvSpPr>
          <p:nvPr>
            <p:ph type="title"/>
          </p:nvPr>
        </p:nvSpPr>
        <p:spPr/>
        <p:txBody>
          <a:bodyPr/>
          <a:lstStyle/>
          <a:p>
            <a:pPr eaLnBrk="1" hangingPunct="1"/>
            <a:r>
              <a:rPr lang="zh-TW" altLang="en-US" smtClean="0"/>
              <a:t>不派員監辦情形</a:t>
            </a:r>
            <a:r>
              <a:rPr lang="en-US" altLang="zh-TW" sz="4000" smtClean="0"/>
              <a:t>-</a:t>
            </a:r>
            <a:r>
              <a:rPr lang="zh-TW" altLang="en-US" sz="4000" smtClean="0"/>
              <a:t>上級機關</a:t>
            </a:r>
          </a:p>
        </p:txBody>
      </p:sp>
      <p:sp>
        <p:nvSpPr>
          <p:cNvPr id="28676" name="Rectangle 3"/>
          <p:cNvSpPr>
            <a:spLocks noGrp="1" noChangeArrowheads="1"/>
          </p:cNvSpPr>
          <p:nvPr>
            <p:ph type="body" idx="1"/>
          </p:nvPr>
        </p:nvSpPr>
        <p:spPr/>
        <p:txBody>
          <a:bodyPr/>
          <a:lstStyle/>
          <a:p>
            <a:pPr eaLnBrk="1" hangingPunct="1"/>
            <a:r>
              <a:rPr lang="zh-TW" altLang="en-US" sz="2800" smtClean="0"/>
              <a:t>查核金額以上採購，上級機關不派員監辦</a:t>
            </a:r>
          </a:p>
          <a:p>
            <a:pPr lvl="1" eaLnBrk="1" hangingPunct="1"/>
            <a:r>
              <a:rPr lang="zh-TW" altLang="en-US" sz="2400" smtClean="0"/>
              <a:t>上級機關得</a:t>
            </a:r>
            <a:r>
              <a:rPr lang="zh-TW" altLang="en-US" sz="2400" smtClean="0">
                <a:solidFill>
                  <a:srgbClr val="FF0000"/>
                </a:solidFill>
              </a:rPr>
              <a:t>視事實需要訂定授權條件</a:t>
            </a:r>
            <a:r>
              <a:rPr lang="zh-TW" altLang="en-US" sz="2400" smtClean="0"/>
              <a:t>，由機關自行辦理。</a:t>
            </a:r>
            <a:r>
              <a:rPr lang="en-US" altLang="zh-TW" sz="2000" smtClean="0">
                <a:latin typeface="標楷體" pitchFamily="65" charset="-120"/>
              </a:rPr>
              <a:t>(</a:t>
            </a:r>
            <a:r>
              <a:rPr lang="zh-TW" altLang="en-US" sz="2000" smtClean="0">
                <a:latin typeface="標楷體" pitchFamily="65" charset="-120"/>
              </a:rPr>
              <a:t>法</a:t>
            </a:r>
            <a:r>
              <a:rPr lang="en-US" altLang="zh-TW" sz="2000" smtClean="0">
                <a:latin typeface="標楷體" pitchFamily="65" charset="-120"/>
              </a:rPr>
              <a:t>12-Ⅰ</a:t>
            </a:r>
            <a:r>
              <a:rPr lang="zh-TW" altLang="en-US" sz="2000" smtClean="0">
                <a:latin typeface="標楷體" pitchFamily="65" charset="-120"/>
              </a:rPr>
              <a:t>後段</a:t>
            </a:r>
            <a:r>
              <a:rPr lang="en-US" altLang="zh-TW" sz="2000" smtClean="0">
                <a:latin typeface="標楷體" pitchFamily="65" charset="-120"/>
              </a:rPr>
              <a:t>)</a:t>
            </a:r>
          </a:p>
          <a:p>
            <a:pPr lvl="2" eaLnBrk="1" hangingPunct="1">
              <a:buClr>
                <a:srgbClr val="00CC00"/>
              </a:buClr>
            </a:pPr>
            <a:r>
              <a:rPr lang="zh-TW" altLang="en-US" sz="2000" smtClean="0">
                <a:latin typeface="標楷體" pitchFamily="65" charset="-120"/>
              </a:rPr>
              <a:t>例如：教育部</a:t>
            </a:r>
            <a:r>
              <a:rPr lang="en-US" altLang="zh-TW" sz="2000" smtClean="0">
                <a:latin typeface="標楷體" pitchFamily="65" charset="-120"/>
              </a:rPr>
              <a:t>92.8.27</a:t>
            </a:r>
            <a:r>
              <a:rPr lang="zh-TW" altLang="en-US" sz="2000" smtClean="0">
                <a:latin typeface="標楷體" pitchFamily="65" charset="-120"/>
              </a:rPr>
              <a:t>台總</a:t>
            </a:r>
            <a:r>
              <a:rPr lang="en-US" altLang="zh-TW" sz="2000" smtClean="0">
                <a:latin typeface="標楷體" pitchFamily="65" charset="-120"/>
              </a:rPr>
              <a:t>(</a:t>
            </a:r>
            <a:r>
              <a:rPr lang="zh-TW" altLang="en-US" sz="2000" smtClean="0">
                <a:latin typeface="標楷體" pitchFamily="65" charset="-120"/>
              </a:rPr>
              <a:t>二</a:t>
            </a:r>
            <a:r>
              <a:rPr lang="en-US" altLang="zh-TW" sz="2000" smtClean="0">
                <a:latin typeface="標楷體" pitchFamily="65" charset="-120"/>
              </a:rPr>
              <a:t>)</a:t>
            </a:r>
            <a:r>
              <a:rPr lang="zh-TW" altLang="en-US" sz="2000" smtClean="0">
                <a:latin typeface="標楷體" pitchFamily="65" charset="-120"/>
              </a:rPr>
              <a:t>字第 </a:t>
            </a:r>
            <a:r>
              <a:rPr lang="en-US" altLang="zh-TW" sz="2000" smtClean="0">
                <a:latin typeface="標楷體" pitchFamily="65" charset="-120"/>
              </a:rPr>
              <a:t>0920123051</a:t>
            </a:r>
            <a:r>
              <a:rPr lang="zh-TW" altLang="en-US" sz="2000" smtClean="0">
                <a:latin typeface="標楷體" pitchFamily="65" charset="-120"/>
              </a:rPr>
              <a:t>號函示，查核金額以上未達巨額採購者</a:t>
            </a:r>
            <a:r>
              <a:rPr lang="en-US" altLang="en-US" sz="2000" smtClean="0">
                <a:latin typeface="標楷體" pitchFamily="65" charset="-120"/>
              </a:rPr>
              <a:t>，</a:t>
            </a:r>
            <a:r>
              <a:rPr lang="zh-TW" altLang="en-US" sz="2000" smtClean="0">
                <a:latin typeface="標楷體" pitchFamily="65" charset="-120"/>
              </a:rPr>
              <a:t>授權機關學校自行辦理，可免陳報教育部派員監辦。巨額採購者仍請於截標日、預定驗收日</a:t>
            </a:r>
            <a:r>
              <a:rPr lang="en-US" altLang="zh-TW" sz="2000" smtClean="0">
                <a:latin typeface="標楷體" pitchFamily="65" charset="-120"/>
              </a:rPr>
              <a:t>10</a:t>
            </a:r>
            <a:r>
              <a:rPr lang="zh-TW" altLang="en-US" sz="2000" smtClean="0">
                <a:latin typeface="標楷體" pitchFamily="65" charset="-120"/>
              </a:rPr>
              <a:t>日前，檢送相關文件報教育部派員監辦。</a:t>
            </a:r>
          </a:p>
          <a:p>
            <a:pPr lvl="2" eaLnBrk="1" hangingPunct="1">
              <a:buClr>
                <a:srgbClr val="00CC00"/>
              </a:buClr>
            </a:pPr>
            <a:r>
              <a:rPr lang="zh-TW" altLang="en-US" sz="2000" smtClean="0">
                <a:latin typeface="標楷體" pitchFamily="65" charset="-120"/>
              </a:rPr>
              <a:t>北市府函各上級機關</a:t>
            </a:r>
            <a:r>
              <a:rPr lang="zh-TW" altLang="en-US" sz="2000" smtClean="0">
                <a:solidFill>
                  <a:srgbClr val="FF0000"/>
                </a:solidFill>
                <a:latin typeface="標楷體" pitchFamily="65" charset="-120"/>
              </a:rPr>
              <a:t>勿通案授權</a:t>
            </a:r>
            <a:r>
              <a:rPr lang="zh-TW" altLang="en-US" sz="2000" smtClean="0">
                <a:latin typeface="標楷體" pitchFamily="65" charset="-120"/>
              </a:rPr>
              <a:t>下級機關所有案件均自行辦理監辦 。（台北市政府</a:t>
            </a:r>
            <a:r>
              <a:rPr lang="en-US" altLang="zh-TW" sz="2000" smtClean="0">
                <a:latin typeface="標楷體" pitchFamily="65" charset="-120"/>
              </a:rPr>
              <a:t>99</a:t>
            </a:r>
            <a:r>
              <a:rPr lang="zh-TW" altLang="en-US" sz="2000" smtClean="0">
                <a:latin typeface="標楷體" pitchFamily="65" charset="-120"/>
              </a:rPr>
              <a:t>年</a:t>
            </a:r>
            <a:r>
              <a:rPr lang="en-US" altLang="zh-TW" sz="2000" smtClean="0">
                <a:latin typeface="標楷體" pitchFamily="65" charset="-120"/>
              </a:rPr>
              <a:t>6</a:t>
            </a:r>
            <a:r>
              <a:rPr lang="zh-TW" altLang="en-US" sz="2000" smtClean="0">
                <a:latin typeface="標楷體" pitchFamily="65" charset="-120"/>
              </a:rPr>
              <a:t>月</a:t>
            </a:r>
            <a:r>
              <a:rPr lang="en-US" altLang="zh-TW" sz="2000" smtClean="0">
                <a:latin typeface="標楷體" pitchFamily="65" charset="-120"/>
              </a:rPr>
              <a:t>1</a:t>
            </a:r>
            <a:r>
              <a:rPr lang="zh-TW" altLang="en-US" sz="2000" smtClean="0">
                <a:latin typeface="標楷體" pitchFamily="65" charset="-120"/>
              </a:rPr>
              <a:t>日府工採字第</a:t>
            </a:r>
            <a:r>
              <a:rPr lang="en-US" altLang="zh-TW" sz="2000" smtClean="0">
                <a:latin typeface="標楷體" pitchFamily="65" charset="-120"/>
              </a:rPr>
              <a:t>09911976100</a:t>
            </a:r>
            <a:r>
              <a:rPr lang="zh-TW" altLang="en-US" sz="2000" smtClean="0">
                <a:latin typeface="標楷體" pitchFamily="65" charset="-120"/>
              </a:rPr>
              <a:t>號函） </a:t>
            </a:r>
            <a:endParaRPr lang="zh-TW" altLang="en-US" sz="2000" smtClean="0">
              <a:solidFill>
                <a:srgbClr val="0000FF"/>
              </a:solidFill>
              <a:latin typeface="標楷體" pitchFamily="65" charset="-120"/>
            </a:endParaRPr>
          </a:p>
          <a:p>
            <a:pPr lvl="1" eaLnBrk="1" hangingPunct="1"/>
            <a:r>
              <a:rPr lang="zh-TW" altLang="en-US" sz="2400" smtClean="0"/>
              <a:t>上級機關得斟酌其金額、地區或其他特殊情形，決定應否派員監辦。其未派員監辦者，應事先通知機關自行依法辦理。</a:t>
            </a:r>
            <a:r>
              <a:rPr lang="en-US" altLang="zh-TW" sz="2000" smtClean="0">
                <a:latin typeface="標楷體" pitchFamily="65" charset="-120"/>
              </a:rPr>
              <a:t>(</a:t>
            </a:r>
            <a:r>
              <a:rPr lang="zh-TW" altLang="en-US" sz="2000" smtClean="0">
                <a:latin typeface="標楷體" pitchFamily="65" charset="-120"/>
              </a:rPr>
              <a:t>細則</a:t>
            </a:r>
            <a:r>
              <a:rPr lang="en-US" altLang="zh-TW" sz="2000" smtClean="0">
                <a:latin typeface="標楷體" pitchFamily="65" charset="-120"/>
              </a:rPr>
              <a:t>10)</a:t>
            </a:r>
          </a:p>
          <a:p>
            <a:pPr lvl="1" eaLnBrk="1" hangingPunct="1"/>
            <a:r>
              <a:rPr lang="zh-TW" altLang="en-US" sz="2400" smtClean="0"/>
              <a:t>上級機關不派員監辦者，機關應於</a:t>
            </a:r>
            <a:r>
              <a:rPr lang="zh-TW" altLang="en-US" sz="2400" smtClean="0">
                <a:solidFill>
                  <a:srgbClr val="FF0000"/>
                </a:solidFill>
                <a:latin typeface="標楷體" pitchFamily="65" charset="-120"/>
              </a:rPr>
              <a:t>紀錄</a:t>
            </a:r>
            <a:r>
              <a:rPr lang="en-US" altLang="zh-TW" sz="2400" smtClean="0">
                <a:solidFill>
                  <a:srgbClr val="FF0000"/>
                </a:solidFill>
                <a:latin typeface="標楷體" pitchFamily="65" charset="-120"/>
              </a:rPr>
              <a:t>(</a:t>
            </a:r>
            <a:r>
              <a:rPr lang="zh-TW" altLang="en-US" sz="2400" smtClean="0">
                <a:solidFill>
                  <a:srgbClr val="FF0000"/>
                </a:solidFill>
                <a:latin typeface="標楷體" pitchFamily="65" charset="-120"/>
              </a:rPr>
              <a:t>含結算驗收證明書</a:t>
            </a:r>
            <a:r>
              <a:rPr lang="en-US" altLang="zh-TW" sz="2400" smtClean="0">
                <a:solidFill>
                  <a:srgbClr val="FF0000"/>
                </a:solidFill>
                <a:latin typeface="標楷體" pitchFamily="65" charset="-120"/>
              </a:rPr>
              <a:t>)</a:t>
            </a:r>
            <a:r>
              <a:rPr lang="zh-TW" altLang="en-US" sz="2400" smtClean="0">
                <a:solidFill>
                  <a:srgbClr val="FF0000"/>
                </a:solidFill>
                <a:latin typeface="標楷體" pitchFamily="65" charset="-120"/>
              </a:rPr>
              <a:t>上級機關監辦簽名欄位上</a:t>
            </a:r>
            <a:r>
              <a:rPr lang="zh-TW" altLang="en-US" sz="2400" u="sng" smtClean="0">
                <a:solidFill>
                  <a:srgbClr val="FF0000"/>
                </a:solidFill>
                <a:latin typeface="標楷體" pitchFamily="65" charset="-120"/>
              </a:rPr>
              <a:t>載明授權自辦文號</a:t>
            </a:r>
            <a:r>
              <a:rPr lang="zh-TW" altLang="en-US" sz="2400" smtClean="0"/>
              <a:t>。</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fld id="{07079E95-637D-4526-95A8-BEC5ABA102B9}" type="slidenum">
              <a:rPr kumimoji="0" lang="en-US" altLang="zh-TW" sz="2400" smtClean="0">
                <a:solidFill>
                  <a:srgbClr val="0000FF"/>
                </a:solidFill>
                <a:latin typeface="Arial" pitchFamily="34" charset="0"/>
                <a:ea typeface="新細明體" pitchFamily="18" charset="-120"/>
              </a:rPr>
              <a:pPr eaLnBrk="1" hangingPunct="1">
                <a:spcBef>
                  <a:spcPct val="0"/>
                </a:spcBef>
                <a:buClrTx/>
                <a:buSzTx/>
                <a:buFontTx/>
                <a:buNone/>
              </a:pPr>
              <a:t>53</a:t>
            </a:fld>
            <a:endParaRPr kumimoji="0" lang="en-US" altLang="zh-TW" sz="2400" smtClean="0">
              <a:solidFill>
                <a:srgbClr val="0000FF"/>
              </a:solidFill>
              <a:latin typeface="Arial" pitchFamily="34" charset="0"/>
              <a:ea typeface="新細明體" pitchFamily="18" charset="-120"/>
            </a:endParaRPr>
          </a:p>
        </p:txBody>
      </p:sp>
      <p:pic>
        <p:nvPicPr>
          <p:cNvPr id="31747"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12875"/>
            <a:ext cx="6072188"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5" descr="Image2"/>
          <p:cNvPicPr>
            <a:picLocks noChangeAspect="1" noChangeArrowheads="1"/>
          </p:cNvPicPr>
          <p:nvPr/>
        </p:nvPicPr>
        <p:blipFill>
          <a:blip r:embed="rId3">
            <a:extLst>
              <a:ext uri="{28A0092B-C50C-407E-A947-70E740481C1C}">
                <a14:useLocalDpi xmlns:a14="http://schemas.microsoft.com/office/drawing/2010/main" val="0"/>
              </a:ext>
            </a:extLst>
          </a:blip>
          <a:srcRect r="2180"/>
          <a:stretch>
            <a:fillRect/>
          </a:stretch>
        </p:blipFill>
        <p:spPr bwMode="auto">
          <a:xfrm>
            <a:off x="1908175" y="4221163"/>
            <a:ext cx="6480175"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Oval 6"/>
          <p:cNvSpPr>
            <a:spLocks noChangeArrowheads="1"/>
          </p:cNvSpPr>
          <p:nvPr/>
        </p:nvSpPr>
        <p:spPr bwMode="auto">
          <a:xfrm>
            <a:off x="3492500" y="4149725"/>
            <a:ext cx="2303463" cy="8763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31750" name="Rectangle 8"/>
          <p:cNvSpPr>
            <a:spLocks noGrp="1" noChangeArrowheads="1"/>
          </p:cNvSpPr>
          <p:nvPr>
            <p:ph type="title"/>
          </p:nvPr>
        </p:nvSpPr>
        <p:spPr>
          <a:noFill/>
        </p:spPr>
        <p:txBody>
          <a:bodyPr/>
          <a:lstStyle/>
          <a:p>
            <a:pPr algn="ctr" eaLnBrk="1" hangingPunct="1"/>
            <a:r>
              <a:rPr lang="zh-TW" altLang="en-US" smtClean="0"/>
              <a:t>上級機關不派員監辦案例</a:t>
            </a:r>
          </a:p>
        </p:txBody>
      </p:sp>
      <p:sp>
        <p:nvSpPr>
          <p:cNvPr id="31751" name="文字方塊 1"/>
          <p:cNvSpPr txBox="1">
            <a:spLocks noChangeArrowheads="1"/>
          </p:cNvSpPr>
          <p:nvPr/>
        </p:nvSpPr>
        <p:spPr bwMode="auto">
          <a:xfrm>
            <a:off x="1116013" y="1412875"/>
            <a:ext cx="576262" cy="461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31752" name="文字方塊 2"/>
          <p:cNvSpPr txBox="1">
            <a:spLocks noChangeArrowheads="1"/>
          </p:cNvSpPr>
          <p:nvPr/>
        </p:nvSpPr>
        <p:spPr bwMode="auto">
          <a:xfrm>
            <a:off x="2051050" y="4724400"/>
            <a:ext cx="1236663" cy="461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31753" name="文字方塊 3"/>
          <p:cNvSpPr txBox="1">
            <a:spLocks noChangeArrowheads="1"/>
          </p:cNvSpPr>
          <p:nvPr/>
        </p:nvSpPr>
        <p:spPr bwMode="auto">
          <a:xfrm>
            <a:off x="6804025" y="4508500"/>
            <a:ext cx="504825" cy="461963"/>
          </a:xfrm>
          <a:prstGeom prst="rect">
            <a:avLst/>
          </a:prstGeom>
          <a:solidFill>
            <a:srgbClr val="FFFFFF"/>
          </a:solidFill>
          <a:ln w="9525">
            <a:solidFill>
              <a:srgbClr val="FFFFFF"/>
            </a:solidFill>
            <a:miter lim="800000"/>
            <a:headEnd/>
            <a:tailEnd/>
          </a:ln>
        </p:spPr>
        <p:txBody>
          <a:bodyPr>
            <a:spAutoFit/>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31754" name="文字方塊 4"/>
          <p:cNvSpPr txBox="1">
            <a:spLocks noChangeArrowheads="1"/>
          </p:cNvSpPr>
          <p:nvPr/>
        </p:nvSpPr>
        <p:spPr bwMode="auto">
          <a:xfrm>
            <a:off x="3203575" y="5876925"/>
            <a:ext cx="720725" cy="461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31755" name="文字方塊 5"/>
          <p:cNvSpPr txBox="1">
            <a:spLocks noChangeArrowheads="1"/>
          </p:cNvSpPr>
          <p:nvPr/>
        </p:nvSpPr>
        <p:spPr bwMode="auto">
          <a:xfrm>
            <a:off x="4356100" y="5876925"/>
            <a:ext cx="792163" cy="461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31756" name="文字方塊 6"/>
          <p:cNvSpPr txBox="1">
            <a:spLocks noChangeArrowheads="1"/>
          </p:cNvSpPr>
          <p:nvPr/>
        </p:nvSpPr>
        <p:spPr bwMode="auto">
          <a:xfrm>
            <a:off x="4356100" y="2492375"/>
            <a:ext cx="792163" cy="288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31757" name="文字方塊 7"/>
          <p:cNvSpPr txBox="1">
            <a:spLocks noChangeArrowheads="1"/>
          </p:cNvSpPr>
          <p:nvPr/>
        </p:nvSpPr>
        <p:spPr bwMode="auto">
          <a:xfrm>
            <a:off x="827088" y="4365625"/>
            <a:ext cx="431800" cy="460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31758" name="文字方塊 8"/>
          <p:cNvSpPr txBox="1">
            <a:spLocks noChangeArrowheads="1"/>
          </p:cNvSpPr>
          <p:nvPr/>
        </p:nvSpPr>
        <p:spPr bwMode="auto">
          <a:xfrm>
            <a:off x="7056438" y="6108700"/>
            <a:ext cx="395287" cy="460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Tree>
    <p:extLst>
      <p:ext uri="{BB962C8B-B14F-4D97-AF65-F5344CB8AC3E}">
        <p14:creationId xmlns:p14="http://schemas.microsoft.com/office/powerpoint/2010/main" val="399988820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7D2E2855-6F46-404A-B825-7FA78A97CE19}" type="slidenum">
              <a:rPr kumimoji="0" lang="en-US" altLang="zh-TW" smtClean="0">
                <a:solidFill>
                  <a:srgbClr val="0000FF"/>
                </a:solidFill>
                <a:latin typeface="Arial" pitchFamily="34" charset="0"/>
              </a:rPr>
              <a:pPr eaLnBrk="1" hangingPunct="1"/>
              <a:t>54</a:t>
            </a:fld>
            <a:endParaRPr kumimoji="0" lang="en-US" altLang="zh-TW" smtClean="0">
              <a:solidFill>
                <a:srgbClr val="0000FF"/>
              </a:solidFill>
              <a:latin typeface="Arial" pitchFamily="34" charset="0"/>
            </a:endParaRPr>
          </a:p>
        </p:txBody>
      </p:sp>
      <p:sp>
        <p:nvSpPr>
          <p:cNvPr id="30723" name="Rectangle 2"/>
          <p:cNvSpPr>
            <a:spLocks noGrp="1" noChangeArrowheads="1"/>
          </p:cNvSpPr>
          <p:nvPr>
            <p:ph type="title"/>
          </p:nvPr>
        </p:nvSpPr>
        <p:spPr/>
        <p:txBody>
          <a:bodyPr/>
          <a:lstStyle/>
          <a:p>
            <a:pPr eaLnBrk="1" hangingPunct="1"/>
            <a:r>
              <a:rPr lang="zh-TW" altLang="en-US" smtClean="0"/>
              <a:t>不派員監辦情形</a:t>
            </a:r>
            <a:r>
              <a:rPr lang="en-US" altLang="zh-TW" sz="4000" smtClean="0"/>
              <a:t>-</a:t>
            </a:r>
            <a:r>
              <a:rPr lang="zh-TW" altLang="en-US" sz="4000" smtClean="0"/>
              <a:t>採購機關</a:t>
            </a:r>
          </a:p>
        </p:txBody>
      </p:sp>
      <p:sp>
        <p:nvSpPr>
          <p:cNvPr id="30724" name="Rectangle 3"/>
          <p:cNvSpPr>
            <a:spLocks noGrp="1" noChangeArrowheads="1"/>
          </p:cNvSpPr>
          <p:nvPr>
            <p:ph type="body" idx="1"/>
          </p:nvPr>
        </p:nvSpPr>
        <p:spPr/>
        <p:txBody>
          <a:bodyPr/>
          <a:lstStyle/>
          <a:p>
            <a:pPr eaLnBrk="1" hangingPunct="1"/>
            <a:r>
              <a:rPr lang="zh-TW" altLang="en-US" smtClean="0"/>
              <a:t>主會計及有關單位不派員監辦</a:t>
            </a:r>
          </a:p>
          <a:p>
            <a:pPr lvl="1" eaLnBrk="1" hangingPunct="1"/>
            <a:r>
              <a:rPr lang="zh-TW" altLang="en-US" smtClean="0"/>
              <a:t>公告金額以上之採購</a:t>
            </a:r>
          </a:p>
          <a:p>
            <a:pPr lvl="2" eaLnBrk="1" hangingPunct="1"/>
            <a:r>
              <a:rPr lang="zh-TW" altLang="en-US" smtClean="0"/>
              <a:t>符合「機關主會計及有關單位會同監辦採購辦法」</a:t>
            </a:r>
            <a:r>
              <a:rPr lang="zh-TW" altLang="en-US" smtClean="0">
                <a:latin typeface="標楷體" pitchFamily="65" charset="-120"/>
              </a:rPr>
              <a:t>第</a:t>
            </a:r>
            <a:r>
              <a:rPr lang="en-US" altLang="zh-TW" smtClean="0">
                <a:latin typeface="標楷體" pitchFamily="65" charset="-120"/>
              </a:rPr>
              <a:t>5</a:t>
            </a:r>
            <a:r>
              <a:rPr lang="zh-TW" altLang="en-US" smtClean="0">
                <a:latin typeface="標楷體" pitchFamily="65" charset="-120"/>
              </a:rPr>
              <a:t>條各款之一且無第</a:t>
            </a:r>
            <a:r>
              <a:rPr lang="en-US" altLang="zh-TW" smtClean="0">
                <a:latin typeface="標楷體" pitchFamily="65" charset="-120"/>
              </a:rPr>
              <a:t>6</a:t>
            </a:r>
            <a:r>
              <a:rPr lang="zh-TW" altLang="en-US" smtClean="0">
                <a:latin typeface="標楷體" pitchFamily="65" charset="-120"/>
              </a:rPr>
              <a:t>條各款情形之一者。</a:t>
            </a:r>
          </a:p>
          <a:p>
            <a:pPr lvl="2" eaLnBrk="1" hangingPunct="1"/>
            <a:r>
              <a:rPr lang="zh-TW" altLang="en-US" smtClean="0">
                <a:latin typeface="標楷體" pitchFamily="65" charset="-120"/>
              </a:rPr>
              <a:t>不派員監辦應經</a:t>
            </a:r>
            <a:r>
              <a:rPr lang="zh-TW" altLang="en-US" smtClean="0">
                <a:solidFill>
                  <a:srgbClr val="FF0000"/>
                </a:solidFill>
                <a:latin typeface="標楷體" pitchFamily="65" charset="-120"/>
              </a:rPr>
              <a:t>機關首長或其授權人員</a:t>
            </a:r>
            <a:r>
              <a:rPr lang="zh-TW" altLang="en-US" smtClean="0">
                <a:latin typeface="標楷體" pitchFamily="65" charset="-120"/>
              </a:rPr>
              <a:t>核准。</a:t>
            </a:r>
            <a:r>
              <a:rPr lang="en-US" altLang="zh-TW" sz="2000" smtClean="0">
                <a:latin typeface="標楷體" pitchFamily="65" charset="-120"/>
              </a:rPr>
              <a:t>(</a:t>
            </a:r>
            <a:r>
              <a:rPr lang="zh-TW" altLang="en-US" sz="2000" smtClean="0">
                <a:latin typeface="標楷體" pitchFamily="65" charset="-120"/>
              </a:rPr>
              <a:t>監辦</a:t>
            </a:r>
            <a:r>
              <a:rPr lang="en-US" altLang="zh-TW" sz="2000" smtClean="0">
                <a:latin typeface="標楷體" pitchFamily="65" charset="-120"/>
              </a:rPr>
              <a:t>5-Ⅰ)</a:t>
            </a:r>
            <a:r>
              <a:rPr lang="en-US" altLang="zh-TW" sz="2000" smtClean="0">
                <a:solidFill>
                  <a:srgbClr val="3333CC"/>
                </a:solidFill>
                <a:latin typeface="標楷體" pitchFamily="65" charset="-120"/>
              </a:rPr>
              <a:t> </a:t>
            </a:r>
          </a:p>
          <a:p>
            <a:pPr lvl="1" eaLnBrk="1" hangingPunct="1"/>
            <a:r>
              <a:rPr lang="zh-TW" altLang="en-US" smtClean="0"/>
              <a:t>未達公告金額而逾公告金額十分之ㄧ之採購</a:t>
            </a:r>
          </a:p>
          <a:p>
            <a:pPr lvl="2" eaLnBrk="1" hangingPunct="1"/>
            <a:r>
              <a:rPr lang="zh-TW" altLang="en-US" smtClean="0"/>
              <a:t>符合「機關主會計及有關單位會同監辦採購辦法」</a:t>
            </a:r>
            <a:r>
              <a:rPr lang="zh-TW" altLang="en-US" smtClean="0">
                <a:latin typeface="標楷體" pitchFamily="65" charset="-120"/>
              </a:rPr>
              <a:t>第</a:t>
            </a:r>
            <a:r>
              <a:rPr lang="en-US" altLang="zh-TW" smtClean="0">
                <a:latin typeface="標楷體" pitchFamily="65" charset="-120"/>
              </a:rPr>
              <a:t>5</a:t>
            </a:r>
            <a:r>
              <a:rPr lang="zh-TW" altLang="en-US" smtClean="0">
                <a:latin typeface="標楷體" pitchFamily="65" charset="-120"/>
              </a:rPr>
              <a:t>條各款之一且無第</a:t>
            </a:r>
            <a:r>
              <a:rPr lang="en-US" altLang="zh-TW" smtClean="0">
                <a:latin typeface="標楷體" pitchFamily="65" charset="-120"/>
              </a:rPr>
              <a:t>6</a:t>
            </a:r>
            <a:r>
              <a:rPr lang="zh-TW" altLang="en-US" smtClean="0">
                <a:latin typeface="標楷體" pitchFamily="65" charset="-120"/>
              </a:rPr>
              <a:t>條各款情形之一者。</a:t>
            </a:r>
          </a:p>
          <a:p>
            <a:pPr lvl="2" eaLnBrk="1" hangingPunct="1"/>
            <a:r>
              <a:rPr lang="zh-TW" altLang="en-US" smtClean="0">
                <a:latin typeface="標楷體" pitchFamily="65" charset="-120"/>
              </a:rPr>
              <a:t>不派員監辦應經</a:t>
            </a:r>
            <a:r>
              <a:rPr lang="zh-TW" altLang="en-US" smtClean="0">
                <a:solidFill>
                  <a:srgbClr val="FF0000"/>
                </a:solidFill>
                <a:latin typeface="標楷體" pitchFamily="65" charset="-120"/>
              </a:rPr>
              <a:t>機關首長或其授權人員</a:t>
            </a:r>
            <a:r>
              <a:rPr lang="zh-TW" altLang="en-US" smtClean="0">
                <a:latin typeface="標楷體" pitchFamily="65" charset="-120"/>
              </a:rPr>
              <a:t>核准。</a:t>
            </a:r>
            <a:r>
              <a:rPr lang="en-US" altLang="zh-TW" sz="2000" smtClean="0">
                <a:latin typeface="標楷體" pitchFamily="65" charset="-120"/>
              </a:rPr>
              <a:t>(</a:t>
            </a:r>
            <a:r>
              <a:rPr lang="zh-TW" altLang="en-US" sz="2000" smtClean="0">
                <a:latin typeface="標楷體" pitchFamily="65" charset="-120"/>
              </a:rPr>
              <a:t>監辦</a:t>
            </a:r>
            <a:r>
              <a:rPr lang="en-US" altLang="zh-TW" sz="2000" smtClean="0">
                <a:latin typeface="標楷體" pitchFamily="65" charset="-120"/>
              </a:rPr>
              <a:t>5-Ⅰ)</a:t>
            </a:r>
            <a:r>
              <a:rPr lang="en-US" altLang="zh-TW" sz="2000" smtClean="0">
                <a:solidFill>
                  <a:srgbClr val="3333CC"/>
                </a:solidFill>
                <a:latin typeface="標楷體" pitchFamily="65" charset="-120"/>
              </a:rPr>
              <a:t> </a:t>
            </a:r>
            <a:endParaRPr lang="zh-TW" altLang="en-US" smtClean="0">
              <a:latin typeface="標楷體" pitchFamily="65" charset="-120"/>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48AC29F8-EE90-425D-B8E7-5E3456021EF2}" type="slidenum">
              <a:rPr kumimoji="0" lang="en-US" altLang="zh-TW" smtClean="0">
                <a:solidFill>
                  <a:srgbClr val="0000FF"/>
                </a:solidFill>
                <a:latin typeface="Arial" pitchFamily="34" charset="0"/>
              </a:rPr>
              <a:pPr eaLnBrk="1" hangingPunct="1"/>
              <a:t>55</a:t>
            </a:fld>
            <a:endParaRPr kumimoji="0" lang="en-US" altLang="zh-TW" smtClean="0">
              <a:solidFill>
                <a:srgbClr val="0000FF"/>
              </a:solidFill>
              <a:latin typeface="Arial" pitchFamily="34" charset="0"/>
            </a:endParaRPr>
          </a:p>
        </p:txBody>
      </p:sp>
      <p:sp>
        <p:nvSpPr>
          <p:cNvPr id="31747" name="Rectangle 2"/>
          <p:cNvSpPr>
            <a:spLocks noGrp="1" noChangeArrowheads="1"/>
          </p:cNvSpPr>
          <p:nvPr>
            <p:ph type="title"/>
          </p:nvPr>
        </p:nvSpPr>
        <p:spPr/>
        <p:txBody>
          <a:bodyPr/>
          <a:lstStyle/>
          <a:p>
            <a:pPr eaLnBrk="1" hangingPunct="1"/>
            <a:r>
              <a:rPr lang="zh-TW" altLang="en-US" sz="3600" smtClean="0"/>
              <a:t>機關主會計及有關單位會同監辦採購辦法</a:t>
            </a:r>
            <a:r>
              <a:rPr lang="zh-TW" altLang="en-US" sz="2800" smtClean="0">
                <a:solidFill>
                  <a:srgbClr val="000066"/>
                </a:solidFill>
                <a:latin typeface="華康儷粗宋" pitchFamily="49" charset="-120"/>
                <a:ea typeface="華康儷粗宋" pitchFamily="49" charset="-120"/>
              </a:rPr>
              <a:t> </a:t>
            </a:r>
            <a:r>
              <a:rPr lang="zh-TW" altLang="en-US" sz="3600" smtClean="0">
                <a:solidFill>
                  <a:srgbClr val="FF0000"/>
                </a:solidFill>
                <a:latin typeface="標楷體" pitchFamily="65" charset="-120"/>
              </a:rPr>
              <a:t>第</a:t>
            </a:r>
            <a:r>
              <a:rPr lang="en-US" altLang="zh-TW" sz="3600" smtClean="0">
                <a:solidFill>
                  <a:srgbClr val="FF0000"/>
                </a:solidFill>
                <a:latin typeface="標楷體" pitchFamily="65" charset="-120"/>
              </a:rPr>
              <a:t>5</a:t>
            </a:r>
            <a:r>
              <a:rPr lang="zh-TW" altLang="en-US" sz="3600" smtClean="0">
                <a:solidFill>
                  <a:srgbClr val="FF0000"/>
                </a:solidFill>
                <a:latin typeface="標楷體" pitchFamily="65" charset="-120"/>
              </a:rPr>
              <a:t>條</a:t>
            </a:r>
          </a:p>
        </p:txBody>
      </p:sp>
      <p:sp>
        <p:nvSpPr>
          <p:cNvPr id="31748" name="Rectangle 3"/>
          <p:cNvSpPr>
            <a:spLocks noGrp="1" noChangeArrowheads="1"/>
          </p:cNvSpPr>
          <p:nvPr>
            <p:ph type="body" idx="1"/>
          </p:nvPr>
        </p:nvSpPr>
        <p:spPr/>
        <p:txBody>
          <a:bodyPr/>
          <a:lstStyle/>
          <a:p>
            <a:pPr marL="533400" indent="-533400" eaLnBrk="1" hangingPunct="1">
              <a:lnSpc>
                <a:spcPct val="90000"/>
              </a:lnSpc>
              <a:buFont typeface="Wingdings" pitchFamily="2" charset="2"/>
              <a:buNone/>
            </a:pPr>
            <a:r>
              <a:rPr lang="zh-TW" altLang="en-US" sz="2000" dirty="0" smtClean="0">
                <a:latin typeface="標楷體" pitchFamily="65" charset="-120"/>
              </a:rPr>
              <a:t>一、未設主</a:t>
            </a:r>
            <a:r>
              <a:rPr lang="en-US" altLang="zh-TW" sz="2000" dirty="0" smtClean="0">
                <a:latin typeface="標楷體" pitchFamily="65" charset="-120"/>
              </a:rPr>
              <a:t>(</a:t>
            </a:r>
            <a:r>
              <a:rPr lang="zh-TW" altLang="en-US" sz="2000" dirty="0" smtClean="0">
                <a:latin typeface="標楷體" pitchFamily="65" charset="-120"/>
              </a:rPr>
              <a:t>會</a:t>
            </a:r>
            <a:r>
              <a:rPr lang="en-US" altLang="zh-TW" sz="2000" dirty="0" smtClean="0">
                <a:latin typeface="標楷體" pitchFamily="65" charset="-120"/>
              </a:rPr>
              <a:t>)</a:t>
            </a:r>
            <a:r>
              <a:rPr lang="zh-TW" altLang="en-US" sz="2000" dirty="0" smtClean="0">
                <a:latin typeface="標楷體" pitchFamily="65" charset="-120"/>
              </a:rPr>
              <a:t>計單位及有關單位。</a:t>
            </a:r>
          </a:p>
          <a:p>
            <a:pPr marL="533400" indent="-533400" eaLnBrk="1" hangingPunct="1">
              <a:lnSpc>
                <a:spcPct val="90000"/>
              </a:lnSpc>
              <a:buClr>
                <a:srgbClr val="669900"/>
              </a:buClr>
              <a:buSzPct val="80000"/>
              <a:buFont typeface="Wingdings" pitchFamily="2" charset="2"/>
              <a:buNone/>
            </a:pPr>
            <a:r>
              <a:rPr lang="zh-TW" altLang="en-US" sz="2000" dirty="0" smtClean="0">
                <a:latin typeface="標楷體" pitchFamily="65" charset="-120"/>
              </a:rPr>
              <a:t>二、依本法第四十條規定洽由其他具有專業能力之機關代辦之採購，已洽請代辦機關之類似單位代辦監辦。</a:t>
            </a:r>
          </a:p>
          <a:p>
            <a:pPr marL="533400" indent="-533400" eaLnBrk="1" hangingPunct="1">
              <a:lnSpc>
                <a:spcPct val="90000"/>
              </a:lnSpc>
              <a:buClr>
                <a:srgbClr val="669900"/>
              </a:buClr>
              <a:buSzPct val="80000"/>
              <a:buFont typeface="Wingdings" pitchFamily="2" charset="2"/>
              <a:buNone/>
            </a:pPr>
            <a:r>
              <a:rPr lang="zh-TW" altLang="en-US" sz="2000" dirty="0" smtClean="0">
                <a:latin typeface="標楷體" pitchFamily="65" charset="-120"/>
              </a:rPr>
              <a:t>三、以書面或電子化方式進行開標、比價、議價、決標及驗收程序，而以會簽主</a:t>
            </a:r>
            <a:r>
              <a:rPr lang="en-US" altLang="zh-TW" sz="2000" dirty="0" smtClean="0">
                <a:latin typeface="標楷體" pitchFamily="65" charset="-120"/>
              </a:rPr>
              <a:t>(</a:t>
            </a:r>
            <a:r>
              <a:rPr lang="zh-TW" altLang="en-US" sz="2000" dirty="0" smtClean="0">
                <a:latin typeface="標楷體" pitchFamily="65" charset="-120"/>
              </a:rPr>
              <a:t>會</a:t>
            </a:r>
            <a:r>
              <a:rPr lang="en-US" altLang="zh-TW" sz="2000" dirty="0" smtClean="0">
                <a:latin typeface="標楷體" pitchFamily="65" charset="-120"/>
              </a:rPr>
              <a:t>)</a:t>
            </a:r>
            <a:r>
              <a:rPr lang="zh-TW" altLang="en-US" sz="2000" dirty="0" smtClean="0">
                <a:latin typeface="標楷體" pitchFamily="65" charset="-120"/>
              </a:rPr>
              <a:t>計及有關單位方式處理。</a:t>
            </a:r>
          </a:p>
          <a:p>
            <a:pPr marL="533400" indent="-533400" eaLnBrk="1" hangingPunct="1">
              <a:lnSpc>
                <a:spcPct val="90000"/>
              </a:lnSpc>
              <a:buClr>
                <a:srgbClr val="669900"/>
              </a:buClr>
              <a:buSzPct val="80000"/>
              <a:buFont typeface="Wingdings" pitchFamily="2" charset="2"/>
              <a:buNone/>
            </a:pPr>
            <a:r>
              <a:rPr lang="zh-TW" altLang="en-US" sz="2000" dirty="0" smtClean="0">
                <a:solidFill>
                  <a:srgbClr val="FF0000"/>
                </a:solidFill>
                <a:latin typeface="標楷體" pitchFamily="65" charset="-120"/>
              </a:rPr>
              <a:t>四、另有重要公務需處理，致無人員可供分派。</a:t>
            </a:r>
          </a:p>
          <a:p>
            <a:pPr marL="533400" indent="-533400" eaLnBrk="1" hangingPunct="1">
              <a:lnSpc>
                <a:spcPct val="90000"/>
              </a:lnSpc>
              <a:buClr>
                <a:srgbClr val="669900"/>
              </a:buClr>
              <a:buSzPct val="80000"/>
              <a:buFont typeface="Wingdings" pitchFamily="2" charset="2"/>
              <a:buNone/>
            </a:pPr>
            <a:r>
              <a:rPr lang="zh-TW" altLang="en-US" sz="2000" dirty="0" smtClean="0">
                <a:latin typeface="標楷體" pitchFamily="65" charset="-120"/>
              </a:rPr>
              <a:t>五、地區偏遠，無人員可供分派。</a:t>
            </a:r>
          </a:p>
          <a:p>
            <a:pPr marL="533400" indent="-533400" eaLnBrk="1" hangingPunct="1">
              <a:lnSpc>
                <a:spcPct val="90000"/>
              </a:lnSpc>
              <a:buClr>
                <a:srgbClr val="669900"/>
              </a:buClr>
              <a:buSzPct val="80000"/>
              <a:buFont typeface="Wingdings" pitchFamily="2" charset="2"/>
              <a:buNone/>
            </a:pPr>
            <a:r>
              <a:rPr lang="zh-TW" altLang="en-US" sz="2000" dirty="0" smtClean="0">
                <a:latin typeface="標楷體" pitchFamily="65" charset="-120"/>
              </a:rPr>
              <a:t>六、重複性採購，同一年度內已有監辦前例。</a:t>
            </a:r>
          </a:p>
          <a:p>
            <a:pPr marL="533400" indent="-533400" eaLnBrk="1" hangingPunct="1">
              <a:lnSpc>
                <a:spcPct val="90000"/>
              </a:lnSpc>
              <a:buClr>
                <a:srgbClr val="669900"/>
              </a:buClr>
              <a:buSzPct val="80000"/>
              <a:buFont typeface="Wingdings" pitchFamily="2" charset="2"/>
              <a:buNone/>
            </a:pPr>
            <a:r>
              <a:rPr lang="zh-TW" altLang="en-US" sz="2000" dirty="0" smtClean="0">
                <a:latin typeface="標楷體" pitchFamily="65" charset="-120"/>
              </a:rPr>
              <a:t>七、因不可預見之突發事故，確無法監辦。</a:t>
            </a:r>
          </a:p>
          <a:p>
            <a:pPr marL="533400" indent="-533400" eaLnBrk="1" hangingPunct="1">
              <a:lnSpc>
                <a:spcPct val="90000"/>
              </a:lnSpc>
              <a:buClr>
                <a:srgbClr val="669900"/>
              </a:buClr>
              <a:buSzPct val="80000"/>
              <a:buFont typeface="Wingdings" pitchFamily="2" charset="2"/>
              <a:buNone/>
            </a:pPr>
            <a:r>
              <a:rPr lang="zh-TW" altLang="en-US" sz="2000" dirty="0" smtClean="0">
                <a:latin typeface="標楷體" pitchFamily="65" charset="-120"/>
              </a:rPr>
              <a:t>八、依公告、公定或管制價格或費率採購財物或勞務，無減價之可能。</a:t>
            </a:r>
          </a:p>
          <a:p>
            <a:pPr marL="533400" indent="-533400" eaLnBrk="1" hangingPunct="1">
              <a:lnSpc>
                <a:spcPct val="90000"/>
              </a:lnSpc>
              <a:buClr>
                <a:srgbClr val="669900"/>
              </a:buClr>
              <a:buSzPct val="80000"/>
              <a:buFont typeface="Wingdings" pitchFamily="2" charset="2"/>
              <a:buNone/>
            </a:pPr>
            <a:r>
              <a:rPr lang="zh-TW" altLang="en-US" sz="2000" dirty="0" smtClean="0">
                <a:latin typeface="標楷體" pitchFamily="65" charset="-120"/>
              </a:rPr>
              <a:t>九、即買即用或自供應至使用之期間甚為短暫，實地監辦驗收有困難。</a:t>
            </a:r>
          </a:p>
          <a:p>
            <a:pPr marL="533400" indent="-533400" eaLnBrk="1" hangingPunct="1">
              <a:lnSpc>
                <a:spcPct val="90000"/>
              </a:lnSpc>
              <a:buClr>
                <a:srgbClr val="669900"/>
              </a:buClr>
              <a:buSzPct val="80000"/>
              <a:buFont typeface="Wingdings" pitchFamily="2" charset="2"/>
              <a:buNone/>
            </a:pPr>
            <a:r>
              <a:rPr lang="zh-TW" altLang="en-US" sz="2000" dirty="0" smtClean="0">
                <a:latin typeface="標楷體" pitchFamily="65" charset="-120"/>
              </a:rPr>
              <a:t>一○、辦理分批或部分驗收，其驗收金額未達公告金額。</a:t>
            </a:r>
          </a:p>
          <a:p>
            <a:pPr marL="533400" indent="-533400" eaLnBrk="1" hangingPunct="1">
              <a:lnSpc>
                <a:spcPct val="90000"/>
              </a:lnSpc>
              <a:buClr>
                <a:srgbClr val="669900"/>
              </a:buClr>
              <a:buSzPct val="80000"/>
              <a:buFont typeface="Wingdings" pitchFamily="2" charset="2"/>
              <a:buNone/>
            </a:pPr>
            <a:r>
              <a:rPr lang="zh-TW" altLang="en-US" sz="2000" dirty="0" smtClean="0">
                <a:latin typeface="標楷體" pitchFamily="65" charset="-120"/>
              </a:rPr>
              <a:t>一一、經政府機關或公正第三人查驗，並有相關規格、品質、數量之證明文書供驗收。</a:t>
            </a:r>
          </a:p>
          <a:p>
            <a:pPr marL="533400" indent="-533400" eaLnBrk="1" hangingPunct="1">
              <a:lnSpc>
                <a:spcPct val="90000"/>
              </a:lnSpc>
              <a:buClr>
                <a:srgbClr val="669900"/>
              </a:buClr>
              <a:buSzPct val="80000"/>
              <a:buFont typeface="Wingdings" pitchFamily="2" charset="2"/>
              <a:buNone/>
            </a:pPr>
            <a:r>
              <a:rPr lang="zh-TW" altLang="en-US" sz="2000" dirty="0" smtClean="0">
                <a:solidFill>
                  <a:srgbClr val="FF0000"/>
                </a:solidFill>
                <a:latin typeface="標楷體" pitchFamily="65" charset="-120"/>
              </a:rPr>
              <a:t>一二、依本法第四十八條第二項前段或招標文件所定家數規定流標。</a:t>
            </a:r>
          </a:p>
          <a:p>
            <a:pPr marL="533400" indent="-533400" eaLnBrk="1" hangingPunct="1">
              <a:lnSpc>
                <a:spcPct val="90000"/>
              </a:lnSpc>
              <a:buClr>
                <a:srgbClr val="669900"/>
              </a:buClr>
              <a:buSzPct val="80000"/>
              <a:buFont typeface="Wingdings" pitchFamily="2" charset="2"/>
              <a:buNone/>
            </a:pPr>
            <a:r>
              <a:rPr lang="zh-TW" altLang="en-US" sz="2000" dirty="0" smtClean="0">
                <a:solidFill>
                  <a:srgbClr val="FF0000"/>
                </a:solidFill>
                <a:latin typeface="標楷體" pitchFamily="65" charset="-120"/>
              </a:rPr>
              <a:t>一三、無廠商投標而流標。</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2438" name="Group 22"/>
          <p:cNvGraphicFramePr>
            <a:graphicFrameLocks noGrp="1"/>
          </p:cNvGraphicFramePr>
          <p:nvPr>
            <p:ph idx="1"/>
          </p:nvPr>
        </p:nvGraphicFramePr>
        <p:xfrm>
          <a:off x="250825" y="1341438"/>
          <a:ext cx="8709025" cy="4119041"/>
        </p:xfrm>
        <a:graphic>
          <a:graphicData uri="http://schemas.openxmlformats.org/drawingml/2006/table">
            <a:tbl>
              <a:tblPr/>
              <a:tblGrid>
                <a:gridCol w="8709025">
                  <a:extLst>
                    <a:ext uri="{9D8B030D-6E8A-4147-A177-3AD203B41FA5}">
                      <a16:colId xmlns:a16="http://schemas.microsoft.com/office/drawing/2014/main" xmlns="" val="20000"/>
                    </a:ext>
                  </a:extLst>
                </a:gridCol>
              </a:tblGrid>
              <a:tr h="6413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2400" b="1" i="0" u="none" strike="noStrike" cap="none" normalizeH="0" baseline="0" dirty="0" smtClean="0">
                          <a:ln>
                            <a:noFill/>
                          </a:ln>
                          <a:solidFill>
                            <a:srgbClr val="000066"/>
                          </a:solidFill>
                          <a:effectLst/>
                          <a:latin typeface="標楷體" pitchFamily="65" charset="-120"/>
                          <a:ea typeface="標楷體" pitchFamily="65" charset="-120"/>
                        </a:rPr>
                        <a:t>機關主會計及有關單位會同監辦採購辦法 </a:t>
                      </a:r>
                      <a:r>
                        <a:rPr kumimoji="1" lang="zh-TW" altLang="en-US" sz="2400" b="1" i="0" u="none" strike="noStrike" cap="none" normalizeH="0" baseline="0" dirty="0" smtClean="0">
                          <a:ln>
                            <a:noFill/>
                          </a:ln>
                          <a:solidFill>
                            <a:srgbClr val="FF0000"/>
                          </a:solidFill>
                          <a:effectLst/>
                          <a:latin typeface="標楷體" pitchFamily="65" charset="-120"/>
                          <a:ea typeface="標楷體" pitchFamily="65" charset="-120"/>
                        </a:rPr>
                        <a:t>第</a:t>
                      </a:r>
                      <a:r>
                        <a:rPr kumimoji="1" lang="en-US" altLang="zh-TW" sz="2400" b="1" i="0" u="none" strike="noStrike" cap="none" normalizeH="0" baseline="0" dirty="0" smtClean="0">
                          <a:ln>
                            <a:noFill/>
                          </a:ln>
                          <a:solidFill>
                            <a:srgbClr val="FF0000"/>
                          </a:solidFill>
                          <a:effectLst/>
                          <a:latin typeface="標楷體" pitchFamily="65" charset="-120"/>
                          <a:ea typeface="標楷體" pitchFamily="65" charset="-120"/>
                        </a:rPr>
                        <a:t>6</a:t>
                      </a:r>
                      <a:r>
                        <a:rPr kumimoji="1" lang="zh-TW" altLang="en-US" sz="2400" b="1" i="0" u="none" strike="noStrike" cap="none" normalizeH="0" baseline="0" dirty="0" smtClean="0">
                          <a:ln>
                            <a:noFill/>
                          </a:ln>
                          <a:solidFill>
                            <a:srgbClr val="FF0000"/>
                          </a:solidFill>
                          <a:effectLst/>
                          <a:latin typeface="標楷體" pitchFamily="65" charset="-120"/>
                          <a:ea typeface="標楷體" pitchFamily="65" charset="-120"/>
                        </a:rPr>
                        <a:t>條</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11000">
                          <a:srgbClr val="FF9999"/>
                        </a:gs>
                        <a:gs pos="80000">
                          <a:srgbClr val="FF9999">
                            <a:alpha val="34000"/>
                          </a:srgbClr>
                        </a:gs>
                      </a:gsLst>
                      <a:lin ang="5400000" scaled="0"/>
                    </a:gradFill>
                  </a:tcPr>
                </a:tc>
                <a:extLst>
                  <a:ext uri="{0D108BD9-81ED-4DB2-BD59-A6C34878D82A}">
                    <a16:rowId xmlns:a16="http://schemas.microsoft.com/office/drawing/2014/main" xmlns="" val="10000"/>
                  </a:ext>
                </a:extLst>
              </a:tr>
              <a:tr h="920750">
                <a:tc>
                  <a:txBody>
                    <a:bodyPr/>
                    <a:lstStyle/>
                    <a:p>
                      <a:pPr marL="355600" marR="0" lvl="0" indent="-355600" algn="l" defTabSz="914400" rtl="0" eaLnBrk="1" fontAlgn="base" latinLnBrk="0" hangingPunct="1">
                        <a:lnSpc>
                          <a:spcPct val="95000"/>
                        </a:lnSpc>
                        <a:spcBef>
                          <a:spcPct val="20000"/>
                        </a:spcBef>
                        <a:spcAft>
                          <a:spcPct val="0"/>
                        </a:spcAft>
                        <a:buClr>
                          <a:schemeClr val="folHlink"/>
                        </a:buClr>
                        <a:buSzPct val="60000"/>
                        <a:buFont typeface="Wingdings" pitchFamily="2" charset="2"/>
                        <a:buNone/>
                        <a:tabLst/>
                      </a:pPr>
                      <a:r>
                        <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rPr>
                        <a:t>Ⅰ.</a:t>
                      </a: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rPr>
                        <a:t>採購案有下列情形之一且尚未解決者，機關首長或其授權人員不得為前條之核准：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11000">
                          <a:srgbClr val="FFCCFF">
                            <a:alpha val="86000"/>
                          </a:srgbClr>
                        </a:gs>
                        <a:gs pos="78000">
                          <a:srgbClr val="FFCCFF">
                            <a:alpha val="38000"/>
                          </a:srgbClr>
                        </a:gs>
                      </a:gsLst>
                      <a:lin ang="5400000" scaled="0"/>
                    </a:gradFill>
                  </a:tcPr>
                </a:tc>
                <a:extLst>
                  <a:ext uri="{0D108BD9-81ED-4DB2-BD59-A6C34878D82A}">
                    <a16:rowId xmlns:a16="http://schemas.microsoft.com/office/drawing/2014/main" xmlns="" val="10001"/>
                  </a:ext>
                </a:extLst>
              </a:tr>
              <a:tr h="1461566">
                <a:tc>
                  <a:txBody>
                    <a:bodyPr/>
                    <a:lstStyle/>
                    <a:p>
                      <a:pPr marL="541338" marR="0" lvl="0" indent="-541338" algn="l" defTabSz="914400" rtl="0" eaLnBrk="1" fontAlgn="base" latinLnBrk="0" hangingPunct="1">
                        <a:lnSpc>
                          <a:spcPct val="95000"/>
                        </a:lnSpc>
                        <a:spcBef>
                          <a:spcPct val="2000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rPr>
                        <a:t>一、廠商提出異議或申訴。</a:t>
                      </a:r>
                    </a:p>
                    <a:p>
                      <a:pPr marL="541338" marR="0" lvl="0" indent="-541338" algn="l" defTabSz="914400" rtl="0" eaLnBrk="1" fontAlgn="base" latinLnBrk="0" hangingPunct="1">
                        <a:lnSpc>
                          <a:spcPct val="95000"/>
                        </a:lnSpc>
                        <a:spcBef>
                          <a:spcPct val="2000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rPr>
                        <a:t>二、廠商申請調解、提付仲裁或提起訴訟。</a:t>
                      </a:r>
                    </a:p>
                    <a:p>
                      <a:pPr marL="541338" marR="0" lvl="0" indent="-541338" algn="l" defTabSz="914400" rtl="0" eaLnBrk="1" fontAlgn="base" latinLnBrk="0" hangingPunct="1">
                        <a:lnSpc>
                          <a:spcPct val="95000"/>
                        </a:lnSpc>
                        <a:spcBef>
                          <a:spcPct val="2000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rPr>
                        <a:t>三、經採購稽核小組或工程施工查核小組認定採購有重大異常情形。</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11000">
                          <a:srgbClr val="FFCCFF">
                            <a:alpha val="86000"/>
                          </a:srgbClr>
                        </a:gs>
                        <a:gs pos="78000">
                          <a:srgbClr val="FFCCFF">
                            <a:alpha val="38000"/>
                          </a:srgbClr>
                        </a:gs>
                      </a:gsLst>
                      <a:lin ang="5400000" scaled="0"/>
                    </a:gradFill>
                  </a:tcPr>
                </a:tc>
                <a:extLst>
                  <a:ext uri="{0D108BD9-81ED-4DB2-BD59-A6C34878D82A}">
                    <a16:rowId xmlns:a16="http://schemas.microsoft.com/office/drawing/2014/main" xmlns="" val="10002"/>
                  </a:ext>
                </a:extLst>
              </a:tr>
              <a:tr h="1095375">
                <a:tc>
                  <a:txBody>
                    <a:bodyPr/>
                    <a:lstStyle/>
                    <a:p>
                      <a:pPr marL="355600" marR="0" lvl="0" indent="-355600" algn="l" defTabSz="914400" rtl="0" eaLnBrk="1" fontAlgn="base" latinLnBrk="0" hangingPunct="1">
                        <a:lnSpc>
                          <a:spcPct val="95000"/>
                        </a:lnSpc>
                        <a:spcBef>
                          <a:spcPct val="20000"/>
                        </a:spcBef>
                        <a:spcAft>
                          <a:spcPct val="0"/>
                        </a:spcAft>
                        <a:buClr>
                          <a:schemeClr val="folHlink"/>
                        </a:buClr>
                        <a:buSzPct val="60000"/>
                        <a:buFont typeface="Wingdings" pitchFamily="2" charset="2"/>
                        <a:buNone/>
                        <a:tabLst/>
                      </a:pPr>
                      <a:r>
                        <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rPr>
                        <a:t>Ⅱ.</a:t>
                      </a: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rPr>
                        <a:t>承辦採購單位通知主</a:t>
                      </a:r>
                      <a:r>
                        <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rPr>
                        <a:t>(</a:t>
                      </a: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rPr>
                        <a:t>會</a:t>
                      </a:r>
                      <a:r>
                        <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rPr>
                        <a:t>) </a:t>
                      </a: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rPr>
                        <a:t>計及有關單位監辦時，有前項各款情形之一者，應予敘明。</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11000">
                          <a:srgbClr val="FFCCFF">
                            <a:alpha val="86000"/>
                          </a:srgbClr>
                        </a:gs>
                        <a:gs pos="78000">
                          <a:srgbClr val="FFCCFF">
                            <a:alpha val="38000"/>
                          </a:srgbClr>
                        </a:gs>
                      </a:gsLst>
                      <a:lin ang="5400000" scaled="0"/>
                    </a:gradFill>
                  </a:tcPr>
                </a:tc>
                <a:extLst>
                  <a:ext uri="{0D108BD9-81ED-4DB2-BD59-A6C34878D82A}">
                    <a16:rowId xmlns:a16="http://schemas.microsoft.com/office/drawing/2014/main" xmlns="" val="10003"/>
                  </a:ext>
                </a:extLst>
              </a:tr>
            </a:tbl>
          </a:graphicData>
        </a:graphic>
      </p:graphicFrame>
      <p:sp>
        <p:nvSpPr>
          <p:cNvPr id="32771" name="投影片編號版面配置區 4"/>
          <p:cNvSpPr>
            <a:spLocks noGrp="1"/>
          </p:cNvSpPr>
          <p:nvPr>
            <p:ph type="sldNum" sz="quarter" idx="11"/>
          </p:nvPr>
        </p:nvSpPr>
        <p:spPr>
          <a:xfrm>
            <a:off x="7019925"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8F8D8A47-531C-45EF-B7FE-F3B09292B0CB}" type="slidenum">
              <a:rPr kumimoji="0" lang="en-US" altLang="zh-TW" smtClean="0">
                <a:solidFill>
                  <a:srgbClr val="0000FF"/>
                </a:solidFill>
                <a:latin typeface="Arial" pitchFamily="34" charset="0"/>
              </a:rPr>
              <a:pPr eaLnBrk="1" hangingPunct="1"/>
              <a:t>56</a:t>
            </a:fld>
            <a:endParaRPr kumimoji="0" lang="en-US" altLang="zh-TW" smtClean="0">
              <a:solidFill>
                <a:srgbClr val="0000FF"/>
              </a:solidFill>
              <a:latin typeface="Arial" pitchFamily="34" charset="0"/>
            </a:endParaRPr>
          </a:p>
        </p:txBody>
      </p:sp>
      <p:sp>
        <p:nvSpPr>
          <p:cNvPr id="32772" name="Rectangle 2"/>
          <p:cNvSpPr>
            <a:spLocks noGrp="1" noChangeArrowheads="1"/>
          </p:cNvSpPr>
          <p:nvPr>
            <p:ph type="title"/>
          </p:nvPr>
        </p:nvSpPr>
        <p:spPr/>
        <p:txBody>
          <a:bodyPr/>
          <a:lstStyle/>
          <a:p>
            <a:pPr eaLnBrk="1" hangingPunct="1"/>
            <a:r>
              <a:rPr lang="zh-TW" altLang="en-US" smtClean="0"/>
              <a:t>應派員監辦之情形</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1A32902E-5B24-4815-8C58-7B3C23F0A26E}" type="slidenum">
              <a:rPr kumimoji="0" lang="en-US" altLang="zh-TW" smtClean="0">
                <a:solidFill>
                  <a:srgbClr val="0000FF"/>
                </a:solidFill>
                <a:latin typeface="Arial" pitchFamily="34" charset="0"/>
              </a:rPr>
              <a:pPr eaLnBrk="1" hangingPunct="1"/>
              <a:t>57</a:t>
            </a:fld>
            <a:endParaRPr kumimoji="0" lang="en-US" altLang="zh-TW" smtClean="0">
              <a:solidFill>
                <a:srgbClr val="0000FF"/>
              </a:solidFill>
              <a:latin typeface="Arial" pitchFamily="34" charset="0"/>
            </a:endParaRPr>
          </a:p>
        </p:txBody>
      </p:sp>
      <p:sp>
        <p:nvSpPr>
          <p:cNvPr id="33795" name="Rectangle 2"/>
          <p:cNvSpPr>
            <a:spLocks noGrp="1" noChangeArrowheads="1"/>
          </p:cNvSpPr>
          <p:nvPr>
            <p:ph type="title"/>
          </p:nvPr>
        </p:nvSpPr>
        <p:spPr/>
        <p:txBody>
          <a:bodyPr/>
          <a:lstStyle/>
          <a:p>
            <a:pPr eaLnBrk="1" hangingPunct="1"/>
            <a:r>
              <a:rPr lang="zh-TW" altLang="en-US" smtClean="0"/>
              <a:t>不派員監辦情形</a:t>
            </a:r>
            <a:r>
              <a:rPr lang="en-US" altLang="zh-TW" sz="4000" smtClean="0"/>
              <a:t>-</a:t>
            </a:r>
            <a:r>
              <a:rPr lang="zh-TW" altLang="en-US" sz="4000" smtClean="0"/>
              <a:t>採購機關</a:t>
            </a:r>
          </a:p>
        </p:txBody>
      </p:sp>
      <p:sp>
        <p:nvSpPr>
          <p:cNvPr id="33796" name="Rectangle 3"/>
          <p:cNvSpPr>
            <a:spLocks noGrp="1" noChangeArrowheads="1"/>
          </p:cNvSpPr>
          <p:nvPr>
            <p:ph type="body" idx="1"/>
          </p:nvPr>
        </p:nvSpPr>
        <p:spPr/>
        <p:txBody>
          <a:bodyPr/>
          <a:lstStyle/>
          <a:p>
            <a:pPr eaLnBrk="1" hangingPunct="1">
              <a:spcBef>
                <a:spcPct val="40000"/>
              </a:spcBef>
            </a:pPr>
            <a:r>
              <a:rPr lang="zh-TW" altLang="en-US" smtClean="0"/>
              <a:t>經機關首長或其授權人員核准不派員監辦者，採購單位</a:t>
            </a:r>
            <a:r>
              <a:rPr lang="zh-TW" altLang="en-US" smtClean="0">
                <a:solidFill>
                  <a:srgbClr val="FF0000"/>
                </a:solidFill>
              </a:rPr>
              <a:t>紀錄應載明其符合規定之特殊情形</a:t>
            </a:r>
            <a:r>
              <a:rPr lang="zh-TW" altLang="en-US" smtClean="0"/>
              <a:t>。</a:t>
            </a:r>
            <a:r>
              <a:rPr lang="zh-TW" altLang="en-US" smtClean="0">
                <a:solidFill>
                  <a:srgbClr val="FF0000"/>
                </a:solidFill>
              </a:rPr>
              <a:t> </a:t>
            </a:r>
            <a:r>
              <a:rPr lang="en-US" altLang="zh-TW" sz="2800" smtClean="0">
                <a:latin typeface="標楷體" pitchFamily="65" charset="-120"/>
              </a:rPr>
              <a:t>(</a:t>
            </a:r>
            <a:r>
              <a:rPr lang="zh-TW" altLang="en-US" sz="2800" smtClean="0">
                <a:latin typeface="標楷體" pitchFamily="65" charset="-120"/>
              </a:rPr>
              <a:t>監辦</a:t>
            </a:r>
            <a:r>
              <a:rPr lang="en-US" altLang="zh-TW" sz="2800" smtClean="0">
                <a:latin typeface="標楷體" pitchFamily="65" charset="-120"/>
              </a:rPr>
              <a:t>7)</a:t>
            </a:r>
          </a:p>
          <a:p>
            <a:pPr eaLnBrk="1" hangingPunct="1">
              <a:spcBef>
                <a:spcPct val="40000"/>
              </a:spcBef>
            </a:pPr>
            <a:r>
              <a:rPr lang="zh-TW" altLang="en-US" smtClean="0"/>
              <a:t>開標、比價、議價、決標及驗收之程序完成後，檢送紀錄送監辦單位知悉存查。</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1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27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5" descr="1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9775" y="44450"/>
            <a:ext cx="4594225" cy="66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fld id="{67C16E74-8CD9-4FEB-B093-DC71861C56B6}" type="slidenum">
              <a:rPr kumimoji="0" lang="en-US" altLang="zh-TW" sz="2400" smtClean="0">
                <a:solidFill>
                  <a:srgbClr val="0000FF"/>
                </a:solidFill>
                <a:latin typeface="Arial" pitchFamily="34" charset="0"/>
                <a:ea typeface="新細明體" pitchFamily="18" charset="-120"/>
              </a:rPr>
              <a:pPr eaLnBrk="1" hangingPunct="1">
                <a:spcBef>
                  <a:spcPct val="0"/>
                </a:spcBef>
                <a:buClrTx/>
                <a:buSzTx/>
                <a:buFontTx/>
                <a:buNone/>
              </a:pPr>
              <a:t>58</a:t>
            </a:fld>
            <a:endParaRPr kumimoji="0" lang="en-US" altLang="zh-TW" sz="2400" smtClean="0">
              <a:solidFill>
                <a:srgbClr val="0000FF"/>
              </a:solidFill>
              <a:latin typeface="Arial" pitchFamily="34" charset="0"/>
              <a:ea typeface="新細明體" pitchFamily="18" charset="-120"/>
            </a:endParaRPr>
          </a:p>
        </p:txBody>
      </p:sp>
      <p:sp>
        <p:nvSpPr>
          <p:cNvPr id="36869" name="Oval 6"/>
          <p:cNvSpPr>
            <a:spLocks noChangeArrowheads="1"/>
          </p:cNvSpPr>
          <p:nvPr/>
        </p:nvSpPr>
        <p:spPr bwMode="auto">
          <a:xfrm>
            <a:off x="5940425" y="5805488"/>
            <a:ext cx="1727200" cy="57626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36870" name="Oval 7"/>
          <p:cNvSpPr>
            <a:spLocks noChangeArrowheads="1"/>
          </p:cNvSpPr>
          <p:nvPr/>
        </p:nvSpPr>
        <p:spPr bwMode="auto">
          <a:xfrm>
            <a:off x="755650" y="3213100"/>
            <a:ext cx="3311525" cy="93662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36871" name="文字方塊 1"/>
          <p:cNvSpPr txBox="1">
            <a:spLocks noChangeArrowheads="1"/>
          </p:cNvSpPr>
          <p:nvPr/>
        </p:nvSpPr>
        <p:spPr bwMode="auto">
          <a:xfrm>
            <a:off x="1979613" y="3681413"/>
            <a:ext cx="863600"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36872" name="文字方塊 2"/>
          <p:cNvSpPr txBox="1">
            <a:spLocks noChangeArrowheads="1"/>
          </p:cNvSpPr>
          <p:nvPr/>
        </p:nvSpPr>
        <p:spPr bwMode="auto">
          <a:xfrm>
            <a:off x="1692275" y="2781300"/>
            <a:ext cx="358775" cy="461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36873" name="文字方塊 3"/>
          <p:cNvSpPr txBox="1">
            <a:spLocks noChangeArrowheads="1"/>
          </p:cNvSpPr>
          <p:nvPr/>
        </p:nvSpPr>
        <p:spPr bwMode="auto">
          <a:xfrm>
            <a:off x="5940425" y="44450"/>
            <a:ext cx="1008063" cy="461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Tree>
    <p:extLst>
      <p:ext uri="{BB962C8B-B14F-4D97-AF65-F5344CB8AC3E}">
        <p14:creationId xmlns:p14="http://schemas.microsoft.com/office/powerpoint/2010/main" val="484385596"/>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fld id="{8426C9F3-3366-4EEB-A593-474CCD441C20}" type="slidenum">
              <a:rPr kumimoji="0" lang="en-US" altLang="zh-TW" sz="2400" smtClean="0">
                <a:solidFill>
                  <a:srgbClr val="0000FF"/>
                </a:solidFill>
                <a:latin typeface="Arial" pitchFamily="34" charset="0"/>
                <a:ea typeface="新細明體" pitchFamily="18" charset="-120"/>
              </a:rPr>
              <a:pPr eaLnBrk="1" hangingPunct="1">
                <a:spcBef>
                  <a:spcPct val="0"/>
                </a:spcBef>
                <a:buClrTx/>
                <a:buSzTx/>
                <a:buFontTx/>
                <a:buNone/>
              </a:pPr>
              <a:t>59</a:t>
            </a:fld>
            <a:endParaRPr kumimoji="0" lang="en-US" altLang="zh-TW" sz="2400" smtClean="0">
              <a:solidFill>
                <a:srgbClr val="0000FF"/>
              </a:solidFill>
              <a:latin typeface="Arial" pitchFamily="34" charset="0"/>
              <a:ea typeface="新細明體" pitchFamily="18" charset="-120"/>
            </a:endParaRPr>
          </a:p>
        </p:txBody>
      </p:sp>
      <p:grpSp>
        <p:nvGrpSpPr>
          <p:cNvPr id="37891" name="Group 4"/>
          <p:cNvGrpSpPr>
            <a:grpSpLocks/>
          </p:cNvGrpSpPr>
          <p:nvPr/>
        </p:nvGrpSpPr>
        <p:grpSpPr bwMode="auto">
          <a:xfrm>
            <a:off x="323850" y="82550"/>
            <a:ext cx="8208963" cy="6731000"/>
            <a:chOff x="476" y="733"/>
            <a:chExt cx="4854" cy="3507"/>
          </a:xfrm>
        </p:grpSpPr>
        <p:pic>
          <p:nvPicPr>
            <p:cNvPr id="3789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 y="733"/>
              <a:ext cx="4854" cy="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Line 6"/>
            <p:cNvSpPr>
              <a:spLocks noChangeShapeType="1"/>
            </p:cNvSpPr>
            <p:nvPr/>
          </p:nvSpPr>
          <p:spPr bwMode="auto">
            <a:xfrm>
              <a:off x="2517" y="3793"/>
              <a:ext cx="222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7896" name="Line 7"/>
            <p:cNvSpPr>
              <a:spLocks noChangeShapeType="1"/>
            </p:cNvSpPr>
            <p:nvPr/>
          </p:nvSpPr>
          <p:spPr bwMode="auto">
            <a:xfrm>
              <a:off x="1292" y="3994"/>
              <a:ext cx="344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7897" name="Line 8"/>
            <p:cNvSpPr>
              <a:spLocks noChangeShapeType="1"/>
            </p:cNvSpPr>
            <p:nvPr/>
          </p:nvSpPr>
          <p:spPr bwMode="auto">
            <a:xfrm>
              <a:off x="1292" y="4201"/>
              <a:ext cx="158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7898" name="Rectangle 9"/>
            <p:cNvSpPr>
              <a:spLocks noChangeArrowheads="1"/>
            </p:cNvSpPr>
            <p:nvPr/>
          </p:nvSpPr>
          <p:spPr bwMode="auto">
            <a:xfrm>
              <a:off x="2109" y="1616"/>
              <a:ext cx="363" cy="1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37899" name="Rectangle 10"/>
            <p:cNvSpPr>
              <a:spLocks noChangeArrowheads="1"/>
            </p:cNvSpPr>
            <p:nvPr/>
          </p:nvSpPr>
          <p:spPr bwMode="auto">
            <a:xfrm>
              <a:off x="3379" y="2523"/>
              <a:ext cx="1089" cy="2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37900" name="Rectangle 11"/>
            <p:cNvSpPr>
              <a:spLocks noChangeArrowheads="1"/>
            </p:cNvSpPr>
            <p:nvPr/>
          </p:nvSpPr>
          <p:spPr bwMode="auto">
            <a:xfrm>
              <a:off x="2744" y="3158"/>
              <a:ext cx="544" cy="1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grpSp>
      <p:sp>
        <p:nvSpPr>
          <p:cNvPr id="37892" name="文字方塊 2"/>
          <p:cNvSpPr txBox="1">
            <a:spLocks noChangeArrowheads="1"/>
          </p:cNvSpPr>
          <p:nvPr/>
        </p:nvSpPr>
        <p:spPr bwMode="auto">
          <a:xfrm>
            <a:off x="3392488" y="82550"/>
            <a:ext cx="531812" cy="461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r>
              <a:rPr lang="en-US" altLang="zh-TW" sz="2400" b="0">
                <a:ea typeface="新細明體" pitchFamily="18" charset="-120"/>
              </a:rPr>
              <a:t>00</a:t>
            </a:r>
            <a:endParaRPr lang="zh-TW" altLang="en-US" sz="2400" b="0">
              <a:ea typeface="新細明體" pitchFamily="18" charset="-120"/>
            </a:endParaRPr>
          </a:p>
        </p:txBody>
      </p:sp>
      <p:sp>
        <p:nvSpPr>
          <p:cNvPr id="37893" name="文字方塊 3"/>
          <p:cNvSpPr txBox="1">
            <a:spLocks noChangeArrowheads="1"/>
          </p:cNvSpPr>
          <p:nvPr/>
        </p:nvSpPr>
        <p:spPr bwMode="auto">
          <a:xfrm>
            <a:off x="1908175" y="1778000"/>
            <a:ext cx="576263" cy="460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r>
              <a:rPr lang="en-US" altLang="zh-TW" sz="2400" b="0">
                <a:ea typeface="新細明體" pitchFamily="18" charset="-120"/>
              </a:rPr>
              <a:t>00</a:t>
            </a:r>
            <a:endParaRPr lang="zh-TW" altLang="en-US" sz="2400" b="0">
              <a:ea typeface="新細明體" pitchFamily="18" charset="-120"/>
            </a:endParaRPr>
          </a:p>
        </p:txBody>
      </p:sp>
    </p:spTree>
    <p:extLst>
      <p:ext uri="{BB962C8B-B14F-4D97-AF65-F5344CB8AC3E}">
        <p14:creationId xmlns:p14="http://schemas.microsoft.com/office/powerpoint/2010/main" val="384773222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投影片編號版面配置區 4"/>
          <p:cNvSpPr>
            <a:spLocks noGrp="1"/>
          </p:cNvSpPr>
          <p:nvPr>
            <p:ph type="sldNum" sz="quarter" idx="4294967295"/>
          </p:nvPr>
        </p:nvSpPr>
        <p:spPr/>
        <p:txBody>
          <a:bodyPr/>
          <a:lstStyle/>
          <a:p>
            <a:fld id="{6E749F0B-1C99-40C5-A676-3C9453D596A7}" type="slidenum">
              <a:rPr lang="en-US" altLang="zh-TW"/>
              <a:pPr/>
              <a:t>6</a:t>
            </a:fld>
            <a:endParaRPr lang="en-US" altLang="zh-TW"/>
          </a:p>
        </p:txBody>
      </p:sp>
      <p:sp>
        <p:nvSpPr>
          <p:cNvPr id="985090" name="Rectangle 2"/>
          <p:cNvSpPr>
            <a:spLocks noChangeArrowheads="1"/>
          </p:cNvSpPr>
          <p:nvPr/>
        </p:nvSpPr>
        <p:spPr bwMode="auto">
          <a:xfrm>
            <a:off x="395288" y="156082"/>
            <a:ext cx="84248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TW" altLang="en-US" sz="2800" b="1" dirty="0">
                <a:latin typeface="標楷體" pitchFamily="65" charset="-120"/>
                <a:ea typeface="標楷體" pitchFamily="65" charset="-120"/>
              </a:rPr>
              <a:t>　　　     </a:t>
            </a:r>
            <a:r>
              <a:rPr lang="zh-TW" altLang="en-US" sz="2800" b="1" dirty="0" smtClean="0">
                <a:latin typeface="標楷體" pitchFamily="65" charset="-120"/>
                <a:ea typeface="標楷體" pitchFamily="65" charset="-120"/>
              </a:rPr>
              <a:t> </a:t>
            </a:r>
            <a:r>
              <a:rPr lang="zh-TW" altLang="en-US" sz="3200" b="1" dirty="0">
                <a:solidFill>
                  <a:srgbClr val="0000CC"/>
                </a:solidFill>
                <a:effectLst>
                  <a:outerShdw blurRad="38100" dist="38100" dir="2700000" algn="tl">
                    <a:srgbClr val="000000"/>
                  </a:outerShdw>
                </a:effectLst>
                <a:latin typeface="標楷體" pitchFamily="65" charset="-120"/>
                <a:ea typeface="標楷體" pitchFamily="65" charset="-120"/>
              </a:rPr>
              <a:t>政府採購法內容概要</a:t>
            </a:r>
          </a:p>
        </p:txBody>
      </p:sp>
      <p:graphicFrame>
        <p:nvGraphicFramePr>
          <p:cNvPr id="985338" name="Group 250"/>
          <p:cNvGraphicFramePr>
            <a:graphicFrameLocks noGrp="1"/>
          </p:cNvGraphicFramePr>
          <p:nvPr>
            <p:ph/>
            <p:extLst>
              <p:ext uri="{D42A27DB-BD31-4B8C-83A1-F6EECF244321}">
                <p14:modId xmlns:p14="http://schemas.microsoft.com/office/powerpoint/2010/main" val="3722004388"/>
              </p:ext>
            </p:extLst>
          </p:nvPr>
        </p:nvGraphicFramePr>
        <p:xfrm>
          <a:off x="492919" y="1241423"/>
          <a:ext cx="8229600" cy="5616577"/>
        </p:xfrm>
        <a:graphic>
          <a:graphicData uri="http://schemas.openxmlformats.org/drawingml/2006/table">
            <a:tbl>
              <a:tblPr/>
              <a:tblGrid>
                <a:gridCol w="744538">
                  <a:extLst>
                    <a:ext uri="{9D8B030D-6E8A-4147-A177-3AD203B41FA5}">
                      <a16:colId xmlns:a16="http://schemas.microsoft.com/office/drawing/2014/main" xmlns="" val="20000"/>
                    </a:ext>
                  </a:extLst>
                </a:gridCol>
                <a:gridCol w="1009650">
                  <a:extLst>
                    <a:ext uri="{9D8B030D-6E8A-4147-A177-3AD203B41FA5}">
                      <a16:colId xmlns:a16="http://schemas.microsoft.com/office/drawing/2014/main" xmlns="" val="20001"/>
                    </a:ext>
                  </a:extLst>
                </a:gridCol>
                <a:gridCol w="1444625">
                  <a:extLst>
                    <a:ext uri="{9D8B030D-6E8A-4147-A177-3AD203B41FA5}">
                      <a16:colId xmlns:a16="http://schemas.microsoft.com/office/drawing/2014/main" xmlns="" val="20002"/>
                    </a:ext>
                  </a:extLst>
                </a:gridCol>
                <a:gridCol w="720725">
                  <a:extLst>
                    <a:ext uri="{9D8B030D-6E8A-4147-A177-3AD203B41FA5}">
                      <a16:colId xmlns:a16="http://schemas.microsoft.com/office/drawing/2014/main" xmlns="" val="20003"/>
                    </a:ext>
                  </a:extLst>
                </a:gridCol>
                <a:gridCol w="4310062">
                  <a:extLst>
                    <a:ext uri="{9D8B030D-6E8A-4147-A177-3AD203B41FA5}">
                      <a16:colId xmlns:a16="http://schemas.microsoft.com/office/drawing/2014/main" xmlns="" val="20004"/>
                    </a:ext>
                  </a:extLst>
                </a:gridCol>
              </a:tblGrid>
              <a:tr h="8016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章次</a:t>
                      </a:r>
                      <a:endParaRPr kumimoji="1" lang="zh-TW" altLang="en-US" sz="2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章名</a:t>
                      </a:r>
                      <a:endParaRPr kumimoji="1" lang="zh-TW" altLang="en-US" sz="2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條次</a:t>
                      </a:r>
                      <a:endParaRPr kumimoji="1" lang="zh-TW" altLang="en-US" sz="2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條數</a:t>
                      </a:r>
                      <a:endParaRPr kumimoji="1" lang="zh-TW" altLang="en-US" sz="2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主要內容</a:t>
                      </a:r>
                      <a:endParaRPr kumimoji="1" lang="zh-TW" altLang="en-US" sz="2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4906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一</a:t>
                      </a:r>
                      <a:endParaRPr kumimoji="1" lang="zh-TW" altLang="en-US" sz="2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總則</a:t>
                      </a:r>
                      <a:endParaRPr kumimoji="1" lang="zh-TW" altLang="en-US" sz="2200" b="1" i="0" u="none" strike="noStrike" cap="none" normalizeH="0" baseline="0" dirty="0" smtClean="0">
                        <a:ln>
                          <a:noFill/>
                        </a:ln>
                        <a:solidFill>
                          <a:srgbClr val="FF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§1</a:t>
                      </a: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17</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rgbClr val="FF00FF"/>
                          </a:solidFill>
                          <a:effectLst/>
                          <a:latin typeface="Times New Roman" pitchFamily="18" charset="0"/>
                          <a:ea typeface="標楷體" pitchFamily="65" charset="-120"/>
                          <a:cs typeface="Times New Roman" pitchFamily="18" charset="0"/>
                        </a:rPr>
                        <a:t>增加</a:t>
                      </a:r>
                      <a:r>
                        <a:rPr kumimoji="1" lang="en-US" altLang="zh-TW" sz="2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200" b="1" i="0" u="none" strike="noStrike" cap="none" normalizeH="0" baseline="0" dirty="0" smtClean="0">
                          <a:ln>
                            <a:noFill/>
                          </a:ln>
                          <a:solidFill>
                            <a:srgbClr val="FF00FF"/>
                          </a:solidFill>
                          <a:effectLst/>
                          <a:latin typeface="Times New Roman" pitchFamily="18" charset="0"/>
                          <a:ea typeface="標楷體" pitchFamily="65" charset="-120"/>
                          <a:cs typeface="Times New Roman" pitchFamily="18" charset="0"/>
                        </a:rPr>
                        <a:t>11</a:t>
                      </a:r>
                      <a:r>
                        <a:rPr kumimoji="1" lang="zh-TW" altLang="en-US" sz="2200" b="1" i="0" u="none" strike="noStrike" cap="none" normalizeH="0" baseline="0" dirty="0" smtClean="0">
                          <a:ln>
                            <a:noFill/>
                          </a:ln>
                          <a:solidFill>
                            <a:srgbClr val="FF00FF"/>
                          </a:solidFill>
                          <a:effectLst/>
                          <a:latin typeface="Times New Roman" pitchFamily="18" charset="0"/>
                          <a:ea typeface="標楷體" pitchFamily="65" charset="-120"/>
                          <a:cs typeface="Times New Roman" pitchFamily="18" charset="0"/>
                        </a:rPr>
                        <a:t>條</a:t>
                      </a:r>
                      <a:r>
                        <a:rPr kumimoji="1" lang="en-US" altLang="zh-TW" sz="2200" b="1" i="0" u="none" strike="noStrike" cap="none" normalizeH="0" baseline="0" dirty="0" smtClean="0">
                          <a:ln>
                            <a:noFill/>
                          </a:ln>
                          <a:solidFill>
                            <a:srgbClr val="FF00FF"/>
                          </a:solidFill>
                          <a:effectLst/>
                          <a:latin typeface="Times New Roman" pitchFamily="18" charset="0"/>
                          <a:ea typeface="標楷體" pitchFamily="65" charset="-120"/>
                          <a:cs typeface="Times New Roman" pitchFamily="18" charset="0"/>
                        </a:rPr>
                        <a:t>-1</a:t>
                      </a:r>
                      <a:endParaRPr kumimoji="1" lang="zh-TW" altLang="en-US" sz="2200" b="1" i="0" u="none" strike="noStrike" cap="none" normalizeH="0" baseline="0" dirty="0" smtClean="0">
                        <a:ln>
                          <a:noFill/>
                        </a:ln>
                        <a:solidFill>
                          <a:srgbClr val="FF00FF"/>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立法宗旨、適用範圍、名詞定義、</a:t>
                      </a: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採購機關、主管機關、採購監辦、</a:t>
                      </a: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利益迴避、請託關說、外商參與。</a:t>
                      </a:r>
                      <a:endParaRPr kumimoji="1" lang="zh-TW" altLang="en-US" sz="2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8335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二</a:t>
                      </a:r>
                      <a:endParaRPr kumimoji="1" lang="zh-TW" altLang="en-US" sz="2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招標</a:t>
                      </a:r>
                      <a:endParaRPr kumimoji="1" lang="zh-TW" altLang="en-US" sz="2200" b="1" i="0" u="none" strike="noStrike" cap="none" normalizeH="0" baseline="0" dirty="0" smtClean="0">
                        <a:ln>
                          <a:noFill/>
                        </a:ln>
                        <a:solidFill>
                          <a:srgbClr val="FF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§18</a:t>
                      </a: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44</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rgbClr val="FF00FF"/>
                          </a:solidFill>
                          <a:effectLst/>
                          <a:latin typeface="Times New Roman" pitchFamily="18" charset="0"/>
                          <a:ea typeface="標楷體" pitchFamily="65" charset="-120"/>
                          <a:cs typeface="Times New Roman" pitchFamily="18" charset="0"/>
                        </a:rPr>
                        <a:t>增加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200" b="1" i="0" u="none" strike="noStrike" cap="none" normalizeH="0" baseline="0" dirty="0" smtClean="0">
                          <a:ln>
                            <a:noFill/>
                          </a:ln>
                          <a:solidFill>
                            <a:srgbClr val="FF00FF"/>
                          </a:solidFill>
                          <a:effectLst/>
                          <a:latin typeface="Times New Roman" pitchFamily="18" charset="0"/>
                          <a:ea typeface="標楷體" pitchFamily="65" charset="-120"/>
                          <a:cs typeface="Times New Roman" pitchFamily="18" charset="0"/>
                        </a:rPr>
                        <a:t>26</a:t>
                      </a:r>
                      <a:r>
                        <a:rPr kumimoji="1" lang="zh-TW" altLang="en-US" sz="2200" b="1" i="0" u="none" strike="noStrike" cap="none" normalizeH="0" baseline="0" dirty="0" smtClean="0">
                          <a:ln>
                            <a:noFill/>
                          </a:ln>
                          <a:solidFill>
                            <a:srgbClr val="FF00FF"/>
                          </a:solidFill>
                          <a:effectLst/>
                          <a:latin typeface="Times New Roman" pitchFamily="18" charset="0"/>
                          <a:ea typeface="標楷體" pitchFamily="65" charset="-120"/>
                          <a:cs typeface="Times New Roman" pitchFamily="18" charset="0"/>
                        </a:rPr>
                        <a:t>條</a:t>
                      </a:r>
                      <a:r>
                        <a:rPr kumimoji="1" lang="en-US" altLang="zh-TW" sz="2200" b="1" i="0" u="none" strike="noStrike" cap="none" normalizeH="0" baseline="0" dirty="0" smtClean="0">
                          <a:ln>
                            <a:noFill/>
                          </a:ln>
                          <a:solidFill>
                            <a:srgbClr val="FF00FF"/>
                          </a:solidFill>
                          <a:effectLst/>
                          <a:latin typeface="Times New Roman" pitchFamily="18" charset="0"/>
                          <a:ea typeface="標楷體" pitchFamily="65" charset="-120"/>
                          <a:cs typeface="Times New Roman" pitchFamily="18" charset="0"/>
                        </a:rPr>
                        <a:t>-1</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1" lang="en-US" altLang="zh-TW" sz="2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招標方式及適用情形、統包、共</a:t>
                      </a: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同投標、採購規格、政府採購公</a:t>
                      </a: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報、押標金、保證金、替代方案、</a:t>
                      </a: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廠商資格、禁止黨營事業參與、</a:t>
                      </a: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補償交易。</a:t>
                      </a:r>
                      <a:endParaRPr kumimoji="1" lang="zh-TW" altLang="en-US" sz="2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4906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三</a:t>
                      </a:r>
                      <a:endParaRPr kumimoji="1" lang="zh-TW" altLang="en-US" sz="2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決標</a:t>
                      </a:r>
                      <a:endParaRPr kumimoji="1" lang="zh-TW" altLang="en-US" sz="2200" b="1" i="0" u="none" strike="noStrike" cap="none" normalizeH="0" baseline="0" dirty="0" smtClean="0">
                        <a:ln>
                          <a:noFill/>
                        </a:ln>
                        <a:solidFill>
                          <a:srgbClr val="FF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2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§45</a:t>
                      </a:r>
                      <a:r>
                        <a:rPr kumimoji="1" lang="zh-TW" altLang="en-US" sz="22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r>
                        <a:rPr kumimoji="1" lang="en-US" altLang="zh-TW" sz="22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62</a:t>
                      </a:r>
                      <a:endParaRPr kumimoji="1" lang="en-US" altLang="zh-TW" sz="2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底價、開標、決標條件、決標方</a:t>
                      </a: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式、最低標、最有利標、複數決</a:t>
                      </a: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標、協商措施、禁止佣金、決標</a:t>
                      </a: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公告。</a:t>
                      </a:r>
                      <a:endParaRPr kumimoji="1" lang="zh-TW" altLang="en-US" sz="2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514632873"/>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71" name="Group 71"/>
          <p:cNvGraphicFramePr>
            <a:graphicFrameLocks noGrp="1"/>
          </p:cNvGraphicFramePr>
          <p:nvPr>
            <p:ph idx="1"/>
          </p:nvPr>
        </p:nvGraphicFramePr>
        <p:xfrm>
          <a:off x="250825" y="1196975"/>
          <a:ext cx="8709025" cy="5183366"/>
        </p:xfrm>
        <a:graphic>
          <a:graphicData uri="http://schemas.openxmlformats.org/drawingml/2006/table">
            <a:tbl>
              <a:tblPr/>
              <a:tblGrid>
                <a:gridCol w="1008063">
                  <a:extLst>
                    <a:ext uri="{9D8B030D-6E8A-4147-A177-3AD203B41FA5}">
                      <a16:colId xmlns:a16="http://schemas.microsoft.com/office/drawing/2014/main" xmlns="" val="20000"/>
                    </a:ext>
                  </a:extLst>
                </a:gridCol>
                <a:gridCol w="1009650">
                  <a:extLst>
                    <a:ext uri="{9D8B030D-6E8A-4147-A177-3AD203B41FA5}">
                      <a16:colId xmlns:a16="http://schemas.microsoft.com/office/drawing/2014/main" xmlns="" val="20001"/>
                    </a:ext>
                  </a:extLst>
                </a:gridCol>
                <a:gridCol w="1008062">
                  <a:extLst>
                    <a:ext uri="{9D8B030D-6E8A-4147-A177-3AD203B41FA5}">
                      <a16:colId xmlns:a16="http://schemas.microsoft.com/office/drawing/2014/main" xmlns="" val="20002"/>
                    </a:ext>
                  </a:extLst>
                </a:gridCol>
                <a:gridCol w="1008063">
                  <a:extLst>
                    <a:ext uri="{9D8B030D-6E8A-4147-A177-3AD203B41FA5}">
                      <a16:colId xmlns:a16="http://schemas.microsoft.com/office/drawing/2014/main" xmlns="" val="20003"/>
                    </a:ext>
                  </a:extLst>
                </a:gridCol>
                <a:gridCol w="1223962">
                  <a:extLst>
                    <a:ext uri="{9D8B030D-6E8A-4147-A177-3AD203B41FA5}">
                      <a16:colId xmlns:a16="http://schemas.microsoft.com/office/drawing/2014/main" xmlns="" val="20004"/>
                    </a:ext>
                  </a:extLst>
                </a:gridCol>
                <a:gridCol w="3451225">
                  <a:extLst>
                    <a:ext uri="{9D8B030D-6E8A-4147-A177-3AD203B41FA5}">
                      <a16:colId xmlns:a16="http://schemas.microsoft.com/office/drawing/2014/main" xmlns="" val="20005"/>
                    </a:ext>
                  </a:extLst>
                </a:gridCol>
              </a:tblGrid>
              <a:tr h="713170">
                <a:tc>
                  <a:txBody>
                    <a:bodyPr/>
                    <a:lstStyle/>
                    <a:p>
                      <a:pPr marL="0" marR="0" lvl="0" indent="0" algn="ctr" defTabSz="914400" rtl="0" eaLnBrk="1" fontAlgn="base" latinLnBrk="0" hangingPunct="1">
                        <a:lnSpc>
                          <a:spcPct val="85000"/>
                        </a:lnSpc>
                        <a:spcBef>
                          <a:spcPct val="0"/>
                        </a:spcBef>
                        <a:spcAft>
                          <a:spcPct val="0"/>
                        </a:spcAft>
                        <a:buClrTx/>
                        <a:buSzTx/>
                        <a:buFontTx/>
                        <a:buNone/>
                        <a:tabLst>
                          <a:tab pos="0" algn="l"/>
                        </a:tabLst>
                      </a:pPr>
                      <a:r>
                        <a:rPr kumimoji="1" lang="zh-TW" altLang="en-US" sz="1600" b="1" i="0" u="none" strike="noStrike" cap="none" normalizeH="0" baseline="0" dirty="0" smtClean="0">
                          <a:ln>
                            <a:noFill/>
                          </a:ln>
                          <a:solidFill>
                            <a:schemeClr val="bg1"/>
                          </a:solidFill>
                          <a:effectLst/>
                          <a:latin typeface="標楷體" pitchFamily="65" charset="-120"/>
                          <a:ea typeface="標楷體" pitchFamily="65" charset="-120"/>
                        </a:rPr>
                        <a:t>單筆訂購金額（含額外項）</a:t>
                      </a:r>
                    </a:p>
                  </a:txBody>
                  <a:tcPr marT="45701" marB="45701"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105638"/>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zh-TW" altLang="en-US" sz="1600" b="1" i="0" u="none" strike="noStrike" cap="none" normalizeH="0" baseline="0" dirty="0" smtClean="0">
                          <a:ln>
                            <a:noFill/>
                          </a:ln>
                          <a:solidFill>
                            <a:schemeClr val="bg1"/>
                          </a:solidFill>
                          <a:effectLst/>
                          <a:latin typeface="標楷體" pitchFamily="65" charset="-120"/>
                          <a:ea typeface="標楷體" pitchFamily="65" charset="-120"/>
                        </a:rPr>
                        <a:t>是否達大量訂購數量或金額</a:t>
                      </a:r>
                    </a:p>
                  </a:txBody>
                  <a:tcPr marT="45701" marB="4570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105638"/>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zh-TW" altLang="en-US" sz="1600" b="1" i="0" u="none" strike="noStrike" cap="none" normalizeH="0" baseline="0" dirty="0" smtClean="0">
                          <a:ln>
                            <a:noFill/>
                          </a:ln>
                          <a:solidFill>
                            <a:schemeClr val="bg1"/>
                          </a:solidFill>
                          <a:effectLst/>
                          <a:latin typeface="標楷體" pitchFamily="65" charset="-120"/>
                          <a:ea typeface="標楷體" pitchFamily="65" charset="-120"/>
                        </a:rPr>
                        <a:t>擬訂購項次之訂約廠商家數</a:t>
                      </a:r>
                    </a:p>
                  </a:txBody>
                  <a:tcPr marT="45701" marB="4570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105638"/>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zh-TW" altLang="en-US" sz="1600" b="1" i="0" u="none" strike="noStrike" cap="none" normalizeH="0" baseline="0" dirty="0" smtClean="0">
                          <a:ln>
                            <a:noFill/>
                          </a:ln>
                          <a:solidFill>
                            <a:schemeClr val="bg1"/>
                          </a:solidFill>
                          <a:effectLst/>
                          <a:latin typeface="標楷體" pitchFamily="65" charset="-120"/>
                          <a:ea typeface="標楷體" pitchFamily="65" charset="-120"/>
                        </a:rPr>
                        <a:t>作業內涵具議價或比價性質</a:t>
                      </a:r>
                    </a:p>
                  </a:txBody>
                  <a:tcPr marT="45701" marB="4570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105638"/>
                    </a:solidFill>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1" lang="zh-TW" altLang="en-US" sz="1600" b="1" i="0" u="none" strike="noStrike" cap="none" normalizeH="0" baseline="0" dirty="0" smtClean="0">
                          <a:ln>
                            <a:noFill/>
                          </a:ln>
                          <a:solidFill>
                            <a:schemeClr val="bg1"/>
                          </a:solidFill>
                          <a:effectLst/>
                          <a:latin typeface="標楷體" pitchFamily="65" charset="-120"/>
                          <a:ea typeface="標楷體" pitchFamily="65" charset="-120"/>
                        </a:rPr>
                        <a:t>是否適用採購法第</a:t>
                      </a:r>
                      <a:r>
                        <a:rPr kumimoji="1" lang="en-US" altLang="zh-TW" sz="1600" b="1" i="0" u="none" strike="noStrike" cap="none" normalizeH="0" baseline="0" dirty="0" smtClean="0">
                          <a:ln>
                            <a:noFill/>
                          </a:ln>
                          <a:solidFill>
                            <a:schemeClr val="bg1"/>
                          </a:solidFill>
                          <a:effectLst/>
                          <a:latin typeface="標楷體" pitchFamily="65" charset="-120"/>
                          <a:ea typeface="標楷體" pitchFamily="65" charset="-120"/>
                        </a:rPr>
                        <a:t>13</a:t>
                      </a:r>
                      <a:r>
                        <a:rPr kumimoji="1" lang="zh-TW" altLang="en-US" sz="1600" b="1" i="0" u="none" strike="noStrike" cap="none" normalizeH="0" baseline="0" dirty="0" smtClean="0">
                          <a:ln>
                            <a:noFill/>
                          </a:ln>
                          <a:solidFill>
                            <a:schemeClr val="bg1"/>
                          </a:solidFill>
                          <a:effectLst/>
                          <a:latin typeface="標楷體" pitchFamily="65" charset="-120"/>
                          <a:ea typeface="標楷體" pitchFamily="65" charset="-120"/>
                        </a:rPr>
                        <a:t>條監辦規定</a:t>
                      </a:r>
                    </a:p>
                  </a:txBody>
                  <a:tcPr marT="45701" marB="4570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105638"/>
                    </a:solid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zh-TW" altLang="en-US" sz="1600" b="1" i="0" u="none" strike="noStrike" cap="none" normalizeH="0" baseline="0" dirty="0" smtClean="0">
                          <a:ln>
                            <a:noFill/>
                          </a:ln>
                          <a:solidFill>
                            <a:schemeClr val="bg1"/>
                          </a:solidFill>
                          <a:effectLst/>
                          <a:latin typeface="標楷體" pitchFamily="65" charset="-120"/>
                          <a:ea typeface="標楷體" pitchFamily="65" charset="-120"/>
                        </a:rPr>
                        <a:t>說明</a:t>
                      </a:r>
                    </a:p>
                  </a:txBody>
                  <a:tcPr marT="45701" marB="4570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105638"/>
                    </a:solidFill>
                  </a:tcPr>
                </a:tc>
                <a:extLst>
                  <a:ext uri="{0D108BD9-81ED-4DB2-BD59-A6C34878D82A}">
                    <a16:rowId xmlns:a16="http://schemas.microsoft.com/office/drawing/2014/main" xmlns="" val="10000"/>
                  </a:ext>
                </a:extLst>
              </a:tr>
              <a:tr h="1179495">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en-US" altLang="zh-TW" sz="2000" b="1" i="0" u="none" strike="noStrike" cap="none" normalizeH="0" baseline="0" smtClean="0">
                          <a:ln>
                            <a:noFill/>
                          </a:ln>
                          <a:solidFill>
                            <a:schemeClr val="folHlink"/>
                          </a:solidFill>
                          <a:effectLst/>
                          <a:latin typeface="標楷體" pitchFamily="65" charset="-120"/>
                          <a:ea typeface="標楷體" pitchFamily="65" charset="-120"/>
                        </a:rPr>
                        <a:t>10</a:t>
                      </a:r>
                      <a:r>
                        <a:rPr kumimoji="1" lang="zh-TW" altLang="en-US" sz="2000" b="1" i="0" u="none" strike="noStrike" cap="none" normalizeH="0" baseline="0" smtClean="0">
                          <a:ln>
                            <a:noFill/>
                          </a:ln>
                          <a:solidFill>
                            <a:schemeClr val="folHlink"/>
                          </a:solidFill>
                          <a:effectLst/>
                          <a:latin typeface="標楷體" pitchFamily="65" charset="-120"/>
                          <a:ea typeface="標楷體" pitchFamily="65" charset="-120"/>
                        </a:rPr>
                        <a:t>萬元以下</a:t>
                      </a:r>
                    </a:p>
                  </a:txBody>
                  <a:tcPr marT="45701" marB="45701"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7FFF0"/>
                    </a:solid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rPr>
                        <a:t>否</a:t>
                      </a:r>
                    </a:p>
                  </a:txBody>
                  <a:tcPr marT="45701" marB="45701"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7FFF0"/>
                    </a:solid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rPr>
                        <a:t>不限</a:t>
                      </a:r>
                    </a:p>
                  </a:txBody>
                  <a:tcPr marT="45701" marB="45701"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7FFF0"/>
                    </a:solidFill>
                  </a:tcPr>
                </a:tc>
                <a:tc>
                  <a:txBody>
                    <a:bodyPr/>
                    <a:lstStyle/>
                    <a:p>
                      <a:pPr marL="0" marR="0" lvl="0" indent="0" algn="ctr" defTabSz="914400" rtl="0" eaLnBrk="1" fontAlgn="base" latinLnBrk="0" hangingPunct="1">
                        <a:lnSpc>
                          <a:spcPct val="85000"/>
                        </a:lnSpc>
                        <a:spcBef>
                          <a:spcPct val="20000"/>
                        </a:spcBef>
                        <a:spcAft>
                          <a:spcPct val="0"/>
                        </a:spcAft>
                        <a:buClr>
                          <a:schemeClr val="folHlink"/>
                        </a:buClr>
                        <a:buSzPct val="60000"/>
                        <a:buFont typeface="Wingdings" pitchFamily="2" charset="2"/>
                        <a:buNone/>
                        <a:tabLst/>
                      </a:pPr>
                      <a:endParaRPr kumimoji="1" lang="zh-TW" altLang="zh-TW" sz="1800" b="1" i="0" u="none" strike="noStrike" cap="none" normalizeH="0" baseline="0" smtClean="0">
                        <a:ln>
                          <a:noFill/>
                        </a:ln>
                        <a:solidFill>
                          <a:schemeClr val="tx1"/>
                        </a:solidFill>
                        <a:effectLst/>
                        <a:latin typeface="標楷體" pitchFamily="65" charset="-120"/>
                        <a:ea typeface="標楷體" pitchFamily="65" charset="-120"/>
                      </a:endParaRPr>
                    </a:p>
                  </a:txBody>
                  <a:tcPr marT="45701" marB="45701"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7FFF0"/>
                    </a:solid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rPr>
                        <a:t>不適用</a:t>
                      </a:r>
                    </a:p>
                  </a:txBody>
                  <a:tcPr marT="45701" marB="45701"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7FFF0"/>
                    </a:solidFill>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rPr>
                        <a:t>依契約單價訂購。未達契約所載大量訂購之最低金額或數量條件者，共同供應契約廠商如以優於契約規定條件供應，屬市場機制，亦無違約，惟交貨品質應依約辦理，並應注意共同供應契約實施辦法第</a:t>
                      </a:r>
                      <a:r>
                        <a:rPr kumimoji="1" lang="en-US" altLang="zh-TW" sz="1400" b="1" i="0" u="none" strike="noStrike" cap="none" normalizeH="0" baseline="0" smtClean="0">
                          <a:ln>
                            <a:noFill/>
                          </a:ln>
                          <a:solidFill>
                            <a:schemeClr val="tx1"/>
                          </a:solidFill>
                          <a:effectLst/>
                          <a:latin typeface="標楷體" pitchFamily="65" charset="-120"/>
                          <a:ea typeface="標楷體" pitchFamily="65" charset="-120"/>
                        </a:rPr>
                        <a:t>9</a:t>
                      </a: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rPr>
                        <a:t>條規定。</a:t>
                      </a:r>
                    </a:p>
                  </a:txBody>
                  <a:tcPr marT="45701" marB="45701"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7FFF0"/>
                    </a:solidFill>
                  </a:tcPr>
                </a:tc>
                <a:extLst>
                  <a:ext uri="{0D108BD9-81ED-4DB2-BD59-A6C34878D82A}">
                    <a16:rowId xmlns:a16="http://schemas.microsoft.com/office/drawing/2014/main" xmlns="" val="10001"/>
                  </a:ext>
                </a:extLst>
              </a:tr>
              <a:tr h="324565">
                <a:tc rowSpan="3">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1" lang="zh-TW" altLang="en-US" sz="2000" b="1" i="0" u="none" strike="noStrike" cap="none" normalizeH="0" baseline="0" smtClean="0">
                          <a:ln>
                            <a:noFill/>
                          </a:ln>
                          <a:solidFill>
                            <a:schemeClr val="folHlink"/>
                          </a:solidFill>
                          <a:effectLst/>
                          <a:latin typeface="標楷體" pitchFamily="65" charset="-120"/>
                          <a:ea typeface="標楷體" pitchFamily="65" charset="-120"/>
                        </a:rPr>
                        <a:t>逾</a:t>
                      </a:r>
                      <a:r>
                        <a:rPr kumimoji="1" lang="en-US" altLang="zh-TW" sz="2000" b="1" i="0" u="none" strike="noStrike" cap="none" normalizeH="0" baseline="0" smtClean="0">
                          <a:ln>
                            <a:noFill/>
                          </a:ln>
                          <a:solidFill>
                            <a:schemeClr val="folHlink"/>
                          </a:solidFill>
                          <a:effectLst/>
                          <a:latin typeface="標楷體" pitchFamily="65" charset="-120"/>
                          <a:ea typeface="標楷體" pitchFamily="65" charset="-120"/>
                        </a:rPr>
                        <a:t>10</a:t>
                      </a:r>
                      <a:r>
                        <a:rPr kumimoji="1" lang="zh-TW" altLang="en-US" sz="2000" b="1" i="0" u="none" strike="noStrike" cap="none" normalizeH="0" baseline="0" smtClean="0">
                          <a:ln>
                            <a:noFill/>
                          </a:ln>
                          <a:solidFill>
                            <a:schemeClr val="folHlink"/>
                          </a:solidFill>
                          <a:effectLst/>
                          <a:latin typeface="標楷體" pitchFamily="65" charset="-120"/>
                          <a:ea typeface="標楷體" pitchFamily="65" charset="-120"/>
                        </a:rPr>
                        <a:t>萬元但未達公告金額</a:t>
                      </a:r>
                    </a:p>
                  </a:txBody>
                  <a:tcPr marT="45701" marB="45701"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7FFF0"/>
                    </a:solid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rPr>
                        <a:t>否</a:t>
                      </a:r>
                    </a:p>
                  </a:txBody>
                  <a:tcPr marT="45701" marB="45701"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7FFF0"/>
                    </a:solid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rPr>
                        <a:t>不限</a:t>
                      </a:r>
                    </a:p>
                  </a:txBody>
                  <a:tcPr marT="45701" marB="45701"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7FFF0"/>
                    </a:solidFill>
                  </a:tcPr>
                </a:tc>
                <a:tc>
                  <a:txBody>
                    <a:bodyPr/>
                    <a:lstStyle/>
                    <a:p>
                      <a:pPr marL="0" marR="0" lvl="0" indent="0" algn="l" defTabSz="914400" rtl="0" eaLnBrk="1" fontAlgn="base" latinLnBrk="0" hangingPunct="1">
                        <a:lnSpc>
                          <a:spcPct val="85000"/>
                        </a:lnSpc>
                        <a:spcBef>
                          <a:spcPct val="20000"/>
                        </a:spcBef>
                        <a:spcAft>
                          <a:spcPct val="0"/>
                        </a:spcAft>
                        <a:buClr>
                          <a:schemeClr val="folHlink"/>
                        </a:buClr>
                        <a:buSzPct val="60000"/>
                        <a:buFont typeface="Wingdings" pitchFamily="2" charset="2"/>
                        <a:buNone/>
                        <a:tabLst/>
                      </a:pPr>
                      <a:endParaRPr kumimoji="1" lang="zh-TW" altLang="zh-TW" sz="1800" b="1" i="0" u="none" strike="noStrike" cap="none" normalizeH="0" baseline="0" smtClean="0">
                        <a:ln>
                          <a:noFill/>
                        </a:ln>
                        <a:solidFill>
                          <a:schemeClr val="tx1"/>
                        </a:solidFill>
                        <a:effectLst/>
                        <a:latin typeface="標楷體" pitchFamily="65" charset="-120"/>
                        <a:ea typeface="標楷體" pitchFamily="65" charset="-120"/>
                      </a:endParaRPr>
                    </a:p>
                  </a:txBody>
                  <a:tcPr marT="45701" marB="45701"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7FFF0"/>
                    </a:solid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rPr>
                        <a:t>不適用</a:t>
                      </a:r>
                    </a:p>
                  </a:txBody>
                  <a:tcPr marT="45701" marB="45701"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7FFF0"/>
                    </a:solidFill>
                  </a:tcPr>
                </a:tc>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rPr>
                        <a:t>同上。</a:t>
                      </a:r>
                    </a:p>
                  </a:txBody>
                  <a:tcPr marT="45701" marB="45701"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7FFF0"/>
                    </a:solidFill>
                  </a:tcPr>
                </a:tc>
                <a:extLst>
                  <a:ext uri="{0D108BD9-81ED-4DB2-BD59-A6C34878D82A}">
                    <a16:rowId xmlns:a16="http://schemas.microsoft.com/office/drawing/2014/main" xmlns="" val="10002"/>
                  </a:ext>
                </a:extLst>
              </a:tr>
              <a:tr h="324565">
                <a:tc vMerge="1">
                  <a:txBody>
                    <a:bodyPr/>
                    <a:lstStyle/>
                    <a:p>
                      <a:endParaRPr lang="zh-TW" altLang="en-US"/>
                    </a:p>
                  </a:txBody>
                  <a:tcPr/>
                </a:tc>
                <a:tc rowSpan="2">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zh-TW" altLang="en-US" sz="1800" b="1" i="0" u="none" strike="noStrike" cap="none" normalizeH="0" baseline="0" smtClean="0">
                          <a:ln>
                            <a:noFill/>
                          </a:ln>
                          <a:solidFill>
                            <a:srgbClr val="FF0000"/>
                          </a:solidFill>
                          <a:effectLst/>
                          <a:latin typeface="標楷體" pitchFamily="65" charset="-120"/>
                          <a:ea typeface="標楷體" pitchFamily="65" charset="-120"/>
                        </a:rPr>
                        <a:t>是</a:t>
                      </a:r>
                    </a:p>
                    <a:p>
                      <a:pPr marL="0" marR="0" lvl="0" indent="0" algn="l" defTabSz="914400" rtl="0" eaLnBrk="0" fontAlgn="base" latinLnBrk="0" hangingPunct="0">
                        <a:lnSpc>
                          <a:spcPct val="85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rPr>
                        <a:t>例如某一契約之大量訂購金額定為新台幣</a:t>
                      </a:r>
                      <a:r>
                        <a:rPr kumimoji="1" lang="en-US" altLang="zh-TW" sz="1400" b="1" i="0" u="none" strike="noStrike" cap="none" normalizeH="0" baseline="0" smtClean="0">
                          <a:ln>
                            <a:noFill/>
                          </a:ln>
                          <a:solidFill>
                            <a:schemeClr val="tx1"/>
                          </a:solidFill>
                          <a:effectLst/>
                          <a:latin typeface="標楷體" pitchFamily="65" charset="-120"/>
                          <a:ea typeface="標楷體" pitchFamily="65" charset="-120"/>
                        </a:rPr>
                        <a:t>20</a:t>
                      </a: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rPr>
                        <a:t>萬元以上</a:t>
                      </a:r>
                      <a:r>
                        <a:rPr kumimoji="1" lang="en-US" altLang="zh-TW" sz="1400" b="1" i="0" u="none" strike="noStrike" cap="none" normalizeH="0" baseline="0" smtClean="0">
                          <a:ln>
                            <a:noFill/>
                          </a:ln>
                          <a:solidFill>
                            <a:schemeClr val="tx1"/>
                          </a:solidFill>
                          <a:effectLst/>
                          <a:latin typeface="標楷體" pitchFamily="65" charset="-120"/>
                          <a:ea typeface="標楷體" pitchFamily="65" charset="-120"/>
                        </a:rPr>
                        <a:t>)</a:t>
                      </a:r>
                    </a:p>
                  </a:txBody>
                  <a:tcPr marT="45701" marB="45701"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7FFF0"/>
                    </a:solid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zh-TW" altLang="en-US" sz="1800" b="1" i="0" u="none" strike="noStrike" cap="none" normalizeH="0" baseline="0" smtClean="0">
                          <a:ln>
                            <a:noFill/>
                          </a:ln>
                          <a:solidFill>
                            <a:srgbClr val="FF0000"/>
                          </a:solidFill>
                          <a:effectLst/>
                          <a:latin typeface="標楷體" pitchFamily="65" charset="-120"/>
                          <a:ea typeface="標楷體" pitchFamily="65" charset="-120"/>
                        </a:rPr>
                        <a:t>僅有</a:t>
                      </a:r>
                      <a:r>
                        <a:rPr kumimoji="1" lang="en-US" altLang="zh-TW" sz="1800" b="1" i="0" u="none" strike="noStrike" cap="none" normalizeH="0" baseline="0" smtClean="0">
                          <a:ln>
                            <a:noFill/>
                          </a:ln>
                          <a:solidFill>
                            <a:srgbClr val="FF0000"/>
                          </a:solidFill>
                          <a:effectLst/>
                          <a:latin typeface="標楷體" pitchFamily="65" charset="-120"/>
                          <a:ea typeface="標楷體" pitchFamily="65" charset="-120"/>
                        </a:rPr>
                        <a:t>1</a:t>
                      </a:r>
                      <a:r>
                        <a:rPr kumimoji="1" lang="zh-TW" altLang="en-US" sz="1800" b="1" i="0" u="none" strike="noStrike" cap="none" normalizeH="0" baseline="0" smtClean="0">
                          <a:ln>
                            <a:noFill/>
                          </a:ln>
                          <a:solidFill>
                            <a:srgbClr val="FF0000"/>
                          </a:solidFill>
                          <a:effectLst/>
                          <a:latin typeface="標楷體" pitchFamily="65" charset="-120"/>
                          <a:ea typeface="標楷體" pitchFamily="65" charset="-120"/>
                        </a:rPr>
                        <a:t>家</a:t>
                      </a:r>
                    </a:p>
                  </a:txBody>
                  <a:tcPr marT="45701" marB="45701"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7FFF0"/>
                    </a:solid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zh-TW" altLang="en-US" sz="1800" b="1" i="0" u="none" strike="noStrike" cap="none" normalizeH="0" baseline="0" smtClean="0">
                          <a:ln>
                            <a:noFill/>
                          </a:ln>
                          <a:solidFill>
                            <a:srgbClr val="FF0000"/>
                          </a:solidFill>
                          <a:effectLst/>
                          <a:latin typeface="標楷體" pitchFamily="65" charset="-120"/>
                          <a:ea typeface="標楷體" pitchFamily="65" charset="-120"/>
                        </a:rPr>
                        <a:t>議價</a:t>
                      </a:r>
                    </a:p>
                  </a:txBody>
                  <a:tcPr marT="45701" marB="45701"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7FFF0"/>
                    </a:solid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zh-TW" altLang="en-US" sz="1800" b="1" i="0" u="none" strike="noStrike" cap="none" normalizeH="0" baseline="0" smtClean="0">
                          <a:ln>
                            <a:noFill/>
                          </a:ln>
                          <a:solidFill>
                            <a:srgbClr val="FF0000"/>
                          </a:solidFill>
                          <a:effectLst/>
                          <a:latin typeface="標楷體" pitchFamily="65" charset="-120"/>
                          <a:ea typeface="標楷體" pitchFamily="65" charset="-120"/>
                        </a:rPr>
                        <a:t>適用</a:t>
                      </a:r>
                    </a:p>
                  </a:txBody>
                  <a:tcPr marT="45701" marB="45701"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7FFF0"/>
                    </a:solidFill>
                  </a:tcPr>
                </a:tc>
                <a:tc rowSpan="2">
                  <a:txBody>
                    <a:bodyPr/>
                    <a:lstStyle/>
                    <a:p>
                      <a:pPr marL="174625" marR="0" lvl="0" indent="-174625" algn="l" defTabSz="914400" rtl="0" eaLnBrk="1" fontAlgn="base" latinLnBrk="0" hangingPunct="1">
                        <a:lnSpc>
                          <a:spcPct val="85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標楷體" pitchFamily="65" charset="-120"/>
                          <a:ea typeface="標楷體" pitchFamily="65" charset="-120"/>
                        </a:rPr>
                        <a:t>1.</a:t>
                      </a: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rPr>
                        <a:t>政府採購法</a:t>
                      </a:r>
                      <a:r>
                        <a:rPr kumimoji="1" lang="en-US" altLang="zh-TW" sz="1400" b="1"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rPr>
                        <a:t>下稱採購法</a:t>
                      </a:r>
                      <a:r>
                        <a:rPr kumimoji="1" lang="en-US" altLang="zh-TW" sz="1400" b="1"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rPr>
                        <a:t>第</a:t>
                      </a:r>
                      <a:r>
                        <a:rPr kumimoji="1" lang="en-US" altLang="zh-TW" sz="1400" b="1" i="0" u="none" strike="noStrike" cap="none" normalizeH="0" baseline="0" smtClean="0">
                          <a:ln>
                            <a:noFill/>
                          </a:ln>
                          <a:solidFill>
                            <a:schemeClr val="tx1"/>
                          </a:solidFill>
                          <a:effectLst/>
                          <a:latin typeface="標楷體" pitchFamily="65" charset="-120"/>
                          <a:ea typeface="標楷體" pitchFamily="65" charset="-120"/>
                        </a:rPr>
                        <a:t>13</a:t>
                      </a: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rPr>
                        <a:t>條第</a:t>
                      </a:r>
                      <a:r>
                        <a:rPr kumimoji="1" lang="en-US" altLang="zh-TW" sz="1400" b="1" i="0" u="none" strike="noStrike" cap="none" normalizeH="0" baseline="0" smtClean="0">
                          <a:ln>
                            <a:noFill/>
                          </a:ln>
                          <a:solidFill>
                            <a:schemeClr val="tx1"/>
                          </a:solidFill>
                          <a:effectLst/>
                          <a:latin typeface="標楷體" pitchFamily="65" charset="-120"/>
                          <a:ea typeface="標楷體" pitchFamily="65" charset="-120"/>
                        </a:rPr>
                        <a:t>2</a:t>
                      </a: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rPr>
                        <a:t>項。</a:t>
                      </a:r>
                    </a:p>
                    <a:p>
                      <a:pPr marL="174625" marR="0" lvl="0" indent="-174625" algn="l" defTabSz="914400" rtl="0" eaLnBrk="0" fontAlgn="base" latinLnBrk="0" hangingPunct="0">
                        <a:lnSpc>
                          <a:spcPct val="85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標楷體" pitchFamily="65" charset="-120"/>
                          <a:ea typeface="標楷體" pitchFamily="65" charset="-120"/>
                        </a:rPr>
                        <a:t>2.</a:t>
                      </a: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rPr>
                        <a:t>中央機關依「中央機關未達公告金額採購監辦辦法」。</a:t>
                      </a:r>
                    </a:p>
                    <a:p>
                      <a:pPr marL="174625" marR="0" lvl="0" indent="-174625" algn="l" defTabSz="914400" rtl="0" eaLnBrk="0" fontAlgn="base" latinLnBrk="0" hangingPunct="0">
                        <a:lnSpc>
                          <a:spcPct val="85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標楷體" pitchFamily="65" charset="-120"/>
                          <a:ea typeface="標楷體" pitchFamily="65" charset="-120"/>
                        </a:rPr>
                        <a:t>3.</a:t>
                      </a: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rPr>
                        <a:t>地方機關依直轄市或縣市政府訂定之未達公告金額採購監辦辦法，地方機關未定者，比照「機關主會計及有關單位會同監辦採購辦法」。</a:t>
                      </a:r>
                    </a:p>
                  </a:txBody>
                  <a:tcPr marT="45701" marB="45701"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7FFF0"/>
                    </a:solidFill>
                  </a:tcPr>
                </a:tc>
                <a:extLst>
                  <a:ext uri="{0D108BD9-81ED-4DB2-BD59-A6C34878D82A}">
                    <a16:rowId xmlns:a16="http://schemas.microsoft.com/office/drawing/2014/main" xmlns="" val="10003"/>
                  </a:ext>
                </a:extLst>
              </a:tr>
              <a:tr h="1088093">
                <a:tc vMerge="1">
                  <a:txBody>
                    <a:bodyPr/>
                    <a:lstStyle/>
                    <a:p>
                      <a:endParaRPr lang="zh-TW" altLang="en-US"/>
                    </a:p>
                  </a:txBody>
                  <a:tcPr/>
                </a:tc>
                <a:tc vMerge="1">
                  <a:txBody>
                    <a:bodyPr/>
                    <a:lstStyle/>
                    <a:p>
                      <a:endParaRPr lang="zh-TW" altLang="en-US"/>
                    </a:p>
                  </a:txBody>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en-US" altLang="zh-TW" sz="1800" b="1" i="0" u="none" strike="noStrike" cap="none" normalizeH="0" baseline="0" smtClean="0">
                          <a:ln>
                            <a:noFill/>
                          </a:ln>
                          <a:solidFill>
                            <a:srgbClr val="FF0000"/>
                          </a:solidFill>
                          <a:effectLst/>
                          <a:latin typeface="標楷體" pitchFamily="65" charset="-120"/>
                          <a:ea typeface="標楷體" pitchFamily="65" charset="-120"/>
                        </a:rPr>
                        <a:t>2</a:t>
                      </a:r>
                      <a:r>
                        <a:rPr kumimoji="1" lang="zh-TW" altLang="en-US" sz="1800" b="1" i="0" u="none" strike="noStrike" cap="none" normalizeH="0" baseline="0" smtClean="0">
                          <a:ln>
                            <a:noFill/>
                          </a:ln>
                          <a:solidFill>
                            <a:srgbClr val="FF0000"/>
                          </a:solidFill>
                          <a:effectLst/>
                          <a:latin typeface="標楷體" pitchFamily="65" charset="-120"/>
                          <a:ea typeface="標楷體" pitchFamily="65" charset="-120"/>
                        </a:rPr>
                        <a:t>家以上</a:t>
                      </a:r>
                    </a:p>
                  </a:txBody>
                  <a:tcPr marT="45701" marB="45701"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7FFF0"/>
                    </a:solidFill>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1" lang="zh-TW" altLang="en-US" sz="1800" b="1" i="0" u="none" strike="noStrike" cap="none" normalizeH="0" baseline="0" smtClean="0">
                          <a:ln>
                            <a:noFill/>
                          </a:ln>
                          <a:solidFill>
                            <a:srgbClr val="FF0000"/>
                          </a:solidFill>
                          <a:effectLst/>
                          <a:latin typeface="標楷體" pitchFamily="65" charset="-120"/>
                          <a:ea typeface="標楷體" pitchFamily="65" charset="-120"/>
                        </a:rPr>
                        <a:t>比價</a:t>
                      </a:r>
                      <a:r>
                        <a:rPr kumimoji="1" lang="en-US" altLang="zh-TW" sz="1600" b="1" i="0" u="none" strike="noStrike" cap="none" normalizeH="0" baseline="0" smtClean="0">
                          <a:ln>
                            <a:noFill/>
                          </a:ln>
                          <a:solidFill>
                            <a:srgbClr val="FF0000"/>
                          </a:solidFill>
                          <a:effectLst/>
                          <a:latin typeface="標楷體" pitchFamily="65" charset="-120"/>
                          <a:ea typeface="標楷體" pitchFamily="65" charset="-120"/>
                        </a:rPr>
                        <a:t>(</a:t>
                      </a:r>
                      <a:r>
                        <a:rPr kumimoji="1" lang="zh-TW" altLang="en-US" sz="1600" b="1" i="0" u="none" strike="noStrike" cap="none" normalizeH="0" baseline="0" smtClean="0">
                          <a:ln>
                            <a:noFill/>
                          </a:ln>
                          <a:solidFill>
                            <a:srgbClr val="FF0000"/>
                          </a:solidFill>
                          <a:effectLst/>
                          <a:latin typeface="標楷體" pitchFamily="65" charset="-120"/>
                          <a:ea typeface="標楷體" pitchFamily="65" charset="-120"/>
                        </a:rPr>
                        <a:t>徵詢</a:t>
                      </a:r>
                      <a:r>
                        <a:rPr kumimoji="1" lang="en-US" altLang="zh-TW" sz="1600" b="1" i="0" u="none" strike="noStrike" cap="none" normalizeH="0" baseline="0" smtClean="0">
                          <a:ln>
                            <a:noFill/>
                          </a:ln>
                          <a:solidFill>
                            <a:srgbClr val="FF0000"/>
                          </a:solidFill>
                          <a:effectLst/>
                          <a:latin typeface="標楷體" pitchFamily="65" charset="-120"/>
                          <a:ea typeface="標楷體" pitchFamily="65" charset="-120"/>
                        </a:rPr>
                        <a:t>2</a:t>
                      </a:r>
                      <a:r>
                        <a:rPr kumimoji="1" lang="zh-TW" altLang="en-US" sz="1600" b="1" i="0" u="none" strike="noStrike" cap="none" normalizeH="0" baseline="0" smtClean="0">
                          <a:ln>
                            <a:noFill/>
                          </a:ln>
                          <a:solidFill>
                            <a:srgbClr val="FF0000"/>
                          </a:solidFill>
                          <a:effectLst/>
                          <a:latin typeface="標楷體" pitchFamily="65" charset="-120"/>
                          <a:ea typeface="標楷體" pitchFamily="65" charset="-120"/>
                        </a:rPr>
                        <a:t>家以上廠商之優惠條件</a:t>
                      </a:r>
                      <a:r>
                        <a:rPr kumimoji="1" lang="en-US" altLang="zh-TW" sz="1600" b="1" i="0" u="none" strike="noStrike" cap="none" normalizeH="0" baseline="0" smtClean="0">
                          <a:ln>
                            <a:noFill/>
                          </a:ln>
                          <a:solidFill>
                            <a:srgbClr val="FF0000"/>
                          </a:solidFill>
                          <a:effectLst/>
                          <a:latin typeface="標楷體" pitchFamily="65" charset="-120"/>
                          <a:ea typeface="標楷體" pitchFamily="65" charset="-120"/>
                        </a:rPr>
                        <a:t>)</a:t>
                      </a:r>
                      <a:endParaRPr kumimoji="1" lang="zh-TW" altLang="en-US" sz="1600" b="1" i="0" u="none" strike="noStrike" cap="none" normalizeH="0" baseline="0" smtClean="0">
                        <a:ln>
                          <a:noFill/>
                        </a:ln>
                        <a:solidFill>
                          <a:srgbClr val="FF0000"/>
                        </a:solidFill>
                        <a:effectLst/>
                        <a:latin typeface="標楷體" pitchFamily="65" charset="-120"/>
                        <a:ea typeface="標楷體" pitchFamily="65" charset="-120"/>
                      </a:endParaRPr>
                    </a:p>
                  </a:txBody>
                  <a:tcPr marT="45701" marB="45701"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7FFF0"/>
                    </a:solid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zh-TW" altLang="en-US" sz="1800" b="1" i="0" u="none" strike="noStrike" cap="none" normalizeH="0" baseline="0" smtClean="0">
                          <a:ln>
                            <a:noFill/>
                          </a:ln>
                          <a:solidFill>
                            <a:srgbClr val="FF0000"/>
                          </a:solidFill>
                          <a:effectLst/>
                          <a:latin typeface="標楷體" pitchFamily="65" charset="-120"/>
                          <a:ea typeface="標楷體" pitchFamily="65" charset="-120"/>
                        </a:rPr>
                        <a:t>適用</a:t>
                      </a:r>
                    </a:p>
                  </a:txBody>
                  <a:tcPr marT="45701" marB="45701"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7FFF0"/>
                    </a:solidFill>
                  </a:tcPr>
                </a:tc>
                <a:tc vMerge="1">
                  <a:txBody>
                    <a:bodyPr/>
                    <a:lstStyle/>
                    <a:p>
                      <a:endParaRPr lang="zh-TW" altLang="en-US"/>
                    </a:p>
                  </a:txBody>
                  <a:tcPr/>
                </a:tc>
                <a:extLst>
                  <a:ext uri="{0D108BD9-81ED-4DB2-BD59-A6C34878D82A}">
                    <a16:rowId xmlns:a16="http://schemas.microsoft.com/office/drawing/2014/main" xmlns="" val="10004"/>
                  </a:ext>
                </a:extLst>
              </a:tr>
              <a:tr h="324565">
                <a:tc rowSpan="3">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1" lang="zh-TW" altLang="en-US" sz="2000" b="1" i="0" u="none" strike="noStrike" cap="none" normalizeH="0" baseline="0" smtClean="0">
                          <a:ln>
                            <a:noFill/>
                          </a:ln>
                          <a:solidFill>
                            <a:schemeClr val="folHlink"/>
                          </a:solidFill>
                          <a:effectLst/>
                          <a:latin typeface="標楷體" pitchFamily="65" charset="-120"/>
                          <a:ea typeface="標楷體" pitchFamily="65" charset="-120"/>
                        </a:rPr>
                        <a:t>公告金額以上但未達查核金額</a:t>
                      </a:r>
                    </a:p>
                  </a:txBody>
                  <a:tcPr marT="45701" marB="45701"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7FFF0"/>
                    </a:solid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rPr>
                        <a:t>否</a:t>
                      </a:r>
                    </a:p>
                  </a:txBody>
                  <a:tcPr marT="45701" marB="45701"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7FFF0"/>
                    </a:solid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rPr>
                        <a:t>不限</a:t>
                      </a:r>
                    </a:p>
                  </a:txBody>
                  <a:tcPr marT="45701" marB="45701"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7FFF0"/>
                    </a:solidFill>
                  </a:tcPr>
                </a:tc>
                <a:tc>
                  <a:txBody>
                    <a:bodyPr/>
                    <a:lstStyle/>
                    <a:p>
                      <a:pPr marL="0" marR="0" lvl="0" indent="0" algn="ctr" defTabSz="914400" rtl="0" eaLnBrk="1" fontAlgn="base" latinLnBrk="0" hangingPunct="1">
                        <a:lnSpc>
                          <a:spcPct val="85000"/>
                        </a:lnSpc>
                        <a:spcBef>
                          <a:spcPct val="20000"/>
                        </a:spcBef>
                        <a:spcAft>
                          <a:spcPct val="0"/>
                        </a:spcAft>
                        <a:buClr>
                          <a:schemeClr val="folHlink"/>
                        </a:buClr>
                        <a:buSzPct val="60000"/>
                        <a:buFont typeface="Wingdings" pitchFamily="2" charset="2"/>
                        <a:buNone/>
                        <a:tabLst/>
                      </a:pPr>
                      <a:endParaRPr kumimoji="1" lang="zh-TW" altLang="zh-TW" sz="1800" b="1" i="0" u="none" strike="noStrike" cap="none" normalizeH="0" baseline="0" smtClean="0">
                        <a:ln>
                          <a:noFill/>
                        </a:ln>
                        <a:solidFill>
                          <a:schemeClr val="tx1"/>
                        </a:solidFill>
                        <a:effectLst/>
                        <a:latin typeface="標楷體" pitchFamily="65" charset="-120"/>
                        <a:ea typeface="標楷體" pitchFamily="65" charset="-120"/>
                      </a:endParaRPr>
                    </a:p>
                  </a:txBody>
                  <a:tcPr marT="45701" marB="45701"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7FFF0"/>
                    </a:solid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rPr>
                        <a:t>不適用</a:t>
                      </a:r>
                    </a:p>
                  </a:txBody>
                  <a:tcPr marT="45701" marB="45701"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7FFF0"/>
                    </a:solidFill>
                  </a:tcPr>
                </a:tc>
                <a:tc>
                  <a:txBody>
                    <a:bodyPr/>
                    <a:lstStyle/>
                    <a:p>
                      <a:pPr marL="342900" marR="0" lvl="0" indent="-342900" algn="l" defTabSz="914400" rtl="0" eaLnBrk="1" fontAlgn="base" latinLnBrk="0" hangingPunct="1">
                        <a:lnSpc>
                          <a:spcPct val="85000"/>
                        </a:lnSpc>
                        <a:spcBef>
                          <a:spcPct val="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rPr>
                        <a:t>同</a:t>
                      </a:r>
                      <a:r>
                        <a:rPr kumimoji="1" lang="en-US" altLang="zh-TW" sz="1400" b="1" i="0" u="none" strike="noStrike" cap="none" normalizeH="0" baseline="0" smtClean="0">
                          <a:ln>
                            <a:noFill/>
                          </a:ln>
                          <a:solidFill>
                            <a:schemeClr val="tx1"/>
                          </a:solidFill>
                          <a:effectLst/>
                          <a:latin typeface="標楷體" pitchFamily="65" charset="-120"/>
                          <a:ea typeface="標楷體" pitchFamily="65" charset="-120"/>
                        </a:rPr>
                        <a:t>10</a:t>
                      </a: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rPr>
                        <a:t>萬元以下。</a:t>
                      </a:r>
                    </a:p>
                  </a:txBody>
                  <a:tcPr marT="45701" marB="45701"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7FFF0"/>
                    </a:solidFill>
                  </a:tcPr>
                </a:tc>
                <a:extLst>
                  <a:ext uri="{0D108BD9-81ED-4DB2-BD59-A6C34878D82A}">
                    <a16:rowId xmlns:a16="http://schemas.microsoft.com/office/drawing/2014/main" xmlns="" val="10005"/>
                  </a:ext>
                </a:extLst>
              </a:tr>
              <a:tr h="324565">
                <a:tc vMerge="1">
                  <a:txBody>
                    <a:bodyPr/>
                    <a:lstStyle/>
                    <a:p>
                      <a:endParaRPr lang="zh-TW" altLang="en-US"/>
                    </a:p>
                  </a:txBody>
                  <a:tcPr/>
                </a:tc>
                <a:tc rowSpan="2">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zh-TW" altLang="en-US" sz="1800" b="1" i="0" u="none" strike="noStrike" cap="none" normalizeH="0" baseline="0" smtClean="0">
                          <a:ln>
                            <a:noFill/>
                          </a:ln>
                          <a:solidFill>
                            <a:srgbClr val="FF0000"/>
                          </a:solidFill>
                          <a:effectLst/>
                          <a:latin typeface="標楷體" pitchFamily="65" charset="-120"/>
                          <a:ea typeface="標楷體" pitchFamily="65" charset="-120"/>
                        </a:rPr>
                        <a:t>是</a:t>
                      </a:r>
                    </a:p>
                  </a:txBody>
                  <a:tcPr marT="45701" marB="45701"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7FFF0"/>
                    </a:solid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zh-TW" altLang="en-US" sz="1800" b="1" i="0" u="none" strike="noStrike" cap="none" normalizeH="0" baseline="0" smtClean="0">
                          <a:ln>
                            <a:noFill/>
                          </a:ln>
                          <a:solidFill>
                            <a:srgbClr val="FF0000"/>
                          </a:solidFill>
                          <a:effectLst/>
                          <a:latin typeface="標楷體" pitchFamily="65" charset="-120"/>
                          <a:ea typeface="標楷體" pitchFamily="65" charset="-120"/>
                        </a:rPr>
                        <a:t>僅有</a:t>
                      </a:r>
                      <a:r>
                        <a:rPr kumimoji="1" lang="en-US" altLang="zh-TW" sz="1800" b="1" i="0" u="none" strike="noStrike" cap="none" normalizeH="0" baseline="0" smtClean="0">
                          <a:ln>
                            <a:noFill/>
                          </a:ln>
                          <a:solidFill>
                            <a:srgbClr val="FF0000"/>
                          </a:solidFill>
                          <a:effectLst/>
                          <a:latin typeface="標楷體" pitchFamily="65" charset="-120"/>
                          <a:ea typeface="標楷體" pitchFamily="65" charset="-120"/>
                        </a:rPr>
                        <a:t>1</a:t>
                      </a:r>
                      <a:r>
                        <a:rPr kumimoji="1" lang="zh-TW" altLang="en-US" sz="1800" b="1" i="0" u="none" strike="noStrike" cap="none" normalizeH="0" baseline="0" smtClean="0">
                          <a:ln>
                            <a:noFill/>
                          </a:ln>
                          <a:solidFill>
                            <a:srgbClr val="FF0000"/>
                          </a:solidFill>
                          <a:effectLst/>
                          <a:latin typeface="標楷體" pitchFamily="65" charset="-120"/>
                          <a:ea typeface="標楷體" pitchFamily="65" charset="-120"/>
                        </a:rPr>
                        <a:t>家</a:t>
                      </a:r>
                    </a:p>
                  </a:txBody>
                  <a:tcPr marT="45701" marB="45701"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7FFF0"/>
                    </a:solid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zh-TW" altLang="en-US" sz="1800" b="1" i="0" u="none" strike="noStrike" cap="none" normalizeH="0" baseline="0" smtClean="0">
                          <a:ln>
                            <a:noFill/>
                          </a:ln>
                          <a:solidFill>
                            <a:srgbClr val="FF0000"/>
                          </a:solidFill>
                          <a:effectLst/>
                          <a:latin typeface="標楷體" pitchFamily="65" charset="-120"/>
                          <a:ea typeface="標楷體" pitchFamily="65" charset="-120"/>
                        </a:rPr>
                        <a:t>議價</a:t>
                      </a:r>
                    </a:p>
                  </a:txBody>
                  <a:tcPr marT="45701" marB="45701"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7FFF0"/>
                    </a:solid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zh-TW" altLang="en-US" sz="1800" b="1" i="0" u="none" strike="noStrike" cap="none" normalizeH="0" baseline="0" smtClean="0">
                          <a:ln>
                            <a:noFill/>
                          </a:ln>
                          <a:solidFill>
                            <a:srgbClr val="FF0000"/>
                          </a:solidFill>
                          <a:effectLst/>
                          <a:latin typeface="標楷體" pitchFamily="65" charset="-120"/>
                          <a:ea typeface="標楷體" pitchFamily="65" charset="-120"/>
                        </a:rPr>
                        <a:t>適用</a:t>
                      </a:r>
                    </a:p>
                  </a:txBody>
                  <a:tcPr marT="45701" marB="45701"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7FFF0"/>
                    </a:solidFill>
                  </a:tcPr>
                </a:tc>
                <a:tc rowSpan="2">
                  <a:txBody>
                    <a:bodyPr/>
                    <a:lstStyle/>
                    <a:p>
                      <a:pPr marL="174625" marR="0" lvl="0" indent="-174625" algn="l" defTabSz="914400" rtl="0" eaLnBrk="1" fontAlgn="base" latinLnBrk="0" hangingPunct="1">
                        <a:lnSpc>
                          <a:spcPct val="85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標楷體" pitchFamily="65" charset="-120"/>
                          <a:ea typeface="標楷體" pitchFamily="65" charset="-120"/>
                        </a:rPr>
                        <a:t>1.</a:t>
                      </a: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rPr>
                        <a:t>採購法第</a:t>
                      </a:r>
                      <a:r>
                        <a:rPr kumimoji="1" lang="en-US" altLang="zh-TW" sz="1400" b="1" i="0" u="none" strike="noStrike" cap="none" normalizeH="0" baseline="0" smtClean="0">
                          <a:ln>
                            <a:noFill/>
                          </a:ln>
                          <a:solidFill>
                            <a:schemeClr val="tx1"/>
                          </a:solidFill>
                          <a:effectLst/>
                          <a:latin typeface="標楷體" pitchFamily="65" charset="-120"/>
                          <a:ea typeface="標楷體" pitchFamily="65" charset="-120"/>
                        </a:rPr>
                        <a:t>13</a:t>
                      </a: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rPr>
                        <a:t>條第</a:t>
                      </a:r>
                      <a:r>
                        <a:rPr kumimoji="1" lang="en-US" altLang="zh-TW" sz="1400" b="1" i="0" u="none" strike="noStrike" cap="none" normalizeH="0" baseline="0" smtClean="0">
                          <a:ln>
                            <a:noFill/>
                          </a:ln>
                          <a:solidFill>
                            <a:schemeClr val="tx1"/>
                          </a:solidFill>
                          <a:effectLst/>
                          <a:latin typeface="標楷體" pitchFamily="65" charset="-120"/>
                          <a:ea typeface="標楷體" pitchFamily="65" charset="-120"/>
                        </a:rPr>
                        <a:t>1</a:t>
                      </a: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rPr>
                        <a:t>項。</a:t>
                      </a:r>
                    </a:p>
                    <a:p>
                      <a:pPr marL="174625" marR="0" lvl="0" indent="-174625" algn="l" defTabSz="914400" rtl="0" eaLnBrk="0" fontAlgn="base" latinLnBrk="0" hangingPunct="0">
                        <a:lnSpc>
                          <a:spcPct val="85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標楷體" pitchFamily="65" charset="-120"/>
                          <a:ea typeface="標楷體" pitchFamily="65" charset="-120"/>
                        </a:rPr>
                        <a:t>2.</a:t>
                      </a: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rPr>
                        <a:t>機關主會計及有關單位會同監辦採購辦法。</a:t>
                      </a:r>
                    </a:p>
                  </a:txBody>
                  <a:tcPr marT="45701" marB="45701"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7FFF0"/>
                    </a:solidFill>
                  </a:tcPr>
                </a:tc>
                <a:extLst>
                  <a:ext uri="{0D108BD9-81ED-4DB2-BD59-A6C34878D82A}">
                    <a16:rowId xmlns:a16="http://schemas.microsoft.com/office/drawing/2014/main" xmlns="" val="10006"/>
                  </a:ext>
                </a:extLst>
              </a:tr>
              <a:tr h="904170">
                <a:tc vMerge="1">
                  <a:txBody>
                    <a:bodyPr/>
                    <a:lstStyle/>
                    <a:p>
                      <a:endParaRPr lang="zh-TW" altLang="en-US"/>
                    </a:p>
                  </a:txBody>
                  <a:tcPr/>
                </a:tc>
                <a:tc vMerge="1">
                  <a:txBody>
                    <a:bodyPr/>
                    <a:lstStyle/>
                    <a:p>
                      <a:endParaRPr lang="zh-TW" altLang="en-US"/>
                    </a:p>
                  </a:txBody>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en-US" altLang="zh-TW" sz="1800" b="1" i="0" u="none" strike="noStrike" cap="none" normalizeH="0" baseline="0" smtClean="0">
                          <a:ln>
                            <a:noFill/>
                          </a:ln>
                          <a:solidFill>
                            <a:srgbClr val="FF0000"/>
                          </a:solidFill>
                          <a:effectLst/>
                          <a:latin typeface="標楷體" pitchFamily="65" charset="-120"/>
                          <a:ea typeface="標楷體" pitchFamily="65" charset="-120"/>
                        </a:rPr>
                        <a:t>2</a:t>
                      </a:r>
                      <a:r>
                        <a:rPr kumimoji="1" lang="zh-TW" altLang="en-US" sz="1800" b="1" i="0" u="none" strike="noStrike" cap="none" normalizeH="0" baseline="0" smtClean="0">
                          <a:ln>
                            <a:noFill/>
                          </a:ln>
                          <a:solidFill>
                            <a:srgbClr val="FF0000"/>
                          </a:solidFill>
                          <a:effectLst/>
                          <a:latin typeface="標楷體" pitchFamily="65" charset="-120"/>
                          <a:ea typeface="標楷體" pitchFamily="65" charset="-120"/>
                        </a:rPr>
                        <a:t>家以上</a:t>
                      </a:r>
                    </a:p>
                  </a:txBody>
                  <a:tcPr marT="45701" marB="45701"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7FFF0"/>
                    </a:solidFill>
                  </a:tcPr>
                </a:tc>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1" lang="zh-TW" altLang="en-US" sz="1800" b="1" i="0" u="none" strike="noStrike" cap="none" normalizeH="0" baseline="0" smtClean="0">
                          <a:ln>
                            <a:noFill/>
                          </a:ln>
                          <a:solidFill>
                            <a:srgbClr val="FF0000"/>
                          </a:solidFill>
                          <a:effectLst/>
                          <a:latin typeface="標楷體" pitchFamily="65" charset="-120"/>
                          <a:ea typeface="標楷體" pitchFamily="65" charset="-120"/>
                        </a:rPr>
                        <a:t>比價</a:t>
                      </a:r>
                      <a:r>
                        <a:rPr kumimoji="1" lang="en-US" altLang="zh-TW" sz="1600" b="1" i="0" u="none" strike="noStrike" cap="none" normalizeH="0" baseline="0" smtClean="0">
                          <a:ln>
                            <a:noFill/>
                          </a:ln>
                          <a:solidFill>
                            <a:srgbClr val="FF0000"/>
                          </a:solidFill>
                          <a:effectLst/>
                          <a:latin typeface="標楷體" pitchFamily="65" charset="-120"/>
                          <a:ea typeface="標楷體" pitchFamily="65" charset="-120"/>
                        </a:rPr>
                        <a:t>(</a:t>
                      </a:r>
                      <a:r>
                        <a:rPr kumimoji="1" lang="zh-TW" altLang="en-US" sz="1600" b="1" i="0" u="none" strike="noStrike" cap="none" normalizeH="0" baseline="0" smtClean="0">
                          <a:ln>
                            <a:noFill/>
                          </a:ln>
                          <a:solidFill>
                            <a:srgbClr val="FF0000"/>
                          </a:solidFill>
                          <a:effectLst/>
                          <a:latin typeface="標楷體" pitchFamily="65" charset="-120"/>
                          <a:ea typeface="標楷體" pitchFamily="65" charset="-120"/>
                        </a:rPr>
                        <a:t>徵詢</a:t>
                      </a:r>
                      <a:r>
                        <a:rPr kumimoji="1" lang="en-US" altLang="zh-TW" sz="1600" b="1" i="0" u="none" strike="noStrike" cap="none" normalizeH="0" baseline="0" smtClean="0">
                          <a:ln>
                            <a:noFill/>
                          </a:ln>
                          <a:solidFill>
                            <a:srgbClr val="FF0000"/>
                          </a:solidFill>
                          <a:effectLst/>
                          <a:latin typeface="標楷體" pitchFamily="65" charset="-120"/>
                          <a:ea typeface="標楷體" pitchFamily="65" charset="-120"/>
                        </a:rPr>
                        <a:t>2</a:t>
                      </a:r>
                      <a:r>
                        <a:rPr kumimoji="1" lang="zh-TW" altLang="en-US" sz="1600" b="1" i="0" u="none" strike="noStrike" cap="none" normalizeH="0" baseline="0" smtClean="0">
                          <a:ln>
                            <a:noFill/>
                          </a:ln>
                          <a:solidFill>
                            <a:srgbClr val="FF0000"/>
                          </a:solidFill>
                          <a:effectLst/>
                          <a:latin typeface="標楷體" pitchFamily="65" charset="-120"/>
                          <a:ea typeface="標楷體" pitchFamily="65" charset="-120"/>
                        </a:rPr>
                        <a:t>家以上廠商之優惠條件</a:t>
                      </a:r>
                      <a:r>
                        <a:rPr kumimoji="1" lang="en-US" altLang="zh-TW" sz="1600" b="1" i="0" u="none" strike="noStrike" cap="none" normalizeH="0" baseline="0" smtClean="0">
                          <a:ln>
                            <a:noFill/>
                          </a:ln>
                          <a:solidFill>
                            <a:srgbClr val="FF0000"/>
                          </a:solidFill>
                          <a:effectLst/>
                          <a:latin typeface="標楷體" pitchFamily="65" charset="-120"/>
                          <a:ea typeface="標楷體" pitchFamily="65" charset="-120"/>
                        </a:rPr>
                        <a:t>)</a:t>
                      </a:r>
                      <a:endParaRPr kumimoji="1" lang="zh-TW" altLang="en-US" sz="1600" b="1" i="0" u="none" strike="noStrike" cap="none" normalizeH="0" baseline="0" smtClean="0">
                        <a:ln>
                          <a:noFill/>
                        </a:ln>
                        <a:solidFill>
                          <a:srgbClr val="FF0000"/>
                        </a:solidFill>
                        <a:effectLst/>
                        <a:latin typeface="標楷體" pitchFamily="65" charset="-120"/>
                        <a:ea typeface="標楷體" pitchFamily="65" charset="-120"/>
                      </a:endParaRPr>
                    </a:p>
                  </a:txBody>
                  <a:tcPr marT="45701" marB="45701"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7FFF0"/>
                    </a:solid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1" lang="zh-TW" altLang="en-US" sz="1800" b="1" i="0" u="none" strike="noStrike" cap="none" normalizeH="0" baseline="0" smtClean="0">
                          <a:ln>
                            <a:noFill/>
                          </a:ln>
                          <a:solidFill>
                            <a:srgbClr val="FF0000"/>
                          </a:solidFill>
                          <a:effectLst/>
                          <a:latin typeface="標楷體" pitchFamily="65" charset="-120"/>
                          <a:ea typeface="標楷體" pitchFamily="65" charset="-120"/>
                        </a:rPr>
                        <a:t>適用</a:t>
                      </a:r>
                    </a:p>
                  </a:txBody>
                  <a:tcPr marT="45701" marB="45701"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7FFF0"/>
                    </a:solidFill>
                  </a:tcPr>
                </a:tc>
                <a:tc vMerge="1">
                  <a:txBody>
                    <a:bodyPr/>
                    <a:lstStyle/>
                    <a:p>
                      <a:endParaRPr lang="zh-TW" altLang="en-US"/>
                    </a:p>
                  </a:txBody>
                  <a:tcPr/>
                </a:tc>
                <a:extLst>
                  <a:ext uri="{0D108BD9-81ED-4DB2-BD59-A6C34878D82A}">
                    <a16:rowId xmlns:a16="http://schemas.microsoft.com/office/drawing/2014/main" xmlns="" val="10007"/>
                  </a:ext>
                </a:extLst>
              </a:tr>
            </a:tbl>
          </a:graphicData>
        </a:graphic>
      </p:graphicFrame>
      <p:sp>
        <p:nvSpPr>
          <p:cNvPr id="36928"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0A3D9AE2-A9F3-4BE8-856D-2E46DA98E406}" type="slidenum">
              <a:rPr kumimoji="0" lang="en-US" altLang="zh-TW" smtClean="0">
                <a:solidFill>
                  <a:srgbClr val="0000FF"/>
                </a:solidFill>
                <a:latin typeface="Arial" pitchFamily="34" charset="0"/>
              </a:rPr>
              <a:pPr eaLnBrk="1" hangingPunct="1"/>
              <a:t>60</a:t>
            </a:fld>
            <a:endParaRPr kumimoji="0" lang="en-US" altLang="zh-TW" dirty="0" smtClean="0">
              <a:solidFill>
                <a:srgbClr val="0000FF"/>
              </a:solidFill>
              <a:latin typeface="Arial" pitchFamily="34" charset="0"/>
            </a:endParaRPr>
          </a:p>
        </p:txBody>
      </p:sp>
      <p:sp>
        <p:nvSpPr>
          <p:cNvPr id="36929" name="Rectangle 2"/>
          <p:cNvSpPr>
            <a:spLocks noGrp="1" noChangeArrowheads="1"/>
          </p:cNvSpPr>
          <p:nvPr>
            <p:ph type="title"/>
          </p:nvPr>
        </p:nvSpPr>
        <p:spPr/>
        <p:txBody>
          <a:bodyPr/>
          <a:lstStyle/>
          <a:p>
            <a:pPr algn="ctr" eaLnBrk="1" hangingPunct="1"/>
            <a:r>
              <a:rPr lang="zh-TW" altLang="en-US" sz="3600" smtClean="0"/>
              <a:t>機關利用共同供應契約辦理採購</a:t>
            </a:r>
            <a:br>
              <a:rPr lang="zh-TW" altLang="en-US" sz="3600" smtClean="0"/>
            </a:br>
            <a:r>
              <a:rPr lang="zh-TW" altLang="en-US" sz="3600" smtClean="0"/>
              <a:t>監辦規定一覽表</a:t>
            </a:r>
          </a:p>
        </p:txBody>
      </p:sp>
      <p:sp>
        <p:nvSpPr>
          <p:cNvPr id="36930" name="Freeform 483"/>
          <p:cNvSpPr>
            <a:spLocks/>
          </p:cNvSpPr>
          <p:nvPr/>
        </p:nvSpPr>
        <p:spPr bwMode="auto">
          <a:xfrm>
            <a:off x="3271838" y="1901825"/>
            <a:ext cx="1012825" cy="1166813"/>
          </a:xfrm>
          <a:custGeom>
            <a:avLst/>
            <a:gdLst>
              <a:gd name="T0" fmla="*/ 2147483647 w 10044"/>
              <a:gd name="T1" fmla="*/ 2147483647 h 10523"/>
              <a:gd name="T2" fmla="*/ 2147483647 w 10044"/>
              <a:gd name="T3" fmla="*/ 2147483647 h 10523"/>
              <a:gd name="T4" fmla="*/ 2147483647 w 10044"/>
              <a:gd name="T5" fmla="*/ 2147483647 h 10523"/>
              <a:gd name="T6" fmla="*/ 0 60000 65536"/>
              <a:gd name="T7" fmla="*/ 0 60000 65536"/>
              <a:gd name="T8" fmla="*/ 0 60000 65536"/>
              <a:gd name="T9" fmla="*/ 0 w 10044"/>
              <a:gd name="T10" fmla="*/ 0 h 10523"/>
              <a:gd name="T11" fmla="*/ 10044 w 10044"/>
              <a:gd name="T12" fmla="*/ 10523 h 10523"/>
            </a:gdLst>
            <a:ahLst/>
            <a:cxnLst>
              <a:cxn ang="T6">
                <a:pos x="T0" y="T1"/>
              </a:cxn>
              <a:cxn ang="T7">
                <a:pos x="T2" y="T3"/>
              </a:cxn>
              <a:cxn ang="T8">
                <a:pos x="T4" y="T5"/>
              </a:cxn>
            </a:cxnLst>
            <a:rect l="T9" t="T10" r="T11" b="T12"/>
            <a:pathLst>
              <a:path w="10044" h="10523">
                <a:moveTo>
                  <a:pt x="44" y="3120"/>
                </a:moveTo>
                <a:cubicBezTo>
                  <a:pt x="88" y="3255"/>
                  <a:pt x="0" y="0"/>
                  <a:pt x="44" y="135"/>
                </a:cubicBezTo>
                <a:cubicBezTo>
                  <a:pt x="3246" y="3063"/>
                  <a:pt x="6908" y="7121"/>
                  <a:pt x="10044" y="10523"/>
                </a:cubicBezTo>
              </a:path>
            </a:pathLst>
          </a:cu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zh-TW" altLang="en-US"/>
          </a:p>
        </p:txBody>
      </p:sp>
      <p:sp>
        <p:nvSpPr>
          <p:cNvPr id="36931" name="Rectangle 65"/>
          <p:cNvSpPr>
            <a:spLocks noChangeArrowheads="1"/>
          </p:cNvSpPr>
          <p:nvPr/>
        </p:nvSpPr>
        <p:spPr bwMode="auto">
          <a:xfrm>
            <a:off x="227013" y="6367463"/>
            <a:ext cx="6648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r>
              <a:rPr lang="en-US" altLang="zh-TW" sz="1400" dirty="0">
                <a:latin typeface="標楷體" pitchFamily="65" charset="-120"/>
                <a:cs typeface="Times New Roman" pitchFamily="18" charset="0"/>
              </a:rPr>
              <a:t>※</a:t>
            </a:r>
            <a:r>
              <a:rPr lang="zh-TW" altLang="en-US" sz="1400" b="1" dirty="0">
                <a:latin typeface="+mn-ea"/>
                <a:ea typeface="+mn-ea"/>
                <a:cs typeface="Times New Roman" pitchFamily="18" charset="0"/>
              </a:rPr>
              <a:t>工程會</a:t>
            </a:r>
            <a:r>
              <a:rPr lang="en-US" altLang="zh-TW" sz="1400" b="1" dirty="0">
                <a:latin typeface="+mn-ea"/>
                <a:ea typeface="+mn-ea"/>
              </a:rPr>
              <a:t>99.12.21</a:t>
            </a:r>
            <a:r>
              <a:rPr lang="zh-TW" altLang="en-US" sz="1400" b="1" dirty="0">
                <a:latin typeface="+mn-ea"/>
                <a:ea typeface="+mn-ea"/>
              </a:rPr>
              <a:t>工程企字第</a:t>
            </a:r>
            <a:r>
              <a:rPr lang="en-US" altLang="zh-TW" sz="1400" b="1" dirty="0">
                <a:latin typeface="+mn-ea"/>
                <a:ea typeface="+mn-ea"/>
              </a:rPr>
              <a:t>09900449640</a:t>
            </a:r>
            <a:r>
              <a:rPr lang="zh-TW" altLang="en-US" sz="1400" b="1" dirty="0">
                <a:latin typeface="+mn-ea"/>
                <a:ea typeface="+mn-ea"/>
              </a:rPr>
              <a:t>號：</a:t>
            </a:r>
            <a:endParaRPr lang="en-US" altLang="zh-TW" sz="1400" b="1" dirty="0">
              <a:latin typeface="+mn-ea"/>
              <a:ea typeface="+mn-ea"/>
            </a:endParaRPr>
          </a:p>
          <a:p>
            <a:r>
              <a:rPr lang="zh-TW" altLang="en-US" sz="1400" b="1" dirty="0">
                <a:latin typeface="+mn-ea"/>
                <a:ea typeface="+mn-ea"/>
                <a:cs typeface="Times New Roman" pitchFamily="18" charset="0"/>
              </a:rPr>
              <a:t>  </a:t>
            </a:r>
            <a:r>
              <a:rPr lang="zh-TW" altLang="en-US" sz="1400" b="1" dirty="0">
                <a:solidFill>
                  <a:srgbClr val="FF0000"/>
                </a:solidFill>
                <a:latin typeface="+mn-ea"/>
                <a:ea typeface="+mn-ea"/>
                <a:cs typeface="Times New Roman" pitchFamily="18" charset="0"/>
              </a:rPr>
              <a:t>大量訂購金額或數量之門檻，由訂約機關視個案需要載明於個別共同供應契約。</a:t>
            </a:r>
            <a:endParaRPr lang="zh-TW" altLang="en-US" b="1" dirty="0">
              <a:solidFill>
                <a:srgbClr val="FF0000"/>
              </a:solidFill>
              <a:latin typeface="+mn-ea"/>
              <a:ea typeface="+mn-ea"/>
            </a:endParaRPr>
          </a:p>
        </p:txBody>
      </p:sp>
      <p:cxnSp>
        <p:nvCxnSpPr>
          <p:cNvPr id="36932" name="直線接點 11"/>
          <p:cNvCxnSpPr>
            <a:cxnSpLocks noChangeShapeType="1"/>
          </p:cNvCxnSpPr>
          <p:nvPr/>
        </p:nvCxnSpPr>
        <p:spPr bwMode="auto">
          <a:xfrm flipH="1" flipV="1">
            <a:off x="3276600" y="3068638"/>
            <a:ext cx="1008063" cy="360362"/>
          </a:xfrm>
          <a:prstGeom prst="line">
            <a:avLst/>
          </a:prstGeom>
          <a:noFill/>
          <a:ln w="2540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36933" name="直線接點 14"/>
          <p:cNvCxnSpPr>
            <a:cxnSpLocks noChangeShapeType="1"/>
          </p:cNvCxnSpPr>
          <p:nvPr/>
        </p:nvCxnSpPr>
        <p:spPr bwMode="auto">
          <a:xfrm flipH="1" flipV="1">
            <a:off x="3276600" y="4797425"/>
            <a:ext cx="1008063" cy="360363"/>
          </a:xfrm>
          <a:prstGeom prst="line">
            <a:avLst/>
          </a:prstGeom>
          <a:noFill/>
          <a:ln w="25400" algn="ctr">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508" name="Group 68"/>
          <p:cNvGraphicFramePr>
            <a:graphicFrameLocks noGrp="1"/>
          </p:cNvGraphicFramePr>
          <p:nvPr>
            <p:ph idx="1"/>
          </p:nvPr>
        </p:nvGraphicFramePr>
        <p:xfrm>
          <a:off x="250825" y="569866"/>
          <a:ext cx="8709025" cy="6117227"/>
        </p:xfrm>
        <a:graphic>
          <a:graphicData uri="http://schemas.openxmlformats.org/drawingml/2006/table">
            <a:tbl>
              <a:tblPr/>
              <a:tblGrid>
                <a:gridCol w="474663">
                  <a:extLst>
                    <a:ext uri="{9D8B030D-6E8A-4147-A177-3AD203B41FA5}">
                      <a16:colId xmlns:a16="http://schemas.microsoft.com/office/drawing/2014/main" xmlns="" val="20000"/>
                    </a:ext>
                  </a:extLst>
                </a:gridCol>
                <a:gridCol w="474662">
                  <a:extLst>
                    <a:ext uri="{9D8B030D-6E8A-4147-A177-3AD203B41FA5}">
                      <a16:colId xmlns:a16="http://schemas.microsoft.com/office/drawing/2014/main" xmlns="" val="20001"/>
                    </a:ext>
                  </a:extLst>
                </a:gridCol>
                <a:gridCol w="2544763">
                  <a:extLst>
                    <a:ext uri="{9D8B030D-6E8A-4147-A177-3AD203B41FA5}">
                      <a16:colId xmlns:a16="http://schemas.microsoft.com/office/drawing/2014/main" xmlns="" val="20002"/>
                    </a:ext>
                  </a:extLst>
                </a:gridCol>
                <a:gridCol w="2551112">
                  <a:extLst>
                    <a:ext uri="{9D8B030D-6E8A-4147-A177-3AD203B41FA5}">
                      <a16:colId xmlns:a16="http://schemas.microsoft.com/office/drawing/2014/main" xmlns="" val="20003"/>
                    </a:ext>
                  </a:extLst>
                </a:gridCol>
                <a:gridCol w="2663825">
                  <a:extLst>
                    <a:ext uri="{9D8B030D-6E8A-4147-A177-3AD203B41FA5}">
                      <a16:colId xmlns:a16="http://schemas.microsoft.com/office/drawing/2014/main" xmlns="" val="20004"/>
                    </a:ext>
                  </a:extLst>
                </a:gridCol>
              </a:tblGrid>
              <a:tr h="366713">
                <a:tc gridSpan="2">
                  <a:txBody>
                    <a:bodyPr/>
                    <a:lstStyle/>
                    <a:p>
                      <a:pPr marL="0" marR="0" lvl="0" indent="0" algn="ctr" defTabSz="914400" rtl="0" eaLnBrk="1" fontAlgn="ctr" latinLnBrk="0" hangingPunct="1">
                        <a:lnSpc>
                          <a:spcPct val="100000"/>
                        </a:lnSpc>
                        <a:spcBef>
                          <a:spcPct val="0"/>
                        </a:spcBef>
                        <a:spcAft>
                          <a:spcPct val="0"/>
                        </a:spcAft>
                        <a:buClr>
                          <a:schemeClr val="bg1"/>
                        </a:buClr>
                        <a:buSzPct val="60000"/>
                        <a:buFontTx/>
                        <a:buNone/>
                        <a:tabLst/>
                      </a:pPr>
                      <a:r>
                        <a:rPr kumimoji="1" lang="en-US" altLang="zh-TW" sz="1200" b="1" i="0" u="none" strike="noStrike" cap="none" normalizeH="0" baseline="0" dirty="0" smtClean="0">
                          <a:ln>
                            <a:noFill/>
                          </a:ln>
                          <a:solidFill>
                            <a:schemeClr val="tx1"/>
                          </a:solidFill>
                          <a:effectLst/>
                          <a:latin typeface="標楷體" pitchFamily="65" charset="-120"/>
                          <a:ea typeface="標楷體" pitchFamily="65" charset="-120"/>
                        </a:rPr>
                        <a:t> </a:t>
                      </a:r>
                      <a:endParaRPr kumimoji="1" lang="en-US" altLang="zh-TW" sz="2400" b="1" i="0" u="none" strike="noStrike" cap="none" normalizeH="0" baseline="0" dirty="0" smtClean="0">
                        <a:ln>
                          <a:noFill/>
                        </a:ln>
                        <a:solidFill>
                          <a:schemeClr val="tx1"/>
                        </a:solidFill>
                        <a:effectLst/>
                        <a:latin typeface="標楷體" pitchFamily="65" charset="-120"/>
                        <a:ea typeface="標楷體" pitchFamily="65" charset="-120"/>
                      </a:endParaRPr>
                    </a:p>
                  </a:txBody>
                  <a:tcPr horzOverflow="overflow">
                    <a:lnL w="254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accent1">
                        <a:lumMod val="75000"/>
                      </a:schemeClr>
                    </a:solidFill>
                  </a:tcPr>
                </a:tc>
                <a:tc hMerge="1">
                  <a:txBody>
                    <a:bodyPr/>
                    <a:lstStyle/>
                    <a:p>
                      <a:endParaRPr lang="zh-TW" altLang="en-US"/>
                    </a:p>
                  </a:txBody>
                  <a:tcPr/>
                </a:tc>
                <a:tc>
                  <a:txBody>
                    <a:bodyPr/>
                    <a:lstStyle/>
                    <a:p>
                      <a:pPr marL="0" marR="0" lvl="0" indent="0" algn="ctr" defTabSz="914400" rtl="0" eaLnBrk="1" fontAlgn="ctr" latinLnBrk="0" hangingPunct="1">
                        <a:lnSpc>
                          <a:spcPct val="100000"/>
                        </a:lnSpc>
                        <a:spcBef>
                          <a:spcPct val="0"/>
                        </a:spcBef>
                        <a:spcAft>
                          <a:spcPct val="0"/>
                        </a:spcAft>
                        <a:buClr>
                          <a:schemeClr val="bg1"/>
                        </a:buClr>
                        <a:buSzPct val="60000"/>
                        <a:buFontTx/>
                        <a:buNone/>
                        <a:tabLst/>
                      </a:pP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rPr>
                        <a:t>查核金額以上</a:t>
                      </a:r>
                      <a:endPar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Pct val="60000"/>
                        <a:buFontTx/>
                        <a:buNone/>
                        <a:tabLst/>
                      </a:pP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rPr>
                        <a:t>公告金額以上</a:t>
                      </a:r>
                      <a:endPar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Pct val="60000"/>
                        <a:buFontTx/>
                        <a:buNone/>
                        <a:tabLst/>
                      </a:pP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rPr>
                        <a:t>未達公告金額</a:t>
                      </a:r>
                      <a:endPar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endParaRPr>
                    </a:p>
                  </a:txBody>
                  <a:tcPr horzOverflow="overflow">
                    <a:lnL w="127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xmlns="" val="10000"/>
                  </a:ext>
                </a:extLst>
              </a:tr>
              <a:tr h="644525">
                <a:tc rowSpan="3">
                  <a:txBody>
                    <a:bodyPr/>
                    <a:lstStyle/>
                    <a:p>
                      <a:pPr marL="0" marR="0" lvl="0" indent="0" algn="ctr" defTabSz="914400" rtl="0" eaLnBrk="1" fontAlgn="ctr" latinLnBrk="0" hangingPunct="1">
                        <a:lnSpc>
                          <a:spcPct val="100000"/>
                        </a:lnSpc>
                        <a:spcBef>
                          <a:spcPct val="0"/>
                        </a:spcBef>
                        <a:spcAft>
                          <a:spcPct val="0"/>
                        </a:spcAft>
                        <a:buClr>
                          <a:schemeClr val="bg1"/>
                        </a:buClr>
                        <a:buSzPct val="60000"/>
                        <a:buFontTx/>
                        <a:buNone/>
                        <a:tabLst/>
                      </a:pPr>
                      <a:endParaRPr kumimoji="1" lang="en-US" altLang="zh-TW" sz="1800" b="1" i="0" u="none" strike="noStrike" cap="none" normalizeH="0" baseline="0" dirty="0" smtClean="0">
                        <a:ln>
                          <a:noFill/>
                        </a:ln>
                        <a:solidFill>
                          <a:schemeClr val="bg1"/>
                        </a:solidFill>
                        <a:effectLst/>
                        <a:latin typeface="標楷體" pitchFamily="65" charset="-120"/>
                        <a:ea typeface="標楷體" pitchFamily="65" charset="-120"/>
                      </a:endParaRPr>
                    </a:p>
                    <a:p>
                      <a:pPr marL="0" marR="0" lvl="0" indent="0" algn="ctr" defTabSz="914400" rtl="0" eaLnBrk="1" fontAlgn="ctr" latinLnBrk="0" hangingPunct="1">
                        <a:lnSpc>
                          <a:spcPct val="100000"/>
                        </a:lnSpc>
                        <a:spcBef>
                          <a:spcPct val="0"/>
                        </a:spcBef>
                        <a:spcAft>
                          <a:spcPct val="0"/>
                        </a:spcAft>
                        <a:buClr>
                          <a:schemeClr val="bg1"/>
                        </a:buClr>
                        <a:buSzPct val="60000"/>
                        <a:buFontTx/>
                        <a:buNone/>
                        <a:tabLst/>
                      </a:pPr>
                      <a:endParaRPr kumimoji="1" lang="en-US" altLang="zh-TW" sz="1800" b="1" i="0" u="none" strike="noStrike" cap="none" normalizeH="0" baseline="0" dirty="0" smtClean="0">
                        <a:ln>
                          <a:noFill/>
                        </a:ln>
                        <a:solidFill>
                          <a:schemeClr val="bg1"/>
                        </a:solidFill>
                        <a:effectLst/>
                        <a:latin typeface="標楷體" pitchFamily="65" charset="-120"/>
                        <a:ea typeface="標楷體" pitchFamily="65" charset="-120"/>
                      </a:endParaRPr>
                    </a:p>
                    <a:p>
                      <a:pPr marL="0" marR="0" lvl="0" indent="0" algn="ctr" defTabSz="914400" rtl="0" eaLnBrk="1" fontAlgn="ctr" latinLnBrk="0" hangingPunct="1">
                        <a:lnSpc>
                          <a:spcPct val="100000"/>
                        </a:lnSpc>
                        <a:spcBef>
                          <a:spcPct val="0"/>
                        </a:spcBef>
                        <a:spcAft>
                          <a:spcPct val="0"/>
                        </a:spcAft>
                        <a:buClr>
                          <a:schemeClr val="bg1"/>
                        </a:buClr>
                        <a:buSzPct val="60000"/>
                        <a:buFontTx/>
                        <a:buNone/>
                        <a:tabLst/>
                      </a:pPr>
                      <a:r>
                        <a:rPr kumimoji="1" lang="zh-TW" altLang="en-US" sz="1800" b="1" i="0" u="none" strike="noStrike" cap="none" normalizeH="0" baseline="0" dirty="0" smtClean="0">
                          <a:ln>
                            <a:noFill/>
                          </a:ln>
                          <a:solidFill>
                            <a:schemeClr val="bg1"/>
                          </a:solidFill>
                          <a:effectLst/>
                          <a:latin typeface="標楷體" pitchFamily="65" charset="-120"/>
                          <a:ea typeface="標楷體" pitchFamily="65" charset="-120"/>
                        </a:rPr>
                        <a:t>監</a:t>
                      </a:r>
                    </a:p>
                    <a:p>
                      <a:pPr marL="0" marR="0" lvl="0" indent="0" algn="ctr" defTabSz="914400" rtl="0" eaLnBrk="1" fontAlgn="ctr" latinLnBrk="0" hangingPunct="1">
                        <a:lnSpc>
                          <a:spcPct val="100000"/>
                        </a:lnSpc>
                        <a:spcBef>
                          <a:spcPct val="0"/>
                        </a:spcBef>
                        <a:spcAft>
                          <a:spcPct val="0"/>
                        </a:spcAft>
                        <a:buClr>
                          <a:schemeClr val="bg1"/>
                        </a:buClr>
                        <a:buSzPct val="60000"/>
                        <a:buFontTx/>
                        <a:buNone/>
                        <a:tabLst/>
                      </a:pPr>
                      <a:endParaRPr kumimoji="1" lang="zh-TW" altLang="en-US" sz="1800" b="1" i="0" u="none" strike="noStrike" cap="none" normalizeH="0" baseline="0" dirty="0" smtClean="0">
                        <a:ln>
                          <a:noFill/>
                        </a:ln>
                        <a:solidFill>
                          <a:schemeClr val="bg1"/>
                        </a:solidFill>
                        <a:effectLst/>
                        <a:latin typeface="標楷體" pitchFamily="65" charset="-120"/>
                        <a:ea typeface="標楷體" pitchFamily="65" charset="-120"/>
                      </a:endParaRPr>
                    </a:p>
                    <a:p>
                      <a:pPr marL="0" marR="0" lvl="0" indent="0" algn="ctr" defTabSz="914400" rtl="0" eaLnBrk="1" fontAlgn="ctr" latinLnBrk="0" hangingPunct="1">
                        <a:lnSpc>
                          <a:spcPct val="100000"/>
                        </a:lnSpc>
                        <a:spcBef>
                          <a:spcPct val="0"/>
                        </a:spcBef>
                        <a:spcAft>
                          <a:spcPct val="0"/>
                        </a:spcAft>
                        <a:buClr>
                          <a:schemeClr val="bg1"/>
                        </a:buClr>
                        <a:buSzPct val="60000"/>
                        <a:buFontTx/>
                        <a:buNone/>
                        <a:tabLst/>
                      </a:pPr>
                      <a:endParaRPr kumimoji="1" lang="zh-TW" altLang="en-US" sz="1800" b="1" i="0" u="none" strike="noStrike" cap="none" normalizeH="0" baseline="0" dirty="0" smtClean="0">
                        <a:ln>
                          <a:noFill/>
                        </a:ln>
                        <a:solidFill>
                          <a:schemeClr val="bg1"/>
                        </a:solidFill>
                        <a:effectLst/>
                        <a:latin typeface="標楷體" pitchFamily="65" charset="-120"/>
                        <a:ea typeface="標楷體" pitchFamily="65" charset="-120"/>
                      </a:endParaRPr>
                    </a:p>
                    <a:p>
                      <a:pPr marL="0" marR="0" lvl="0" indent="0" algn="ctr" defTabSz="914400" rtl="0" eaLnBrk="1" fontAlgn="ctr" latinLnBrk="0" hangingPunct="1">
                        <a:lnSpc>
                          <a:spcPct val="100000"/>
                        </a:lnSpc>
                        <a:spcBef>
                          <a:spcPct val="0"/>
                        </a:spcBef>
                        <a:spcAft>
                          <a:spcPct val="0"/>
                        </a:spcAft>
                        <a:buClr>
                          <a:schemeClr val="bg1"/>
                        </a:buClr>
                        <a:buSzPct val="60000"/>
                        <a:buFontTx/>
                        <a:buNone/>
                        <a:tabLst/>
                      </a:pPr>
                      <a:r>
                        <a:rPr kumimoji="1" lang="zh-TW" altLang="en-US" sz="1800" b="1" i="0" u="none" strike="noStrike" cap="none" normalizeH="0" baseline="0" dirty="0" smtClean="0">
                          <a:ln>
                            <a:noFill/>
                          </a:ln>
                          <a:solidFill>
                            <a:schemeClr val="bg1"/>
                          </a:solidFill>
                          <a:effectLst/>
                          <a:latin typeface="標楷體" pitchFamily="65" charset="-120"/>
                          <a:ea typeface="標楷體" pitchFamily="65" charset="-120"/>
                        </a:rPr>
                        <a:t>辦</a:t>
                      </a:r>
                      <a:endParaRPr kumimoji="1" lang="zh-TW" altLang="en-US" sz="2400" b="1" i="0" u="none" strike="noStrike" cap="none" normalizeH="0" baseline="0" dirty="0" smtClean="0">
                        <a:ln>
                          <a:noFill/>
                        </a:ln>
                        <a:solidFill>
                          <a:schemeClr val="bg1"/>
                        </a:solidFill>
                        <a:effectLst/>
                        <a:latin typeface="標楷體" pitchFamily="65" charset="-120"/>
                        <a:ea typeface="標楷體" pitchFamily="65" charset="-120"/>
                      </a:endParaRPr>
                    </a:p>
                  </a:txBody>
                  <a:tcPr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gradFill>
                      <a:gsLst>
                        <a:gs pos="11000">
                          <a:srgbClr val="002060">
                            <a:alpha val="75000"/>
                          </a:srgbClr>
                        </a:gs>
                        <a:gs pos="78000">
                          <a:schemeClr val="tx2">
                            <a:lumMod val="50000"/>
                            <a:alpha val="87000"/>
                          </a:schemeClr>
                        </a:gs>
                      </a:gsLst>
                      <a:lin ang="5400000" scaled="0"/>
                    </a:grad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0000"/>
                        <a:buFontTx/>
                        <a:buNone/>
                        <a:tabLst/>
                      </a:pPr>
                      <a:r>
                        <a:rPr kumimoji="1" lang="zh-TW" altLang="en-US" sz="1800" b="1" i="0" u="none" strike="noStrike" cap="none" normalizeH="0" baseline="0" dirty="0" smtClean="0">
                          <a:ln>
                            <a:noFill/>
                          </a:ln>
                          <a:solidFill>
                            <a:schemeClr val="bg1"/>
                          </a:solidFill>
                          <a:effectLst/>
                          <a:latin typeface="標楷體" pitchFamily="65" charset="-120"/>
                          <a:ea typeface="標楷體" pitchFamily="65" charset="-120"/>
                        </a:rPr>
                        <a:t>實</a:t>
                      </a:r>
                    </a:p>
                    <a:p>
                      <a:pPr marL="0" marR="0" lvl="0" indent="0" algn="l" defTabSz="914400" rtl="0" eaLnBrk="1" fontAlgn="ctr" latinLnBrk="0" hangingPunct="1">
                        <a:lnSpc>
                          <a:spcPct val="100000"/>
                        </a:lnSpc>
                        <a:spcBef>
                          <a:spcPct val="0"/>
                        </a:spcBef>
                        <a:spcAft>
                          <a:spcPct val="0"/>
                        </a:spcAft>
                        <a:buClr>
                          <a:schemeClr val="bg1"/>
                        </a:buClr>
                        <a:buSzPct val="60000"/>
                        <a:buFontTx/>
                        <a:buNone/>
                        <a:tabLst/>
                      </a:pPr>
                      <a:r>
                        <a:rPr kumimoji="1" lang="zh-TW" altLang="en-US" sz="1800" b="1" i="0" u="none" strike="noStrike" cap="none" normalizeH="0" baseline="0" dirty="0" smtClean="0">
                          <a:ln>
                            <a:noFill/>
                          </a:ln>
                          <a:solidFill>
                            <a:schemeClr val="bg1"/>
                          </a:solidFill>
                          <a:effectLst/>
                          <a:latin typeface="標楷體" pitchFamily="65" charset="-120"/>
                          <a:ea typeface="標楷體" pitchFamily="65" charset="-120"/>
                        </a:rPr>
                        <a:t>地</a:t>
                      </a:r>
                      <a:endParaRPr kumimoji="1" lang="zh-TW" altLang="en-US" sz="2400" b="1" i="0" u="none" strike="noStrike" cap="none" normalizeH="0" baseline="0" dirty="0" smtClean="0">
                        <a:ln>
                          <a:noFill/>
                        </a:ln>
                        <a:solidFill>
                          <a:schemeClr val="bg1"/>
                        </a:solidFill>
                        <a:effectLst/>
                        <a:latin typeface="標楷體" pitchFamily="65" charset="-120"/>
                        <a:ea typeface="標楷體" pitchFamily="65" charset="-120"/>
                      </a:endParaRPr>
                    </a:p>
                  </a:txBody>
                  <a:tcPr horzOverflow="overflow">
                    <a:lnL w="254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gradFill>
                      <a:gsLst>
                        <a:gs pos="11000">
                          <a:srgbClr val="002060">
                            <a:alpha val="75000"/>
                          </a:srgbClr>
                        </a:gs>
                        <a:gs pos="78000">
                          <a:schemeClr val="tx2">
                            <a:lumMod val="50000"/>
                            <a:alpha val="87000"/>
                          </a:schemeClr>
                        </a:gs>
                      </a:gsLst>
                      <a:lin ang="5400000" scaled="0"/>
                    </a:gradFill>
                  </a:tcPr>
                </a:tc>
                <a:tc gridSpan="3">
                  <a:txBody>
                    <a:bodyPr/>
                    <a:lstStyle/>
                    <a:p>
                      <a:pPr marL="0" marR="0" lvl="0" indent="0" algn="l" defTabSz="914400" rtl="0" eaLnBrk="1" fontAlgn="ctr" latinLnBrk="0" hangingPunct="1">
                        <a:lnSpc>
                          <a:spcPct val="100000"/>
                        </a:lnSpc>
                        <a:spcBef>
                          <a:spcPct val="0"/>
                        </a:spcBef>
                        <a:spcAft>
                          <a:spcPct val="0"/>
                        </a:spcAft>
                        <a:buClr>
                          <a:schemeClr val="bg1"/>
                        </a:buClr>
                        <a:buSzPct val="60000"/>
                        <a:buFontTx/>
                        <a:buNone/>
                        <a:tabLst/>
                      </a:pPr>
                      <a:r>
                        <a:rPr kumimoji="1" lang="zh-TW" altLang="en-US" sz="1800" b="1" i="0" u="sng" strike="noStrike" cap="none" normalizeH="0" baseline="0" smtClean="0">
                          <a:ln>
                            <a:noFill/>
                          </a:ln>
                          <a:solidFill>
                            <a:srgbClr val="FF0000"/>
                          </a:solidFill>
                          <a:effectLst/>
                          <a:latin typeface="標楷體" pitchFamily="65" charset="-120"/>
                          <a:ea typeface="標楷體" pitchFamily="65" charset="-120"/>
                        </a:rPr>
                        <a:t>實地監視</a:t>
                      </a: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rPr>
                        <a:t>機關辦理開標、比價、議價、決標及驗收是否符合採購法規定</a:t>
                      </a:r>
                      <a:endPar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endParaRPr>
                    </a:p>
                  </a:txBody>
                  <a:tcPr horzOverflow="overflow">
                    <a:lnL w="127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1"/>
                  </a:ext>
                </a:extLst>
              </a:tr>
              <a:tr h="368300">
                <a:tc vMerge="1">
                  <a:txBody>
                    <a:bodyPr/>
                    <a:lstStyle/>
                    <a:p>
                      <a:endParaRPr lang="zh-TW" altLang="en-US"/>
                    </a:p>
                  </a:txBody>
                  <a:tcPr/>
                </a:tc>
                <a:tc rowSpan="2">
                  <a:txBody>
                    <a:bodyPr/>
                    <a:lstStyle/>
                    <a:p>
                      <a:pPr marL="0" marR="0" lvl="0" indent="0" algn="l" defTabSz="914400" rtl="0" eaLnBrk="1" fontAlgn="ctr" latinLnBrk="0" hangingPunct="1">
                        <a:lnSpc>
                          <a:spcPct val="100000"/>
                        </a:lnSpc>
                        <a:spcBef>
                          <a:spcPct val="0"/>
                        </a:spcBef>
                        <a:spcAft>
                          <a:spcPct val="0"/>
                        </a:spcAft>
                        <a:buClr>
                          <a:schemeClr val="bg1"/>
                        </a:buClr>
                        <a:buSzPct val="60000"/>
                        <a:buFontTx/>
                        <a:buNone/>
                        <a:tabLst/>
                      </a:pPr>
                      <a:r>
                        <a:rPr kumimoji="1" lang="zh-TW" altLang="en-US" sz="1800" b="1" i="0" u="none" strike="noStrike" cap="none" normalizeH="0" baseline="0" dirty="0" smtClean="0">
                          <a:ln>
                            <a:noFill/>
                          </a:ln>
                          <a:solidFill>
                            <a:schemeClr val="bg1"/>
                          </a:solidFill>
                          <a:effectLst/>
                          <a:latin typeface="標楷體" pitchFamily="65" charset="-120"/>
                          <a:ea typeface="標楷體" pitchFamily="65" charset="-120"/>
                        </a:rPr>
                        <a:t>書</a:t>
                      </a:r>
                    </a:p>
                    <a:p>
                      <a:pPr marL="0" marR="0" lvl="0" indent="0" algn="l" defTabSz="914400" rtl="0" eaLnBrk="1" fontAlgn="ctr" latinLnBrk="0" hangingPunct="1">
                        <a:lnSpc>
                          <a:spcPct val="100000"/>
                        </a:lnSpc>
                        <a:spcBef>
                          <a:spcPct val="0"/>
                        </a:spcBef>
                        <a:spcAft>
                          <a:spcPct val="0"/>
                        </a:spcAft>
                        <a:buClr>
                          <a:schemeClr val="bg1"/>
                        </a:buClr>
                        <a:buSzPct val="60000"/>
                        <a:buFontTx/>
                        <a:buNone/>
                        <a:tabLst/>
                      </a:pPr>
                      <a:r>
                        <a:rPr kumimoji="1" lang="zh-TW" altLang="en-US" sz="1800" b="1" i="0" u="none" strike="noStrike" cap="none" normalizeH="0" baseline="0" dirty="0" smtClean="0">
                          <a:ln>
                            <a:noFill/>
                          </a:ln>
                          <a:solidFill>
                            <a:schemeClr val="bg1"/>
                          </a:solidFill>
                          <a:effectLst/>
                          <a:latin typeface="標楷體" pitchFamily="65" charset="-120"/>
                          <a:ea typeface="標楷體" pitchFamily="65" charset="-120"/>
                        </a:rPr>
                        <a:t>面審  核</a:t>
                      </a:r>
                      <a:endParaRPr kumimoji="1" lang="zh-TW" altLang="en-US" sz="2400" b="1" i="0" u="none" strike="noStrike" cap="none" normalizeH="0" baseline="0" dirty="0" smtClean="0">
                        <a:ln>
                          <a:noFill/>
                        </a:ln>
                        <a:solidFill>
                          <a:schemeClr val="bg1"/>
                        </a:solidFill>
                        <a:effectLst/>
                        <a:latin typeface="標楷體" pitchFamily="65" charset="-120"/>
                        <a:ea typeface="標楷體" pitchFamily="65" charset="-120"/>
                      </a:endParaRPr>
                    </a:p>
                  </a:txBody>
                  <a:tcPr horzOverflow="overflow">
                    <a:lnL w="254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gradFill>
                      <a:gsLst>
                        <a:gs pos="11000">
                          <a:srgbClr val="002060">
                            <a:alpha val="75000"/>
                          </a:srgbClr>
                        </a:gs>
                        <a:gs pos="78000">
                          <a:schemeClr val="tx2">
                            <a:lumMod val="50000"/>
                            <a:alpha val="87000"/>
                          </a:schemeClr>
                        </a:gs>
                      </a:gsLst>
                      <a:lin ang="5400000" scaled="0"/>
                    </a:gradFill>
                  </a:tcPr>
                </a:tc>
                <a:tc gridSpan="3">
                  <a:txBody>
                    <a:bodyPr/>
                    <a:lstStyle/>
                    <a:p>
                      <a:pPr marL="0" marR="0" lvl="0" indent="0" algn="l" defTabSz="914400" rtl="0" eaLnBrk="1" fontAlgn="ctr" latinLnBrk="0" hangingPunct="1">
                        <a:lnSpc>
                          <a:spcPct val="100000"/>
                        </a:lnSpc>
                        <a:spcBef>
                          <a:spcPct val="0"/>
                        </a:spcBef>
                        <a:spcAft>
                          <a:spcPct val="0"/>
                        </a:spcAft>
                        <a:buClr>
                          <a:schemeClr val="bg1"/>
                        </a:buClr>
                        <a:buSzPct val="60000"/>
                        <a:buFontTx/>
                        <a:buNone/>
                        <a:tabLst/>
                      </a:pPr>
                      <a:r>
                        <a:rPr kumimoji="1" lang="zh-TW" altLang="en-US" sz="1800" b="1" i="0" u="sng" strike="noStrike" cap="none" normalizeH="0" baseline="0" dirty="0" smtClean="0">
                          <a:ln>
                            <a:noFill/>
                          </a:ln>
                          <a:solidFill>
                            <a:srgbClr val="FF0000"/>
                          </a:solidFill>
                          <a:effectLst/>
                          <a:latin typeface="標楷體" pitchFamily="65" charset="-120"/>
                          <a:ea typeface="標楷體" pitchFamily="65" charset="-120"/>
                        </a:rPr>
                        <a:t>書面審核</a:t>
                      </a: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rPr>
                        <a:t>機關辦理開標、比價、議價、決標及驗收是否符合採購法規定</a:t>
                      </a:r>
                    </a:p>
                  </a:txBody>
                  <a:tcPr horzOverflow="overflow">
                    <a:lnL w="127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2"/>
                  </a:ext>
                </a:extLst>
              </a:tr>
              <a:tr h="919163">
                <a:tc vMerge="1">
                  <a:txBody>
                    <a:bodyPr/>
                    <a:lstStyle/>
                    <a:p>
                      <a:endParaRPr lang="zh-TW" altLang="en-US"/>
                    </a:p>
                  </a:txBody>
                  <a:tcPr/>
                </a:tc>
                <a:tc vMerge="1">
                  <a:txBody>
                    <a:bodyPr/>
                    <a:lstStyle/>
                    <a:p>
                      <a:endParaRPr lang="zh-TW" altLang="en-US"/>
                    </a:p>
                  </a:txBody>
                  <a:tcPr/>
                </a:tc>
                <a:tc>
                  <a:txBody>
                    <a:bodyPr/>
                    <a:lstStyle/>
                    <a:p>
                      <a:pPr marL="0" marR="0" lvl="0" indent="0" algn="just" defTabSz="914400" rtl="0" eaLnBrk="1" fontAlgn="ctr" latinLnBrk="0" hangingPunct="1">
                        <a:lnSpc>
                          <a:spcPct val="100000"/>
                        </a:lnSpc>
                        <a:spcBef>
                          <a:spcPct val="0"/>
                        </a:spcBef>
                        <a:spcAft>
                          <a:spcPct val="0"/>
                        </a:spcAft>
                        <a:buClr>
                          <a:schemeClr val="bg1"/>
                        </a:buClr>
                        <a:buSzPct val="60000"/>
                        <a:buFontTx/>
                        <a:buNone/>
                        <a:tabLst/>
                      </a:pP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rPr>
                        <a:t>經上級機關首長或其授權人核准</a:t>
                      </a:r>
                    </a:p>
                    <a:p>
                      <a:pPr marL="0" marR="0" lvl="0" indent="0" algn="just" defTabSz="914400" rtl="0" eaLnBrk="1" fontAlgn="ctr" latinLnBrk="0" hangingPunct="1">
                        <a:lnSpc>
                          <a:spcPct val="100000"/>
                        </a:lnSpc>
                        <a:spcBef>
                          <a:spcPct val="0"/>
                        </a:spcBef>
                        <a:spcAft>
                          <a:spcPct val="0"/>
                        </a:spcAft>
                        <a:buClr>
                          <a:schemeClr val="bg1"/>
                        </a:buClr>
                        <a:buSzPct val="60000"/>
                        <a:buFontTx/>
                        <a:buNone/>
                        <a:tabLst/>
                      </a:pPr>
                      <a:r>
                        <a:rPr kumimoji="1" lang="en-US" altLang="zh-TW" sz="1800" b="1" i="0" u="none" strike="noStrike" cap="none" normalizeH="0" baseline="0" dirty="0" smtClean="0">
                          <a:ln>
                            <a:noFill/>
                          </a:ln>
                          <a:solidFill>
                            <a:schemeClr val="tx1"/>
                          </a:solidFill>
                          <a:effectLst/>
                          <a:latin typeface="標楷體" pitchFamily="65" charset="-120"/>
                          <a:ea typeface="標楷體" pitchFamily="65" charset="-120"/>
                        </a:rPr>
                        <a:t>(</a:t>
                      </a: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rPr>
                        <a:t>細則</a:t>
                      </a:r>
                      <a:r>
                        <a:rPr kumimoji="1" lang="en-US" altLang="zh-TW" sz="1800" b="1" i="0" u="none" strike="noStrike" cap="none" normalizeH="0" baseline="0" dirty="0" smtClean="0">
                          <a:ln>
                            <a:noFill/>
                          </a:ln>
                          <a:solidFill>
                            <a:schemeClr val="tx1"/>
                          </a:solidFill>
                          <a:effectLst/>
                          <a:latin typeface="標楷體" pitchFamily="65" charset="-120"/>
                          <a:ea typeface="標楷體" pitchFamily="65" charset="-120"/>
                        </a:rPr>
                        <a:t>11-I)</a:t>
                      </a:r>
                      <a:endParaRPr kumimoji="1" lang="en-US" altLang="zh-TW" sz="2400" b="1" i="0" u="none" strike="noStrike" cap="none" normalizeH="0" baseline="0" dirty="0" smtClean="0">
                        <a:ln>
                          <a:noFill/>
                        </a:ln>
                        <a:solidFill>
                          <a:schemeClr val="tx1"/>
                        </a:solidFill>
                        <a:effectLst/>
                        <a:latin typeface="標楷體" pitchFamily="65" charset="-120"/>
                        <a:ea typeface="標楷體" pitchFamily="65" charset="-120"/>
                      </a:endParaRPr>
                    </a:p>
                  </a:txBody>
                  <a:tcPr horzOverflow="overflow">
                    <a:lnL w="12700" cap="flat" cmpd="sng" algn="ctr">
                      <a:solidFill>
                        <a:srgbClr val="000000"/>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ctr" latinLnBrk="0" hangingPunct="1">
                        <a:lnSpc>
                          <a:spcPct val="100000"/>
                        </a:lnSpc>
                        <a:spcBef>
                          <a:spcPct val="0"/>
                        </a:spcBef>
                        <a:spcAft>
                          <a:spcPct val="0"/>
                        </a:spcAft>
                        <a:buClr>
                          <a:schemeClr val="bg1"/>
                        </a:buClr>
                        <a:buSzPct val="60000"/>
                        <a:buFontTx/>
                        <a:buNone/>
                        <a:tabLst/>
                      </a:pP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rPr>
                        <a:t>經</a:t>
                      </a:r>
                      <a:r>
                        <a:rPr kumimoji="1" lang="zh-TW" altLang="en-US" sz="1800" b="1" i="0" u="none" strike="noStrike" cap="none" normalizeH="0" baseline="0" smtClean="0">
                          <a:ln>
                            <a:noFill/>
                          </a:ln>
                          <a:solidFill>
                            <a:srgbClr val="FF0000"/>
                          </a:solidFill>
                          <a:effectLst/>
                          <a:latin typeface="標楷體" pitchFamily="65" charset="-120"/>
                          <a:ea typeface="標楷體" pitchFamily="65" charset="-120"/>
                        </a:rPr>
                        <a:t>機關首長或其授權人員</a:t>
                      </a: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rPr>
                        <a:t>核准</a:t>
                      </a:r>
                      <a:r>
                        <a:rPr kumimoji="1" lang="en-US" altLang="zh-TW" sz="1800" b="1"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rPr>
                        <a:t>可通案</a:t>
                      </a:r>
                      <a:r>
                        <a:rPr kumimoji="1" lang="en-US" altLang="zh-TW" sz="1800" b="1"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rPr>
                        <a:t>細則</a:t>
                      </a:r>
                      <a:r>
                        <a:rPr kumimoji="1" lang="en-US" altLang="zh-TW" sz="1800" b="1" i="0" u="none" strike="noStrike" cap="none" normalizeH="0" baseline="0" smtClean="0">
                          <a:ln>
                            <a:noFill/>
                          </a:ln>
                          <a:solidFill>
                            <a:schemeClr val="tx1"/>
                          </a:solidFill>
                          <a:effectLst/>
                          <a:latin typeface="標楷體" pitchFamily="65" charset="-120"/>
                          <a:ea typeface="標楷體" pitchFamily="65" charset="-120"/>
                        </a:rPr>
                        <a:t>11-I</a:t>
                      </a:r>
                      <a:r>
                        <a:rPr kumimoji="1" lang="zh-TW" altLang="zh-TW" sz="1800" b="1" i="0" u="none" strike="noStrike" cap="none" normalizeH="0" baseline="0" smtClean="0">
                          <a:ln>
                            <a:noFill/>
                          </a:ln>
                          <a:solidFill>
                            <a:schemeClr val="tx1"/>
                          </a:solidFill>
                          <a:effectLst/>
                          <a:latin typeface="標楷體" pitchFamily="65" charset="-120"/>
                          <a:ea typeface="標楷體" pitchFamily="65" charset="-120"/>
                        </a:rPr>
                        <a:t>&amp;</a:t>
                      </a: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rPr>
                        <a:t>監辦辦法</a:t>
                      </a:r>
                      <a:r>
                        <a:rPr kumimoji="1" lang="en-US" altLang="zh-TW" sz="1800" b="1" i="0" u="none" strike="noStrike" cap="none" normalizeH="0" baseline="0" smtClean="0">
                          <a:ln>
                            <a:noFill/>
                          </a:ln>
                          <a:solidFill>
                            <a:schemeClr val="tx1"/>
                          </a:solidFill>
                          <a:effectLst/>
                          <a:latin typeface="標楷體" pitchFamily="65" charset="-120"/>
                          <a:ea typeface="標楷體" pitchFamily="65" charset="-120"/>
                        </a:rPr>
                        <a:t>4-I)</a:t>
                      </a:r>
                      <a:endParaRPr kumimoji="1" lang="en-US" altLang="zh-TW" sz="1800" b="1" i="0" u="none" strike="noStrike" cap="none" normalizeH="0" baseline="0" dirty="0" smtClean="0">
                        <a:ln>
                          <a:noFill/>
                        </a:ln>
                        <a:solidFill>
                          <a:schemeClr val="tx1"/>
                        </a:solidFill>
                        <a:effectLst/>
                        <a:latin typeface="標楷體" pitchFamily="65" charset="-120"/>
                        <a:ea typeface="標楷體" pitchFamily="65" charset="-120"/>
                      </a:endParaRPr>
                    </a:p>
                  </a:txBody>
                  <a:tcPr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ctr" latinLnBrk="0" hangingPunct="1">
                        <a:lnSpc>
                          <a:spcPct val="100000"/>
                        </a:lnSpc>
                        <a:spcBef>
                          <a:spcPct val="0"/>
                        </a:spcBef>
                        <a:spcAft>
                          <a:spcPct val="0"/>
                        </a:spcAft>
                        <a:buClr>
                          <a:schemeClr val="bg1"/>
                        </a:buClr>
                        <a:buSzPct val="60000"/>
                        <a:buFontTx/>
                        <a:buNone/>
                        <a:tabLst/>
                      </a:pPr>
                      <a:endParaRPr kumimoji="1" lang="en-US" altLang="zh-TW" sz="2400" b="1" i="0" u="none" strike="noStrike" cap="none" normalizeH="0" baseline="0" dirty="0" smtClean="0">
                        <a:ln>
                          <a:noFill/>
                        </a:ln>
                        <a:solidFill>
                          <a:schemeClr val="tx1"/>
                        </a:solidFill>
                        <a:effectLst/>
                        <a:latin typeface="標楷體" pitchFamily="65" charset="-120"/>
                        <a:ea typeface="標楷體" pitchFamily="65" charset="-120"/>
                      </a:endParaRPr>
                    </a:p>
                  </a:txBody>
                  <a:tcPr horzOverflow="overflow">
                    <a:lnL w="127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2027238">
                <a:tc gridSpan="2">
                  <a:txBody>
                    <a:bodyPr/>
                    <a:lstStyle/>
                    <a:p>
                      <a:pPr marL="0" marR="0" lvl="0" indent="0" algn="ctr" defTabSz="914400" rtl="0" eaLnBrk="1" fontAlgn="ctr" latinLnBrk="0" hangingPunct="1">
                        <a:lnSpc>
                          <a:spcPct val="100000"/>
                        </a:lnSpc>
                        <a:spcBef>
                          <a:spcPct val="0"/>
                        </a:spcBef>
                        <a:spcAft>
                          <a:spcPct val="0"/>
                        </a:spcAft>
                        <a:buClr>
                          <a:schemeClr val="bg1"/>
                        </a:buClr>
                        <a:buSzPct val="60000"/>
                        <a:buFontTx/>
                        <a:buNone/>
                        <a:tabLst/>
                      </a:pPr>
                      <a:r>
                        <a:rPr kumimoji="1" lang="zh-TW" altLang="en-US" sz="1800" b="1" i="0" u="none" strike="noStrike" cap="none" normalizeH="0" baseline="0" dirty="0" smtClean="0">
                          <a:ln>
                            <a:noFill/>
                          </a:ln>
                          <a:solidFill>
                            <a:schemeClr val="bg1"/>
                          </a:solidFill>
                          <a:effectLst/>
                          <a:latin typeface="標楷體" pitchFamily="65" charset="-120"/>
                          <a:ea typeface="標楷體" pitchFamily="65" charset="-120"/>
                        </a:rPr>
                        <a:t>不</a:t>
                      </a:r>
                    </a:p>
                    <a:p>
                      <a:pPr marL="0" marR="0" lvl="0" indent="0" algn="ctr" defTabSz="914400" rtl="0" eaLnBrk="1" fontAlgn="ctr" latinLnBrk="0" hangingPunct="1">
                        <a:lnSpc>
                          <a:spcPct val="100000"/>
                        </a:lnSpc>
                        <a:spcBef>
                          <a:spcPct val="0"/>
                        </a:spcBef>
                        <a:spcAft>
                          <a:spcPct val="0"/>
                        </a:spcAft>
                        <a:buClr>
                          <a:schemeClr val="bg1"/>
                        </a:buClr>
                        <a:buSzPct val="60000"/>
                        <a:buFontTx/>
                        <a:buNone/>
                        <a:tabLst/>
                      </a:pPr>
                      <a:r>
                        <a:rPr kumimoji="1" lang="zh-TW" altLang="en-US" sz="1800" b="1" i="0" u="none" strike="noStrike" cap="none" normalizeH="0" baseline="0" dirty="0" smtClean="0">
                          <a:ln>
                            <a:noFill/>
                          </a:ln>
                          <a:solidFill>
                            <a:schemeClr val="bg1"/>
                          </a:solidFill>
                          <a:effectLst/>
                          <a:latin typeface="標楷體" pitchFamily="65" charset="-120"/>
                          <a:ea typeface="標楷體" pitchFamily="65" charset="-120"/>
                        </a:rPr>
                        <a:t>派員</a:t>
                      </a:r>
                    </a:p>
                    <a:p>
                      <a:pPr marL="0" marR="0" lvl="0" indent="0" algn="ctr" defTabSz="914400" rtl="0" eaLnBrk="1" fontAlgn="ctr" latinLnBrk="0" hangingPunct="1">
                        <a:lnSpc>
                          <a:spcPct val="100000"/>
                        </a:lnSpc>
                        <a:spcBef>
                          <a:spcPct val="0"/>
                        </a:spcBef>
                        <a:spcAft>
                          <a:spcPct val="0"/>
                        </a:spcAft>
                        <a:buClr>
                          <a:schemeClr val="bg1"/>
                        </a:buClr>
                        <a:buSzPct val="60000"/>
                        <a:buFontTx/>
                        <a:buNone/>
                        <a:tabLst/>
                      </a:pPr>
                      <a:r>
                        <a:rPr kumimoji="1" lang="zh-TW" altLang="en-US" sz="1800" b="1" i="0" u="none" strike="noStrike" cap="none" normalizeH="0" baseline="0" dirty="0" smtClean="0">
                          <a:ln>
                            <a:noFill/>
                          </a:ln>
                          <a:solidFill>
                            <a:schemeClr val="bg1"/>
                          </a:solidFill>
                          <a:effectLst/>
                          <a:latin typeface="標楷體" pitchFamily="65" charset="-120"/>
                          <a:ea typeface="標楷體" pitchFamily="65" charset="-120"/>
                        </a:rPr>
                        <a:t>監辦</a:t>
                      </a:r>
                      <a:endParaRPr kumimoji="1" lang="zh-TW" altLang="en-US" sz="2400" b="1" i="0" u="none" strike="noStrike" cap="none" normalizeH="0" baseline="0" dirty="0" smtClean="0">
                        <a:ln>
                          <a:noFill/>
                        </a:ln>
                        <a:solidFill>
                          <a:schemeClr val="bg1"/>
                        </a:solidFill>
                        <a:effectLst/>
                        <a:latin typeface="標楷體" pitchFamily="65" charset="-120"/>
                        <a:ea typeface="標楷體" pitchFamily="65" charset="-120"/>
                      </a:endParaRPr>
                    </a:p>
                  </a:txBody>
                  <a:tcPr horzOverflow="overflow">
                    <a:lnL w="254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gradFill>
                      <a:gsLst>
                        <a:gs pos="11000">
                          <a:srgbClr val="002060">
                            <a:alpha val="75000"/>
                          </a:srgbClr>
                        </a:gs>
                        <a:gs pos="78000">
                          <a:schemeClr val="tx2">
                            <a:lumMod val="50000"/>
                            <a:alpha val="87000"/>
                          </a:schemeClr>
                        </a:gs>
                      </a:gsLst>
                      <a:lin ang="5400000" scaled="0"/>
                    </a:gradFill>
                  </a:tcPr>
                </a:tc>
                <a:tc hMerge="1">
                  <a:txBody>
                    <a:bodyPr/>
                    <a:lstStyle/>
                    <a:p>
                      <a:endParaRPr lang="zh-TW" altLang="en-US"/>
                    </a:p>
                  </a:txBody>
                  <a:tcPr/>
                </a:tc>
                <a:tc>
                  <a:txBody>
                    <a:bodyPr/>
                    <a:lstStyle/>
                    <a:p>
                      <a:pPr marL="0" marR="0" lvl="0" indent="0" algn="just" defTabSz="914400" rtl="0" eaLnBrk="1" fontAlgn="ctr" latinLnBrk="0" hangingPunct="1">
                        <a:lnSpc>
                          <a:spcPct val="100000"/>
                        </a:lnSpc>
                        <a:spcBef>
                          <a:spcPct val="0"/>
                        </a:spcBef>
                        <a:spcAft>
                          <a:spcPct val="0"/>
                        </a:spcAft>
                        <a:buClr>
                          <a:schemeClr val="bg1"/>
                        </a:buClr>
                        <a:buSzPct val="60000"/>
                        <a:buFontTx/>
                        <a:buNone/>
                        <a:tabLst/>
                      </a:pP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rPr>
                        <a:t>上級機關得視事實需要訂定授權條件</a:t>
                      </a:r>
                      <a:r>
                        <a:rPr kumimoji="1" lang="en-US" altLang="en-US" sz="1800" b="1" i="0" u="none" strike="noStrike" cap="none" normalizeH="0" baseline="0" dirty="0" smtClean="0">
                          <a:ln>
                            <a:noFill/>
                          </a:ln>
                          <a:solidFill>
                            <a:schemeClr val="tx1"/>
                          </a:solidFill>
                          <a:effectLst/>
                          <a:latin typeface="標楷體" pitchFamily="65" charset="-120"/>
                          <a:ea typeface="標楷體" pitchFamily="65" charset="-120"/>
                        </a:rPr>
                        <a:t>，</a:t>
                      </a: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rPr>
                        <a:t>由機關自行辦理</a:t>
                      </a:r>
                      <a:r>
                        <a:rPr kumimoji="0" lang="en-US" altLang="zh-TW" sz="1800" b="1" i="0" u="none" strike="noStrike" cap="none" normalizeH="0" baseline="0" dirty="0" smtClean="0">
                          <a:ln>
                            <a:noFill/>
                          </a:ln>
                          <a:solidFill>
                            <a:schemeClr val="tx1"/>
                          </a:solidFill>
                          <a:effectLst/>
                          <a:latin typeface="標楷體" pitchFamily="65" charset="-120"/>
                          <a:ea typeface="標楷體" pitchFamily="65" charset="-120"/>
                        </a:rPr>
                        <a:t>(</a:t>
                      </a:r>
                      <a:r>
                        <a:rPr kumimoji="0" lang="zh-TW" altLang="en-US" sz="1800" b="1" i="0" u="none" strike="noStrike" cap="none" normalizeH="0" baseline="0" dirty="0" smtClean="0">
                          <a:ln>
                            <a:noFill/>
                          </a:ln>
                          <a:solidFill>
                            <a:schemeClr val="tx1"/>
                          </a:solidFill>
                          <a:effectLst/>
                          <a:latin typeface="標楷體" pitchFamily="65" charset="-120"/>
                          <a:ea typeface="標楷體" pitchFamily="65" charset="-120"/>
                        </a:rPr>
                        <a:t>法</a:t>
                      </a:r>
                      <a:r>
                        <a:rPr kumimoji="1" lang="en-US" altLang="zh-TW" sz="1800" b="1" i="0" u="none" strike="noStrike" cap="none" normalizeH="0" baseline="0" dirty="0" smtClean="0">
                          <a:ln>
                            <a:noFill/>
                          </a:ln>
                          <a:solidFill>
                            <a:schemeClr val="tx1"/>
                          </a:solidFill>
                          <a:effectLst/>
                          <a:latin typeface="標楷體" pitchFamily="65" charset="-120"/>
                          <a:ea typeface="標楷體" pitchFamily="65" charset="-120"/>
                        </a:rPr>
                        <a:t>12-I)</a:t>
                      </a: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rPr>
                        <a:t>，</a:t>
                      </a:r>
                      <a:r>
                        <a:rPr kumimoji="1" lang="zh-TW" altLang="en-US" sz="1800" b="1" i="0" u="none" strike="noStrike" cap="none" normalizeH="0" baseline="0" dirty="0" smtClean="0">
                          <a:ln>
                            <a:noFill/>
                          </a:ln>
                          <a:solidFill>
                            <a:srgbClr val="FF0000"/>
                          </a:solidFill>
                          <a:effectLst/>
                          <a:latin typeface="標楷體" pitchFamily="65" charset="-120"/>
                          <a:ea typeface="標楷體" pitchFamily="65" charset="-120"/>
                        </a:rPr>
                        <a:t>但本府不授權</a:t>
                      </a: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rPr>
                        <a:t>。</a:t>
                      </a:r>
                    </a:p>
                    <a:p>
                      <a:pPr marL="0" marR="0" lvl="0" indent="0" algn="just" defTabSz="914400" rtl="0" eaLnBrk="1" fontAlgn="ctr" latinLnBrk="0" hangingPunct="1">
                        <a:lnSpc>
                          <a:spcPct val="100000"/>
                        </a:lnSpc>
                        <a:spcBef>
                          <a:spcPct val="0"/>
                        </a:spcBef>
                        <a:spcAft>
                          <a:spcPct val="0"/>
                        </a:spcAft>
                        <a:buClr>
                          <a:schemeClr val="bg1"/>
                        </a:buClr>
                        <a:buSzPct val="60000"/>
                        <a:buFontTx/>
                        <a:buNone/>
                        <a:tabLst/>
                      </a:pP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rPr>
                        <a:t>未派員監辦者，應事先通知機關自行依法辦理。</a:t>
                      </a:r>
                      <a:r>
                        <a:rPr kumimoji="1" lang="en-US" altLang="zh-TW" sz="1800" b="1" i="0" u="none" strike="noStrike" cap="none" normalizeH="0" baseline="0" dirty="0" smtClean="0">
                          <a:ln>
                            <a:noFill/>
                          </a:ln>
                          <a:solidFill>
                            <a:schemeClr val="tx1"/>
                          </a:solidFill>
                          <a:effectLst/>
                          <a:latin typeface="標楷體" pitchFamily="65" charset="-120"/>
                          <a:ea typeface="標楷體" pitchFamily="65" charset="-120"/>
                        </a:rPr>
                        <a:t>(</a:t>
                      </a: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rPr>
                        <a:t>細則</a:t>
                      </a:r>
                      <a:r>
                        <a:rPr kumimoji="1" lang="en-US" altLang="zh-TW" sz="1800" b="1" i="0" u="none" strike="noStrike" cap="none" normalizeH="0" baseline="0" dirty="0" smtClean="0">
                          <a:ln>
                            <a:noFill/>
                          </a:ln>
                          <a:solidFill>
                            <a:schemeClr val="tx1"/>
                          </a:solidFill>
                          <a:effectLst/>
                          <a:latin typeface="標楷體" pitchFamily="65" charset="-120"/>
                          <a:ea typeface="標楷體" pitchFamily="65" charset="-120"/>
                        </a:rPr>
                        <a:t>10)</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ctr" latinLnBrk="0" hangingPunct="1">
                        <a:lnSpc>
                          <a:spcPct val="100000"/>
                        </a:lnSpc>
                        <a:spcBef>
                          <a:spcPct val="0"/>
                        </a:spcBef>
                        <a:spcAft>
                          <a:spcPct val="0"/>
                        </a:spcAft>
                        <a:buClr>
                          <a:schemeClr val="bg1"/>
                        </a:buClr>
                        <a:buSzPct val="60000"/>
                        <a:buFontTx/>
                        <a:buNone/>
                        <a:tabLst/>
                      </a:pP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rPr>
                        <a:t>有監辦辦法</a:t>
                      </a:r>
                      <a:r>
                        <a:rPr kumimoji="1" lang="en-US" altLang="zh-TW" sz="1800" b="1" i="0" u="none" strike="noStrike" cap="none" normalizeH="0" baseline="0" dirty="0" smtClean="0">
                          <a:ln>
                            <a:noFill/>
                          </a:ln>
                          <a:solidFill>
                            <a:schemeClr val="tx1"/>
                          </a:solidFill>
                          <a:effectLst/>
                          <a:latin typeface="標楷體" pitchFamily="65" charset="-120"/>
                          <a:ea typeface="標楷體" pitchFamily="65" charset="-120"/>
                        </a:rPr>
                        <a:t>5</a:t>
                      </a: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rPr>
                        <a:t>情形，無監辦辦法</a:t>
                      </a:r>
                      <a:r>
                        <a:rPr kumimoji="1" lang="en-US" altLang="zh-TW" sz="1800" b="1" i="0" u="none" strike="noStrike" cap="none" normalizeH="0" baseline="0" dirty="0" smtClean="0">
                          <a:ln>
                            <a:noFill/>
                          </a:ln>
                          <a:solidFill>
                            <a:schemeClr val="tx1"/>
                          </a:solidFill>
                          <a:effectLst/>
                          <a:latin typeface="標楷體" pitchFamily="65" charset="-120"/>
                          <a:ea typeface="標楷體" pitchFamily="65" charset="-120"/>
                        </a:rPr>
                        <a:t>6</a:t>
                      </a: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rPr>
                        <a:t>情形，且經</a:t>
                      </a:r>
                      <a:r>
                        <a:rPr kumimoji="1" lang="zh-TW" altLang="en-US" sz="1800" b="1" i="0" u="none" strike="noStrike" cap="none" normalizeH="0" baseline="0" dirty="0" smtClean="0">
                          <a:ln>
                            <a:noFill/>
                          </a:ln>
                          <a:solidFill>
                            <a:srgbClr val="FF0000"/>
                          </a:solidFill>
                          <a:effectLst/>
                          <a:latin typeface="標楷體" pitchFamily="65" charset="-120"/>
                          <a:ea typeface="標楷體" pitchFamily="65" charset="-120"/>
                        </a:rPr>
                        <a:t>機關首長或其授權人員</a:t>
                      </a: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rPr>
                        <a:t>核准</a:t>
                      </a:r>
                      <a:r>
                        <a:rPr kumimoji="1" lang="en-US" altLang="zh-TW" sz="1800" b="1" i="0" u="none" strike="noStrike" cap="none" normalizeH="0" baseline="0" dirty="0" smtClean="0">
                          <a:ln>
                            <a:noFill/>
                          </a:ln>
                          <a:solidFill>
                            <a:schemeClr val="tx1"/>
                          </a:solidFill>
                          <a:effectLst/>
                          <a:latin typeface="標楷體" pitchFamily="65" charset="-120"/>
                          <a:ea typeface="標楷體" pitchFamily="65" charset="-120"/>
                        </a:rPr>
                        <a:t>(</a:t>
                      </a: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rPr>
                        <a:t>應逐案不可通案核准</a:t>
                      </a:r>
                      <a:r>
                        <a:rPr kumimoji="1" lang="en-US" altLang="zh-TW" sz="1800" b="1" i="0" u="none" strike="noStrike" cap="none" normalizeH="0" baseline="0" dirty="0" smtClean="0">
                          <a:ln>
                            <a:noFill/>
                          </a:ln>
                          <a:solidFill>
                            <a:schemeClr val="tx1"/>
                          </a:solidFill>
                          <a:effectLst/>
                          <a:latin typeface="標楷體" pitchFamily="65" charset="-120"/>
                          <a:ea typeface="標楷體" pitchFamily="65" charset="-120"/>
                        </a:rPr>
                        <a:t>)</a:t>
                      </a: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rPr>
                        <a:t>。</a:t>
                      </a:r>
                    </a:p>
                    <a:p>
                      <a:pPr marL="0" marR="0" lvl="0" indent="0" algn="just" defTabSz="914400" rtl="0" eaLnBrk="1" fontAlgn="ctr" latinLnBrk="0" hangingPunct="1">
                        <a:lnSpc>
                          <a:spcPct val="100000"/>
                        </a:lnSpc>
                        <a:spcBef>
                          <a:spcPct val="0"/>
                        </a:spcBef>
                        <a:spcAft>
                          <a:spcPct val="0"/>
                        </a:spcAft>
                        <a:buClr>
                          <a:schemeClr val="bg1"/>
                        </a:buClr>
                        <a:buSzPct val="60000"/>
                        <a:buFontTx/>
                        <a:buNone/>
                        <a:tabLst/>
                      </a:pPr>
                      <a:r>
                        <a:rPr kumimoji="1" lang="en-US" altLang="zh-TW" sz="1800" b="1" i="0" u="none" strike="noStrike" cap="none" normalizeH="0" baseline="0" dirty="0" smtClean="0">
                          <a:ln>
                            <a:noFill/>
                          </a:ln>
                          <a:solidFill>
                            <a:schemeClr val="tx1"/>
                          </a:solidFill>
                          <a:effectLst/>
                          <a:latin typeface="標楷體" pitchFamily="65" charset="-120"/>
                          <a:ea typeface="標楷體" pitchFamily="65" charset="-120"/>
                        </a:rPr>
                        <a:t>(</a:t>
                      </a: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rPr>
                        <a:t>監辦辦法</a:t>
                      </a:r>
                      <a:r>
                        <a:rPr kumimoji="1" lang="en-US" altLang="zh-TW" sz="1800" b="1" i="0" u="none" strike="noStrike" cap="none" normalizeH="0" baseline="0" dirty="0" smtClean="0">
                          <a:ln>
                            <a:noFill/>
                          </a:ln>
                          <a:solidFill>
                            <a:schemeClr val="tx1"/>
                          </a:solidFill>
                          <a:effectLst/>
                          <a:latin typeface="標楷體" pitchFamily="65" charset="-120"/>
                          <a:ea typeface="標楷體" pitchFamily="65" charset="-120"/>
                        </a:rPr>
                        <a:t>5-I)</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ctr" latinLnBrk="0" hangingPunct="1">
                        <a:lnSpc>
                          <a:spcPct val="100000"/>
                        </a:lnSpc>
                        <a:spcBef>
                          <a:spcPct val="0"/>
                        </a:spcBef>
                        <a:spcAft>
                          <a:spcPct val="0"/>
                        </a:spcAft>
                        <a:buClr>
                          <a:schemeClr val="bg1"/>
                        </a:buClr>
                        <a:buSzPct val="60000"/>
                        <a:buFontTx/>
                        <a:buNone/>
                        <a:tabLst/>
                      </a:pP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rPr>
                        <a:t>有監辦辦法</a:t>
                      </a:r>
                      <a:r>
                        <a:rPr kumimoji="1" lang="en-US" altLang="zh-TW" sz="1800" b="1" i="0" u="none" strike="noStrike" cap="none" normalizeH="0" baseline="0" dirty="0" smtClean="0">
                          <a:ln>
                            <a:noFill/>
                          </a:ln>
                          <a:solidFill>
                            <a:schemeClr val="tx1"/>
                          </a:solidFill>
                          <a:effectLst/>
                          <a:latin typeface="標楷體" pitchFamily="65" charset="-120"/>
                          <a:ea typeface="標楷體" pitchFamily="65" charset="-120"/>
                        </a:rPr>
                        <a:t>5</a:t>
                      </a: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rPr>
                        <a:t>情形，無監辦辦法</a:t>
                      </a:r>
                      <a:r>
                        <a:rPr kumimoji="1" lang="en-US" altLang="zh-TW" sz="1800" b="1" i="0" u="none" strike="noStrike" cap="none" normalizeH="0" baseline="0" dirty="0" smtClean="0">
                          <a:ln>
                            <a:noFill/>
                          </a:ln>
                          <a:solidFill>
                            <a:schemeClr val="tx1"/>
                          </a:solidFill>
                          <a:effectLst/>
                          <a:latin typeface="標楷體" pitchFamily="65" charset="-120"/>
                          <a:ea typeface="標楷體" pitchFamily="65" charset="-120"/>
                        </a:rPr>
                        <a:t>6</a:t>
                      </a: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rPr>
                        <a:t>情形，且經</a:t>
                      </a:r>
                      <a:r>
                        <a:rPr kumimoji="1" lang="zh-TW" altLang="en-US" sz="1800" b="1" i="0" u="none" strike="noStrike" cap="none" normalizeH="0" baseline="0" dirty="0" smtClean="0">
                          <a:ln>
                            <a:noFill/>
                          </a:ln>
                          <a:solidFill>
                            <a:srgbClr val="FF0000"/>
                          </a:solidFill>
                          <a:effectLst/>
                          <a:latin typeface="標楷體" pitchFamily="65" charset="-120"/>
                          <a:ea typeface="標楷體" pitchFamily="65" charset="-120"/>
                        </a:rPr>
                        <a:t>機關首長或其授權人員</a:t>
                      </a: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rPr>
                        <a:t>核准</a:t>
                      </a:r>
                      <a:r>
                        <a:rPr kumimoji="1" lang="en-US" altLang="zh-TW" sz="1800" b="1" i="0" u="none" strike="noStrike" cap="none" normalizeH="0" baseline="0" dirty="0" smtClean="0">
                          <a:ln>
                            <a:noFill/>
                          </a:ln>
                          <a:solidFill>
                            <a:schemeClr val="tx1"/>
                          </a:solidFill>
                          <a:effectLst/>
                          <a:latin typeface="標楷體" pitchFamily="65" charset="-120"/>
                          <a:ea typeface="標楷體" pitchFamily="65" charset="-120"/>
                        </a:rPr>
                        <a:t>(</a:t>
                      </a: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rPr>
                        <a:t>應逐案不可通案核准</a:t>
                      </a:r>
                      <a:r>
                        <a:rPr kumimoji="1" lang="en-US" altLang="zh-TW" sz="1800" b="1" i="0" u="none" strike="noStrike" cap="none" normalizeH="0" baseline="0" dirty="0" smtClean="0">
                          <a:ln>
                            <a:noFill/>
                          </a:ln>
                          <a:solidFill>
                            <a:schemeClr val="tx1"/>
                          </a:solidFill>
                          <a:effectLst/>
                          <a:latin typeface="標楷體" pitchFamily="65" charset="-120"/>
                          <a:ea typeface="標楷體" pitchFamily="65" charset="-120"/>
                        </a:rPr>
                        <a:t>)</a:t>
                      </a: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rPr>
                        <a:t>。</a:t>
                      </a:r>
                    </a:p>
                    <a:p>
                      <a:pPr marL="0" marR="0" lvl="0" indent="0" algn="just" defTabSz="914400" rtl="0" eaLnBrk="1" fontAlgn="ctr" latinLnBrk="0" hangingPunct="1">
                        <a:lnSpc>
                          <a:spcPct val="100000"/>
                        </a:lnSpc>
                        <a:spcBef>
                          <a:spcPct val="0"/>
                        </a:spcBef>
                        <a:spcAft>
                          <a:spcPct val="0"/>
                        </a:spcAft>
                        <a:buClr>
                          <a:schemeClr val="bg1"/>
                        </a:buClr>
                        <a:buSzPct val="60000"/>
                        <a:buFontTx/>
                        <a:buNone/>
                        <a:tabLst/>
                      </a:pPr>
                      <a:r>
                        <a:rPr kumimoji="1" lang="en-US" altLang="zh-TW" sz="1800" b="1" i="0" u="none" strike="noStrike" cap="none" normalizeH="0" baseline="0" dirty="0" smtClean="0">
                          <a:ln>
                            <a:noFill/>
                          </a:ln>
                          <a:solidFill>
                            <a:schemeClr val="tx1"/>
                          </a:solidFill>
                          <a:effectLst/>
                          <a:latin typeface="標楷體" pitchFamily="65" charset="-120"/>
                          <a:ea typeface="標楷體" pitchFamily="65" charset="-120"/>
                        </a:rPr>
                        <a:t>(</a:t>
                      </a: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rPr>
                        <a:t>監辦辦法</a:t>
                      </a:r>
                      <a:r>
                        <a:rPr kumimoji="1" lang="en-US" altLang="zh-TW" sz="1800" b="1" i="0" u="none" strike="noStrike" cap="none" normalizeH="0" baseline="0" dirty="0" smtClean="0">
                          <a:ln>
                            <a:noFill/>
                          </a:ln>
                          <a:solidFill>
                            <a:schemeClr val="tx1"/>
                          </a:solidFill>
                          <a:effectLst/>
                          <a:latin typeface="標楷體" pitchFamily="65" charset="-120"/>
                          <a:ea typeface="標楷體" pitchFamily="65" charset="-120"/>
                        </a:rPr>
                        <a:t>5-I)</a:t>
                      </a:r>
                    </a:p>
                    <a:p>
                      <a:pPr marL="0" marR="0" lvl="0" indent="0" algn="just" defTabSz="914400" rtl="0" eaLnBrk="1" fontAlgn="ctr" latinLnBrk="0" hangingPunct="1">
                        <a:lnSpc>
                          <a:spcPct val="100000"/>
                        </a:lnSpc>
                        <a:spcBef>
                          <a:spcPct val="0"/>
                        </a:spcBef>
                        <a:spcAft>
                          <a:spcPct val="0"/>
                        </a:spcAft>
                        <a:buClr>
                          <a:schemeClr val="bg1"/>
                        </a:buClr>
                        <a:buSzPct val="60000"/>
                        <a:buFontTx/>
                        <a:buNone/>
                        <a:tabLst/>
                      </a:pPr>
                      <a:endParaRPr kumimoji="1" lang="en-US" altLang="zh-TW" sz="1800" b="1" i="0" u="none" strike="noStrike" cap="none" normalizeH="0" baseline="0" dirty="0" smtClean="0">
                        <a:ln>
                          <a:noFill/>
                        </a:ln>
                        <a:solidFill>
                          <a:schemeClr val="tx1"/>
                        </a:solidFill>
                        <a:effectLst/>
                        <a:latin typeface="標楷體" pitchFamily="65" charset="-120"/>
                        <a:ea typeface="標楷體" pitchFamily="65" charset="-120"/>
                      </a:endParaRPr>
                    </a:p>
                  </a:txBody>
                  <a:tcPr horzOverflow="overflow">
                    <a:lnL w="127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642938">
                <a:tc gridSpan="2">
                  <a:txBody>
                    <a:bodyPr/>
                    <a:lstStyle/>
                    <a:p>
                      <a:pPr marL="0" marR="0" lvl="0" indent="0" algn="ctr" defTabSz="914400" rtl="0" eaLnBrk="1" fontAlgn="ctr" latinLnBrk="0" hangingPunct="1">
                        <a:lnSpc>
                          <a:spcPct val="100000"/>
                        </a:lnSpc>
                        <a:spcBef>
                          <a:spcPct val="0"/>
                        </a:spcBef>
                        <a:spcAft>
                          <a:spcPct val="0"/>
                        </a:spcAft>
                        <a:buClr>
                          <a:schemeClr val="bg1"/>
                        </a:buClr>
                        <a:buSzPct val="60000"/>
                        <a:buFontTx/>
                        <a:buNone/>
                        <a:tabLst/>
                      </a:pPr>
                      <a:r>
                        <a:rPr kumimoji="1" lang="zh-TW" altLang="en-US" sz="1800" b="1" i="0" u="none" strike="noStrike" cap="none" normalizeH="0" baseline="0" dirty="0" smtClean="0">
                          <a:ln>
                            <a:noFill/>
                          </a:ln>
                          <a:solidFill>
                            <a:schemeClr val="bg1"/>
                          </a:solidFill>
                          <a:effectLst/>
                          <a:latin typeface="標楷體" pitchFamily="65" charset="-120"/>
                          <a:ea typeface="標楷體" pitchFamily="65" charset="-120"/>
                        </a:rPr>
                        <a:t>監辦</a:t>
                      </a:r>
                    </a:p>
                    <a:p>
                      <a:pPr marL="0" marR="0" lvl="0" indent="0" algn="ctr" defTabSz="914400" rtl="0" eaLnBrk="1" fontAlgn="ctr" latinLnBrk="0" hangingPunct="1">
                        <a:lnSpc>
                          <a:spcPct val="100000"/>
                        </a:lnSpc>
                        <a:spcBef>
                          <a:spcPct val="0"/>
                        </a:spcBef>
                        <a:spcAft>
                          <a:spcPct val="0"/>
                        </a:spcAft>
                        <a:buClr>
                          <a:schemeClr val="bg1"/>
                        </a:buClr>
                        <a:buSzPct val="60000"/>
                        <a:buFontTx/>
                        <a:buNone/>
                        <a:tabLst/>
                      </a:pPr>
                      <a:r>
                        <a:rPr kumimoji="1" lang="zh-TW" altLang="en-US" sz="1800" b="1" i="0" u="none" strike="noStrike" cap="none" normalizeH="0" baseline="0" dirty="0" smtClean="0">
                          <a:ln>
                            <a:noFill/>
                          </a:ln>
                          <a:solidFill>
                            <a:schemeClr val="bg1"/>
                          </a:solidFill>
                          <a:effectLst/>
                          <a:latin typeface="標楷體" pitchFamily="65" charset="-120"/>
                          <a:ea typeface="標楷體" pitchFamily="65" charset="-120"/>
                        </a:rPr>
                        <a:t>人員</a:t>
                      </a:r>
                      <a:endParaRPr kumimoji="1" lang="zh-TW" altLang="en-US" sz="2400" b="1" i="0" u="none" strike="noStrike" cap="none" normalizeH="0" baseline="0" dirty="0" smtClean="0">
                        <a:ln>
                          <a:noFill/>
                        </a:ln>
                        <a:solidFill>
                          <a:schemeClr val="bg1"/>
                        </a:solidFill>
                        <a:effectLst/>
                        <a:latin typeface="標楷體" pitchFamily="65" charset="-120"/>
                        <a:ea typeface="標楷體" pitchFamily="65" charset="-120"/>
                      </a:endParaRPr>
                    </a:p>
                  </a:txBody>
                  <a:tcPr horzOverflow="overflow">
                    <a:lnL w="254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gradFill>
                      <a:gsLst>
                        <a:gs pos="11000">
                          <a:srgbClr val="002060">
                            <a:alpha val="75000"/>
                          </a:srgbClr>
                        </a:gs>
                        <a:gs pos="78000">
                          <a:schemeClr val="tx2">
                            <a:lumMod val="50000"/>
                            <a:alpha val="87000"/>
                          </a:schemeClr>
                        </a:gs>
                      </a:gsLst>
                      <a:lin ang="5400000" scaled="0"/>
                    </a:gradFill>
                  </a:tcPr>
                </a:tc>
                <a:tc hMerge="1">
                  <a:txBody>
                    <a:bodyPr/>
                    <a:lstStyle/>
                    <a:p>
                      <a:endParaRPr lang="zh-TW" altLang="en-US"/>
                    </a:p>
                  </a:txBody>
                  <a:tcPr/>
                </a:tc>
                <a:tc>
                  <a:txBody>
                    <a:bodyPr/>
                    <a:lstStyle/>
                    <a:p>
                      <a:pPr marL="0" marR="0" lvl="0" indent="0" algn="l" defTabSz="914400" rtl="0" eaLnBrk="1" fontAlgn="ctr" latinLnBrk="0" hangingPunct="1">
                        <a:lnSpc>
                          <a:spcPct val="75000"/>
                        </a:lnSpc>
                        <a:spcBef>
                          <a:spcPct val="0"/>
                        </a:spcBef>
                        <a:spcAft>
                          <a:spcPct val="0"/>
                        </a:spcAft>
                        <a:buClr>
                          <a:schemeClr val="bg1"/>
                        </a:buClr>
                        <a:buSzPct val="60000"/>
                        <a:buFontTx/>
                        <a:buNone/>
                        <a:tabLst/>
                      </a:pP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rPr>
                        <a:t>上級機關</a:t>
                      </a:r>
                      <a:r>
                        <a:rPr kumimoji="1" lang="en-US" altLang="zh-TW" sz="1800" b="1"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rPr>
                        <a:t>由上級機關之首長或其授權人員決定</a:t>
                      </a:r>
                      <a:r>
                        <a:rPr kumimoji="1" lang="en-US" altLang="zh-TW" sz="1800" b="1" i="0" u="none" strike="noStrike" cap="none" normalizeH="0" baseline="0" smtClean="0">
                          <a:ln>
                            <a:noFill/>
                          </a:ln>
                          <a:solidFill>
                            <a:schemeClr val="tx1"/>
                          </a:solidFill>
                          <a:effectLst/>
                          <a:latin typeface="標楷體" pitchFamily="65" charset="-120"/>
                          <a:ea typeface="標楷體" pitchFamily="65" charset="-120"/>
                        </a:rPr>
                        <a:t>) (</a:t>
                      </a: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rPr>
                        <a:t>法</a:t>
                      </a:r>
                      <a:r>
                        <a:rPr kumimoji="1" lang="en-US" altLang="zh-TW" sz="1800" b="1" i="0" u="none" strike="noStrike" cap="none" normalizeH="0" baseline="0" smtClean="0">
                          <a:ln>
                            <a:noFill/>
                          </a:ln>
                          <a:solidFill>
                            <a:schemeClr val="tx1"/>
                          </a:solidFill>
                          <a:effectLst/>
                          <a:latin typeface="標楷體" pitchFamily="65" charset="-120"/>
                          <a:ea typeface="標楷體" pitchFamily="65" charset="-120"/>
                        </a:rPr>
                        <a:t>12-I)</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75000"/>
                        </a:lnSpc>
                        <a:spcBef>
                          <a:spcPct val="0"/>
                        </a:spcBef>
                        <a:spcAft>
                          <a:spcPct val="0"/>
                        </a:spcAft>
                        <a:buClr>
                          <a:schemeClr val="bg1"/>
                        </a:buClr>
                        <a:buSzPct val="60000"/>
                        <a:buFontTx/>
                        <a:buNone/>
                        <a:tabLst/>
                      </a:pP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rPr>
                        <a:t>機關之主</a:t>
                      </a:r>
                      <a:r>
                        <a:rPr kumimoji="1" lang="en-US" altLang="zh-TW" sz="1800" b="1" i="0" u="none" strike="noStrike" cap="none" normalizeH="0" baseline="0" dirty="0" smtClean="0">
                          <a:ln>
                            <a:noFill/>
                          </a:ln>
                          <a:solidFill>
                            <a:schemeClr val="tx1"/>
                          </a:solidFill>
                          <a:effectLst/>
                          <a:latin typeface="標楷體" pitchFamily="65" charset="-120"/>
                          <a:ea typeface="標楷體" pitchFamily="65" charset="-120"/>
                        </a:rPr>
                        <a:t>(</a:t>
                      </a: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rPr>
                        <a:t>會</a:t>
                      </a:r>
                      <a:r>
                        <a:rPr kumimoji="1" lang="en-US" altLang="zh-TW" sz="1800" b="1" i="0" u="none" strike="noStrike" cap="none" normalizeH="0" baseline="0" dirty="0" smtClean="0">
                          <a:ln>
                            <a:noFill/>
                          </a:ln>
                          <a:solidFill>
                            <a:schemeClr val="tx1"/>
                          </a:solidFill>
                          <a:effectLst/>
                          <a:latin typeface="標楷體" pitchFamily="65" charset="-120"/>
                          <a:ea typeface="標楷體" pitchFamily="65" charset="-120"/>
                        </a:rPr>
                        <a:t>)</a:t>
                      </a: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rPr>
                        <a:t>計</a:t>
                      </a:r>
                      <a:r>
                        <a:rPr kumimoji="1" lang="zh-TW" altLang="en-US" sz="1800" b="1" i="0" u="none" strike="noStrike" cap="none" normalizeH="0" baseline="0" dirty="0" smtClean="0">
                          <a:ln>
                            <a:noFill/>
                          </a:ln>
                          <a:solidFill>
                            <a:srgbClr val="FF0000"/>
                          </a:solidFill>
                          <a:effectLst/>
                          <a:latin typeface="標楷體" pitchFamily="65" charset="-120"/>
                          <a:ea typeface="標楷體" pitchFamily="65" charset="-120"/>
                        </a:rPr>
                        <a:t>及</a:t>
                      </a: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rPr>
                        <a:t>有關單位</a:t>
                      </a:r>
                      <a:r>
                        <a:rPr kumimoji="1" lang="en-US" altLang="zh-TW" sz="1800" b="1" i="0" u="none" strike="noStrike" cap="none" normalizeH="0" baseline="0" dirty="0" smtClean="0">
                          <a:ln>
                            <a:noFill/>
                          </a:ln>
                          <a:solidFill>
                            <a:schemeClr val="tx1"/>
                          </a:solidFill>
                          <a:effectLst/>
                          <a:latin typeface="標楷體" pitchFamily="65" charset="-120"/>
                          <a:ea typeface="標楷體" pitchFamily="65" charset="-120"/>
                        </a:rPr>
                        <a:t>(</a:t>
                      </a: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rPr>
                        <a:t>法</a:t>
                      </a:r>
                      <a:r>
                        <a:rPr kumimoji="1" lang="en-US" altLang="zh-TW" sz="1800" b="1" i="0" u="none" strike="noStrike" cap="none" normalizeH="0" baseline="0" dirty="0" smtClean="0">
                          <a:ln>
                            <a:noFill/>
                          </a:ln>
                          <a:solidFill>
                            <a:schemeClr val="tx1"/>
                          </a:solidFill>
                          <a:effectLst/>
                          <a:latin typeface="標楷體" pitchFamily="65" charset="-120"/>
                          <a:ea typeface="標楷體" pitchFamily="65" charset="-120"/>
                        </a:rPr>
                        <a:t>13-I)</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75000"/>
                        </a:lnSpc>
                        <a:spcBef>
                          <a:spcPct val="0"/>
                        </a:spcBef>
                        <a:spcAft>
                          <a:spcPct val="0"/>
                        </a:spcAft>
                        <a:buClr>
                          <a:srgbClr val="FFFFFF"/>
                        </a:buClr>
                        <a:buSzPct val="60000"/>
                        <a:buFontTx/>
                        <a:buNone/>
                        <a:tabLst/>
                        <a:defRPr/>
                      </a:pPr>
                      <a:r>
                        <a:rPr kumimoji="1" lang="zh-TW" altLang="en-US" sz="1800" b="1" i="0" u="none" strike="noStrike" kern="1200" cap="none" spc="0" normalizeH="0" baseline="0" noProof="0" dirty="0" smtClean="0">
                          <a:ln>
                            <a:noFill/>
                          </a:ln>
                          <a:solidFill>
                            <a:srgbClr val="000000"/>
                          </a:solidFill>
                          <a:effectLst/>
                          <a:uLnTx/>
                          <a:uFillTx/>
                          <a:latin typeface="標楷體" pitchFamily="65" charset="-120"/>
                          <a:ea typeface="標楷體" pitchFamily="65" charset="-120"/>
                          <a:cs typeface="+mn-cs"/>
                        </a:rPr>
                        <a:t>機關之主</a:t>
                      </a:r>
                      <a:r>
                        <a:rPr kumimoji="1" lang="en-US" altLang="zh-TW" sz="1800" b="1" i="0" u="none" strike="noStrike" kern="1200" cap="none" spc="0" normalizeH="0" baseline="0" noProof="0" dirty="0" smtClean="0">
                          <a:ln>
                            <a:noFill/>
                          </a:ln>
                          <a:solidFill>
                            <a:srgbClr val="000000"/>
                          </a:solidFill>
                          <a:effectLst/>
                          <a:uLnTx/>
                          <a:uFillTx/>
                          <a:latin typeface="標楷體" pitchFamily="65" charset="-120"/>
                          <a:ea typeface="標楷體" pitchFamily="65" charset="-120"/>
                          <a:cs typeface="+mn-cs"/>
                        </a:rPr>
                        <a:t>(</a:t>
                      </a:r>
                      <a:r>
                        <a:rPr kumimoji="1" lang="zh-TW" altLang="en-US" sz="1800" b="1" i="0" u="none" strike="noStrike" kern="1200" cap="none" spc="0" normalizeH="0" baseline="0" noProof="0" dirty="0" smtClean="0">
                          <a:ln>
                            <a:noFill/>
                          </a:ln>
                          <a:solidFill>
                            <a:srgbClr val="000000"/>
                          </a:solidFill>
                          <a:effectLst/>
                          <a:uLnTx/>
                          <a:uFillTx/>
                          <a:latin typeface="標楷體" pitchFamily="65" charset="-120"/>
                          <a:ea typeface="標楷體" pitchFamily="65" charset="-120"/>
                          <a:cs typeface="+mn-cs"/>
                        </a:rPr>
                        <a:t>會</a:t>
                      </a:r>
                      <a:r>
                        <a:rPr kumimoji="1" lang="en-US" altLang="zh-TW" sz="1800" b="1" i="0" u="none" strike="noStrike" kern="1200" cap="none" spc="0" normalizeH="0" baseline="0" noProof="0" dirty="0" smtClean="0">
                          <a:ln>
                            <a:noFill/>
                          </a:ln>
                          <a:solidFill>
                            <a:srgbClr val="000000"/>
                          </a:solidFill>
                          <a:effectLst/>
                          <a:uLnTx/>
                          <a:uFillTx/>
                          <a:latin typeface="標楷體" pitchFamily="65" charset="-120"/>
                          <a:ea typeface="標楷體" pitchFamily="65" charset="-120"/>
                          <a:cs typeface="+mn-cs"/>
                        </a:rPr>
                        <a:t>)</a:t>
                      </a:r>
                      <a:r>
                        <a:rPr kumimoji="1" lang="zh-TW" altLang="en-US" sz="1800" b="1" i="0" u="none" strike="noStrike" kern="1200" cap="none" spc="0" normalizeH="0" baseline="0" noProof="0" dirty="0" smtClean="0">
                          <a:ln>
                            <a:noFill/>
                          </a:ln>
                          <a:solidFill>
                            <a:srgbClr val="000000"/>
                          </a:solidFill>
                          <a:effectLst/>
                          <a:uLnTx/>
                          <a:uFillTx/>
                          <a:latin typeface="標楷體" pitchFamily="65" charset="-120"/>
                          <a:ea typeface="標楷體" pitchFamily="65" charset="-120"/>
                          <a:cs typeface="+mn-cs"/>
                        </a:rPr>
                        <a:t>計</a:t>
                      </a:r>
                      <a:r>
                        <a:rPr kumimoji="1" lang="zh-TW" altLang="en-US" sz="1800" b="1" i="0" u="none" strike="noStrike" kern="1200" cap="none" spc="0" normalizeH="0" baseline="0" noProof="0" dirty="0" smtClean="0">
                          <a:ln>
                            <a:noFill/>
                          </a:ln>
                          <a:solidFill>
                            <a:srgbClr val="FF0000"/>
                          </a:solidFill>
                          <a:effectLst/>
                          <a:uLnTx/>
                          <a:uFillTx/>
                          <a:latin typeface="標楷體" pitchFamily="65" charset="-120"/>
                          <a:ea typeface="標楷體" pitchFamily="65" charset="-120"/>
                          <a:cs typeface="+mn-cs"/>
                        </a:rPr>
                        <a:t>及</a:t>
                      </a:r>
                      <a:r>
                        <a:rPr kumimoji="1" lang="zh-TW" altLang="en-US" sz="1800" b="1" i="0" u="none" strike="noStrike" kern="1200" cap="none" spc="0" normalizeH="0" baseline="0" noProof="0" dirty="0" smtClean="0">
                          <a:ln>
                            <a:noFill/>
                          </a:ln>
                          <a:solidFill>
                            <a:srgbClr val="000000"/>
                          </a:solidFill>
                          <a:effectLst/>
                          <a:uLnTx/>
                          <a:uFillTx/>
                          <a:latin typeface="標楷體" pitchFamily="65" charset="-120"/>
                          <a:ea typeface="標楷體" pitchFamily="65" charset="-120"/>
                          <a:cs typeface="+mn-cs"/>
                        </a:rPr>
                        <a:t>有關單位</a:t>
                      </a:r>
                      <a:r>
                        <a:rPr kumimoji="1" lang="en-US" altLang="zh-TW" sz="1800" b="1" i="0" u="none" strike="noStrike" kern="1200" cap="none" spc="0" normalizeH="0" baseline="0" noProof="0" dirty="0" smtClean="0">
                          <a:ln>
                            <a:noFill/>
                          </a:ln>
                          <a:solidFill>
                            <a:srgbClr val="000000"/>
                          </a:solidFill>
                          <a:effectLst/>
                          <a:uLnTx/>
                          <a:uFillTx/>
                          <a:latin typeface="標楷體" pitchFamily="65" charset="-120"/>
                          <a:ea typeface="標楷體" pitchFamily="65" charset="-120"/>
                          <a:cs typeface="+mn-cs"/>
                        </a:rPr>
                        <a:t>(</a:t>
                      </a:r>
                      <a:r>
                        <a:rPr kumimoji="1" lang="zh-TW" altLang="en-US" sz="1800" b="1" i="0" u="none" strike="noStrike" kern="1200" cap="none" spc="0" normalizeH="0" baseline="0" noProof="0" dirty="0" smtClean="0">
                          <a:ln>
                            <a:noFill/>
                          </a:ln>
                          <a:solidFill>
                            <a:srgbClr val="000000"/>
                          </a:solidFill>
                          <a:effectLst/>
                          <a:uLnTx/>
                          <a:uFillTx/>
                          <a:latin typeface="標楷體" pitchFamily="65" charset="-120"/>
                          <a:ea typeface="標楷體" pitchFamily="65" charset="-120"/>
                          <a:cs typeface="+mn-cs"/>
                        </a:rPr>
                        <a:t>法</a:t>
                      </a:r>
                      <a:r>
                        <a:rPr kumimoji="1" lang="en-US" altLang="zh-TW" sz="1800" b="1" i="0" u="none" strike="noStrike" kern="1200" cap="none" spc="0" normalizeH="0" baseline="0" noProof="0" dirty="0" smtClean="0">
                          <a:ln>
                            <a:noFill/>
                          </a:ln>
                          <a:solidFill>
                            <a:srgbClr val="000000"/>
                          </a:solidFill>
                          <a:effectLst/>
                          <a:uLnTx/>
                          <a:uFillTx/>
                          <a:latin typeface="標楷體" pitchFamily="65" charset="-120"/>
                          <a:ea typeface="標楷體" pitchFamily="65" charset="-120"/>
                          <a:cs typeface="+mn-cs"/>
                        </a:rPr>
                        <a:t>13-I)</a:t>
                      </a:r>
                    </a:p>
                    <a:p>
                      <a:pPr marL="0" marR="0" lvl="0" indent="0" algn="l" defTabSz="914400" rtl="0" eaLnBrk="1" fontAlgn="ctr" latinLnBrk="0" hangingPunct="1">
                        <a:lnSpc>
                          <a:spcPct val="75000"/>
                        </a:lnSpc>
                        <a:spcBef>
                          <a:spcPct val="0"/>
                        </a:spcBef>
                        <a:spcAft>
                          <a:spcPct val="0"/>
                        </a:spcAft>
                        <a:buClr>
                          <a:schemeClr val="bg1"/>
                        </a:buClr>
                        <a:buSzPct val="60000"/>
                        <a:buFontTx/>
                        <a:buNone/>
                        <a:tabLst/>
                      </a:pPr>
                      <a:endParaRPr kumimoji="1" lang="en-US" altLang="zh-TW" sz="2400" b="1" i="0" u="none" strike="noStrike" cap="none" normalizeH="0" baseline="0" dirty="0" smtClean="0">
                        <a:ln>
                          <a:noFill/>
                        </a:ln>
                        <a:solidFill>
                          <a:schemeClr val="tx1"/>
                        </a:solidFill>
                        <a:effectLst/>
                        <a:latin typeface="標楷體" pitchFamily="65" charset="-120"/>
                        <a:ea typeface="標楷體" pitchFamily="65" charset="-120"/>
                      </a:endParaRPr>
                    </a:p>
                  </a:txBody>
                  <a:tcPr horzOverflow="overflow">
                    <a:lnL w="127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1014048">
                <a:tc gridSpan="2">
                  <a:txBody>
                    <a:bodyPr/>
                    <a:lstStyle/>
                    <a:p>
                      <a:pPr marL="0" marR="0" lvl="0" indent="0" algn="ctr" defTabSz="914400" rtl="0" eaLnBrk="1" fontAlgn="ctr" latinLnBrk="0" hangingPunct="1">
                        <a:lnSpc>
                          <a:spcPct val="100000"/>
                        </a:lnSpc>
                        <a:spcBef>
                          <a:spcPct val="0"/>
                        </a:spcBef>
                        <a:spcAft>
                          <a:spcPct val="0"/>
                        </a:spcAft>
                        <a:buClr>
                          <a:schemeClr val="bg1"/>
                        </a:buClr>
                        <a:buSzPct val="60000"/>
                        <a:buFontTx/>
                        <a:buNone/>
                        <a:tabLst/>
                      </a:pPr>
                      <a:endParaRPr kumimoji="1" lang="en-US" altLang="zh-TW" sz="1800" b="1" i="0" u="none" strike="noStrike" cap="none" normalizeH="0" baseline="0" dirty="0" smtClean="0">
                        <a:ln>
                          <a:noFill/>
                        </a:ln>
                        <a:solidFill>
                          <a:schemeClr val="bg1"/>
                        </a:solidFill>
                        <a:effectLst/>
                        <a:latin typeface="標楷體" pitchFamily="65" charset="-120"/>
                        <a:ea typeface="標楷體" pitchFamily="65" charset="-120"/>
                      </a:endParaRPr>
                    </a:p>
                    <a:p>
                      <a:pPr marL="0" marR="0" lvl="0" indent="0" algn="ctr" defTabSz="914400" rtl="0" eaLnBrk="1" fontAlgn="ctr" latinLnBrk="0" hangingPunct="1">
                        <a:lnSpc>
                          <a:spcPct val="100000"/>
                        </a:lnSpc>
                        <a:spcBef>
                          <a:spcPct val="0"/>
                        </a:spcBef>
                        <a:spcAft>
                          <a:spcPct val="0"/>
                        </a:spcAft>
                        <a:buClr>
                          <a:schemeClr val="bg1"/>
                        </a:buClr>
                        <a:buSzPct val="60000"/>
                        <a:buFontTx/>
                        <a:buNone/>
                        <a:tabLst/>
                      </a:pPr>
                      <a:r>
                        <a:rPr kumimoji="1" lang="zh-TW" altLang="en-US" sz="1800" b="1" i="0" u="none" strike="noStrike" cap="none" normalizeH="0" baseline="0" dirty="0" smtClean="0">
                          <a:ln>
                            <a:noFill/>
                          </a:ln>
                          <a:solidFill>
                            <a:schemeClr val="bg1"/>
                          </a:solidFill>
                          <a:effectLst/>
                          <a:latin typeface="標楷體" pitchFamily="65" charset="-120"/>
                          <a:ea typeface="標楷體" pitchFamily="65" charset="-120"/>
                        </a:rPr>
                        <a:t>備註</a:t>
                      </a:r>
                      <a:endParaRPr kumimoji="1" lang="zh-TW" altLang="en-US" sz="2400" b="1" i="0" u="none" strike="noStrike" cap="none" normalizeH="0" baseline="0" dirty="0" smtClean="0">
                        <a:ln>
                          <a:noFill/>
                        </a:ln>
                        <a:solidFill>
                          <a:schemeClr val="bg1"/>
                        </a:solidFill>
                        <a:effectLst/>
                        <a:latin typeface="標楷體" pitchFamily="65" charset="-120"/>
                        <a:ea typeface="標楷體" pitchFamily="65" charset="-120"/>
                      </a:endParaRPr>
                    </a:p>
                  </a:txBody>
                  <a:tcPr horzOverflow="overflow">
                    <a:lnL w="254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gradFill>
                      <a:gsLst>
                        <a:gs pos="11000">
                          <a:srgbClr val="002060">
                            <a:alpha val="75000"/>
                          </a:srgbClr>
                        </a:gs>
                        <a:gs pos="78000">
                          <a:schemeClr val="tx2">
                            <a:lumMod val="50000"/>
                            <a:alpha val="87000"/>
                          </a:schemeClr>
                        </a:gs>
                      </a:gsLst>
                      <a:lin ang="5400000" scaled="0"/>
                    </a:gradFill>
                  </a:tcPr>
                </a:tc>
                <a:tc h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0000"/>
                        <a:buFontTx/>
                        <a:buNone/>
                        <a:tabLst/>
                      </a:pPr>
                      <a:endParaRPr kumimoji="1" lang="zh-TW" altLang="zh-TW" sz="2400" b="1" i="0" u="none" strike="noStrike" cap="none" normalizeH="0" baseline="0" smtClean="0">
                        <a:ln>
                          <a:noFill/>
                        </a:ln>
                        <a:solidFill>
                          <a:schemeClr val="tx1"/>
                        </a:solidFill>
                        <a:effectLst/>
                        <a:latin typeface="標楷體" pitchFamily="65" charset="-120"/>
                        <a:ea typeface="標楷體" pitchFamily="65" charset="-12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Pct val="60000"/>
                        <a:buFontTx/>
                        <a:buNone/>
                        <a:tabLst/>
                      </a:pPr>
                      <a:endParaRPr kumimoji="1" lang="zh-TW" altLang="zh-TW" sz="2400" b="1" i="0" u="none" strike="noStrike" cap="none" normalizeH="0" baseline="0" dirty="0" smtClean="0">
                        <a:ln>
                          <a:noFill/>
                        </a:ln>
                        <a:solidFill>
                          <a:schemeClr val="tx1"/>
                        </a:solidFill>
                        <a:effectLst/>
                        <a:latin typeface="標楷體" pitchFamily="65" charset="-120"/>
                        <a:ea typeface="標楷體" pitchFamily="65" charset="-12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ts val="1900"/>
                        </a:lnSpc>
                        <a:spcBef>
                          <a:spcPct val="0"/>
                        </a:spcBef>
                        <a:spcAft>
                          <a:spcPct val="0"/>
                        </a:spcAft>
                        <a:buClr>
                          <a:schemeClr val="bg1"/>
                        </a:buClr>
                        <a:buSzPct val="60000"/>
                        <a:buFontTx/>
                        <a:buNone/>
                        <a:tabLst/>
                      </a:pPr>
                      <a:endParaRPr kumimoji="1" lang="en-US" altLang="zh-TW" sz="1800" b="1" i="0" u="none" strike="noStrike" cap="none" normalizeH="0" baseline="0" dirty="0" smtClean="0">
                        <a:ln>
                          <a:noFill/>
                        </a:ln>
                        <a:solidFill>
                          <a:schemeClr val="tx1"/>
                        </a:solidFill>
                        <a:effectLst/>
                        <a:latin typeface="標楷體" pitchFamily="65" charset="-120"/>
                        <a:ea typeface="標楷體" pitchFamily="65" charset="-120"/>
                      </a:endParaRPr>
                    </a:p>
                  </a:txBody>
                  <a:tcPr horzOverflow="overflow">
                    <a:lnL w="127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bl>
          </a:graphicData>
        </a:graphic>
      </p:graphicFrame>
      <p:sp>
        <p:nvSpPr>
          <p:cNvPr id="37891"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159922DF-D08A-4F0A-8FB5-CD600F68B5D6}" type="slidenum">
              <a:rPr kumimoji="0" lang="en-US" altLang="zh-TW" smtClean="0">
                <a:solidFill>
                  <a:srgbClr val="0000FF"/>
                </a:solidFill>
                <a:latin typeface="Arial" pitchFamily="34" charset="0"/>
              </a:rPr>
              <a:pPr eaLnBrk="1" hangingPunct="1"/>
              <a:t>61</a:t>
            </a:fld>
            <a:endParaRPr kumimoji="0" lang="en-US" altLang="zh-TW" smtClean="0">
              <a:solidFill>
                <a:srgbClr val="0000FF"/>
              </a:solidFill>
              <a:latin typeface="Arial" pitchFamily="34" charset="0"/>
            </a:endParaRPr>
          </a:p>
        </p:txBody>
      </p:sp>
      <p:sp>
        <p:nvSpPr>
          <p:cNvPr id="37892" name="Rectangle 2"/>
          <p:cNvSpPr>
            <a:spLocks noGrp="1" noChangeArrowheads="1"/>
          </p:cNvSpPr>
          <p:nvPr>
            <p:ph type="title"/>
          </p:nvPr>
        </p:nvSpPr>
        <p:spPr>
          <a:xfrm>
            <a:off x="323850" y="0"/>
            <a:ext cx="8548688" cy="620713"/>
          </a:xfrm>
        </p:spPr>
        <p:txBody>
          <a:bodyPr/>
          <a:lstStyle/>
          <a:p>
            <a:pPr algn="ctr" eaLnBrk="1" hangingPunct="1"/>
            <a:r>
              <a:rPr lang="zh-TW" altLang="en-US" sz="4000" smtClean="0"/>
              <a:t>不同採購金額之監辦規定對照表</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DDE6529A-B371-4D3B-B5B1-FD4AD8354C99}" type="slidenum">
              <a:rPr kumimoji="0" lang="en-US" altLang="zh-TW" smtClean="0">
                <a:solidFill>
                  <a:srgbClr val="0000FF"/>
                </a:solidFill>
                <a:latin typeface="Arial" pitchFamily="34" charset="0"/>
              </a:rPr>
              <a:pPr eaLnBrk="1" hangingPunct="1"/>
              <a:t>62</a:t>
            </a:fld>
            <a:endParaRPr kumimoji="0" lang="en-US" altLang="zh-TW" smtClean="0">
              <a:solidFill>
                <a:srgbClr val="0000FF"/>
              </a:solidFill>
              <a:latin typeface="Arial" pitchFamily="34" charset="0"/>
            </a:endParaRPr>
          </a:p>
        </p:txBody>
      </p:sp>
      <p:sp>
        <p:nvSpPr>
          <p:cNvPr id="38915" name="Rectangle 2"/>
          <p:cNvSpPr>
            <a:spLocks noGrp="1" noChangeArrowheads="1"/>
          </p:cNvSpPr>
          <p:nvPr>
            <p:ph type="title"/>
          </p:nvPr>
        </p:nvSpPr>
        <p:spPr/>
        <p:txBody>
          <a:bodyPr/>
          <a:lstStyle/>
          <a:p>
            <a:pPr eaLnBrk="1" hangingPunct="1"/>
            <a:r>
              <a:rPr lang="en-US" altLang="zh-TW" dirty="0">
                <a:latin typeface="標楷體" pitchFamily="65" charset="-120"/>
              </a:rPr>
              <a:t>2</a:t>
            </a:r>
            <a:r>
              <a:rPr lang="en-US" altLang="zh-TW" dirty="0" smtClean="0">
                <a:latin typeface="標楷體" pitchFamily="65" charset="-120"/>
              </a:rPr>
              <a:t>.2</a:t>
            </a:r>
            <a:r>
              <a:rPr lang="zh-TW" altLang="en-US" dirty="0" smtClean="0">
                <a:latin typeface="標楷體" pitchFamily="65" charset="-120"/>
              </a:rPr>
              <a:t>相關解釋函</a:t>
            </a:r>
          </a:p>
        </p:txBody>
      </p:sp>
      <p:sp>
        <p:nvSpPr>
          <p:cNvPr id="38916" name="Rectangle 3"/>
          <p:cNvSpPr>
            <a:spLocks noGrp="1" noChangeArrowheads="1"/>
          </p:cNvSpPr>
          <p:nvPr>
            <p:ph type="body" idx="1"/>
          </p:nvPr>
        </p:nvSpPr>
        <p:spPr/>
        <p:txBody>
          <a:bodyPr/>
          <a:lstStyle/>
          <a:p>
            <a:pPr eaLnBrk="1" hangingPunct="1"/>
            <a:r>
              <a:rPr lang="zh-TW" altLang="en-US" dirty="0" smtClean="0">
                <a:latin typeface="標楷體" pitchFamily="65" charset="-120"/>
              </a:rPr>
              <a:t>依機關辦理</a:t>
            </a:r>
            <a:r>
              <a:rPr lang="zh-TW" altLang="en-US" dirty="0" smtClean="0">
                <a:solidFill>
                  <a:srgbClr val="FF0000"/>
                </a:solidFill>
                <a:latin typeface="標楷體" pitchFamily="65" charset="-120"/>
              </a:rPr>
              <a:t>評選之過程</a:t>
            </a:r>
            <a:r>
              <a:rPr lang="zh-TW" altLang="en-US" dirty="0" smtClean="0">
                <a:latin typeface="標楷體" pitchFamily="65" charset="-120"/>
              </a:rPr>
              <a:t>，其不涉及開標、比價、議價、決標程序者，</a:t>
            </a:r>
            <a:r>
              <a:rPr lang="zh-TW" altLang="en-US" dirty="0" smtClean="0">
                <a:solidFill>
                  <a:srgbClr val="FF0000"/>
                </a:solidFill>
                <a:latin typeface="標楷體" pitchFamily="65" charset="-120"/>
              </a:rPr>
              <a:t>不適用政府採購法第</a:t>
            </a:r>
            <a:r>
              <a:rPr lang="en-US" altLang="zh-TW" dirty="0" smtClean="0">
                <a:solidFill>
                  <a:srgbClr val="FF0000"/>
                </a:solidFill>
                <a:latin typeface="標楷體" pitchFamily="65" charset="-120"/>
              </a:rPr>
              <a:t>12</a:t>
            </a:r>
            <a:r>
              <a:rPr lang="zh-TW" altLang="en-US" dirty="0" smtClean="0">
                <a:solidFill>
                  <a:srgbClr val="FF0000"/>
                </a:solidFill>
                <a:latin typeface="標楷體" pitchFamily="65" charset="-120"/>
              </a:rPr>
              <a:t>條及第</a:t>
            </a:r>
            <a:r>
              <a:rPr lang="en-US" altLang="zh-TW" dirty="0" smtClean="0">
                <a:solidFill>
                  <a:srgbClr val="FF0000"/>
                </a:solidFill>
                <a:latin typeface="標楷體" pitchFamily="65" charset="-120"/>
              </a:rPr>
              <a:t>13</a:t>
            </a:r>
            <a:r>
              <a:rPr lang="zh-TW" altLang="en-US" dirty="0" smtClean="0">
                <a:solidFill>
                  <a:srgbClr val="FF0000"/>
                </a:solidFill>
                <a:latin typeface="標楷體" pitchFamily="65" charset="-120"/>
              </a:rPr>
              <a:t>條</a:t>
            </a:r>
            <a:r>
              <a:rPr lang="zh-TW" altLang="en-US" dirty="0" smtClean="0">
                <a:latin typeface="標楷體" pitchFamily="65" charset="-120"/>
              </a:rPr>
              <a:t>關於監辦之規定。</a:t>
            </a:r>
          </a:p>
          <a:p>
            <a:pPr eaLnBrk="1" hangingPunct="1"/>
            <a:r>
              <a:rPr lang="zh-TW" altLang="en-US" dirty="0" smtClean="0">
                <a:solidFill>
                  <a:srgbClr val="FF0000"/>
                </a:solidFill>
                <a:latin typeface="標楷體" pitchFamily="65" charset="-120"/>
              </a:rPr>
              <a:t>監辦人員</a:t>
            </a:r>
            <a:r>
              <a:rPr lang="zh-TW" altLang="en-US" dirty="0" smtClean="0">
                <a:latin typeface="標楷體" pitchFamily="65" charset="-120"/>
              </a:rPr>
              <a:t>應於所監辦案件之開標、比價、議價、決標及驗收紀錄上</a:t>
            </a:r>
            <a:r>
              <a:rPr lang="zh-TW" altLang="en-US" dirty="0" smtClean="0">
                <a:solidFill>
                  <a:srgbClr val="FF0000"/>
                </a:solidFill>
                <a:latin typeface="標楷體" pitchFamily="65" charset="-120"/>
              </a:rPr>
              <a:t>簽名</a:t>
            </a:r>
            <a:r>
              <a:rPr lang="zh-TW" altLang="en-US" dirty="0" smtClean="0">
                <a:latin typeface="標楷體" pitchFamily="65" charset="-120"/>
              </a:rPr>
              <a:t>，</a:t>
            </a:r>
            <a:r>
              <a:rPr lang="zh-TW" altLang="en-US" dirty="0" smtClean="0">
                <a:solidFill>
                  <a:srgbClr val="FF0000"/>
                </a:solidFill>
                <a:latin typeface="標楷體" pitchFamily="65" charset="-120"/>
              </a:rPr>
              <a:t>尚不包括廠商標單及底價單</a:t>
            </a:r>
            <a:r>
              <a:rPr lang="zh-TW" altLang="en-US" dirty="0" smtClean="0">
                <a:latin typeface="標楷體" pitchFamily="65" charset="-120"/>
              </a:rPr>
              <a:t>。</a:t>
            </a:r>
          </a:p>
          <a:p>
            <a:pPr eaLnBrk="1" hangingPunct="1"/>
            <a:r>
              <a:rPr lang="zh-TW" altLang="en-US" dirty="0" smtClean="0">
                <a:latin typeface="標楷體" pitchFamily="65" charset="-120"/>
              </a:rPr>
              <a:t>不派員監辦之核准，應以</a:t>
            </a:r>
            <a:r>
              <a:rPr lang="zh-TW" altLang="en-US" dirty="0" smtClean="0">
                <a:solidFill>
                  <a:srgbClr val="FF0000"/>
                </a:solidFill>
                <a:latin typeface="標楷體" pitchFamily="65" charset="-120"/>
              </a:rPr>
              <a:t>逐案簽辦</a:t>
            </a:r>
            <a:r>
              <a:rPr lang="zh-TW" altLang="en-US" dirty="0" smtClean="0">
                <a:latin typeface="標楷體" pitchFamily="65" charset="-120"/>
              </a:rPr>
              <a:t>為原則。</a:t>
            </a:r>
          </a:p>
          <a:p>
            <a:pPr eaLnBrk="1" hangingPunct="1"/>
            <a:r>
              <a:rPr lang="zh-TW" altLang="en-US" dirty="0" smtClean="0">
                <a:latin typeface="標楷體" pitchFamily="65" charset="-120"/>
              </a:rPr>
              <a:t>機關辦理採購之開標、比價、議價、決標及驗收，應由主（會）計及有關單位會同監辦，其中</a:t>
            </a:r>
            <a:r>
              <a:rPr lang="zh-TW" altLang="en-US" dirty="0" smtClean="0">
                <a:solidFill>
                  <a:srgbClr val="FF0000"/>
                </a:solidFill>
                <a:latin typeface="標楷體" pitchFamily="65" charset="-120"/>
              </a:rPr>
              <a:t>主（會）計單位不宜由其他單位替代</a:t>
            </a:r>
            <a:r>
              <a:rPr lang="zh-TW" altLang="en-US" dirty="0" smtClean="0">
                <a:latin typeface="標楷體" pitchFamily="65" charset="-120"/>
              </a:rPr>
              <a:t>。</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50AD531C-33F8-41D7-8653-EFCB882A6A5D}" type="slidenum">
              <a:rPr kumimoji="0" lang="en-US" altLang="zh-TW" smtClean="0">
                <a:solidFill>
                  <a:srgbClr val="0000FF"/>
                </a:solidFill>
                <a:latin typeface="Arial" pitchFamily="34" charset="0"/>
              </a:rPr>
              <a:pPr eaLnBrk="1" hangingPunct="1"/>
              <a:t>63</a:t>
            </a:fld>
            <a:endParaRPr kumimoji="0" lang="en-US" altLang="zh-TW" smtClean="0">
              <a:solidFill>
                <a:srgbClr val="0000FF"/>
              </a:solidFill>
              <a:latin typeface="Arial" pitchFamily="34" charset="0"/>
            </a:endParaRPr>
          </a:p>
        </p:txBody>
      </p:sp>
      <p:sp>
        <p:nvSpPr>
          <p:cNvPr id="39939" name="Rectangle 2"/>
          <p:cNvSpPr>
            <a:spLocks noGrp="1" noChangeArrowheads="1"/>
          </p:cNvSpPr>
          <p:nvPr>
            <p:ph type="title"/>
          </p:nvPr>
        </p:nvSpPr>
        <p:spPr/>
        <p:txBody>
          <a:bodyPr/>
          <a:lstStyle/>
          <a:p>
            <a:pPr eaLnBrk="1" hangingPunct="1"/>
            <a:r>
              <a:rPr lang="zh-TW" altLang="en-US" smtClean="0">
                <a:latin typeface="標楷體" pitchFamily="65" charset="-120"/>
              </a:rPr>
              <a:t>相關解釋函</a:t>
            </a:r>
          </a:p>
        </p:txBody>
      </p:sp>
      <p:sp>
        <p:nvSpPr>
          <p:cNvPr id="39940" name="Rectangle 3"/>
          <p:cNvSpPr>
            <a:spLocks noGrp="1" noChangeArrowheads="1"/>
          </p:cNvSpPr>
          <p:nvPr>
            <p:ph type="body" idx="1"/>
          </p:nvPr>
        </p:nvSpPr>
        <p:spPr/>
        <p:txBody>
          <a:bodyPr/>
          <a:lstStyle/>
          <a:p>
            <a:pPr eaLnBrk="1" hangingPunct="1">
              <a:lnSpc>
                <a:spcPct val="90000"/>
              </a:lnSpc>
            </a:pPr>
            <a:r>
              <a:rPr lang="zh-TW" altLang="en-US" dirty="0" smtClean="0">
                <a:latin typeface="標楷體" pitchFamily="65" charset="-120"/>
              </a:rPr>
              <a:t>選擇性招標，為</a:t>
            </a:r>
            <a:r>
              <a:rPr lang="zh-TW" altLang="en-US" dirty="0" smtClean="0">
                <a:solidFill>
                  <a:srgbClr val="FF0000"/>
                </a:solidFill>
                <a:latin typeface="標楷體" pitchFamily="65" charset="-120"/>
              </a:rPr>
              <a:t>建立合格廠商名單</a:t>
            </a:r>
            <a:r>
              <a:rPr lang="zh-TW" altLang="en-US" dirty="0" smtClean="0">
                <a:latin typeface="標楷體" pitchFamily="65" charset="-120"/>
              </a:rPr>
              <a:t>而預先辦理資格審查者，廠商所遞送之資格文件，其拆封審查，無本法開標及監辦程序之適用。</a:t>
            </a:r>
            <a:r>
              <a:rPr lang="zh-TW" altLang="en-US" dirty="0" smtClean="0"/>
              <a:t>（</a:t>
            </a:r>
            <a:r>
              <a:rPr lang="zh-TW" altLang="en-US" dirty="0" smtClean="0">
                <a:latin typeface="標楷體" pitchFamily="65" charset="-120"/>
              </a:rPr>
              <a:t>工程會</a:t>
            </a:r>
            <a:r>
              <a:rPr lang="en-US" altLang="zh-TW" dirty="0" smtClean="0">
                <a:latin typeface="標楷體" pitchFamily="65" charset="-120"/>
              </a:rPr>
              <a:t>881104</a:t>
            </a:r>
            <a:r>
              <a:rPr lang="zh-TW" altLang="en-US" dirty="0" smtClean="0">
                <a:latin typeface="標楷體" pitchFamily="65" charset="-120"/>
              </a:rPr>
              <a:t>工程企字第</a:t>
            </a:r>
            <a:r>
              <a:rPr lang="en-US" altLang="zh-TW" dirty="0" smtClean="0">
                <a:latin typeface="標楷體" pitchFamily="65" charset="-120"/>
              </a:rPr>
              <a:t>8818446</a:t>
            </a:r>
            <a:r>
              <a:rPr lang="zh-TW" altLang="en-US" dirty="0" smtClean="0">
                <a:latin typeface="標楷體" pitchFamily="65" charset="-120"/>
              </a:rPr>
              <a:t>號函</a:t>
            </a:r>
            <a:r>
              <a:rPr lang="zh-TW" altLang="en-US" dirty="0" smtClean="0"/>
              <a:t>）</a:t>
            </a:r>
          </a:p>
          <a:p>
            <a:pPr eaLnBrk="1" hangingPunct="1">
              <a:lnSpc>
                <a:spcPct val="90000"/>
              </a:lnSpc>
            </a:pPr>
            <a:r>
              <a:rPr lang="zh-TW" altLang="en-US" dirty="0" smtClean="0">
                <a:latin typeface="標楷體" pitchFamily="65" charset="-120"/>
              </a:rPr>
              <a:t>政府採購法第</a:t>
            </a:r>
            <a:r>
              <a:rPr lang="en-US" altLang="zh-TW" dirty="0" smtClean="0">
                <a:latin typeface="標楷體" pitchFamily="65" charset="-120"/>
              </a:rPr>
              <a:t>71</a:t>
            </a:r>
            <a:r>
              <a:rPr lang="zh-TW" altLang="en-US" dirty="0" smtClean="0">
                <a:latin typeface="標楷體" pitchFamily="65" charset="-120"/>
              </a:rPr>
              <a:t>條第</a:t>
            </a:r>
            <a:r>
              <a:rPr lang="en-US" altLang="zh-TW" dirty="0" smtClean="0">
                <a:latin typeface="標楷體" pitchFamily="65" charset="-120"/>
              </a:rPr>
              <a:t>3</a:t>
            </a:r>
            <a:r>
              <a:rPr lang="zh-TW" altLang="en-US" dirty="0" smtClean="0">
                <a:latin typeface="標楷體" pitchFamily="65" charset="-120"/>
              </a:rPr>
              <a:t>項所稱「承辦採購單位之人員」指機關</a:t>
            </a:r>
            <a:r>
              <a:rPr lang="zh-TW" altLang="en-US" dirty="0" smtClean="0">
                <a:solidFill>
                  <a:srgbClr val="FF0000"/>
                </a:solidFill>
                <a:latin typeface="標楷體" pitchFamily="65" charset="-120"/>
              </a:rPr>
              <a:t>辦理該採購案件最基層之承辦人員</a:t>
            </a:r>
            <a:r>
              <a:rPr lang="zh-TW" altLang="en-US" dirty="0" smtClean="0">
                <a:latin typeface="標楷體" pitchFamily="65" charset="-120"/>
              </a:rPr>
              <a:t>。</a:t>
            </a:r>
          </a:p>
          <a:p>
            <a:pPr eaLnBrk="1" hangingPunct="1">
              <a:lnSpc>
                <a:spcPct val="90000"/>
              </a:lnSpc>
            </a:pPr>
            <a:r>
              <a:rPr lang="zh-TW" altLang="en-US" dirty="0" smtClean="0">
                <a:solidFill>
                  <a:srgbClr val="FF0000"/>
                </a:solidFill>
                <a:latin typeface="標楷體" pitchFamily="65" charset="-120"/>
              </a:rPr>
              <a:t>各機關處分、變賣財物</a:t>
            </a:r>
            <a:r>
              <a:rPr lang="zh-TW" altLang="en-US" dirty="0" smtClean="0">
                <a:latin typeface="標楷體" pitchFamily="65" charset="-120"/>
              </a:rPr>
              <a:t>，有關主</a:t>
            </a:r>
            <a:r>
              <a:rPr lang="en-US" altLang="en-US" dirty="0" smtClean="0">
                <a:latin typeface="標楷體" pitchFamily="65" charset="-120"/>
              </a:rPr>
              <a:t>（</a:t>
            </a:r>
            <a:r>
              <a:rPr lang="zh-TW" altLang="en-US" dirty="0" smtClean="0">
                <a:latin typeface="標楷體" pitchFamily="65" charset="-120"/>
              </a:rPr>
              <a:t>會</a:t>
            </a:r>
            <a:r>
              <a:rPr lang="en-US" altLang="en-US" dirty="0" smtClean="0">
                <a:latin typeface="標楷體" pitchFamily="65" charset="-120"/>
              </a:rPr>
              <a:t>）</a:t>
            </a:r>
            <a:r>
              <a:rPr lang="zh-TW" altLang="en-US" dirty="0" smtClean="0">
                <a:latin typeface="標楷體" pitchFamily="65" charset="-120"/>
              </a:rPr>
              <a:t>計單位之監辦，可參照「機關主</a:t>
            </a:r>
            <a:r>
              <a:rPr lang="en-US" altLang="en-US" dirty="0" smtClean="0">
                <a:latin typeface="標楷體" pitchFamily="65" charset="-120"/>
              </a:rPr>
              <a:t>（</a:t>
            </a:r>
            <a:r>
              <a:rPr lang="zh-TW" altLang="en-US" dirty="0" smtClean="0">
                <a:latin typeface="標楷體" pitchFamily="65" charset="-120"/>
              </a:rPr>
              <a:t>會</a:t>
            </a:r>
            <a:r>
              <a:rPr lang="en-US" altLang="en-US" dirty="0" smtClean="0">
                <a:latin typeface="標楷體" pitchFamily="65" charset="-120"/>
              </a:rPr>
              <a:t>）</a:t>
            </a:r>
            <a:r>
              <a:rPr lang="zh-TW" altLang="en-US" dirty="0" smtClean="0">
                <a:latin typeface="標楷體" pitchFamily="65" charset="-120"/>
              </a:rPr>
              <a:t>計及有關單位會同監辦採購辦法」及政府採購法有關監辦之規定辦理。</a:t>
            </a:r>
            <a:r>
              <a:rPr lang="zh-TW" altLang="en-US" sz="2800" dirty="0" smtClean="0">
                <a:latin typeface="標楷體" pitchFamily="65" charset="-120"/>
              </a:rPr>
              <a:t>（行政院主計處）</a:t>
            </a:r>
            <a:endParaRPr lang="zh-TW" altLang="en-US" dirty="0" smtClean="0">
              <a:latin typeface="標楷體" pitchFamily="65" charset="-12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855E6BE9-A955-4D68-9EF5-3E5E46AFD44C}" type="slidenum">
              <a:rPr kumimoji="0" lang="en-US" altLang="zh-TW" smtClean="0">
                <a:solidFill>
                  <a:srgbClr val="0000FF"/>
                </a:solidFill>
                <a:latin typeface="Arial" pitchFamily="34" charset="0"/>
              </a:rPr>
              <a:pPr eaLnBrk="1" hangingPunct="1"/>
              <a:t>64</a:t>
            </a:fld>
            <a:endParaRPr kumimoji="0" lang="en-US" altLang="zh-TW" smtClean="0">
              <a:solidFill>
                <a:srgbClr val="0000FF"/>
              </a:solidFill>
              <a:latin typeface="Arial" pitchFamily="34" charset="0"/>
            </a:endParaRPr>
          </a:p>
        </p:txBody>
      </p:sp>
      <p:sp>
        <p:nvSpPr>
          <p:cNvPr id="44035" name="Rectangle 2"/>
          <p:cNvSpPr>
            <a:spLocks noGrp="1" noChangeArrowheads="1"/>
          </p:cNvSpPr>
          <p:nvPr>
            <p:ph type="title"/>
          </p:nvPr>
        </p:nvSpPr>
        <p:spPr/>
        <p:txBody>
          <a:bodyPr/>
          <a:lstStyle/>
          <a:p>
            <a:pPr eaLnBrk="1" hangingPunct="1"/>
            <a:r>
              <a:rPr lang="zh-TW" altLang="en-US" dirty="0" smtClean="0"/>
              <a:t>簽認、蓋章、簽名、簽章</a:t>
            </a:r>
          </a:p>
        </p:txBody>
      </p:sp>
      <p:sp>
        <p:nvSpPr>
          <p:cNvPr id="44036" name="Rectangle 3"/>
          <p:cNvSpPr>
            <a:spLocks noGrp="1" noChangeArrowheads="1"/>
          </p:cNvSpPr>
          <p:nvPr>
            <p:ph type="body" idx="1"/>
          </p:nvPr>
        </p:nvSpPr>
        <p:spPr>
          <a:xfrm>
            <a:off x="250825" y="1484313"/>
            <a:ext cx="8709025" cy="5373687"/>
          </a:xfrm>
        </p:spPr>
        <p:txBody>
          <a:bodyPr/>
          <a:lstStyle/>
          <a:p>
            <a:pPr marL="274638" indent="-274638" eaLnBrk="1" hangingPunct="1">
              <a:lnSpc>
                <a:spcPct val="90000"/>
              </a:lnSpc>
            </a:pPr>
            <a:r>
              <a:rPr lang="en-US" altLang="zh-TW" sz="2800" smtClean="0">
                <a:latin typeface="標楷體" pitchFamily="65" charset="-120"/>
              </a:rPr>
              <a:t>(</a:t>
            </a:r>
            <a:r>
              <a:rPr lang="zh-TW" altLang="en-US" sz="2400" smtClean="0">
                <a:latin typeface="標楷體" pitchFamily="65" charset="-120"/>
              </a:rPr>
              <a:t>細則</a:t>
            </a:r>
            <a:r>
              <a:rPr lang="en-US" altLang="zh-TW" sz="2400" smtClean="0">
                <a:latin typeface="標楷體" pitchFamily="65" charset="-120"/>
              </a:rPr>
              <a:t>96</a:t>
            </a:r>
            <a:r>
              <a:rPr lang="en-US" altLang="zh-TW" sz="2800" smtClean="0">
                <a:latin typeface="標楷體" pitchFamily="65" charset="-120"/>
              </a:rPr>
              <a:t>)</a:t>
            </a:r>
            <a:r>
              <a:rPr lang="zh-TW" altLang="en-US" sz="2800" smtClean="0">
                <a:latin typeface="標楷體" pitchFamily="65" charset="-120"/>
              </a:rPr>
              <a:t>關於依政府採購法辦理驗收之紀錄、結算驗收證明書文件，由相關人員「</a:t>
            </a:r>
            <a:r>
              <a:rPr lang="zh-TW" altLang="en-US" sz="2800" smtClean="0">
                <a:solidFill>
                  <a:srgbClr val="FF0000"/>
                </a:solidFill>
                <a:latin typeface="標楷體" pitchFamily="65" charset="-120"/>
              </a:rPr>
              <a:t>簽認</a:t>
            </a:r>
            <a:r>
              <a:rPr lang="zh-TW" altLang="en-US" sz="2800" smtClean="0">
                <a:latin typeface="標楷體" pitchFamily="65" charset="-120"/>
              </a:rPr>
              <a:t>」之執行疑義，</a:t>
            </a:r>
            <a:r>
              <a:rPr lang="zh-TW" altLang="en-US" sz="2800" smtClean="0">
                <a:solidFill>
                  <a:schemeClr val="folHlink"/>
                </a:solidFill>
                <a:latin typeface="標楷體" pitchFamily="65" charset="-120"/>
              </a:rPr>
              <a:t>其</a:t>
            </a:r>
            <a:r>
              <a:rPr lang="zh-TW" altLang="en-US" sz="2800" smtClean="0">
                <a:solidFill>
                  <a:srgbClr val="FF0000"/>
                </a:solidFill>
                <a:latin typeface="標楷體" pitchFamily="65" charset="-120"/>
              </a:rPr>
              <a:t>蓋章</a:t>
            </a:r>
            <a:r>
              <a:rPr lang="zh-TW" altLang="en-US" sz="2800" smtClean="0">
                <a:solidFill>
                  <a:schemeClr val="folHlink"/>
                </a:solidFill>
                <a:latin typeface="標楷體" pitchFamily="65" charset="-120"/>
              </a:rPr>
              <a:t>與簽名生同等效力</a:t>
            </a:r>
            <a:r>
              <a:rPr lang="zh-TW" altLang="en-US" sz="2800" smtClean="0">
                <a:latin typeface="標楷體" pitchFamily="65" charset="-120"/>
              </a:rPr>
              <a:t>，民法第</a:t>
            </a:r>
            <a:r>
              <a:rPr lang="en-US" altLang="zh-TW" sz="2800" smtClean="0">
                <a:latin typeface="標楷體" pitchFamily="65" charset="-120"/>
              </a:rPr>
              <a:t>3</a:t>
            </a:r>
            <a:r>
              <a:rPr lang="zh-TW" altLang="en-US" sz="2800" smtClean="0">
                <a:latin typeface="標楷體" pitchFamily="65" charset="-120"/>
              </a:rPr>
              <a:t>條已有規定。</a:t>
            </a:r>
            <a:r>
              <a:rPr lang="en-US" altLang="zh-TW" sz="2400" smtClean="0">
                <a:latin typeface="標楷體" pitchFamily="65" charset="-120"/>
              </a:rPr>
              <a:t>(920324</a:t>
            </a:r>
            <a:r>
              <a:rPr lang="zh-TW" altLang="en-US" sz="2400" smtClean="0">
                <a:latin typeface="標楷體" pitchFamily="65" charset="-120"/>
              </a:rPr>
              <a:t>工程企字第</a:t>
            </a:r>
            <a:r>
              <a:rPr lang="en-US" altLang="zh-TW" sz="2400" smtClean="0">
                <a:latin typeface="標楷體" pitchFamily="65" charset="-120"/>
              </a:rPr>
              <a:t>09200101760</a:t>
            </a:r>
            <a:r>
              <a:rPr lang="zh-TW" altLang="en-US" sz="2400" smtClean="0">
                <a:latin typeface="標楷體" pitchFamily="65" charset="-120"/>
              </a:rPr>
              <a:t>號函</a:t>
            </a:r>
            <a:r>
              <a:rPr lang="en-US" altLang="zh-TW" sz="2400" smtClean="0">
                <a:latin typeface="標楷體" pitchFamily="65" charset="-120"/>
              </a:rPr>
              <a:t>)</a:t>
            </a:r>
          </a:p>
          <a:p>
            <a:pPr marL="274638" indent="-274638" eaLnBrk="1" hangingPunct="1">
              <a:lnSpc>
                <a:spcPct val="90000"/>
              </a:lnSpc>
            </a:pPr>
            <a:r>
              <a:rPr lang="zh-TW" altLang="en-US" sz="2800" smtClean="0"/>
              <a:t>按</a:t>
            </a:r>
            <a:r>
              <a:rPr lang="zh-TW" altLang="en-US" sz="2800" smtClean="0">
                <a:latin typeface="標楷體" pitchFamily="65" charset="-120"/>
              </a:rPr>
              <a:t>政府採購法</a:t>
            </a:r>
            <a:r>
              <a:rPr lang="en-US" altLang="zh-TW" sz="2800" smtClean="0">
                <a:latin typeface="標楷體" pitchFamily="65" charset="-120"/>
              </a:rPr>
              <a:t>(</a:t>
            </a:r>
            <a:r>
              <a:rPr lang="zh-TW" altLang="en-US" sz="2800" smtClean="0">
                <a:latin typeface="標楷體" pitchFamily="65" charset="-120"/>
              </a:rPr>
              <a:t>下稱本法</a:t>
            </a:r>
            <a:r>
              <a:rPr lang="en-US" altLang="zh-TW" sz="2800" smtClean="0">
                <a:latin typeface="標楷體" pitchFamily="65" charset="-120"/>
              </a:rPr>
              <a:t>)</a:t>
            </a:r>
            <a:r>
              <a:rPr lang="zh-TW" altLang="en-US" sz="2800" smtClean="0">
                <a:latin typeface="標楷體" pitchFamily="65" charset="-120"/>
              </a:rPr>
              <a:t>第</a:t>
            </a:r>
            <a:r>
              <a:rPr lang="en-US" altLang="zh-TW" sz="2800" smtClean="0">
                <a:latin typeface="標楷體" pitchFamily="65" charset="-120"/>
              </a:rPr>
              <a:t>3</a:t>
            </a:r>
            <a:r>
              <a:rPr lang="zh-TW" altLang="en-US" sz="2800" smtClean="0">
                <a:latin typeface="標楷體" pitchFamily="65" charset="-120"/>
              </a:rPr>
              <a:t>條規定，機關辦理採購，依本法之規定；</a:t>
            </a:r>
            <a:r>
              <a:rPr lang="zh-TW" altLang="en-US" sz="2800" u="sng" smtClean="0">
                <a:latin typeface="標楷體" pitchFamily="65" charset="-120"/>
              </a:rPr>
              <a:t>本法未規定者，適用其他法律之規定</a:t>
            </a:r>
            <a:r>
              <a:rPr lang="zh-TW" altLang="en-US" sz="2800" smtClean="0">
                <a:latin typeface="標楷體" pitchFamily="65" charset="-120"/>
              </a:rPr>
              <a:t>。查機關主會計及有關單位會同監辦採購辦法第</a:t>
            </a:r>
            <a:r>
              <a:rPr lang="en-US" altLang="zh-TW" sz="2800" smtClean="0">
                <a:latin typeface="標楷體" pitchFamily="65" charset="-120"/>
              </a:rPr>
              <a:t>7</a:t>
            </a:r>
            <a:r>
              <a:rPr lang="zh-TW" altLang="en-US" sz="2800" smtClean="0">
                <a:latin typeface="標楷體" pitchFamily="65" charset="-120"/>
              </a:rPr>
              <a:t>條所稱「</a:t>
            </a:r>
            <a:r>
              <a:rPr lang="zh-TW" altLang="en-US" sz="2800" smtClean="0">
                <a:solidFill>
                  <a:srgbClr val="FF0000"/>
                </a:solidFill>
                <a:latin typeface="標楷體" pitchFamily="65" charset="-120"/>
              </a:rPr>
              <a:t>簽名</a:t>
            </a:r>
            <a:r>
              <a:rPr lang="zh-TW" altLang="en-US" sz="2800" smtClean="0">
                <a:latin typeface="標楷體" pitchFamily="65" charset="-120"/>
              </a:rPr>
              <a:t>」，依民法第</a:t>
            </a:r>
            <a:r>
              <a:rPr lang="en-US" altLang="zh-TW" sz="2800" smtClean="0">
                <a:latin typeface="標楷體" pitchFamily="65" charset="-120"/>
              </a:rPr>
              <a:t>3</a:t>
            </a:r>
            <a:r>
              <a:rPr lang="zh-TW" altLang="en-US" sz="2800" smtClean="0">
                <a:latin typeface="標楷體" pitchFamily="65" charset="-120"/>
              </a:rPr>
              <a:t>條第</a:t>
            </a:r>
            <a:r>
              <a:rPr lang="en-US" altLang="zh-TW" sz="2800" smtClean="0">
                <a:latin typeface="標楷體" pitchFamily="65" charset="-120"/>
              </a:rPr>
              <a:t>2</a:t>
            </a:r>
            <a:r>
              <a:rPr lang="zh-TW" altLang="en-US" sz="2800" smtClean="0">
                <a:latin typeface="標楷體" pitchFamily="65" charset="-120"/>
              </a:rPr>
              <a:t>項規定：「如有用印章代簽名者，</a:t>
            </a:r>
            <a:r>
              <a:rPr lang="zh-TW" altLang="en-US" sz="2800" smtClean="0">
                <a:solidFill>
                  <a:schemeClr val="folHlink"/>
                </a:solidFill>
                <a:latin typeface="標楷體" pitchFamily="65" charset="-120"/>
              </a:rPr>
              <a:t>其</a:t>
            </a:r>
            <a:r>
              <a:rPr lang="zh-TW" altLang="en-US" sz="2800" smtClean="0">
                <a:solidFill>
                  <a:srgbClr val="FF0000"/>
                </a:solidFill>
                <a:latin typeface="標楷體" pitchFamily="65" charset="-120"/>
              </a:rPr>
              <a:t>蓋章</a:t>
            </a:r>
            <a:r>
              <a:rPr lang="zh-TW" altLang="en-US" sz="2800" smtClean="0">
                <a:solidFill>
                  <a:schemeClr val="folHlink"/>
                </a:solidFill>
                <a:latin typeface="標楷體" pitchFamily="65" charset="-120"/>
              </a:rPr>
              <a:t>與簽名生同等之效力</a:t>
            </a:r>
            <a:r>
              <a:rPr lang="zh-TW" altLang="en-US" sz="2800" smtClean="0">
                <a:latin typeface="標楷體" pitchFamily="65" charset="-120"/>
              </a:rPr>
              <a:t>」，爰旨揭紀錄表「</a:t>
            </a:r>
            <a:r>
              <a:rPr lang="zh-TW" altLang="en-US" sz="2800" smtClean="0">
                <a:solidFill>
                  <a:srgbClr val="FF0000"/>
                </a:solidFill>
                <a:latin typeface="標楷體" pitchFamily="65" charset="-120"/>
              </a:rPr>
              <a:t>簽章</a:t>
            </a:r>
            <a:r>
              <a:rPr lang="zh-TW" altLang="en-US" sz="2800" smtClean="0">
                <a:latin typeface="標楷體" pitchFamily="65" charset="-120"/>
              </a:rPr>
              <a:t>」欄位，尚無修改之必要。</a:t>
            </a:r>
            <a:r>
              <a:rPr lang="zh-TW" altLang="en-US" sz="2400" smtClean="0">
                <a:latin typeface="標楷體" pitchFamily="65" charset="-120"/>
              </a:rPr>
              <a:t>（</a:t>
            </a:r>
            <a:r>
              <a:rPr lang="en-US" altLang="zh-TW" sz="2400" smtClean="0">
                <a:latin typeface="標楷體" pitchFamily="65" charset="-120"/>
              </a:rPr>
              <a:t>980527</a:t>
            </a:r>
            <a:r>
              <a:rPr lang="zh-TW" altLang="en-US" sz="2400" smtClean="0">
                <a:latin typeface="標楷體" pitchFamily="65" charset="-120"/>
              </a:rPr>
              <a:t>工程企字第</a:t>
            </a:r>
            <a:r>
              <a:rPr lang="en-US" altLang="zh-TW" sz="2400" smtClean="0">
                <a:latin typeface="標楷體" pitchFamily="65" charset="-120"/>
              </a:rPr>
              <a:t>09800213370</a:t>
            </a:r>
            <a:r>
              <a:rPr lang="zh-TW" altLang="en-US" sz="2400" smtClean="0">
                <a:latin typeface="標楷體" pitchFamily="65" charset="-120"/>
              </a:rPr>
              <a:t>號函</a:t>
            </a:r>
            <a:r>
              <a:rPr lang="en-US" altLang="zh-TW" sz="2400" smtClean="0">
                <a:latin typeface="標楷體" pitchFamily="65" charset="-120"/>
              </a:rPr>
              <a:t>)</a:t>
            </a:r>
          </a:p>
          <a:p>
            <a:pPr marL="625475" lvl="1" indent="-171450" eaLnBrk="1" hangingPunct="1">
              <a:lnSpc>
                <a:spcPct val="90000"/>
              </a:lnSpc>
            </a:pPr>
            <a:r>
              <a:rPr lang="zh-TW" altLang="en-US" sz="2400" smtClean="0">
                <a:solidFill>
                  <a:srgbClr val="FF0000"/>
                </a:solidFill>
              </a:rPr>
              <a:t>指印</a:t>
            </a:r>
            <a:r>
              <a:rPr lang="zh-TW" altLang="en-US" sz="2400" smtClean="0"/>
              <a:t>？在文件上，經二人簽名證明，亦與簽名生同等之效力。</a:t>
            </a:r>
            <a:r>
              <a:rPr lang="zh-TW" altLang="en-US" sz="2000" smtClean="0">
                <a:latin typeface="標楷體" pitchFamily="65" charset="-120"/>
              </a:rPr>
              <a:t>（民法第</a:t>
            </a:r>
            <a:r>
              <a:rPr lang="en-US" altLang="zh-TW" sz="2000" smtClean="0">
                <a:latin typeface="標楷體" pitchFamily="65" charset="-120"/>
              </a:rPr>
              <a:t>3</a:t>
            </a:r>
            <a:r>
              <a:rPr lang="zh-TW" altLang="en-US" sz="2000" smtClean="0">
                <a:latin typeface="標楷體" pitchFamily="65" charset="-120"/>
              </a:rPr>
              <a:t>條第</a:t>
            </a:r>
            <a:r>
              <a:rPr lang="en-US" altLang="zh-TW" sz="2000" smtClean="0">
                <a:latin typeface="標楷體" pitchFamily="65" charset="-120"/>
              </a:rPr>
              <a:t>3</a:t>
            </a:r>
            <a:r>
              <a:rPr lang="zh-TW" altLang="en-US" sz="2000" smtClean="0">
                <a:latin typeface="標楷體" pitchFamily="65" charset="-120"/>
              </a:rPr>
              <a:t>項</a:t>
            </a:r>
            <a:r>
              <a:rPr lang="en-US" altLang="zh-TW" sz="2000" smtClean="0">
                <a:latin typeface="標楷體" pitchFamily="65" charset="-120"/>
              </a:rPr>
              <a:t>)</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29D87AEF-290C-435D-ACAD-0CA00BF97170}" type="slidenum">
              <a:rPr kumimoji="0" lang="en-US" altLang="zh-TW" smtClean="0">
                <a:solidFill>
                  <a:srgbClr val="0000FF"/>
                </a:solidFill>
                <a:latin typeface="Arial" pitchFamily="34" charset="0"/>
              </a:rPr>
              <a:pPr eaLnBrk="1" hangingPunct="1"/>
              <a:t>65</a:t>
            </a:fld>
            <a:endParaRPr kumimoji="0" lang="en-US" altLang="zh-TW" smtClean="0">
              <a:solidFill>
                <a:srgbClr val="0000FF"/>
              </a:solidFill>
              <a:latin typeface="Arial" pitchFamily="34" charset="0"/>
            </a:endParaRPr>
          </a:p>
        </p:txBody>
      </p:sp>
      <p:sp>
        <p:nvSpPr>
          <p:cNvPr id="51203" name="Rectangle 2"/>
          <p:cNvSpPr>
            <a:spLocks noGrp="1" noChangeArrowheads="1"/>
          </p:cNvSpPr>
          <p:nvPr>
            <p:ph type="title"/>
          </p:nvPr>
        </p:nvSpPr>
        <p:spPr/>
        <p:txBody>
          <a:bodyPr/>
          <a:lstStyle/>
          <a:p>
            <a:pPr eaLnBrk="1" hangingPunct="1"/>
            <a:r>
              <a:rPr lang="zh-TW" altLang="en-US" dirty="0" smtClean="0"/>
              <a:t>採購監辦應注意事項</a:t>
            </a:r>
          </a:p>
        </p:txBody>
      </p:sp>
      <p:sp>
        <p:nvSpPr>
          <p:cNvPr id="51204" name="Rectangle 3"/>
          <p:cNvSpPr>
            <a:spLocks noGrp="1" noChangeArrowheads="1"/>
          </p:cNvSpPr>
          <p:nvPr>
            <p:ph type="body" idx="1"/>
          </p:nvPr>
        </p:nvSpPr>
        <p:spPr/>
        <p:txBody>
          <a:bodyPr/>
          <a:lstStyle/>
          <a:p>
            <a:pPr eaLnBrk="1" hangingPunct="1"/>
            <a:r>
              <a:rPr kumimoji="0" lang="en-US" altLang="zh-TW" sz="3600" dirty="0">
                <a:latin typeface="標楷體" pitchFamily="65" charset="-120"/>
              </a:rPr>
              <a:t>3</a:t>
            </a:r>
            <a:r>
              <a:rPr kumimoji="0" lang="en-US" altLang="zh-TW" sz="3600" dirty="0" smtClean="0">
                <a:latin typeface="標楷體" pitchFamily="65" charset="-120"/>
              </a:rPr>
              <a:t>.1</a:t>
            </a:r>
            <a:r>
              <a:rPr kumimoji="0" lang="zh-TW" altLang="en-US" sz="3600" dirty="0" smtClean="0"/>
              <a:t>採</a:t>
            </a:r>
            <a:r>
              <a:rPr lang="zh-TW" altLang="en-US" sz="3600" dirty="0" smtClean="0"/>
              <a:t>購簽辦階段</a:t>
            </a:r>
          </a:p>
          <a:p>
            <a:pPr lvl="1" eaLnBrk="1" hangingPunct="1"/>
            <a:r>
              <a:rPr lang="zh-TW" altLang="en-US" dirty="0" smtClean="0">
                <a:latin typeface="標楷體" pitchFamily="65" charset="-120"/>
              </a:rPr>
              <a:t>何謂採購</a:t>
            </a:r>
            <a:r>
              <a:rPr lang="en-US" altLang="zh-TW" dirty="0" smtClean="0">
                <a:latin typeface="標楷體" pitchFamily="65" charset="-120"/>
              </a:rPr>
              <a:t>?</a:t>
            </a:r>
          </a:p>
          <a:p>
            <a:pPr lvl="1" eaLnBrk="1" hangingPunct="1"/>
            <a:r>
              <a:rPr lang="zh-TW" altLang="en-US" dirty="0" smtClean="0">
                <a:latin typeface="標楷體" pitchFamily="65" charset="-120"/>
              </a:rPr>
              <a:t>適用政府採購法？</a:t>
            </a:r>
          </a:p>
          <a:p>
            <a:pPr lvl="1" eaLnBrk="1" hangingPunct="1"/>
            <a:r>
              <a:rPr lang="zh-TW" altLang="en-US" dirty="0" smtClean="0">
                <a:latin typeface="標楷體" pitchFamily="65" charset="-120"/>
              </a:rPr>
              <a:t>分批辦理</a:t>
            </a:r>
            <a:r>
              <a:rPr lang="en-US" altLang="zh-TW" dirty="0" smtClean="0">
                <a:latin typeface="標楷體" pitchFamily="65" charset="-120"/>
              </a:rPr>
              <a:t>/</a:t>
            </a:r>
            <a:r>
              <a:rPr lang="zh-TW" altLang="en-US" dirty="0" smtClean="0">
                <a:latin typeface="標楷體" pitchFamily="65" charset="-120"/>
              </a:rPr>
              <a:t>分別辦理</a:t>
            </a:r>
          </a:p>
          <a:p>
            <a:pPr lvl="1" eaLnBrk="1" hangingPunct="1"/>
            <a:r>
              <a:rPr lang="zh-TW" altLang="en-US" dirty="0" smtClean="0">
                <a:latin typeface="標楷體" pitchFamily="65" charset="-120"/>
              </a:rPr>
              <a:t>限制競爭</a:t>
            </a:r>
            <a:r>
              <a:rPr lang="en-US" altLang="zh-TW" dirty="0" smtClean="0">
                <a:latin typeface="標楷體" pitchFamily="65" charset="-120"/>
              </a:rPr>
              <a:t>(</a:t>
            </a:r>
            <a:r>
              <a:rPr lang="zh-TW" altLang="en-US" dirty="0" smtClean="0">
                <a:latin typeface="標楷體" pitchFamily="65" charset="-120"/>
              </a:rPr>
              <a:t>投標廠商基本資格及特定資格</a:t>
            </a:r>
            <a:r>
              <a:rPr lang="zh-TW" altLang="zh-TW" dirty="0" smtClean="0">
                <a:latin typeface="標楷體" pitchFamily="65" charset="-120"/>
              </a:rPr>
              <a:t>、</a:t>
            </a:r>
            <a:r>
              <a:rPr lang="zh-TW" altLang="en-US" dirty="0" smtClean="0">
                <a:latin typeface="標楷體" pitchFamily="65" charset="-120"/>
              </a:rPr>
              <a:t>變更招標文件</a:t>
            </a:r>
            <a:r>
              <a:rPr lang="en-US" altLang="zh-TW" dirty="0" smtClean="0">
                <a:latin typeface="標楷體" pitchFamily="65" charset="-120"/>
              </a:rPr>
              <a:t>)</a:t>
            </a:r>
          </a:p>
          <a:p>
            <a:pPr lvl="1" eaLnBrk="1" hangingPunct="1"/>
            <a:r>
              <a:rPr lang="zh-TW" altLang="en-US" dirty="0" smtClean="0">
                <a:latin typeface="標楷體" pitchFamily="65" charset="-120"/>
              </a:rPr>
              <a:t>其他</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F2643AC6-BD14-431F-8AED-BDE9900A05F4}" type="slidenum">
              <a:rPr kumimoji="0" lang="en-US" altLang="zh-TW" smtClean="0">
                <a:solidFill>
                  <a:srgbClr val="0000FF"/>
                </a:solidFill>
                <a:latin typeface="Arial" pitchFamily="34" charset="0"/>
              </a:rPr>
              <a:pPr eaLnBrk="1" hangingPunct="1"/>
              <a:t>66</a:t>
            </a:fld>
            <a:endParaRPr kumimoji="0" lang="en-US" altLang="zh-TW" smtClean="0">
              <a:solidFill>
                <a:srgbClr val="0000FF"/>
              </a:solidFill>
              <a:latin typeface="Arial" pitchFamily="34" charset="0"/>
            </a:endParaRPr>
          </a:p>
        </p:txBody>
      </p:sp>
      <p:sp>
        <p:nvSpPr>
          <p:cNvPr id="52227" name="Rectangle 2"/>
          <p:cNvSpPr>
            <a:spLocks noGrp="1" noChangeArrowheads="1"/>
          </p:cNvSpPr>
          <p:nvPr>
            <p:ph type="title"/>
          </p:nvPr>
        </p:nvSpPr>
        <p:spPr/>
        <p:txBody>
          <a:bodyPr/>
          <a:lstStyle/>
          <a:p>
            <a:pPr eaLnBrk="1" hangingPunct="1"/>
            <a:r>
              <a:rPr lang="zh-TW" altLang="en-US" smtClean="0"/>
              <a:t>採購監辦應注意事項</a:t>
            </a:r>
          </a:p>
        </p:txBody>
      </p:sp>
      <p:sp>
        <p:nvSpPr>
          <p:cNvPr id="52228" name="Rectangle 3"/>
          <p:cNvSpPr>
            <a:spLocks noGrp="1" noChangeArrowheads="1"/>
          </p:cNvSpPr>
          <p:nvPr>
            <p:ph type="body" idx="1"/>
          </p:nvPr>
        </p:nvSpPr>
        <p:spPr/>
        <p:txBody>
          <a:bodyPr/>
          <a:lstStyle/>
          <a:p>
            <a:pPr eaLnBrk="1" hangingPunct="1"/>
            <a:r>
              <a:rPr lang="zh-TW" altLang="en-US" dirty="0" smtClean="0"/>
              <a:t>採購簽辦階段</a:t>
            </a:r>
            <a:r>
              <a:rPr lang="en-US" altLang="zh-TW" sz="2800" dirty="0" smtClean="0">
                <a:solidFill>
                  <a:schemeClr val="folHlink"/>
                </a:solidFill>
                <a:latin typeface="標楷體" pitchFamily="65" charset="-120"/>
              </a:rPr>
              <a:t>(1.</a:t>
            </a:r>
            <a:r>
              <a:rPr lang="zh-TW" altLang="en-US" sz="2800" dirty="0" smtClean="0">
                <a:solidFill>
                  <a:schemeClr val="folHlink"/>
                </a:solidFill>
                <a:latin typeface="標楷體" pitchFamily="65" charset="-120"/>
              </a:rPr>
              <a:t>何謂採購</a:t>
            </a:r>
            <a:r>
              <a:rPr lang="en-US" altLang="zh-TW" sz="2800" dirty="0" smtClean="0">
                <a:solidFill>
                  <a:schemeClr val="folHlink"/>
                </a:solidFill>
                <a:latin typeface="標楷體" pitchFamily="65" charset="-120"/>
              </a:rPr>
              <a:t>?)</a:t>
            </a:r>
          </a:p>
          <a:p>
            <a:pPr lvl="1" eaLnBrk="1" hangingPunct="1"/>
            <a:r>
              <a:rPr lang="zh-TW" altLang="en-US" dirty="0" smtClean="0"/>
              <a:t>本法所稱採購，指</a:t>
            </a:r>
            <a:r>
              <a:rPr lang="zh-TW" altLang="en-US" dirty="0" smtClean="0">
                <a:solidFill>
                  <a:srgbClr val="FF0000"/>
                </a:solidFill>
              </a:rPr>
              <a:t>工程之定作</a:t>
            </a:r>
            <a:r>
              <a:rPr lang="zh-TW" altLang="en-US" dirty="0" smtClean="0"/>
              <a:t>、</a:t>
            </a:r>
            <a:r>
              <a:rPr lang="zh-TW" altLang="en-US" dirty="0" smtClean="0">
                <a:solidFill>
                  <a:srgbClr val="FF0000"/>
                </a:solidFill>
              </a:rPr>
              <a:t>財物之買受、定製、承租</a:t>
            </a:r>
            <a:r>
              <a:rPr lang="zh-TW" altLang="en-US" dirty="0" smtClean="0"/>
              <a:t>及</a:t>
            </a:r>
            <a:r>
              <a:rPr lang="zh-TW" altLang="en-US" dirty="0" smtClean="0">
                <a:solidFill>
                  <a:srgbClr val="FF0000"/>
                </a:solidFill>
              </a:rPr>
              <a:t>勞務之委任或僱傭</a:t>
            </a:r>
            <a:r>
              <a:rPr lang="zh-TW" altLang="en-US" dirty="0" smtClean="0"/>
              <a:t>等。</a:t>
            </a:r>
            <a:r>
              <a:rPr lang="en-US" altLang="zh-TW" sz="2400" dirty="0" smtClean="0">
                <a:latin typeface="標楷體" pitchFamily="65" charset="-120"/>
              </a:rPr>
              <a:t>(</a:t>
            </a:r>
            <a:r>
              <a:rPr lang="zh-TW" altLang="en-US" sz="2400" dirty="0" smtClean="0">
                <a:latin typeface="標楷體" pitchFamily="65" charset="-120"/>
              </a:rPr>
              <a:t>法</a:t>
            </a:r>
            <a:r>
              <a:rPr lang="en-US" altLang="zh-TW" sz="2400" dirty="0" smtClean="0">
                <a:latin typeface="標楷體" pitchFamily="65" charset="-120"/>
              </a:rPr>
              <a:t>2)</a:t>
            </a:r>
            <a:endParaRPr lang="en-US" altLang="zh-TW" sz="2000" dirty="0" smtClean="0">
              <a:latin typeface="標楷體" pitchFamily="65" charset="-120"/>
            </a:endParaRPr>
          </a:p>
          <a:p>
            <a:pPr lvl="1" eaLnBrk="1" hangingPunct="1"/>
            <a:r>
              <a:rPr lang="zh-TW" altLang="en-US" dirty="0" smtClean="0"/>
              <a:t>本法所稱</a:t>
            </a:r>
            <a:r>
              <a:rPr lang="zh-TW" altLang="en-US" dirty="0" smtClean="0">
                <a:solidFill>
                  <a:srgbClr val="FF0000"/>
                </a:solidFill>
              </a:rPr>
              <a:t>工程</a:t>
            </a:r>
            <a:r>
              <a:rPr lang="zh-TW" altLang="en-US" dirty="0" smtClean="0"/>
              <a:t>，指在地面上下新建、增建、改建、</a:t>
            </a:r>
            <a:r>
              <a:rPr lang="zh-TW" altLang="en-US" dirty="0" smtClean="0">
                <a:solidFill>
                  <a:srgbClr val="FF0000"/>
                </a:solidFill>
              </a:rPr>
              <a:t>修建</a:t>
            </a:r>
            <a:r>
              <a:rPr lang="zh-TW" altLang="en-US" dirty="0" smtClean="0"/>
              <a:t>、</a:t>
            </a:r>
            <a:r>
              <a:rPr lang="zh-TW" altLang="en-US" dirty="0" smtClean="0">
                <a:solidFill>
                  <a:srgbClr val="FF0000"/>
                </a:solidFill>
              </a:rPr>
              <a:t>拆除</a:t>
            </a:r>
            <a:r>
              <a:rPr lang="zh-TW" altLang="en-US" dirty="0" smtClean="0"/>
              <a:t>構造物與其所屬設備及改變自然環境之行為，包括建築、土木、水利、環境、交通、 機械、電氣、化工及其他經主管機關認定之工程。</a:t>
            </a:r>
            <a:r>
              <a:rPr lang="en-US" altLang="zh-TW" sz="2400" dirty="0" smtClean="0">
                <a:latin typeface="標楷體" pitchFamily="65" charset="-120"/>
              </a:rPr>
              <a:t>(</a:t>
            </a:r>
            <a:r>
              <a:rPr lang="zh-TW" altLang="en-US" sz="2400" dirty="0" smtClean="0">
                <a:latin typeface="標楷體" pitchFamily="65" charset="-120"/>
              </a:rPr>
              <a:t>法</a:t>
            </a:r>
            <a:r>
              <a:rPr lang="en-US" altLang="zh-TW" sz="2400" dirty="0" smtClean="0">
                <a:latin typeface="標楷體" pitchFamily="65" charset="-120"/>
              </a:rPr>
              <a:t>7-I)</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9AF62052-D65B-49A9-840B-BBFEC2C88C53}" type="slidenum">
              <a:rPr kumimoji="0" lang="en-US" altLang="zh-TW" smtClean="0">
                <a:solidFill>
                  <a:srgbClr val="0000FF"/>
                </a:solidFill>
                <a:latin typeface="Arial" pitchFamily="34" charset="0"/>
              </a:rPr>
              <a:pPr eaLnBrk="1" hangingPunct="1"/>
              <a:t>67</a:t>
            </a:fld>
            <a:endParaRPr kumimoji="0" lang="en-US" altLang="zh-TW" smtClean="0">
              <a:solidFill>
                <a:srgbClr val="0000FF"/>
              </a:solidFill>
              <a:latin typeface="Arial" pitchFamily="34" charset="0"/>
            </a:endParaRPr>
          </a:p>
        </p:txBody>
      </p:sp>
      <p:sp>
        <p:nvSpPr>
          <p:cNvPr id="53251" name="Rectangle 2"/>
          <p:cNvSpPr>
            <a:spLocks noGrp="1" noChangeArrowheads="1"/>
          </p:cNvSpPr>
          <p:nvPr>
            <p:ph type="title"/>
          </p:nvPr>
        </p:nvSpPr>
        <p:spPr/>
        <p:txBody>
          <a:bodyPr/>
          <a:lstStyle/>
          <a:p>
            <a:pPr eaLnBrk="1" hangingPunct="1"/>
            <a:r>
              <a:rPr lang="zh-TW" altLang="en-US" smtClean="0"/>
              <a:t>採購監辦應注意事項</a:t>
            </a:r>
          </a:p>
        </p:txBody>
      </p:sp>
      <p:sp>
        <p:nvSpPr>
          <p:cNvPr id="53252" name="Rectangle 3"/>
          <p:cNvSpPr>
            <a:spLocks noGrp="1" noChangeArrowheads="1"/>
          </p:cNvSpPr>
          <p:nvPr>
            <p:ph type="body" idx="1"/>
          </p:nvPr>
        </p:nvSpPr>
        <p:spPr/>
        <p:txBody>
          <a:bodyPr/>
          <a:lstStyle/>
          <a:p>
            <a:pPr lvl="1" eaLnBrk="1" hangingPunct="1"/>
            <a:r>
              <a:rPr lang="zh-TW" altLang="en-US" dirty="0" smtClean="0">
                <a:latin typeface="標楷體" pitchFamily="65" charset="-120"/>
              </a:rPr>
              <a:t>本法所稱</a:t>
            </a:r>
            <a:r>
              <a:rPr lang="zh-TW" altLang="en-US" dirty="0" smtClean="0">
                <a:solidFill>
                  <a:srgbClr val="FF0000"/>
                </a:solidFill>
                <a:latin typeface="標楷體" pitchFamily="65" charset="-120"/>
              </a:rPr>
              <a:t>財物</a:t>
            </a:r>
            <a:r>
              <a:rPr lang="zh-TW" altLang="en-US" dirty="0" smtClean="0">
                <a:latin typeface="標楷體" pitchFamily="65" charset="-120"/>
              </a:rPr>
              <a:t>，指各種物品</a:t>
            </a:r>
            <a:r>
              <a:rPr lang="en-US" altLang="zh-TW" dirty="0" smtClean="0">
                <a:latin typeface="標楷體" pitchFamily="65" charset="-120"/>
              </a:rPr>
              <a:t>(</a:t>
            </a:r>
            <a:r>
              <a:rPr lang="zh-TW" altLang="en-US" dirty="0" smtClean="0">
                <a:latin typeface="標楷體" pitchFamily="65" charset="-120"/>
              </a:rPr>
              <a:t>生鮮農漁產品除外</a:t>
            </a:r>
            <a:r>
              <a:rPr lang="en-US" altLang="zh-TW" dirty="0" smtClean="0">
                <a:latin typeface="標楷體" pitchFamily="65" charset="-120"/>
              </a:rPr>
              <a:t>)</a:t>
            </a:r>
            <a:r>
              <a:rPr lang="zh-TW" altLang="en-US" dirty="0" smtClean="0">
                <a:latin typeface="標楷體" pitchFamily="65" charset="-120"/>
              </a:rPr>
              <a:t>、材料、設備、機具與其他動產、不動產、</a:t>
            </a:r>
            <a:r>
              <a:rPr lang="zh-TW" altLang="en-US" dirty="0" smtClean="0">
                <a:solidFill>
                  <a:srgbClr val="FF0000"/>
                </a:solidFill>
              </a:rPr>
              <a:t>權利</a:t>
            </a:r>
            <a:r>
              <a:rPr lang="zh-TW" altLang="en-US" dirty="0" smtClean="0">
                <a:latin typeface="標楷體" pitchFamily="65" charset="-120"/>
              </a:rPr>
              <a:t>及其他經主管機關認定之財物。</a:t>
            </a:r>
            <a:r>
              <a:rPr lang="en-US" altLang="zh-TW" sz="2400" dirty="0" smtClean="0">
                <a:latin typeface="標楷體" pitchFamily="65" charset="-120"/>
              </a:rPr>
              <a:t>(</a:t>
            </a:r>
            <a:r>
              <a:rPr lang="zh-TW" altLang="en-US" sz="2400" dirty="0" smtClean="0">
                <a:latin typeface="標楷體" pitchFamily="65" charset="-120"/>
              </a:rPr>
              <a:t>法</a:t>
            </a:r>
            <a:r>
              <a:rPr lang="en-US" altLang="zh-TW" sz="2400" dirty="0" smtClean="0">
                <a:latin typeface="標楷體" pitchFamily="65" charset="-120"/>
              </a:rPr>
              <a:t>7-Ⅱ)</a:t>
            </a:r>
          </a:p>
          <a:p>
            <a:pPr lvl="1" eaLnBrk="1" hangingPunct="1"/>
            <a:r>
              <a:rPr lang="zh-TW" altLang="en-US" dirty="0" smtClean="0"/>
              <a:t>本法所稱</a:t>
            </a:r>
            <a:r>
              <a:rPr lang="zh-TW" altLang="en-US" dirty="0" smtClean="0">
                <a:solidFill>
                  <a:srgbClr val="FF0000"/>
                </a:solidFill>
              </a:rPr>
              <a:t>勞務</a:t>
            </a:r>
            <a:r>
              <a:rPr lang="zh-TW" altLang="en-US" dirty="0" smtClean="0"/>
              <a:t>，指專業服務、技術服務、資訊服務、研究發展、</a:t>
            </a:r>
            <a:r>
              <a:rPr lang="zh-TW" altLang="en-US" dirty="0" smtClean="0">
                <a:solidFill>
                  <a:srgbClr val="FF0000"/>
                </a:solidFill>
              </a:rPr>
              <a:t>營運管理</a:t>
            </a:r>
            <a:r>
              <a:rPr lang="zh-TW" altLang="en-US" dirty="0" smtClean="0"/>
              <a:t>、維修、訓練、勞力及其他經主管機關認定之勞務。</a:t>
            </a:r>
            <a:r>
              <a:rPr lang="en-US" altLang="zh-TW" sz="2400" dirty="0" smtClean="0">
                <a:latin typeface="標楷體" pitchFamily="65" charset="-120"/>
              </a:rPr>
              <a:t>(</a:t>
            </a:r>
            <a:r>
              <a:rPr lang="zh-TW" altLang="en-US" sz="2400" dirty="0" smtClean="0">
                <a:latin typeface="標楷體" pitchFamily="65" charset="-120"/>
              </a:rPr>
              <a:t>法</a:t>
            </a:r>
            <a:r>
              <a:rPr lang="en-US" altLang="zh-TW" sz="2400" dirty="0" smtClean="0">
                <a:latin typeface="標楷體" pitchFamily="65" charset="-120"/>
              </a:rPr>
              <a:t>7-Ⅲ)</a:t>
            </a:r>
          </a:p>
          <a:p>
            <a:pPr lvl="1" eaLnBrk="1" hangingPunct="1"/>
            <a:r>
              <a:rPr lang="zh-TW" altLang="en-US" dirty="0" smtClean="0"/>
              <a:t>採購兼有工程、財物、勞務二種以上性質，</a:t>
            </a:r>
            <a:r>
              <a:rPr lang="zh-TW" altLang="en-US" dirty="0" smtClean="0">
                <a:solidFill>
                  <a:srgbClr val="FF0000"/>
                </a:solidFill>
              </a:rPr>
              <a:t>難以認定其歸屬者，按其性質所占預算金額比率最高者歸屬之</a:t>
            </a:r>
            <a:r>
              <a:rPr lang="zh-TW" altLang="en-US" dirty="0" smtClean="0"/>
              <a:t>。 </a:t>
            </a:r>
            <a:r>
              <a:rPr lang="en-US" altLang="zh-TW" sz="2400" dirty="0" smtClean="0">
                <a:latin typeface="標楷體" pitchFamily="65" charset="-120"/>
              </a:rPr>
              <a:t>(</a:t>
            </a:r>
            <a:r>
              <a:rPr lang="zh-TW" altLang="en-US" sz="2400" dirty="0" smtClean="0">
                <a:latin typeface="標楷體" pitchFamily="65" charset="-120"/>
              </a:rPr>
              <a:t>法</a:t>
            </a:r>
            <a:r>
              <a:rPr lang="en-US" altLang="zh-TW" sz="2400" dirty="0" smtClean="0">
                <a:latin typeface="標楷體" pitchFamily="65" charset="-120"/>
              </a:rPr>
              <a:t>7-Ⅳ)</a:t>
            </a:r>
            <a:endParaRPr lang="en-US" altLang="zh-TW" dirty="0" smtClean="0">
              <a:latin typeface="標楷體" pitchFamily="65" charset="-120"/>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編號版面配置區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fld id="{083E4B83-8E22-4AB9-9B1A-A5DED8B4A1D0}" type="slidenum">
              <a:rPr kumimoji="0" lang="en-US" altLang="zh-TW" sz="2400" smtClean="0">
                <a:solidFill>
                  <a:srgbClr val="0000FF"/>
                </a:solidFill>
                <a:latin typeface="Arial" pitchFamily="34" charset="0"/>
                <a:ea typeface="新細明體" pitchFamily="18" charset="-120"/>
              </a:rPr>
              <a:pPr eaLnBrk="1" hangingPunct="1">
                <a:spcBef>
                  <a:spcPct val="0"/>
                </a:spcBef>
                <a:buClrTx/>
                <a:buSzTx/>
                <a:buFontTx/>
                <a:buNone/>
              </a:pPr>
              <a:t>68</a:t>
            </a:fld>
            <a:endParaRPr kumimoji="0" lang="en-US" altLang="zh-TW" sz="2400" smtClean="0">
              <a:solidFill>
                <a:srgbClr val="0000FF"/>
              </a:solidFill>
              <a:latin typeface="Arial" pitchFamily="34" charset="0"/>
              <a:ea typeface="新細明體" pitchFamily="18" charset="-120"/>
            </a:endParaRPr>
          </a:p>
        </p:txBody>
      </p:sp>
      <p:sp>
        <p:nvSpPr>
          <p:cNvPr id="56323" name="Rectangle 2"/>
          <p:cNvSpPr>
            <a:spLocks noGrp="1" noChangeArrowheads="1"/>
          </p:cNvSpPr>
          <p:nvPr>
            <p:ph type="title"/>
          </p:nvPr>
        </p:nvSpPr>
        <p:spPr/>
        <p:txBody>
          <a:bodyPr/>
          <a:lstStyle/>
          <a:p>
            <a:pPr eaLnBrk="1" hangingPunct="1"/>
            <a:r>
              <a:rPr lang="zh-TW" altLang="en-US" smtClean="0"/>
              <a:t>採購性質</a:t>
            </a:r>
            <a:r>
              <a:rPr lang="en-US" altLang="zh-TW" smtClean="0">
                <a:latin typeface="標楷體" pitchFamily="65" charset="-120"/>
              </a:rPr>
              <a:t>/</a:t>
            </a:r>
            <a:r>
              <a:rPr lang="zh-TW" altLang="en-US" smtClean="0"/>
              <a:t>策略錯誤案例</a:t>
            </a:r>
            <a:r>
              <a:rPr lang="en-US" altLang="zh-TW" smtClean="0">
                <a:latin typeface="標楷體" pitchFamily="65" charset="-120"/>
              </a:rPr>
              <a:t>-</a:t>
            </a:r>
            <a:r>
              <a:rPr lang="en-US" altLang="zh-TW" sz="4000" smtClean="0">
                <a:latin typeface="標楷體" pitchFamily="65" charset="-120"/>
              </a:rPr>
              <a:t>1</a:t>
            </a:r>
          </a:p>
        </p:txBody>
      </p:sp>
      <p:sp>
        <p:nvSpPr>
          <p:cNvPr id="56324" name="Rectangle 3"/>
          <p:cNvSpPr>
            <a:spLocks noGrp="1" noChangeArrowheads="1"/>
          </p:cNvSpPr>
          <p:nvPr>
            <p:ph type="body" sz="half" idx="1"/>
          </p:nvPr>
        </p:nvSpPr>
        <p:spPr>
          <a:xfrm>
            <a:off x="4356100" y="1268413"/>
            <a:ext cx="4787900" cy="5589587"/>
          </a:xfrm>
        </p:spPr>
        <p:txBody>
          <a:bodyPr/>
          <a:lstStyle/>
          <a:p>
            <a:pPr eaLnBrk="1" hangingPunct="1">
              <a:lnSpc>
                <a:spcPct val="90000"/>
              </a:lnSpc>
            </a:pPr>
            <a:r>
              <a:rPr lang="zh-TW" altLang="en-US" u="sng" smtClean="0"/>
              <a:t>觀念解析：</a:t>
            </a:r>
          </a:p>
          <a:p>
            <a:pPr lvl="1" eaLnBrk="1" hangingPunct="1">
              <a:lnSpc>
                <a:spcPct val="90000"/>
              </a:lnSpc>
            </a:pPr>
            <a:r>
              <a:rPr lang="zh-TW" altLang="en-US" smtClean="0"/>
              <a:t>本法所稱採購，指</a:t>
            </a:r>
            <a:r>
              <a:rPr lang="zh-TW" altLang="en-US" smtClean="0">
                <a:solidFill>
                  <a:srgbClr val="FF0000"/>
                </a:solidFill>
              </a:rPr>
              <a:t>工程之定作</a:t>
            </a:r>
            <a:r>
              <a:rPr lang="en-US" altLang="zh-TW" smtClean="0">
                <a:latin typeface="標楷體" pitchFamily="65" charset="-120"/>
              </a:rPr>
              <a:t>…</a:t>
            </a:r>
            <a:r>
              <a:rPr lang="zh-TW" altLang="en-US" smtClean="0"/>
              <a:t>。</a:t>
            </a:r>
          </a:p>
          <a:p>
            <a:pPr lvl="1" eaLnBrk="1" hangingPunct="1">
              <a:lnSpc>
                <a:spcPct val="90000"/>
              </a:lnSpc>
            </a:pPr>
            <a:r>
              <a:rPr lang="zh-TW" altLang="en-US" smtClean="0"/>
              <a:t>本法所稱工程，指在地面上下新建、增建、改建、</a:t>
            </a:r>
            <a:r>
              <a:rPr lang="zh-TW" altLang="en-US" smtClean="0">
                <a:solidFill>
                  <a:srgbClr val="FF0000"/>
                </a:solidFill>
              </a:rPr>
              <a:t>修建</a:t>
            </a:r>
            <a:r>
              <a:rPr lang="zh-TW" altLang="en-US" smtClean="0"/>
              <a:t>、拆除構造物與其所屬設備及改變自然環境之行為</a:t>
            </a:r>
            <a:r>
              <a:rPr lang="en-US" altLang="zh-TW" smtClean="0">
                <a:latin typeface="Times New Roman" pitchFamily="18" charset="0"/>
              </a:rPr>
              <a:t>…</a:t>
            </a:r>
            <a:r>
              <a:rPr lang="zh-TW" altLang="en-US" sz="2400" smtClean="0"/>
              <a:t>。</a:t>
            </a:r>
          </a:p>
          <a:p>
            <a:pPr lvl="1" eaLnBrk="1" hangingPunct="1">
              <a:lnSpc>
                <a:spcPct val="90000"/>
              </a:lnSpc>
            </a:pPr>
            <a:r>
              <a:rPr lang="zh-TW" altLang="en-US" smtClean="0"/>
              <a:t>機關疑似誤為「本法所稱勞務，指專業服務、技術服務、資訊服務、研究發展、營運管理、</a:t>
            </a:r>
            <a:r>
              <a:rPr lang="zh-TW" altLang="en-US" u="sng" smtClean="0">
                <a:solidFill>
                  <a:srgbClr val="FF0000"/>
                </a:solidFill>
              </a:rPr>
              <a:t>維修</a:t>
            </a:r>
            <a:r>
              <a:rPr lang="en-US" altLang="en-US" sz="2400" smtClean="0"/>
              <a:t>、</a:t>
            </a:r>
            <a:r>
              <a:rPr lang="en-US" altLang="zh-TW" smtClean="0">
                <a:latin typeface="Times New Roman" pitchFamily="18" charset="0"/>
              </a:rPr>
              <a:t>…</a:t>
            </a:r>
            <a:r>
              <a:rPr lang="zh-TW" altLang="en-US" smtClean="0"/>
              <a:t>」</a:t>
            </a:r>
            <a:r>
              <a:rPr lang="zh-TW" altLang="en-US" sz="2400" smtClean="0"/>
              <a:t>。</a:t>
            </a:r>
          </a:p>
        </p:txBody>
      </p:sp>
      <p:pic>
        <p:nvPicPr>
          <p:cNvPr id="56325" name="Picture 4" descr="9711253_0000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9308" t="10033" r="10246" b="58513"/>
          <a:stretch>
            <a:fillRect/>
          </a:stretch>
        </p:blipFill>
        <p:spPr>
          <a:xfrm>
            <a:off x="0" y="1268413"/>
            <a:ext cx="4427538" cy="5589587"/>
          </a:xfrm>
          <a:noFill/>
        </p:spPr>
      </p:pic>
      <p:sp>
        <p:nvSpPr>
          <p:cNvPr id="56326" name="Line 6"/>
          <p:cNvSpPr>
            <a:spLocks noChangeShapeType="1"/>
          </p:cNvSpPr>
          <p:nvPr/>
        </p:nvSpPr>
        <p:spPr bwMode="auto">
          <a:xfrm flipV="1">
            <a:off x="3270250" y="2349500"/>
            <a:ext cx="838200" cy="95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6327" name="Line 7"/>
          <p:cNvSpPr>
            <a:spLocks noChangeShapeType="1"/>
          </p:cNvSpPr>
          <p:nvPr/>
        </p:nvSpPr>
        <p:spPr bwMode="auto">
          <a:xfrm flipV="1">
            <a:off x="539750" y="2781300"/>
            <a:ext cx="628650" cy="95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Tree>
    <p:extLst>
      <p:ext uri="{BB962C8B-B14F-4D97-AF65-F5344CB8AC3E}">
        <p14:creationId xmlns:p14="http://schemas.microsoft.com/office/powerpoint/2010/main" val="461330691"/>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fld id="{9F38F7BA-9ADE-44EA-AC5A-D0D9F84A4EC1}" type="slidenum">
              <a:rPr kumimoji="0" lang="en-US" altLang="zh-TW" sz="2400" smtClean="0">
                <a:solidFill>
                  <a:srgbClr val="0000FF"/>
                </a:solidFill>
                <a:latin typeface="Arial" pitchFamily="34" charset="0"/>
                <a:ea typeface="新細明體" pitchFamily="18" charset="-120"/>
              </a:rPr>
              <a:pPr eaLnBrk="1" hangingPunct="1">
                <a:spcBef>
                  <a:spcPct val="0"/>
                </a:spcBef>
                <a:buClrTx/>
                <a:buSzTx/>
                <a:buFontTx/>
                <a:buNone/>
              </a:pPr>
              <a:t>69</a:t>
            </a:fld>
            <a:endParaRPr kumimoji="0" lang="en-US" altLang="zh-TW" sz="2400" smtClean="0">
              <a:solidFill>
                <a:srgbClr val="0000FF"/>
              </a:solidFill>
              <a:latin typeface="Arial" pitchFamily="34" charset="0"/>
              <a:ea typeface="新細明體" pitchFamily="18" charset="-120"/>
            </a:endParaRPr>
          </a:p>
        </p:txBody>
      </p:sp>
      <p:sp>
        <p:nvSpPr>
          <p:cNvPr id="57347" name="Rectangle 2"/>
          <p:cNvSpPr>
            <a:spLocks noGrp="1" noChangeArrowheads="1"/>
          </p:cNvSpPr>
          <p:nvPr>
            <p:ph type="title"/>
          </p:nvPr>
        </p:nvSpPr>
        <p:spPr/>
        <p:txBody>
          <a:bodyPr/>
          <a:lstStyle/>
          <a:p>
            <a:pPr eaLnBrk="1" hangingPunct="1"/>
            <a:r>
              <a:rPr lang="zh-TW" altLang="en-US" smtClean="0"/>
              <a:t>採購性質</a:t>
            </a:r>
            <a:r>
              <a:rPr lang="en-US" altLang="zh-TW" smtClean="0">
                <a:latin typeface="標楷體" pitchFamily="65" charset="-120"/>
              </a:rPr>
              <a:t>/</a:t>
            </a:r>
            <a:r>
              <a:rPr lang="zh-TW" altLang="en-US" smtClean="0"/>
              <a:t>策略錯誤案例</a:t>
            </a:r>
            <a:r>
              <a:rPr lang="en-US" altLang="zh-TW" smtClean="0">
                <a:latin typeface="標楷體" pitchFamily="65" charset="-120"/>
              </a:rPr>
              <a:t>-2</a:t>
            </a:r>
            <a:endParaRPr lang="en-US" altLang="zh-TW" sz="4000" smtClean="0">
              <a:latin typeface="標楷體" pitchFamily="65" charset="-120"/>
            </a:endParaRPr>
          </a:p>
        </p:txBody>
      </p:sp>
      <p:pic>
        <p:nvPicPr>
          <p:cNvPr id="57348" name="Picture 3" descr="9704097_00001"/>
          <p:cNvPicPr>
            <a:picLocks noChangeAspect="1" noChangeArrowheads="1"/>
          </p:cNvPicPr>
          <p:nvPr/>
        </p:nvPicPr>
        <p:blipFill>
          <a:blip r:embed="rId2">
            <a:extLst>
              <a:ext uri="{28A0092B-C50C-407E-A947-70E740481C1C}">
                <a14:useLocalDpi xmlns:a14="http://schemas.microsoft.com/office/drawing/2010/main" val="0"/>
              </a:ext>
            </a:extLst>
          </a:blip>
          <a:srcRect l="5305" t="5801" r="29063" b="67404"/>
          <a:stretch>
            <a:fillRect/>
          </a:stretch>
        </p:blipFill>
        <p:spPr bwMode="auto">
          <a:xfrm>
            <a:off x="250825" y="1484313"/>
            <a:ext cx="8713788"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Rectangle 6"/>
          <p:cNvSpPr>
            <a:spLocks noChangeArrowheads="1"/>
          </p:cNvSpPr>
          <p:nvPr/>
        </p:nvSpPr>
        <p:spPr bwMode="auto">
          <a:xfrm>
            <a:off x="250825" y="3141663"/>
            <a:ext cx="5689600" cy="431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57350" name="Rectangle 7"/>
          <p:cNvSpPr>
            <a:spLocks noChangeArrowheads="1"/>
          </p:cNvSpPr>
          <p:nvPr/>
        </p:nvSpPr>
        <p:spPr bwMode="auto">
          <a:xfrm>
            <a:off x="250825" y="4005263"/>
            <a:ext cx="5329238" cy="287337"/>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57351" name="Rectangle 8"/>
          <p:cNvSpPr>
            <a:spLocks noChangeArrowheads="1"/>
          </p:cNvSpPr>
          <p:nvPr/>
        </p:nvSpPr>
        <p:spPr bwMode="auto">
          <a:xfrm>
            <a:off x="2268538" y="2852738"/>
            <a:ext cx="3455987" cy="288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57352" name="Rectangle 9"/>
          <p:cNvSpPr>
            <a:spLocks noChangeArrowheads="1"/>
          </p:cNvSpPr>
          <p:nvPr/>
        </p:nvSpPr>
        <p:spPr bwMode="auto">
          <a:xfrm>
            <a:off x="1908175" y="2636838"/>
            <a:ext cx="3671888"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57353" name="Rectangle 11"/>
          <p:cNvSpPr>
            <a:spLocks noChangeArrowheads="1"/>
          </p:cNvSpPr>
          <p:nvPr/>
        </p:nvSpPr>
        <p:spPr bwMode="auto">
          <a:xfrm>
            <a:off x="1547813" y="2420938"/>
            <a:ext cx="3095625"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57354" name="Rectangle 12"/>
          <p:cNvSpPr>
            <a:spLocks noGrp="1" noChangeArrowheads="1"/>
          </p:cNvSpPr>
          <p:nvPr>
            <p:ph type="body" sz="half" idx="1"/>
          </p:nvPr>
        </p:nvSpPr>
        <p:spPr>
          <a:xfrm>
            <a:off x="107950" y="4508500"/>
            <a:ext cx="8893175" cy="2205038"/>
          </a:xfrm>
          <a:noFill/>
        </p:spPr>
        <p:txBody>
          <a:bodyPr/>
          <a:lstStyle/>
          <a:p>
            <a:pPr eaLnBrk="1" hangingPunct="1"/>
            <a:r>
              <a:rPr lang="zh-TW" altLang="en-US" u="sng" smtClean="0"/>
              <a:t>觀念解析：</a:t>
            </a:r>
          </a:p>
          <a:p>
            <a:pPr lvl="1" eaLnBrk="1" hangingPunct="1"/>
            <a:r>
              <a:rPr lang="zh-TW" altLang="en-US" smtClean="0">
                <a:latin typeface="標楷體" pitchFamily="65" charset="-120"/>
              </a:rPr>
              <a:t>本案採購標的為鋼琴採購案，其性質應為財物採購，無採購法第</a:t>
            </a:r>
            <a:r>
              <a:rPr lang="en-US" altLang="zh-TW" smtClean="0">
                <a:latin typeface="標楷體" pitchFamily="65" charset="-120"/>
              </a:rPr>
              <a:t>22</a:t>
            </a:r>
            <a:r>
              <a:rPr lang="zh-TW" altLang="en-US" smtClean="0">
                <a:latin typeface="標楷體" pitchFamily="65" charset="-120"/>
              </a:rPr>
              <a:t>條第</a:t>
            </a:r>
            <a:r>
              <a:rPr lang="en-US" altLang="zh-TW" smtClean="0">
                <a:latin typeface="標楷體" pitchFamily="65" charset="-120"/>
              </a:rPr>
              <a:t>1</a:t>
            </a:r>
            <a:r>
              <a:rPr lang="zh-TW" altLang="en-US" smtClean="0">
                <a:latin typeface="標楷體" pitchFamily="65" charset="-120"/>
              </a:rPr>
              <a:t>項第</a:t>
            </a:r>
            <a:r>
              <a:rPr lang="en-US" altLang="zh-TW" smtClean="0">
                <a:latin typeface="標楷體" pitchFamily="65" charset="-120"/>
              </a:rPr>
              <a:t>9</a:t>
            </a:r>
            <a:r>
              <a:rPr lang="zh-TW" altLang="en-US" smtClean="0">
                <a:latin typeface="標楷體" pitchFamily="65" charset="-120"/>
              </a:rPr>
              <a:t>款之適用，以委託專業服務辦理核有不當。</a:t>
            </a:r>
            <a:endParaRPr lang="zh-TW" altLang="en-US" smtClean="0"/>
          </a:p>
        </p:txBody>
      </p:sp>
    </p:spTree>
    <p:extLst>
      <p:ext uri="{BB962C8B-B14F-4D97-AF65-F5344CB8AC3E}">
        <p14:creationId xmlns:p14="http://schemas.microsoft.com/office/powerpoint/2010/main" val="235199053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投影片編號版面配置區 4"/>
          <p:cNvSpPr>
            <a:spLocks noGrp="1"/>
          </p:cNvSpPr>
          <p:nvPr>
            <p:ph type="sldNum" sz="quarter" idx="4294967295"/>
          </p:nvPr>
        </p:nvSpPr>
        <p:spPr/>
        <p:txBody>
          <a:bodyPr/>
          <a:lstStyle/>
          <a:p>
            <a:fld id="{1DE4E6AA-37FC-440D-93C8-403239C3773E}" type="slidenum">
              <a:rPr lang="en-US" altLang="zh-TW"/>
              <a:pPr/>
              <a:t>7</a:t>
            </a:fld>
            <a:endParaRPr lang="en-US" altLang="zh-TW"/>
          </a:p>
        </p:txBody>
      </p:sp>
      <p:sp>
        <p:nvSpPr>
          <p:cNvPr id="984066" name="Rectangle 2"/>
          <p:cNvSpPr>
            <a:spLocks noChangeArrowheads="1"/>
          </p:cNvSpPr>
          <p:nvPr/>
        </p:nvSpPr>
        <p:spPr bwMode="auto">
          <a:xfrm>
            <a:off x="395288" y="3167063"/>
            <a:ext cx="84248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TW" altLang="en-US" sz="2800" b="1">
                <a:latin typeface="標楷體" pitchFamily="65" charset="-120"/>
                <a:ea typeface="標楷體" pitchFamily="65" charset="-120"/>
              </a:rPr>
              <a:t>　　　</a:t>
            </a:r>
          </a:p>
        </p:txBody>
      </p:sp>
      <p:graphicFrame>
        <p:nvGraphicFramePr>
          <p:cNvPr id="984279" name="Group 215"/>
          <p:cNvGraphicFramePr>
            <a:graphicFrameLocks noGrp="1"/>
          </p:cNvGraphicFramePr>
          <p:nvPr>
            <p:ph/>
            <p:extLst>
              <p:ext uri="{D42A27DB-BD31-4B8C-83A1-F6EECF244321}">
                <p14:modId xmlns:p14="http://schemas.microsoft.com/office/powerpoint/2010/main" val="3485535968"/>
              </p:ext>
            </p:extLst>
          </p:nvPr>
        </p:nvGraphicFramePr>
        <p:xfrm>
          <a:off x="468313" y="333375"/>
          <a:ext cx="8229600" cy="6497003"/>
        </p:xfrm>
        <a:graphic>
          <a:graphicData uri="http://schemas.openxmlformats.org/drawingml/2006/table">
            <a:tbl>
              <a:tblPr/>
              <a:tblGrid>
                <a:gridCol w="744537">
                  <a:extLst>
                    <a:ext uri="{9D8B030D-6E8A-4147-A177-3AD203B41FA5}">
                      <a16:colId xmlns:a16="http://schemas.microsoft.com/office/drawing/2014/main" xmlns="" val="20000"/>
                    </a:ext>
                  </a:extLst>
                </a:gridCol>
                <a:gridCol w="1009650">
                  <a:extLst>
                    <a:ext uri="{9D8B030D-6E8A-4147-A177-3AD203B41FA5}">
                      <a16:colId xmlns:a16="http://schemas.microsoft.com/office/drawing/2014/main" xmlns="" val="20001"/>
                    </a:ext>
                  </a:extLst>
                </a:gridCol>
                <a:gridCol w="1444625">
                  <a:extLst>
                    <a:ext uri="{9D8B030D-6E8A-4147-A177-3AD203B41FA5}">
                      <a16:colId xmlns:a16="http://schemas.microsoft.com/office/drawing/2014/main" xmlns="" val="20002"/>
                    </a:ext>
                  </a:extLst>
                </a:gridCol>
                <a:gridCol w="720725">
                  <a:extLst>
                    <a:ext uri="{9D8B030D-6E8A-4147-A177-3AD203B41FA5}">
                      <a16:colId xmlns:a16="http://schemas.microsoft.com/office/drawing/2014/main" xmlns="" val="20003"/>
                    </a:ext>
                  </a:extLst>
                </a:gridCol>
                <a:gridCol w="4310063">
                  <a:extLst>
                    <a:ext uri="{9D8B030D-6E8A-4147-A177-3AD203B41FA5}">
                      <a16:colId xmlns:a16="http://schemas.microsoft.com/office/drawing/2014/main" xmlns="" val="20004"/>
                    </a:ext>
                  </a:extLst>
                </a:gridCol>
              </a:tblGrid>
              <a:tr h="10207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四</a:t>
                      </a:r>
                      <a:endParaRPr kumimoji="1" lang="zh-TW" altLang="en-US" sz="2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履約</a:t>
                      </a:r>
                      <a:endParaRPr kumimoji="1" lang="zh-TW" altLang="en-US" sz="2200" b="1" i="0" u="none" strike="noStrike" cap="none" normalizeH="0" baseline="0" dirty="0" smtClean="0">
                        <a:ln>
                          <a:noFill/>
                        </a:ln>
                        <a:solidFill>
                          <a:srgbClr val="FF0000"/>
                        </a:solidFill>
                        <a:effectLst/>
                        <a:latin typeface="Arial" charset="0"/>
                        <a:ea typeface="標楷體" pitchFamily="65"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管理</a:t>
                      </a:r>
                      <a:endParaRPr kumimoji="1" lang="zh-TW" altLang="en-US" sz="2200" b="1" i="0" u="none" strike="noStrike" cap="none" normalizeH="0" baseline="0" dirty="0" smtClean="0">
                        <a:ln>
                          <a:noFill/>
                        </a:ln>
                        <a:solidFill>
                          <a:srgbClr val="FF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§63</a:t>
                      </a: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70</a:t>
                      </a:r>
                      <a:endParaRPr kumimoji="1" lang="en-US" altLang="zh-TW" sz="22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刪除</a:t>
                      </a: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69</a:t>
                      </a: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條</a:t>
                      </a: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rgbClr val="FF00FF"/>
                          </a:solidFill>
                          <a:effectLst/>
                          <a:latin typeface="Times New Roman" pitchFamily="18" charset="0"/>
                          <a:ea typeface="標楷體" pitchFamily="65" charset="-120"/>
                          <a:cs typeface="Times New Roman" pitchFamily="18" charset="0"/>
                        </a:rPr>
                        <a:t>增加</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rgbClr val="FF00FF"/>
                          </a:solidFill>
                          <a:effectLst/>
                          <a:latin typeface="Times New Roman" pitchFamily="18" charset="0"/>
                          <a:ea typeface="標楷體" pitchFamily="65" charset="-120"/>
                          <a:cs typeface="Times New Roman" pitchFamily="18" charset="0"/>
                        </a:rPr>
                        <a:t>  </a:t>
                      </a:r>
                      <a:r>
                        <a:rPr kumimoji="1" lang="en-US" altLang="zh-TW" sz="2200" b="1" i="0" u="none" strike="noStrike" cap="none" normalizeH="0" baseline="0" dirty="0" smtClean="0">
                          <a:ln>
                            <a:noFill/>
                          </a:ln>
                          <a:solidFill>
                            <a:srgbClr val="FF00FF"/>
                          </a:solidFill>
                          <a:effectLst/>
                          <a:latin typeface="Times New Roman" pitchFamily="18" charset="0"/>
                          <a:ea typeface="標楷體" pitchFamily="65" charset="-120"/>
                          <a:cs typeface="Times New Roman" pitchFamily="18" charset="0"/>
                        </a:rPr>
                        <a:t>70</a:t>
                      </a:r>
                      <a:r>
                        <a:rPr kumimoji="1" lang="zh-TW" altLang="en-US" sz="2200" b="1" i="0" u="none" strike="noStrike" cap="none" normalizeH="0" baseline="0" dirty="0" smtClean="0">
                          <a:ln>
                            <a:noFill/>
                          </a:ln>
                          <a:solidFill>
                            <a:srgbClr val="FF00FF"/>
                          </a:solidFill>
                          <a:effectLst/>
                          <a:latin typeface="Times New Roman" pitchFamily="18" charset="0"/>
                          <a:ea typeface="標楷體" pitchFamily="65" charset="-120"/>
                          <a:cs typeface="Times New Roman" pitchFamily="18" charset="0"/>
                        </a:rPr>
                        <a:t>條</a:t>
                      </a:r>
                      <a:r>
                        <a:rPr kumimoji="1" lang="en-US" altLang="zh-TW" sz="2200" b="1" i="0" u="none" strike="noStrike" cap="none" normalizeH="0" baseline="0" dirty="0" smtClean="0">
                          <a:ln>
                            <a:noFill/>
                          </a:ln>
                          <a:solidFill>
                            <a:srgbClr val="FF00FF"/>
                          </a:solidFill>
                          <a:effectLst/>
                          <a:latin typeface="Times New Roman" pitchFamily="18" charset="0"/>
                          <a:ea typeface="標楷體" pitchFamily="65" charset="-120"/>
                          <a:cs typeface="Times New Roman" pitchFamily="18" charset="0"/>
                        </a:rPr>
                        <a:t>-1</a:t>
                      </a:r>
                      <a:endParaRPr kumimoji="1" lang="en-US" altLang="zh-TW" sz="2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契約要項、契約終止、轉包、分</a:t>
                      </a: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包、品管責任、分段查驗。</a:t>
                      </a:r>
                      <a:endParaRPr kumimoji="1" lang="zh-TW" altLang="en-US" sz="2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635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五</a:t>
                      </a:r>
                      <a:endParaRPr kumimoji="1" lang="zh-TW" altLang="en-US" sz="2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驗收</a:t>
                      </a:r>
                      <a:endParaRPr kumimoji="1" lang="zh-TW" altLang="en-US" sz="2200" b="1" i="0" u="none" strike="noStrike" cap="none" normalizeH="0" baseline="0" dirty="0" smtClean="0">
                        <a:ln>
                          <a:noFill/>
                        </a:ln>
                        <a:solidFill>
                          <a:srgbClr val="FF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2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§71</a:t>
                      </a:r>
                      <a:r>
                        <a:rPr kumimoji="1" lang="zh-TW" altLang="en-US" sz="22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r>
                        <a:rPr kumimoji="1" lang="en-US" altLang="zh-TW" sz="22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73</a:t>
                      </a:r>
                      <a:endParaRPr kumimoji="1" lang="en-US" altLang="zh-TW" sz="2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驗收人員、驗收時機、部份驗收、</a:t>
                      </a: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減價收受、驗收證明。</a:t>
                      </a:r>
                      <a:endParaRPr kumimoji="1" lang="zh-TW" altLang="en-US" sz="2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8970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六</a:t>
                      </a:r>
                      <a:endParaRPr kumimoji="1" lang="zh-TW" altLang="en-US" sz="2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爭議</a:t>
                      </a:r>
                      <a:endParaRPr kumimoji="1" lang="zh-TW" altLang="en-US" sz="2200" b="1" i="0" u="none" strike="noStrike" cap="none" normalizeH="0" baseline="0" dirty="0" smtClean="0">
                        <a:ln>
                          <a:noFill/>
                        </a:ln>
                        <a:solidFill>
                          <a:srgbClr val="FF0000"/>
                        </a:solidFill>
                        <a:effectLst/>
                        <a:latin typeface="Arial" charset="0"/>
                        <a:ea typeface="標楷體" pitchFamily="65"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處理</a:t>
                      </a:r>
                      <a:endParaRPr kumimoji="1" lang="zh-TW" altLang="en-US" sz="2200" b="1" i="0" u="none" strike="noStrike" cap="none" normalizeH="0" baseline="0" dirty="0" smtClean="0">
                        <a:ln>
                          <a:noFill/>
                        </a:ln>
                        <a:solidFill>
                          <a:srgbClr val="FF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§74</a:t>
                      </a: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86</a:t>
                      </a:r>
                      <a:endParaRPr kumimoji="1" lang="en-US" altLang="zh-TW" sz="22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增加</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85</a:t>
                      </a: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條</a:t>
                      </a: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-1</a:t>
                      </a:r>
                      <a:endParaRPr kumimoji="1" lang="en-US" altLang="zh-TW" sz="22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85</a:t>
                      </a: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條</a:t>
                      </a: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-2</a:t>
                      </a:r>
                      <a:endParaRPr kumimoji="1" lang="en-US" altLang="zh-TW" sz="22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85</a:t>
                      </a: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條</a:t>
                      </a: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-3</a:t>
                      </a:r>
                      <a:endParaRPr kumimoji="1" lang="en-US" altLang="zh-TW" sz="22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85</a:t>
                      </a: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條</a:t>
                      </a: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-4</a:t>
                      </a:r>
                      <a:endParaRPr kumimoji="1" lang="en-US" altLang="zh-TW" sz="2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異議及申訴之提出與審理、申訴</a:t>
                      </a: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審議委員會、審議規則、審議判</a:t>
                      </a: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斷、機關處置。</a:t>
                      </a:r>
                      <a:endParaRPr kumimoji="1" lang="zh-TW" altLang="en-US" sz="2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651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七</a:t>
                      </a:r>
                      <a:endParaRPr kumimoji="1" lang="zh-TW" altLang="en-US" sz="2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罰則</a:t>
                      </a:r>
                      <a:endParaRPr kumimoji="1" lang="zh-TW" altLang="en-US" sz="2200" b="1" i="0" u="none" strike="noStrike" cap="none" normalizeH="0" baseline="0" dirty="0" smtClean="0">
                        <a:ln>
                          <a:noFill/>
                        </a:ln>
                        <a:solidFill>
                          <a:srgbClr val="FF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§87</a:t>
                      </a: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92</a:t>
                      </a:r>
                      <a:endParaRPr kumimoji="1" lang="en-US" altLang="zh-TW" sz="2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圍標、綁標、洩密之處罰、廠商</a:t>
                      </a: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連帶處罰。</a:t>
                      </a:r>
                      <a:endParaRPr kumimoji="1" lang="zh-TW" altLang="en-US" sz="2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4208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八</a:t>
                      </a:r>
                      <a:endParaRPr kumimoji="1" lang="zh-TW" altLang="en-US" sz="2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附則</a:t>
                      </a:r>
                      <a:endParaRPr kumimoji="1" lang="zh-TW" altLang="en-US" sz="2200" b="1" i="0" u="none" strike="noStrike" cap="none" normalizeH="0" baseline="0" dirty="0" smtClean="0">
                        <a:ln>
                          <a:noFill/>
                        </a:ln>
                        <a:solidFill>
                          <a:srgbClr val="FF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§93</a:t>
                      </a: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114</a:t>
                      </a:r>
                      <a:endParaRPr kumimoji="1" lang="en-US" altLang="zh-TW" sz="22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增加</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93</a:t>
                      </a: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條</a:t>
                      </a: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-1</a:t>
                      </a:r>
                      <a:endParaRPr kumimoji="1" lang="en-US" altLang="zh-TW" sz="2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2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共同供應契約、採購專業人員、</a:t>
                      </a: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綠色採購、弱勢者保護、不良廠</a:t>
                      </a: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商、軍事採購、駐外採購、稽核</a:t>
                      </a: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小組、施行日期。</a:t>
                      </a:r>
                      <a:endParaRPr kumimoji="1" lang="zh-TW" altLang="en-US" sz="2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667241283"/>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2A415573-8A9A-47AD-95D7-B3094EFB2E5F}" type="slidenum">
              <a:rPr kumimoji="0" lang="en-US" altLang="zh-TW" smtClean="0">
                <a:solidFill>
                  <a:srgbClr val="0000FF"/>
                </a:solidFill>
                <a:latin typeface="Arial" pitchFamily="34" charset="0"/>
              </a:rPr>
              <a:pPr eaLnBrk="1" hangingPunct="1"/>
              <a:t>70</a:t>
            </a:fld>
            <a:endParaRPr kumimoji="0" lang="en-US" altLang="zh-TW" smtClean="0">
              <a:solidFill>
                <a:srgbClr val="0000FF"/>
              </a:solidFill>
              <a:latin typeface="Arial" pitchFamily="34" charset="0"/>
            </a:endParaRPr>
          </a:p>
        </p:txBody>
      </p:sp>
      <p:sp>
        <p:nvSpPr>
          <p:cNvPr id="58371" name="Rectangle 2"/>
          <p:cNvSpPr>
            <a:spLocks noGrp="1" noChangeArrowheads="1"/>
          </p:cNvSpPr>
          <p:nvPr>
            <p:ph type="title"/>
          </p:nvPr>
        </p:nvSpPr>
        <p:spPr/>
        <p:txBody>
          <a:bodyPr/>
          <a:lstStyle/>
          <a:p>
            <a:pPr eaLnBrk="1" hangingPunct="1"/>
            <a:r>
              <a:rPr lang="zh-TW" altLang="en-US" smtClean="0"/>
              <a:t>採購監辦應注意事項</a:t>
            </a:r>
          </a:p>
        </p:txBody>
      </p:sp>
      <p:sp>
        <p:nvSpPr>
          <p:cNvPr id="58372" name="Rectangle 3"/>
          <p:cNvSpPr>
            <a:spLocks noGrp="1" noChangeArrowheads="1"/>
          </p:cNvSpPr>
          <p:nvPr>
            <p:ph type="body" idx="1"/>
          </p:nvPr>
        </p:nvSpPr>
        <p:spPr>
          <a:xfrm>
            <a:off x="0" y="1412875"/>
            <a:ext cx="9144000" cy="5445125"/>
          </a:xfrm>
        </p:spPr>
        <p:txBody>
          <a:bodyPr/>
          <a:lstStyle/>
          <a:p>
            <a:pPr eaLnBrk="1" hangingPunct="1">
              <a:lnSpc>
                <a:spcPct val="85000"/>
              </a:lnSpc>
            </a:pPr>
            <a:r>
              <a:rPr lang="zh-TW" altLang="en-US" sz="2400" smtClean="0"/>
              <a:t>採購簽辦階段</a:t>
            </a:r>
            <a:r>
              <a:rPr lang="en-US" altLang="zh-TW" sz="2000" smtClean="0">
                <a:solidFill>
                  <a:schemeClr val="folHlink"/>
                </a:solidFill>
                <a:latin typeface="標楷體" pitchFamily="65" charset="-120"/>
              </a:rPr>
              <a:t>(2.</a:t>
            </a:r>
            <a:r>
              <a:rPr lang="zh-TW" altLang="en-US" sz="2000" u="sng" smtClean="0">
                <a:solidFill>
                  <a:schemeClr val="folHlink"/>
                </a:solidFill>
                <a:latin typeface="標楷體" pitchFamily="65" charset="-120"/>
              </a:rPr>
              <a:t>適用政府採購法？</a:t>
            </a:r>
            <a:r>
              <a:rPr lang="zh-TW" altLang="en-US" sz="2000" smtClean="0">
                <a:solidFill>
                  <a:schemeClr val="folHlink"/>
                </a:solidFill>
                <a:latin typeface="標楷體" pitchFamily="65" charset="-120"/>
              </a:rPr>
              <a:t>詳「適用政府採購法原則分析」</a:t>
            </a:r>
            <a:r>
              <a:rPr lang="en-US" altLang="zh-TW" sz="2000" smtClean="0">
                <a:solidFill>
                  <a:schemeClr val="folHlink"/>
                </a:solidFill>
                <a:latin typeface="標楷體" pitchFamily="65" charset="-120"/>
              </a:rPr>
              <a:t>)</a:t>
            </a:r>
          </a:p>
          <a:p>
            <a:pPr lvl="1" eaLnBrk="1" hangingPunct="1">
              <a:lnSpc>
                <a:spcPct val="85000"/>
              </a:lnSpc>
            </a:pPr>
            <a:r>
              <a:rPr lang="zh-TW" altLang="en-US" sz="2000" smtClean="0">
                <a:solidFill>
                  <a:schemeClr val="hlink"/>
                </a:solidFill>
              </a:rPr>
              <a:t>國有財產法</a:t>
            </a:r>
            <a:r>
              <a:rPr lang="zh-TW" altLang="en-US" sz="2000" smtClean="0">
                <a:latin typeface="標楷體" pitchFamily="65" charset="-120"/>
              </a:rPr>
              <a:t>－</a:t>
            </a:r>
            <a:r>
              <a:rPr lang="zh-TW" altLang="en-US" sz="2000" smtClean="0"/>
              <a:t>財物之出租或變賣</a:t>
            </a:r>
          </a:p>
          <a:p>
            <a:pPr lvl="1" eaLnBrk="1" hangingPunct="1">
              <a:lnSpc>
                <a:spcPct val="85000"/>
              </a:lnSpc>
            </a:pPr>
            <a:r>
              <a:rPr lang="zh-TW" altLang="en-US" sz="2000" smtClean="0"/>
              <a:t>生鮮農漁產品</a:t>
            </a:r>
            <a:r>
              <a:rPr lang="en-US" altLang="zh-TW" sz="2000" smtClean="0">
                <a:latin typeface="標楷體" pitchFamily="65" charset="-120"/>
              </a:rPr>
              <a:t>(</a:t>
            </a:r>
            <a:r>
              <a:rPr lang="zh-TW" altLang="en-US" sz="2000" smtClean="0">
                <a:latin typeface="標楷體" pitchFamily="65" charset="-120"/>
              </a:rPr>
              <a:t>為食品之一種具有易腐性且有生命現象，品質在短時間內易生變化與一般</a:t>
            </a:r>
            <a:r>
              <a:rPr lang="zh-TW" altLang="zh-TW" sz="2000" smtClean="0"/>
              <a:t>「</a:t>
            </a:r>
            <a:r>
              <a:rPr lang="zh-TW" altLang="en-US" sz="2000" smtClean="0">
                <a:latin typeface="標楷體" pitchFamily="65" charset="-120"/>
              </a:rPr>
              <a:t>物品</a:t>
            </a:r>
            <a:r>
              <a:rPr lang="zh-TW" altLang="zh-TW" sz="2000" smtClean="0"/>
              <a:t>」</a:t>
            </a:r>
            <a:r>
              <a:rPr lang="zh-TW" altLang="en-US" sz="2000" smtClean="0">
                <a:latin typeface="標楷體" pitchFamily="65" charset="-120"/>
              </a:rPr>
              <a:t>性質不同</a:t>
            </a:r>
            <a:r>
              <a:rPr lang="en-US" altLang="zh-TW" sz="2000" smtClean="0">
                <a:latin typeface="標楷體" pitchFamily="65" charset="-120"/>
              </a:rPr>
              <a:t>)</a:t>
            </a:r>
          </a:p>
          <a:p>
            <a:pPr lvl="1" eaLnBrk="1" hangingPunct="1">
              <a:lnSpc>
                <a:spcPct val="85000"/>
              </a:lnSpc>
            </a:pPr>
            <a:r>
              <a:rPr lang="zh-TW" altLang="en-US" sz="2000" smtClean="0"/>
              <a:t>民間管線業者遷移</a:t>
            </a:r>
            <a:r>
              <a:rPr lang="en-US" altLang="zh-TW" sz="2000" smtClean="0">
                <a:latin typeface="標楷體" pitchFamily="65" charset="-120"/>
              </a:rPr>
              <a:t>(</a:t>
            </a:r>
            <a:r>
              <a:rPr lang="zh-TW" altLang="en-US" sz="2000" smtClean="0">
                <a:latin typeface="標楷體" pitchFamily="65" charset="-120"/>
              </a:rPr>
              <a:t>損失補償</a:t>
            </a:r>
            <a:r>
              <a:rPr lang="en-US" altLang="zh-TW" sz="2000" smtClean="0">
                <a:latin typeface="標楷體" pitchFamily="65" charset="-120"/>
              </a:rPr>
              <a:t>)</a:t>
            </a:r>
          </a:p>
          <a:p>
            <a:pPr lvl="1" eaLnBrk="1" hangingPunct="1">
              <a:lnSpc>
                <a:spcPct val="85000"/>
              </a:lnSpc>
            </a:pPr>
            <a:r>
              <a:rPr lang="zh-TW" altLang="en-US" sz="2000" smtClean="0"/>
              <a:t>僱用非正式編制之臨時人員</a:t>
            </a:r>
            <a:r>
              <a:rPr lang="en-US" altLang="zh-TW" sz="2000" smtClean="0">
                <a:latin typeface="標楷體" pitchFamily="65" charset="-120"/>
              </a:rPr>
              <a:t>(</a:t>
            </a:r>
            <a:r>
              <a:rPr lang="zh-TW" altLang="en-US" sz="2000" smtClean="0">
                <a:latin typeface="標楷體" pitchFamily="65" charset="-120"/>
              </a:rPr>
              <a:t>人事法規進用？勞務外包服務</a:t>
            </a:r>
            <a:r>
              <a:rPr lang="en-US" altLang="zh-TW" sz="2000" smtClean="0">
                <a:latin typeface="標楷體" pitchFamily="65" charset="-120"/>
              </a:rPr>
              <a:t>(</a:t>
            </a:r>
            <a:r>
              <a:rPr lang="zh-TW" altLang="en-US" sz="2000" smtClean="0">
                <a:latin typeface="標楷體" pitchFamily="65" charset="-120"/>
              </a:rPr>
              <a:t>人力派遣</a:t>
            </a:r>
            <a:r>
              <a:rPr lang="en-US" altLang="zh-TW" sz="2000" smtClean="0">
                <a:latin typeface="標楷體" pitchFamily="65" charset="-120"/>
              </a:rPr>
              <a:t>)</a:t>
            </a:r>
            <a:r>
              <a:rPr lang="zh-TW" altLang="en-US" sz="2000" smtClean="0">
                <a:latin typeface="標楷體" pitchFamily="65" charset="-120"/>
              </a:rPr>
              <a:t>契約？</a:t>
            </a:r>
            <a:r>
              <a:rPr lang="en-US" altLang="zh-TW" sz="2000" smtClean="0">
                <a:latin typeface="標楷體" pitchFamily="65" charset="-120"/>
              </a:rPr>
              <a:t>)</a:t>
            </a:r>
          </a:p>
          <a:p>
            <a:pPr lvl="1" eaLnBrk="1" hangingPunct="1">
              <a:lnSpc>
                <a:spcPct val="85000"/>
              </a:lnSpc>
            </a:pPr>
            <a:r>
              <a:rPr lang="zh-TW" altLang="en-US" sz="2000" smtClean="0">
                <a:solidFill>
                  <a:schemeClr val="hlink"/>
                </a:solidFill>
                <a:latin typeface="標楷體" pitchFamily="65" charset="-120"/>
              </a:rPr>
              <a:t>行政程序法</a:t>
            </a:r>
            <a:r>
              <a:rPr lang="zh-TW" altLang="en-US" sz="2000" smtClean="0">
                <a:latin typeface="標楷體" pitchFamily="65" charset="-120"/>
              </a:rPr>
              <a:t>－權限委任</a:t>
            </a:r>
            <a:r>
              <a:rPr lang="en-US" altLang="zh-TW" sz="2000" smtClean="0">
                <a:latin typeface="標楷體" pitchFamily="65" charset="-120"/>
              </a:rPr>
              <a:t>(</a:t>
            </a:r>
            <a:r>
              <a:rPr lang="zh-TW" altLang="en-US" sz="2000" smtClean="0">
                <a:latin typeface="標楷體" pitchFamily="65" charset="-120"/>
              </a:rPr>
              <a:t>託</a:t>
            </a:r>
            <a:r>
              <a:rPr lang="en-US" altLang="zh-TW" sz="2000" smtClean="0">
                <a:latin typeface="標楷體" pitchFamily="65" charset="-120"/>
              </a:rPr>
              <a:t>)</a:t>
            </a:r>
          </a:p>
          <a:p>
            <a:pPr lvl="1" eaLnBrk="1" hangingPunct="1">
              <a:lnSpc>
                <a:spcPct val="85000"/>
              </a:lnSpc>
            </a:pPr>
            <a:r>
              <a:rPr lang="zh-TW" altLang="en-US" sz="2000" smtClean="0">
                <a:solidFill>
                  <a:schemeClr val="hlink"/>
                </a:solidFill>
                <a:latin typeface="標楷體" pitchFamily="65" charset="-120"/>
              </a:rPr>
              <a:t>促進民間參與公共建設法</a:t>
            </a:r>
            <a:r>
              <a:rPr lang="zh-TW" altLang="en-US" sz="2000" smtClean="0"/>
              <a:t>案件</a:t>
            </a:r>
          </a:p>
          <a:p>
            <a:pPr lvl="1" eaLnBrk="1" hangingPunct="1">
              <a:lnSpc>
                <a:spcPct val="85000"/>
              </a:lnSpc>
            </a:pPr>
            <a:r>
              <a:rPr lang="zh-TW" altLang="en-US" sz="2000" smtClean="0"/>
              <a:t>委託經營管理</a:t>
            </a:r>
            <a:r>
              <a:rPr lang="en-US" altLang="zh-TW" sz="2000" smtClean="0">
                <a:latin typeface="標楷體" pitchFamily="65" charset="-120"/>
              </a:rPr>
              <a:t>(</a:t>
            </a:r>
            <a:r>
              <a:rPr lang="zh-TW" altLang="en-US" sz="2000" smtClean="0">
                <a:latin typeface="標楷體" pitchFamily="65" charset="-120"/>
              </a:rPr>
              <a:t>具收益性質之委託營運管理？委託服務勞務採購？</a:t>
            </a:r>
            <a:r>
              <a:rPr lang="en-US" altLang="zh-TW" sz="2000" smtClean="0">
                <a:latin typeface="標楷體" pitchFamily="65" charset="-120"/>
              </a:rPr>
              <a:t>)</a:t>
            </a:r>
          </a:p>
          <a:p>
            <a:pPr lvl="1" eaLnBrk="1" hangingPunct="1">
              <a:lnSpc>
                <a:spcPct val="85000"/>
              </a:lnSpc>
            </a:pPr>
            <a:r>
              <a:rPr lang="zh-TW" altLang="en-US" sz="2000" smtClean="0"/>
              <a:t>租借公立學校教室辦理考試</a:t>
            </a:r>
            <a:r>
              <a:rPr lang="zh-TW" altLang="zh-TW" sz="2000" smtClean="0"/>
              <a:t>（</a:t>
            </a:r>
            <a:r>
              <a:rPr lang="zh-TW" altLang="en-US" sz="2000" smtClean="0"/>
              <a:t>該學校場地開放使用管理辦法符合</a:t>
            </a:r>
            <a:r>
              <a:rPr lang="zh-TW" altLang="en-US" sz="2000" smtClean="0">
                <a:solidFill>
                  <a:schemeClr val="hlink"/>
                </a:solidFill>
              </a:rPr>
              <a:t>規費</a:t>
            </a:r>
            <a:r>
              <a:rPr lang="zh-TW" altLang="en-US" sz="2000" smtClean="0">
                <a:solidFill>
                  <a:schemeClr val="hlink"/>
                </a:solidFill>
                <a:latin typeface="標楷體" pitchFamily="65" charset="-120"/>
              </a:rPr>
              <a:t>法</a:t>
            </a:r>
            <a:r>
              <a:rPr lang="zh-TW" altLang="en-US" sz="2000" smtClean="0">
                <a:latin typeface="標楷體" pitchFamily="65" charset="-120"/>
              </a:rPr>
              <a:t>第</a:t>
            </a:r>
            <a:r>
              <a:rPr lang="en-US" altLang="zh-TW" sz="2000" smtClean="0">
                <a:latin typeface="標楷體" pitchFamily="65" charset="-120"/>
              </a:rPr>
              <a:t>10</a:t>
            </a:r>
            <a:r>
              <a:rPr lang="zh-TW" altLang="en-US" sz="2000" smtClean="0">
                <a:latin typeface="標楷體" pitchFamily="65" charset="-120"/>
              </a:rPr>
              <a:t>條第</a:t>
            </a:r>
            <a:r>
              <a:rPr lang="en-US" altLang="zh-TW" sz="2000" smtClean="0">
                <a:latin typeface="標楷體" pitchFamily="65" charset="-120"/>
              </a:rPr>
              <a:t>1</a:t>
            </a:r>
            <a:r>
              <a:rPr lang="zh-TW" altLang="en-US" sz="2000" smtClean="0">
                <a:latin typeface="標楷體" pitchFamily="65" charset="-120"/>
              </a:rPr>
              <a:t>項</a:t>
            </a:r>
            <a:r>
              <a:rPr lang="zh-TW" altLang="en-US" sz="2000" smtClean="0"/>
              <a:t>所述訂定規費程序原則</a:t>
            </a:r>
            <a:r>
              <a:rPr lang="zh-TW" altLang="zh-TW" sz="2000" smtClean="0"/>
              <a:t>）</a:t>
            </a:r>
            <a:endParaRPr lang="zh-TW" altLang="en-US" sz="2000" smtClean="0"/>
          </a:p>
          <a:p>
            <a:pPr lvl="1" eaLnBrk="1" hangingPunct="1">
              <a:lnSpc>
                <a:spcPct val="85000"/>
              </a:lnSpc>
            </a:pPr>
            <a:r>
              <a:rPr lang="zh-TW" altLang="en-US" sz="2000" smtClean="0"/>
              <a:t>科學技術研究發展</a:t>
            </a:r>
            <a:r>
              <a:rPr lang="en-US" altLang="zh-TW" sz="2000" smtClean="0">
                <a:latin typeface="標楷體" pitchFamily="65" charset="-120"/>
              </a:rPr>
              <a:t>(</a:t>
            </a:r>
            <a:r>
              <a:rPr lang="zh-TW" altLang="en-US" sz="2000" smtClean="0">
                <a:latin typeface="標楷體" pitchFamily="65" charset="-120"/>
              </a:rPr>
              <a:t>依</a:t>
            </a:r>
            <a:r>
              <a:rPr lang="zh-TW" altLang="en-US" sz="2000" smtClean="0">
                <a:solidFill>
                  <a:schemeClr val="hlink"/>
                </a:solidFill>
              </a:rPr>
              <a:t>科學技術</a:t>
            </a:r>
            <a:r>
              <a:rPr lang="zh-TW" altLang="en-US" sz="2000" smtClean="0">
                <a:solidFill>
                  <a:schemeClr val="hlink"/>
                </a:solidFill>
                <a:latin typeface="標楷體" pitchFamily="65" charset="-120"/>
              </a:rPr>
              <a:t>基本法</a:t>
            </a:r>
            <a:r>
              <a:rPr lang="zh-TW" altLang="en-US" sz="2000" smtClean="0">
                <a:latin typeface="標楷體" pitchFamily="65" charset="-120"/>
              </a:rPr>
              <a:t>第</a:t>
            </a:r>
            <a:r>
              <a:rPr lang="en-US" altLang="zh-TW" sz="2000" smtClean="0">
                <a:latin typeface="標楷體" pitchFamily="65" charset="-120"/>
              </a:rPr>
              <a:t>6</a:t>
            </a:r>
            <a:r>
              <a:rPr lang="zh-TW" altLang="en-US" sz="2000" smtClean="0">
                <a:latin typeface="標楷體" pitchFamily="65" charset="-120"/>
              </a:rPr>
              <a:t>條第</a:t>
            </a:r>
            <a:r>
              <a:rPr lang="en-US" altLang="zh-TW" sz="2000" smtClean="0">
                <a:latin typeface="標楷體" pitchFamily="65" charset="-120"/>
              </a:rPr>
              <a:t>3</a:t>
            </a:r>
            <a:r>
              <a:rPr lang="zh-TW" altLang="en-US" sz="2000" smtClean="0">
                <a:latin typeface="標楷體" pitchFamily="65" charset="-120"/>
              </a:rPr>
              <a:t>項規定辦理之採購，不適用政府採購法</a:t>
            </a:r>
            <a:r>
              <a:rPr lang="en-US" altLang="zh-TW" sz="2000" smtClean="0">
                <a:latin typeface="標楷體" pitchFamily="65" charset="-120"/>
              </a:rPr>
              <a:t>)</a:t>
            </a:r>
            <a:r>
              <a:rPr lang="en-US" altLang="zh-TW" sz="2000" smtClean="0"/>
              <a:t> </a:t>
            </a:r>
            <a:r>
              <a:rPr lang="en-US" altLang="zh-TW" sz="2400" smtClean="0"/>
              <a:t> </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編號版面配置區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fld id="{A811C2C7-EFB9-4755-854C-49B5650648D8}" type="slidenum">
              <a:rPr kumimoji="0" lang="en-US" altLang="zh-TW" sz="2400" smtClean="0">
                <a:solidFill>
                  <a:srgbClr val="0000FF"/>
                </a:solidFill>
                <a:latin typeface="Arial" pitchFamily="34" charset="0"/>
                <a:ea typeface="新細明體" pitchFamily="18" charset="-120"/>
              </a:rPr>
              <a:pPr eaLnBrk="1" hangingPunct="1">
                <a:spcBef>
                  <a:spcPct val="0"/>
                </a:spcBef>
                <a:buClrTx/>
                <a:buSzTx/>
                <a:buFontTx/>
                <a:buNone/>
              </a:pPr>
              <a:t>71</a:t>
            </a:fld>
            <a:endParaRPr kumimoji="0" lang="en-US" altLang="zh-TW" sz="2400" smtClean="0">
              <a:solidFill>
                <a:srgbClr val="0000FF"/>
              </a:solidFill>
              <a:latin typeface="Arial" pitchFamily="34" charset="0"/>
              <a:ea typeface="新細明體" pitchFamily="18" charset="-120"/>
            </a:endParaRPr>
          </a:p>
        </p:txBody>
      </p:sp>
      <p:grpSp>
        <p:nvGrpSpPr>
          <p:cNvPr id="61443" name="Group 23"/>
          <p:cNvGrpSpPr>
            <a:grpSpLocks/>
          </p:cNvGrpSpPr>
          <p:nvPr/>
        </p:nvGrpSpPr>
        <p:grpSpPr bwMode="auto">
          <a:xfrm>
            <a:off x="250825" y="0"/>
            <a:ext cx="8281988" cy="6858000"/>
            <a:chOff x="1519" y="119"/>
            <a:chExt cx="2695" cy="4090"/>
          </a:xfrm>
        </p:grpSpPr>
        <p:pic>
          <p:nvPicPr>
            <p:cNvPr id="61445" name="Picture 12"/>
            <p:cNvPicPr>
              <a:picLocks noChangeAspect="1" noChangeArrowheads="1"/>
            </p:cNvPicPr>
            <p:nvPr/>
          </p:nvPicPr>
          <p:blipFill>
            <a:blip r:embed="rId2">
              <a:extLst>
                <a:ext uri="{28A0092B-C50C-407E-A947-70E740481C1C}">
                  <a14:useLocalDpi xmlns:a14="http://schemas.microsoft.com/office/drawing/2010/main" val="0"/>
                </a:ext>
              </a:extLst>
            </a:blip>
            <a:srcRect l="21700" t="21066" r="4521" b="27887"/>
            <a:stretch>
              <a:fillRect/>
            </a:stretch>
          </p:blipFill>
          <p:spPr bwMode="auto">
            <a:xfrm>
              <a:off x="1519" y="164"/>
              <a:ext cx="2695" cy="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14"/>
            <p:cNvPicPr>
              <a:picLocks noChangeAspect="1" noChangeArrowheads="1"/>
            </p:cNvPicPr>
            <p:nvPr/>
          </p:nvPicPr>
          <p:blipFill>
            <a:blip r:embed="rId3">
              <a:extLst>
                <a:ext uri="{28A0092B-C50C-407E-A947-70E740481C1C}">
                  <a14:useLocalDpi xmlns:a14="http://schemas.microsoft.com/office/drawing/2010/main" val="0"/>
                </a:ext>
              </a:extLst>
            </a:blip>
            <a:srcRect l="21687" t="37946" r="4578" b="8443"/>
            <a:stretch>
              <a:fillRect/>
            </a:stretch>
          </p:blipFill>
          <p:spPr bwMode="auto">
            <a:xfrm>
              <a:off x="1519" y="2188"/>
              <a:ext cx="2695" cy="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Oval 16"/>
            <p:cNvSpPr>
              <a:spLocks noChangeArrowheads="1"/>
            </p:cNvSpPr>
            <p:nvPr/>
          </p:nvSpPr>
          <p:spPr bwMode="auto">
            <a:xfrm>
              <a:off x="1765" y="119"/>
              <a:ext cx="511" cy="224"/>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61448" name="Rectangle 17"/>
            <p:cNvSpPr>
              <a:spLocks noChangeArrowheads="1"/>
            </p:cNvSpPr>
            <p:nvPr/>
          </p:nvSpPr>
          <p:spPr bwMode="auto">
            <a:xfrm>
              <a:off x="2246" y="754"/>
              <a:ext cx="608" cy="6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61449" name="Line 19"/>
            <p:cNvSpPr>
              <a:spLocks noChangeShapeType="1"/>
            </p:cNvSpPr>
            <p:nvPr/>
          </p:nvSpPr>
          <p:spPr bwMode="auto">
            <a:xfrm>
              <a:off x="2264" y="3505"/>
              <a:ext cx="1802" cy="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1450" name="Rectangle 20"/>
            <p:cNvSpPr>
              <a:spLocks noChangeArrowheads="1"/>
            </p:cNvSpPr>
            <p:nvPr/>
          </p:nvSpPr>
          <p:spPr bwMode="auto">
            <a:xfrm>
              <a:off x="2653" y="3612"/>
              <a:ext cx="518" cy="181"/>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grpSp>
      <p:sp>
        <p:nvSpPr>
          <p:cNvPr id="61444" name="Rectangle 24"/>
          <p:cNvSpPr>
            <a:spLocks noGrp="1" noChangeArrowheads="1"/>
          </p:cNvSpPr>
          <p:nvPr>
            <p:ph type="title"/>
          </p:nvPr>
        </p:nvSpPr>
        <p:spPr>
          <a:xfrm>
            <a:off x="1150938" y="260350"/>
            <a:ext cx="7793037" cy="782638"/>
          </a:xfrm>
          <a:noFill/>
        </p:spPr>
        <p:txBody>
          <a:bodyPr/>
          <a:lstStyle/>
          <a:p>
            <a:pPr eaLnBrk="1" hangingPunct="1"/>
            <a:r>
              <a:rPr lang="zh-TW" altLang="en-US" smtClean="0"/>
              <a:t>適用採購</a:t>
            </a:r>
            <a:r>
              <a:rPr lang="zh-TW" altLang="en-US" smtClean="0">
                <a:latin typeface="標楷體" pitchFamily="65" charset="-120"/>
              </a:rPr>
              <a:t>法錯誤案例</a:t>
            </a:r>
            <a:r>
              <a:rPr lang="en-US" altLang="zh-TW" smtClean="0">
                <a:latin typeface="標楷體" pitchFamily="65" charset="-120"/>
              </a:rPr>
              <a:t>-1</a:t>
            </a:r>
          </a:p>
        </p:txBody>
      </p:sp>
    </p:spTree>
    <p:extLst>
      <p:ext uri="{BB962C8B-B14F-4D97-AF65-F5344CB8AC3E}">
        <p14:creationId xmlns:p14="http://schemas.microsoft.com/office/powerpoint/2010/main" val="1117472854"/>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編號版面配置區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fld id="{DCB78848-B71E-4326-8C32-2458FED16648}" type="slidenum">
              <a:rPr kumimoji="0" lang="en-US" altLang="zh-TW" sz="2400" smtClean="0">
                <a:solidFill>
                  <a:srgbClr val="0000FF"/>
                </a:solidFill>
                <a:latin typeface="Arial" pitchFamily="34" charset="0"/>
                <a:ea typeface="新細明體" pitchFamily="18" charset="-120"/>
              </a:rPr>
              <a:pPr eaLnBrk="1" hangingPunct="1">
                <a:spcBef>
                  <a:spcPct val="0"/>
                </a:spcBef>
                <a:buClrTx/>
                <a:buSzTx/>
                <a:buFontTx/>
                <a:buNone/>
              </a:pPr>
              <a:t>72</a:t>
            </a:fld>
            <a:endParaRPr kumimoji="0" lang="en-US" altLang="zh-TW" sz="2400" smtClean="0">
              <a:solidFill>
                <a:srgbClr val="0000FF"/>
              </a:solidFill>
              <a:latin typeface="Arial" pitchFamily="34" charset="0"/>
              <a:ea typeface="新細明體" pitchFamily="18" charset="-120"/>
            </a:endParaRPr>
          </a:p>
        </p:txBody>
      </p:sp>
      <p:grpSp>
        <p:nvGrpSpPr>
          <p:cNvPr id="62467" name="Group 27"/>
          <p:cNvGrpSpPr>
            <a:grpSpLocks/>
          </p:cNvGrpSpPr>
          <p:nvPr/>
        </p:nvGrpSpPr>
        <p:grpSpPr bwMode="auto">
          <a:xfrm>
            <a:off x="323850" y="0"/>
            <a:ext cx="8280400" cy="6858000"/>
            <a:chOff x="1519" y="117"/>
            <a:chExt cx="2695" cy="4064"/>
          </a:xfrm>
        </p:grpSpPr>
        <p:pic>
          <p:nvPicPr>
            <p:cNvPr id="62469" name="Picture 14"/>
            <p:cNvPicPr>
              <a:picLocks noChangeAspect="1" noChangeArrowheads="1"/>
            </p:cNvPicPr>
            <p:nvPr/>
          </p:nvPicPr>
          <p:blipFill>
            <a:blip r:embed="rId2">
              <a:extLst>
                <a:ext uri="{28A0092B-C50C-407E-A947-70E740481C1C}">
                  <a14:useLocalDpi xmlns:a14="http://schemas.microsoft.com/office/drawing/2010/main" val="0"/>
                </a:ext>
              </a:extLst>
            </a:blip>
            <a:srcRect l="22322" t="19621" r="4498" b="23546"/>
            <a:stretch>
              <a:fillRect/>
            </a:stretch>
          </p:blipFill>
          <p:spPr bwMode="auto">
            <a:xfrm>
              <a:off x="1519" y="119"/>
              <a:ext cx="2695" cy="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17"/>
            <p:cNvPicPr>
              <a:picLocks noChangeAspect="1" noChangeArrowheads="1"/>
            </p:cNvPicPr>
            <p:nvPr/>
          </p:nvPicPr>
          <p:blipFill>
            <a:blip r:embed="rId3">
              <a:extLst>
                <a:ext uri="{28A0092B-C50C-407E-A947-70E740481C1C}">
                  <a14:useLocalDpi xmlns:a14="http://schemas.microsoft.com/office/drawing/2010/main" val="0"/>
                </a:ext>
              </a:extLst>
            </a:blip>
            <a:srcRect l="22176" t="38422" r="4800" b="8888"/>
            <a:stretch>
              <a:fillRect/>
            </a:stretch>
          </p:blipFill>
          <p:spPr bwMode="auto">
            <a:xfrm>
              <a:off x="1519" y="2160"/>
              <a:ext cx="2695" cy="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Oval 20"/>
            <p:cNvSpPr>
              <a:spLocks noChangeArrowheads="1"/>
            </p:cNvSpPr>
            <p:nvPr/>
          </p:nvSpPr>
          <p:spPr bwMode="auto">
            <a:xfrm>
              <a:off x="1772" y="117"/>
              <a:ext cx="473" cy="22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62472" name="Line 21"/>
            <p:cNvSpPr>
              <a:spLocks noChangeShapeType="1"/>
            </p:cNvSpPr>
            <p:nvPr/>
          </p:nvSpPr>
          <p:spPr bwMode="auto">
            <a:xfrm>
              <a:off x="2426" y="3158"/>
              <a:ext cx="113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2473" name="Line 23"/>
            <p:cNvSpPr>
              <a:spLocks noChangeShapeType="1"/>
            </p:cNvSpPr>
            <p:nvPr/>
          </p:nvSpPr>
          <p:spPr bwMode="auto">
            <a:xfrm>
              <a:off x="2248" y="3536"/>
              <a:ext cx="368" cy="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2474" name="Line 24"/>
            <p:cNvSpPr>
              <a:spLocks noChangeShapeType="1"/>
            </p:cNvSpPr>
            <p:nvPr/>
          </p:nvSpPr>
          <p:spPr bwMode="auto">
            <a:xfrm>
              <a:off x="2445" y="3730"/>
              <a:ext cx="518" cy="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2475" name="Rectangle 25"/>
            <p:cNvSpPr>
              <a:spLocks noChangeArrowheads="1"/>
            </p:cNvSpPr>
            <p:nvPr/>
          </p:nvSpPr>
          <p:spPr bwMode="auto">
            <a:xfrm>
              <a:off x="2222" y="698"/>
              <a:ext cx="613" cy="5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62476" name="Rectangle 26"/>
            <p:cNvSpPr>
              <a:spLocks noChangeArrowheads="1"/>
            </p:cNvSpPr>
            <p:nvPr/>
          </p:nvSpPr>
          <p:spPr bwMode="auto">
            <a:xfrm>
              <a:off x="3560" y="1616"/>
              <a:ext cx="454" cy="1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grpSp>
      <p:sp>
        <p:nvSpPr>
          <p:cNvPr id="62468" name="Rectangle 28"/>
          <p:cNvSpPr>
            <a:spLocks noGrp="1" noChangeArrowheads="1"/>
          </p:cNvSpPr>
          <p:nvPr>
            <p:ph type="title"/>
          </p:nvPr>
        </p:nvSpPr>
        <p:spPr>
          <a:xfrm>
            <a:off x="1150938" y="333375"/>
            <a:ext cx="7793037" cy="638175"/>
          </a:xfrm>
          <a:noFill/>
        </p:spPr>
        <p:txBody>
          <a:bodyPr/>
          <a:lstStyle/>
          <a:p>
            <a:pPr eaLnBrk="1" hangingPunct="1"/>
            <a:r>
              <a:rPr lang="zh-TW" altLang="en-US" smtClean="0"/>
              <a:t>適用</a:t>
            </a:r>
            <a:r>
              <a:rPr lang="zh-TW" altLang="en-US" smtClean="0">
                <a:latin typeface="標楷體" pitchFamily="65" charset="-120"/>
              </a:rPr>
              <a:t>採購法錯誤案例</a:t>
            </a:r>
            <a:r>
              <a:rPr lang="en-US" altLang="zh-TW" smtClean="0">
                <a:latin typeface="標楷體" pitchFamily="65" charset="-120"/>
              </a:rPr>
              <a:t>-2</a:t>
            </a:r>
          </a:p>
        </p:txBody>
      </p:sp>
    </p:spTree>
    <p:extLst>
      <p:ext uri="{BB962C8B-B14F-4D97-AF65-F5344CB8AC3E}">
        <p14:creationId xmlns:p14="http://schemas.microsoft.com/office/powerpoint/2010/main" val="3905549983"/>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fld id="{4405692B-573E-4280-9094-1EB93E56366C}" type="slidenum">
              <a:rPr kumimoji="0" lang="en-US" altLang="zh-TW" sz="2400" smtClean="0">
                <a:solidFill>
                  <a:srgbClr val="0000FF"/>
                </a:solidFill>
                <a:latin typeface="Arial" pitchFamily="34" charset="0"/>
                <a:ea typeface="新細明體" pitchFamily="18" charset="-120"/>
              </a:rPr>
              <a:pPr eaLnBrk="1" hangingPunct="1">
                <a:spcBef>
                  <a:spcPct val="0"/>
                </a:spcBef>
                <a:buClrTx/>
                <a:buSzTx/>
                <a:buFontTx/>
                <a:buNone/>
              </a:pPr>
              <a:t>73</a:t>
            </a:fld>
            <a:endParaRPr kumimoji="0" lang="en-US" altLang="zh-TW" sz="2400" smtClean="0">
              <a:solidFill>
                <a:srgbClr val="0000FF"/>
              </a:solidFill>
              <a:latin typeface="Arial" pitchFamily="34" charset="0"/>
              <a:ea typeface="新細明體" pitchFamily="18" charset="-120"/>
            </a:endParaRPr>
          </a:p>
        </p:txBody>
      </p:sp>
      <p:sp>
        <p:nvSpPr>
          <p:cNvPr id="63491" name="Rectangle 2"/>
          <p:cNvSpPr>
            <a:spLocks noGrp="1" noChangeArrowheads="1"/>
          </p:cNvSpPr>
          <p:nvPr>
            <p:ph type="title"/>
          </p:nvPr>
        </p:nvSpPr>
        <p:spPr/>
        <p:txBody>
          <a:bodyPr/>
          <a:lstStyle/>
          <a:p>
            <a:pPr eaLnBrk="1" hangingPunct="1"/>
            <a:r>
              <a:rPr lang="zh-TW" altLang="en-US" smtClean="0"/>
              <a:t>適用採購法錯誤案例</a:t>
            </a:r>
            <a:r>
              <a:rPr lang="en-US" altLang="zh-TW" smtClean="0">
                <a:latin typeface="標楷體" pitchFamily="65" charset="-120"/>
              </a:rPr>
              <a:t>-2</a:t>
            </a:r>
          </a:p>
        </p:txBody>
      </p:sp>
      <p:grpSp>
        <p:nvGrpSpPr>
          <p:cNvPr id="63492" name="Group 6"/>
          <p:cNvGrpSpPr>
            <a:grpSpLocks/>
          </p:cNvGrpSpPr>
          <p:nvPr/>
        </p:nvGrpSpPr>
        <p:grpSpPr bwMode="auto">
          <a:xfrm>
            <a:off x="755650" y="1271588"/>
            <a:ext cx="7618413" cy="5541962"/>
            <a:chOff x="576" y="573"/>
            <a:chExt cx="4935" cy="3581"/>
          </a:xfrm>
        </p:grpSpPr>
        <p:pic>
          <p:nvPicPr>
            <p:cNvPr id="63493" name="Picture 7" descr="1-2"/>
            <p:cNvPicPr>
              <a:picLocks noChangeAspect="1" noChangeArrowheads="1"/>
            </p:cNvPicPr>
            <p:nvPr/>
          </p:nvPicPr>
          <p:blipFill>
            <a:blip r:embed="rId2">
              <a:extLst>
                <a:ext uri="{28A0092B-C50C-407E-A947-70E740481C1C}">
                  <a14:useLocalDpi xmlns:a14="http://schemas.microsoft.com/office/drawing/2010/main" val="0"/>
                </a:ext>
              </a:extLst>
            </a:blip>
            <a:srcRect t="18304" b="10124"/>
            <a:stretch>
              <a:fillRect/>
            </a:stretch>
          </p:blipFill>
          <p:spPr bwMode="auto">
            <a:xfrm>
              <a:off x="576" y="573"/>
              <a:ext cx="4935" cy="358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3494" name="Line 8"/>
            <p:cNvSpPr>
              <a:spLocks noChangeShapeType="1"/>
            </p:cNvSpPr>
            <p:nvPr/>
          </p:nvSpPr>
          <p:spPr bwMode="auto">
            <a:xfrm>
              <a:off x="1338" y="3067"/>
              <a:ext cx="340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3495" name="Line 9"/>
            <p:cNvSpPr>
              <a:spLocks noChangeShapeType="1"/>
            </p:cNvSpPr>
            <p:nvPr/>
          </p:nvSpPr>
          <p:spPr bwMode="auto">
            <a:xfrm>
              <a:off x="1334" y="3270"/>
              <a:ext cx="340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3496" name="Line 10"/>
            <p:cNvSpPr>
              <a:spLocks noChangeShapeType="1"/>
            </p:cNvSpPr>
            <p:nvPr/>
          </p:nvSpPr>
          <p:spPr bwMode="auto">
            <a:xfrm>
              <a:off x="1335" y="3472"/>
              <a:ext cx="340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3497" name="Line 11"/>
            <p:cNvSpPr>
              <a:spLocks noChangeShapeType="1"/>
            </p:cNvSpPr>
            <p:nvPr/>
          </p:nvSpPr>
          <p:spPr bwMode="auto">
            <a:xfrm>
              <a:off x="1328" y="3676"/>
              <a:ext cx="249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3498" name="Rectangle 12"/>
            <p:cNvSpPr>
              <a:spLocks noChangeArrowheads="1"/>
            </p:cNvSpPr>
            <p:nvPr/>
          </p:nvSpPr>
          <p:spPr bwMode="auto">
            <a:xfrm>
              <a:off x="2976" y="1872"/>
              <a:ext cx="1776"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63499" name="Rectangle 13"/>
            <p:cNvSpPr>
              <a:spLocks noChangeArrowheads="1"/>
            </p:cNvSpPr>
            <p:nvPr/>
          </p:nvSpPr>
          <p:spPr bwMode="auto">
            <a:xfrm>
              <a:off x="1296" y="2064"/>
              <a:ext cx="576"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grpSp>
    </p:spTree>
    <p:extLst>
      <p:ext uri="{BB962C8B-B14F-4D97-AF65-F5344CB8AC3E}">
        <p14:creationId xmlns:p14="http://schemas.microsoft.com/office/powerpoint/2010/main" val="2877788320"/>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fld id="{BC511164-13D8-4B17-90D8-FF0C16212CB1}" type="slidenum">
              <a:rPr kumimoji="0" lang="en-US" altLang="zh-TW" sz="2400" smtClean="0">
                <a:solidFill>
                  <a:srgbClr val="0000FF"/>
                </a:solidFill>
                <a:latin typeface="Arial" pitchFamily="34" charset="0"/>
                <a:ea typeface="新細明體" pitchFamily="18" charset="-120"/>
              </a:rPr>
              <a:pPr eaLnBrk="1" hangingPunct="1">
                <a:spcBef>
                  <a:spcPct val="0"/>
                </a:spcBef>
                <a:buClrTx/>
                <a:buSzTx/>
                <a:buFontTx/>
                <a:buNone/>
              </a:pPr>
              <a:t>74</a:t>
            </a:fld>
            <a:endParaRPr kumimoji="0" lang="en-US" altLang="zh-TW" sz="2400" smtClean="0">
              <a:solidFill>
                <a:srgbClr val="0000FF"/>
              </a:solidFill>
              <a:latin typeface="Arial" pitchFamily="34" charset="0"/>
              <a:ea typeface="新細明體" pitchFamily="18" charset="-120"/>
            </a:endParaRPr>
          </a:p>
        </p:txBody>
      </p:sp>
      <p:sp>
        <p:nvSpPr>
          <p:cNvPr id="64515" name="Rectangle 2"/>
          <p:cNvSpPr>
            <a:spLocks noGrp="1" noChangeArrowheads="1"/>
          </p:cNvSpPr>
          <p:nvPr>
            <p:ph type="title"/>
          </p:nvPr>
        </p:nvSpPr>
        <p:spPr/>
        <p:txBody>
          <a:bodyPr/>
          <a:lstStyle/>
          <a:p>
            <a:pPr eaLnBrk="1" hangingPunct="1"/>
            <a:r>
              <a:rPr lang="zh-TW" altLang="en-US" smtClean="0"/>
              <a:t>適用採購法錯誤案例</a:t>
            </a:r>
            <a:r>
              <a:rPr lang="en-US" altLang="zh-TW" smtClean="0">
                <a:latin typeface="標楷體" pitchFamily="65" charset="-120"/>
              </a:rPr>
              <a:t>-2</a:t>
            </a:r>
          </a:p>
        </p:txBody>
      </p:sp>
      <p:sp>
        <p:nvSpPr>
          <p:cNvPr id="64516" name="Rectangle 3"/>
          <p:cNvSpPr>
            <a:spLocks noGrp="1" noChangeArrowheads="1"/>
          </p:cNvSpPr>
          <p:nvPr>
            <p:ph type="body" idx="1"/>
          </p:nvPr>
        </p:nvSpPr>
        <p:spPr>
          <a:xfrm>
            <a:off x="250825" y="1412875"/>
            <a:ext cx="8709025" cy="5111750"/>
          </a:xfrm>
        </p:spPr>
        <p:txBody>
          <a:bodyPr/>
          <a:lstStyle/>
          <a:p>
            <a:pPr eaLnBrk="1" hangingPunct="1"/>
            <a:r>
              <a:rPr lang="zh-TW" altLang="en-US" u="sng" smtClean="0"/>
              <a:t>觀念解析：</a:t>
            </a:r>
          </a:p>
          <a:p>
            <a:pPr lvl="1" eaLnBrk="1" hangingPunct="1"/>
            <a:r>
              <a:rPr lang="zh-TW" altLang="en-US" smtClean="0">
                <a:solidFill>
                  <a:srgbClr val="FF0000"/>
                </a:solidFill>
                <a:latin typeface="標楷體" pitchFamily="65" charset="-120"/>
              </a:rPr>
              <a:t>各機關處分、變賣財物</a:t>
            </a:r>
            <a:r>
              <a:rPr lang="zh-TW" altLang="en-US" smtClean="0">
                <a:latin typeface="標楷體" pitchFamily="65" charset="-120"/>
              </a:rPr>
              <a:t>，有關主</a:t>
            </a:r>
            <a:r>
              <a:rPr lang="en-US" altLang="zh-TW" smtClean="0">
                <a:latin typeface="標楷體" pitchFamily="65" charset="-120"/>
              </a:rPr>
              <a:t>(</a:t>
            </a:r>
            <a:r>
              <a:rPr lang="zh-TW" altLang="en-US" smtClean="0">
                <a:latin typeface="標楷體" pitchFamily="65" charset="-120"/>
              </a:rPr>
              <a:t>會</a:t>
            </a:r>
            <a:r>
              <a:rPr lang="en-US" altLang="zh-TW" smtClean="0">
                <a:latin typeface="標楷體" pitchFamily="65" charset="-120"/>
              </a:rPr>
              <a:t>)</a:t>
            </a:r>
            <a:r>
              <a:rPr lang="zh-TW" altLang="en-US" smtClean="0">
                <a:latin typeface="標楷體" pitchFamily="65" charset="-120"/>
              </a:rPr>
              <a:t>計單位之監辦，</a:t>
            </a:r>
            <a:r>
              <a:rPr lang="zh-TW" altLang="en-US" smtClean="0">
                <a:solidFill>
                  <a:srgbClr val="FF0000"/>
                </a:solidFill>
                <a:latin typeface="標楷體" pitchFamily="65" charset="-120"/>
              </a:rPr>
              <a:t>可參照</a:t>
            </a:r>
            <a:r>
              <a:rPr lang="zh-TW" altLang="en-US" smtClean="0">
                <a:latin typeface="標楷體" pitchFamily="65" charset="-120"/>
              </a:rPr>
              <a:t>「機關主</a:t>
            </a:r>
            <a:r>
              <a:rPr lang="en-US" altLang="zh-TW" smtClean="0">
                <a:latin typeface="標楷體" pitchFamily="65" charset="-120"/>
              </a:rPr>
              <a:t>(</a:t>
            </a:r>
            <a:r>
              <a:rPr lang="zh-TW" altLang="en-US" smtClean="0">
                <a:latin typeface="標楷體" pitchFamily="65" charset="-120"/>
              </a:rPr>
              <a:t>會</a:t>
            </a:r>
            <a:r>
              <a:rPr lang="en-US" altLang="zh-TW" smtClean="0">
                <a:latin typeface="標楷體" pitchFamily="65" charset="-120"/>
              </a:rPr>
              <a:t>)</a:t>
            </a:r>
            <a:r>
              <a:rPr lang="zh-TW" altLang="en-US" smtClean="0">
                <a:latin typeface="標楷體" pitchFamily="65" charset="-120"/>
              </a:rPr>
              <a:t>計單位會同監辦採購辦法」及政府採購法有關監辦之規定辦理。</a:t>
            </a:r>
            <a:r>
              <a:rPr lang="en-US" altLang="zh-TW" sz="2400" smtClean="0">
                <a:latin typeface="標楷體" pitchFamily="65" charset="-120"/>
              </a:rPr>
              <a:t>(</a:t>
            </a:r>
            <a:r>
              <a:rPr lang="zh-TW" altLang="en-US" sz="2400" smtClean="0">
                <a:latin typeface="標楷體" pitchFamily="65" charset="-120"/>
              </a:rPr>
              <a:t>行政院主計處</a:t>
            </a:r>
            <a:r>
              <a:rPr lang="en-US" altLang="zh-TW" sz="2400" smtClean="0">
                <a:latin typeface="標楷體" pitchFamily="65" charset="-120"/>
              </a:rPr>
              <a:t>89</a:t>
            </a:r>
            <a:r>
              <a:rPr lang="zh-TW" altLang="en-US" sz="2400" smtClean="0">
                <a:latin typeface="標楷體" pitchFamily="65" charset="-120"/>
              </a:rPr>
              <a:t>年</a:t>
            </a:r>
            <a:r>
              <a:rPr lang="en-US" altLang="zh-TW" sz="2400" smtClean="0">
                <a:latin typeface="標楷體" pitchFamily="65" charset="-120"/>
              </a:rPr>
              <a:t>7</a:t>
            </a:r>
            <a:r>
              <a:rPr lang="zh-TW" altLang="en-US" sz="2400" smtClean="0">
                <a:latin typeface="標楷體" pitchFamily="65" charset="-120"/>
              </a:rPr>
              <a:t>月</a:t>
            </a:r>
            <a:r>
              <a:rPr lang="en-US" altLang="zh-TW" sz="2400" smtClean="0">
                <a:latin typeface="標楷體" pitchFamily="65" charset="-120"/>
              </a:rPr>
              <a:t>1</a:t>
            </a:r>
            <a:r>
              <a:rPr lang="zh-TW" altLang="en-US" sz="2400" smtClean="0">
                <a:latin typeface="標楷體" pitchFamily="65" charset="-120"/>
              </a:rPr>
              <a:t>日台</a:t>
            </a:r>
            <a:r>
              <a:rPr lang="en-US" altLang="zh-TW" sz="2400" smtClean="0">
                <a:latin typeface="標楷體" pitchFamily="65" charset="-120"/>
              </a:rPr>
              <a:t>89</a:t>
            </a:r>
            <a:r>
              <a:rPr lang="zh-TW" altLang="en-US" sz="2400" smtClean="0">
                <a:latin typeface="標楷體" pitchFamily="65" charset="-120"/>
              </a:rPr>
              <a:t>處會字第</a:t>
            </a:r>
            <a:r>
              <a:rPr lang="en-US" altLang="zh-TW" sz="2400" smtClean="0">
                <a:latin typeface="標楷體" pitchFamily="65" charset="-120"/>
              </a:rPr>
              <a:t>10974</a:t>
            </a:r>
            <a:r>
              <a:rPr lang="zh-TW" altLang="en-US" sz="2400" smtClean="0">
                <a:latin typeface="標楷體" pitchFamily="65" charset="-120"/>
              </a:rPr>
              <a:t>號函</a:t>
            </a:r>
            <a:r>
              <a:rPr lang="en-US" altLang="zh-TW" sz="2400" smtClean="0">
                <a:latin typeface="標楷體" pitchFamily="65" charset="-120"/>
              </a:rPr>
              <a:t>)</a:t>
            </a:r>
          </a:p>
          <a:p>
            <a:pPr lvl="1" eaLnBrk="1" hangingPunct="1"/>
            <a:endParaRPr lang="en-US" altLang="zh-TW" sz="2400" smtClean="0">
              <a:latin typeface="標楷體" pitchFamily="65" charset="-120"/>
            </a:endParaRPr>
          </a:p>
          <a:p>
            <a:pPr lvl="1" eaLnBrk="1" hangingPunct="1"/>
            <a:r>
              <a:rPr lang="zh-TW" altLang="zh-TW" smtClean="0"/>
              <a:t>金門縣縣有財產管理自治條例</a:t>
            </a:r>
            <a:r>
              <a:rPr lang="zh-TW" altLang="en-US" smtClean="0"/>
              <a:t>。</a:t>
            </a:r>
            <a:endParaRPr lang="en-US" altLang="zh-TW" smtClean="0"/>
          </a:p>
          <a:p>
            <a:pPr lvl="1" eaLnBrk="1" hangingPunct="1"/>
            <a:r>
              <a:rPr lang="zh-TW" altLang="zh-TW" smtClean="0"/>
              <a:t>金門縣縣有非公用不動產處分作業要點</a:t>
            </a:r>
            <a:r>
              <a:rPr lang="zh-TW" altLang="en-US" smtClean="0"/>
              <a:t>。</a:t>
            </a:r>
            <a:endParaRPr lang="en-US" altLang="zh-TW" smtClean="0"/>
          </a:p>
          <a:p>
            <a:pPr lvl="1" eaLnBrk="1" hangingPunct="1"/>
            <a:r>
              <a:rPr lang="zh-TW" altLang="zh-TW" smtClean="0"/>
              <a:t>金門縣縣有不動產標租作業要點</a:t>
            </a:r>
            <a:r>
              <a:rPr lang="zh-TW" altLang="en-US" smtClean="0">
                <a:latin typeface="標楷體" pitchFamily="65" charset="-120"/>
              </a:rPr>
              <a:t>。</a:t>
            </a:r>
          </a:p>
        </p:txBody>
      </p:sp>
    </p:spTree>
    <p:extLst>
      <p:ext uri="{BB962C8B-B14F-4D97-AF65-F5344CB8AC3E}">
        <p14:creationId xmlns:p14="http://schemas.microsoft.com/office/powerpoint/2010/main" val="963777792"/>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AE4CA8E6-F1F5-4A2D-B718-38D1FB29E167}" type="slidenum">
              <a:rPr kumimoji="0" lang="en-US" altLang="zh-TW" smtClean="0">
                <a:solidFill>
                  <a:srgbClr val="0000FF"/>
                </a:solidFill>
                <a:latin typeface="Arial" pitchFamily="34" charset="0"/>
              </a:rPr>
              <a:pPr eaLnBrk="1" hangingPunct="1"/>
              <a:t>75</a:t>
            </a:fld>
            <a:endParaRPr kumimoji="0" lang="en-US" altLang="zh-TW" smtClean="0">
              <a:solidFill>
                <a:srgbClr val="0000FF"/>
              </a:solidFill>
              <a:latin typeface="Arial" pitchFamily="34" charset="0"/>
            </a:endParaRPr>
          </a:p>
        </p:txBody>
      </p:sp>
      <p:sp>
        <p:nvSpPr>
          <p:cNvPr id="63491" name="Rectangle 2"/>
          <p:cNvSpPr>
            <a:spLocks noGrp="1" noChangeArrowheads="1"/>
          </p:cNvSpPr>
          <p:nvPr>
            <p:ph type="title"/>
          </p:nvPr>
        </p:nvSpPr>
        <p:spPr/>
        <p:txBody>
          <a:bodyPr/>
          <a:lstStyle/>
          <a:p>
            <a:pPr eaLnBrk="1" hangingPunct="1"/>
            <a:r>
              <a:rPr lang="zh-TW" altLang="en-US" smtClean="0"/>
              <a:t>採購監辦應注意事項</a:t>
            </a:r>
          </a:p>
        </p:txBody>
      </p:sp>
      <p:sp>
        <p:nvSpPr>
          <p:cNvPr id="63492" name="Rectangle 3"/>
          <p:cNvSpPr>
            <a:spLocks noGrp="1" noChangeArrowheads="1"/>
          </p:cNvSpPr>
          <p:nvPr>
            <p:ph type="body" idx="1"/>
          </p:nvPr>
        </p:nvSpPr>
        <p:spPr>
          <a:xfrm>
            <a:off x="250825" y="1341438"/>
            <a:ext cx="8709025" cy="5516562"/>
          </a:xfrm>
        </p:spPr>
        <p:txBody>
          <a:bodyPr/>
          <a:lstStyle/>
          <a:p>
            <a:pPr eaLnBrk="1" hangingPunct="1"/>
            <a:r>
              <a:rPr lang="zh-TW" altLang="en-US" sz="2800" dirty="0" smtClean="0"/>
              <a:t>採購簽辦階段</a:t>
            </a:r>
            <a:r>
              <a:rPr lang="en-US" altLang="zh-TW" sz="2400" dirty="0" smtClean="0">
                <a:solidFill>
                  <a:schemeClr val="folHlink"/>
                </a:solidFill>
                <a:latin typeface="標楷體" pitchFamily="65" charset="-120"/>
              </a:rPr>
              <a:t>(3.</a:t>
            </a:r>
            <a:r>
              <a:rPr lang="zh-TW" altLang="en-US" sz="2400" dirty="0" smtClean="0">
                <a:solidFill>
                  <a:schemeClr val="folHlink"/>
                </a:solidFill>
                <a:latin typeface="標楷體" pitchFamily="65" charset="-120"/>
              </a:rPr>
              <a:t>分批辦理</a:t>
            </a:r>
            <a:r>
              <a:rPr lang="en-US" altLang="zh-TW" sz="2400" dirty="0" smtClean="0">
                <a:solidFill>
                  <a:schemeClr val="folHlink"/>
                </a:solidFill>
                <a:latin typeface="標楷體" pitchFamily="65" charset="-120"/>
              </a:rPr>
              <a:t>/</a:t>
            </a:r>
            <a:r>
              <a:rPr lang="zh-TW" altLang="en-US" sz="2400" dirty="0" smtClean="0">
                <a:solidFill>
                  <a:schemeClr val="folHlink"/>
                </a:solidFill>
                <a:latin typeface="標楷體" pitchFamily="65" charset="-120"/>
              </a:rPr>
              <a:t>分別辦理</a:t>
            </a:r>
            <a:r>
              <a:rPr lang="en-US" altLang="zh-TW" sz="2400" dirty="0" smtClean="0">
                <a:solidFill>
                  <a:schemeClr val="folHlink"/>
                </a:solidFill>
                <a:latin typeface="標楷體" pitchFamily="65" charset="-120"/>
              </a:rPr>
              <a:t>)</a:t>
            </a:r>
          </a:p>
          <a:p>
            <a:pPr lvl="1" eaLnBrk="1" hangingPunct="1"/>
            <a:r>
              <a:rPr lang="zh-TW" altLang="en-US" sz="2400" dirty="0" smtClean="0"/>
              <a:t>機關</a:t>
            </a:r>
            <a:r>
              <a:rPr lang="zh-TW" altLang="en-US" sz="2400" dirty="0" smtClean="0">
                <a:solidFill>
                  <a:srgbClr val="FF0000"/>
                </a:solidFill>
              </a:rPr>
              <a:t>不得</a:t>
            </a:r>
            <a:r>
              <a:rPr lang="zh-TW" altLang="en-US" sz="2400" u="sng" dirty="0" smtClean="0">
                <a:solidFill>
                  <a:srgbClr val="FF0000"/>
                </a:solidFill>
              </a:rPr>
              <a:t>意圖</a:t>
            </a:r>
            <a:r>
              <a:rPr lang="zh-TW" altLang="en-US" sz="2400" dirty="0" smtClean="0"/>
              <a:t>規避本法之適用，分批辦理</a:t>
            </a:r>
            <a:r>
              <a:rPr lang="zh-TW" altLang="en-US" sz="2400" dirty="0" smtClean="0">
                <a:solidFill>
                  <a:srgbClr val="FF0000"/>
                </a:solidFill>
              </a:rPr>
              <a:t>公告金額以上</a:t>
            </a:r>
            <a:r>
              <a:rPr lang="zh-TW" altLang="en-US" sz="2400" dirty="0" smtClean="0"/>
              <a:t>之採購。</a:t>
            </a:r>
            <a:r>
              <a:rPr lang="zh-TW" altLang="en-US" sz="2400" dirty="0" smtClean="0">
                <a:solidFill>
                  <a:srgbClr val="FF0000"/>
                </a:solidFill>
              </a:rPr>
              <a:t>其有分批辦理之必要，並經上級機關核准者，應依其總金額核計採購金額</a:t>
            </a:r>
            <a:r>
              <a:rPr lang="zh-TW" altLang="en-US" sz="2400" dirty="0" smtClean="0"/>
              <a:t>，分別按公告金額或查核金額以上之規定辦理。</a:t>
            </a:r>
            <a:r>
              <a:rPr lang="en-US" altLang="zh-TW" sz="2000" dirty="0" smtClean="0">
                <a:latin typeface="標楷體" pitchFamily="65" charset="-120"/>
              </a:rPr>
              <a:t>(</a:t>
            </a:r>
            <a:r>
              <a:rPr lang="zh-TW" altLang="en-US" sz="2000" dirty="0" smtClean="0">
                <a:latin typeface="標楷體" pitchFamily="65" charset="-120"/>
              </a:rPr>
              <a:t>法</a:t>
            </a:r>
            <a:r>
              <a:rPr lang="en-US" altLang="zh-TW" sz="2000" dirty="0" smtClean="0">
                <a:latin typeface="標楷體" pitchFamily="65" charset="-120"/>
              </a:rPr>
              <a:t>14)</a:t>
            </a:r>
            <a:r>
              <a:rPr lang="en-US" altLang="zh-TW" sz="2400" dirty="0" smtClean="0"/>
              <a:t> </a:t>
            </a:r>
          </a:p>
          <a:p>
            <a:pPr lvl="1" eaLnBrk="1" hangingPunct="1"/>
            <a:r>
              <a:rPr lang="zh-TW" altLang="en-US" sz="2400" dirty="0" smtClean="0"/>
              <a:t>本法第</a:t>
            </a:r>
            <a:r>
              <a:rPr lang="en-US" altLang="zh-TW" sz="2400" dirty="0" smtClean="0">
                <a:latin typeface="標楷體" pitchFamily="65" charset="-120"/>
              </a:rPr>
              <a:t>14</a:t>
            </a:r>
            <a:r>
              <a:rPr lang="zh-TW" altLang="en-US" sz="2400" dirty="0" smtClean="0"/>
              <a:t>條所定意圖規避本法適用之分批，不包括依</a:t>
            </a:r>
            <a:r>
              <a:rPr lang="zh-TW" altLang="en-US" sz="2400" dirty="0" smtClean="0">
                <a:solidFill>
                  <a:srgbClr val="FF0000"/>
                </a:solidFill>
              </a:rPr>
              <a:t>不同標的、不同施工或供應地區、不同需求條件或不同行業廠商</a:t>
            </a:r>
            <a:r>
              <a:rPr lang="zh-TW" altLang="en-US" sz="2400" dirty="0" smtClean="0"/>
              <a:t>之專業項目所</a:t>
            </a:r>
            <a:r>
              <a:rPr lang="zh-TW" altLang="en-US" sz="2400" u="sng" dirty="0" smtClean="0">
                <a:solidFill>
                  <a:srgbClr val="FF0000"/>
                </a:solidFill>
              </a:rPr>
              <a:t>分別辦理</a:t>
            </a:r>
            <a:r>
              <a:rPr lang="zh-TW" altLang="en-US" sz="2400" dirty="0" smtClean="0"/>
              <a:t>者。 </a:t>
            </a:r>
            <a:r>
              <a:rPr lang="en-US" altLang="zh-TW" sz="2000" dirty="0" smtClean="0">
                <a:latin typeface="標楷體" pitchFamily="65" charset="-120"/>
              </a:rPr>
              <a:t>(</a:t>
            </a:r>
            <a:r>
              <a:rPr lang="zh-TW" altLang="en-US" sz="2000" dirty="0" smtClean="0">
                <a:latin typeface="標楷體" pitchFamily="65" charset="-120"/>
              </a:rPr>
              <a:t>細則</a:t>
            </a:r>
            <a:r>
              <a:rPr lang="en-US" altLang="zh-TW" sz="2000" dirty="0" smtClean="0">
                <a:latin typeface="標楷體" pitchFamily="65" charset="-120"/>
              </a:rPr>
              <a:t>13-I)</a:t>
            </a:r>
            <a:r>
              <a:rPr lang="en-US" altLang="zh-TW" sz="2400" dirty="0" smtClean="0"/>
              <a:t> </a:t>
            </a:r>
          </a:p>
          <a:p>
            <a:pPr lvl="1" eaLnBrk="1" hangingPunct="1"/>
            <a:r>
              <a:rPr lang="zh-TW" altLang="en-US" sz="2400" dirty="0" smtClean="0"/>
              <a:t>機關分批辦理公告金額以上之採購，</a:t>
            </a:r>
            <a:r>
              <a:rPr lang="zh-TW" altLang="en-US" sz="2400" dirty="0" smtClean="0">
                <a:solidFill>
                  <a:srgbClr val="FF0000"/>
                </a:solidFill>
              </a:rPr>
              <a:t>法定預算書已標示分批辦理者，得免報經上級機關核准</a:t>
            </a:r>
            <a:r>
              <a:rPr lang="zh-TW" altLang="en-US" sz="2400" dirty="0" smtClean="0"/>
              <a:t>。 </a:t>
            </a:r>
            <a:r>
              <a:rPr lang="en-US" altLang="zh-TW" sz="2000" dirty="0" smtClean="0">
                <a:latin typeface="標楷體" pitchFamily="65" charset="-120"/>
              </a:rPr>
              <a:t>(</a:t>
            </a:r>
            <a:r>
              <a:rPr lang="zh-TW" altLang="en-US" sz="2000" dirty="0" smtClean="0">
                <a:latin typeface="標楷體" pitchFamily="65" charset="-120"/>
              </a:rPr>
              <a:t>細則</a:t>
            </a:r>
            <a:r>
              <a:rPr lang="en-US" altLang="zh-TW" sz="2000" dirty="0" smtClean="0">
                <a:latin typeface="標楷體" pitchFamily="65" charset="-120"/>
              </a:rPr>
              <a:t>13-II)</a:t>
            </a:r>
          </a:p>
          <a:p>
            <a:pPr lvl="1" eaLnBrk="1" hangingPunct="1"/>
            <a:r>
              <a:rPr lang="zh-TW" altLang="en-US" sz="2400" dirty="0" smtClean="0"/>
              <a:t>機關</a:t>
            </a:r>
            <a:r>
              <a:rPr lang="zh-TW" altLang="en-US" sz="2400" dirty="0" smtClean="0">
                <a:solidFill>
                  <a:srgbClr val="FF0000"/>
                </a:solidFill>
              </a:rPr>
              <a:t>不得意圖</a:t>
            </a:r>
            <a:r>
              <a:rPr lang="zh-TW" altLang="en-US" sz="2400" dirty="0" smtClean="0"/>
              <a:t>規避本辦法之適用，分批辦理</a:t>
            </a:r>
            <a:r>
              <a:rPr lang="zh-TW" altLang="en-US" sz="2400" dirty="0" smtClean="0">
                <a:solidFill>
                  <a:srgbClr val="FF0000"/>
                </a:solidFill>
              </a:rPr>
              <a:t>未達公告金額但逾公告金額十分之ㄧ</a:t>
            </a:r>
            <a:r>
              <a:rPr lang="zh-TW" altLang="en-US" sz="2400" dirty="0" smtClean="0"/>
              <a:t>之採購。</a:t>
            </a:r>
            <a:r>
              <a:rPr lang="en-US" altLang="zh-TW" sz="2000" dirty="0" smtClean="0">
                <a:latin typeface="標楷體" pitchFamily="65" charset="-120"/>
              </a:rPr>
              <a:t>(</a:t>
            </a:r>
            <a:r>
              <a:rPr lang="zh-TW" altLang="en-US" sz="2000" dirty="0" smtClean="0">
                <a:latin typeface="標楷體" pitchFamily="65" charset="-120"/>
              </a:rPr>
              <a:t>未達招標</a:t>
            </a:r>
            <a:r>
              <a:rPr lang="en-US" altLang="zh-TW" sz="2000" dirty="0" smtClean="0">
                <a:latin typeface="標楷體" pitchFamily="65" charset="-120"/>
              </a:rPr>
              <a:t>6)</a:t>
            </a:r>
            <a:r>
              <a:rPr lang="en-US" altLang="zh-TW" sz="2400" dirty="0" smtClean="0"/>
              <a:t> </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A2EF81B1-0056-4177-B631-84DC8DE2F4A7}" type="slidenum">
              <a:rPr kumimoji="0" lang="en-US" altLang="zh-TW" smtClean="0">
                <a:solidFill>
                  <a:srgbClr val="0000FF"/>
                </a:solidFill>
                <a:latin typeface="Arial" pitchFamily="34" charset="0"/>
              </a:rPr>
              <a:pPr eaLnBrk="1" hangingPunct="1"/>
              <a:t>76</a:t>
            </a:fld>
            <a:endParaRPr kumimoji="0" lang="en-US" altLang="zh-TW" smtClean="0">
              <a:solidFill>
                <a:srgbClr val="0000FF"/>
              </a:solidFill>
              <a:latin typeface="Arial" pitchFamily="34" charset="0"/>
            </a:endParaRPr>
          </a:p>
        </p:txBody>
      </p:sp>
      <p:sp>
        <p:nvSpPr>
          <p:cNvPr id="64515" name="Rectangle 2"/>
          <p:cNvSpPr>
            <a:spLocks noGrp="1" noChangeArrowheads="1"/>
          </p:cNvSpPr>
          <p:nvPr>
            <p:ph type="title"/>
          </p:nvPr>
        </p:nvSpPr>
        <p:spPr/>
        <p:txBody>
          <a:bodyPr/>
          <a:lstStyle/>
          <a:p>
            <a:pPr eaLnBrk="1" hangingPunct="1"/>
            <a:r>
              <a:rPr lang="zh-TW" altLang="en-US" smtClean="0"/>
              <a:t>採購監辦應注意事項</a:t>
            </a:r>
          </a:p>
        </p:txBody>
      </p:sp>
      <p:sp>
        <p:nvSpPr>
          <p:cNvPr id="64516" name="Rectangle 3"/>
          <p:cNvSpPr>
            <a:spLocks noGrp="1" noChangeArrowheads="1"/>
          </p:cNvSpPr>
          <p:nvPr>
            <p:ph type="body" idx="1"/>
          </p:nvPr>
        </p:nvSpPr>
        <p:spPr>
          <a:xfrm>
            <a:off x="250825" y="1341438"/>
            <a:ext cx="8709025" cy="5516562"/>
          </a:xfrm>
        </p:spPr>
        <p:txBody>
          <a:bodyPr/>
          <a:lstStyle/>
          <a:p>
            <a:pPr lvl="1" eaLnBrk="1" hangingPunct="1"/>
            <a:r>
              <a:rPr lang="zh-TW" altLang="en-US" smtClean="0"/>
              <a:t>機關辦理採購，其屬巨額採購、查核金額以上之採購、公告金額以上之採購或小額採購，依採購金額於招標前認定之；其採購金額之計算方式如下 ：一、</a:t>
            </a:r>
            <a:r>
              <a:rPr lang="zh-TW" altLang="en-US" smtClean="0">
                <a:solidFill>
                  <a:srgbClr val="FF0000"/>
                </a:solidFill>
              </a:rPr>
              <a:t>採分批辦理採購者，依全部批數之預算總額認定之</a:t>
            </a:r>
            <a:r>
              <a:rPr lang="zh-TW" altLang="en-US" smtClean="0"/>
              <a:t>。 </a:t>
            </a:r>
            <a:r>
              <a:rPr lang="en-US" altLang="zh-TW" sz="2400" smtClean="0">
                <a:latin typeface="標楷體" pitchFamily="65" charset="-120"/>
              </a:rPr>
              <a:t>(</a:t>
            </a:r>
            <a:r>
              <a:rPr lang="zh-TW" altLang="en-US" sz="2400" smtClean="0">
                <a:latin typeface="標楷體" pitchFamily="65" charset="-120"/>
              </a:rPr>
              <a:t>細則</a:t>
            </a:r>
            <a:r>
              <a:rPr lang="en-US" altLang="zh-TW" sz="2400" smtClean="0">
                <a:latin typeface="標楷體" pitchFamily="65" charset="-120"/>
              </a:rPr>
              <a:t>6-I)</a:t>
            </a:r>
            <a:r>
              <a:rPr lang="en-US" altLang="zh-TW" smtClean="0"/>
              <a:t> </a:t>
            </a:r>
          </a:p>
          <a:p>
            <a:pPr lvl="1" eaLnBrk="1" hangingPunct="1"/>
            <a:r>
              <a:rPr lang="zh-TW" altLang="en-US" smtClean="0"/>
              <a:t>首揭工程如相同標的在一定</a:t>
            </a:r>
            <a:r>
              <a:rPr lang="zh-TW" altLang="en-US" smtClean="0">
                <a:latin typeface="標楷體" pitchFamily="65" charset="-120"/>
              </a:rPr>
              <a:t>時間內有數案</a:t>
            </a:r>
            <a:r>
              <a:rPr lang="en-US" altLang="zh-TW" smtClean="0">
                <a:latin typeface="標楷體" pitchFamily="65" charset="-120"/>
              </a:rPr>
              <a:t>(</a:t>
            </a:r>
            <a:r>
              <a:rPr lang="zh-TW" altLang="en-US" smtClean="0">
                <a:latin typeface="標楷體" pitchFamily="65" charset="-120"/>
              </a:rPr>
              <a:t>可以從過去經驗預估</a:t>
            </a:r>
            <a:r>
              <a:rPr lang="en-US" altLang="zh-TW" smtClean="0">
                <a:latin typeface="標楷體" pitchFamily="65" charset="-120"/>
              </a:rPr>
              <a:t>)</a:t>
            </a:r>
            <a:r>
              <a:rPr lang="zh-TW" altLang="en-US" smtClean="0">
                <a:latin typeface="標楷體" pitchFamily="65" charset="-120"/>
              </a:rPr>
              <a:t>者</a:t>
            </a:r>
            <a:r>
              <a:rPr lang="zh-TW" altLang="en-US" smtClean="0"/>
              <a:t>，仍可併案招標，視需要時通知廠商履約。如異常或損壞情形不同而須</a:t>
            </a:r>
            <a:r>
              <a:rPr lang="zh-TW" altLang="en-US" u="sng" smtClean="0"/>
              <a:t>分別辦理</a:t>
            </a:r>
            <a:r>
              <a:rPr lang="zh-TW" altLang="en-US" smtClean="0"/>
              <a:t>者，政府採購法（以下簡稱本法）施行細則第</a:t>
            </a:r>
            <a:r>
              <a:rPr lang="en-US" altLang="zh-TW" smtClean="0">
                <a:latin typeface="標楷體" pitchFamily="65" charset="-120"/>
              </a:rPr>
              <a:t>13</a:t>
            </a:r>
            <a:r>
              <a:rPr lang="zh-TW" altLang="en-US" smtClean="0"/>
              <a:t>條已有相關規定。</a:t>
            </a:r>
            <a:r>
              <a:rPr lang="zh-TW" altLang="en-US" smtClean="0">
                <a:solidFill>
                  <a:srgbClr val="FF0000"/>
                </a:solidFill>
              </a:rPr>
              <a:t>如僅因發生時間不同而須分批辦理者，適用本法第</a:t>
            </a:r>
            <a:r>
              <a:rPr lang="en-US" altLang="zh-TW" smtClean="0">
                <a:solidFill>
                  <a:srgbClr val="FF0000"/>
                </a:solidFill>
                <a:latin typeface="標楷體" pitchFamily="65" charset="-120"/>
              </a:rPr>
              <a:t>14</a:t>
            </a:r>
            <a:r>
              <a:rPr lang="zh-TW" altLang="en-US" smtClean="0">
                <a:solidFill>
                  <a:srgbClr val="FF0000"/>
                </a:solidFill>
              </a:rPr>
              <a:t>條規定</a:t>
            </a:r>
            <a:r>
              <a:rPr lang="zh-TW" altLang="en-US" smtClean="0"/>
              <a:t>。 </a:t>
            </a:r>
            <a:r>
              <a:rPr lang="en-US" altLang="zh-TW" sz="2400" smtClean="0">
                <a:latin typeface="標楷體" pitchFamily="65" charset="-120"/>
              </a:rPr>
              <a:t>(</a:t>
            </a:r>
            <a:r>
              <a:rPr lang="zh-TW" altLang="en-US" sz="2400" smtClean="0">
                <a:latin typeface="標楷體" pitchFamily="65" charset="-120"/>
              </a:rPr>
              <a:t>工程會</a:t>
            </a:r>
            <a:r>
              <a:rPr lang="en-US" altLang="zh-TW" sz="2400" smtClean="0">
                <a:latin typeface="標楷體" pitchFamily="65" charset="-120"/>
              </a:rPr>
              <a:t>880621</a:t>
            </a:r>
            <a:r>
              <a:rPr lang="zh-TW" altLang="en-US" sz="2400" smtClean="0">
                <a:latin typeface="標楷體" pitchFamily="65" charset="-120"/>
              </a:rPr>
              <a:t>工程企字第</a:t>
            </a:r>
            <a:r>
              <a:rPr lang="en-US" altLang="zh-TW" sz="2400" smtClean="0">
                <a:latin typeface="標楷體" pitchFamily="65" charset="-120"/>
              </a:rPr>
              <a:t>88022927</a:t>
            </a:r>
            <a:r>
              <a:rPr lang="zh-TW" altLang="en-US" sz="2400" smtClean="0">
                <a:latin typeface="標楷體" pitchFamily="65" charset="-120"/>
              </a:rPr>
              <a:t>號函</a:t>
            </a:r>
            <a:r>
              <a:rPr lang="en-US" altLang="zh-TW" sz="2400" smtClean="0">
                <a:latin typeface="標楷體" pitchFamily="65" charset="-120"/>
              </a:rPr>
              <a:t>)</a:t>
            </a:r>
            <a:r>
              <a:rPr lang="en-US" altLang="zh-TW" smtClean="0"/>
              <a:t> </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51821E5D-F3F5-4412-84A2-B0B8C2FB3B78}" type="slidenum">
              <a:rPr kumimoji="0" lang="en-US" altLang="zh-TW" smtClean="0">
                <a:solidFill>
                  <a:srgbClr val="0000FF"/>
                </a:solidFill>
                <a:latin typeface="Arial" pitchFamily="34" charset="0"/>
              </a:rPr>
              <a:pPr eaLnBrk="1" hangingPunct="1"/>
              <a:t>77</a:t>
            </a:fld>
            <a:endParaRPr kumimoji="0" lang="en-US" altLang="zh-TW" smtClean="0">
              <a:solidFill>
                <a:srgbClr val="0000FF"/>
              </a:solidFill>
              <a:latin typeface="Arial" pitchFamily="34" charset="0"/>
            </a:endParaRPr>
          </a:p>
        </p:txBody>
      </p:sp>
      <p:sp>
        <p:nvSpPr>
          <p:cNvPr id="65539" name="Rectangle 2"/>
          <p:cNvSpPr>
            <a:spLocks noGrp="1" noChangeArrowheads="1"/>
          </p:cNvSpPr>
          <p:nvPr>
            <p:ph type="title"/>
          </p:nvPr>
        </p:nvSpPr>
        <p:spPr/>
        <p:txBody>
          <a:bodyPr/>
          <a:lstStyle/>
          <a:p>
            <a:pPr eaLnBrk="1" hangingPunct="1"/>
            <a:r>
              <a:rPr lang="zh-TW" altLang="en-US" smtClean="0"/>
              <a:t>採購監辦應注意事項</a:t>
            </a:r>
          </a:p>
        </p:txBody>
      </p:sp>
      <p:sp>
        <p:nvSpPr>
          <p:cNvPr id="65540" name="Rectangle 3"/>
          <p:cNvSpPr>
            <a:spLocks noGrp="1" noChangeArrowheads="1"/>
          </p:cNvSpPr>
          <p:nvPr>
            <p:ph type="body" idx="1"/>
          </p:nvPr>
        </p:nvSpPr>
        <p:spPr/>
        <p:txBody>
          <a:bodyPr/>
          <a:lstStyle/>
          <a:p>
            <a:pPr lvl="1" eaLnBrk="1" hangingPunct="1"/>
            <a:r>
              <a:rPr lang="zh-TW" altLang="en-US" smtClean="0"/>
              <a:t>關於採購圖書之作業方式，</a:t>
            </a:r>
            <a:r>
              <a:rPr lang="zh-TW" altLang="en-US" smtClean="0">
                <a:solidFill>
                  <a:srgbClr val="FF0000"/>
                </a:solidFill>
              </a:rPr>
              <a:t>每一種圖書之需求</a:t>
            </a:r>
            <a:r>
              <a:rPr lang="zh-TW" altLang="en-US" smtClean="0"/>
              <a:t>，可視為一個採購，得視需要</a:t>
            </a:r>
            <a:r>
              <a:rPr lang="zh-TW" altLang="en-US" smtClean="0">
                <a:solidFill>
                  <a:srgbClr val="FF0000"/>
                </a:solidFill>
              </a:rPr>
              <a:t>分別辦理</a:t>
            </a:r>
            <a:r>
              <a:rPr lang="zh-TW" altLang="en-US" smtClean="0"/>
              <a:t>。其將數種圖書彙整後向同一供應商一次採購者，視為一個採購。</a:t>
            </a:r>
            <a:r>
              <a:rPr lang="en-US" altLang="zh-TW" sz="2400" smtClean="0">
                <a:latin typeface="標楷體" pitchFamily="65" charset="-120"/>
              </a:rPr>
              <a:t>(</a:t>
            </a:r>
            <a:r>
              <a:rPr lang="zh-TW" altLang="en-US" sz="2400" smtClean="0">
                <a:latin typeface="標楷體" pitchFamily="65" charset="-120"/>
              </a:rPr>
              <a:t>工程會</a:t>
            </a:r>
            <a:r>
              <a:rPr lang="en-US" altLang="zh-TW" sz="2400" smtClean="0">
                <a:latin typeface="標楷體" pitchFamily="65" charset="-120"/>
              </a:rPr>
              <a:t>880716</a:t>
            </a:r>
            <a:r>
              <a:rPr lang="zh-TW" altLang="en-US" sz="2400" smtClean="0">
                <a:latin typeface="標楷體" pitchFamily="65" charset="-120"/>
              </a:rPr>
              <a:t>工程企字第</a:t>
            </a:r>
            <a:r>
              <a:rPr lang="en-US" altLang="zh-TW" sz="2400" smtClean="0">
                <a:latin typeface="標楷體" pitchFamily="65" charset="-120"/>
              </a:rPr>
              <a:t>8810093</a:t>
            </a:r>
            <a:r>
              <a:rPr lang="zh-TW" altLang="en-US" sz="2400" smtClean="0">
                <a:latin typeface="標楷體" pitchFamily="65" charset="-120"/>
              </a:rPr>
              <a:t>號函</a:t>
            </a:r>
            <a:r>
              <a:rPr lang="en-US" altLang="zh-TW" sz="2400" smtClean="0">
                <a:latin typeface="標楷體" pitchFamily="65" charset="-120"/>
              </a:rPr>
              <a:t>)</a:t>
            </a:r>
            <a:r>
              <a:rPr lang="en-US" altLang="zh-TW" smtClean="0"/>
              <a:t> </a:t>
            </a:r>
          </a:p>
          <a:p>
            <a:pPr lvl="1" eaLnBrk="1" hangingPunct="1"/>
            <a:r>
              <a:rPr lang="zh-TW" altLang="en-US" smtClean="0"/>
              <a:t>同一年度中辦理數次性質相同，但地點名稱不同之採購，如符合本法施行細則第</a:t>
            </a:r>
            <a:r>
              <a:rPr lang="en-US" altLang="zh-TW" smtClean="0">
                <a:latin typeface="標楷體" pitchFamily="65" charset="-120"/>
              </a:rPr>
              <a:t>13</a:t>
            </a:r>
            <a:r>
              <a:rPr lang="zh-TW" altLang="en-US" smtClean="0"/>
              <a:t>條規定，係依</a:t>
            </a:r>
            <a:r>
              <a:rPr lang="zh-TW" altLang="en-US" smtClean="0">
                <a:solidFill>
                  <a:srgbClr val="FF0000"/>
                </a:solidFill>
              </a:rPr>
              <a:t>不同施工或供應地區</a:t>
            </a:r>
            <a:r>
              <a:rPr lang="zh-TW" altLang="en-US" smtClean="0"/>
              <a:t>或</a:t>
            </a:r>
            <a:r>
              <a:rPr lang="zh-TW" altLang="en-US" smtClean="0">
                <a:solidFill>
                  <a:srgbClr val="FF0000"/>
                </a:solidFill>
              </a:rPr>
              <a:t>不同需求條件</a:t>
            </a:r>
            <a:r>
              <a:rPr lang="zh-TW" altLang="en-US" smtClean="0"/>
              <a:t>所</a:t>
            </a:r>
            <a:r>
              <a:rPr lang="zh-TW" altLang="en-US" smtClean="0">
                <a:solidFill>
                  <a:srgbClr val="FF0000"/>
                </a:solidFill>
              </a:rPr>
              <a:t>分別辦理</a:t>
            </a:r>
            <a:r>
              <a:rPr lang="zh-TW" altLang="en-US" smtClean="0"/>
              <a:t>，每次採購金額皆未達公告金額者，其發包程序可按「未達公告金額之採購」規定辦理。</a:t>
            </a:r>
            <a:r>
              <a:rPr lang="en-US" altLang="zh-TW" sz="2400" smtClean="0">
                <a:latin typeface="標楷體" pitchFamily="65" charset="-120"/>
              </a:rPr>
              <a:t>(</a:t>
            </a:r>
            <a:r>
              <a:rPr lang="zh-TW" altLang="en-US" sz="2400" smtClean="0">
                <a:latin typeface="標楷體" pitchFamily="65" charset="-120"/>
              </a:rPr>
              <a:t>工程會</a:t>
            </a:r>
            <a:r>
              <a:rPr lang="en-US" altLang="zh-TW" sz="2400" smtClean="0">
                <a:latin typeface="標楷體" pitchFamily="65" charset="-120"/>
              </a:rPr>
              <a:t>880820</a:t>
            </a:r>
            <a:r>
              <a:rPr lang="zh-TW" altLang="en-US" sz="2400" smtClean="0">
                <a:latin typeface="標楷體" pitchFamily="65" charset="-120"/>
              </a:rPr>
              <a:t>工程企字第</a:t>
            </a:r>
            <a:r>
              <a:rPr lang="en-US" altLang="zh-TW" sz="2400" smtClean="0">
                <a:latin typeface="標楷體" pitchFamily="65" charset="-120"/>
              </a:rPr>
              <a:t>8811998</a:t>
            </a:r>
            <a:r>
              <a:rPr lang="zh-TW" altLang="en-US" sz="2400" smtClean="0">
                <a:latin typeface="標楷體" pitchFamily="65" charset="-120"/>
              </a:rPr>
              <a:t>號函</a:t>
            </a:r>
            <a:r>
              <a:rPr lang="en-US" altLang="zh-TW" sz="2400" smtClean="0">
                <a:latin typeface="標楷體" pitchFamily="65" charset="-120"/>
              </a:rPr>
              <a:t>)</a:t>
            </a:r>
            <a:r>
              <a:rPr lang="en-US" altLang="zh-TW" smtClean="0"/>
              <a:t> </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fld id="{620408A2-B303-4D00-8028-1D20F5BA30DC}" type="slidenum">
              <a:rPr kumimoji="0" lang="en-US" altLang="zh-TW" sz="2400" smtClean="0">
                <a:solidFill>
                  <a:srgbClr val="0000FF"/>
                </a:solidFill>
                <a:latin typeface="Arial" pitchFamily="34" charset="0"/>
                <a:ea typeface="新細明體" pitchFamily="18" charset="-120"/>
              </a:rPr>
              <a:pPr eaLnBrk="1" hangingPunct="1">
                <a:spcBef>
                  <a:spcPct val="0"/>
                </a:spcBef>
                <a:buClrTx/>
                <a:buSzTx/>
                <a:buFontTx/>
                <a:buNone/>
              </a:pPr>
              <a:t>78</a:t>
            </a:fld>
            <a:endParaRPr kumimoji="0" lang="en-US" altLang="zh-TW" sz="2400" smtClean="0">
              <a:solidFill>
                <a:srgbClr val="0000FF"/>
              </a:solidFill>
              <a:latin typeface="Arial" pitchFamily="34" charset="0"/>
              <a:ea typeface="新細明體" pitchFamily="18" charset="-120"/>
            </a:endParaRPr>
          </a:p>
        </p:txBody>
      </p:sp>
      <p:sp>
        <p:nvSpPr>
          <p:cNvPr id="69635" name="Rectangle 4"/>
          <p:cNvSpPr>
            <a:spLocks noGrp="1" noChangeArrowheads="1"/>
          </p:cNvSpPr>
          <p:nvPr>
            <p:ph type="title"/>
          </p:nvPr>
        </p:nvSpPr>
        <p:spPr>
          <a:xfrm>
            <a:off x="1042988" y="244475"/>
            <a:ext cx="8101012" cy="736600"/>
          </a:xfrm>
          <a:noFill/>
        </p:spPr>
        <p:txBody>
          <a:bodyPr/>
          <a:lstStyle/>
          <a:p>
            <a:pPr algn="ctr" eaLnBrk="1" hangingPunct="1"/>
            <a:r>
              <a:rPr lang="zh-TW" altLang="en-US" smtClean="0">
                <a:latin typeface="標楷體" pitchFamily="65" charset="-120"/>
              </a:rPr>
              <a:t>分批採購</a:t>
            </a:r>
            <a:r>
              <a:rPr lang="en-US" altLang="zh-TW" smtClean="0">
                <a:latin typeface="標楷體" pitchFamily="65" charset="-120"/>
              </a:rPr>
              <a:t>/</a:t>
            </a:r>
            <a:r>
              <a:rPr lang="zh-TW" altLang="en-US" smtClean="0">
                <a:latin typeface="標楷體" pitchFamily="65" charset="-120"/>
              </a:rPr>
              <a:t>分別辦理錯誤案例</a:t>
            </a:r>
            <a:r>
              <a:rPr lang="en-US" altLang="zh-TW" smtClean="0">
                <a:latin typeface="標楷體" pitchFamily="65" charset="-120"/>
              </a:rPr>
              <a:t>-1</a:t>
            </a:r>
          </a:p>
        </p:txBody>
      </p:sp>
      <p:pic>
        <p:nvPicPr>
          <p:cNvPr id="69636" name="Picture 8"/>
          <p:cNvPicPr>
            <a:picLocks noChangeAspect="1" noChangeArrowheads="1"/>
          </p:cNvPicPr>
          <p:nvPr/>
        </p:nvPicPr>
        <p:blipFill>
          <a:blip r:embed="rId2">
            <a:extLst>
              <a:ext uri="{28A0092B-C50C-407E-A947-70E740481C1C}">
                <a14:useLocalDpi xmlns:a14="http://schemas.microsoft.com/office/drawing/2010/main" val="0"/>
              </a:ext>
            </a:extLst>
          </a:blip>
          <a:srcRect l="21941" t="16536" r="22688" b="9425"/>
          <a:stretch>
            <a:fillRect/>
          </a:stretch>
        </p:blipFill>
        <p:spPr bwMode="auto">
          <a:xfrm>
            <a:off x="5005388" y="4076700"/>
            <a:ext cx="40671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pic>
        <p:nvPicPr>
          <p:cNvPr id="69637" name="Picture 9"/>
          <p:cNvPicPr>
            <a:picLocks noChangeAspect="1" noChangeArrowheads="1"/>
          </p:cNvPicPr>
          <p:nvPr/>
        </p:nvPicPr>
        <p:blipFill>
          <a:blip r:embed="rId3">
            <a:extLst>
              <a:ext uri="{28A0092B-C50C-407E-A947-70E740481C1C}">
                <a14:useLocalDpi xmlns:a14="http://schemas.microsoft.com/office/drawing/2010/main" val="0"/>
              </a:ext>
            </a:extLst>
          </a:blip>
          <a:srcRect l="21941" t="18512" r="23421" b="7683"/>
          <a:stretch>
            <a:fillRect/>
          </a:stretch>
        </p:blipFill>
        <p:spPr bwMode="auto">
          <a:xfrm>
            <a:off x="5005388" y="1268413"/>
            <a:ext cx="406717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
        <p:nvSpPr>
          <p:cNvPr id="69638" name="Rectangle 22"/>
          <p:cNvSpPr>
            <a:spLocks noChangeArrowheads="1"/>
          </p:cNvSpPr>
          <p:nvPr/>
        </p:nvSpPr>
        <p:spPr bwMode="auto">
          <a:xfrm>
            <a:off x="179388" y="1268413"/>
            <a:ext cx="489743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lnSpc>
                <a:spcPct val="90000"/>
              </a:lnSpc>
              <a:buClrTx/>
              <a:buSzTx/>
              <a:buFontTx/>
              <a:buChar char="•"/>
            </a:pPr>
            <a:r>
              <a:rPr lang="zh-TW" altLang="en-US" sz="2400">
                <a:solidFill>
                  <a:srgbClr val="FF3300"/>
                </a:solidFill>
                <a:latin typeface="標楷體" pitchFamily="65" charset="-120"/>
              </a:rPr>
              <a:t>標案名稱</a:t>
            </a:r>
            <a:r>
              <a:rPr lang="en-US" altLang="en-US" sz="2400">
                <a:solidFill>
                  <a:srgbClr val="FF3300"/>
                </a:solidFill>
                <a:latin typeface="標楷體" pitchFamily="65" charset="-120"/>
              </a:rPr>
              <a:t>：</a:t>
            </a:r>
            <a:r>
              <a:rPr lang="en-US" altLang="zh-TW" sz="2000">
                <a:solidFill>
                  <a:srgbClr val="FF3300"/>
                </a:solidFill>
                <a:latin typeface="標楷體" pitchFamily="65" charset="-120"/>
              </a:rPr>
              <a:t>98</a:t>
            </a:r>
            <a:r>
              <a:rPr lang="zh-TW" altLang="en-US" sz="2000">
                <a:solidFill>
                  <a:srgbClr val="FF3300"/>
                </a:solidFill>
                <a:latin typeface="標楷體" pitchFamily="65" charset="-120"/>
              </a:rPr>
              <a:t>學年度新生制服採購案</a:t>
            </a:r>
            <a:r>
              <a:rPr lang="zh-TW" altLang="en-US" sz="2400">
                <a:latin typeface="標楷體" pitchFamily="65" charset="-120"/>
              </a:rPr>
              <a:t> </a:t>
            </a:r>
          </a:p>
          <a:p>
            <a:pPr eaLnBrk="1" hangingPunct="1">
              <a:lnSpc>
                <a:spcPct val="90000"/>
              </a:lnSpc>
              <a:buClrTx/>
              <a:buSzTx/>
              <a:buFontTx/>
              <a:buNone/>
            </a:pPr>
            <a:r>
              <a:rPr lang="zh-TW" altLang="en-US" sz="2400">
                <a:latin typeface="標楷體" pitchFamily="65" charset="-120"/>
              </a:rPr>
              <a:t>  預算金額：</a:t>
            </a:r>
            <a:r>
              <a:rPr lang="en-US" altLang="zh-TW" sz="2000">
                <a:solidFill>
                  <a:srgbClr val="FF0066"/>
                </a:solidFill>
                <a:latin typeface="標楷體" pitchFamily="65" charset="-120"/>
              </a:rPr>
              <a:t>84</a:t>
            </a:r>
            <a:r>
              <a:rPr lang="zh-TW" altLang="en-US" sz="2000">
                <a:solidFill>
                  <a:srgbClr val="FF0066"/>
                </a:solidFill>
                <a:latin typeface="標楷體" pitchFamily="65" charset="-120"/>
              </a:rPr>
              <a:t>萬元</a:t>
            </a:r>
            <a:r>
              <a:rPr lang="zh-TW" altLang="en-US" sz="2000">
                <a:latin typeface="標楷體" pitchFamily="65" charset="-120"/>
              </a:rPr>
              <a:t>（未達公告金額）</a:t>
            </a:r>
          </a:p>
          <a:p>
            <a:pPr eaLnBrk="1" hangingPunct="1">
              <a:lnSpc>
                <a:spcPct val="90000"/>
              </a:lnSpc>
              <a:buClrTx/>
              <a:buSzTx/>
              <a:buFontTx/>
              <a:buNone/>
            </a:pPr>
            <a:r>
              <a:rPr lang="zh-TW" altLang="en-US" sz="2400">
                <a:latin typeface="標楷體" pitchFamily="65" charset="-120"/>
              </a:rPr>
              <a:t>  招標方式：</a:t>
            </a:r>
            <a:r>
              <a:rPr lang="zh-TW" altLang="en-US" sz="2000">
                <a:latin typeface="標楷體" pitchFamily="65" charset="-120"/>
              </a:rPr>
              <a:t>公開取得報價單或企劃書</a:t>
            </a:r>
          </a:p>
          <a:p>
            <a:pPr eaLnBrk="1" hangingPunct="1">
              <a:lnSpc>
                <a:spcPct val="90000"/>
              </a:lnSpc>
              <a:buClrTx/>
              <a:buSzTx/>
              <a:buFontTx/>
              <a:buNone/>
            </a:pPr>
            <a:r>
              <a:rPr lang="zh-TW" altLang="en-US" sz="2400">
                <a:solidFill>
                  <a:srgbClr val="FF0066"/>
                </a:solidFill>
                <a:latin typeface="標楷體" pitchFamily="65" charset="-120"/>
              </a:rPr>
              <a:t>  公 告 日：</a:t>
            </a:r>
            <a:r>
              <a:rPr lang="en-US" altLang="zh-TW" sz="2400">
                <a:solidFill>
                  <a:srgbClr val="FF0066"/>
                </a:solidFill>
                <a:latin typeface="標楷體" pitchFamily="65" charset="-120"/>
              </a:rPr>
              <a:t>98/05/21</a:t>
            </a:r>
            <a:r>
              <a:rPr lang="en-US" altLang="zh-TW" sz="2400">
                <a:latin typeface="標楷體" pitchFamily="65" charset="-120"/>
              </a:rPr>
              <a:t> </a:t>
            </a:r>
          </a:p>
          <a:p>
            <a:pPr eaLnBrk="1" hangingPunct="1">
              <a:lnSpc>
                <a:spcPct val="90000"/>
              </a:lnSpc>
              <a:buClrTx/>
              <a:buSzTx/>
              <a:buFontTx/>
              <a:buChar char="•"/>
            </a:pPr>
            <a:r>
              <a:rPr lang="zh-TW" altLang="en-US" sz="2400">
                <a:solidFill>
                  <a:srgbClr val="FF3300"/>
                </a:solidFill>
                <a:latin typeface="標楷體" pitchFamily="65" charset="-120"/>
              </a:rPr>
              <a:t>標案名稱</a:t>
            </a:r>
            <a:r>
              <a:rPr lang="en-US" altLang="en-US" sz="2400">
                <a:solidFill>
                  <a:srgbClr val="FF3300"/>
                </a:solidFill>
                <a:latin typeface="標楷體" pitchFamily="65" charset="-120"/>
              </a:rPr>
              <a:t>：</a:t>
            </a:r>
            <a:r>
              <a:rPr lang="en-US" altLang="zh-TW" sz="2000">
                <a:solidFill>
                  <a:srgbClr val="FF3300"/>
                </a:solidFill>
                <a:latin typeface="標楷體" pitchFamily="65" charset="-120"/>
              </a:rPr>
              <a:t>98</a:t>
            </a:r>
            <a:r>
              <a:rPr lang="zh-TW" altLang="en-US" sz="2000">
                <a:solidFill>
                  <a:srgbClr val="FF3300"/>
                </a:solidFill>
                <a:latin typeface="標楷體" pitchFamily="65" charset="-120"/>
              </a:rPr>
              <a:t>學年度新生運動服</a:t>
            </a:r>
            <a:r>
              <a:rPr lang="zh-TW" altLang="en-US" sz="2400">
                <a:latin typeface="標楷體" pitchFamily="65" charset="-120"/>
              </a:rPr>
              <a:t> </a:t>
            </a:r>
          </a:p>
          <a:p>
            <a:pPr eaLnBrk="1" hangingPunct="1">
              <a:lnSpc>
                <a:spcPct val="90000"/>
              </a:lnSpc>
              <a:buClrTx/>
              <a:buSzTx/>
              <a:buFontTx/>
              <a:buNone/>
            </a:pPr>
            <a:r>
              <a:rPr lang="zh-TW" altLang="en-US" sz="2400">
                <a:latin typeface="標楷體" pitchFamily="65" charset="-120"/>
              </a:rPr>
              <a:t>  預算金額：</a:t>
            </a:r>
            <a:r>
              <a:rPr lang="en-US" altLang="zh-TW" sz="2000">
                <a:solidFill>
                  <a:srgbClr val="FF0066"/>
                </a:solidFill>
                <a:latin typeface="標楷體" pitchFamily="65" charset="-120"/>
              </a:rPr>
              <a:t>48</a:t>
            </a:r>
            <a:r>
              <a:rPr lang="zh-TW" altLang="en-US" sz="2000">
                <a:solidFill>
                  <a:srgbClr val="FF0066"/>
                </a:solidFill>
                <a:latin typeface="標楷體" pitchFamily="65" charset="-120"/>
              </a:rPr>
              <a:t>萬</a:t>
            </a:r>
            <a:r>
              <a:rPr lang="en-US" altLang="zh-TW" sz="2000">
                <a:solidFill>
                  <a:srgbClr val="FF0066"/>
                </a:solidFill>
                <a:latin typeface="標楷體" pitchFamily="65" charset="-120"/>
              </a:rPr>
              <a:t>4</a:t>
            </a:r>
            <a:r>
              <a:rPr lang="zh-TW" altLang="en-US" sz="2000">
                <a:solidFill>
                  <a:srgbClr val="FF0066"/>
                </a:solidFill>
                <a:latin typeface="標楷體" pitchFamily="65" charset="-120"/>
              </a:rPr>
              <a:t>千元</a:t>
            </a:r>
            <a:r>
              <a:rPr lang="en-US" altLang="zh-TW" sz="2000">
                <a:latin typeface="標楷體" pitchFamily="65" charset="-120"/>
              </a:rPr>
              <a:t>(</a:t>
            </a:r>
            <a:r>
              <a:rPr lang="zh-TW" altLang="en-US" sz="2000">
                <a:latin typeface="標楷體" pitchFamily="65" charset="-120"/>
              </a:rPr>
              <a:t>未達公告金額</a:t>
            </a:r>
            <a:r>
              <a:rPr lang="en-US" altLang="zh-TW" sz="2000">
                <a:latin typeface="標楷體" pitchFamily="65" charset="-120"/>
              </a:rPr>
              <a:t>)</a:t>
            </a:r>
          </a:p>
          <a:p>
            <a:pPr eaLnBrk="1" hangingPunct="1">
              <a:lnSpc>
                <a:spcPct val="90000"/>
              </a:lnSpc>
              <a:buClrTx/>
              <a:buSzTx/>
              <a:buFontTx/>
              <a:buNone/>
            </a:pPr>
            <a:r>
              <a:rPr lang="zh-TW" altLang="en-US" sz="2400">
                <a:latin typeface="標楷體" pitchFamily="65" charset="-120"/>
              </a:rPr>
              <a:t>  招標方式：</a:t>
            </a:r>
            <a:r>
              <a:rPr lang="zh-TW" altLang="en-US" sz="2000">
                <a:latin typeface="標楷體" pitchFamily="65" charset="-120"/>
              </a:rPr>
              <a:t>公開取得報價單或企劃書</a:t>
            </a:r>
          </a:p>
          <a:p>
            <a:pPr eaLnBrk="1" hangingPunct="1">
              <a:lnSpc>
                <a:spcPct val="90000"/>
              </a:lnSpc>
              <a:buClrTx/>
              <a:buSzTx/>
              <a:buFontTx/>
              <a:buNone/>
            </a:pPr>
            <a:r>
              <a:rPr lang="zh-TW" altLang="en-US" sz="2400">
                <a:latin typeface="標楷體" pitchFamily="65" charset="-120"/>
              </a:rPr>
              <a:t>  </a:t>
            </a:r>
            <a:r>
              <a:rPr lang="zh-TW" altLang="en-US" sz="2400">
                <a:solidFill>
                  <a:srgbClr val="FF0066"/>
                </a:solidFill>
                <a:latin typeface="標楷體" pitchFamily="65" charset="-120"/>
              </a:rPr>
              <a:t>公 告 日：</a:t>
            </a:r>
            <a:r>
              <a:rPr lang="en-US" altLang="zh-TW" sz="2400">
                <a:solidFill>
                  <a:srgbClr val="FF0066"/>
                </a:solidFill>
                <a:latin typeface="標楷體" pitchFamily="65" charset="-120"/>
              </a:rPr>
              <a:t>98/05/21</a:t>
            </a:r>
          </a:p>
          <a:p>
            <a:pPr eaLnBrk="1" hangingPunct="1">
              <a:lnSpc>
                <a:spcPct val="90000"/>
              </a:lnSpc>
              <a:buClrTx/>
              <a:buSzTx/>
              <a:buFontTx/>
              <a:buNone/>
            </a:pPr>
            <a:r>
              <a:rPr lang="zh-TW" altLang="en-US" sz="2400">
                <a:latin typeface="標楷體" pitchFamily="65" charset="-120"/>
              </a:rPr>
              <a:t>上揭係屬</a:t>
            </a:r>
            <a:r>
              <a:rPr lang="zh-TW" altLang="en-US" sz="2400">
                <a:solidFill>
                  <a:srgbClr val="FF0066"/>
                </a:solidFill>
                <a:latin typeface="標楷體" pitchFamily="65" charset="-120"/>
              </a:rPr>
              <a:t>同一性質之採購標的</a:t>
            </a:r>
            <a:r>
              <a:rPr lang="zh-TW" altLang="en-US" sz="2400">
                <a:latin typeface="標楷體" pitchFamily="65" charset="-120"/>
              </a:rPr>
              <a:t>，相同需求條件、相同行業廠商之專業資格，未符政府採購法施行細則</a:t>
            </a:r>
            <a:r>
              <a:rPr lang="en-US" altLang="zh-TW" sz="2400">
                <a:latin typeface="標楷體" pitchFamily="65" charset="-120"/>
                <a:cs typeface="Arial" pitchFamily="34" charset="0"/>
              </a:rPr>
              <a:t>§13</a:t>
            </a:r>
            <a:r>
              <a:rPr lang="zh-TW" altLang="en-US" sz="2400">
                <a:latin typeface="標楷體" pitchFamily="65" charset="-120"/>
              </a:rPr>
              <a:t>分別之情形，致使</a:t>
            </a:r>
            <a:r>
              <a:rPr lang="zh-TW" altLang="en-US" sz="2400">
                <a:solidFill>
                  <a:srgbClr val="FF0066"/>
                </a:solidFill>
                <a:latin typeface="標楷體" pitchFamily="65" charset="-120"/>
              </a:rPr>
              <a:t>原達公告金額之採購，拆分二個採購案後均未達公告金額</a:t>
            </a:r>
            <a:r>
              <a:rPr lang="zh-TW" altLang="en-US" sz="2400">
                <a:latin typeface="標楷體" pitchFamily="65" charset="-120"/>
              </a:rPr>
              <a:t>。</a:t>
            </a:r>
          </a:p>
        </p:txBody>
      </p:sp>
      <p:sp>
        <p:nvSpPr>
          <p:cNvPr id="123909" name="Rectangle 5"/>
          <p:cNvSpPr>
            <a:spLocks noChangeArrowheads="1"/>
          </p:cNvSpPr>
          <p:nvPr/>
        </p:nvSpPr>
        <p:spPr bwMode="auto">
          <a:xfrm>
            <a:off x="5364163" y="1881188"/>
            <a:ext cx="3708400" cy="179387"/>
          </a:xfrm>
          <a:prstGeom prst="rect">
            <a:avLst/>
          </a:prstGeom>
          <a:noFill/>
          <a:ln w="38100">
            <a:solidFill>
              <a:srgbClr val="FF0066"/>
            </a:solidFill>
            <a:prstDash val="dash"/>
            <a:miter lim="800000"/>
            <a:headEnd/>
            <a:tailEnd/>
          </a:ln>
          <a:effectLst/>
        </p:spPr>
        <p:txBody>
          <a:bodyPr wrap="none" anchor="ctr"/>
          <a:lstStyle/>
          <a:p>
            <a:pPr>
              <a:defRPr/>
            </a:pPr>
            <a:endParaRPr lang="zh-TW" altLang="en-US"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2" name="Rectangle 5"/>
          <p:cNvSpPr>
            <a:spLocks noChangeArrowheads="1"/>
          </p:cNvSpPr>
          <p:nvPr/>
        </p:nvSpPr>
        <p:spPr bwMode="auto">
          <a:xfrm>
            <a:off x="5364163" y="2636838"/>
            <a:ext cx="3708400" cy="179387"/>
          </a:xfrm>
          <a:prstGeom prst="rect">
            <a:avLst/>
          </a:prstGeom>
          <a:noFill/>
          <a:ln w="38100">
            <a:solidFill>
              <a:srgbClr val="FF0066"/>
            </a:solidFill>
            <a:prstDash val="dash"/>
            <a:miter lim="800000"/>
            <a:headEnd/>
            <a:tailEnd/>
          </a:ln>
          <a:effectLst/>
        </p:spPr>
        <p:txBody>
          <a:bodyPr wrap="none" anchor="ctr"/>
          <a:lstStyle/>
          <a:p>
            <a:pPr>
              <a:defRPr/>
            </a:pPr>
            <a:endParaRPr lang="zh-TW" altLang="en-US"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3" name="Rectangle 5"/>
          <p:cNvSpPr>
            <a:spLocks noChangeArrowheads="1"/>
          </p:cNvSpPr>
          <p:nvPr/>
        </p:nvSpPr>
        <p:spPr bwMode="auto">
          <a:xfrm>
            <a:off x="5364163" y="3500438"/>
            <a:ext cx="3708400" cy="179387"/>
          </a:xfrm>
          <a:prstGeom prst="rect">
            <a:avLst/>
          </a:prstGeom>
          <a:noFill/>
          <a:ln w="38100">
            <a:solidFill>
              <a:srgbClr val="FF0066"/>
            </a:solidFill>
            <a:prstDash val="dash"/>
            <a:miter lim="800000"/>
            <a:headEnd/>
            <a:tailEnd/>
          </a:ln>
          <a:effectLst/>
        </p:spPr>
        <p:txBody>
          <a:bodyPr wrap="none" anchor="ctr"/>
          <a:lstStyle/>
          <a:p>
            <a:pPr>
              <a:defRPr/>
            </a:pPr>
            <a:endParaRPr lang="zh-TW" altLang="en-US"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4" name="Rectangle 5"/>
          <p:cNvSpPr>
            <a:spLocks noChangeArrowheads="1"/>
          </p:cNvSpPr>
          <p:nvPr/>
        </p:nvSpPr>
        <p:spPr bwMode="auto">
          <a:xfrm>
            <a:off x="5364163" y="4689475"/>
            <a:ext cx="3708400" cy="179388"/>
          </a:xfrm>
          <a:prstGeom prst="rect">
            <a:avLst/>
          </a:prstGeom>
          <a:noFill/>
          <a:ln w="38100">
            <a:solidFill>
              <a:srgbClr val="FF0066"/>
            </a:solidFill>
            <a:prstDash val="dash"/>
            <a:miter lim="800000"/>
            <a:headEnd/>
            <a:tailEnd/>
          </a:ln>
          <a:effectLst/>
        </p:spPr>
        <p:txBody>
          <a:bodyPr wrap="none" anchor="ctr"/>
          <a:lstStyle/>
          <a:p>
            <a:pPr>
              <a:defRPr/>
            </a:pPr>
            <a:endParaRPr lang="zh-TW" altLang="en-US"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5" name="Rectangle 5"/>
          <p:cNvSpPr>
            <a:spLocks noChangeArrowheads="1"/>
          </p:cNvSpPr>
          <p:nvPr/>
        </p:nvSpPr>
        <p:spPr bwMode="auto">
          <a:xfrm>
            <a:off x="5364163" y="5410200"/>
            <a:ext cx="3708400" cy="179388"/>
          </a:xfrm>
          <a:prstGeom prst="rect">
            <a:avLst/>
          </a:prstGeom>
          <a:noFill/>
          <a:ln w="38100">
            <a:solidFill>
              <a:srgbClr val="FF0066"/>
            </a:solidFill>
            <a:prstDash val="dash"/>
            <a:miter lim="800000"/>
            <a:headEnd/>
            <a:tailEnd/>
          </a:ln>
          <a:effectLst/>
        </p:spPr>
        <p:txBody>
          <a:bodyPr wrap="none" anchor="ctr"/>
          <a:lstStyle/>
          <a:p>
            <a:pPr>
              <a:defRPr/>
            </a:pPr>
            <a:endParaRPr lang="zh-TW" altLang="en-US"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
        <p:nvSpPr>
          <p:cNvPr id="6" name="Rectangle 5"/>
          <p:cNvSpPr>
            <a:spLocks noChangeArrowheads="1"/>
          </p:cNvSpPr>
          <p:nvPr/>
        </p:nvSpPr>
        <p:spPr bwMode="auto">
          <a:xfrm>
            <a:off x="5364163" y="6273800"/>
            <a:ext cx="3708400" cy="179388"/>
          </a:xfrm>
          <a:prstGeom prst="rect">
            <a:avLst/>
          </a:prstGeom>
          <a:noFill/>
          <a:ln w="38100">
            <a:solidFill>
              <a:srgbClr val="FF0066"/>
            </a:solidFill>
            <a:prstDash val="dash"/>
            <a:miter lim="800000"/>
            <a:headEnd/>
            <a:tailEnd/>
          </a:ln>
          <a:effectLst/>
        </p:spPr>
        <p:txBody>
          <a:bodyPr wrap="none" anchor="ctr"/>
          <a:lstStyle/>
          <a:p>
            <a:pPr>
              <a:defRPr/>
            </a:pPr>
            <a:endParaRPr lang="zh-TW" altLang="en-US" b="1">
              <a:solidFill>
                <a:srgbClr val="0000CC"/>
              </a:solidFill>
              <a:effectLst>
                <a:outerShdw blurRad="38100" dist="38100" dir="2700000" algn="tl">
                  <a:srgbClr val="000000">
                    <a:alpha val="43137"/>
                  </a:srgbClr>
                </a:outerShdw>
              </a:effectLst>
              <a:latin typeface="Arial" charset="0"/>
              <a:ea typeface="標楷體" pitchFamily="65" charset="-120"/>
            </a:endParaRPr>
          </a:p>
        </p:txBody>
      </p:sp>
    </p:spTree>
    <p:extLst>
      <p:ext uri="{BB962C8B-B14F-4D97-AF65-F5344CB8AC3E}">
        <p14:creationId xmlns:p14="http://schemas.microsoft.com/office/powerpoint/2010/main" val="2431431232"/>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fld id="{5C1F2D7C-AF32-46DF-85C4-D421DDF5C644}" type="slidenum">
              <a:rPr kumimoji="0" lang="en-US" altLang="zh-TW" sz="2400" smtClean="0">
                <a:solidFill>
                  <a:srgbClr val="0000FF"/>
                </a:solidFill>
                <a:latin typeface="Arial" pitchFamily="34" charset="0"/>
                <a:ea typeface="新細明體" pitchFamily="18" charset="-120"/>
              </a:rPr>
              <a:pPr eaLnBrk="1" hangingPunct="1">
                <a:spcBef>
                  <a:spcPct val="0"/>
                </a:spcBef>
                <a:buClrTx/>
                <a:buSzTx/>
                <a:buFontTx/>
                <a:buNone/>
              </a:pPr>
              <a:t>79</a:t>
            </a:fld>
            <a:endParaRPr kumimoji="0" lang="en-US" altLang="zh-TW" sz="2400" smtClean="0">
              <a:solidFill>
                <a:srgbClr val="0000FF"/>
              </a:solidFill>
              <a:latin typeface="Arial" pitchFamily="34" charset="0"/>
              <a:ea typeface="新細明體" pitchFamily="18" charset="-120"/>
            </a:endParaRPr>
          </a:p>
        </p:txBody>
      </p:sp>
      <p:pic>
        <p:nvPicPr>
          <p:cNvPr id="70659" name="Picture 2" descr="圖片1"/>
          <p:cNvPicPr>
            <a:picLocks noChangeAspect="1" noChangeArrowheads="1"/>
          </p:cNvPicPr>
          <p:nvPr/>
        </p:nvPicPr>
        <p:blipFill>
          <a:blip r:embed="rId2">
            <a:extLst>
              <a:ext uri="{28A0092B-C50C-407E-A947-70E740481C1C}">
                <a14:useLocalDpi xmlns:a14="http://schemas.microsoft.com/office/drawing/2010/main" val="0"/>
              </a:ext>
            </a:extLst>
          </a:blip>
          <a:srcRect r="1021"/>
          <a:stretch>
            <a:fillRect/>
          </a:stretch>
        </p:blipFill>
        <p:spPr bwMode="auto">
          <a:xfrm>
            <a:off x="684213" y="2060575"/>
            <a:ext cx="7848600"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0474" name="Rectangle 10"/>
          <p:cNvSpPr>
            <a:spLocks noChangeArrowheads="1"/>
          </p:cNvSpPr>
          <p:nvPr/>
        </p:nvSpPr>
        <p:spPr bwMode="auto">
          <a:xfrm>
            <a:off x="636588" y="1484313"/>
            <a:ext cx="7823200" cy="427037"/>
          </a:xfrm>
          <a:prstGeom prst="rect">
            <a:avLst/>
          </a:prstGeom>
          <a:noFill/>
          <a:ln w="38100" algn="ctr">
            <a:noFill/>
            <a:miter lim="800000"/>
            <a:headEnd/>
            <a:tailEnd/>
          </a:ln>
          <a:effectLst/>
        </p:spPr>
        <p:txBody>
          <a:bodyPr wrap="none" lIns="0" tIns="0" rIns="0" bIns="0">
            <a:spAutoFit/>
          </a:bodyPr>
          <a:lstStyle/>
          <a:p>
            <a:pPr>
              <a:defRPr/>
            </a:pPr>
            <a:r>
              <a:rPr lang="zh-TW" altLang="en-US" sz="2800" b="1">
                <a:solidFill>
                  <a:srgbClr val="FF6600"/>
                </a:solidFill>
                <a:effectLst>
                  <a:outerShdw blurRad="38100" dist="38100" dir="2700000" algn="tl">
                    <a:srgbClr val="000000"/>
                  </a:outerShdw>
                </a:effectLst>
                <a:latin typeface="Arial" charset="0"/>
                <a:ea typeface="標楷體" pitchFamily="65" charset="-120"/>
              </a:rPr>
              <a:t>異常情形：某中央機關辦理水圳整修工程意圖分批</a:t>
            </a:r>
          </a:p>
        </p:txBody>
      </p:sp>
      <p:sp>
        <p:nvSpPr>
          <p:cNvPr id="70661" name="Rectangle 11"/>
          <p:cNvSpPr>
            <a:spLocks noChangeArrowheads="1"/>
          </p:cNvSpPr>
          <p:nvPr/>
        </p:nvSpPr>
        <p:spPr bwMode="auto">
          <a:xfrm>
            <a:off x="1116013" y="2781300"/>
            <a:ext cx="7272337" cy="2016125"/>
          </a:xfrm>
          <a:prstGeom prst="rect">
            <a:avLst/>
          </a:prstGeom>
          <a:noFill/>
          <a:ln w="38100">
            <a:solidFill>
              <a:srgbClr val="FF0066"/>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70662" name="Rectangle 12"/>
          <p:cNvSpPr>
            <a:spLocks noChangeArrowheads="1"/>
          </p:cNvSpPr>
          <p:nvPr/>
        </p:nvSpPr>
        <p:spPr bwMode="auto">
          <a:xfrm>
            <a:off x="1116013" y="4868863"/>
            <a:ext cx="7272337" cy="1512887"/>
          </a:xfrm>
          <a:prstGeom prst="rect">
            <a:avLst/>
          </a:prstGeom>
          <a:noFill/>
          <a:ln w="38100">
            <a:solidFill>
              <a:srgbClr val="FF0066"/>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70663" name="Rectangle 13"/>
          <p:cNvSpPr>
            <a:spLocks noGrp="1" noChangeArrowheads="1"/>
          </p:cNvSpPr>
          <p:nvPr>
            <p:ph type="title"/>
          </p:nvPr>
        </p:nvSpPr>
        <p:spPr>
          <a:xfrm>
            <a:off x="1042988" y="244475"/>
            <a:ext cx="8101012" cy="736600"/>
          </a:xfrm>
          <a:noFill/>
        </p:spPr>
        <p:txBody>
          <a:bodyPr/>
          <a:lstStyle/>
          <a:p>
            <a:pPr algn="ctr" eaLnBrk="1" hangingPunct="1"/>
            <a:r>
              <a:rPr lang="zh-TW" altLang="en-US" smtClean="0">
                <a:latin typeface="標楷體" pitchFamily="65" charset="-120"/>
              </a:rPr>
              <a:t>分批採購</a:t>
            </a:r>
            <a:r>
              <a:rPr lang="en-US" altLang="zh-TW" smtClean="0">
                <a:latin typeface="標楷體" pitchFamily="65" charset="-120"/>
              </a:rPr>
              <a:t>/</a:t>
            </a:r>
            <a:r>
              <a:rPr lang="zh-TW" altLang="en-US" smtClean="0">
                <a:latin typeface="標楷體" pitchFamily="65" charset="-120"/>
              </a:rPr>
              <a:t>分別辦理錯誤案例</a:t>
            </a:r>
            <a:r>
              <a:rPr lang="en-US" altLang="zh-TW" smtClean="0">
                <a:latin typeface="標楷體" pitchFamily="65" charset="-120"/>
              </a:rPr>
              <a:t>-2</a:t>
            </a:r>
          </a:p>
        </p:txBody>
      </p:sp>
    </p:spTree>
    <p:extLst>
      <p:ext uri="{BB962C8B-B14F-4D97-AF65-F5344CB8AC3E}">
        <p14:creationId xmlns:p14="http://schemas.microsoft.com/office/powerpoint/2010/main" val="41327847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投影片編號版面配置區 5"/>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ts val="8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ea typeface="標楷體" pitchFamily="65" charset="-120"/>
              </a:defRPr>
            </a:lvl1pPr>
            <a:lvl2pPr marL="742950" indent="-285750" eaLnBrk="0" hangingPunct="0">
              <a:spcBef>
                <a:spcPts val="7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標楷體" pitchFamily="65" charset="-120"/>
              </a:defRPr>
            </a:lvl2pPr>
            <a:lvl3pPr marL="1143000" indent="-228600" eaLnBrk="0" hangingPunct="0">
              <a:spcBef>
                <a:spcPts val="6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標楷體" pitchFamily="65" charset="-120"/>
              </a:defRPr>
            </a:lvl3pPr>
            <a:lvl4pPr marL="1600200" indent="-228600" eaLnBrk="0" hangingPunct="0">
              <a:spcBef>
                <a:spcPts val="5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標楷體" pitchFamily="65" charset="-120"/>
              </a:defRPr>
            </a:lvl4pPr>
            <a:lvl5pPr marL="2057400" indent="-228600" eaLnBrk="0" hangingPunct="0">
              <a:spcBef>
                <a:spcPts val="5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標楷體" pitchFamily="65" charset="-120"/>
              </a:defRPr>
            </a:lvl5pPr>
            <a:lvl6pPr marL="2514600" indent="-228600" defTabSz="449263" eaLnBrk="0" fontAlgn="base" hangingPunct="0">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標楷體" pitchFamily="65" charset="-120"/>
              </a:defRPr>
            </a:lvl6pPr>
            <a:lvl7pPr marL="2971800" indent="-228600" defTabSz="449263" eaLnBrk="0" fontAlgn="base" hangingPunct="0">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標楷體" pitchFamily="65" charset="-120"/>
              </a:defRPr>
            </a:lvl7pPr>
            <a:lvl8pPr marL="3429000" indent="-228600" defTabSz="449263" eaLnBrk="0" fontAlgn="base" hangingPunct="0">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標楷體" pitchFamily="65" charset="-120"/>
              </a:defRPr>
            </a:lvl8pPr>
            <a:lvl9pPr marL="3886200" indent="-228600" defTabSz="449263" eaLnBrk="0" fontAlgn="base" hangingPunct="0">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標楷體" pitchFamily="65" charset="-120"/>
              </a:defRPr>
            </a:lvl9pPr>
          </a:lstStyle>
          <a:p>
            <a:pPr algn="r" eaLnBrk="1" hangingPunct="1">
              <a:spcBef>
                <a:spcPct val="0"/>
              </a:spcBef>
              <a:buFontTx/>
              <a:buNone/>
            </a:pPr>
            <a:fld id="{8F44FD5E-0610-4227-ADF1-D8A6F6F53F40}" type="slidenum">
              <a:rPr kumimoji="1" lang="en-US" altLang="zh-TW" sz="1400">
                <a:ea typeface="新細明體" pitchFamily="18" charset="-120"/>
              </a:rPr>
              <a:pPr algn="r" eaLnBrk="1" hangingPunct="1">
                <a:spcBef>
                  <a:spcPct val="0"/>
                </a:spcBef>
                <a:buFontTx/>
                <a:buNone/>
              </a:pPr>
              <a:t>8</a:t>
            </a:fld>
            <a:endParaRPr kumimoji="1" lang="en-US" altLang="zh-TW" sz="1400">
              <a:ea typeface="新細明體" pitchFamily="18" charset="-120"/>
            </a:endParaRPr>
          </a:p>
        </p:txBody>
      </p:sp>
      <p:sp>
        <p:nvSpPr>
          <p:cNvPr id="12292" name="Rectangle 2"/>
          <p:cNvSpPr>
            <a:spLocks noGrp="1" noChangeArrowheads="1"/>
          </p:cNvSpPr>
          <p:nvPr>
            <p:ph type="title" idx="4294967295"/>
          </p:nvPr>
        </p:nvSpPr>
        <p:spPr>
          <a:xfrm>
            <a:off x="468313" y="188913"/>
            <a:ext cx="8231187" cy="791815"/>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TW" dirty="0" smtClean="0">
                <a:latin typeface="標楷體" pitchFamily="65" charset="-120"/>
              </a:rPr>
              <a:t>1.1</a:t>
            </a:r>
            <a:r>
              <a:rPr lang="zh-TW" altLang="en-US" dirty="0" smtClean="0">
                <a:latin typeface="標楷體" pitchFamily="65" charset="-120"/>
              </a:rPr>
              <a:t>主管機關</a:t>
            </a:r>
            <a:r>
              <a:rPr lang="zh-TW" altLang="en-GB" dirty="0" smtClean="0">
                <a:latin typeface="標楷體" pitchFamily="65" charset="-120"/>
              </a:rPr>
              <a:t>訂頒之範本</a:t>
            </a:r>
            <a:endParaRPr lang="en-GB" altLang="zh-TW" dirty="0" smtClean="0">
              <a:latin typeface="標楷體" pitchFamily="65" charset="-120"/>
            </a:endParaRPr>
          </a:p>
        </p:txBody>
      </p:sp>
      <p:sp>
        <p:nvSpPr>
          <p:cNvPr id="12293" name="Rectangle 3"/>
          <p:cNvSpPr>
            <a:spLocks noGrp="1" noChangeArrowheads="1"/>
          </p:cNvSpPr>
          <p:nvPr>
            <p:ph type="body" idx="4294967295"/>
          </p:nvPr>
        </p:nvSpPr>
        <p:spPr>
          <a:xfrm>
            <a:off x="323850" y="1196752"/>
            <a:ext cx="8640763" cy="5524723"/>
          </a:xfrm>
        </p:spPr>
        <p:txBody>
          <a:bodyPr/>
          <a:lstStyle/>
          <a:p>
            <a:pPr eaLnBrk="1" hangingPunct="1">
              <a:lnSpc>
                <a:spcPct val="80000"/>
              </a:lnSpc>
              <a:spcBef>
                <a:spcPts val="700"/>
              </a:spcBef>
              <a:buFont typeface="Wingdings" pitchFamily="2" charset="2"/>
              <a:buChar char="u"/>
              <a:tabLst>
                <a:tab pos="911225" algn="l"/>
                <a:tab pos="1825625" algn="l"/>
                <a:tab pos="2740025" algn="l"/>
                <a:tab pos="3654425" algn="l"/>
                <a:tab pos="4568825" algn="l"/>
                <a:tab pos="5483225" algn="l"/>
                <a:tab pos="6397625" algn="l"/>
                <a:tab pos="7312025" algn="l"/>
                <a:tab pos="8226425" algn="l"/>
                <a:tab pos="9140825" algn="l"/>
                <a:tab pos="10055225" algn="l"/>
              </a:tabLst>
            </a:pPr>
            <a:r>
              <a:rPr lang="zh-TW" altLang="en-GB" sz="2800" b="1" dirty="0" smtClean="0">
                <a:solidFill>
                  <a:srgbClr val="FF0000"/>
                </a:solidFill>
                <a:latin typeface="標楷體" pitchFamily="65" charset="-120"/>
              </a:rPr>
              <a:t>投標須知：</a:t>
            </a:r>
            <a:endParaRPr lang="en-US" altLang="zh-TW" sz="2800" b="1" dirty="0" smtClean="0">
              <a:solidFill>
                <a:srgbClr val="FF0000"/>
              </a:solidFill>
              <a:latin typeface="標楷體" pitchFamily="65" charset="-120"/>
            </a:endParaRPr>
          </a:p>
          <a:p>
            <a:pPr lvl="1" eaLnBrk="1" hangingPunct="1">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zh-TW" altLang="en-GB" sz="2000" b="1" u="sng" dirty="0" smtClean="0">
                <a:latin typeface="標楷體" pitchFamily="65" charset="-120"/>
              </a:rPr>
              <a:t>投標須知範本</a:t>
            </a:r>
            <a:r>
              <a:rPr lang="zh-TW" altLang="en-US" sz="2000" b="1" dirty="0" smtClean="0">
                <a:solidFill>
                  <a:srgbClr val="FF0000"/>
                </a:solidFill>
                <a:latin typeface="+mn-ea"/>
              </a:rPr>
              <a:t>（</a:t>
            </a:r>
            <a:r>
              <a:rPr lang="en-US" altLang="zh-TW" sz="2000" b="1" dirty="0" smtClean="0">
                <a:solidFill>
                  <a:srgbClr val="FF0000"/>
                </a:solidFill>
                <a:latin typeface="+mn-ea"/>
              </a:rPr>
              <a:t>108.06.06</a:t>
            </a:r>
            <a:r>
              <a:rPr lang="zh-TW" altLang="en-US" sz="2000" b="1" dirty="0" smtClean="0">
                <a:solidFill>
                  <a:srgbClr val="FF0000"/>
                </a:solidFill>
                <a:latin typeface="+mn-ea"/>
              </a:rPr>
              <a:t>）</a:t>
            </a:r>
            <a:endParaRPr lang="en-US" altLang="zh-TW" sz="2000" dirty="0">
              <a:latin typeface="+mn-ea"/>
            </a:endParaRPr>
          </a:p>
          <a:p>
            <a:pPr lvl="1" eaLnBrk="1" hangingPunct="1">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zh-TW" altLang="en-US" sz="2000" b="1" u="sng" dirty="0" smtClean="0"/>
              <a:t>參考最有利標精神投標須知範本</a:t>
            </a:r>
            <a:r>
              <a:rPr lang="zh-TW" altLang="en-US" sz="2400" b="1" dirty="0" smtClean="0">
                <a:solidFill>
                  <a:srgbClr val="FF0000"/>
                </a:solidFill>
                <a:latin typeface="標楷體" pitchFamily="65" charset="-120"/>
              </a:rPr>
              <a:t>（</a:t>
            </a:r>
            <a:r>
              <a:rPr lang="en-US" altLang="zh-TW" sz="2400" b="1" dirty="0" smtClean="0">
                <a:solidFill>
                  <a:srgbClr val="FF0000"/>
                </a:solidFill>
                <a:latin typeface="標楷體" pitchFamily="65" charset="-120"/>
              </a:rPr>
              <a:t>108.06.06</a:t>
            </a:r>
            <a:r>
              <a:rPr lang="zh-TW" altLang="en-US" sz="2400" b="1" dirty="0" smtClean="0">
                <a:solidFill>
                  <a:srgbClr val="FF0000"/>
                </a:solidFill>
                <a:latin typeface="標楷體" pitchFamily="65" charset="-120"/>
              </a:rPr>
              <a:t>）</a:t>
            </a:r>
            <a:endParaRPr lang="en-US" altLang="zh-TW" sz="2400" dirty="0">
              <a:solidFill>
                <a:srgbClr val="FF0000"/>
              </a:solidFill>
              <a:latin typeface="標楷體" pitchFamily="65" charset="-120"/>
            </a:endParaRPr>
          </a:p>
          <a:p>
            <a:pPr lvl="1" eaLnBrk="1" hangingPunct="1">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zh-TW" altLang="zh-TW" sz="2000" b="1" u="sng" dirty="0" smtClean="0"/>
              <a:t>公開取得電子報價單投標須知範本</a:t>
            </a:r>
            <a:r>
              <a:rPr lang="zh-TW" altLang="en-US" sz="2000" u="sng" dirty="0" smtClean="0"/>
              <a:t>（工程、</a:t>
            </a:r>
            <a:r>
              <a:rPr lang="zh-TW" altLang="en-US" sz="2000" b="1" u="sng" dirty="0" smtClean="0"/>
              <a:t>財物採購）</a:t>
            </a:r>
            <a:r>
              <a:rPr lang="zh-TW" altLang="en-US" sz="1800" b="1" dirty="0" smtClean="0">
                <a:solidFill>
                  <a:srgbClr val="FF0000"/>
                </a:solidFill>
                <a:latin typeface="+mn-ea"/>
              </a:rPr>
              <a:t>（</a:t>
            </a:r>
            <a:r>
              <a:rPr lang="en-US" altLang="zh-TW" sz="1800" dirty="0" smtClean="0">
                <a:solidFill>
                  <a:srgbClr val="FF0000"/>
                </a:solidFill>
                <a:latin typeface="+mn-ea"/>
              </a:rPr>
              <a:t> 108.06.06 </a:t>
            </a:r>
            <a:r>
              <a:rPr lang="zh-TW" altLang="en-US" sz="1800" b="1" dirty="0" smtClean="0">
                <a:solidFill>
                  <a:srgbClr val="FF0000"/>
                </a:solidFill>
                <a:latin typeface="+mn-ea"/>
              </a:rPr>
              <a:t>）</a:t>
            </a:r>
            <a:endParaRPr lang="en-US" altLang="zh-TW" sz="1800" b="1" dirty="0" smtClean="0">
              <a:solidFill>
                <a:srgbClr val="FF0000"/>
              </a:solidFill>
              <a:latin typeface="+mn-ea"/>
            </a:endParaRPr>
          </a:p>
          <a:p>
            <a:pPr eaLnBrk="1" hangingPunct="1">
              <a:lnSpc>
                <a:spcPct val="80000"/>
              </a:lnSpc>
              <a:spcBef>
                <a:spcPts val="1200"/>
              </a:spcBef>
              <a:buFont typeface="Wingdings" pitchFamily="2" charset="2"/>
              <a:buChar char="u"/>
              <a:tabLst>
                <a:tab pos="911225" algn="l"/>
                <a:tab pos="1825625" algn="l"/>
                <a:tab pos="2740025" algn="l"/>
                <a:tab pos="3654425" algn="l"/>
                <a:tab pos="4568825" algn="l"/>
                <a:tab pos="5483225" algn="l"/>
                <a:tab pos="6397625" algn="l"/>
                <a:tab pos="7312025" algn="l"/>
                <a:tab pos="8226425" algn="l"/>
                <a:tab pos="9140825" algn="l"/>
                <a:tab pos="10055225" algn="l"/>
              </a:tabLst>
            </a:pPr>
            <a:r>
              <a:rPr lang="zh-TW" altLang="en-GB" sz="2800" b="1" dirty="0" smtClean="0">
                <a:solidFill>
                  <a:srgbClr val="FF0000"/>
                </a:solidFill>
                <a:latin typeface="標楷體" pitchFamily="65" charset="-120"/>
              </a:rPr>
              <a:t>採購契約範本：</a:t>
            </a:r>
            <a:endParaRPr lang="en-US" altLang="zh-TW" sz="2800" b="1" dirty="0" smtClean="0">
              <a:solidFill>
                <a:srgbClr val="FF0000"/>
              </a:solidFill>
              <a:latin typeface="標楷體" pitchFamily="65" charset="-120"/>
            </a:endParaRPr>
          </a:p>
          <a:p>
            <a:pPr lvl="1" eaLnBrk="1" hangingPunct="1">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zh-TW" altLang="en-GB" sz="2000" b="1" dirty="0" smtClean="0">
                <a:latin typeface="標楷體" pitchFamily="65" charset="-120"/>
              </a:rPr>
              <a:t>工程採購契約範本</a:t>
            </a:r>
            <a:r>
              <a:rPr lang="zh-TW" altLang="en-US" sz="2000" b="1" dirty="0" smtClean="0">
                <a:solidFill>
                  <a:srgbClr val="FF0000"/>
                </a:solidFill>
                <a:latin typeface="標楷體" pitchFamily="65" charset="-120"/>
              </a:rPr>
              <a:t>（</a:t>
            </a:r>
            <a:r>
              <a:rPr lang="en-US" altLang="zh-TW" sz="2000" b="1" dirty="0" smtClean="0">
                <a:solidFill>
                  <a:srgbClr val="FF0000"/>
                </a:solidFill>
                <a:latin typeface="標楷體" pitchFamily="65" charset="-120"/>
              </a:rPr>
              <a:t>108.07.25</a:t>
            </a:r>
            <a:r>
              <a:rPr lang="zh-TW" altLang="en-US" sz="2000" b="1" dirty="0" smtClean="0">
                <a:solidFill>
                  <a:srgbClr val="FF0000"/>
                </a:solidFill>
                <a:latin typeface="標楷體" pitchFamily="65" charset="-120"/>
              </a:rPr>
              <a:t>）</a:t>
            </a:r>
            <a:endParaRPr lang="en-US" altLang="zh-TW" sz="2000" dirty="0">
              <a:solidFill>
                <a:srgbClr val="FF0000"/>
              </a:solidFill>
              <a:latin typeface="標楷體" pitchFamily="65" charset="-120"/>
            </a:endParaRPr>
          </a:p>
          <a:p>
            <a:pPr lvl="1" eaLnBrk="1" hangingPunct="1">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zh-TW" altLang="en-GB" sz="2000" b="1" dirty="0" smtClean="0">
                <a:latin typeface="標楷體" pitchFamily="65" charset="-120"/>
              </a:rPr>
              <a:t>財物採購契約範本</a:t>
            </a:r>
            <a:r>
              <a:rPr lang="zh-TW" altLang="en-US" sz="2000" b="1" dirty="0" smtClean="0">
                <a:latin typeface="標楷體" pitchFamily="65" charset="-120"/>
              </a:rPr>
              <a:t>（</a:t>
            </a:r>
            <a:r>
              <a:rPr lang="en-US" altLang="zh-TW" sz="2000" b="1" dirty="0" smtClean="0">
                <a:solidFill>
                  <a:srgbClr val="FF0000"/>
                </a:solidFill>
                <a:latin typeface="標楷體" pitchFamily="65" charset="-120"/>
              </a:rPr>
              <a:t>108.07.25</a:t>
            </a:r>
            <a:r>
              <a:rPr lang="zh-TW" altLang="en-US" sz="2000" b="1" dirty="0" smtClean="0">
                <a:latin typeface="標楷體" pitchFamily="65" charset="-120"/>
              </a:rPr>
              <a:t>）</a:t>
            </a:r>
            <a:endParaRPr lang="en-US" altLang="zh-TW" sz="2000" dirty="0">
              <a:latin typeface="標楷體" pitchFamily="65" charset="-120"/>
            </a:endParaRPr>
          </a:p>
          <a:p>
            <a:pPr lvl="1" eaLnBrk="1" hangingPunct="1">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zh-TW" altLang="en-GB" sz="2000" b="1" dirty="0" smtClean="0">
                <a:latin typeface="標楷體" pitchFamily="65" charset="-120"/>
              </a:rPr>
              <a:t>勞務採購契約範本</a:t>
            </a:r>
            <a:r>
              <a:rPr lang="zh-TW" altLang="en-US" sz="2000" b="1" dirty="0" smtClean="0">
                <a:solidFill>
                  <a:srgbClr val="FF0000"/>
                </a:solidFill>
                <a:latin typeface="標楷體" pitchFamily="65" charset="-120"/>
              </a:rPr>
              <a:t>（</a:t>
            </a:r>
            <a:r>
              <a:rPr lang="en-US" altLang="zh-TW" sz="2000" b="1" dirty="0" smtClean="0">
                <a:solidFill>
                  <a:srgbClr val="FF0000"/>
                </a:solidFill>
                <a:latin typeface="標楷體" pitchFamily="65" charset="-120"/>
              </a:rPr>
              <a:t>108.07.25</a:t>
            </a:r>
            <a:r>
              <a:rPr lang="zh-TW" altLang="en-US" sz="2000" b="1" dirty="0" smtClean="0">
                <a:solidFill>
                  <a:srgbClr val="FF0000"/>
                </a:solidFill>
                <a:latin typeface="標楷體" pitchFamily="65" charset="-120"/>
              </a:rPr>
              <a:t>）</a:t>
            </a:r>
            <a:endParaRPr lang="en-US" altLang="zh-TW" sz="2000" dirty="0">
              <a:solidFill>
                <a:srgbClr val="FF0000"/>
              </a:solidFill>
              <a:latin typeface="標楷體" pitchFamily="65" charset="-120"/>
            </a:endParaRPr>
          </a:p>
          <a:p>
            <a:pPr lvl="1" eaLnBrk="1" hangingPunct="1">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zh-TW" altLang="en-US" sz="2000" b="1" dirty="0" smtClean="0"/>
              <a:t>公共工程技術服務契約範本</a:t>
            </a:r>
            <a:r>
              <a:rPr lang="zh-TW" altLang="en-US" sz="2000" b="1" dirty="0" smtClean="0">
                <a:latin typeface="標楷體" pitchFamily="65" charset="-120"/>
              </a:rPr>
              <a:t>（</a:t>
            </a:r>
            <a:r>
              <a:rPr lang="en-US" altLang="zh-TW" sz="2000" b="1" dirty="0" smtClean="0">
                <a:solidFill>
                  <a:srgbClr val="FF0000"/>
                </a:solidFill>
                <a:latin typeface="標楷體" pitchFamily="65" charset="-120"/>
              </a:rPr>
              <a:t>108.07.25</a:t>
            </a:r>
            <a:r>
              <a:rPr lang="zh-TW" altLang="en-US" sz="2000" b="1" dirty="0" smtClean="0">
                <a:latin typeface="標楷體" pitchFamily="65" charset="-120"/>
              </a:rPr>
              <a:t>）</a:t>
            </a:r>
            <a:r>
              <a:rPr lang="zh-TW" altLang="en-US" sz="2000" b="1" dirty="0" smtClean="0"/>
              <a:t> </a:t>
            </a:r>
            <a:endParaRPr lang="en-US" altLang="zh-TW" sz="2000" dirty="0">
              <a:latin typeface="標楷體" pitchFamily="65" charset="-120"/>
            </a:endParaRPr>
          </a:p>
          <a:p>
            <a:pPr lvl="1" eaLnBrk="1" hangingPunct="1">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zh-TW" altLang="en-US" sz="2000" b="1" dirty="0" smtClean="0"/>
              <a:t>公共工程專案管理契約範本</a:t>
            </a:r>
            <a:r>
              <a:rPr lang="zh-TW" altLang="en-US" sz="2000" b="1" dirty="0" smtClean="0">
                <a:latin typeface="標楷體" pitchFamily="65" charset="-120"/>
              </a:rPr>
              <a:t>（</a:t>
            </a:r>
            <a:r>
              <a:rPr lang="en-US" altLang="zh-TW" sz="2000" b="1" dirty="0" smtClean="0">
                <a:solidFill>
                  <a:srgbClr val="FF0000"/>
                </a:solidFill>
                <a:latin typeface="標楷體" pitchFamily="65" charset="-120"/>
              </a:rPr>
              <a:t>108.07.25</a:t>
            </a:r>
            <a:r>
              <a:rPr lang="zh-TW" altLang="en-US" sz="2000" b="1" dirty="0" smtClean="0">
                <a:latin typeface="標楷體" pitchFamily="65" charset="-120"/>
              </a:rPr>
              <a:t>）</a:t>
            </a:r>
            <a:r>
              <a:rPr lang="zh-TW" altLang="en-US" sz="2000" b="1" dirty="0" smtClean="0"/>
              <a:t> </a:t>
            </a:r>
            <a:endParaRPr lang="en-US" altLang="zh-TW" sz="2000" dirty="0">
              <a:latin typeface="標楷體" pitchFamily="65" charset="-120"/>
            </a:endParaRPr>
          </a:p>
          <a:p>
            <a:pPr lvl="1" eaLnBrk="1" hangingPunct="1">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zh-TW" altLang="en-US" sz="2000" dirty="0">
                <a:solidFill>
                  <a:srgbClr val="000000"/>
                </a:solidFill>
              </a:rPr>
              <a:t>勞務派遣採購契約範本</a:t>
            </a:r>
            <a:r>
              <a:rPr lang="en-US" altLang="zh-TW" sz="2000" dirty="0">
                <a:solidFill>
                  <a:srgbClr val="000000"/>
                </a:solidFill>
                <a:latin typeface="標楷體"/>
              </a:rPr>
              <a:t>(</a:t>
            </a:r>
            <a:r>
              <a:rPr lang="en-US" altLang="zh-TW" sz="2000" dirty="0">
                <a:solidFill>
                  <a:srgbClr val="FF0000"/>
                </a:solidFill>
                <a:latin typeface="標楷體"/>
              </a:rPr>
              <a:t>108.07.25</a:t>
            </a:r>
            <a:r>
              <a:rPr lang="en-US" altLang="zh-TW" sz="2000" dirty="0">
                <a:solidFill>
                  <a:srgbClr val="000000"/>
                </a:solidFill>
                <a:latin typeface="標楷體"/>
              </a:rPr>
              <a:t>)</a:t>
            </a:r>
          </a:p>
          <a:p>
            <a:pPr lvl="1" eaLnBrk="1" hangingPunct="1">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zh-TW" altLang="en-US" sz="2000" dirty="0">
                <a:solidFill>
                  <a:srgbClr val="000000"/>
                </a:solidFill>
                <a:latin typeface="Arial" panose="020B0604020202020204" pitchFamily="34" charset="0"/>
              </a:rPr>
              <a:t>投標廠商聲明書範本</a:t>
            </a:r>
            <a:r>
              <a:rPr lang="en-US" altLang="zh-TW" sz="2000" dirty="0">
                <a:solidFill>
                  <a:srgbClr val="FF0000"/>
                </a:solidFill>
                <a:latin typeface="標楷體"/>
              </a:rPr>
              <a:t>(</a:t>
            </a:r>
            <a:r>
              <a:rPr lang="en-GB" altLang="zh-TW" sz="2000" dirty="0">
                <a:solidFill>
                  <a:srgbClr val="FF0000"/>
                </a:solidFill>
                <a:latin typeface="標楷體" pitchFamily="65" charset="-120"/>
              </a:rPr>
              <a:t>10</a:t>
            </a:r>
            <a:r>
              <a:rPr lang="en-US" altLang="zh-TW" sz="2000" dirty="0">
                <a:solidFill>
                  <a:srgbClr val="FF0000"/>
                </a:solidFill>
                <a:latin typeface="標楷體" pitchFamily="65" charset="-120"/>
              </a:rPr>
              <a:t>8</a:t>
            </a:r>
            <a:r>
              <a:rPr lang="en-GB" altLang="zh-TW" sz="2000" dirty="0">
                <a:solidFill>
                  <a:srgbClr val="FF0000"/>
                </a:solidFill>
                <a:latin typeface="標楷體" pitchFamily="65" charset="-120"/>
              </a:rPr>
              <a:t>.0</a:t>
            </a:r>
            <a:r>
              <a:rPr lang="en-US" altLang="zh-TW" sz="2000" dirty="0">
                <a:solidFill>
                  <a:srgbClr val="FF0000"/>
                </a:solidFill>
                <a:latin typeface="標楷體" pitchFamily="65" charset="-120"/>
              </a:rPr>
              <a:t>6</a:t>
            </a:r>
            <a:r>
              <a:rPr lang="en-GB" altLang="zh-TW" sz="2000" dirty="0">
                <a:solidFill>
                  <a:srgbClr val="FF0000"/>
                </a:solidFill>
                <a:latin typeface="標楷體" pitchFamily="65" charset="-120"/>
              </a:rPr>
              <a:t>.</a:t>
            </a:r>
            <a:r>
              <a:rPr lang="en-US" altLang="zh-TW" sz="2000" dirty="0">
                <a:solidFill>
                  <a:srgbClr val="FF0000"/>
                </a:solidFill>
                <a:latin typeface="標楷體" pitchFamily="65" charset="-120"/>
              </a:rPr>
              <a:t>03</a:t>
            </a:r>
            <a:r>
              <a:rPr lang="en-GB" altLang="zh-TW" sz="2000" dirty="0">
                <a:solidFill>
                  <a:srgbClr val="FF0000"/>
                </a:solidFill>
                <a:latin typeface="標楷體" pitchFamily="65" charset="-120"/>
              </a:rPr>
              <a:t>)</a:t>
            </a:r>
            <a:r>
              <a:rPr lang="en-US" altLang="zh-TW" sz="2000" dirty="0">
                <a:solidFill>
                  <a:srgbClr val="FF0000"/>
                </a:solidFill>
              </a:rPr>
              <a:t> </a:t>
            </a:r>
            <a:r>
              <a:rPr lang="zh-TW" altLang="en-US" sz="2000" dirty="0">
                <a:solidFill>
                  <a:srgbClr val="FF0000"/>
                </a:solidFill>
              </a:rPr>
              <a:t> </a:t>
            </a:r>
            <a:endParaRPr lang="en-US" altLang="zh-TW" sz="2000" dirty="0">
              <a:solidFill>
                <a:srgbClr val="FF0000"/>
              </a:solidFill>
            </a:endParaRPr>
          </a:p>
          <a:p>
            <a:pPr lvl="1" eaLnBrk="1" hangingPunct="1">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zh-TW" altLang="en-US" sz="2000" b="1" dirty="0" smtClean="0"/>
              <a:t>資訊服務採購契約範本</a:t>
            </a:r>
            <a:r>
              <a:rPr lang="zh-TW" altLang="en-US" sz="2000" b="1" dirty="0" smtClean="0">
                <a:latin typeface="+mn-ea"/>
              </a:rPr>
              <a:t>（</a:t>
            </a:r>
            <a:r>
              <a:rPr lang="en-US" altLang="zh-TW" sz="2000" b="1" dirty="0" smtClean="0">
                <a:latin typeface="+mn-ea"/>
              </a:rPr>
              <a:t>106.07.13</a:t>
            </a:r>
            <a:r>
              <a:rPr lang="zh-TW" altLang="en-US" sz="2000" b="1" dirty="0" smtClean="0">
                <a:latin typeface="+mn-ea"/>
              </a:rPr>
              <a:t>） </a:t>
            </a:r>
            <a:endParaRPr lang="en-US" altLang="zh-TW" sz="2000" dirty="0">
              <a:latin typeface="+mn-ea"/>
            </a:endParaRPr>
          </a:p>
          <a:p>
            <a:pPr eaLnBrk="1" hangingPunct="1">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zh-TW" altLang="en-US" sz="2400" dirty="0" smtClean="0">
                <a:solidFill>
                  <a:srgbClr val="FF0000"/>
                </a:solidFill>
                <a:latin typeface="+mn-ea"/>
              </a:rPr>
              <a:t>採購</a:t>
            </a:r>
            <a:r>
              <a:rPr lang="zh-TW" altLang="en-US" sz="2400" dirty="0">
                <a:solidFill>
                  <a:srgbClr val="FF0000"/>
                </a:solidFill>
                <a:latin typeface="+mn-ea"/>
              </a:rPr>
              <a:t>相關子</a:t>
            </a:r>
            <a:r>
              <a:rPr lang="zh-TW" altLang="en-US" sz="2400" dirty="0" smtClean="0">
                <a:solidFill>
                  <a:srgbClr val="FF0000"/>
                </a:solidFill>
                <a:latin typeface="+mn-ea"/>
              </a:rPr>
              <a:t>法</a:t>
            </a:r>
            <a:endParaRPr lang="en-US" altLang="zh-TW" sz="2400" dirty="0" smtClean="0">
              <a:solidFill>
                <a:srgbClr val="FF0000"/>
              </a:solidFill>
              <a:latin typeface="+mn-ea"/>
            </a:endParaRPr>
          </a:p>
          <a:p>
            <a:pPr lvl="1" eaLnBrk="1" hangingPunct="1">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zh-TW" altLang="en-US" sz="2000" dirty="0"/>
              <a:t>工程價格資料庫作業</a:t>
            </a:r>
            <a:r>
              <a:rPr lang="zh-TW" altLang="en-US" sz="2000" dirty="0" smtClean="0"/>
              <a:t>辦法</a:t>
            </a:r>
            <a:r>
              <a:rPr lang="en-US" altLang="zh-TW" sz="2000" dirty="0" smtClean="0">
                <a:latin typeface="+mn-ea"/>
              </a:rPr>
              <a:t>(104.11.03)</a:t>
            </a:r>
          </a:p>
          <a:p>
            <a:pPr lvl="1" eaLnBrk="1" hangingPunct="1">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zh-TW" sz="2000" b="1" dirty="0" smtClean="0">
              <a:latin typeface="+mn-ea"/>
            </a:endParaRPr>
          </a:p>
        </p:txBody>
      </p:sp>
    </p:spTree>
    <p:extLst>
      <p:ext uri="{BB962C8B-B14F-4D97-AF65-F5344CB8AC3E}">
        <p14:creationId xmlns:p14="http://schemas.microsoft.com/office/powerpoint/2010/main" val="24948532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44881137-2CA7-414D-BA8E-14E534B798C3}" type="slidenum">
              <a:rPr kumimoji="0" lang="en-US" altLang="zh-TW" smtClean="0">
                <a:solidFill>
                  <a:srgbClr val="0000FF"/>
                </a:solidFill>
                <a:latin typeface="Arial" pitchFamily="34" charset="0"/>
              </a:rPr>
              <a:pPr eaLnBrk="1" hangingPunct="1"/>
              <a:t>80</a:t>
            </a:fld>
            <a:endParaRPr kumimoji="0" lang="en-US" altLang="zh-TW" smtClean="0">
              <a:solidFill>
                <a:srgbClr val="0000FF"/>
              </a:solidFill>
              <a:latin typeface="Arial" pitchFamily="34" charset="0"/>
            </a:endParaRPr>
          </a:p>
        </p:txBody>
      </p:sp>
      <p:sp>
        <p:nvSpPr>
          <p:cNvPr id="69635" name="Rectangle 2"/>
          <p:cNvSpPr>
            <a:spLocks noGrp="1" noChangeArrowheads="1"/>
          </p:cNvSpPr>
          <p:nvPr>
            <p:ph type="title"/>
          </p:nvPr>
        </p:nvSpPr>
        <p:spPr/>
        <p:txBody>
          <a:bodyPr/>
          <a:lstStyle/>
          <a:p>
            <a:pPr eaLnBrk="1" hangingPunct="1"/>
            <a:r>
              <a:rPr lang="zh-TW" altLang="en-US" smtClean="0"/>
              <a:t>採購監辦應注意事項</a:t>
            </a:r>
          </a:p>
        </p:txBody>
      </p:sp>
      <p:sp>
        <p:nvSpPr>
          <p:cNvPr id="80900" name="Rectangle 3"/>
          <p:cNvSpPr>
            <a:spLocks noGrp="1" noChangeArrowheads="1"/>
          </p:cNvSpPr>
          <p:nvPr>
            <p:ph type="body" idx="1"/>
          </p:nvPr>
        </p:nvSpPr>
        <p:spPr>
          <a:xfrm>
            <a:off x="250825" y="1341438"/>
            <a:ext cx="8709025" cy="5516562"/>
          </a:xfrm>
        </p:spPr>
        <p:txBody>
          <a:bodyPr/>
          <a:lstStyle/>
          <a:p>
            <a:pPr eaLnBrk="1" hangingPunct="1">
              <a:defRPr/>
            </a:pPr>
            <a:r>
              <a:rPr lang="zh-TW" altLang="en-US" dirty="0" smtClean="0"/>
              <a:t>採購簽辦階段</a:t>
            </a:r>
            <a:r>
              <a:rPr lang="en-US" altLang="zh-TW" sz="2800" dirty="0" smtClean="0">
                <a:solidFill>
                  <a:schemeClr val="folHlink"/>
                </a:solidFill>
                <a:latin typeface="標楷體" pitchFamily="65" charset="-120"/>
              </a:rPr>
              <a:t>(4.</a:t>
            </a:r>
            <a:r>
              <a:rPr lang="zh-TW" altLang="en-US" sz="2800" dirty="0" smtClean="0">
                <a:solidFill>
                  <a:schemeClr val="folHlink"/>
                </a:solidFill>
                <a:latin typeface="標楷體" pitchFamily="65" charset="-120"/>
              </a:rPr>
              <a:t>限制競爭</a:t>
            </a:r>
            <a:r>
              <a:rPr lang="en-US" altLang="zh-TW" sz="2800" dirty="0" smtClean="0">
                <a:solidFill>
                  <a:schemeClr val="folHlink"/>
                </a:solidFill>
                <a:latin typeface="標楷體" pitchFamily="65" charset="-120"/>
              </a:rPr>
              <a:t>-</a:t>
            </a:r>
            <a:r>
              <a:rPr lang="zh-TW" altLang="en-US" sz="2800" dirty="0" smtClean="0">
                <a:solidFill>
                  <a:schemeClr val="folHlink"/>
                </a:solidFill>
                <a:latin typeface="標楷體" pitchFamily="65" charset="-120"/>
              </a:rPr>
              <a:t>投標廠商基本資格、特定資格</a:t>
            </a:r>
            <a:r>
              <a:rPr lang="en-US" altLang="zh-TW" sz="2800" dirty="0" smtClean="0">
                <a:solidFill>
                  <a:schemeClr val="folHlink"/>
                </a:solidFill>
                <a:latin typeface="標楷體" pitchFamily="65" charset="-120"/>
              </a:rPr>
              <a:t>)</a:t>
            </a:r>
          </a:p>
          <a:p>
            <a:pPr lvl="1" eaLnBrk="1" hangingPunct="1">
              <a:defRPr/>
            </a:pPr>
            <a:r>
              <a:rPr lang="zh-TW" altLang="en-US" dirty="0" smtClean="0">
                <a:latin typeface="標楷體" pitchFamily="65" charset="-120"/>
              </a:rPr>
              <a:t>依</a:t>
            </a:r>
            <a:r>
              <a:rPr lang="zh-TW" altLang="en-US" dirty="0" smtClean="0"/>
              <a:t>「</a:t>
            </a:r>
            <a:r>
              <a:rPr lang="zh-TW" altLang="en-US" dirty="0" smtClean="0">
                <a:latin typeface="標楷體" pitchFamily="65" charset="-120"/>
              </a:rPr>
              <a:t>投標廠商資格與特殊或巨額採購認定標準</a:t>
            </a:r>
            <a:r>
              <a:rPr lang="zh-TW" altLang="en-US" dirty="0" smtClean="0"/>
              <a:t>」</a:t>
            </a:r>
            <a:r>
              <a:rPr lang="zh-TW" altLang="en-US" dirty="0" smtClean="0">
                <a:latin typeface="標楷體" pitchFamily="65" charset="-120"/>
                <a:cs typeface="Arial" charset="0"/>
              </a:rPr>
              <a:t>第</a:t>
            </a:r>
            <a:r>
              <a:rPr lang="en-US" altLang="zh-TW" dirty="0" smtClean="0">
                <a:latin typeface="標楷體" pitchFamily="65" charset="-120"/>
                <a:cs typeface="Arial" charset="0"/>
              </a:rPr>
              <a:t>3</a:t>
            </a:r>
            <a:r>
              <a:rPr lang="zh-TW" altLang="en-US" dirty="0" smtClean="0">
                <a:latin typeface="標楷體" pitchFamily="65" charset="-120"/>
                <a:cs typeface="Arial" charset="0"/>
              </a:rPr>
              <a:t>條</a:t>
            </a:r>
            <a:r>
              <a:rPr lang="zh-TW" altLang="en-US" dirty="0" smtClean="0">
                <a:latin typeface="標楷體" pitchFamily="65" charset="-120"/>
              </a:rPr>
              <a:t>：</a:t>
            </a:r>
            <a:r>
              <a:rPr lang="en-US" altLang="zh-TW" dirty="0" smtClean="0">
                <a:latin typeface="標楷體" pitchFamily="65" charset="-120"/>
              </a:rPr>
              <a:t>...</a:t>
            </a:r>
            <a:r>
              <a:rPr lang="zh-TW" altLang="en-US" dirty="0" smtClean="0">
                <a:latin typeface="標楷體" pitchFamily="65" charset="-120"/>
              </a:rPr>
              <a:t>訂定</a:t>
            </a:r>
            <a:r>
              <a:rPr lang="zh-TW" altLang="en-US" dirty="0" smtClean="0">
                <a:solidFill>
                  <a:srgbClr val="FF0000"/>
                </a:solidFill>
                <a:latin typeface="標楷體" pitchFamily="65" charset="-120"/>
              </a:rPr>
              <a:t>與提供招標標的有關</a:t>
            </a:r>
            <a:r>
              <a:rPr lang="zh-TW" altLang="en-US" dirty="0" smtClean="0">
                <a:latin typeface="標楷體" pitchFamily="65" charset="-120"/>
              </a:rPr>
              <a:t>之</a:t>
            </a:r>
            <a:r>
              <a:rPr lang="zh-TW" altLang="en-US" dirty="0" smtClean="0">
                <a:solidFill>
                  <a:srgbClr val="FF0000"/>
                </a:solidFill>
                <a:latin typeface="標楷體" pitchFamily="65" charset="-120"/>
              </a:rPr>
              <a:t>基本資格</a:t>
            </a:r>
            <a:r>
              <a:rPr lang="zh-TW" altLang="en-US" dirty="0" smtClean="0">
                <a:latin typeface="標楷體" pitchFamily="65" charset="-120"/>
              </a:rPr>
              <a:t>時，得依採購案件之特性及實際需要，就下列事項擇定廠商應附具之證明文件：</a:t>
            </a:r>
          </a:p>
          <a:p>
            <a:pPr marL="1436688" lvl="2" indent="-623888" eaLnBrk="1" hangingPunct="1">
              <a:buFont typeface="Wingdings" pitchFamily="2" charset="2"/>
              <a:buNone/>
              <a:defRPr/>
            </a:pPr>
            <a:r>
              <a:rPr lang="zh-TW" altLang="en-US" dirty="0" smtClean="0">
                <a:latin typeface="+mj-ea"/>
                <a:ea typeface="+mj-ea"/>
              </a:rPr>
              <a:t>一</a:t>
            </a:r>
            <a:r>
              <a:rPr lang="zh-TW" altLang="zh-TW" dirty="0" smtClean="0">
                <a:latin typeface="+mj-ea"/>
                <a:ea typeface="+mj-ea"/>
              </a:rPr>
              <a:t>、</a:t>
            </a:r>
            <a:r>
              <a:rPr lang="zh-TW" altLang="en-US" dirty="0" smtClean="0">
                <a:latin typeface="+mj-ea"/>
                <a:ea typeface="+mj-ea"/>
              </a:rPr>
              <a:t>廠商登記或設立之證明。</a:t>
            </a:r>
            <a:r>
              <a:rPr lang="en-US" altLang="zh-TW" dirty="0" smtClean="0">
                <a:latin typeface="+mj-ea"/>
                <a:ea typeface="+mj-ea"/>
              </a:rPr>
              <a:t>...</a:t>
            </a:r>
          </a:p>
          <a:p>
            <a:pPr marL="1436688" lvl="2" indent="-623888" eaLnBrk="1" hangingPunct="1">
              <a:buFont typeface="Wingdings" pitchFamily="2" charset="2"/>
              <a:buNone/>
              <a:defRPr/>
            </a:pPr>
            <a:r>
              <a:rPr lang="zh-TW" altLang="en-US" dirty="0" smtClean="0">
                <a:latin typeface="+mj-ea"/>
                <a:ea typeface="+mj-ea"/>
              </a:rPr>
              <a:t>二</a:t>
            </a:r>
            <a:r>
              <a:rPr lang="zh-TW" altLang="zh-TW" dirty="0" smtClean="0">
                <a:latin typeface="+mj-ea"/>
                <a:ea typeface="+mj-ea"/>
              </a:rPr>
              <a:t>、</a:t>
            </a:r>
            <a:r>
              <a:rPr lang="zh-TW" altLang="en-US" dirty="0" smtClean="0">
                <a:latin typeface="+mj-ea"/>
                <a:ea typeface="+mj-ea"/>
              </a:rPr>
              <a:t>廠商納稅之證明。</a:t>
            </a:r>
            <a:r>
              <a:rPr lang="en-US" altLang="zh-TW" dirty="0" smtClean="0">
                <a:latin typeface="+mj-ea"/>
                <a:ea typeface="+mj-ea"/>
              </a:rPr>
              <a:t>...</a:t>
            </a:r>
          </a:p>
          <a:p>
            <a:pPr marL="1436688" lvl="2" indent="-623888" eaLnBrk="1" hangingPunct="1">
              <a:buFont typeface="Wingdings" pitchFamily="2" charset="2"/>
              <a:buNone/>
              <a:defRPr/>
            </a:pPr>
            <a:r>
              <a:rPr lang="zh-TW" altLang="en-US" dirty="0" smtClean="0">
                <a:latin typeface="+mj-ea"/>
                <a:ea typeface="+mj-ea"/>
              </a:rPr>
              <a:t>三、廠商依工業團體法或商業團體法加入工業或商業團體之證明。如會員證。</a:t>
            </a:r>
          </a:p>
          <a:p>
            <a:pPr lvl="1" eaLnBrk="1" hangingPunct="1">
              <a:defRPr/>
            </a:pPr>
            <a:endParaRPr lang="en-US" altLang="zh-TW" dirty="0" smtClean="0">
              <a:latin typeface="標楷體" pitchFamily="65" charset="-120"/>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fld id="{DADF1AA9-DF2E-4DDB-9F09-FAEC25E4EBE4}" type="slidenum">
              <a:rPr kumimoji="0" lang="en-US" altLang="zh-TW" sz="2400" smtClean="0">
                <a:solidFill>
                  <a:srgbClr val="0000FF"/>
                </a:solidFill>
                <a:latin typeface="Arial" pitchFamily="34" charset="0"/>
                <a:ea typeface="新細明體" pitchFamily="18" charset="-120"/>
              </a:rPr>
              <a:pPr eaLnBrk="1" hangingPunct="1">
                <a:spcBef>
                  <a:spcPct val="0"/>
                </a:spcBef>
                <a:buClrTx/>
                <a:buSzTx/>
                <a:buFontTx/>
                <a:buNone/>
              </a:pPr>
              <a:t>81</a:t>
            </a:fld>
            <a:endParaRPr kumimoji="0" lang="en-US" altLang="zh-TW" sz="2400" smtClean="0">
              <a:solidFill>
                <a:srgbClr val="0000FF"/>
              </a:solidFill>
              <a:latin typeface="Arial" pitchFamily="34" charset="0"/>
              <a:ea typeface="新細明體" pitchFamily="18" charset="-120"/>
            </a:endParaRPr>
          </a:p>
        </p:txBody>
      </p:sp>
      <p:sp>
        <p:nvSpPr>
          <p:cNvPr id="74755" name="Rectangle 2"/>
          <p:cNvSpPr>
            <a:spLocks noGrp="1" noChangeArrowheads="1"/>
          </p:cNvSpPr>
          <p:nvPr>
            <p:ph type="title"/>
          </p:nvPr>
        </p:nvSpPr>
        <p:spPr/>
        <p:txBody>
          <a:bodyPr/>
          <a:lstStyle/>
          <a:p>
            <a:pPr eaLnBrk="1" hangingPunct="1"/>
            <a:r>
              <a:rPr lang="zh-TW" altLang="en-US" sz="3600" smtClean="0"/>
              <a:t>不當限制競爭</a:t>
            </a:r>
            <a:r>
              <a:rPr lang="en-US" altLang="zh-TW" sz="3600" smtClean="0">
                <a:latin typeface="標楷體" pitchFamily="65" charset="-120"/>
              </a:rPr>
              <a:t>(</a:t>
            </a:r>
            <a:r>
              <a:rPr lang="zh-TW" altLang="en-US" sz="3600" smtClean="0">
                <a:latin typeface="標楷體" pitchFamily="65" charset="-120"/>
              </a:rPr>
              <a:t>基本資格</a:t>
            </a:r>
            <a:r>
              <a:rPr lang="en-US" altLang="zh-TW" sz="3600" smtClean="0">
                <a:latin typeface="標楷體" pitchFamily="65" charset="-120"/>
              </a:rPr>
              <a:t>)</a:t>
            </a:r>
            <a:br>
              <a:rPr lang="en-US" altLang="zh-TW" sz="3600" smtClean="0">
                <a:latin typeface="標楷體" pitchFamily="65" charset="-120"/>
              </a:rPr>
            </a:br>
            <a:r>
              <a:rPr lang="zh-TW" altLang="en-US" sz="3600" smtClean="0"/>
              <a:t>錯誤案例</a:t>
            </a:r>
            <a:r>
              <a:rPr lang="en-US" altLang="zh-TW" sz="3600" smtClean="0">
                <a:latin typeface="標楷體" pitchFamily="65" charset="-120"/>
              </a:rPr>
              <a:t>-1</a:t>
            </a:r>
          </a:p>
        </p:txBody>
      </p:sp>
      <p:sp>
        <p:nvSpPr>
          <p:cNvPr id="74756" name="Rectangle 3"/>
          <p:cNvSpPr>
            <a:spLocks noGrp="1" noChangeArrowheads="1"/>
          </p:cNvSpPr>
          <p:nvPr>
            <p:ph type="body" idx="1"/>
          </p:nvPr>
        </p:nvSpPr>
        <p:spPr>
          <a:xfrm>
            <a:off x="179388" y="1484313"/>
            <a:ext cx="8785225" cy="5300662"/>
          </a:xfrm>
        </p:spPr>
        <p:txBody>
          <a:bodyPr/>
          <a:lstStyle/>
          <a:p>
            <a:pPr eaLnBrk="1" hangingPunct="1">
              <a:lnSpc>
                <a:spcPct val="90000"/>
              </a:lnSpc>
            </a:pPr>
            <a:r>
              <a:rPr lang="zh-TW" altLang="en-US" sz="2800" u="sng" smtClean="0"/>
              <a:t>觀念解析：</a:t>
            </a:r>
          </a:p>
          <a:p>
            <a:pPr lvl="1" eaLnBrk="1" hangingPunct="1">
              <a:lnSpc>
                <a:spcPct val="90000"/>
              </a:lnSpc>
            </a:pPr>
            <a:r>
              <a:rPr lang="zh-TW" altLang="en-US" sz="2400" smtClean="0"/>
              <a:t>招標公告載有「經政府登記合格之</a:t>
            </a:r>
            <a:r>
              <a:rPr lang="zh-TW" altLang="en-US" sz="2400" smtClean="0">
                <a:solidFill>
                  <a:srgbClr val="FF0000"/>
                </a:solidFill>
              </a:rPr>
              <a:t>土木包工業以上</a:t>
            </a:r>
            <a:r>
              <a:rPr lang="zh-TW" altLang="en-US" sz="2400" smtClean="0"/>
              <a:t>未受停權處分廠商」，惟本案為單純門窗更新工程，廠商資格除上述情形外，依經濟部編訂之「公司行號營業項目代碼表」</a:t>
            </a:r>
            <a:r>
              <a:rPr lang="en-US" altLang="zh-TW" sz="2400" smtClean="0">
                <a:solidFill>
                  <a:srgbClr val="FF0000"/>
                </a:solidFill>
                <a:latin typeface="標楷體" pitchFamily="65" charset="-120"/>
              </a:rPr>
              <a:t>E801020</a:t>
            </a:r>
            <a:r>
              <a:rPr lang="zh-TW" altLang="en-US" sz="2400" smtClean="0">
                <a:solidFill>
                  <a:srgbClr val="FF0000"/>
                </a:solidFill>
              </a:rPr>
              <a:t>門窗安裝工程業亦可承攬</a:t>
            </a:r>
            <a:r>
              <a:rPr lang="zh-TW" altLang="en-US" sz="2400" smtClean="0"/>
              <a:t>。</a:t>
            </a:r>
          </a:p>
          <a:p>
            <a:pPr lvl="1" eaLnBrk="1" hangingPunct="1">
              <a:lnSpc>
                <a:spcPct val="90000"/>
              </a:lnSpc>
            </a:pPr>
            <a:r>
              <a:rPr lang="zh-TW" altLang="en-US" sz="2400" smtClean="0"/>
              <a:t>「且須檢附合格鋁門窗製造業之配合同意書、工廠登記證、公司執照及營利事業登記證。」，核與採購法第</a:t>
            </a:r>
            <a:r>
              <a:rPr lang="en-US" altLang="zh-TW" sz="2400" smtClean="0">
                <a:latin typeface="標楷體" pitchFamily="65" charset="-120"/>
              </a:rPr>
              <a:t>37</a:t>
            </a:r>
            <a:r>
              <a:rPr lang="zh-TW" altLang="en-US" sz="2400" smtClean="0">
                <a:latin typeface="標楷體" pitchFamily="65" charset="-120"/>
              </a:rPr>
              <a:t>條及「投標廠商資格與特殊或巨額採購認定標準」第</a:t>
            </a:r>
            <a:r>
              <a:rPr lang="en-US" altLang="zh-TW" sz="2400" smtClean="0">
                <a:latin typeface="標楷體" pitchFamily="65" charset="-120"/>
              </a:rPr>
              <a:t>4</a:t>
            </a:r>
            <a:r>
              <a:rPr lang="zh-TW" altLang="en-US" sz="2400" smtClean="0">
                <a:latin typeface="標楷體" pitchFamily="65" charset="-120"/>
              </a:rPr>
              <a:t>條第</a:t>
            </a:r>
            <a:r>
              <a:rPr lang="en-US" altLang="zh-TW" sz="2400" smtClean="0">
                <a:latin typeface="標楷體" pitchFamily="65" charset="-120"/>
              </a:rPr>
              <a:t>1</a:t>
            </a:r>
            <a:r>
              <a:rPr lang="zh-TW" altLang="en-US" sz="2400" smtClean="0">
                <a:latin typeface="標楷體" pitchFamily="65" charset="-120"/>
              </a:rPr>
              <a:t>項第</a:t>
            </a:r>
            <a:r>
              <a:rPr lang="en-US" altLang="zh-TW" sz="2400" smtClean="0">
                <a:latin typeface="標楷體" pitchFamily="65" charset="-120"/>
              </a:rPr>
              <a:t>1</a:t>
            </a:r>
            <a:r>
              <a:rPr lang="zh-TW" altLang="en-US" sz="2400" smtClean="0">
                <a:latin typeface="標楷體" pitchFamily="65" charset="-120"/>
              </a:rPr>
              <a:t>款規定應採記</a:t>
            </a:r>
            <a:r>
              <a:rPr lang="zh-TW" altLang="en-US" sz="2400" smtClean="0">
                <a:solidFill>
                  <a:srgbClr val="FF0000"/>
                </a:solidFill>
                <a:latin typeface="標楷體" pitchFamily="65" charset="-120"/>
              </a:rPr>
              <a:t>廠商具有製造、供應或承做能力之證明</a:t>
            </a:r>
            <a:r>
              <a:rPr lang="zh-TW" altLang="en-US" sz="2400" smtClean="0">
                <a:latin typeface="標楷體" pitchFamily="65" charset="-120"/>
              </a:rPr>
              <a:t>文件不符。</a:t>
            </a:r>
          </a:p>
          <a:p>
            <a:pPr lvl="1" eaLnBrk="1" hangingPunct="1">
              <a:lnSpc>
                <a:spcPct val="90000"/>
              </a:lnSpc>
            </a:pPr>
            <a:r>
              <a:rPr lang="zh-TW" altLang="en-US" sz="2400" smtClean="0"/>
              <a:t>「若為影本應加蓋公司大小章及與正本相符字樣」，未符合「投標廠商資格與特殊或巨額採購</a:t>
            </a:r>
            <a:r>
              <a:rPr lang="zh-TW" altLang="en-US" sz="2400" smtClean="0">
                <a:latin typeface="標楷體" pitchFamily="65" charset="-120"/>
              </a:rPr>
              <a:t>認定標準」第</a:t>
            </a:r>
            <a:r>
              <a:rPr lang="en-US" altLang="zh-TW" sz="2400" smtClean="0">
                <a:latin typeface="標楷體" pitchFamily="65" charset="-120"/>
              </a:rPr>
              <a:t>10</a:t>
            </a:r>
            <a:r>
              <a:rPr lang="zh-TW" altLang="en-US" sz="2400" smtClean="0">
                <a:latin typeface="標楷體" pitchFamily="65" charset="-120"/>
              </a:rPr>
              <a:t>條及本案工程採購補充投標須知參、投標廠商資格條件四、「投標廠商應提出之資格證明文件，</a:t>
            </a:r>
            <a:r>
              <a:rPr lang="zh-TW" altLang="en-US" sz="2400" smtClean="0">
                <a:solidFill>
                  <a:srgbClr val="FF0000"/>
                </a:solidFill>
                <a:latin typeface="標楷體" pitchFamily="65" charset="-120"/>
              </a:rPr>
              <a:t>除招標文件另有規定者外，得以影本為之</a:t>
            </a:r>
            <a:r>
              <a:rPr lang="zh-TW" altLang="en-US" sz="2400" smtClean="0">
                <a:latin typeface="標楷體" pitchFamily="65" charset="-120"/>
              </a:rPr>
              <a:t>。」</a:t>
            </a:r>
          </a:p>
        </p:txBody>
      </p:sp>
    </p:spTree>
    <p:extLst>
      <p:ext uri="{BB962C8B-B14F-4D97-AF65-F5344CB8AC3E}">
        <p14:creationId xmlns:p14="http://schemas.microsoft.com/office/powerpoint/2010/main" val="4234254047"/>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null_00048"/>
          <p:cNvPicPr>
            <a:picLocks noChangeAspect="1" noChangeArrowheads="1"/>
          </p:cNvPicPr>
          <p:nvPr/>
        </p:nvPicPr>
        <p:blipFill>
          <a:blip r:embed="rId2">
            <a:extLst>
              <a:ext uri="{28A0092B-C50C-407E-A947-70E740481C1C}">
                <a14:useLocalDpi xmlns:a14="http://schemas.microsoft.com/office/drawing/2010/main" val="0"/>
              </a:ext>
            </a:extLst>
          </a:blip>
          <a:srcRect l="21011" t="17809" r="17656" b="35797"/>
          <a:stretch>
            <a:fillRect/>
          </a:stretch>
        </p:blipFill>
        <p:spPr bwMode="auto">
          <a:xfrm>
            <a:off x="4643438" y="1484313"/>
            <a:ext cx="4500562"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fld id="{551EDF38-4B73-4694-8837-C6C4702DD1CF}" type="slidenum">
              <a:rPr kumimoji="0" lang="en-US" altLang="zh-TW" sz="2400" smtClean="0">
                <a:solidFill>
                  <a:srgbClr val="0000FF"/>
                </a:solidFill>
                <a:latin typeface="Arial" pitchFamily="34" charset="0"/>
                <a:ea typeface="新細明體" pitchFamily="18" charset="-120"/>
              </a:rPr>
              <a:pPr eaLnBrk="1" hangingPunct="1">
                <a:spcBef>
                  <a:spcPct val="0"/>
                </a:spcBef>
                <a:buClrTx/>
                <a:buSzTx/>
                <a:buFontTx/>
                <a:buNone/>
              </a:pPr>
              <a:t>82</a:t>
            </a:fld>
            <a:endParaRPr kumimoji="0" lang="en-US" altLang="zh-TW" sz="2400" smtClean="0">
              <a:solidFill>
                <a:srgbClr val="0000FF"/>
              </a:solidFill>
              <a:latin typeface="Arial" pitchFamily="34" charset="0"/>
              <a:ea typeface="新細明體" pitchFamily="18" charset="-120"/>
            </a:endParaRPr>
          </a:p>
        </p:txBody>
      </p:sp>
      <p:sp>
        <p:nvSpPr>
          <p:cNvPr id="75780" name="Rectangle 2"/>
          <p:cNvSpPr>
            <a:spLocks noGrp="1" noChangeArrowheads="1"/>
          </p:cNvSpPr>
          <p:nvPr>
            <p:ph type="title"/>
          </p:nvPr>
        </p:nvSpPr>
        <p:spPr/>
        <p:txBody>
          <a:bodyPr/>
          <a:lstStyle/>
          <a:p>
            <a:pPr eaLnBrk="1" hangingPunct="1"/>
            <a:r>
              <a:rPr lang="zh-TW" altLang="en-US" sz="3600" smtClean="0"/>
              <a:t>投標廠商</a:t>
            </a:r>
            <a:r>
              <a:rPr lang="zh-TW" altLang="en-US" sz="3600" smtClean="0">
                <a:latin typeface="標楷體" pitchFamily="65" charset="-120"/>
              </a:rPr>
              <a:t>基本資格</a:t>
            </a:r>
            <a:r>
              <a:rPr lang="zh-TW" altLang="en-US" sz="3600" smtClean="0"/>
              <a:t>不當</a:t>
            </a:r>
            <a:r>
              <a:rPr lang="zh-TW" altLang="en-US" sz="3600" smtClean="0">
                <a:latin typeface="標楷體" pitchFamily="65" charset="-120"/>
              </a:rPr>
              <a:t/>
            </a:r>
            <a:br>
              <a:rPr lang="zh-TW" altLang="en-US" sz="3600" smtClean="0">
                <a:latin typeface="標楷體" pitchFamily="65" charset="-120"/>
              </a:rPr>
            </a:br>
            <a:r>
              <a:rPr lang="zh-TW" altLang="en-US" sz="3600" smtClean="0"/>
              <a:t>錯誤案例</a:t>
            </a:r>
            <a:r>
              <a:rPr lang="en-US" altLang="zh-TW" sz="3600" smtClean="0">
                <a:latin typeface="標楷體" pitchFamily="65" charset="-120"/>
              </a:rPr>
              <a:t>-2</a:t>
            </a:r>
          </a:p>
        </p:txBody>
      </p:sp>
      <p:pic>
        <p:nvPicPr>
          <p:cNvPr id="75781" name="Picture 5" descr="null_00047"/>
          <p:cNvPicPr>
            <a:picLocks noChangeAspect="1" noChangeArrowheads="1"/>
          </p:cNvPicPr>
          <p:nvPr/>
        </p:nvPicPr>
        <p:blipFill>
          <a:blip r:embed="rId3">
            <a:extLst>
              <a:ext uri="{28A0092B-C50C-407E-A947-70E740481C1C}">
                <a14:useLocalDpi xmlns:a14="http://schemas.microsoft.com/office/drawing/2010/main" val="0"/>
              </a:ext>
            </a:extLst>
          </a:blip>
          <a:srcRect l="2191" t="8098" r="16246" b="41620"/>
          <a:stretch>
            <a:fillRect/>
          </a:stretch>
        </p:blipFill>
        <p:spPr bwMode="auto">
          <a:xfrm>
            <a:off x="0" y="1485900"/>
            <a:ext cx="45720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Rectangle 9"/>
          <p:cNvSpPr>
            <a:spLocks noChangeArrowheads="1"/>
          </p:cNvSpPr>
          <p:nvPr/>
        </p:nvSpPr>
        <p:spPr bwMode="auto">
          <a:xfrm>
            <a:off x="1403350" y="3140075"/>
            <a:ext cx="3168650" cy="288925"/>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75783" name="Line 10"/>
          <p:cNvSpPr>
            <a:spLocks noChangeShapeType="1"/>
          </p:cNvSpPr>
          <p:nvPr/>
        </p:nvSpPr>
        <p:spPr bwMode="auto">
          <a:xfrm flipV="1">
            <a:off x="684213" y="3860800"/>
            <a:ext cx="50323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75784" name="Rectangle 12"/>
          <p:cNvSpPr>
            <a:spLocks noChangeArrowheads="1"/>
          </p:cNvSpPr>
          <p:nvPr/>
        </p:nvSpPr>
        <p:spPr bwMode="auto">
          <a:xfrm>
            <a:off x="4859338" y="3789363"/>
            <a:ext cx="792162" cy="2159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75785" name="Rectangle 13"/>
          <p:cNvSpPr>
            <a:spLocks noChangeArrowheads="1"/>
          </p:cNvSpPr>
          <p:nvPr/>
        </p:nvSpPr>
        <p:spPr bwMode="auto">
          <a:xfrm>
            <a:off x="4859338" y="4365625"/>
            <a:ext cx="792162" cy="28733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75786" name="Rectangle 14"/>
          <p:cNvSpPr>
            <a:spLocks noChangeArrowheads="1"/>
          </p:cNvSpPr>
          <p:nvPr/>
        </p:nvSpPr>
        <p:spPr bwMode="auto">
          <a:xfrm>
            <a:off x="4859338" y="5013325"/>
            <a:ext cx="792162" cy="28733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75787" name="Rectangle 15"/>
          <p:cNvSpPr>
            <a:spLocks noChangeArrowheads="1"/>
          </p:cNvSpPr>
          <p:nvPr/>
        </p:nvSpPr>
        <p:spPr bwMode="auto">
          <a:xfrm>
            <a:off x="4932363" y="5662613"/>
            <a:ext cx="863600" cy="21431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75788" name="Rectangle 16"/>
          <p:cNvSpPr>
            <a:spLocks noChangeArrowheads="1"/>
          </p:cNvSpPr>
          <p:nvPr/>
        </p:nvSpPr>
        <p:spPr bwMode="auto">
          <a:xfrm>
            <a:off x="4932363" y="6021388"/>
            <a:ext cx="863600" cy="28733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75789" name="Rectangle 17"/>
          <p:cNvSpPr>
            <a:spLocks noChangeArrowheads="1"/>
          </p:cNvSpPr>
          <p:nvPr/>
        </p:nvSpPr>
        <p:spPr bwMode="auto">
          <a:xfrm>
            <a:off x="4859338" y="6454775"/>
            <a:ext cx="649287" cy="2143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75790" name="Rectangle 18"/>
          <p:cNvSpPr>
            <a:spLocks noChangeArrowheads="1"/>
          </p:cNvSpPr>
          <p:nvPr/>
        </p:nvSpPr>
        <p:spPr bwMode="auto">
          <a:xfrm>
            <a:off x="684213" y="2565400"/>
            <a:ext cx="1871662"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75791" name="Rectangle 19"/>
          <p:cNvSpPr>
            <a:spLocks noChangeArrowheads="1"/>
          </p:cNvSpPr>
          <p:nvPr/>
        </p:nvSpPr>
        <p:spPr bwMode="auto">
          <a:xfrm>
            <a:off x="1403350" y="3238500"/>
            <a:ext cx="1368425" cy="144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Tree>
    <p:extLst>
      <p:ext uri="{BB962C8B-B14F-4D97-AF65-F5344CB8AC3E}">
        <p14:creationId xmlns:p14="http://schemas.microsoft.com/office/powerpoint/2010/main" val="3509766250"/>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fld id="{EB928D7F-6A88-4C7F-AF72-7934B499C2D4}" type="slidenum">
              <a:rPr kumimoji="0" lang="en-US" altLang="zh-TW" sz="2400" smtClean="0">
                <a:solidFill>
                  <a:srgbClr val="0000FF"/>
                </a:solidFill>
                <a:latin typeface="Arial" pitchFamily="34" charset="0"/>
                <a:ea typeface="新細明體" pitchFamily="18" charset="-120"/>
              </a:rPr>
              <a:pPr eaLnBrk="1" hangingPunct="1">
                <a:spcBef>
                  <a:spcPct val="0"/>
                </a:spcBef>
                <a:buClrTx/>
                <a:buSzTx/>
                <a:buFontTx/>
                <a:buNone/>
              </a:pPr>
              <a:t>83</a:t>
            </a:fld>
            <a:endParaRPr kumimoji="0" lang="en-US" altLang="zh-TW" sz="2400" smtClean="0">
              <a:solidFill>
                <a:srgbClr val="0000FF"/>
              </a:solidFill>
              <a:latin typeface="Arial" pitchFamily="34" charset="0"/>
              <a:ea typeface="新細明體" pitchFamily="18" charset="-120"/>
            </a:endParaRPr>
          </a:p>
        </p:txBody>
      </p:sp>
      <p:sp>
        <p:nvSpPr>
          <p:cNvPr id="76803" name="Rectangle 2"/>
          <p:cNvSpPr>
            <a:spLocks noGrp="1" noChangeArrowheads="1"/>
          </p:cNvSpPr>
          <p:nvPr>
            <p:ph type="title"/>
          </p:nvPr>
        </p:nvSpPr>
        <p:spPr/>
        <p:txBody>
          <a:bodyPr/>
          <a:lstStyle/>
          <a:p>
            <a:pPr eaLnBrk="1" hangingPunct="1">
              <a:spcBef>
                <a:spcPct val="20000"/>
              </a:spcBef>
            </a:pPr>
            <a:r>
              <a:rPr lang="zh-TW" altLang="en-US" sz="3600" smtClean="0"/>
              <a:t>投標廠商</a:t>
            </a:r>
            <a:r>
              <a:rPr lang="zh-TW" altLang="en-US" sz="3600" smtClean="0">
                <a:latin typeface="標楷體" pitchFamily="65" charset="-120"/>
              </a:rPr>
              <a:t>基本資格</a:t>
            </a:r>
            <a:r>
              <a:rPr lang="zh-TW" altLang="en-US" sz="3600" smtClean="0"/>
              <a:t>不當</a:t>
            </a:r>
            <a:r>
              <a:rPr lang="zh-TW" altLang="en-US" sz="3600" smtClean="0">
                <a:latin typeface="標楷體" pitchFamily="65" charset="-120"/>
              </a:rPr>
              <a:t/>
            </a:r>
            <a:br>
              <a:rPr lang="zh-TW" altLang="en-US" sz="3600" smtClean="0">
                <a:latin typeface="標楷體" pitchFamily="65" charset="-120"/>
              </a:rPr>
            </a:br>
            <a:r>
              <a:rPr lang="zh-TW" altLang="en-US" sz="3600" smtClean="0"/>
              <a:t>錯誤案例</a:t>
            </a:r>
            <a:r>
              <a:rPr lang="en-US" altLang="zh-TW" sz="3600" smtClean="0">
                <a:latin typeface="標楷體" pitchFamily="65" charset="-120"/>
              </a:rPr>
              <a:t>-2</a:t>
            </a:r>
          </a:p>
        </p:txBody>
      </p:sp>
      <p:sp>
        <p:nvSpPr>
          <p:cNvPr id="76804" name="Rectangle 3"/>
          <p:cNvSpPr>
            <a:spLocks noGrp="1" noChangeArrowheads="1"/>
          </p:cNvSpPr>
          <p:nvPr>
            <p:ph type="body" idx="1"/>
          </p:nvPr>
        </p:nvSpPr>
        <p:spPr>
          <a:xfrm>
            <a:off x="179388" y="1341438"/>
            <a:ext cx="8785225" cy="5516562"/>
          </a:xfrm>
        </p:spPr>
        <p:txBody>
          <a:bodyPr/>
          <a:lstStyle/>
          <a:p>
            <a:pPr eaLnBrk="1" hangingPunct="1">
              <a:spcBef>
                <a:spcPct val="40000"/>
              </a:spcBef>
            </a:pPr>
            <a:r>
              <a:rPr lang="zh-TW" altLang="en-US" u="sng" smtClean="0"/>
              <a:t>觀念解析：</a:t>
            </a:r>
          </a:p>
          <a:p>
            <a:pPr lvl="1" eaLnBrk="1" hangingPunct="1">
              <a:spcBef>
                <a:spcPct val="40000"/>
              </a:spcBef>
            </a:pPr>
            <a:r>
              <a:rPr lang="zh-TW" altLang="en-US" smtClean="0"/>
              <a:t>「建築物室內裝修管理辦法」第</a:t>
            </a:r>
            <a:r>
              <a:rPr lang="en-US" altLang="zh-TW" smtClean="0">
                <a:latin typeface="標楷體" pitchFamily="65" charset="-120"/>
              </a:rPr>
              <a:t>4</a:t>
            </a:r>
            <a:r>
              <a:rPr lang="zh-TW" altLang="en-US" smtClean="0"/>
              <a:t>條規定：本辦法所稱室內裝修從業者，指開業建築師、營造業及室內裝修業。</a:t>
            </a:r>
          </a:p>
          <a:p>
            <a:pPr lvl="1" eaLnBrk="1" hangingPunct="1">
              <a:spcBef>
                <a:spcPct val="40000"/>
              </a:spcBef>
            </a:pPr>
            <a:r>
              <a:rPr lang="zh-TW" altLang="en-US" smtClean="0"/>
              <a:t>「建築物室內裝修管理辦法」第</a:t>
            </a:r>
            <a:r>
              <a:rPr lang="en-US" altLang="zh-TW" smtClean="0">
                <a:latin typeface="標楷體" pitchFamily="65" charset="-120"/>
              </a:rPr>
              <a:t>5</a:t>
            </a:r>
            <a:r>
              <a:rPr lang="zh-TW" altLang="en-US" smtClean="0"/>
              <a:t>條規定：室內裝修從業者業務範圍如下：</a:t>
            </a:r>
          </a:p>
          <a:p>
            <a:pPr lvl="2" indent="-431800" eaLnBrk="1" hangingPunct="1">
              <a:spcBef>
                <a:spcPct val="40000"/>
              </a:spcBef>
              <a:buFont typeface="Wingdings" pitchFamily="2" charset="2"/>
              <a:buNone/>
            </a:pPr>
            <a:r>
              <a:rPr lang="zh-TW" altLang="en-US" smtClean="0"/>
              <a:t>一、依法登記開業之</a:t>
            </a:r>
            <a:r>
              <a:rPr lang="zh-TW" altLang="en-US" smtClean="0">
                <a:solidFill>
                  <a:srgbClr val="FF0000"/>
                </a:solidFill>
              </a:rPr>
              <a:t>建築師</a:t>
            </a:r>
            <a:r>
              <a:rPr lang="zh-TW" altLang="en-US" smtClean="0"/>
              <a:t>得從事室內裝修</a:t>
            </a:r>
            <a:r>
              <a:rPr lang="zh-TW" altLang="en-US" smtClean="0">
                <a:solidFill>
                  <a:srgbClr val="FF0000"/>
                </a:solidFill>
              </a:rPr>
              <a:t>設計</a:t>
            </a:r>
            <a:r>
              <a:rPr lang="zh-TW" altLang="en-US" smtClean="0"/>
              <a:t>業務。</a:t>
            </a:r>
          </a:p>
          <a:p>
            <a:pPr lvl="2" indent="-431800" eaLnBrk="1" hangingPunct="1">
              <a:spcBef>
                <a:spcPct val="40000"/>
              </a:spcBef>
              <a:buFont typeface="Wingdings" pitchFamily="2" charset="2"/>
              <a:buNone/>
            </a:pPr>
            <a:r>
              <a:rPr lang="zh-TW" altLang="en-US" smtClean="0"/>
              <a:t>二、依法登記開業之</a:t>
            </a:r>
            <a:r>
              <a:rPr lang="zh-TW" altLang="en-US" smtClean="0">
                <a:solidFill>
                  <a:srgbClr val="FF0000"/>
                </a:solidFill>
              </a:rPr>
              <a:t>營造業</a:t>
            </a:r>
            <a:r>
              <a:rPr lang="zh-TW" altLang="en-US" smtClean="0"/>
              <a:t>得從事室內裝修</a:t>
            </a:r>
            <a:r>
              <a:rPr lang="zh-TW" altLang="en-US" smtClean="0">
                <a:solidFill>
                  <a:srgbClr val="FF0000"/>
                </a:solidFill>
              </a:rPr>
              <a:t>施工</a:t>
            </a:r>
            <a:r>
              <a:rPr lang="zh-TW" altLang="en-US" smtClean="0"/>
              <a:t>業務。</a:t>
            </a:r>
          </a:p>
          <a:p>
            <a:pPr lvl="2" indent="-431800" eaLnBrk="1" hangingPunct="1">
              <a:spcBef>
                <a:spcPct val="40000"/>
              </a:spcBef>
              <a:buFont typeface="Wingdings" pitchFamily="2" charset="2"/>
              <a:buNone/>
            </a:pPr>
            <a:r>
              <a:rPr lang="zh-TW" altLang="en-US" smtClean="0"/>
              <a:t>三、</a:t>
            </a:r>
            <a:r>
              <a:rPr lang="zh-TW" altLang="en-US" smtClean="0">
                <a:solidFill>
                  <a:srgbClr val="FF0000"/>
                </a:solidFill>
              </a:rPr>
              <a:t>室內裝修業</a:t>
            </a:r>
            <a:r>
              <a:rPr lang="zh-TW" altLang="en-US" smtClean="0"/>
              <a:t>得從事室內裝修</a:t>
            </a:r>
            <a:r>
              <a:rPr lang="zh-TW" altLang="en-US" smtClean="0">
                <a:solidFill>
                  <a:srgbClr val="FF0000"/>
                </a:solidFill>
              </a:rPr>
              <a:t>設計或施工</a:t>
            </a:r>
            <a:r>
              <a:rPr lang="zh-TW" altLang="en-US" smtClean="0"/>
              <a:t>之業務。</a:t>
            </a:r>
          </a:p>
        </p:txBody>
      </p:sp>
    </p:spTree>
    <p:extLst>
      <p:ext uri="{BB962C8B-B14F-4D97-AF65-F5344CB8AC3E}">
        <p14:creationId xmlns:p14="http://schemas.microsoft.com/office/powerpoint/2010/main" val="157243153"/>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fld id="{898C8EF7-402E-4D4E-90BF-A509D4C40413}" type="slidenum">
              <a:rPr kumimoji="0" lang="en-US" altLang="zh-TW" sz="2400" smtClean="0">
                <a:solidFill>
                  <a:srgbClr val="0000FF"/>
                </a:solidFill>
                <a:latin typeface="Arial" pitchFamily="34" charset="0"/>
                <a:ea typeface="新細明體" pitchFamily="18" charset="-120"/>
              </a:rPr>
              <a:pPr eaLnBrk="1" hangingPunct="1">
                <a:spcBef>
                  <a:spcPct val="0"/>
                </a:spcBef>
                <a:buClrTx/>
                <a:buSzTx/>
                <a:buFontTx/>
                <a:buNone/>
              </a:pPr>
              <a:t>84</a:t>
            </a:fld>
            <a:endParaRPr kumimoji="0" lang="en-US" altLang="zh-TW" sz="2400" smtClean="0">
              <a:solidFill>
                <a:srgbClr val="0000FF"/>
              </a:solidFill>
              <a:latin typeface="Arial" pitchFamily="34" charset="0"/>
              <a:ea typeface="新細明體" pitchFamily="18" charset="-120"/>
            </a:endParaRPr>
          </a:p>
        </p:txBody>
      </p:sp>
      <p:sp>
        <p:nvSpPr>
          <p:cNvPr id="77827" name="Rectangle 2"/>
          <p:cNvSpPr>
            <a:spLocks noGrp="1" noChangeArrowheads="1"/>
          </p:cNvSpPr>
          <p:nvPr>
            <p:ph type="title"/>
          </p:nvPr>
        </p:nvSpPr>
        <p:spPr/>
        <p:txBody>
          <a:bodyPr/>
          <a:lstStyle/>
          <a:p>
            <a:pPr eaLnBrk="1" hangingPunct="1"/>
            <a:r>
              <a:rPr lang="zh-TW" altLang="en-US" sz="3600" smtClean="0"/>
              <a:t>投標廠商</a:t>
            </a:r>
            <a:r>
              <a:rPr lang="zh-TW" altLang="en-US" sz="3600" smtClean="0">
                <a:latin typeface="標楷體" pitchFamily="65" charset="-120"/>
              </a:rPr>
              <a:t>基本資格</a:t>
            </a:r>
            <a:r>
              <a:rPr lang="zh-TW" altLang="en-US" sz="3600" smtClean="0"/>
              <a:t>不當</a:t>
            </a:r>
            <a:r>
              <a:rPr lang="zh-TW" altLang="en-US" sz="3600" smtClean="0">
                <a:latin typeface="標楷體" pitchFamily="65" charset="-120"/>
              </a:rPr>
              <a:t/>
            </a:r>
            <a:br>
              <a:rPr lang="zh-TW" altLang="en-US" sz="3600" smtClean="0">
                <a:latin typeface="標楷體" pitchFamily="65" charset="-120"/>
              </a:rPr>
            </a:br>
            <a:r>
              <a:rPr lang="zh-TW" altLang="en-US" sz="3600" smtClean="0"/>
              <a:t>錯誤案例</a:t>
            </a:r>
            <a:r>
              <a:rPr lang="en-US" altLang="zh-TW" sz="3600" smtClean="0">
                <a:latin typeface="標楷體" pitchFamily="65" charset="-120"/>
              </a:rPr>
              <a:t>-2</a:t>
            </a:r>
          </a:p>
        </p:txBody>
      </p:sp>
      <p:sp>
        <p:nvSpPr>
          <p:cNvPr id="87044" name="Rectangle 3"/>
          <p:cNvSpPr>
            <a:spLocks noGrp="1" noChangeArrowheads="1"/>
          </p:cNvSpPr>
          <p:nvPr>
            <p:ph type="body" idx="1"/>
          </p:nvPr>
        </p:nvSpPr>
        <p:spPr>
          <a:xfrm>
            <a:off x="179388" y="1341438"/>
            <a:ext cx="8785225" cy="5516562"/>
          </a:xfrm>
        </p:spPr>
        <p:txBody>
          <a:bodyPr/>
          <a:lstStyle/>
          <a:p>
            <a:pPr lvl="1" eaLnBrk="1" hangingPunct="1">
              <a:defRPr/>
            </a:pPr>
            <a:r>
              <a:rPr lang="zh-TW" altLang="en-US" dirty="0" smtClean="0"/>
              <a:t>「建築物室內裝修管理辦法」第</a:t>
            </a:r>
            <a:r>
              <a:rPr lang="en-US" altLang="zh-TW" dirty="0" smtClean="0">
                <a:latin typeface="標楷體" pitchFamily="65" charset="-120"/>
              </a:rPr>
              <a:t>9</a:t>
            </a:r>
            <a:r>
              <a:rPr lang="zh-TW" altLang="en-US" dirty="0" smtClean="0"/>
              <a:t>條規定：「室內裝修業應依下列規定置專任專業技術人員：</a:t>
            </a:r>
          </a:p>
          <a:p>
            <a:pPr lvl="2" eaLnBrk="1" hangingPunct="1">
              <a:defRPr/>
            </a:pPr>
            <a:r>
              <a:rPr lang="zh-TW" altLang="en-US" dirty="0" smtClean="0">
                <a:latin typeface="+mj-ea"/>
                <a:ea typeface="+mj-ea"/>
              </a:rPr>
              <a:t>從事</a:t>
            </a:r>
            <a:r>
              <a:rPr lang="zh-TW" altLang="en-US" dirty="0" smtClean="0">
                <a:solidFill>
                  <a:srgbClr val="FF0000"/>
                </a:solidFill>
                <a:latin typeface="+mj-ea"/>
                <a:ea typeface="+mj-ea"/>
              </a:rPr>
              <a:t>室內裝修設計業務</a:t>
            </a:r>
            <a:r>
              <a:rPr lang="zh-TW" altLang="en-US" dirty="0" smtClean="0">
                <a:latin typeface="+mj-ea"/>
                <a:ea typeface="+mj-ea"/>
              </a:rPr>
              <a:t>：專業</a:t>
            </a:r>
            <a:r>
              <a:rPr lang="zh-TW" altLang="en-US" dirty="0" smtClean="0">
                <a:solidFill>
                  <a:srgbClr val="FF0000"/>
                </a:solidFill>
                <a:latin typeface="+mj-ea"/>
                <a:ea typeface="+mj-ea"/>
              </a:rPr>
              <a:t>設計技術人員</a:t>
            </a:r>
            <a:r>
              <a:rPr lang="en-US" altLang="zh-TW" dirty="0" smtClean="0">
                <a:latin typeface="+mj-ea"/>
                <a:ea typeface="+mj-ea"/>
              </a:rPr>
              <a:t>1</a:t>
            </a:r>
            <a:r>
              <a:rPr lang="zh-TW" altLang="en-US" dirty="0" smtClean="0">
                <a:latin typeface="+mj-ea"/>
                <a:ea typeface="+mj-ea"/>
              </a:rPr>
              <a:t>人以上。</a:t>
            </a:r>
          </a:p>
          <a:p>
            <a:pPr lvl="2" eaLnBrk="1" hangingPunct="1">
              <a:defRPr/>
            </a:pPr>
            <a:r>
              <a:rPr lang="zh-TW" altLang="en-US" dirty="0" smtClean="0">
                <a:latin typeface="+mj-ea"/>
                <a:ea typeface="+mj-ea"/>
              </a:rPr>
              <a:t>從事</a:t>
            </a:r>
            <a:r>
              <a:rPr lang="zh-TW" altLang="en-US" dirty="0" smtClean="0">
                <a:solidFill>
                  <a:srgbClr val="FF0000"/>
                </a:solidFill>
                <a:latin typeface="+mj-ea"/>
                <a:ea typeface="+mj-ea"/>
              </a:rPr>
              <a:t>室內裝修施工業務</a:t>
            </a:r>
            <a:r>
              <a:rPr lang="zh-TW" altLang="en-US" dirty="0" smtClean="0">
                <a:latin typeface="+mj-ea"/>
                <a:ea typeface="+mj-ea"/>
              </a:rPr>
              <a:t>：專業</a:t>
            </a:r>
            <a:r>
              <a:rPr lang="zh-TW" altLang="en-US" dirty="0" smtClean="0">
                <a:solidFill>
                  <a:srgbClr val="FF0000"/>
                </a:solidFill>
                <a:latin typeface="+mj-ea"/>
                <a:ea typeface="+mj-ea"/>
              </a:rPr>
              <a:t>施工技術人員</a:t>
            </a:r>
            <a:r>
              <a:rPr lang="en-US" altLang="zh-TW" dirty="0" smtClean="0">
                <a:latin typeface="+mj-ea"/>
                <a:ea typeface="+mj-ea"/>
              </a:rPr>
              <a:t>1</a:t>
            </a:r>
            <a:r>
              <a:rPr lang="zh-TW" altLang="en-US" dirty="0" smtClean="0">
                <a:latin typeface="+mj-ea"/>
                <a:ea typeface="+mj-ea"/>
              </a:rPr>
              <a:t>人以上。</a:t>
            </a:r>
          </a:p>
          <a:p>
            <a:pPr lvl="2" eaLnBrk="1" hangingPunct="1">
              <a:defRPr/>
            </a:pPr>
            <a:r>
              <a:rPr lang="zh-TW" altLang="en-US" dirty="0" smtClean="0">
                <a:latin typeface="+mj-ea"/>
                <a:ea typeface="+mj-ea"/>
              </a:rPr>
              <a:t>從事</a:t>
            </a:r>
            <a:r>
              <a:rPr lang="zh-TW" altLang="en-US" dirty="0" smtClean="0">
                <a:solidFill>
                  <a:srgbClr val="FF0000"/>
                </a:solidFill>
                <a:latin typeface="+mj-ea"/>
                <a:ea typeface="+mj-ea"/>
              </a:rPr>
              <a:t>室內裝修設計及施工業務</a:t>
            </a:r>
            <a:r>
              <a:rPr lang="zh-TW" altLang="en-US" dirty="0" smtClean="0">
                <a:latin typeface="+mj-ea"/>
                <a:ea typeface="+mj-ea"/>
              </a:rPr>
              <a:t>：專業</a:t>
            </a:r>
            <a:r>
              <a:rPr lang="zh-TW" altLang="en-US" dirty="0" smtClean="0">
                <a:solidFill>
                  <a:srgbClr val="FF0000"/>
                </a:solidFill>
                <a:latin typeface="+mj-ea"/>
                <a:ea typeface="+mj-ea"/>
              </a:rPr>
              <a:t>設計及</a:t>
            </a:r>
            <a:r>
              <a:rPr lang="zh-TW" altLang="en-US" dirty="0" smtClean="0">
                <a:latin typeface="+mj-ea"/>
                <a:ea typeface="+mj-ea"/>
              </a:rPr>
              <a:t>專業</a:t>
            </a:r>
            <a:r>
              <a:rPr lang="zh-TW" altLang="en-US" dirty="0" smtClean="0">
                <a:solidFill>
                  <a:srgbClr val="FF0000"/>
                </a:solidFill>
                <a:latin typeface="+mj-ea"/>
                <a:ea typeface="+mj-ea"/>
              </a:rPr>
              <a:t>施工技術人員</a:t>
            </a:r>
            <a:r>
              <a:rPr lang="zh-TW" altLang="en-US" dirty="0" smtClean="0">
                <a:latin typeface="+mj-ea"/>
                <a:ea typeface="+mj-ea"/>
              </a:rPr>
              <a:t>各</a:t>
            </a:r>
            <a:r>
              <a:rPr lang="en-US" altLang="zh-TW" dirty="0" smtClean="0">
                <a:latin typeface="+mj-ea"/>
                <a:ea typeface="+mj-ea"/>
              </a:rPr>
              <a:t>1</a:t>
            </a:r>
            <a:r>
              <a:rPr lang="zh-TW" altLang="en-US" dirty="0" smtClean="0">
                <a:latin typeface="+mj-ea"/>
                <a:ea typeface="+mj-ea"/>
              </a:rPr>
              <a:t>人以上，或</a:t>
            </a:r>
            <a:r>
              <a:rPr lang="zh-TW" altLang="en-US" dirty="0" smtClean="0">
                <a:solidFill>
                  <a:srgbClr val="FF0000"/>
                </a:solidFill>
                <a:latin typeface="+mj-ea"/>
                <a:ea typeface="+mj-ea"/>
              </a:rPr>
              <a:t>兼具專業設計及專業施工技術人員</a:t>
            </a:r>
            <a:r>
              <a:rPr lang="zh-TW" altLang="en-US" dirty="0" smtClean="0">
                <a:latin typeface="+mj-ea"/>
                <a:ea typeface="+mj-ea"/>
              </a:rPr>
              <a:t>身分</a:t>
            </a:r>
            <a:r>
              <a:rPr lang="en-US" altLang="zh-TW" dirty="0" smtClean="0">
                <a:latin typeface="+mj-ea"/>
                <a:ea typeface="+mj-ea"/>
              </a:rPr>
              <a:t>1</a:t>
            </a:r>
            <a:r>
              <a:rPr lang="zh-TW" altLang="en-US" dirty="0" smtClean="0">
                <a:latin typeface="+mj-ea"/>
                <a:ea typeface="+mj-ea"/>
              </a:rPr>
              <a:t>人以上。」</a:t>
            </a:r>
          </a:p>
          <a:p>
            <a:pPr lvl="1" eaLnBrk="1" hangingPunct="1">
              <a:defRPr/>
            </a:pPr>
            <a:r>
              <a:rPr lang="zh-TW" altLang="en-US" dirty="0" smtClean="0"/>
              <a:t>故廠商資格應為</a:t>
            </a:r>
            <a:r>
              <a:rPr lang="zh-TW" altLang="en-US" u="sng" dirty="0" smtClean="0"/>
              <a:t>綜合營造業</a:t>
            </a:r>
            <a:r>
              <a:rPr lang="zh-TW" altLang="en-US" dirty="0" smtClean="0"/>
              <a:t>、</a:t>
            </a:r>
            <a:r>
              <a:rPr lang="zh-TW" altLang="en-US" u="sng" dirty="0" smtClean="0"/>
              <a:t>土木包工業</a:t>
            </a:r>
            <a:r>
              <a:rPr lang="zh-TW" altLang="en-US" dirty="0" smtClean="0"/>
              <a:t>及</a:t>
            </a:r>
            <a:r>
              <a:rPr lang="zh-TW" altLang="en-US" u="sng" dirty="0" smtClean="0"/>
              <a:t>室內裝修業</a:t>
            </a:r>
            <a:r>
              <a:rPr lang="en-US" altLang="zh-TW" dirty="0" smtClean="0">
                <a:latin typeface="標楷體" pitchFamily="65" charset="-120"/>
              </a:rPr>
              <a:t>(</a:t>
            </a:r>
            <a:r>
              <a:rPr lang="zh-TW" altLang="en-US" dirty="0" smtClean="0"/>
              <a:t>從事</a:t>
            </a:r>
            <a:r>
              <a:rPr lang="zh-TW" altLang="en-US" dirty="0" smtClean="0">
                <a:solidFill>
                  <a:srgbClr val="FF0000"/>
                </a:solidFill>
              </a:rPr>
              <a:t>室內裝修施工</a:t>
            </a:r>
            <a:r>
              <a:rPr lang="zh-TW" altLang="en-US" dirty="0" smtClean="0"/>
              <a:t>之業務，</a:t>
            </a:r>
            <a:r>
              <a:rPr lang="zh-TW" altLang="en-US" dirty="0" smtClean="0">
                <a:latin typeface="標楷體" pitchFamily="65" charset="-120"/>
              </a:rPr>
              <a:t>具有</a:t>
            </a:r>
            <a:r>
              <a:rPr lang="zh-TW" altLang="en-US" dirty="0" smtClean="0">
                <a:solidFill>
                  <a:srgbClr val="FF0000"/>
                </a:solidFill>
              </a:rPr>
              <a:t>專業施工技術人員登記證</a:t>
            </a:r>
            <a:r>
              <a:rPr lang="zh-TW" altLang="en-US" dirty="0" smtClean="0"/>
              <a:t>），惟本案之補充投標須知及招標公告並未依規定限定該等行業。</a:t>
            </a:r>
          </a:p>
        </p:txBody>
      </p:sp>
    </p:spTree>
    <p:extLst>
      <p:ext uri="{BB962C8B-B14F-4D97-AF65-F5344CB8AC3E}">
        <p14:creationId xmlns:p14="http://schemas.microsoft.com/office/powerpoint/2010/main" val="3058847216"/>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31C10827-C8AE-4759-82A1-66C3D659F381}" type="slidenum">
              <a:rPr kumimoji="0" lang="en-US" altLang="zh-TW" smtClean="0">
                <a:solidFill>
                  <a:srgbClr val="0000FF"/>
                </a:solidFill>
                <a:latin typeface="Arial" pitchFamily="34" charset="0"/>
              </a:rPr>
              <a:pPr eaLnBrk="1" hangingPunct="1"/>
              <a:t>85</a:t>
            </a:fld>
            <a:endParaRPr kumimoji="0" lang="en-US" altLang="zh-TW" smtClean="0">
              <a:solidFill>
                <a:srgbClr val="0000FF"/>
              </a:solidFill>
              <a:latin typeface="Arial" pitchFamily="34" charset="0"/>
            </a:endParaRPr>
          </a:p>
        </p:txBody>
      </p:sp>
      <p:sp>
        <p:nvSpPr>
          <p:cNvPr id="81923" name="Rectangle 2"/>
          <p:cNvSpPr>
            <a:spLocks noGrp="1" noChangeArrowheads="1"/>
          </p:cNvSpPr>
          <p:nvPr>
            <p:ph type="title"/>
          </p:nvPr>
        </p:nvSpPr>
        <p:spPr/>
        <p:txBody>
          <a:bodyPr/>
          <a:lstStyle/>
          <a:p>
            <a:pPr eaLnBrk="1" hangingPunct="1"/>
            <a:r>
              <a:rPr lang="zh-TW" altLang="en-US" smtClean="0"/>
              <a:t>採購監辦應注意事項</a:t>
            </a:r>
          </a:p>
        </p:txBody>
      </p:sp>
      <p:sp>
        <p:nvSpPr>
          <p:cNvPr id="81924" name="Rectangle 3"/>
          <p:cNvSpPr>
            <a:spLocks noGrp="1" noChangeArrowheads="1"/>
          </p:cNvSpPr>
          <p:nvPr>
            <p:ph type="body" idx="1"/>
          </p:nvPr>
        </p:nvSpPr>
        <p:spPr/>
        <p:txBody>
          <a:bodyPr/>
          <a:lstStyle/>
          <a:p>
            <a:pPr eaLnBrk="1" hangingPunct="1">
              <a:lnSpc>
                <a:spcPct val="95000"/>
              </a:lnSpc>
              <a:spcBef>
                <a:spcPct val="0"/>
              </a:spcBef>
            </a:pPr>
            <a:r>
              <a:rPr lang="zh-TW" altLang="en-US" smtClean="0"/>
              <a:t>採購簽辦階段</a:t>
            </a:r>
            <a:r>
              <a:rPr lang="en-US" altLang="zh-TW" sz="2800" smtClean="0">
                <a:solidFill>
                  <a:schemeClr val="folHlink"/>
                </a:solidFill>
                <a:latin typeface="標楷體" pitchFamily="65" charset="-120"/>
              </a:rPr>
              <a:t>(5.</a:t>
            </a:r>
            <a:r>
              <a:rPr lang="zh-TW" altLang="en-US" sz="2800" smtClean="0">
                <a:solidFill>
                  <a:schemeClr val="folHlink"/>
                </a:solidFill>
                <a:latin typeface="標楷體" pitchFamily="65" charset="-120"/>
              </a:rPr>
              <a:t>限制競爭</a:t>
            </a:r>
            <a:r>
              <a:rPr lang="en-US" altLang="zh-TW" sz="2800" smtClean="0">
                <a:solidFill>
                  <a:schemeClr val="folHlink"/>
                </a:solidFill>
                <a:latin typeface="標楷體" pitchFamily="65" charset="-120"/>
              </a:rPr>
              <a:t>-</a:t>
            </a:r>
            <a:r>
              <a:rPr lang="zh-TW" altLang="en-US" sz="2800" smtClean="0">
                <a:solidFill>
                  <a:schemeClr val="folHlink"/>
                </a:solidFill>
                <a:latin typeface="標楷體" pitchFamily="65" charset="-120"/>
              </a:rPr>
              <a:t>變更招標文件</a:t>
            </a:r>
            <a:r>
              <a:rPr lang="en-US" altLang="zh-TW" sz="2800" smtClean="0">
                <a:solidFill>
                  <a:schemeClr val="folHlink"/>
                </a:solidFill>
                <a:latin typeface="標楷體" pitchFamily="65" charset="-120"/>
              </a:rPr>
              <a:t>)</a:t>
            </a:r>
          </a:p>
          <a:p>
            <a:pPr lvl="1" eaLnBrk="1" hangingPunct="1">
              <a:lnSpc>
                <a:spcPct val="95000"/>
              </a:lnSpc>
              <a:spcBef>
                <a:spcPct val="0"/>
              </a:spcBef>
            </a:pPr>
            <a:r>
              <a:rPr lang="zh-TW" altLang="en-US" sz="3200" smtClean="0">
                <a:solidFill>
                  <a:srgbClr val="0000FF"/>
                </a:solidFill>
                <a:latin typeface="標楷體" pitchFamily="65" charset="-120"/>
              </a:rPr>
              <a:t>截止投標前</a:t>
            </a:r>
            <a:r>
              <a:rPr lang="zh-TW" altLang="en-US" sz="3200" smtClean="0">
                <a:solidFill>
                  <a:srgbClr val="0000FF"/>
                </a:solidFill>
              </a:rPr>
              <a:t>：</a:t>
            </a:r>
            <a:endParaRPr lang="zh-TW" altLang="en-US" sz="3200" smtClean="0">
              <a:solidFill>
                <a:srgbClr val="0000FF"/>
              </a:solidFill>
              <a:latin typeface="標楷體" pitchFamily="65" charset="-120"/>
            </a:endParaRPr>
          </a:p>
          <a:p>
            <a:pPr lvl="2" eaLnBrk="1" hangingPunct="1">
              <a:lnSpc>
                <a:spcPct val="95000"/>
              </a:lnSpc>
              <a:spcBef>
                <a:spcPct val="0"/>
              </a:spcBef>
            </a:pPr>
            <a:r>
              <a:rPr lang="zh-TW" altLang="en-US" sz="2800" smtClean="0">
                <a:latin typeface="標楷體" pitchFamily="65" charset="-120"/>
              </a:rPr>
              <a:t>採購法第</a:t>
            </a:r>
            <a:r>
              <a:rPr lang="en-US" altLang="zh-TW" sz="2800" smtClean="0">
                <a:latin typeface="標楷體" pitchFamily="65" charset="-120"/>
              </a:rPr>
              <a:t>41</a:t>
            </a:r>
            <a:r>
              <a:rPr lang="zh-TW" altLang="en-US" sz="2800" smtClean="0">
                <a:latin typeface="標楷體" pitchFamily="65" charset="-120"/>
              </a:rPr>
              <a:t>條第</a:t>
            </a:r>
            <a:r>
              <a:rPr lang="en-US" altLang="zh-TW" sz="2800" smtClean="0">
                <a:latin typeface="標楷體" pitchFamily="65" charset="-120"/>
              </a:rPr>
              <a:t>2</a:t>
            </a:r>
            <a:r>
              <a:rPr lang="zh-TW" altLang="en-US" sz="2800" smtClean="0">
                <a:latin typeface="標楷體" pitchFamily="65" charset="-120"/>
              </a:rPr>
              <a:t>項：</a:t>
            </a:r>
            <a:r>
              <a:rPr lang="en-US" altLang="zh-TW" sz="2800" smtClean="0">
                <a:latin typeface="標楷體" pitchFamily="65" charset="-120"/>
              </a:rPr>
              <a:t>…</a:t>
            </a:r>
            <a:r>
              <a:rPr lang="zh-TW" altLang="en-US" sz="2800" smtClean="0">
                <a:latin typeface="標楷體" pitchFamily="65" charset="-120"/>
              </a:rPr>
              <a:t>疑義之處理結果</a:t>
            </a:r>
            <a:r>
              <a:rPr lang="en-US" altLang="zh-TW" sz="2800" smtClean="0">
                <a:latin typeface="標楷體" pitchFamily="65" charset="-120"/>
              </a:rPr>
              <a:t>…</a:t>
            </a:r>
            <a:r>
              <a:rPr lang="zh-TW" altLang="en-US" sz="2800" smtClean="0">
                <a:latin typeface="標楷體" pitchFamily="65" charset="-120"/>
              </a:rPr>
              <a:t>其涉及變更或補充招標文件內容者，除選擇性招標之規格標與價格標及限制性招標得以書面通知各廠商外，應另行公告，並</a:t>
            </a:r>
            <a:r>
              <a:rPr lang="zh-TW" altLang="en-US" sz="2800" smtClean="0">
                <a:solidFill>
                  <a:srgbClr val="FF0000"/>
                </a:solidFill>
                <a:latin typeface="標楷體" pitchFamily="65" charset="-120"/>
              </a:rPr>
              <a:t>視需要延長等標期</a:t>
            </a:r>
            <a:r>
              <a:rPr lang="zh-TW" altLang="en-US" sz="2800" smtClean="0">
                <a:latin typeface="標楷體" pitchFamily="65" charset="-120"/>
              </a:rPr>
              <a:t>。機關自行變更或補充招標文件內容者，亦同。</a:t>
            </a:r>
          </a:p>
          <a:p>
            <a:pPr lvl="2" eaLnBrk="1" hangingPunct="1">
              <a:lnSpc>
                <a:spcPct val="95000"/>
              </a:lnSpc>
              <a:spcBef>
                <a:spcPct val="0"/>
              </a:spcBef>
            </a:pPr>
            <a:r>
              <a:rPr lang="zh-TW" altLang="en-US" sz="2800" smtClean="0">
                <a:latin typeface="標楷體" pitchFamily="65" charset="-120"/>
              </a:rPr>
              <a:t>招標期限標準第</a:t>
            </a:r>
            <a:r>
              <a:rPr lang="en-US" altLang="zh-TW" sz="2800" smtClean="0">
                <a:latin typeface="標楷體" pitchFamily="65" charset="-120"/>
              </a:rPr>
              <a:t>7</a:t>
            </a:r>
            <a:r>
              <a:rPr lang="zh-TW" altLang="en-US" sz="2800" smtClean="0">
                <a:latin typeface="標楷體" pitchFamily="65" charset="-120"/>
              </a:rPr>
              <a:t>條：機關於等標期截止前變更或補充招標文件內容者，應視需要延長等標期。 前項變更或補充，</a:t>
            </a:r>
            <a:r>
              <a:rPr lang="zh-TW" altLang="en-US" sz="2800" smtClean="0">
                <a:solidFill>
                  <a:srgbClr val="FF0000"/>
                </a:solidFill>
                <a:latin typeface="標楷體" pitchFamily="65" charset="-120"/>
              </a:rPr>
              <a:t>其非屬重大改變，且於原定截止日前</a:t>
            </a:r>
            <a:r>
              <a:rPr lang="en-US" altLang="zh-TW" sz="2800" smtClean="0">
                <a:solidFill>
                  <a:srgbClr val="FF0000"/>
                </a:solidFill>
                <a:latin typeface="標楷體" pitchFamily="65" charset="-120"/>
              </a:rPr>
              <a:t>5</a:t>
            </a:r>
            <a:r>
              <a:rPr lang="zh-TW" altLang="en-US" sz="2800" smtClean="0">
                <a:solidFill>
                  <a:srgbClr val="FF0000"/>
                </a:solidFill>
                <a:latin typeface="標楷體" pitchFamily="65" charset="-120"/>
              </a:rPr>
              <a:t>日公告或書面通知各廠商者，得免延長等標期</a:t>
            </a:r>
            <a:r>
              <a:rPr lang="zh-TW" altLang="en-US" sz="2800" smtClean="0">
                <a:latin typeface="標楷體" pitchFamily="65" charset="-120"/>
              </a:rPr>
              <a:t>。</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9CD2BE84-1A6A-41BF-8F0F-68DFE04139AA}" type="slidenum">
              <a:rPr kumimoji="0" lang="en-US" altLang="zh-TW" smtClean="0">
                <a:solidFill>
                  <a:srgbClr val="0000FF"/>
                </a:solidFill>
                <a:latin typeface="Arial" pitchFamily="34" charset="0"/>
              </a:rPr>
              <a:pPr eaLnBrk="1" hangingPunct="1"/>
              <a:t>86</a:t>
            </a:fld>
            <a:endParaRPr kumimoji="0" lang="en-US" altLang="zh-TW" smtClean="0">
              <a:solidFill>
                <a:srgbClr val="0000FF"/>
              </a:solidFill>
              <a:latin typeface="Arial" pitchFamily="34" charset="0"/>
            </a:endParaRPr>
          </a:p>
        </p:txBody>
      </p:sp>
      <p:sp>
        <p:nvSpPr>
          <p:cNvPr id="82947" name="Rectangle 2"/>
          <p:cNvSpPr>
            <a:spLocks noGrp="1" noChangeArrowheads="1"/>
          </p:cNvSpPr>
          <p:nvPr>
            <p:ph type="title"/>
          </p:nvPr>
        </p:nvSpPr>
        <p:spPr/>
        <p:txBody>
          <a:bodyPr/>
          <a:lstStyle/>
          <a:p>
            <a:pPr eaLnBrk="1" hangingPunct="1"/>
            <a:r>
              <a:rPr lang="zh-TW" altLang="en-US" smtClean="0"/>
              <a:t>採購監辦應注意事項</a:t>
            </a:r>
          </a:p>
        </p:txBody>
      </p:sp>
      <p:sp>
        <p:nvSpPr>
          <p:cNvPr id="82948" name="Rectangle 3"/>
          <p:cNvSpPr>
            <a:spLocks noGrp="1" noChangeArrowheads="1"/>
          </p:cNvSpPr>
          <p:nvPr>
            <p:ph type="body" idx="1"/>
          </p:nvPr>
        </p:nvSpPr>
        <p:spPr/>
        <p:txBody>
          <a:bodyPr/>
          <a:lstStyle/>
          <a:p>
            <a:pPr lvl="2" eaLnBrk="1" hangingPunct="1"/>
            <a:r>
              <a:rPr lang="zh-TW" altLang="en-US" sz="2800" smtClean="0">
                <a:solidFill>
                  <a:srgbClr val="FF0000"/>
                </a:solidFill>
                <a:latin typeface="標楷體" pitchFamily="65" charset="-120"/>
              </a:rPr>
              <a:t>招標期限標準第</a:t>
            </a:r>
            <a:r>
              <a:rPr lang="en-US" altLang="zh-TW" sz="2800" smtClean="0">
                <a:solidFill>
                  <a:srgbClr val="FF0000"/>
                </a:solidFill>
                <a:latin typeface="標楷體" pitchFamily="65" charset="-120"/>
              </a:rPr>
              <a:t>7</a:t>
            </a:r>
            <a:r>
              <a:rPr lang="zh-TW" altLang="en-US" sz="2800" smtClean="0">
                <a:solidFill>
                  <a:srgbClr val="FF0000"/>
                </a:solidFill>
                <a:latin typeface="標楷體" pitchFamily="65" charset="-120"/>
              </a:rPr>
              <a:t>條第</a:t>
            </a:r>
            <a:r>
              <a:rPr lang="en-US" altLang="zh-TW" sz="2800" smtClean="0">
                <a:solidFill>
                  <a:srgbClr val="FF0000"/>
                </a:solidFill>
                <a:latin typeface="標楷體" pitchFamily="65" charset="-120"/>
              </a:rPr>
              <a:t>2</a:t>
            </a:r>
            <a:r>
              <a:rPr lang="zh-TW" altLang="en-US" sz="2800" smtClean="0">
                <a:solidFill>
                  <a:srgbClr val="FF0000"/>
                </a:solidFill>
                <a:latin typeface="標楷體" pitchFamily="65" charset="-120"/>
              </a:rPr>
              <a:t>項所稱重大改變</a:t>
            </a:r>
            <a:r>
              <a:rPr lang="zh-TW" altLang="en-US" sz="2800" smtClean="0">
                <a:latin typeface="標楷體" pitchFamily="65" charset="-120"/>
              </a:rPr>
              <a:t>，得比照工程會</a:t>
            </a:r>
            <a:r>
              <a:rPr lang="en-US" altLang="zh-TW" sz="2800" smtClean="0">
                <a:latin typeface="標楷體" pitchFamily="65" charset="-120"/>
              </a:rPr>
              <a:t>880830</a:t>
            </a:r>
            <a:r>
              <a:rPr lang="zh-TW" altLang="en-US" sz="2800" smtClean="0">
                <a:latin typeface="標楷體" pitchFamily="65" charset="-120"/>
              </a:rPr>
              <a:t>工程企字第</a:t>
            </a:r>
            <a:r>
              <a:rPr lang="en-US" altLang="zh-TW" sz="2800" smtClean="0">
                <a:latin typeface="標楷體" pitchFamily="65" charset="-120"/>
              </a:rPr>
              <a:t>8812328</a:t>
            </a:r>
            <a:r>
              <a:rPr lang="zh-TW" altLang="en-US" sz="2800" smtClean="0">
                <a:latin typeface="標楷體" pitchFamily="65" charset="-120"/>
              </a:rPr>
              <a:t>號釋例。</a:t>
            </a:r>
            <a:r>
              <a:rPr lang="zh-TW" altLang="en-US" sz="2800" smtClean="0"/>
              <a:t>（</a:t>
            </a:r>
            <a:r>
              <a:rPr lang="zh-TW" altLang="en-US" sz="2800" smtClean="0">
                <a:latin typeface="標楷體" pitchFamily="65" charset="-120"/>
              </a:rPr>
              <a:t>工程會</a:t>
            </a:r>
            <a:r>
              <a:rPr lang="en-US" altLang="zh-TW" sz="2800" smtClean="0">
                <a:latin typeface="標楷體" pitchFamily="65" charset="-120"/>
              </a:rPr>
              <a:t>970901</a:t>
            </a:r>
            <a:r>
              <a:rPr lang="zh-TW" altLang="en-US" sz="2800" smtClean="0">
                <a:latin typeface="標楷體" pitchFamily="65" charset="-120"/>
              </a:rPr>
              <a:t>工程企字第</a:t>
            </a:r>
            <a:r>
              <a:rPr lang="en-US" altLang="zh-TW" sz="2800" smtClean="0">
                <a:latin typeface="標楷體" pitchFamily="65" charset="-120"/>
              </a:rPr>
              <a:t>09700349420</a:t>
            </a:r>
            <a:r>
              <a:rPr lang="zh-TW" altLang="en-US" sz="2800" smtClean="0">
                <a:latin typeface="標楷體" pitchFamily="65" charset="-120"/>
              </a:rPr>
              <a:t>號函</a:t>
            </a:r>
            <a:r>
              <a:rPr lang="zh-TW" altLang="en-US" sz="2800" smtClean="0"/>
              <a:t>）</a:t>
            </a:r>
          </a:p>
          <a:p>
            <a:pPr lvl="2" eaLnBrk="1" hangingPunct="1"/>
            <a:r>
              <a:rPr lang="zh-TW" altLang="en-US" sz="2800" smtClean="0">
                <a:latin typeface="標楷體" pitchFamily="65" charset="-120"/>
              </a:rPr>
              <a:t>「重大改變者」，例如</a:t>
            </a:r>
            <a:r>
              <a:rPr lang="zh-TW" altLang="en-US" sz="2800" smtClean="0">
                <a:solidFill>
                  <a:srgbClr val="FF0000"/>
                </a:solidFill>
                <a:latin typeface="標楷體" pitchFamily="65" charset="-120"/>
              </a:rPr>
              <a:t>廠商資格的放寬</a:t>
            </a:r>
            <a:r>
              <a:rPr lang="zh-TW" altLang="en-US" sz="2800" smtClean="0">
                <a:latin typeface="標楷體" pitchFamily="65" charset="-120"/>
              </a:rPr>
              <a:t>、</a:t>
            </a:r>
            <a:r>
              <a:rPr lang="zh-TW" altLang="en-US" sz="2800" smtClean="0">
                <a:solidFill>
                  <a:srgbClr val="FF0000"/>
                </a:solidFill>
                <a:latin typeface="標楷體" pitchFamily="65" charset="-120"/>
              </a:rPr>
              <a:t>數量的明顯變更</a:t>
            </a:r>
            <a:r>
              <a:rPr lang="zh-TW" altLang="en-US" sz="2800" smtClean="0">
                <a:latin typeface="標楷體" pitchFamily="65" charset="-120"/>
              </a:rPr>
              <a:t>等，而如原採購依放寬或變更後之招標內容及條件招標，或</a:t>
            </a:r>
            <a:r>
              <a:rPr lang="zh-TW" altLang="en-US" sz="2800" smtClean="0">
                <a:solidFill>
                  <a:srgbClr val="FF0000"/>
                </a:solidFill>
                <a:latin typeface="標楷體" pitchFamily="65" charset="-120"/>
              </a:rPr>
              <a:t>不致於發生無廠商投標或無合格標</a:t>
            </a:r>
            <a:r>
              <a:rPr lang="zh-TW" altLang="en-US" sz="2800" smtClean="0">
                <a:latin typeface="標楷體" pitchFamily="65" charset="-120"/>
              </a:rPr>
              <a:t>之情形者。</a:t>
            </a:r>
            <a:r>
              <a:rPr lang="zh-TW" altLang="en-US" sz="2800" smtClean="0"/>
              <a:t>（</a:t>
            </a:r>
            <a:r>
              <a:rPr lang="zh-TW" altLang="en-US" sz="2800" smtClean="0">
                <a:latin typeface="標楷體" pitchFamily="65" charset="-120"/>
              </a:rPr>
              <a:t>工程會</a:t>
            </a:r>
            <a:r>
              <a:rPr lang="en-US" altLang="zh-TW" sz="2800" smtClean="0">
                <a:latin typeface="標楷體" pitchFamily="65" charset="-120"/>
              </a:rPr>
              <a:t>880830</a:t>
            </a:r>
            <a:r>
              <a:rPr lang="zh-TW" altLang="en-US" sz="2800" smtClean="0">
                <a:latin typeface="標楷體" pitchFamily="65" charset="-120"/>
              </a:rPr>
              <a:t>工程企字第</a:t>
            </a:r>
            <a:r>
              <a:rPr lang="en-US" altLang="zh-TW" sz="2800" smtClean="0">
                <a:latin typeface="標楷體" pitchFamily="65" charset="-120"/>
              </a:rPr>
              <a:t>8812328</a:t>
            </a:r>
            <a:r>
              <a:rPr lang="zh-TW" altLang="en-US" sz="2800" smtClean="0">
                <a:latin typeface="標楷體" pitchFamily="65" charset="-120"/>
              </a:rPr>
              <a:t>號函</a:t>
            </a:r>
            <a:r>
              <a:rPr lang="zh-TW" altLang="en-US" sz="2800" smtClean="0"/>
              <a:t>）</a:t>
            </a:r>
          </a:p>
          <a:p>
            <a:pPr lvl="2" eaLnBrk="1" hangingPunct="1"/>
            <a:r>
              <a:rPr lang="zh-TW" altLang="en-US" sz="2800" smtClean="0">
                <a:latin typeface="標楷體" pitchFamily="65" charset="-120"/>
              </a:rPr>
              <a:t>招標內容及條件經重大改變，例如廠商資格的放寬、</a:t>
            </a:r>
            <a:r>
              <a:rPr lang="zh-TW" altLang="en-US" sz="2800" smtClean="0">
                <a:solidFill>
                  <a:srgbClr val="FF0000"/>
                </a:solidFill>
                <a:latin typeface="標楷體" pitchFamily="65" charset="-120"/>
              </a:rPr>
              <a:t>技術規格的放寬</a:t>
            </a:r>
            <a:r>
              <a:rPr lang="zh-TW" altLang="en-US" sz="2800" smtClean="0">
                <a:latin typeface="標楷體" pitchFamily="65" charset="-120"/>
              </a:rPr>
              <a:t>、數量的明顯變更</a:t>
            </a:r>
            <a:r>
              <a:rPr lang="en-US" altLang="zh-TW" sz="2800" smtClean="0">
                <a:latin typeface="標楷體" pitchFamily="65" charset="-120"/>
              </a:rPr>
              <a:t>(</a:t>
            </a:r>
            <a:r>
              <a:rPr lang="zh-TW" altLang="en-US" sz="2800" smtClean="0">
                <a:latin typeface="標楷體" pitchFamily="65" charset="-120"/>
              </a:rPr>
              <a:t>增加或減少</a:t>
            </a:r>
            <a:r>
              <a:rPr lang="en-US" altLang="zh-TW" sz="2800" smtClean="0">
                <a:latin typeface="標楷體" pitchFamily="65" charset="-120"/>
              </a:rPr>
              <a:t>)</a:t>
            </a:r>
            <a:r>
              <a:rPr lang="zh-TW" altLang="en-US" sz="2800" smtClean="0">
                <a:latin typeface="標楷體" pitchFamily="65" charset="-120"/>
              </a:rPr>
              <a:t>、</a:t>
            </a:r>
            <a:r>
              <a:rPr lang="zh-TW" altLang="en-US" sz="2800" smtClean="0">
                <a:solidFill>
                  <a:srgbClr val="FF0000"/>
                </a:solidFill>
                <a:latin typeface="標楷體" pitchFamily="65" charset="-120"/>
              </a:rPr>
              <a:t>預算金額的提高</a:t>
            </a:r>
            <a:r>
              <a:rPr lang="zh-TW" altLang="en-US" sz="2800" smtClean="0">
                <a:latin typeface="標楷體" pitchFamily="65" charset="-120"/>
              </a:rPr>
              <a:t>。</a:t>
            </a:r>
            <a:r>
              <a:rPr lang="en-US" altLang="zh-TW" sz="2800" smtClean="0">
                <a:latin typeface="標楷體" pitchFamily="65" charset="-120"/>
              </a:rPr>
              <a:t>(</a:t>
            </a:r>
            <a:r>
              <a:rPr lang="zh-TW" altLang="en-US" sz="2800" smtClean="0">
                <a:latin typeface="標楷體" pitchFamily="65" charset="-120"/>
              </a:rPr>
              <a:t>工程會</a:t>
            </a:r>
            <a:r>
              <a:rPr lang="en-US" altLang="zh-TW" sz="2800" smtClean="0">
                <a:latin typeface="標楷體" pitchFamily="65" charset="-120"/>
              </a:rPr>
              <a:t>99.1.28</a:t>
            </a:r>
            <a:r>
              <a:rPr lang="zh-TW" altLang="en-US" sz="2800" smtClean="0">
                <a:latin typeface="標楷體" pitchFamily="65" charset="-120"/>
              </a:rPr>
              <a:t>工程企字第</a:t>
            </a:r>
            <a:r>
              <a:rPr lang="en-US" altLang="zh-TW" sz="2800" smtClean="0">
                <a:latin typeface="標楷體" pitchFamily="65" charset="-120"/>
              </a:rPr>
              <a:t>09900041120</a:t>
            </a:r>
            <a:r>
              <a:rPr lang="zh-TW" altLang="en-US" sz="2800" smtClean="0">
                <a:latin typeface="標楷體" pitchFamily="65" charset="-120"/>
              </a:rPr>
              <a:t>號函</a:t>
            </a:r>
            <a:r>
              <a:rPr lang="en-US" altLang="zh-TW" sz="2800" smtClean="0">
                <a:latin typeface="標楷體" pitchFamily="65" charset="-120"/>
              </a:rPr>
              <a:t>)</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4BDA7C0F-67A5-4F01-9012-C1D962EF1E7D}" type="slidenum">
              <a:rPr kumimoji="0" lang="en-US" altLang="zh-TW" smtClean="0">
                <a:solidFill>
                  <a:srgbClr val="0000FF"/>
                </a:solidFill>
                <a:latin typeface="Arial" pitchFamily="34" charset="0"/>
              </a:rPr>
              <a:pPr eaLnBrk="1" hangingPunct="1"/>
              <a:t>87</a:t>
            </a:fld>
            <a:endParaRPr kumimoji="0" lang="en-US" altLang="zh-TW" smtClean="0">
              <a:solidFill>
                <a:srgbClr val="0000FF"/>
              </a:solidFill>
              <a:latin typeface="Arial" pitchFamily="34" charset="0"/>
            </a:endParaRPr>
          </a:p>
        </p:txBody>
      </p:sp>
      <p:sp>
        <p:nvSpPr>
          <p:cNvPr id="83971" name="Rectangle 2"/>
          <p:cNvSpPr>
            <a:spLocks noGrp="1" noChangeArrowheads="1"/>
          </p:cNvSpPr>
          <p:nvPr>
            <p:ph type="title"/>
          </p:nvPr>
        </p:nvSpPr>
        <p:spPr/>
        <p:txBody>
          <a:bodyPr/>
          <a:lstStyle/>
          <a:p>
            <a:pPr eaLnBrk="1" hangingPunct="1"/>
            <a:r>
              <a:rPr lang="zh-TW" altLang="en-US" smtClean="0"/>
              <a:t>採購監辦應注意事項</a:t>
            </a:r>
          </a:p>
        </p:txBody>
      </p:sp>
      <p:sp>
        <p:nvSpPr>
          <p:cNvPr id="83972" name="Rectangle 3"/>
          <p:cNvSpPr>
            <a:spLocks noGrp="1" noChangeArrowheads="1"/>
          </p:cNvSpPr>
          <p:nvPr>
            <p:ph type="body" idx="1"/>
          </p:nvPr>
        </p:nvSpPr>
        <p:spPr/>
        <p:txBody>
          <a:bodyPr/>
          <a:lstStyle/>
          <a:p>
            <a:pPr lvl="1" eaLnBrk="1" hangingPunct="1"/>
            <a:r>
              <a:rPr lang="zh-TW" altLang="en-US" sz="3200" smtClean="0">
                <a:solidFill>
                  <a:srgbClr val="0000FF"/>
                </a:solidFill>
                <a:latin typeface="標楷體" pitchFamily="65" charset="-120"/>
              </a:rPr>
              <a:t>截止投標後</a:t>
            </a:r>
            <a:r>
              <a:rPr lang="zh-TW" altLang="en-US" sz="3200" smtClean="0">
                <a:solidFill>
                  <a:srgbClr val="0000FF"/>
                </a:solidFill>
              </a:rPr>
              <a:t>：</a:t>
            </a:r>
            <a:endParaRPr lang="zh-TW" altLang="en-US" smtClean="0">
              <a:latin typeface="標楷體" pitchFamily="65" charset="-120"/>
            </a:endParaRPr>
          </a:p>
          <a:p>
            <a:pPr lvl="2" eaLnBrk="1" hangingPunct="1"/>
            <a:r>
              <a:rPr lang="zh-TW" altLang="en-US" sz="2800" smtClean="0">
                <a:solidFill>
                  <a:srgbClr val="FF0000"/>
                </a:solidFill>
                <a:latin typeface="標楷體" pitchFamily="65" charset="-120"/>
              </a:rPr>
              <a:t>流</a:t>
            </a:r>
            <a:r>
              <a:rPr lang="en-US" altLang="zh-TW" sz="2800" smtClean="0">
                <a:solidFill>
                  <a:srgbClr val="FF0000"/>
                </a:solidFill>
                <a:latin typeface="標楷體" pitchFamily="65" charset="-120"/>
              </a:rPr>
              <a:t>(</a:t>
            </a:r>
            <a:r>
              <a:rPr lang="zh-TW" altLang="en-US" sz="2800" smtClean="0">
                <a:solidFill>
                  <a:srgbClr val="FF0000"/>
                </a:solidFill>
                <a:latin typeface="標楷體" pitchFamily="65" charset="-120"/>
              </a:rPr>
              <a:t>廢</a:t>
            </a:r>
            <a:r>
              <a:rPr lang="en-US" altLang="zh-TW" sz="2800" smtClean="0">
                <a:solidFill>
                  <a:srgbClr val="FF0000"/>
                </a:solidFill>
                <a:latin typeface="標楷體" pitchFamily="65" charset="-120"/>
              </a:rPr>
              <a:t>)</a:t>
            </a:r>
            <a:r>
              <a:rPr lang="zh-TW" altLang="en-US" sz="2800" smtClean="0">
                <a:solidFill>
                  <a:srgbClr val="FF0000"/>
                </a:solidFill>
                <a:latin typeface="標楷體" pitchFamily="65" charset="-120"/>
              </a:rPr>
              <a:t>標後修改招標文件內容</a:t>
            </a:r>
            <a:r>
              <a:rPr lang="zh-TW" altLang="en-US" sz="2800" smtClean="0">
                <a:latin typeface="標楷體" pitchFamily="65" charset="-120"/>
              </a:rPr>
              <a:t>或</a:t>
            </a:r>
            <a:r>
              <a:rPr lang="zh-TW" altLang="en-US" sz="2800" smtClean="0">
                <a:solidFill>
                  <a:srgbClr val="FF0000"/>
                </a:solidFill>
                <a:latin typeface="標楷體" pitchFamily="65" charset="-120"/>
              </a:rPr>
              <a:t>變更投標廠商資格重行招標</a:t>
            </a:r>
            <a:r>
              <a:rPr lang="zh-TW" altLang="en-US" sz="2800" smtClean="0">
                <a:latin typeface="標楷體" pitchFamily="65" charset="-120"/>
              </a:rPr>
              <a:t>者，原則上不適用採購法第</a:t>
            </a:r>
            <a:r>
              <a:rPr lang="en-US" altLang="zh-TW" sz="2800" smtClean="0">
                <a:latin typeface="標楷體" pitchFamily="65" charset="-120"/>
              </a:rPr>
              <a:t>48</a:t>
            </a:r>
            <a:r>
              <a:rPr lang="zh-TW" altLang="en-US" sz="2800" smtClean="0">
                <a:latin typeface="標楷體" pitchFamily="65" charset="-120"/>
              </a:rPr>
              <a:t>條第</a:t>
            </a:r>
            <a:r>
              <a:rPr lang="en-US" altLang="zh-TW" sz="2800" smtClean="0">
                <a:latin typeface="標楷體" pitchFamily="65" charset="-120"/>
              </a:rPr>
              <a:t>2</a:t>
            </a:r>
            <a:r>
              <a:rPr lang="zh-TW" altLang="en-US" sz="2800" smtClean="0">
                <a:latin typeface="標楷體" pitchFamily="65" charset="-120"/>
              </a:rPr>
              <a:t>項之規定，但若招標文件中</a:t>
            </a:r>
            <a:r>
              <a:rPr lang="zh-TW" altLang="en-US" sz="2800" smtClean="0">
                <a:solidFill>
                  <a:srgbClr val="FF0000"/>
                </a:solidFill>
                <a:latin typeface="標楷體" pitchFamily="65" charset="-120"/>
              </a:rPr>
              <a:t>僅招標標的或其零配件之數量有增加或減少，無新增項目之情形</a:t>
            </a:r>
            <a:r>
              <a:rPr lang="zh-TW" altLang="en-US" sz="2800" smtClean="0">
                <a:latin typeface="標楷體" pitchFamily="65" charset="-120"/>
              </a:rPr>
              <a:t>，經採購機關認為確屬需要，</a:t>
            </a:r>
            <a:r>
              <a:rPr lang="zh-TW" altLang="en-US" sz="2800" smtClean="0">
                <a:solidFill>
                  <a:srgbClr val="FF0000"/>
                </a:solidFill>
                <a:latin typeface="標楷體" pitchFamily="65" charset="-120"/>
              </a:rPr>
              <a:t>無影響原合格廠商參與投標意願之虞</a:t>
            </a:r>
            <a:r>
              <a:rPr lang="zh-TW" altLang="en-US" sz="2800" smtClean="0">
                <a:latin typeface="標楷體" pitchFamily="65" charset="-120"/>
              </a:rPr>
              <a:t>，且等標期有縮短時亦屬合理期限者，</a:t>
            </a:r>
            <a:r>
              <a:rPr lang="zh-TW" altLang="en-US" sz="2800" smtClean="0">
                <a:solidFill>
                  <a:srgbClr val="FF0000"/>
                </a:solidFill>
                <a:latin typeface="標楷體" pitchFamily="65" charset="-120"/>
              </a:rPr>
              <a:t>得視同依原招標文件重行招標</a:t>
            </a:r>
            <a:r>
              <a:rPr lang="zh-TW" altLang="en-US" sz="2800" smtClean="0">
                <a:latin typeface="標楷體" pitchFamily="65" charset="-120"/>
              </a:rPr>
              <a:t>。（工程會</a:t>
            </a:r>
            <a:r>
              <a:rPr lang="en-US" altLang="zh-TW" sz="2800" smtClean="0">
                <a:latin typeface="標楷體" pitchFamily="65" charset="-120"/>
              </a:rPr>
              <a:t>880804</a:t>
            </a:r>
            <a:r>
              <a:rPr lang="zh-TW" altLang="en-US" sz="2800" smtClean="0">
                <a:latin typeface="標楷體" pitchFamily="65" charset="-120"/>
              </a:rPr>
              <a:t>工程企字第</a:t>
            </a:r>
            <a:r>
              <a:rPr lang="en-US" altLang="zh-TW" sz="2800" smtClean="0">
                <a:latin typeface="標楷體" pitchFamily="65" charset="-120"/>
              </a:rPr>
              <a:t>8810727</a:t>
            </a:r>
            <a:r>
              <a:rPr lang="zh-TW" altLang="en-US" sz="2800" smtClean="0">
                <a:latin typeface="標楷體" pitchFamily="65" charset="-120"/>
              </a:rPr>
              <a:t>號函）</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fld id="{BC3B2153-1DEA-4F3B-B463-2DF5215049E0}" type="slidenum">
              <a:rPr kumimoji="0" lang="en-US" altLang="zh-TW" sz="2400" smtClean="0">
                <a:solidFill>
                  <a:srgbClr val="0000FF"/>
                </a:solidFill>
                <a:latin typeface="Arial" pitchFamily="34" charset="0"/>
                <a:ea typeface="新細明體" pitchFamily="18" charset="-120"/>
              </a:rPr>
              <a:pPr eaLnBrk="1" hangingPunct="1">
                <a:spcBef>
                  <a:spcPct val="0"/>
                </a:spcBef>
                <a:buClrTx/>
                <a:buSzTx/>
                <a:buFontTx/>
                <a:buNone/>
              </a:pPr>
              <a:t>88</a:t>
            </a:fld>
            <a:endParaRPr kumimoji="0" lang="en-US" altLang="zh-TW" sz="2400" smtClean="0">
              <a:solidFill>
                <a:srgbClr val="0000FF"/>
              </a:solidFill>
              <a:latin typeface="Arial" pitchFamily="34" charset="0"/>
              <a:ea typeface="新細明體" pitchFamily="18" charset="-120"/>
            </a:endParaRPr>
          </a:p>
        </p:txBody>
      </p:sp>
      <p:pic>
        <p:nvPicPr>
          <p:cNvPr id="87043" name="Picture 21" descr="圖片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484313"/>
            <a:ext cx="4537075"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Picture 20" descr="圖片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4313"/>
            <a:ext cx="4643438"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Rectangle 2"/>
          <p:cNvSpPr>
            <a:spLocks noGrp="1" noChangeArrowheads="1"/>
          </p:cNvSpPr>
          <p:nvPr>
            <p:ph type="title"/>
          </p:nvPr>
        </p:nvSpPr>
        <p:spPr/>
        <p:txBody>
          <a:bodyPr/>
          <a:lstStyle/>
          <a:p>
            <a:pPr eaLnBrk="1" hangingPunct="1"/>
            <a:r>
              <a:rPr lang="zh-TW" altLang="en-US" sz="3600" smtClean="0"/>
              <a:t>不當限制</a:t>
            </a:r>
            <a:r>
              <a:rPr lang="zh-TW" altLang="en-US" sz="3600" smtClean="0">
                <a:latin typeface="標楷體" pitchFamily="65" charset="-120"/>
              </a:rPr>
              <a:t>競爭</a:t>
            </a:r>
            <a:r>
              <a:rPr lang="en-US" altLang="zh-TW" sz="3600" smtClean="0">
                <a:latin typeface="標楷體" pitchFamily="65" charset="-120"/>
              </a:rPr>
              <a:t>(</a:t>
            </a:r>
            <a:r>
              <a:rPr lang="zh-TW" altLang="en-US" sz="3600" smtClean="0">
                <a:latin typeface="標楷體" pitchFamily="65" charset="-120"/>
              </a:rPr>
              <a:t>變更招標文件</a:t>
            </a:r>
            <a:r>
              <a:rPr lang="en-US" altLang="zh-TW" sz="3600" smtClean="0">
                <a:latin typeface="標楷體" pitchFamily="65" charset="-120"/>
              </a:rPr>
              <a:t>)</a:t>
            </a:r>
            <a:br>
              <a:rPr lang="en-US" altLang="zh-TW" sz="3600" smtClean="0">
                <a:latin typeface="標楷體" pitchFamily="65" charset="-120"/>
              </a:rPr>
            </a:br>
            <a:r>
              <a:rPr lang="zh-TW" altLang="en-US" sz="3600" smtClean="0"/>
              <a:t>錯誤案例</a:t>
            </a:r>
            <a:r>
              <a:rPr lang="en-US" altLang="zh-TW" sz="3600" smtClean="0">
                <a:latin typeface="標楷體" pitchFamily="65" charset="-120"/>
              </a:rPr>
              <a:t>-1</a:t>
            </a:r>
          </a:p>
        </p:txBody>
      </p:sp>
      <p:sp>
        <p:nvSpPr>
          <p:cNvPr id="87046" name="Rectangle 3"/>
          <p:cNvSpPr>
            <a:spLocks noGrp="1" noChangeArrowheads="1"/>
          </p:cNvSpPr>
          <p:nvPr>
            <p:ph type="body" idx="1"/>
          </p:nvPr>
        </p:nvSpPr>
        <p:spPr/>
        <p:txBody>
          <a:bodyPr/>
          <a:lstStyle/>
          <a:p>
            <a:pPr eaLnBrk="1" hangingPunct="1"/>
            <a:endParaRPr lang="zh-TW" altLang="zh-TW" smtClean="0"/>
          </a:p>
        </p:txBody>
      </p:sp>
      <p:sp>
        <p:nvSpPr>
          <p:cNvPr id="87047" name="Rectangle 7"/>
          <p:cNvSpPr>
            <a:spLocks noChangeArrowheads="1"/>
          </p:cNvSpPr>
          <p:nvPr/>
        </p:nvSpPr>
        <p:spPr bwMode="auto">
          <a:xfrm>
            <a:off x="1835150" y="2349500"/>
            <a:ext cx="2305050" cy="3587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87048" name="Rectangle 8"/>
          <p:cNvSpPr>
            <a:spLocks noChangeArrowheads="1"/>
          </p:cNvSpPr>
          <p:nvPr/>
        </p:nvSpPr>
        <p:spPr bwMode="auto">
          <a:xfrm>
            <a:off x="900113" y="5157788"/>
            <a:ext cx="3095625" cy="433387"/>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87049" name="Rectangle 10"/>
          <p:cNvSpPr>
            <a:spLocks noChangeArrowheads="1"/>
          </p:cNvSpPr>
          <p:nvPr/>
        </p:nvSpPr>
        <p:spPr bwMode="auto">
          <a:xfrm>
            <a:off x="4716463" y="6092825"/>
            <a:ext cx="2016125" cy="360363"/>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694284" name="AutoShape 12"/>
          <p:cNvSpPr>
            <a:spLocks noChangeArrowheads="1"/>
          </p:cNvSpPr>
          <p:nvPr/>
        </p:nvSpPr>
        <p:spPr bwMode="auto">
          <a:xfrm>
            <a:off x="250825" y="3070225"/>
            <a:ext cx="3025775" cy="1223963"/>
          </a:xfrm>
          <a:prstGeom prst="wedgeRoundRectCallout">
            <a:avLst>
              <a:gd name="adj1" fmla="val 8866"/>
              <a:gd name="adj2" fmla="val 118481"/>
              <a:gd name="adj3" fmla="val 16667"/>
            </a:avLst>
          </a:prstGeom>
          <a:solidFill>
            <a:schemeClr val="accent1">
              <a:alpha val="69000"/>
            </a:schemeClr>
          </a:solidFill>
          <a:ln w="38100">
            <a:solidFill>
              <a:srgbClr val="FF0066"/>
            </a:solidFill>
            <a:miter lim="800000"/>
            <a:headEnd/>
            <a:tailEnd/>
          </a:ln>
        </p:spPr>
        <p:txBody>
          <a:bodyPr lIns="0" tIns="0" rIns="0" bIns="0"/>
          <a:lstStyle/>
          <a:p>
            <a:pPr>
              <a:defRPr/>
            </a:pPr>
            <a:r>
              <a:rPr lang="zh-TW" altLang="en-US" b="1">
                <a:solidFill>
                  <a:srgbClr val="0000CC"/>
                </a:solidFill>
                <a:effectLst>
                  <a:outerShdw blurRad="38100" dist="38100" dir="2700000" algn="tl">
                    <a:srgbClr val="000000"/>
                  </a:outerShdw>
                </a:effectLst>
                <a:latin typeface="Arial" charset="0"/>
                <a:ea typeface="標楷體" pitchFamily="65" charset="-120"/>
              </a:rPr>
              <a:t>流標後新增廠商業類，惟未說明是否屬「重大改變者」</a:t>
            </a:r>
          </a:p>
        </p:txBody>
      </p:sp>
      <p:sp>
        <p:nvSpPr>
          <p:cNvPr id="87051" name="Rectangle 14"/>
          <p:cNvSpPr>
            <a:spLocks noChangeArrowheads="1"/>
          </p:cNvSpPr>
          <p:nvPr/>
        </p:nvSpPr>
        <p:spPr bwMode="auto">
          <a:xfrm>
            <a:off x="4716463" y="3141663"/>
            <a:ext cx="1800225" cy="287337"/>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87052" name="AutoShape 15"/>
          <p:cNvSpPr>
            <a:spLocks noChangeArrowheads="1"/>
          </p:cNvSpPr>
          <p:nvPr/>
        </p:nvSpPr>
        <p:spPr bwMode="auto">
          <a:xfrm>
            <a:off x="6084888" y="4149725"/>
            <a:ext cx="3025775" cy="1223963"/>
          </a:xfrm>
          <a:prstGeom prst="wedgeRoundRectCallout">
            <a:avLst>
              <a:gd name="adj1" fmla="val -47903"/>
              <a:gd name="adj2" fmla="val -104995"/>
              <a:gd name="adj3" fmla="val 16667"/>
            </a:avLst>
          </a:prstGeom>
          <a:solidFill>
            <a:schemeClr val="accent1">
              <a:alpha val="39999"/>
            </a:schemeClr>
          </a:solidFill>
          <a:ln w="38100">
            <a:solidFill>
              <a:srgbClr val="FF0066"/>
            </a:solidFill>
            <a:miter lim="800000"/>
            <a:headEnd/>
            <a:tailEnd/>
          </a:ln>
        </p:spPr>
        <p:txBody>
          <a:bodyPr lIns="0" tIns="0" rIns="0" bIns="0"/>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zh-TW" sz="2400">
              <a:solidFill>
                <a:srgbClr val="0000CC"/>
              </a:solidFill>
              <a:latin typeface="Arial" pitchFamily="34" charset="0"/>
            </a:endParaRPr>
          </a:p>
        </p:txBody>
      </p:sp>
      <p:sp>
        <p:nvSpPr>
          <p:cNvPr id="694288" name="AutoShape 16"/>
          <p:cNvSpPr>
            <a:spLocks noChangeArrowheads="1"/>
          </p:cNvSpPr>
          <p:nvPr/>
        </p:nvSpPr>
        <p:spPr bwMode="auto">
          <a:xfrm>
            <a:off x="6084888" y="4149725"/>
            <a:ext cx="3025775" cy="1223963"/>
          </a:xfrm>
          <a:prstGeom prst="wedgeRoundRectCallout">
            <a:avLst>
              <a:gd name="adj1" fmla="val -51782"/>
              <a:gd name="adj2" fmla="val 100843"/>
              <a:gd name="adj3" fmla="val 16667"/>
            </a:avLst>
          </a:prstGeom>
          <a:solidFill>
            <a:schemeClr val="accent1">
              <a:alpha val="39999"/>
            </a:schemeClr>
          </a:solidFill>
          <a:ln w="38100">
            <a:solidFill>
              <a:srgbClr val="FF0066"/>
            </a:solidFill>
            <a:miter lim="800000"/>
            <a:headEnd/>
            <a:tailEnd/>
          </a:ln>
          <a:effectLst/>
        </p:spPr>
        <p:txBody>
          <a:bodyPr lIns="0" tIns="0" rIns="0" bIns="0"/>
          <a:lstStyle/>
          <a:p>
            <a:pPr>
              <a:defRPr/>
            </a:pPr>
            <a:r>
              <a:rPr lang="zh-TW" altLang="en-US" b="1">
                <a:solidFill>
                  <a:srgbClr val="0000CC"/>
                </a:solidFill>
                <a:effectLst>
                  <a:outerShdw blurRad="38100" dist="38100" dir="2700000" algn="tl">
                    <a:srgbClr val="000000"/>
                  </a:outerShdw>
                </a:effectLst>
                <a:latin typeface="Arial" charset="0"/>
                <a:ea typeface="標楷體" pitchFamily="65" charset="-120"/>
              </a:rPr>
              <a:t>屬「重大改變者」惟仍是為第</a:t>
            </a:r>
            <a:r>
              <a:rPr lang="en-US" altLang="zh-TW" b="1">
                <a:solidFill>
                  <a:srgbClr val="0000CC"/>
                </a:solidFill>
                <a:effectLst>
                  <a:outerShdw blurRad="38100" dist="38100" dir="2700000" algn="tl">
                    <a:srgbClr val="000000"/>
                  </a:outerShdw>
                </a:effectLst>
                <a:latin typeface="標楷體" pitchFamily="65" charset="-120"/>
                <a:ea typeface="標楷體" pitchFamily="65" charset="-120"/>
              </a:rPr>
              <a:t>2</a:t>
            </a:r>
            <a:r>
              <a:rPr lang="zh-TW" altLang="en-US" b="1">
                <a:solidFill>
                  <a:srgbClr val="0000CC"/>
                </a:solidFill>
                <a:effectLst>
                  <a:outerShdw blurRad="38100" dist="38100" dir="2700000" algn="tl">
                    <a:srgbClr val="000000"/>
                  </a:outerShdw>
                </a:effectLst>
                <a:latin typeface="Arial" charset="0"/>
                <a:ea typeface="標楷體" pitchFamily="65" charset="-120"/>
              </a:rPr>
              <a:t>次招標，並縮短等標期</a:t>
            </a:r>
          </a:p>
        </p:txBody>
      </p:sp>
      <p:sp>
        <p:nvSpPr>
          <p:cNvPr id="87054" name="Rectangle 17"/>
          <p:cNvSpPr>
            <a:spLocks noChangeArrowheads="1"/>
          </p:cNvSpPr>
          <p:nvPr/>
        </p:nvSpPr>
        <p:spPr bwMode="auto">
          <a:xfrm flipV="1">
            <a:off x="5435600" y="1846263"/>
            <a:ext cx="1584325" cy="431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87055" name="Rectangle 18"/>
          <p:cNvSpPr>
            <a:spLocks noChangeArrowheads="1"/>
          </p:cNvSpPr>
          <p:nvPr/>
        </p:nvSpPr>
        <p:spPr bwMode="auto">
          <a:xfrm flipV="1">
            <a:off x="6877050" y="3430588"/>
            <a:ext cx="790575"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Tree>
    <p:extLst>
      <p:ext uri="{BB962C8B-B14F-4D97-AF65-F5344CB8AC3E}">
        <p14:creationId xmlns:p14="http://schemas.microsoft.com/office/powerpoint/2010/main" val="1816123029"/>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03A70CCC-CF03-430E-84D0-C4E6796727C2}" type="slidenum">
              <a:rPr kumimoji="0" lang="en-US" altLang="zh-TW" smtClean="0">
                <a:solidFill>
                  <a:srgbClr val="0000FF"/>
                </a:solidFill>
                <a:latin typeface="Arial" pitchFamily="34" charset="0"/>
              </a:rPr>
              <a:pPr eaLnBrk="1" hangingPunct="1"/>
              <a:t>89</a:t>
            </a:fld>
            <a:endParaRPr kumimoji="0" lang="en-US" altLang="zh-TW" smtClean="0">
              <a:solidFill>
                <a:srgbClr val="0000FF"/>
              </a:solidFill>
              <a:latin typeface="Arial" pitchFamily="34" charset="0"/>
            </a:endParaRPr>
          </a:p>
        </p:txBody>
      </p:sp>
      <p:sp>
        <p:nvSpPr>
          <p:cNvPr id="86019" name="Rectangle 2"/>
          <p:cNvSpPr>
            <a:spLocks noGrp="1" noChangeArrowheads="1"/>
          </p:cNvSpPr>
          <p:nvPr>
            <p:ph type="title"/>
          </p:nvPr>
        </p:nvSpPr>
        <p:spPr/>
        <p:txBody>
          <a:bodyPr/>
          <a:lstStyle/>
          <a:p>
            <a:pPr eaLnBrk="1" hangingPunct="1"/>
            <a:r>
              <a:rPr lang="zh-TW" altLang="en-US" smtClean="0"/>
              <a:t>採購監辦應注意事項</a:t>
            </a:r>
          </a:p>
        </p:txBody>
      </p:sp>
      <p:sp>
        <p:nvSpPr>
          <p:cNvPr id="86020" name="Rectangle 3"/>
          <p:cNvSpPr>
            <a:spLocks noGrp="1" noChangeArrowheads="1"/>
          </p:cNvSpPr>
          <p:nvPr>
            <p:ph type="body" idx="1"/>
          </p:nvPr>
        </p:nvSpPr>
        <p:spPr>
          <a:xfrm>
            <a:off x="250825" y="1341438"/>
            <a:ext cx="8709025" cy="5516562"/>
          </a:xfrm>
        </p:spPr>
        <p:txBody>
          <a:bodyPr/>
          <a:lstStyle/>
          <a:p>
            <a:pPr eaLnBrk="1" hangingPunct="1"/>
            <a:r>
              <a:rPr lang="zh-TW" altLang="en-US" sz="2800" smtClean="0"/>
              <a:t>採購簽辦階段</a:t>
            </a:r>
            <a:r>
              <a:rPr lang="en-US" altLang="zh-TW" sz="2400" smtClean="0">
                <a:solidFill>
                  <a:schemeClr val="folHlink"/>
                </a:solidFill>
                <a:latin typeface="標楷體" pitchFamily="65" charset="-120"/>
              </a:rPr>
              <a:t>(6.</a:t>
            </a:r>
            <a:r>
              <a:rPr lang="zh-TW" altLang="en-US" sz="2400" smtClean="0">
                <a:solidFill>
                  <a:schemeClr val="folHlink"/>
                </a:solidFill>
                <a:latin typeface="標楷體" pitchFamily="65" charset="-120"/>
              </a:rPr>
              <a:t>其他</a:t>
            </a:r>
            <a:r>
              <a:rPr lang="en-US" altLang="zh-TW" sz="2400" smtClean="0">
                <a:solidFill>
                  <a:schemeClr val="folHlink"/>
                </a:solidFill>
                <a:latin typeface="標楷體" pitchFamily="65" charset="-120"/>
              </a:rPr>
              <a:t>)</a:t>
            </a:r>
          </a:p>
          <a:p>
            <a:pPr lvl="1" eaLnBrk="1" hangingPunct="1"/>
            <a:r>
              <a:rPr lang="zh-TW" altLang="en-US" sz="2400" smtClean="0">
                <a:solidFill>
                  <a:srgbClr val="3333CC"/>
                </a:solidFill>
                <a:latin typeface="標楷體" pitchFamily="65" charset="-120"/>
              </a:rPr>
              <a:t>採購類別及採購金額，有無保留後續擴充</a:t>
            </a:r>
          </a:p>
          <a:p>
            <a:pPr lvl="1" eaLnBrk="1" hangingPunct="1"/>
            <a:r>
              <a:rPr lang="zh-TW" altLang="en-US" sz="2400" smtClean="0">
                <a:solidFill>
                  <a:srgbClr val="3333CC"/>
                </a:solidFill>
                <a:latin typeface="標楷體" pitchFamily="65" charset="-120"/>
              </a:rPr>
              <a:t>採購預算來源</a:t>
            </a:r>
          </a:p>
          <a:p>
            <a:pPr lvl="2" eaLnBrk="1" hangingPunct="1"/>
            <a:r>
              <a:rPr lang="zh-TW" altLang="en-US" sz="2000" smtClean="0"/>
              <a:t>預算案尚未經立法程序者，為</a:t>
            </a:r>
            <a:r>
              <a:rPr lang="zh-TW" altLang="en-US" sz="2000" smtClean="0">
                <a:solidFill>
                  <a:srgbClr val="FF0000"/>
                </a:solidFill>
              </a:rPr>
              <a:t>預估需用金額</a:t>
            </a:r>
            <a:r>
              <a:rPr lang="en-US" altLang="zh-TW" sz="1800" smtClean="0">
                <a:latin typeface="標楷體" pitchFamily="65" charset="-120"/>
              </a:rPr>
              <a:t>(</a:t>
            </a:r>
            <a:r>
              <a:rPr lang="zh-TW" altLang="en-US" sz="1800" smtClean="0">
                <a:latin typeface="標楷體" pitchFamily="65" charset="-120"/>
              </a:rPr>
              <a:t>細則</a:t>
            </a:r>
            <a:r>
              <a:rPr lang="en-US" altLang="zh-TW" sz="1800" smtClean="0">
                <a:latin typeface="標楷體" pitchFamily="65" charset="-120"/>
              </a:rPr>
              <a:t>26)</a:t>
            </a:r>
            <a:r>
              <a:rPr lang="en-US" altLang="zh-TW" sz="2000" smtClean="0"/>
              <a:t> </a:t>
            </a:r>
          </a:p>
          <a:p>
            <a:pPr lvl="2" eaLnBrk="1" hangingPunct="1"/>
            <a:r>
              <a:rPr lang="zh-TW" altLang="en-US" sz="2000" smtClean="0"/>
              <a:t>預算未經立法程序通過前，機關得先行招標並保留決標，俟預算通過後始決標生效  </a:t>
            </a:r>
            <a:endParaRPr lang="zh-TW" altLang="en-US" sz="2000" smtClean="0">
              <a:solidFill>
                <a:srgbClr val="3333CC"/>
              </a:solidFill>
              <a:latin typeface="標楷體" pitchFamily="65" charset="-120"/>
            </a:endParaRPr>
          </a:p>
          <a:p>
            <a:pPr lvl="1" eaLnBrk="1" hangingPunct="1"/>
            <a:r>
              <a:rPr lang="zh-TW" altLang="en-US" sz="2400" smtClean="0">
                <a:solidFill>
                  <a:srgbClr val="3333CC"/>
                </a:solidFill>
                <a:latin typeface="標楷體" pitchFamily="65" charset="-120"/>
              </a:rPr>
              <a:t>招</a:t>
            </a:r>
            <a:r>
              <a:rPr lang="zh-TW" altLang="en-US" sz="2400" smtClean="0">
                <a:latin typeface="標楷體" pitchFamily="65" charset="-120"/>
              </a:rPr>
              <a:t>、</a:t>
            </a:r>
            <a:r>
              <a:rPr lang="zh-TW" altLang="en-US" sz="2400" smtClean="0">
                <a:solidFill>
                  <a:srgbClr val="3333CC"/>
                </a:solidFill>
                <a:latin typeface="標楷體" pitchFamily="65" charset="-120"/>
              </a:rPr>
              <a:t>決標方式及程序先行評估作業</a:t>
            </a:r>
          </a:p>
          <a:p>
            <a:pPr lvl="1" eaLnBrk="1" hangingPunct="1"/>
            <a:r>
              <a:rPr lang="zh-TW" altLang="en-US" sz="2400" smtClean="0">
                <a:solidFill>
                  <a:srgbClr val="3333CC"/>
                </a:solidFill>
                <a:latin typeface="標楷體" pitchFamily="65" charset="-120"/>
              </a:rPr>
              <a:t>特殊或查核金額以上之工程採購，是否已辦理公開閱覽</a:t>
            </a:r>
          </a:p>
          <a:p>
            <a:pPr lvl="1" eaLnBrk="1" hangingPunct="1"/>
            <a:r>
              <a:rPr lang="zh-TW" altLang="en-US" sz="2400" smtClean="0">
                <a:solidFill>
                  <a:srgbClr val="3333CC"/>
                </a:solidFill>
                <a:latin typeface="標楷體" pitchFamily="65" charset="-120"/>
              </a:rPr>
              <a:t>是否訂定底價？不訂底價者，應符合採購法第</a:t>
            </a:r>
            <a:r>
              <a:rPr lang="en-US" altLang="zh-TW" sz="2400" smtClean="0">
                <a:solidFill>
                  <a:srgbClr val="3333CC"/>
                </a:solidFill>
                <a:latin typeface="標楷體" pitchFamily="65" charset="-120"/>
              </a:rPr>
              <a:t>47</a:t>
            </a:r>
            <a:r>
              <a:rPr lang="zh-TW" altLang="en-US" sz="2400" smtClean="0">
                <a:solidFill>
                  <a:srgbClr val="3333CC"/>
                </a:solidFill>
                <a:latin typeface="標楷體" pitchFamily="65" charset="-120"/>
              </a:rPr>
              <a:t>條規定</a:t>
            </a:r>
          </a:p>
          <a:p>
            <a:pPr lvl="2" eaLnBrk="1" hangingPunct="1"/>
            <a:r>
              <a:rPr lang="zh-TW" altLang="en-US" sz="2000" smtClean="0">
                <a:latin typeface="標楷體" pitchFamily="65" charset="-120"/>
              </a:rPr>
              <a:t>訂定底價確有困難、最有利標、小額採購 </a:t>
            </a:r>
            <a:r>
              <a:rPr lang="en-US" altLang="zh-TW" sz="2000" smtClean="0">
                <a:latin typeface="標楷體" pitchFamily="65" charset="-120"/>
              </a:rPr>
              <a:t>(</a:t>
            </a:r>
            <a:r>
              <a:rPr lang="zh-TW" altLang="en-US" sz="2000" smtClean="0">
                <a:latin typeface="標楷體" pitchFamily="65" charset="-120"/>
              </a:rPr>
              <a:t>或固定金額或費率</a:t>
            </a:r>
            <a:r>
              <a:rPr lang="en-US" altLang="zh-TW" sz="2000" smtClean="0">
                <a:latin typeface="標楷體" pitchFamily="65" charset="-120"/>
              </a:rPr>
              <a:t>)</a:t>
            </a:r>
          </a:p>
          <a:p>
            <a:pPr lvl="1" eaLnBrk="1" hangingPunct="1"/>
            <a:r>
              <a:rPr lang="zh-TW" altLang="en-US" sz="2400" smtClean="0">
                <a:solidFill>
                  <a:srgbClr val="FF0000"/>
                </a:solidFill>
                <a:latin typeface="標楷體" pitchFamily="65" charset="-120"/>
              </a:rPr>
              <a:t>主會計人員不宜擔任或參與底價訂定</a:t>
            </a:r>
            <a:r>
              <a:rPr lang="zh-TW" altLang="zh-TW" sz="2400" smtClean="0">
                <a:solidFill>
                  <a:srgbClr val="FF0000"/>
                </a:solidFill>
                <a:latin typeface="標楷體" pitchFamily="65" charset="-120"/>
              </a:rPr>
              <a:t>（</a:t>
            </a:r>
            <a:r>
              <a:rPr lang="zh-TW" altLang="en-US" sz="2400" smtClean="0">
                <a:solidFill>
                  <a:srgbClr val="FF0000"/>
                </a:solidFill>
                <a:latin typeface="標楷體" pitchFamily="65" charset="-120"/>
              </a:rPr>
              <a:t>因涉及採購之實質或技術事項審查</a:t>
            </a:r>
            <a:r>
              <a:rPr lang="zh-TW" altLang="zh-TW" sz="2400" smtClean="0">
                <a:solidFill>
                  <a:srgbClr val="FF0000"/>
                </a:solidFill>
                <a:latin typeface="標楷體" pitchFamily="65" charset="-120"/>
              </a:rPr>
              <a:t>）</a:t>
            </a:r>
            <a:endParaRPr lang="zh-TW" altLang="en-US" sz="2400" smtClean="0">
              <a:solidFill>
                <a:srgbClr val="FF0000"/>
              </a:solidFill>
              <a:latin typeface="標楷體" pitchFamily="65" charset="-12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投影片編號版面配置區 5"/>
          <p:cNvSpPr>
            <a:spLocks noGrp="1"/>
          </p:cNvSpPr>
          <p:nvPr>
            <p:ph type="sldNum" sz="quarter" idx="4294967295"/>
          </p:nvPr>
        </p:nvSpPr>
        <p:spPr>
          <a:xfrm>
            <a:off x="6553200" y="6245225"/>
            <a:ext cx="2132013" cy="474663"/>
          </a:xfrm>
          <a:prstGeom prst="rect">
            <a:avLst/>
          </a:prstGeom>
          <a:noFill/>
        </p:spPr>
        <p:txBody>
          <a:bodyPr/>
          <a:lstStyle>
            <a:lvl1pPr eaLnBrk="0" hangingPunct="0">
              <a:spcBef>
                <a:spcPts val="8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標楷體" pitchFamily="65" charset="-120"/>
              </a:defRPr>
            </a:lvl1pPr>
            <a:lvl2pPr marL="742950" indent="-285750" eaLnBrk="0" hangingPunct="0">
              <a:spcBef>
                <a:spcPts val="7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標楷體" pitchFamily="65" charset="-120"/>
              </a:defRPr>
            </a:lvl2pPr>
            <a:lvl3pPr marL="1143000" indent="-228600" eaLnBrk="0" hangingPunct="0">
              <a:spcBef>
                <a:spcPts val="6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標楷體" pitchFamily="65" charset="-120"/>
              </a:defRPr>
            </a:lvl3pPr>
            <a:lvl4pPr marL="16002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標楷體" pitchFamily="65" charset="-120"/>
              </a:defRPr>
            </a:lvl4pPr>
            <a:lvl5pPr marL="20574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標楷體" pitchFamily="65" charset="-120"/>
              </a:defRPr>
            </a:lvl5pPr>
            <a:lvl6pPr marL="25146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標楷體" pitchFamily="65" charset="-120"/>
              </a:defRPr>
            </a:lvl6pPr>
            <a:lvl7pPr marL="29718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標楷體" pitchFamily="65" charset="-120"/>
              </a:defRPr>
            </a:lvl7pPr>
            <a:lvl8pPr marL="34290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標楷體" pitchFamily="65" charset="-120"/>
              </a:defRPr>
            </a:lvl8pPr>
            <a:lvl9pPr marL="38862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標楷體" pitchFamily="65" charset="-120"/>
              </a:defRPr>
            </a:lvl9pPr>
          </a:lstStyle>
          <a:p>
            <a:pPr eaLnBrk="1" hangingPunct="1">
              <a:spcBef>
                <a:spcPct val="0"/>
              </a:spcBef>
              <a:buFont typeface="Arial" charset="0"/>
              <a:buNone/>
            </a:pPr>
            <a:fld id="{E6ECCCE7-1CF9-46E9-97EB-62535072F306}" type="slidenum">
              <a:rPr lang="zh-TW" altLang="en-GB" sz="1400" smtClean="0">
                <a:ea typeface="新細明體" pitchFamily="18" charset="-120"/>
              </a:rPr>
              <a:pPr eaLnBrk="1" hangingPunct="1">
                <a:spcBef>
                  <a:spcPct val="0"/>
                </a:spcBef>
                <a:buFont typeface="Arial" charset="0"/>
                <a:buNone/>
              </a:pPr>
              <a:t>9</a:t>
            </a:fld>
            <a:endParaRPr lang="en-GB" altLang="zh-TW" sz="1400" smtClean="0">
              <a:ea typeface="新細明體" pitchFamily="18" charset="-120"/>
            </a:endParaRPr>
          </a:p>
        </p:txBody>
      </p:sp>
      <p:sp>
        <p:nvSpPr>
          <p:cNvPr id="13316" name="Rectangle 1"/>
          <p:cNvSpPr>
            <a:spLocks noGrp="1" noChangeArrowheads="1"/>
          </p:cNvSpPr>
          <p:nvPr>
            <p:ph type="title"/>
          </p:nvPr>
        </p:nvSpPr>
        <p:spPr>
          <a:xfrm>
            <a:off x="827088" y="188640"/>
            <a:ext cx="7597775" cy="792088"/>
          </a:xfrm>
        </p:spPr>
        <p:txBody>
          <a:bodyPr/>
          <a:lstStyle/>
          <a:p>
            <a:pPr algn="ctr" eaLnBrk="1" hangingPunct="1">
              <a:buFont typeface="標楷體" pitchFamily="65" charset="-12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TW" sz="4000" b="1" dirty="0" smtClean="0">
                <a:latin typeface="+mn-ea"/>
                <a:ea typeface="+mn-ea"/>
              </a:rPr>
              <a:t>1.2</a:t>
            </a:r>
            <a:r>
              <a:rPr lang="zh-TW" altLang="en-US" sz="4000" b="1" dirty="0" smtClean="0"/>
              <a:t>主管機關訂定之各種錯誤態樣</a:t>
            </a:r>
            <a:endParaRPr lang="zh-TW" altLang="en-GB" sz="2000" dirty="0" smtClean="0">
              <a:latin typeface="新細明體" pitchFamily="18" charset="-120"/>
            </a:endParaRPr>
          </a:p>
        </p:txBody>
      </p:sp>
      <p:sp>
        <p:nvSpPr>
          <p:cNvPr id="13317" name="Rectangle 2"/>
          <p:cNvSpPr>
            <a:spLocks noGrp="1" noChangeArrowheads="1"/>
          </p:cNvSpPr>
          <p:nvPr>
            <p:ph type="body" idx="1"/>
          </p:nvPr>
        </p:nvSpPr>
        <p:spPr>
          <a:xfrm>
            <a:off x="323850" y="1268760"/>
            <a:ext cx="8640763" cy="5473352"/>
          </a:xfrm>
        </p:spPr>
        <p:txBody>
          <a:bodyPr/>
          <a:lstStyle/>
          <a:p>
            <a:pPr eaLnBrk="1" hangingPunct="1">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zh-TW" altLang="en-US" sz="1800" b="1" u="sng" dirty="0" smtClean="0"/>
              <a:t>政府採購專家學者建議名單資料庫申請審查表常見填寫錯誤態樣</a:t>
            </a:r>
            <a:r>
              <a:rPr lang="en-US" altLang="zh-TW" sz="1800" b="1" dirty="0" smtClean="0"/>
              <a:t>(106.08.10)</a:t>
            </a:r>
          </a:p>
          <a:p>
            <a:pPr eaLnBrk="1" hangingPunct="1">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zh-TW" altLang="en-US" sz="1800" dirty="0" smtClean="0">
                <a:solidFill>
                  <a:schemeClr val="tx1"/>
                </a:solidFill>
              </a:rPr>
              <a:t>政府採購法第</a:t>
            </a:r>
            <a:r>
              <a:rPr lang="en-US" altLang="zh-TW" sz="1800" dirty="0" smtClean="0">
                <a:solidFill>
                  <a:schemeClr val="tx1"/>
                </a:solidFill>
              </a:rPr>
              <a:t>99</a:t>
            </a:r>
            <a:r>
              <a:rPr lang="zh-TW" altLang="en-US" sz="1800" dirty="0" smtClean="0">
                <a:solidFill>
                  <a:schemeClr val="tx1"/>
                </a:solidFill>
              </a:rPr>
              <a:t>條錯誤態樣彙整表</a:t>
            </a:r>
            <a:r>
              <a:rPr lang="en-US" altLang="zh-TW" sz="1800" dirty="0" smtClean="0">
                <a:solidFill>
                  <a:schemeClr val="tx1"/>
                </a:solidFill>
              </a:rPr>
              <a:t>(102.11.01)</a:t>
            </a:r>
          </a:p>
          <a:p>
            <a:pPr eaLnBrk="1" hangingPunct="1">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zh-TW" altLang="en-US" sz="1800" dirty="0" smtClean="0">
                <a:solidFill>
                  <a:schemeClr val="tx1"/>
                </a:solidFill>
              </a:rPr>
              <a:t>各級政府機關訂定共同供應契約之辦理缺失態樣</a:t>
            </a:r>
            <a:r>
              <a:rPr lang="en-US" altLang="zh-TW" sz="1800" dirty="0" smtClean="0">
                <a:solidFill>
                  <a:schemeClr val="tx1"/>
                </a:solidFill>
              </a:rPr>
              <a:t>(102.07.22)</a:t>
            </a:r>
          </a:p>
          <a:p>
            <a:pPr eaLnBrk="1" hangingPunct="1">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zh-TW" altLang="en-US" sz="1800" dirty="0" smtClean="0">
                <a:solidFill>
                  <a:schemeClr val="tx1"/>
                </a:solidFill>
              </a:rPr>
              <a:t>行政院公共工程委員會中央採購稽核小組就校外教學及營養午餐類案所見錯誤行為態樣彙整表</a:t>
            </a:r>
            <a:r>
              <a:rPr lang="en-US" altLang="zh-TW" sz="1800" dirty="0" smtClean="0">
                <a:solidFill>
                  <a:schemeClr val="tx1"/>
                </a:solidFill>
              </a:rPr>
              <a:t>(102.01.10)</a:t>
            </a:r>
          </a:p>
          <a:p>
            <a:pPr eaLnBrk="1" hangingPunct="1">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zh-TW" altLang="en-US" sz="1800" dirty="0" smtClean="0">
                <a:solidFill>
                  <a:schemeClr val="tx1"/>
                </a:solidFill>
              </a:rPr>
              <a:t>常見保險錯誤及缺失態樣</a:t>
            </a:r>
            <a:r>
              <a:rPr lang="en-US" altLang="zh-TW" sz="1800" dirty="0" smtClean="0">
                <a:solidFill>
                  <a:schemeClr val="tx1"/>
                </a:solidFill>
              </a:rPr>
              <a:t>(100.11.04)</a:t>
            </a:r>
            <a:r>
              <a:rPr lang="ar-SA" altLang="zh-TW" sz="1800" dirty="0" smtClean="0">
                <a:cs typeface="Arial" charset="0"/>
              </a:rPr>
              <a:t>‏</a:t>
            </a:r>
            <a:endParaRPr lang="en-GB" altLang="zh-TW" sz="1800" dirty="0" smtClean="0">
              <a:cs typeface="Arial" charset="0"/>
            </a:endParaRPr>
          </a:p>
          <a:p>
            <a:pPr eaLnBrk="1" hangingPunct="1">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zh-TW" altLang="en-US" sz="1800" dirty="0" smtClean="0">
                <a:solidFill>
                  <a:schemeClr val="tx1"/>
                </a:solidFill>
              </a:rPr>
              <a:t>機關辦理工程採購常見遲延付款缺失態樣</a:t>
            </a:r>
            <a:r>
              <a:rPr lang="en-US" altLang="zh-TW" sz="1800" dirty="0" smtClean="0">
                <a:solidFill>
                  <a:schemeClr val="tx1"/>
                </a:solidFill>
              </a:rPr>
              <a:t>(100.10.20)</a:t>
            </a:r>
          </a:p>
          <a:p>
            <a:pPr eaLnBrk="1" hangingPunct="1">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zh-TW" altLang="en-US" sz="1800" dirty="0" smtClean="0"/>
              <a:t>異質採購最低標錯誤行為態樣</a:t>
            </a:r>
            <a:r>
              <a:rPr lang="en-US" altLang="zh-TW" sz="1800" dirty="0" smtClean="0"/>
              <a:t>(99.02.22)</a:t>
            </a:r>
          </a:p>
          <a:p>
            <a:pPr eaLnBrk="1" hangingPunct="1">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zh-TW" altLang="en-US" sz="1800" dirty="0" smtClean="0"/>
              <a:t>政府採購法第</a:t>
            </a:r>
            <a:r>
              <a:rPr lang="en-US" altLang="zh-TW" sz="1800" dirty="0" smtClean="0"/>
              <a:t>22</a:t>
            </a:r>
            <a:r>
              <a:rPr lang="zh-TW" altLang="en-US" sz="1800" dirty="0" smtClean="0"/>
              <a:t>條第</a:t>
            </a:r>
            <a:r>
              <a:rPr lang="en-US" altLang="zh-TW" sz="1800" dirty="0" smtClean="0"/>
              <a:t>1</a:t>
            </a:r>
            <a:r>
              <a:rPr lang="zh-TW" altLang="en-US" sz="1800" dirty="0" smtClean="0"/>
              <a:t>項各款執行錯誤態樣 </a:t>
            </a:r>
            <a:r>
              <a:rPr lang="en-US" altLang="zh-TW" sz="1800" dirty="0" smtClean="0"/>
              <a:t>(</a:t>
            </a:r>
            <a:r>
              <a:rPr lang="en-US" altLang="zh-TW" sz="1800" dirty="0" smtClean="0">
                <a:solidFill>
                  <a:srgbClr val="FF0000"/>
                </a:solidFill>
              </a:rPr>
              <a:t>107.05.29</a:t>
            </a:r>
            <a:r>
              <a:rPr lang="zh-TW" altLang="en-US" sz="1800" dirty="0" smtClean="0">
                <a:solidFill>
                  <a:srgbClr val="FF0000"/>
                </a:solidFill>
              </a:rPr>
              <a:t>修正</a:t>
            </a:r>
            <a:r>
              <a:rPr lang="en-US" altLang="zh-TW" sz="1800" dirty="0" smtClean="0"/>
              <a:t>)</a:t>
            </a:r>
          </a:p>
          <a:p>
            <a:pPr eaLnBrk="1" hangingPunct="1">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zh-TW" altLang="en-US" sz="1800" dirty="0" smtClean="0"/>
              <a:t>機關辦理文化創意採購缺失態樣</a:t>
            </a:r>
            <a:r>
              <a:rPr lang="en-US" altLang="zh-TW" sz="1800" dirty="0" smtClean="0"/>
              <a:t>(98.10.08) </a:t>
            </a:r>
          </a:p>
          <a:p>
            <a:pPr eaLnBrk="1" hangingPunct="1">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zh-TW" altLang="en-GB" sz="1800" dirty="0" smtClean="0"/>
              <a:t>統包錯誤行為態樣</a:t>
            </a:r>
            <a:r>
              <a:rPr lang="en-GB" altLang="zh-TW" sz="1800" dirty="0" smtClean="0"/>
              <a:t>(95</a:t>
            </a:r>
            <a:r>
              <a:rPr lang="en-US" altLang="zh-TW" sz="1800" dirty="0" smtClean="0"/>
              <a:t>.</a:t>
            </a:r>
            <a:r>
              <a:rPr lang="en-GB" altLang="zh-TW" sz="1800" dirty="0" smtClean="0"/>
              <a:t>05</a:t>
            </a:r>
            <a:r>
              <a:rPr lang="en-US" altLang="zh-TW" sz="1800" dirty="0" smtClean="0"/>
              <a:t>.</a:t>
            </a:r>
            <a:r>
              <a:rPr lang="en-GB" altLang="zh-TW" sz="1800" dirty="0" smtClean="0"/>
              <a:t>19)</a:t>
            </a:r>
          </a:p>
          <a:p>
            <a:pPr eaLnBrk="1" hangingPunct="1">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zh-TW" altLang="en-GB" sz="1800" dirty="0" smtClean="0">
                <a:solidFill>
                  <a:srgbClr val="FF0000"/>
                </a:solidFill>
              </a:rPr>
              <a:t>最有利標</a:t>
            </a:r>
            <a:r>
              <a:rPr lang="zh-TW" altLang="en-GB" sz="1800" dirty="0" smtClean="0"/>
              <a:t>錯誤行為態樣</a:t>
            </a:r>
            <a:r>
              <a:rPr lang="en-GB" altLang="zh-TW" sz="1800" dirty="0" smtClean="0"/>
              <a:t>(</a:t>
            </a:r>
            <a:r>
              <a:rPr lang="en-GB" altLang="zh-TW" sz="1800" dirty="0" smtClean="0">
                <a:solidFill>
                  <a:srgbClr val="FF0000"/>
                </a:solidFill>
              </a:rPr>
              <a:t>107</a:t>
            </a:r>
            <a:r>
              <a:rPr lang="en-US" altLang="zh-TW" sz="1800" dirty="0" smtClean="0">
                <a:solidFill>
                  <a:srgbClr val="FF0000"/>
                </a:solidFill>
              </a:rPr>
              <a:t>.</a:t>
            </a:r>
            <a:r>
              <a:rPr lang="en-GB" altLang="zh-TW" sz="1800" dirty="0" smtClean="0">
                <a:solidFill>
                  <a:srgbClr val="FF0000"/>
                </a:solidFill>
              </a:rPr>
              <a:t>08</a:t>
            </a:r>
            <a:r>
              <a:rPr lang="en-US" altLang="zh-TW" sz="1800" dirty="0" smtClean="0">
                <a:solidFill>
                  <a:srgbClr val="FF0000"/>
                </a:solidFill>
              </a:rPr>
              <a:t>.</a:t>
            </a:r>
            <a:r>
              <a:rPr lang="en-GB" altLang="zh-TW" sz="1800" dirty="0" smtClean="0">
                <a:solidFill>
                  <a:srgbClr val="FF0000"/>
                </a:solidFill>
              </a:rPr>
              <a:t>20</a:t>
            </a:r>
            <a:r>
              <a:rPr lang="zh-TW" altLang="en-US" sz="1800" dirty="0" smtClean="0">
                <a:solidFill>
                  <a:srgbClr val="FF0000"/>
                </a:solidFill>
              </a:rPr>
              <a:t>修正</a:t>
            </a:r>
            <a:r>
              <a:rPr lang="en-GB" altLang="zh-TW" sz="1800" dirty="0" smtClean="0"/>
              <a:t>)</a:t>
            </a:r>
            <a:r>
              <a:rPr lang="ar-SA" altLang="zh-TW" sz="1800" dirty="0" smtClean="0">
                <a:cs typeface="Arial" charset="0"/>
              </a:rPr>
              <a:t>‏</a:t>
            </a:r>
            <a:endParaRPr lang="en-GB" altLang="zh-TW" sz="1800" dirty="0" smtClean="0"/>
          </a:p>
          <a:p>
            <a:pPr eaLnBrk="1" hangingPunct="1">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zh-TW" altLang="en-GB" sz="1800" dirty="0" smtClean="0"/>
              <a:t>機關傳輸政府採購</a:t>
            </a:r>
            <a:r>
              <a:rPr lang="zh-TW" altLang="en-GB" sz="1800" dirty="0" smtClean="0">
                <a:solidFill>
                  <a:srgbClr val="FF0000"/>
                </a:solidFill>
              </a:rPr>
              <a:t>資訊</a:t>
            </a:r>
            <a:r>
              <a:rPr lang="zh-TW" altLang="en-GB" sz="1800" dirty="0" smtClean="0"/>
              <a:t>錯誤行為態樣</a:t>
            </a:r>
            <a:r>
              <a:rPr lang="en-GB" altLang="zh-TW" sz="1800" dirty="0" smtClean="0"/>
              <a:t>(94</a:t>
            </a:r>
            <a:r>
              <a:rPr lang="en-US" altLang="zh-TW" sz="1800" dirty="0" smtClean="0"/>
              <a:t>.</a:t>
            </a:r>
            <a:r>
              <a:rPr lang="en-GB" altLang="zh-TW" sz="1800" dirty="0" smtClean="0"/>
              <a:t>03</a:t>
            </a:r>
            <a:r>
              <a:rPr lang="en-US" altLang="zh-TW" sz="1800" dirty="0" smtClean="0"/>
              <a:t>.</a:t>
            </a:r>
            <a:r>
              <a:rPr lang="en-GB" altLang="zh-TW" sz="1800" dirty="0" smtClean="0"/>
              <a:t>04</a:t>
            </a:r>
            <a:r>
              <a:rPr lang="zh-TW" altLang="en-US" sz="1800" dirty="0" smtClean="0"/>
              <a:t>詳電子採購實務</a:t>
            </a:r>
            <a:r>
              <a:rPr lang="en-GB" altLang="zh-TW" sz="1800" dirty="0" smtClean="0"/>
              <a:t>)</a:t>
            </a:r>
            <a:r>
              <a:rPr lang="ar-SA" altLang="zh-TW" sz="1800" dirty="0" smtClean="0">
                <a:cs typeface="Arial" charset="0"/>
              </a:rPr>
              <a:t>‏</a:t>
            </a:r>
            <a:endParaRPr lang="en-GB" altLang="zh-TW" sz="1800" dirty="0" smtClean="0">
              <a:cs typeface="Arial" charset="0"/>
            </a:endParaRPr>
          </a:p>
          <a:p>
            <a:pPr eaLnBrk="1" hangingPunct="1">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zh-TW" altLang="en-GB" sz="1800" dirty="0" smtClean="0">
                <a:latin typeface="標楷體" pitchFamily="65" charset="-120"/>
              </a:rPr>
              <a:t>政府採購法</a:t>
            </a:r>
            <a:r>
              <a:rPr lang="en-GB" altLang="zh-TW" sz="1800" dirty="0" smtClean="0">
                <a:latin typeface="標楷體" pitchFamily="65" charset="-120"/>
              </a:rPr>
              <a:t>101</a:t>
            </a:r>
            <a:r>
              <a:rPr lang="zh-TW" altLang="en-GB" sz="1800" dirty="0" smtClean="0">
                <a:latin typeface="標楷體" pitchFamily="65" charset="-120"/>
              </a:rPr>
              <a:t>條至</a:t>
            </a:r>
            <a:r>
              <a:rPr lang="en-GB" altLang="zh-TW" sz="1800" dirty="0" smtClean="0">
                <a:latin typeface="標楷體" pitchFamily="65" charset="-120"/>
              </a:rPr>
              <a:t>103</a:t>
            </a:r>
            <a:r>
              <a:rPr lang="zh-TW" altLang="en-GB" sz="1800" dirty="0" smtClean="0">
                <a:latin typeface="標楷體" pitchFamily="65" charset="-120"/>
              </a:rPr>
              <a:t>條錯誤行為態樣</a:t>
            </a:r>
            <a:r>
              <a:rPr lang="en-GB" altLang="zh-TW" sz="1800" dirty="0" smtClean="0">
                <a:latin typeface="標楷體" pitchFamily="65" charset="-120"/>
              </a:rPr>
              <a:t>(</a:t>
            </a:r>
            <a:r>
              <a:rPr lang="en-GB" altLang="zh-TW" sz="1800" dirty="0" smtClean="0"/>
              <a:t>9</a:t>
            </a:r>
            <a:r>
              <a:rPr lang="en-US" altLang="zh-TW" sz="1800" dirty="0" smtClean="0"/>
              <a:t>3.</a:t>
            </a:r>
            <a:r>
              <a:rPr lang="en-GB" altLang="zh-TW" sz="1800" dirty="0"/>
              <a:t>03</a:t>
            </a:r>
            <a:r>
              <a:rPr lang="en-US" altLang="zh-TW" sz="1800" dirty="0"/>
              <a:t>.</a:t>
            </a:r>
            <a:r>
              <a:rPr lang="en-GB" altLang="zh-TW" sz="1800" dirty="0" smtClean="0"/>
              <a:t>0</a:t>
            </a:r>
            <a:r>
              <a:rPr lang="en-US" altLang="zh-TW" sz="1800" dirty="0" smtClean="0"/>
              <a:t>1</a:t>
            </a:r>
            <a:r>
              <a:rPr lang="en-GB" altLang="zh-TW" sz="1800" dirty="0" smtClean="0">
                <a:latin typeface="標楷體" pitchFamily="65" charset="-120"/>
              </a:rPr>
              <a:t>)</a:t>
            </a:r>
          </a:p>
          <a:p>
            <a:pPr eaLnBrk="1" hangingPunct="1">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zh-TW" altLang="en-GB" sz="1800" b="1" dirty="0" smtClean="0"/>
              <a:t>建築工程規劃設計可能綁標行為態樣</a:t>
            </a:r>
            <a:r>
              <a:rPr lang="en-GB" altLang="zh-TW" sz="1800" b="1" dirty="0" smtClean="0"/>
              <a:t>(</a:t>
            </a:r>
            <a:r>
              <a:rPr lang="en-US" altLang="zh-TW" sz="1800" dirty="0" smtClean="0">
                <a:solidFill>
                  <a:srgbClr val="000000"/>
                </a:solidFill>
              </a:rPr>
              <a:t>104.11.03</a:t>
            </a:r>
            <a:r>
              <a:rPr lang="zh-TW" altLang="en-US" sz="1800" dirty="0" smtClean="0">
                <a:solidFill>
                  <a:srgbClr val="000000"/>
                </a:solidFill>
              </a:rPr>
              <a:t>修正</a:t>
            </a:r>
            <a:r>
              <a:rPr lang="en-GB" altLang="zh-TW" sz="1800" b="1" dirty="0" smtClean="0"/>
              <a:t>)</a:t>
            </a:r>
          </a:p>
          <a:p>
            <a:pPr eaLnBrk="1" hangingPunct="1">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zh-TW" altLang="en-GB" sz="1800" b="1" u="sng" dirty="0" smtClean="0">
                <a:solidFill>
                  <a:srgbClr val="FF0000"/>
                </a:solidFill>
              </a:rPr>
              <a:t>政府採購錯誤行為態樣</a:t>
            </a:r>
            <a:r>
              <a:rPr lang="en-GB" altLang="zh-TW" sz="1800" b="1" dirty="0" smtClean="0">
                <a:solidFill>
                  <a:srgbClr val="FF0000"/>
                </a:solidFill>
              </a:rPr>
              <a:t>(</a:t>
            </a:r>
            <a:r>
              <a:rPr lang="en-GB" altLang="zh-TW" sz="1800" dirty="0" smtClean="0">
                <a:solidFill>
                  <a:srgbClr val="FF0000"/>
                </a:solidFill>
              </a:rPr>
              <a:t>105</a:t>
            </a:r>
            <a:r>
              <a:rPr lang="en-US" altLang="zh-TW" sz="1800" dirty="0" smtClean="0">
                <a:solidFill>
                  <a:srgbClr val="FF0000"/>
                </a:solidFill>
              </a:rPr>
              <a:t>.</a:t>
            </a:r>
            <a:r>
              <a:rPr lang="en-GB" altLang="zh-TW" sz="1800" dirty="0" smtClean="0">
                <a:solidFill>
                  <a:srgbClr val="FF0000"/>
                </a:solidFill>
              </a:rPr>
              <a:t>04</a:t>
            </a:r>
            <a:r>
              <a:rPr lang="en-US" altLang="zh-TW" sz="1800" dirty="0" smtClean="0">
                <a:solidFill>
                  <a:srgbClr val="FF0000"/>
                </a:solidFill>
              </a:rPr>
              <a:t>.</a:t>
            </a:r>
            <a:r>
              <a:rPr lang="en-GB" altLang="zh-TW" sz="1800" dirty="0" smtClean="0">
                <a:solidFill>
                  <a:srgbClr val="FF0000"/>
                </a:solidFill>
              </a:rPr>
              <a:t>18</a:t>
            </a:r>
            <a:r>
              <a:rPr lang="zh-TW" altLang="en-US" sz="1800" dirty="0" smtClean="0">
                <a:solidFill>
                  <a:srgbClr val="FF0000"/>
                </a:solidFill>
              </a:rPr>
              <a:t>修正</a:t>
            </a:r>
            <a:r>
              <a:rPr lang="en-GB" altLang="zh-TW" sz="1800" b="1" dirty="0" smtClean="0">
                <a:solidFill>
                  <a:srgbClr val="FF0000"/>
                </a:solidFill>
              </a:rPr>
              <a:t>)</a:t>
            </a:r>
          </a:p>
          <a:p>
            <a:pPr eaLnBrk="1" hangingPunct="1">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zh-TW" altLang="en-US" sz="1800" u="sng" dirty="0"/>
              <a:t>機關辦理</a:t>
            </a:r>
            <a:r>
              <a:rPr lang="zh-TW" altLang="en-US" sz="1800" u="sng" dirty="0">
                <a:solidFill>
                  <a:srgbClr val="FF0000"/>
                </a:solidFill>
              </a:rPr>
              <a:t>公告金額十分之一以下採購</a:t>
            </a:r>
            <a:r>
              <a:rPr lang="zh-TW" altLang="en-US" sz="1800" u="sng" dirty="0"/>
              <a:t>常見誤解或錯誤態樣 </a:t>
            </a:r>
            <a:r>
              <a:rPr lang="en-US" altLang="zh-TW" sz="1800" dirty="0"/>
              <a:t>(</a:t>
            </a:r>
            <a:r>
              <a:rPr lang="en-US" altLang="zh-TW" sz="1800" dirty="0" smtClean="0"/>
              <a:t>104.09.17</a:t>
            </a:r>
            <a:r>
              <a:rPr lang="zh-TW" altLang="en-US" sz="1800" dirty="0"/>
              <a:t>修正</a:t>
            </a:r>
            <a:r>
              <a:rPr lang="en-US" altLang="zh-TW" sz="1800" dirty="0"/>
              <a:t>)</a:t>
            </a:r>
          </a:p>
          <a:p>
            <a:pPr eaLnBrk="1" hangingPunct="1">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zh-TW" sz="1800" b="1" dirty="0" smtClean="0"/>
          </a:p>
        </p:txBody>
      </p:sp>
    </p:spTree>
    <p:extLst>
      <p:ext uri="{BB962C8B-B14F-4D97-AF65-F5344CB8AC3E}">
        <p14:creationId xmlns:p14="http://schemas.microsoft.com/office/powerpoint/2010/main" val="3771005533"/>
      </p:ext>
    </p:extLst>
  </p:cSld>
  <p:clrMapOvr>
    <a:masterClrMapping/>
  </p:clrMapOvr>
  <p:transition>
    <p:checke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fld id="{99DF78C8-F9C6-4310-A5FA-8A33725A9453}" type="slidenum">
              <a:rPr kumimoji="0" lang="en-US" altLang="zh-TW" sz="2400" smtClean="0">
                <a:solidFill>
                  <a:srgbClr val="0000FF"/>
                </a:solidFill>
                <a:latin typeface="Arial" pitchFamily="34" charset="0"/>
                <a:ea typeface="新細明體" pitchFamily="18" charset="-120"/>
              </a:rPr>
              <a:pPr eaLnBrk="1" hangingPunct="1">
                <a:spcBef>
                  <a:spcPct val="0"/>
                </a:spcBef>
                <a:buClrTx/>
                <a:buSzTx/>
                <a:buFontTx/>
                <a:buNone/>
              </a:pPr>
              <a:t>90</a:t>
            </a:fld>
            <a:endParaRPr kumimoji="0" lang="en-US" altLang="zh-TW" sz="2400" smtClean="0">
              <a:solidFill>
                <a:srgbClr val="0000FF"/>
              </a:solidFill>
              <a:latin typeface="Arial" pitchFamily="34" charset="0"/>
              <a:ea typeface="新細明體" pitchFamily="18" charset="-120"/>
            </a:endParaRPr>
          </a:p>
        </p:txBody>
      </p:sp>
      <p:sp>
        <p:nvSpPr>
          <p:cNvPr id="89091" name="Rectangle 2"/>
          <p:cNvSpPr>
            <a:spLocks noGrp="1" noChangeArrowheads="1"/>
          </p:cNvSpPr>
          <p:nvPr>
            <p:ph type="title"/>
          </p:nvPr>
        </p:nvSpPr>
        <p:spPr/>
        <p:txBody>
          <a:bodyPr/>
          <a:lstStyle/>
          <a:p>
            <a:pPr eaLnBrk="1" hangingPunct="1"/>
            <a:r>
              <a:rPr lang="zh-TW" altLang="en-US" smtClean="0"/>
              <a:t>參與底價訂定錯誤案例</a:t>
            </a:r>
            <a:endParaRPr lang="zh-TW" altLang="en-US" smtClean="0">
              <a:latin typeface="標楷體" pitchFamily="65" charset="-120"/>
            </a:endParaRPr>
          </a:p>
        </p:txBody>
      </p:sp>
      <p:sp>
        <p:nvSpPr>
          <p:cNvPr id="89092" name="Rectangle 3"/>
          <p:cNvSpPr>
            <a:spLocks noGrp="1" noChangeArrowheads="1"/>
          </p:cNvSpPr>
          <p:nvPr>
            <p:ph type="body" idx="1"/>
          </p:nvPr>
        </p:nvSpPr>
        <p:spPr>
          <a:xfrm>
            <a:off x="4787900" y="1412875"/>
            <a:ext cx="4171950" cy="5256213"/>
          </a:xfrm>
        </p:spPr>
        <p:txBody>
          <a:bodyPr/>
          <a:lstStyle/>
          <a:p>
            <a:pPr eaLnBrk="1" hangingPunct="1"/>
            <a:r>
              <a:rPr lang="zh-TW" altLang="en-US" u="sng" smtClean="0"/>
              <a:t>觀念解析：</a:t>
            </a:r>
            <a:endParaRPr lang="zh-TW" altLang="en-US" smtClean="0"/>
          </a:p>
          <a:p>
            <a:pPr lvl="1" eaLnBrk="1" hangingPunct="1"/>
            <a:r>
              <a:rPr lang="zh-TW" altLang="en-US" smtClean="0">
                <a:latin typeface="標楷體" pitchFamily="65" charset="-120"/>
              </a:rPr>
              <a:t>監辦，</a:t>
            </a:r>
            <a:r>
              <a:rPr lang="zh-TW" altLang="en-US" smtClean="0">
                <a:solidFill>
                  <a:srgbClr val="FF0000"/>
                </a:solidFill>
                <a:latin typeface="標楷體" pitchFamily="65" charset="-120"/>
              </a:rPr>
              <a:t>不包括</a:t>
            </a:r>
            <a:r>
              <a:rPr lang="zh-TW" altLang="en-US" smtClean="0">
                <a:latin typeface="標楷體" pitchFamily="65" charset="-120"/>
              </a:rPr>
              <a:t>涉及廠商資格、規格、商業條款、</a:t>
            </a:r>
            <a:r>
              <a:rPr lang="zh-TW" altLang="en-US" smtClean="0">
                <a:solidFill>
                  <a:srgbClr val="FF0000"/>
                </a:solidFill>
                <a:latin typeface="標楷體" pitchFamily="65" charset="-120"/>
              </a:rPr>
              <a:t>底價訂定</a:t>
            </a:r>
            <a:r>
              <a:rPr lang="zh-TW" altLang="en-US" smtClean="0">
                <a:latin typeface="標楷體" pitchFamily="65" charset="-120"/>
              </a:rPr>
              <a:t>、決標條件及驗收方法等實質或技術事項之審查。</a:t>
            </a:r>
            <a:r>
              <a:rPr lang="en-US" altLang="zh-TW" sz="2400" smtClean="0">
                <a:latin typeface="標楷體" pitchFamily="65" charset="-120"/>
              </a:rPr>
              <a:t>(</a:t>
            </a:r>
            <a:r>
              <a:rPr lang="zh-TW" altLang="en-US" sz="2400" smtClean="0">
                <a:latin typeface="標楷體" pitchFamily="65" charset="-120"/>
              </a:rPr>
              <a:t>細則</a:t>
            </a:r>
            <a:r>
              <a:rPr lang="en-US" altLang="zh-TW" sz="2400" smtClean="0">
                <a:latin typeface="標楷體" pitchFamily="65" charset="-120"/>
              </a:rPr>
              <a:t>11-Ⅱ)</a:t>
            </a:r>
          </a:p>
          <a:p>
            <a:pPr lvl="1" eaLnBrk="1" hangingPunct="1"/>
            <a:r>
              <a:rPr lang="zh-TW" altLang="en-US" smtClean="0">
                <a:solidFill>
                  <a:srgbClr val="FF0000"/>
                </a:solidFill>
                <a:latin typeface="標楷體" pitchFamily="65" charset="-120"/>
              </a:rPr>
              <a:t>主會計人員不宜擔任或參與底價訂定</a:t>
            </a:r>
            <a:r>
              <a:rPr lang="zh-TW" altLang="en-US" smtClean="0"/>
              <a:t>。</a:t>
            </a:r>
            <a:endParaRPr lang="zh-TW" altLang="en-US" smtClean="0">
              <a:latin typeface="標楷體" pitchFamily="65" charset="-120"/>
            </a:endParaRPr>
          </a:p>
          <a:p>
            <a:pPr lvl="1" eaLnBrk="1" hangingPunct="1"/>
            <a:endParaRPr lang="en-US" altLang="zh-TW" sz="2400" smtClean="0"/>
          </a:p>
        </p:txBody>
      </p:sp>
      <p:grpSp>
        <p:nvGrpSpPr>
          <p:cNvPr id="89093" name="Group 12"/>
          <p:cNvGrpSpPr>
            <a:grpSpLocks/>
          </p:cNvGrpSpPr>
          <p:nvPr/>
        </p:nvGrpSpPr>
        <p:grpSpPr bwMode="auto">
          <a:xfrm>
            <a:off x="395288" y="1196975"/>
            <a:ext cx="4321175" cy="5510213"/>
            <a:chOff x="249" y="663"/>
            <a:chExt cx="2806" cy="3562"/>
          </a:xfrm>
        </p:grpSpPr>
        <p:pic>
          <p:nvPicPr>
            <p:cNvPr id="89099" name="Picture 6" descr="Imag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 y="663"/>
              <a:ext cx="2806" cy="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00" name="Text Box 8"/>
            <p:cNvSpPr txBox="1">
              <a:spLocks noChangeArrowheads="1"/>
            </p:cNvSpPr>
            <p:nvPr/>
          </p:nvSpPr>
          <p:spPr bwMode="auto">
            <a:xfrm>
              <a:off x="1286" y="2818"/>
              <a:ext cx="998"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50000"/>
                </a:spcBef>
                <a:buClrTx/>
                <a:buSzTx/>
                <a:buFontTx/>
                <a:buNone/>
              </a:pPr>
              <a:r>
                <a:rPr lang="en-US" altLang="zh-TW" sz="2000">
                  <a:solidFill>
                    <a:srgbClr val="FF0000"/>
                  </a:solidFill>
                  <a:latin typeface="標楷體" pitchFamily="65" charset="-120"/>
                </a:rPr>
                <a:t>…</a:t>
              </a:r>
              <a:r>
                <a:rPr lang="zh-TW" altLang="en-US" sz="2000">
                  <a:solidFill>
                    <a:srgbClr val="FF0000"/>
                  </a:solidFill>
                  <a:latin typeface="Arial" pitchFamily="34" charset="0"/>
                </a:rPr>
                <a:t>會計主任</a:t>
              </a:r>
            </a:p>
          </p:txBody>
        </p:sp>
        <p:sp>
          <p:nvSpPr>
            <p:cNvPr id="89101" name="Line 9"/>
            <p:cNvSpPr>
              <a:spLocks noChangeShapeType="1"/>
            </p:cNvSpPr>
            <p:nvPr/>
          </p:nvSpPr>
          <p:spPr bwMode="auto">
            <a:xfrm>
              <a:off x="2250" y="794"/>
              <a:ext cx="352" cy="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9102" name="Rectangle 10"/>
            <p:cNvSpPr>
              <a:spLocks noChangeArrowheads="1"/>
            </p:cNvSpPr>
            <p:nvPr/>
          </p:nvSpPr>
          <p:spPr bwMode="auto">
            <a:xfrm>
              <a:off x="793" y="2901"/>
              <a:ext cx="363" cy="1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89103" name="Rectangle 11"/>
            <p:cNvSpPr>
              <a:spLocks noChangeArrowheads="1"/>
            </p:cNvSpPr>
            <p:nvPr/>
          </p:nvSpPr>
          <p:spPr bwMode="auto">
            <a:xfrm>
              <a:off x="476" y="2795"/>
              <a:ext cx="816" cy="363"/>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grpSp>
      <p:sp>
        <p:nvSpPr>
          <p:cNvPr id="89094" name="文字方塊 1"/>
          <p:cNvSpPr txBox="1">
            <a:spLocks noChangeArrowheads="1"/>
          </p:cNvSpPr>
          <p:nvPr/>
        </p:nvSpPr>
        <p:spPr bwMode="auto">
          <a:xfrm>
            <a:off x="1144588" y="3622675"/>
            <a:ext cx="457200" cy="658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89095" name="文字方塊 2"/>
          <p:cNvSpPr txBox="1">
            <a:spLocks noChangeArrowheads="1"/>
          </p:cNvSpPr>
          <p:nvPr/>
        </p:nvSpPr>
        <p:spPr bwMode="auto">
          <a:xfrm>
            <a:off x="1373188" y="2781300"/>
            <a:ext cx="419100" cy="461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89096" name="文字方塊 3"/>
          <p:cNvSpPr txBox="1">
            <a:spLocks noChangeArrowheads="1"/>
          </p:cNvSpPr>
          <p:nvPr/>
        </p:nvSpPr>
        <p:spPr bwMode="auto">
          <a:xfrm>
            <a:off x="3419475" y="2781300"/>
            <a:ext cx="328613" cy="461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89097" name="文字方塊 4"/>
          <p:cNvSpPr txBox="1">
            <a:spLocks noChangeArrowheads="1"/>
          </p:cNvSpPr>
          <p:nvPr/>
        </p:nvSpPr>
        <p:spPr bwMode="auto">
          <a:xfrm>
            <a:off x="1303338" y="5975350"/>
            <a:ext cx="419100" cy="461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89098" name="文字方塊 5"/>
          <p:cNvSpPr txBox="1">
            <a:spLocks noChangeArrowheads="1"/>
          </p:cNvSpPr>
          <p:nvPr/>
        </p:nvSpPr>
        <p:spPr bwMode="auto">
          <a:xfrm>
            <a:off x="1373188" y="5516563"/>
            <a:ext cx="349250"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Tree>
    <p:extLst>
      <p:ext uri="{BB962C8B-B14F-4D97-AF65-F5344CB8AC3E}">
        <p14:creationId xmlns:p14="http://schemas.microsoft.com/office/powerpoint/2010/main" val="65858775"/>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A781D4E2-1D0B-4308-8D58-C3B9178D3955}" type="slidenum">
              <a:rPr kumimoji="0" lang="en-US" altLang="zh-TW" smtClean="0">
                <a:solidFill>
                  <a:srgbClr val="0000FF"/>
                </a:solidFill>
                <a:latin typeface="Arial" pitchFamily="34" charset="0"/>
              </a:rPr>
              <a:pPr eaLnBrk="1" hangingPunct="1"/>
              <a:t>91</a:t>
            </a:fld>
            <a:endParaRPr kumimoji="0" lang="en-US" altLang="zh-TW" smtClean="0">
              <a:solidFill>
                <a:srgbClr val="0000FF"/>
              </a:solidFill>
              <a:latin typeface="Arial" pitchFamily="34" charset="0"/>
            </a:endParaRPr>
          </a:p>
        </p:txBody>
      </p:sp>
      <p:sp>
        <p:nvSpPr>
          <p:cNvPr id="88067" name="Rectangle 2"/>
          <p:cNvSpPr>
            <a:spLocks noGrp="1" noChangeArrowheads="1"/>
          </p:cNvSpPr>
          <p:nvPr>
            <p:ph type="title"/>
          </p:nvPr>
        </p:nvSpPr>
        <p:spPr/>
        <p:txBody>
          <a:bodyPr/>
          <a:lstStyle/>
          <a:p>
            <a:pPr eaLnBrk="1" hangingPunct="1"/>
            <a:r>
              <a:rPr lang="zh-TW" altLang="en-US" smtClean="0"/>
              <a:t>採購監辦應注意事項</a:t>
            </a:r>
          </a:p>
        </p:txBody>
      </p:sp>
      <p:sp>
        <p:nvSpPr>
          <p:cNvPr id="88068" name="Rectangle 3"/>
          <p:cNvSpPr>
            <a:spLocks noGrp="1" noChangeArrowheads="1"/>
          </p:cNvSpPr>
          <p:nvPr>
            <p:ph type="body" idx="1"/>
          </p:nvPr>
        </p:nvSpPr>
        <p:spPr/>
        <p:txBody>
          <a:bodyPr/>
          <a:lstStyle/>
          <a:p>
            <a:pPr eaLnBrk="1" hangingPunct="1"/>
            <a:r>
              <a:rPr kumimoji="0" lang="en-US" altLang="zh-TW" smtClean="0">
                <a:latin typeface="標楷體" pitchFamily="65" charset="-120"/>
              </a:rPr>
              <a:t>2.2</a:t>
            </a:r>
            <a:r>
              <a:rPr kumimoji="0" lang="zh-TW" altLang="en-US" smtClean="0"/>
              <a:t>招、決標</a:t>
            </a:r>
            <a:r>
              <a:rPr lang="zh-TW" altLang="en-US" smtClean="0"/>
              <a:t>階段</a:t>
            </a:r>
          </a:p>
          <a:p>
            <a:pPr lvl="1" eaLnBrk="1" hangingPunct="1"/>
            <a:r>
              <a:rPr lang="zh-TW" altLang="en-US" smtClean="0">
                <a:latin typeface="標楷體" pitchFamily="65" charset="-120"/>
              </a:rPr>
              <a:t>保密事項</a:t>
            </a:r>
          </a:p>
          <a:p>
            <a:pPr lvl="1" eaLnBrk="1" hangingPunct="1"/>
            <a:r>
              <a:rPr lang="zh-TW" altLang="en-US" smtClean="0">
                <a:latin typeface="標楷體" pitchFamily="65" charset="-120"/>
              </a:rPr>
              <a:t>重大異常關聯</a:t>
            </a:r>
          </a:p>
          <a:p>
            <a:pPr lvl="1" eaLnBrk="1" hangingPunct="1"/>
            <a:r>
              <a:rPr lang="zh-TW" altLang="en-US" smtClean="0">
                <a:latin typeface="標楷體" pitchFamily="65" charset="-120"/>
              </a:rPr>
              <a:t>影響採購公正</a:t>
            </a:r>
          </a:p>
          <a:p>
            <a:pPr lvl="1" eaLnBrk="1" hangingPunct="1"/>
            <a:r>
              <a:rPr lang="zh-TW" altLang="en-US" smtClean="0">
                <a:latin typeface="標楷體" pitchFamily="65" charset="-120"/>
              </a:rPr>
              <a:t>標價偏低顯不合理</a:t>
            </a:r>
          </a:p>
          <a:p>
            <a:pPr lvl="1" eaLnBrk="1" hangingPunct="1"/>
            <a:r>
              <a:rPr lang="zh-TW" altLang="en-US" smtClean="0">
                <a:latin typeface="標楷體" pitchFamily="65" charset="-120"/>
              </a:rPr>
              <a:t>其他</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143F2209-BDDA-40DA-9FDC-161300031AD0}" type="slidenum">
              <a:rPr kumimoji="0" lang="en-US" altLang="zh-TW" smtClean="0">
                <a:solidFill>
                  <a:srgbClr val="0000FF"/>
                </a:solidFill>
                <a:latin typeface="Arial" pitchFamily="34" charset="0"/>
              </a:rPr>
              <a:pPr eaLnBrk="1" hangingPunct="1"/>
              <a:t>92</a:t>
            </a:fld>
            <a:endParaRPr kumimoji="0" lang="en-US" altLang="zh-TW" smtClean="0">
              <a:solidFill>
                <a:srgbClr val="0000FF"/>
              </a:solidFill>
              <a:latin typeface="Arial" pitchFamily="34" charset="0"/>
            </a:endParaRPr>
          </a:p>
        </p:txBody>
      </p:sp>
      <p:sp>
        <p:nvSpPr>
          <p:cNvPr id="89091" name="Rectangle 2"/>
          <p:cNvSpPr>
            <a:spLocks noGrp="1" noChangeArrowheads="1"/>
          </p:cNvSpPr>
          <p:nvPr>
            <p:ph type="title"/>
          </p:nvPr>
        </p:nvSpPr>
        <p:spPr/>
        <p:txBody>
          <a:bodyPr/>
          <a:lstStyle/>
          <a:p>
            <a:pPr eaLnBrk="1" hangingPunct="1"/>
            <a:r>
              <a:rPr lang="zh-TW" altLang="en-US" smtClean="0"/>
              <a:t>採購監辦應注意事項</a:t>
            </a:r>
          </a:p>
        </p:txBody>
      </p:sp>
      <p:sp>
        <p:nvSpPr>
          <p:cNvPr id="89092" name="Rectangle 3"/>
          <p:cNvSpPr>
            <a:spLocks noGrp="1" noChangeArrowheads="1"/>
          </p:cNvSpPr>
          <p:nvPr>
            <p:ph type="body" idx="1"/>
          </p:nvPr>
        </p:nvSpPr>
        <p:spPr/>
        <p:txBody>
          <a:bodyPr/>
          <a:lstStyle/>
          <a:p>
            <a:pPr eaLnBrk="1" hangingPunct="1">
              <a:lnSpc>
                <a:spcPct val="90000"/>
              </a:lnSpc>
            </a:pPr>
            <a:r>
              <a:rPr lang="zh-TW" altLang="en-US" smtClean="0"/>
              <a:t>招、決標階段</a:t>
            </a:r>
            <a:r>
              <a:rPr lang="en-US" altLang="zh-TW" sz="2800" smtClean="0">
                <a:solidFill>
                  <a:schemeClr val="folHlink"/>
                </a:solidFill>
                <a:latin typeface="標楷體" pitchFamily="65" charset="-120"/>
              </a:rPr>
              <a:t>(1.</a:t>
            </a:r>
            <a:r>
              <a:rPr lang="zh-TW" altLang="en-US" sz="2800" smtClean="0">
                <a:solidFill>
                  <a:schemeClr val="folHlink"/>
                </a:solidFill>
                <a:latin typeface="標楷體" pitchFamily="65" charset="-120"/>
              </a:rPr>
              <a:t>保密事項</a:t>
            </a:r>
            <a:r>
              <a:rPr lang="en-US" altLang="zh-TW" sz="2800" smtClean="0">
                <a:solidFill>
                  <a:schemeClr val="folHlink"/>
                </a:solidFill>
                <a:latin typeface="標楷體" pitchFamily="65" charset="-120"/>
              </a:rPr>
              <a:t>)</a:t>
            </a:r>
          </a:p>
          <a:p>
            <a:pPr lvl="1" eaLnBrk="1" hangingPunct="1">
              <a:lnSpc>
                <a:spcPct val="90000"/>
              </a:lnSpc>
            </a:pPr>
            <a:r>
              <a:rPr lang="zh-TW" altLang="en-US" smtClean="0">
                <a:latin typeface="標楷體" pitchFamily="65" charset="-120"/>
              </a:rPr>
              <a:t>採購法第</a:t>
            </a:r>
            <a:r>
              <a:rPr lang="en-US" altLang="zh-TW" smtClean="0">
                <a:latin typeface="標楷體" pitchFamily="65" charset="-120"/>
              </a:rPr>
              <a:t>34</a:t>
            </a:r>
            <a:r>
              <a:rPr lang="zh-TW" altLang="en-US" smtClean="0">
                <a:latin typeface="標楷體" pitchFamily="65" charset="-120"/>
              </a:rPr>
              <a:t>條：</a:t>
            </a:r>
            <a:r>
              <a:rPr lang="en-US" altLang="zh-TW" smtClean="0">
                <a:latin typeface="標楷體" pitchFamily="65" charset="-120"/>
              </a:rPr>
              <a:t>…</a:t>
            </a:r>
            <a:r>
              <a:rPr lang="zh-TW" altLang="en-US" smtClean="0">
                <a:solidFill>
                  <a:srgbClr val="FF0000"/>
                </a:solidFill>
                <a:latin typeface="標楷體" pitchFamily="65" charset="-120"/>
              </a:rPr>
              <a:t>招標文件</a:t>
            </a:r>
            <a:r>
              <a:rPr lang="zh-TW" altLang="en-US" smtClean="0">
                <a:latin typeface="標楷體" pitchFamily="65" charset="-120"/>
              </a:rPr>
              <a:t>於</a:t>
            </a:r>
            <a:r>
              <a:rPr lang="zh-TW" altLang="en-US" smtClean="0">
                <a:solidFill>
                  <a:srgbClr val="FF0000"/>
                </a:solidFill>
                <a:latin typeface="標楷體" pitchFamily="65" charset="-120"/>
              </a:rPr>
              <a:t>公告前</a:t>
            </a:r>
            <a:r>
              <a:rPr lang="zh-TW" altLang="en-US" smtClean="0">
                <a:latin typeface="標楷體" pitchFamily="65" charset="-120"/>
              </a:rPr>
              <a:t>應予保密。但須公開說明或藉以公開徵求廠商提供參考資料者，不在此限。</a:t>
            </a:r>
          </a:p>
          <a:p>
            <a:pPr lvl="1" eaLnBrk="1" hangingPunct="1">
              <a:lnSpc>
                <a:spcPct val="90000"/>
              </a:lnSpc>
            </a:pPr>
            <a:r>
              <a:rPr lang="zh-TW" altLang="en-US" smtClean="0">
                <a:latin typeface="標楷體" pitchFamily="65" charset="-120"/>
              </a:rPr>
              <a:t>不得於</a:t>
            </a:r>
            <a:r>
              <a:rPr lang="zh-TW" altLang="en-US" smtClean="0">
                <a:solidFill>
                  <a:srgbClr val="FF0000"/>
                </a:solidFill>
                <a:latin typeface="標楷體" pitchFamily="65" charset="-120"/>
              </a:rPr>
              <a:t>開標前</a:t>
            </a:r>
            <a:r>
              <a:rPr lang="zh-TW" altLang="en-US" smtClean="0">
                <a:latin typeface="標楷體" pitchFamily="65" charset="-120"/>
              </a:rPr>
              <a:t>洩漏</a:t>
            </a:r>
            <a:r>
              <a:rPr lang="zh-TW" altLang="en-US" smtClean="0">
                <a:solidFill>
                  <a:srgbClr val="FF0000"/>
                </a:solidFill>
                <a:latin typeface="標楷體" pitchFamily="65" charset="-120"/>
              </a:rPr>
              <a:t>底價</a:t>
            </a:r>
            <a:r>
              <a:rPr lang="zh-TW" altLang="en-US" smtClean="0"/>
              <a:t>，</a:t>
            </a:r>
            <a:r>
              <a:rPr lang="zh-TW" altLang="en-US" smtClean="0">
                <a:latin typeface="標楷體" pitchFamily="65" charset="-120"/>
              </a:rPr>
              <a:t>領標、投標</a:t>
            </a:r>
            <a:r>
              <a:rPr lang="zh-TW" altLang="en-US" smtClean="0">
                <a:solidFill>
                  <a:srgbClr val="FF0000"/>
                </a:solidFill>
                <a:latin typeface="標楷體" pitchFamily="65" charset="-120"/>
              </a:rPr>
              <a:t>廠商之名稱</a:t>
            </a:r>
            <a:r>
              <a:rPr lang="zh-TW" altLang="en-US" smtClean="0">
                <a:latin typeface="標楷體" pitchFamily="65" charset="-120"/>
              </a:rPr>
              <a:t>與</a:t>
            </a:r>
            <a:r>
              <a:rPr lang="zh-TW" altLang="en-US" smtClean="0">
                <a:solidFill>
                  <a:srgbClr val="FF0000"/>
                </a:solidFill>
                <a:latin typeface="標楷體" pitchFamily="65" charset="-120"/>
              </a:rPr>
              <a:t>家數</a:t>
            </a:r>
            <a:r>
              <a:rPr lang="zh-TW" altLang="en-US" smtClean="0">
                <a:latin typeface="標楷體" pitchFamily="65" charset="-120"/>
              </a:rPr>
              <a:t>及</a:t>
            </a:r>
            <a:r>
              <a:rPr lang="zh-TW" altLang="en-US" smtClean="0">
                <a:solidFill>
                  <a:srgbClr val="FF0000"/>
                </a:solidFill>
                <a:latin typeface="標楷體" pitchFamily="65" charset="-120"/>
              </a:rPr>
              <a:t>其他足以造成限制競爭或不公平競爭</a:t>
            </a:r>
            <a:r>
              <a:rPr lang="zh-TW" altLang="en-US" smtClean="0">
                <a:latin typeface="標楷體" pitchFamily="65" charset="-120"/>
              </a:rPr>
              <a:t>之相關資料。</a:t>
            </a:r>
          </a:p>
          <a:p>
            <a:pPr lvl="1" eaLnBrk="1" hangingPunct="1">
              <a:lnSpc>
                <a:spcPct val="90000"/>
              </a:lnSpc>
            </a:pPr>
            <a:r>
              <a:rPr lang="zh-TW" altLang="en-US" smtClean="0">
                <a:solidFill>
                  <a:srgbClr val="FF0000"/>
                </a:solidFill>
                <a:latin typeface="標楷體" pitchFamily="65" charset="-120"/>
              </a:rPr>
              <a:t>底價</a:t>
            </a:r>
            <a:r>
              <a:rPr lang="zh-TW" altLang="en-US" smtClean="0">
                <a:latin typeface="標楷體" pitchFamily="65" charset="-120"/>
              </a:rPr>
              <a:t>於</a:t>
            </a:r>
            <a:r>
              <a:rPr lang="zh-TW" altLang="en-US" smtClean="0">
                <a:solidFill>
                  <a:srgbClr val="FF0000"/>
                </a:solidFill>
                <a:latin typeface="標楷體" pitchFamily="65" charset="-120"/>
              </a:rPr>
              <a:t>開標後至決標前</a:t>
            </a:r>
            <a:r>
              <a:rPr lang="zh-TW" altLang="en-US" smtClean="0">
                <a:latin typeface="標楷體" pitchFamily="65" charset="-120"/>
              </a:rPr>
              <a:t>，仍應保密，</a:t>
            </a:r>
            <a:r>
              <a:rPr lang="zh-TW" altLang="en-US" smtClean="0">
                <a:solidFill>
                  <a:srgbClr val="FF0000"/>
                </a:solidFill>
                <a:latin typeface="標楷體" pitchFamily="65" charset="-120"/>
              </a:rPr>
              <a:t>決標後</a:t>
            </a:r>
            <a:r>
              <a:rPr lang="zh-TW" altLang="en-US" smtClean="0">
                <a:latin typeface="標楷體" pitchFamily="65" charset="-120"/>
              </a:rPr>
              <a:t>除有特殊情形外，應予公開。但機關依實際需要，得於招標文件中公告底價。</a:t>
            </a:r>
          </a:p>
          <a:p>
            <a:pPr lvl="1" eaLnBrk="1" hangingPunct="1">
              <a:lnSpc>
                <a:spcPct val="90000"/>
              </a:lnSpc>
            </a:pPr>
            <a:r>
              <a:rPr lang="zh-TW" altLang="en-US" smtClean="0">
                <a:solidFill>
                  <a:srgbClr val="FF0000"/>
                </a:solidFill>
                <a:latin typeface="標楷體" pitchFamily="65" charset="-120"/>
              </a:rPr>
              <a:t>廠商投標文件</a:t>
            </a:r>
            <a:r>
              <a:rPr lang="zh-TW" altLang="en-US" smtClean="0"/>
              <a:t>，</a:t>
            </a:r>
            <a:r>
              <a:rPr lang="zh-TW" altLang="en-US" smtClean="0">
                <a:latin typeface="標楷體" pitchFamily="65" charset="-120"/>
              </a:rPr>
              <a:t>除供公務上使用或法令另有規定外，應保守秘密。</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fld id="{00A6ECD3-21BB-4E57-9E67-992612046F3B}" type="slidenum">
              <a:rPr kumimoji="0" lang="en-US" altLang="zh-TW" sz="2400" smtClean="0">
                <a:solidFill>
                  <a:srgbClr val="0000FF"/>
                </a:solidFill>
                <a:latin typeface="Arial" pitchFamily="34" charset="0"/>
                <a:ea typeface="新細明體" pitchFamily="18" charset="-120"/>
              </a:rPr>
              <a:pPr eaLnBrk="1" hangingPunct="1">
                <a:spcBef>
                  <a:spcPct val="0"/>
                </a:spcBef>
                <a:buClrTx/>
                <a:buSzTx/>
                <a:buFontTx/>
                <a:buNone/>
              </a:pPr>
              <a:t>93</a:t>
            </a:fld>
            <a:endParaRPr kumimoji="0" lang="en-US" altLang="zh-TW" sz="2400" smtClean="0">
              <a:solidFill>
                <a:srgbClr val="0000FF"/>
              </a:solidFill>
              <a:latin typeface="Arial" pitchFamily="34" charset="0"/>
              <a:ea typeface="新細明體" pitchFamily="18" charset="-120"/>
            </a:endParaRPr>
          </a:p>
        </p:txBody>
      </p:sp>
      <p:pic>
        <p:nvPicPr>
          <p:cNvPr id="92163" name="Picture 37" descr="圖片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457325"/>
            <a:ext cx="4500562"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4" name="Picture 33" descr="圖片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875"/>
            <a:ext cx="4529138"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Rectangle 2"/>
          <p:cNvSpPr>
            <a:spLocks noGrp="1" noChangeArrowheads="1"/>
          </p:cNvSpPr>
          <p:nvPr>
            <p:ph type="title"/>
          </p:nvPr>
        </p:nvSpPr>
        <p:spPr/>
        <p:txBody>
          <a:bodyPr/>
          <a:lstStyle/>
          <a:p>
            <a:pPr eaLnBrk="1" hangingPunct="1"/>
            <a:r>
              <a:rPr lang="zh-TW" altLang="en-US" smtClean="0"/>
              <a:t>保密事項</a:t>
            </a:r>
            <a:r>
              <a:rPr lang="en-US" altLang="zh-TW" smtClean="0">
                <a:latin typeface="標楷體" pitchFamily="65" charset="-120"/>
              </a:rPr>
              <a:t>(</a:t>
            </a:r>
            <a:r>
              <a:rPr lang="zh-TW" altLang="en-US" smtClean="0">
                <a:latin typeface="標楷體" pitchFamily="65" charset="-120"/>
              </a:rPr>
              <a:t>底價</a:t>
            </a:r>
            <a:r>
              <a:rPr lang="en-US" altLang="zh-TW" smtClean="0">
                <a:latin typeface="標楷體" pitchFamily="65" charset="-120"/>
              </a:rPr>
              <a:t>)</a:t>
            </a:r>
            <a:r>
              <a:rPr lang="zh-TW" altLang="en-US" smtClean="0"/>
              <a:t>錯誤案例</a:t>
            </a:r>
            <a:endParaRPr lang="zh-TW" altLang="en-US" smtClean="0">
              <a:latin typeface="標楷體" pitchFamily="65" charset="-120"/>
            </a:endParaRPr>
          </a:p>
        </p:txBody>
      </p:sp>
      <p:sp>
        <p:nvSpPr>
          <p:cNvPr id="92166" name="Rectangle 8"/>
          <p:cNvSpPr>
            <a:spLocks noChangeArrowheads="1"/>
          </p:cNvSpPr>
          <p:nvPr/>
        </p:nvSpPr>
        <p:spPr bwMode="auto">
          <a:xfrm flipV="1">
            <a:off x="827088" y="2062163"/>
            <a:ext cx="144145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92167" name="Rectangle 9"/>
          <p:cNvSpPr>
            <a:spLocks noChangeArrowheads="1"/>
          </p:cNvSpPr>
          <p:nvPr/>
        </p:nvSpPr>
        <p:spPr bwMode="auto">
          <a:xfrm>
            <a:off x="5435600" y="6524625"/>
            <a:ext cx="2016125" cy="2174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92168" name="Rectangle 11"/>
          <p:cNvSpPr>
            <a:spLocks noChangeArrowheads="1"/>
          </p:cNvSpPr>
          <p:nvPr/>
        </p:nvSpPr>
        <p:spPr bwMode="auto">
          <a:xfrm flipV="1">
            <a:off x="5651500" y="1341438"/>
            <a:ext cx="122555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92169" name="Rectangle 19"/>
          <p:cNvSpPr>
            <a:spLocks noChangeArrowheads="1"/>
          </p:cNvSpPr>
          <p:nvPr/>
        </p:nvSpPr>
        <p:spPr bwMode="auto">
          <a:xfrm>
            <a:off x="250825" y="1557338"/>
            <a:ext cx="8709025"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endParaRPr lang="zh-TW" altLang="zh-TW"/>
          </a:p>
        </p:txBody>
      </p:sp>
      <p:sp>
        <p:nvSpPr>
          <p:cNvPr id="92170" name="Rectangle 22"/>
          <p:cNvSpPr>
            <a:spLocks noChangeArrowheads="1"/>
          </p:cNvSpPr>
          <p:nvPr/>
        </p:nvSpPr>
        <p:spPr bwMode="auto">
          <a:xfrm flipV="1">
            <a:off x="827088" y="2062163"/>
            <a:ext cx="144145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654362" name="AutoShape 26"/>
          <p:cNvSpPr>
            <a:spLocks noChangeArrowheads="1"/>
          </p:cNvSpPr>
          <p:nvPr/>
        </p:nvSpPr>
        <p:spPr bwMode="auto">
          <a:xfrm>
            <a:off x="971550" y="3498850"/>
            <a:ext cx="3455988" cy="866775"/>
          </a:xfrm>
          <a:prstGeom prst="wedgeRoundRectCallout">
            <a:avLst>
              <a:gd name="adj1" fmla="val 19727"/>
              <a:gd name="adj2" fmla="val 159157"/>
              <a:gd name="adj3" fmla="val 16667"/>
            </a:avLst>
          </a:prstGeom>
          <a:solidFill>
            <a:schemeClr val="accent1">
              <a:alpha val="64999"/>
            </a:schemeClr>
          </a:solidFill>
          <a:ln w="38100">
            <a:solidFill>
              <a:srgbClr val="FF0066"/>
            </a:solidFill>
            <a:miter lim="800000"/>
            <a:headEnd/>
            <a:tailEnd/>
          </a:ln>
          <a:effectLst/>
        </p:spPr>
        <p:txBody>
          <a:bodyPr lIns="0" tIns="0" rIns="0" bIns="0"/>
          <a:lstStyle/>
          <a:p>
            <a:pPr>
              <a:defRPr/>
            </a:pPr>
            <a:r>
              <a:rPr lang="zh-TW" altLang="en-US" b="1">
                <a:solidFill>
                  <a:srgbClr val="0000CC"/>
                </a:solidFill>
                <a:effectLst>
                  <a:outerShdw blurRad="38100" dist="38100" dir="2700000" algn="tl">
                    <a:srgbClr val="000000"/>
                  </a:outerShdw>
                </a:effectLst>
                <a:ea typeface="標楷體" pitchFamily="65" charset="-120"/>
              </a:rPr>
              <a:t>尚未決標，即於保留決標記錄中載明底價。</a:t>
            </a:r>
          </a:p>
        </p:txBody>
      </p:sp>
      <p:sp>
        <p:nvSpPr>
          <p:cNvPr id="92172" name="Rectangle 32"/>
          <p:cNvSpPr>
            <a:spLocks noChangeArrowheads="1"/>
          </p:cNvSpPr>
          <p:nvPr/>
        </p:nvSpPr>
        <p:spPr bwMode="auto">
          <a:xfrm flipV="1">
            <a:off x="5437188" y="1341438"/>
            <a:ext cx="1439862"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pic>
        <p:nvPicPr>
          <p:cNvPr id="92173" name="Picture 34" descr="圖片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5300663"/>
            <a:ext cx="35274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4" name="Rectangle 35"/>
          <p:cNvSpPr>
            <a:spLocks noChangeArrowheads="1"/>
          </p:cNvSpPr>
          <p:nvPr/>
        </p:nvSpPr>
        <p:spPr bwMode="auto">
          <a:xfrm>
            <a:off x="3059113" y="5373688"/>
            <a:ext cx="1441450" cy="36036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92175" name="AutoShape 36"/>
          <p:cNvSpPr>
            <a:spLocks/>
          </p:cNvSpPr>
          <p:nvPr/>
        </p:nvSpPr>
        <p:spPr bwMode="auto">
          <a:xfrm>
            <a:off x="900113" y="5302250"/>
            <a:ext cx="3587750" cy="976313"/>
          </a:xfrm>
          <a:prstGeom prst="borderCallout1">
            <a:avLst>
              <a:gd name="adj1" fmla="val 11708"/>
              <a:gd name="adj2" fmla="val -2125"/>
              <a:gd name="adj3" fmla="val -23741"/>
              <a:gd name="adj4" fmla="val -2167"/>
            </a:avLst>
          </a:prstGeom>
          <a:noFill/>
          <a:ln w="317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algn="ctr" eaLnBrk="1" hangingPunct="1">
              <a:spcBef>
                <a:spcPct val="0"/>
              </a:spcBef>
              <a:buClrTx/>
              <a:buSzTx/>
              <a:buFontTx/>
              <a:buNone/>
            </a:pPr>
            <a:endParaRPr lang="zh-TW" altLang="zh-TW" sz="1800" b="0">
              <a:latin typeface="Arial" pitchFamily="34" charset="0"/>
              <a:ea typeface="新細明體" pitchFamily="18" charset="-120"/>
            </a:endParaRPr>
          </a:p>
        </p:txBody>
      </p:sp>
      <p:sp>
        <p:nvSpPr>
          <p:cNvPr id="654374" name="AutoShape 38"/>
          <p:cNvSpPr>
            <a:spLocks noChangeArrowheads="1"/>
          </p:cNvSpPr>
          <p:nvPr/>
        </p:nvSpPr>
        <p:spPr bwMode="auto">
          <a:xfrm>
            <a:off x="5435600" y="4076700"/>
            <a:ext cx="3024188" cy="1512888"/>
          </a:xfrm>
          <a:prstGeom prst="wedgeRoundRectCallout">
            <a:avLst>
              <a:gd name="adj1" fmla="val -31051"/>
              <a:gd name="adj2" fmla="val 107398"/>
              <a:gd name="adj3" fmla="val 16667"/>
            </a:avLst>
          </a:prstGeom>
          <a:solidFill>
            <a:schemeClr val="accent1">
              <a:alpha val="64999"/>
            </a:schemeClr>
          </a:solidFill>
          <a:ln w="38100">
            <a:solidFill>
              <a:srgbClr val="FF0066"/>
            </a:solidFill>
            <a:miter lim="800000"/>
            <a:headEnd/>
            <a:tailEnd/>
          </a:ln>
          <a:effectLst/>
        </p:spPr>
        <p:txBody>
          <a:bodyPr lIns="0" tIns="0" rIns="0" bIns="0"/>
          <a:lstStyle/>
          <a:p>
            <a:pPr>
              <a:defRPr/>
            </a:pPr>
            <a:r>
              <a:rPr lang="zh-TW" altLang="en-US" b="1">
                <a:solidFill>
                  <a:srgbClr val="0000CC"/>
                </a:solidFill>
                <a:effectLst>
                  <a:outerShdw blurRad="38100" dist="38100" dir="2700000" algn="tl">
                    <a:srgbClr val="000000"/>
                  </a:outerShdw>
                </a:effectLst>
                <a:latin typeface="Arial" charset="0"/>
                <a:ea typeface="標楷體" pitchFamily="65" charset="-120"/>
              </a:rPr>
              <a:t>開標主持人未熟悉開標程序，於唱標並開啟底價後，尚未決標時，即宣布底價。</a:t>
            </a:r>
          </a:p>
        </p:txBody>
      </p:sp>
    </p:spTree>
    <p:extLst>
      <p:ext uri="{BB962C8B-B14F-4D97-AF65-F5344CB8AC3E}">
        <p14:creationId xmlns:p14="http://schemas.microsoft.com/office/powerpoint/2010/main" val="898591506"/>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標題 1"/>
          <p:cNvSpPr>
            <a:spLocks noGrp="1"/>
          </p:cNvSpPr>
          <p:nvPr>
            <p:ph type="title"/>
          </p:nvPr>
        </p:nvSpPr>
        <p:spPr/>
        <p:txBody>
          <a:bodyPr/>
          <a:lstStyle/>
          <a:p>
            <a:r>
              <a:rPr lang="zh-TW" altLang="en-US" smtClean="0"/>
              <a:t>採購監辦應注意事項</a:t>
            </a:r>
          </a:p>
        </p:txBody>
      </p:sp>
      <p:sp>
        <p:nvSpPr>
          <p:cNvPr id="91139" name="內容版面配置區 2"/>
          <p:cNvSpPr>
            <a:spLocks noGrp="1"/>
          </p:cNvSpPr>
          <p:nvPr>
            <p:ph idx="1"/>
          </p:nvPr>
        </p:nvSpPr>
        <p:spPr/>
        <p:txBody>
          <a:bodyPr/>
          <a:lstStyle/>
          <a:p>
            <a:r>
              <a:rPr lang="zh-TW" altLang="en-US" dirty="0" smtClean="0"/>
              <a:t>有關政府採購案件開標主持人決標前過失公開底價行為是否構成刑法過失洩密罪及處理方式</a:t>
            </a:r>
            <a:r>
              <a:rPr lang="zh-TW" altLang="en-US" sz="2400" dirty="0" smtClean="0">
                <a:solidFill>
                  <a:srgbClr val="FF0000"/>
                </a:solidFill>
                <a:latin typeface="+mn-ea"/>
              </a:rPr>
              <a:t>（法務部廉政署</a:t>
            </a:r>
            <a:r>
              <a:rPr lang="en-US" altLang="zh-TW" sz="2400" dirty="0" smtClean="0">
                <a:solidFill>
                  <a:srgbClr val="FF0000"/>
                </a:solidFill>
                <a:latin typeface="+mn-ea"/>
              </a:rPr>
              <a:t>103</a:t>
            </a:r>
            <a:r>
              <a:rPr lang="zh-TW" altLang="en-US" sz="2400" dirty="0" smtClean="0">
                <a:solidFill>
                  <a:srgbClr val="FF0000"/>
                </a:solidFill>
                <a:latin typeface="+mn-ea"/>
              </a:rPr>
              <a:t>年</a:t>
            </a:r>
            <a:r>
              <a:rPr lang="en-US" altLang="zh-TW" sz="2400" dirty="0" smtClean="0">
                <a:solidFill>
                  <a:srgbClr val="FF0000"/>
                </a:solidFill>
                <a:latin typeface="+mn-ea"/>
              </a:rPr>
              <a:t>10</a:t>
            </a:r>
            <a:r>
              <a:rPr lang="zh-TW" altLang="en-US" sz="2400" dirty="0" smtClean="0">
                <a:solidFill>
                  <a:srgbClr val="FF0000"/>
                </a:solidFill>
                <a:latin typeface="+mn-ea"/>
              </a:rPr>
              <a:t>月</a:t>
            </a:r>
            <a:r>
              <a:rPr lang="en-US" altLang="zh-TW" sz="2400" dirty="0" smtClean="0">
                <a:solidFill>
                  <a:srgbClr val="FF0000"/>
                </a:solidFill>
                <a:latin typeface="+mn-ea"/>
              </a:rPr>
              <a:t>15</a:t>
            </a:r>
            <a:r>
              <a:rPr lang="zh-TW" altLang="en-US" sz="2400" dirty="0" smtClean="0">
                <a:solidFill>
                  <a:srgbClr val="FF0000"/>
                </a:solidFill>
                <a:latin typeface="+mn-ea"/>
              </a:rPr>
              <a:t>廉肅字第</a:t>
            </a:r>
            <a:r>
              <a:rPr lang="en-US" altLang="zh-TW" sz="2400" dirty="0" smtClean="0">
                <a:solidFill>
                  <a:srgbClr val="FF0000"/>
                </a:solidFill>
                <a:latin typeface="+mn-ea"/>
              </a:rPr>
              <a:t>10306007630</a:t>
            </a:r>
            <a:r>
              <a:rPr lang="zh-TW" altLang="en-US" sz="2400" dirty="0" smtClean="0">
                <a:solidFill>
                  <a:srgbClr val="FF0000"/>
                </a:solidFill>
                <a:latin typeface="+mn-ea"/>
              </a:rPr>
              <a:t>號書函）</a:t>
            </a:r>
            <a:endParaRPr lang="en-US" altLang="zh-TW" sz="2400" dirty="0" smtClean="0">
              <a:solidFill>
                <a:srgbClr val="FF0000"/>
              </a:solidFill>
              <a:latin typeface="+mn-ea"/>
            </a:endParaRPr>
          </a:p>
          <a:p>
            <a:pPr algn="just">
              <a:buFont typeface="Wingdings" pitchFamily="2" charset="2"/>
              <a:buChar char="Ø"/>
            </a:pPr>
            <a:r>
              <a:rPr lang="zh-TW" altLang="en-US" dirty="0" smtClean="0"/>
              <a:t>依政府採購法第</a:t>
            </a:r>
            <a:r>
              <a:rPr lang="en-US" altLang="zh-TW" dirty="0" smtClean="0">
                <a:latin typeface="+mn-ea"/>
              </a:rPr>
              <a:t>34</a:t>
            </a:r>
            <a:r>
              <a:rPr lang="zh-TW" altLang="en-US" dirty="0" smtClean="0">
                <a:latin typeface="+mn-ea"/>
              </a:rPr>
              <a:t>條第</a:t>
            </a:r>
            <a:r>
              <a:rPr lang="en-US" altLang="zh-TW" dirty="0" smtClean="0">
                <a:latin typeface="+mn-ea"/>
              </a:rPr>
              <a:t>3</a:t>
            </a:r>
            <a:r>
              <a:rPr lang="zh-TW" altLang="en-US" dirty="0" smtClean="0"/>
              <a:t>項前段之規定：「底價於</a:t>
            </a:r>
            <a:r>
              <a:rPr lang="zh-TW" altLang="en-US" dirty="0" smtClean="0">
                <a:solidFill>
                  <a:srgbClr val="FF0000"/>
                </a:solidFill>
              </a:rPr>
              <a:t>開標後至決標前</a:t>
            </a:r>
            <a:r>
              <a:rPr lang="zh-TW" altLang="en-US" dirty="0" smtClean="0"/>
              <a:t>，仍應保密」，因此倘開標主持人於決標前有過失洩漏底價行為，即涉有犯刑法第</a:t>
            </a:r>
            <a:r>
              <a:rPr lang="en-US" altLang="zh-TW" dirty="0" smtClean="0">
                <a:latin typeface="+mn-ea"/>
              </a:rPr>
              <a:t>132</a:t>
            </a:r>
            <a:r>
              <a:rPr lang="zh-TW" altLang="en-US" dirty="0" smtClean="0">
                <a:latin typeface="+mn-ea"/>
              </a:rPr>
              <a:t>條第</a:t>
            </a:r>
            <a:r>
              <a:rPr lang="en-US" altLang="zh-TW" dirty="0" smtClean="0">
                <a:latin typeface="+mn-ea"/>
              </a:rPr>
              <a:t>2</a:t>
            </a:r>
            <a:r>
              <a:rPr lang="zh-TW" altLang="en-US" dirty="0" smtClean="0"/>
              <a:t>項過失洩密罪之嫌。</a:t>
            </a:r>
          </a:p>
        </p:txBody>
      </p:sp>
      <p:sp>
        <p:nvSpPr>
          <p:cNvPr id="91140"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663392CD-0B9E-40E1-81A3-C2691E6D3671}" type="slidenum">
              <a:rPr kumimoji="0" lang="en-US" altLang="zh-TW" smtClean="0">
                <a:solidFill>
                  <a:srgbClr val="0000FF"/>
                </a:solidFill>
                <a:latin typeface="Arial" pitchFamily="34" charset="0"/>
              </a:rPr>
              <a:pPr eaLnBrk="1" hangingPunct="1"/>
              <a:t>94</a:t>
            </a:fld>
            <a:endParaRPr kumimoji="0" lang="en-US" altLang="zh-TW" smtClean="0">
              <a:solidFill>
                <a:srgbClr val="0000FF"/>
              </a:solidFill>
              <a:latin typeface="Arial" pitchFamily="34" charset="0"/>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B6727F8D-470E-4F1E-993D-102598618D27}" type="slidenum">
              <a:rPr kumimoji="0" lang="en-US" altLang="zh-TW" smtClean="0">
                <a:solidFill>
                  <a:srgbClr val="0000FF"/>
                </a:solidFill>
                <a:latin typeface="Arial" pitchFamily="34" charset="0"/>
              </a:rPr>
              <a:pPr eaLnBrk="1" hangingPunct="1"/>
              <a:t>95</a:t>
            </a:fld>
            <a:endParaRPr kumimoji="0" lang="en-US" altLang="zh-TW" smtClean="0">
              <a:solidFill>
                <a:srgbClr val="0000FF"/>
              </a:solidFill>
              <a:latin typeface="Arial" pitchFamily="34" charset="0"/>
            </a:endParaRPr>
          </a:p>
        </p:txBody>
      </p:sp>
      <p:sp>
        <p:nvSpPr>
          <p:cNvPr id="92163" name="Rectangle 2"/>
          <p:cNvSpPr>
            <a:spLocks noGrp="1" noChangeArrowheads="1"/>
          </p:cNvSpPr>
          <p:nvPr>
            <p:ph type="title"/>
          </p:nvPr>
        </p:nvSpPr>
        <p:spPr/>
        <p:txBody>
          <a:bodyPr/>
          <a:lstStyle/>
          <a:p>
            <a:pPr eaLnBrk="1" hangingPunct="1"/>
            <a:r>
              <a:rPr lang="zh-TW" altLang="en-US" smtClean="0"/>
              <a:t>採購監辦應注意事項</a:t>
            </a:r>
          </a:p>
        </p:txBody>
      </p:sp>
      <p:sp>
        <p:nvSpPr>
          <p:cNvPr id="92164" name="Rectangle 3"/>
          <p:cNvSpPr>
            <a:spLocks noGrp="1" noChangeArrowheads="1"/>
          </p:cNvSpPr>
          <p:nvPr>
            <p:ph type="body" idx="1"/>
          </p:nvPr>
        </p:nvSpPr>
        <p:spPr/>
        <p:txBody>
          <a:bodyPr/>
          <a:lstStyle/>
          <a:p>
            <a:pPr eaLnBrk="1" hangingPunct="1"/>
            <a:r>
              <a:rPr lang="zh-TW" altLang="en-US" smtClean="0"/>
              <a:t>招、決標階段</a:t>
            </a:r>
            <a:r>
              <a:rPr lang="en-US" altLang="zh-TW" sz="2800" smtClean="0">
                <a:solidFill>
                  <a:schemeClr val="folHlink"/>
                </a:solidFill>
                <a:latin typeface="標楷體" pitchFamily="65" charset="-120"/>
              </a:rPr>
              <a:t>(2.</a:t>
            </a:r>
            <a:r>
              <a:rPr lang="zh-TW" altLang="en-US" sz="2800" smtClean="0">
                <a:solidFill>
                  <a:schemeClr val="folHlink"/>
                </a:solidFill>
                <a:latin typeface="標楷體" pitchFamily="65" charset="-120"/>
              </a:rPr>
              <a:t>重大異常關聯</a:t>
            </a:r>
            <a:r>
              <a:rPr lang="en-US" altLang="zh-TW" sz="2800" smtClean="0">
                <a:solidFill>
                  <a:schemeClr val="folHlink"/>
                </a:solidFill>
                <a:latin typeface="標楷體" pitchFamily="65" charset="-120"/>
              </a:rPr>
              <a:t>)</a:t>
            </a:r>
          </a:p>
          <a:p>
            <a:pPr lvl="1" eaLnBrk="1" hangingPunct="1"/>
            <a:r>
              <a:rPr lang="zh-TW" altLang="en-US" smtClean="0">
                <a:latin typeface="標楷體" pitchFamily="65" charset="-120"/>
              </a:rPr>
              <a:t>採購法第</a:t>
            </a:r>
            <a:r>
              <a:rPr lang="en-US" altLang="zh-TW" smtClean="0">
                <a:latin typeface="標楷體" pitchFamily="65" charset="-120"/>
              </a:rPr>
              <a:t>50</a:t>
            </a:r>
            <a:r>
              <a:rPr lang="zh-TW" altLang="en-US" smtClean="0">
                <a:latin typeface="標楷體" pitchFamily="65" charset="-120"/>
              </a:rPr>
              <a:t>條第</a:t>
            </a:r>
            <a:r>
              <a:rPr lang="en-US" altLang="zh-TW" smtClean="0">
                <a:latin typeface="標楷體" pitchFamily="65" charset="-120"/>
              </a:rPr>
              <a:t>1</a:t>
            </a:r>
            <a:r>
              <a:rPr lang="zh-TW" altLang="en-US" smtClean="0">
                <a:latin typeface="標楷體" pitchFamily="65" charset="-120"/>
              </a:rPr>
              <a:t>項第</a:t>
            </a:r>
            <a:r>
              <a:rPr lang="en-US" altLang="zh-TW" smtClean="0">
                <a:latin typeface="標楷體" pitchFamily="65" charset="-120"/>
              </a:rPr>
              <a:t>5</a:t>
            </a:r>
            <a:r>
              <a:rPr lang="zh-TW" altLang="en-US" smtClean="0">
                <a:latin typeface="標楷體" pitchFamily="65" charset="-120"/>
              </a:rPr>
              <a:t>款：不同投標廠商間之投標文件內容有</a:t>
            </a:r>
            <a:r>
              <a:rPr lang="zh-TW" altLang="en-US" smtClean="0">
                <a:solidFill>
                  <a:srgbClr val="FF0000"/>
                </a:solidFill>
                <a:latin typeface="標楷體" pitchFamily="65" charset="-120"/>
              </a:rPr>
              <a:t>重大異常關聯</a:t>
            </a:r>
            <a:r>
              <a:rPr lang="zh-TW" altLang="en-US" smtClean="0">
                <a:latin typeface="標楷體" pitchFamily="65" charset="-120"/>
              </a:rPr>
              <a:t>者。</a:t>
            </a:r>
          </a:p>
          <a:p>
            <a:pPr lvl="1" eaLnBrk="1" hangingPunct="1">
              <a:lnSpc>
                <a:spcPct val="95000"/>
              </a:lnSpc>
              <a:spcBef>
                <a:spcPct val="0"/>
              </a:spcBef>
            </a:pPr>
            <a:r>
              <a:rPr lang="zh-TW" altLang="en-US" smtClean="0">
                <a:latin typeface="標楷體" pitchFamily="65" charset="-120"/>
              </a:rPr>
              <a:t>機關辦理採購有下列情形之一者，得依採購法第</a:t>
            </a:r>
            <a:r>
              <a:rPr lang="en-US" altLang="zh-TW" smtClean="0">
                <a:latin typeface="標楷體" pitchFamily="65" charset="-120"/>
              </a:rPr>
              <a:t>50</a:t>
            </a:r>
            <a:r>
              <a:rPr lang="zh-TW" altLang="en-US" smtClean="0">
                <a:latin typeface="標楷體" pitchFamily="65" charset="-120"/>
              </a:rPr>
              <a:t>條第</a:t>
            </a:r>
            <a:r>
              <a:rPr lang="en-US" altLang="zh-TW" smtClean="0">
                <a:latin typeface="標楷體" pitchFamily="65" charset="-120"/>
              </a:rPr>
              <a:t>1</a:t>
            </a:r>
            <a:r>
              <a:rPr lang="zh-TW" altLang="en-US" smtClean="0">
                <a:latin typeface="標楷體" pitchFamily="65" charset="-120"/>
              </a:rPr>
              <a:t>項第</a:t>
            </a:r>
            <a:r>
              <a:rPr lang="en-US" altLang="zh-TW" smtClean="0">
                <a:latin typeface="標楷體" pitchFamily="65" charset="-120"/>
              </a:rPr>
              <a:t>5</a:t>
            </a:r>
            <a:r>
              <a:rPr lang="zh-TW" altLang="en-US" smtClean="0">
                <a:latin typeface="標楷體" pitchFamily="65" charset="-120"/>
              </a:rPr>
              <a:t>款處理：</a:t>
            </a:r>
          </a:p>
          <a:p>
            <a:pPr marL="1262063" lvl="2" indent="-339725" eaLnBrk="1" hangingPunct="1">
              <a:lnSpc>
                <a:spcPct val="95000"/>
              </a:lnSpc>
              <a:spcBef>
                <a:spcPct val="0"/>
              </a:spcBef>
              <a:buFont typeface="Wingdings" pitchFamily="2" charset="2"/>
              <a:buNone/>
            </a:pPr>
            <a:r>
              <a:rPr lang="en-US" altLang="zh-TW" smtClean="0">
                <a:latin typeface="標楷體" pitchFamily="65" charset="-120"/>
              </a:rPr>
              <a:t>1.</a:t>
            </a:r>
            <a:r>
              <a:rPr lang="zh-TW" altLang="en-US" smtClean="0">
                <a:solidFill>
                  <a:srgbClr val="FF0000"/>
                </a:solidFill>
                <a:latin typeface="標楷體" pitchFamily="65" charset="-120"/>
              </a:rPr>
              <a:t>投標文件內容</a:t>
            </a:r>
            <a:r>
              <a:rPr lang="zh-TW" altLang="en-US" smtClean="0">
                <a:latin typeface="標楷體" pitchFamily="65" charset="-120"/>
              </a:rPr>
              <a:t>由同一人或同一廠商繕寫或備具者</a:t>
            </a:r>
            <a:r>
              <a:rPr lang="zh-TW" altLang="en-US" smtClean="0"/>
              <a:t>。</a:t>
            </a:r>
          </a:p>
          <a:p>
            <a:pPr marL="1262063" lvl="2" indent="-339725" eaLnBrk="1" hangingPunct="1">
              <a:lnSpc>
                <a:spcPct val="95000"/>
              </a:lnSpc>
              <a:spcBef>
                <a:spcPct val="0"/>
              </a:spcBef>
              <a:buFont typeface="Wingdings" pitchFamily="2" charset="2"/>
              <a:buNone/>
            </a:pPr>
            <a:r>
              <a:rPr lang="en-US" altLang="zh-TW" smtClean="0">
                <a:latin typeface="標楷體" pitchFamily="65" charset="-120"/>
              </a:rPr>
              <a:t>2.</a:t>
            </a:r>
            <a:r>
              <a:rPr lang="zh-TW" altLang="en-US" smtClean="0">
                <a:solidFill>
                  <a:srgbClr val="FF0000"/>
                </a:solidFill>
                <a:latin typeface="標楷體" pitchFamily="65" charset="-120"/>
              </a:rPr>
              <a:t>押標金</a:t>
            </a:r>
            <a:r>
              <a:rPr lang="zh-TW" altLang="en-US" smtClean="0">
                <a:latin typeface="標楷體" pitchFamily="65" charset="-120"/>
              </a:rPr>
              <a:t>由同一人或同一廠商繳納或申請退還者。</a:t>
            </a:r>
          </a:p>
          <a:p>
            <a:pPr marL="1262063" lvl="2" indent="-339725" eaLnBrk="1" hangingPunct="1">
              <a:lnSpc>
                <a:spcPct val="95000"/>
              </a:lnSpc>
              <a:spcBef>
                <a:spcPct val="0"/>
              </a:spcBef>
              <a:buFont typeface="Wingdings" pitchFamily="2" charset="2"/>
              <a:buNone/>
            </a:pPr>
            <a:r>
              <a:rPr lang="en-US" altLang="zh-TW" smtClean="0">
                <a:latin typeface="標楷體" pitchFamily="65" charset="-120"/>
              </a:rPr>
              <a:t>3.</a:t>
            </a:r>
            <a:r>
              <a:rPr lang="zh-TW" altLang="en-US" smtClean="0">
                <a:solidFill>
                  <a:srgbClr val="FF0000"/>
                </a:solidFill>
                <a:latin typeface="標楷體" pitchFamily="65" charset="-120"/>
              </a:rPr>
              <a:t>投標標封</a:t>
            </a:r>
            <a:r>
              <a:rPr lang="zh-TW" altLang="en-US" smtClean="0">
                <a:latin typeface="標楷體" pitchFamily="65" charset="-120"/>
              </a:rPr>
              <a:t>或</a:t>
            </a:r>
            <a:r>
              <a:rPr lang="zh-TW" altLang="en-US" smtClean="0">
                <a:solidFill>
                  <a:srgbClr val="FF0000"/>
                </a:solidFill>
                <a:latin typeface="標楷體" pitchFamily="65" charset="-120"/>
              </a:rPr>
              <a:t>通知機關信函號碼連號</a:t>
            </a:r>
            <a:r>
              <a:rPr lang="zh-TW" altLang="en-US" smtClean="0">
                <a:latin typeface="標楷體" pitchFamily="65" charset="-120"/>
              </a:rPr>
              <a:t>，顯係同一人或同一廠商所為者。</a:t>
            </a:r>
          </a:p>
          <a:p>
            <a:pPr marL="1262063" lvl="2" indent="-339725" eaLnBrk="1" hangingPunct="1">
              <a:lnSpc>
                <a:spcPct val="95000"/>
              </a:lnSpc>
              <a:spcBef>
                <a:spcPct val="0"/>
              </a:spcBef>
              <a:buFont typeface="Wingdings" pitchFamily="2" charset="2"/>
              <a:buNone/>
            </a:pPr>
            <a:r>
              <a:rPr lang="en-US" altLang="zh-TW" smtClean="0">
                <a:latin typeface="標楷體" pitchFamily="65" charset="-120"/>
              </a:rPr>
              <a:t>4.</a:t>
            </a:r>
            <a:r>
              <a:rPr lang="zh-TW" altLang="en-US" smtClean="0">
                <a:latin typeface="標楷體" pitchFamily="65" charset="-120"/>
              </a:rPr>
              <a:t>廠商</a:t>
            </a:r>
            <a:r>
              <a:rPr lang="zh-TW" altLang="en-US" smtClean="0">
                <a:solidFill>
                  <a:srgbClr val="FF0000"/>
                </a:solidFill>
                <a:latin typeface="標楷體" pitchFamily="65" charset="-120"/>
              </a:rPr>
              <a:t>地址</a:t>
            </a:r>
            <a:r>
              <a:rPr lang="zh-TW" altLang="en-US" smtClean="0">
                <a:latin typeface="標楷體" pitchFamily="65" charset="-120"/>
              </a:rPr>
              <a:t>、</a:t>
            </a:r>
            <a:r>
              <a:rPr lang="zh-TW" altLang="en-US" smtClean="0">
                <a:solidFill>
                  <a:srgbClr val="FF0000"/>
                </a:solidFill>
                <a:latin typeface="標楷體" pitchFamily="65" charset="-120"/>
              </a:rPr>
              <a:t>電話號碼</a:t>
            </a:r>
            <a:r>
              <a:rPr lang="zh-TW" altLang="en-US" smtClean="0">
                <a:latin typeface="標楷體" pitchFamily="65" charset="-120"/>
              </a:rPr>
              <a:t>、</a:t>
            </a:r>
            <a:r>
              <a:rPr lang="zh-TW" altLang="en-US" smtClean="0">
                <a:solidFill>
                  <a:srgbClr val="FF0000"/>
                </a:solidFill>
                <a:latin typeface="標楷體" pitchFamily="65" charset="-120"/>
              </a:rPr>
              <a:t>傳真機號碼</a:t>
            </a:r>
            <a:r>
              <a:rPr lang="zh-TW" altLang="en-US" smtClean="0">
                <a:latin typeface="標楷體" pitchFamily="65" charset="-120"/>
              </a:rPr>
              <a:t>、</a:t>
            </a:r>
            <a:r>
              <a:rPr lang="zh-TW" altLang="en-US" smtClean="0">
                <a:solidFill>
                  <a:srgbClr val="FF0000"/>
                </a:solidFill>
                <a:latin typeface="標楷體" pitchFamily="65" charset="-120"/>
              </a:rPr>
              <a:t>聯絡人</a:t>
            </a:r>
            <a:r>
              <a:rPr lang="zh-TW" altLang="en-US" smtClean="0">
                <a:latin typeface="標楷體" pitchFamily="65" charset="-120"/>
              </a:rPr>
              <a:t>或</a:t>
            </a:r>
            <a:r>
              <a:rPr lang="zh-TW" altLang="en-US" smtClean="0">
                <a:solidFill>
                  <a:srgbClr val="FF0000"/>
                </a:solidFill>
                <a:latin typeface="標楷體" pitchFamily="65" charset="-120"/>
              </a:rPr>
              <a:t>電子郵件網址</a:t>
            </a:r>
            <a:r>
              <a:rPr lang="zh-TW" altLang="en-US" smtClean="0">
                <a:latin typeface="標楷體" pitchFamily="65" charset="-120"/>
              </a:rPr>
              <a:t>相同者。</a:t>
            </a:r>
          </a:p>
          <a:p>
            <a:pPr marL="1262063" lvl="2" indent="-339725" eaLnBrk="1" hangingPunct="1">
              <a:lnSpc>
                <a:spcPct val="95000"/>
              </a:lnSpc>
              <a:spcBef>
                <a:spcPct val="0"/>
              </a:spcBef>
              <a:buFont typeface="Wingdings" pitchFamily="2" charset="2"/>
              <a:buNone/>
            </a:pPr>
            <a:r>
              <a:rPr lang="en-US" altLang="zh-TW" smtClean="0">
                <a:latin typeface="標楷體" pitchFamily="65" charset="-120"/>
              </a:rPr>
              <a:t>5.</a:t>
            </a:r>
            <a:r>
              <a:rPr lang="zh-TW" altLang="en-US" smtClean="0">
                <a:solidFill>
                  <a:srgbClr val="FF0000"/>
                </a:solidFill>
                <a:latin typeface="標楷體" pitchFamily="65" charset="-120"/>
              </a:rPr>
              <a:t>其他顯係同一人或同一廠商所為</a:t>
            </a:r>
            <a:r>
              <a:rPr lang="zh-TW" altLang="en-US" smtClean="0">
                <a:latin typeface="標楷體" pitchFamily="65" charset="-120"/>
              </a:rPr>
              <a:t>之情形者。</a:t>
            </a:r>
          </a:p>
          <a:p>
            <a:pPr marL="1262063" lvl="2" indent="-339725" eaLnBrk="1" hangingPunct="1">
              <a:lnSpc>
                <a:spcPct val="95000"/>
              </a:lnSpc>
              <a:spcBef>
                <a:spcPct val="0"/>
              </a:spcBef>
              <a:buFont typeface="Wingdings" pitchFamily="2" charset="2"/>
              <a:buNone/>
            </a:pPr>
            <a:r>
              <a:rPr lang="zh-TW" altLang="en-US" smtClean="0">
                <a:latin typeface="標楷體" pitchFamily="65" charset="-120"/>
              </a:rPr>
              <a:t>（工程會</a:t>
            </a:r>
            <a:r>
              <a:rPr lang="en-US" altLang="zh-TW" smtClean="0">
                <a:latin typeface="標楷體" pitchFamily="65" charset="-120"/>
              </a:rPr>
              <a:t>911127</a:t>
            </a:r>
            <a:r>
              <a:rPr lang="zh-TW" altLang="en-US" smtClean="0">
                <a:latin typeface="標楷體" pitchFamily="65" charset="-120"/>
              </a:rPr>
              <a:t>工程企字第</a:t>
            </a:r>
            <a:r>
              <a:rPr lang="en-US" altLang="zh-TW" smtClean="0">
                <a:latin typeface="標楷體" pitchFamily="65" charset="-120"/>
              </a:rPr>
              <a:t>09100516820</a:t>
            </a:r>
            <a:r>
              <a:rPr lang="zh-TW" altLang="en-US" smtClean="0">
                <a:latin typeface="標楷體" pitchFamily="65" charset="-120"/>
              </a:rPr>
              <a:t>號令）</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82FC10A0-EA02-4523-8EFB-5564F854F7BB}" type="slidenum">
              <a:rPr kumimoji="0" lang="en-US" altLang="zh-TW" smtClean="0">
                <a:solidFill>
                  <a:srgbClr val="0000FF"/>
                </a:solidFill>
                <a:latin typeface="Arial" pitchFamily="34" charset="0"/>
              </a:rPr>
              <a:pPr eaLnBrk="1" hangingPunct="1"/>
              <a:t>96</a:t>
            </a:fld>
            <a:endParaRPr kumimoji="0" lang="en-US" altLang="zh-TW" smtClean="0">
              <a:solidFill>
                <a:srgbClr val="0000FF"/>
              </a:solidFill>
              <a:latin typeface="Arial" pitchFamily="34" charset="0"/>
            </a:endParaRPr>
          </a:p>
        </p:txBody>
      </p:sp>
      <p:sp>
        <p:nvSpPr>
          <p:cNvPr id="93187" name="Rectangle 2"/>
          <p:cNvSpPr>
            <a:spLocks noGrp="1" noChangeArrowheads="1"/>
          </p:cNvSpPr>
          <p:nvPr>
            <p:ph type="title"/>
          </p:nvPr>
        </p:nvSpPr>
        <p:spPr/>
        <p:txBody>
          <a:bodyPr/>
          <a:lstStyle/>
          <a:p>
            <a:pPr eaLnBrk="1" hangingPunct="1"/>
            <a:r>
              <a:rPr lang="zh-TW" altLang="en-US" smtClean="0"/>
              <a:t>採購監辦應注意事項</a:t>
            </a:r>
          </a:p>
        </p:txBody>
      </p:sp>
      <p:sp>
        <p:nvSpPr>
          <p:cNvPr id="93188" name="Rectangle 3"/>
          <p:cNvSpPr>
            <a:spLocks noGrp="1" noChangeArrowheads="1"/>
          </p:cNvSpPr>
          <p:nvPr>
            <p:ph type="body" idx="1"/>
          </p:nvPr>
        </p:nvSpPr>
        <p:spPr/>
        <p:txBody>
          <a:bodyPr/>
          <a:lstStyle/>
          <a:p>
            <a:pPr lvl="1" eaLnBrk="1" hangingPunct="1"/>
            <a:r>
              <a:rPr lang="zh-TW" altLang="en-US" smtClean="0">
                <a:latin typeface="標楷體" pitchFamily="65" charset="-120"/>
              </a:rPr>
              <a:t>「廠商</a:t>
            </a:r>
            <a:r>
              <a:rPr lang="zh-TW" altLang="en-US" smtClean="0">
                <a:solidFill>
                  <a:srgbClr val="FF0000"/>
                </a:solidFill>
                <a:latin typeface="標楷體" pitchFamily="65" charset="-120"/>
              </a:rPr>
              <a:t>押標金為同一銀行同一戶頭開出且為連號</a:t>
            </a:r>
            <a:r>
              <a:rPr lang="en-US" altLang="zh-TW" smtClean="0">
                <a:latin typeface="標楷體" pitchFamily="65" charset="-120"/>
              </a:rPr>
              <a:t>…</a:t>
            </a:r>
            <a:r>
              <a:rPr lang="zh-TW" altLang="en-US" smtClean="0">
                <a:latin typeface="標楷體" pitchFamily="65" charset="-120"/>
              </a:rPr>
              <a:t>機關辦理採購，如發現廠商有採購法第</a:t>
            </a:r>
            <a:r>
              <a:rPr lang="en-US" altLang="zh-TW" smtClean="0">
                <a:latin typeface="標楷體" pitchFamily="65" charset="-120"/>
              </a:rPr>
              <a:t>50</a:t>
            </a:r>
            <a:r>
              <a:rPr lang="zh-TW" altLang="en-US" smtClean="0">
                <a:latin typeface="標楷體" pitchFamily="65" charset="-120"/>
              </a:rPr>
              <a:t>條第</a:t>
            </a:r>
            <a:r>
              <a:rPr lang="en-US" altLang="zh-TW" smtClean="0">
                <a:latin typeface="標楷體" pitchFamily="65" charset="-120"/>
              </a:rPr>
              <a:t>1</a:t>
            </a:r>
            <a:r>
              <a:rPr lang="zh-TW" altLang="en-US" smtClean="0">
                <a:latin typeface="標楷體" pitchFamily="65" charset="-120"/>
              </a:rPr>
              <a:t>項第</a:t>
            </a:r>
            <a:r>
              <a:rPr lang="en-US" altLang="zh-TW" smtClean="0">
                <a:latin typeface="標楷體" pitchFamily="65" charset="-120"/>
              </a:rPr>
              <a:t>5</a:t>
            </a:r>
            <a:r>
              <a:rPr lang="zh-TW" altLang="en-US" smtClean="0">
                <a:latin typeface="標楷體" pitchFamily="65" charset="-120"/>
              </a:rPr>
              <a:t>款「不同投標廠商間之投標文件內容有重大異常關聯者」情形，</a:t>
            </a:r>
            <a:r>
              <a:rPr lang="zh-TW" altLang="en-US" smtClean="0">
                <a:solidFill>
                  <a:srgbClr val="FF0000"/>
                </a:solidFill>
                <a:latin typeface="標楷體" pitchFamily="65" charset="-120"/>
              </a:rPr>
              <a:t>本會依採購法第</a:t>
            </a:r>
            <a:r>
              <a:rPr lang="en-US" altLang="zh-TW" smtClean="0">
                <a:solidFill>
                  <a:srgbClr val="FF0000"/>
                </a:solidFill>
                <a:latin typeface="標楷體" pitchFamily="65" charset="-120"/>
              </a:rPr>
              <a:t>31</a:t>
            </a:r>
            <a:r>
              <a:rPr lang="zh-TW" altLang="en-US" smtClean="0">
                <a:solidFill>
                  <a:srgbClr val="FF0000"/>
                </a:solidFill>
                <a:latin typeface="標楷體" pitchFamily="65" charset="-120"/>
              </a:rPr>
              <a:t>條第</a:t>
            </a:r>
            <a:r>
              <a:rPr lang="en-US" altLang="zh-TW" smtClean="0">
                <a:solidFill>
                  <a:srgbClr val="FF0000"/>
                </a:solidFill>
                <a:latin typeface="標楷體" pitchFamily="65" charset="-120"/>
              </a:rPr>
              <a:t>2</a:t>
            </a:r>
            <a:r>
              <a:rPr lang="zh-TW" altLang="en-US" smtClean="0">
                <a:solidFill>
                  <a:srgbClr val="FF0000"/>
                </a:solidFill>
                <a:latin typeface="標楷體" pitchFamily="65" charset="-120"/>
              </a:rPr>
              <a:t>項第</a:t>
            </a:r>
            <a:r>
              <a:rPr lang="en-US" altLang="zh-TW" smtClean="0">
                <a:solidFill>
                  <a:srgbClr val="FF0000"/>
                </a:solidFill>
                <a:latin typeface="標楷體" pitchFamily="65" charset="-120"/>
              </a:rPr>
              <a:t>8</a:t>
            </a:r>
            <a:r>
              <a:rPr lang="zh-TW" altLang="en-US" smtClean="0">
                <a:solidFill>
                  <a:srgbClr val="FF0000"/>
                </a:solidFill>
                <a:latin typeface="標楷體" pitchFamily="65" charset="-120"/>
              </a:rPr>
              <a:t>款規定，認定該等廠商有影響採購公正之違反法令行為，其押標金應不予發還或追繳</a:t>
            </a:r>
            <a:r>
              <a:rPr lang="zh-TW" altLang="en-US" smtClean="0">
                <a:latin typeface="標楷體" pitchFamily="65" charset="-120"/>
              </a:rPr>
              <a:t>。</a:t>
            </a:r>
            <a:r>
              <a:rPr lang="zh-TW" altLang="en-US" sz="2400" smtClean="0">
                <a:latin typeface="標楷體" pitchFamily="65" charset="-120"/>
              </a:rPr>
              <a:t>（工程會</a:t>
            </a:r>
            <a:r>
              <a:rPr lang="en-US" altLang="zh-TW" sz="2400" smtClean="0">
                <a:latin typeface="標楷體" pitchFamily="65" charset="-120"/>
              </a:rPr>
              <a:t>921106</a:t>
            </a:r>
            <a:r>
              <a:rPr lang="zh-TW" altLang="en-US" sz="2400" smtClean="0">
                <a:latin typeface="標楷體" pitchFamily="65" charset="-120"/>
              </a:rPr>
              <a:t>工程企字第</a:t>
            </a:r>
            <a:r>
              <a:rPr lang="en-US" altLang="zh-TW" sz="2400" smtClean="0">
                <a:latin typeface="標楷體" pitchFamily="65" charset="-120"/>
              </a:rPr>
              <a:t>09200438750</a:t>
            </a:r>
            <a:r>
              <a:rPr lang="zh-TW" altLang="en-US" sz="2400" smtClean="0">
                <a:latin typeface="標楷體" pitchFamily="65" charset="-120"/>
              </a:rPr>
              <a:t>號函）</a:t>
            </a:r>
          </a:p>
          <a:p>
            <a:pPr lvl="1" eaLnBrk="1" hangingPunct="1"/>
            <a:r>
              <a:rPr lang="zh-TW" altLang="en-US" smtClean="0">
                <a:latin typeface="標楷體" pitchFamily="65" charset="-120"/>
              </a:rPr>
              <a:t>「押標金保證金暨其他擔保作業辦法」第</a:t>
            </a:r>
            <a:r>
              <a:rPr lang="en-US" altLang="zh-TW" smtClean="0">
                <a:latin typeface="標楷體" pitchFamily="65" charset="-120"/>
              </a:rPr>
              <a:t>14</a:t>
            </a:r>
            <a:r>
              <a:rPr lang="zh-TW" altLang="en-US" smtClean="0">
                <a:latin typeface="標楷體" pitchFamily="65" charset="-120"/>
              </a:rPr>
              <a:t>條第</a:t>
            </a:r>
            <a:r>
              <a:rPr lang="en-US" altLang="zh-TW" smtClean="0">
                <a:latin typeface="標楷體" pitchFamily="65" charset="-120"/>
              </a:rPr>
              <a:t>2</a:t>
            </a:r>
            <a:r>
              <a:rPr lang="zh-TW" altLang="en-US" smtClean="0">
                <a:latin typeface="標楷體" pitchFamily="65" charset="-120"/>
              </a:rPr>
              <a:t>項前段所稱應全部不予發還之押標金，係指</a:t>
            </a:r>
            <a:r>
              <a:rPr lang="zh-TW" altLang="en-US" smtClean="0">
                <a:solidFill>
                  <a:srgbClr val="FF0000"/>
                </a:solidFill>
                <a:latin typeface="標楷體" pitchFamily="65" charset="-120"/>
              </a:rPr>
              <a:t>投標廠商依招標文件規定額度繳納之押標金，不含溢繳之部分</a:t>
            </a:r>
            <a:r>
              <a:rPr lang="zh-TW" altLang="en-US" smtClean="0">
                <a:latin typeface="標楷體" pitchFamily="65" charset="-120"/>
              </a:rPr>
              <a:t>。</a:t>
            </a:r>
            <a:r>
              <a:rPr lang="zh-TW" altLang="en-US" sz="2400" smtClean="0"/>
              <a:t>（</a:t>
            </a:r>
            <a:r>
              <a:rPr lang="zh-TW" altLang="en-US" sz="2400" smtClean="0">
                <a:latin typeface="標楷體" pitchFamily="65" charset="-120"/>
              </a:rPr>
              <a:t>工程會</a:t>
            </a:r>
            <a:r>
              <a:rPr lang="en-US" altLang="zh-TW" sz="2400" smtClean="0">
                <a:latin typeface="標楷體" pitchFamily="65" charset="-120"/>
              </a:rPr>
              <a:t>960326</a:t>
            </a:r>
            <a:r>
              <a:rPr lang="zh-TW" altLang="en-US" sz="2400" smtClean="0">
                <a:latin typeface="標楷體" pitchFamily="65" charset="-120"/>
              </a:rPr>
              <a:t>工程企字第</a:t>
            </a:r>
            <a:r>
              <a:rPr lang="en-US" altLang="zh-TW" sz="2400" smtClean="0">
                <a:latin typeface="標楷體" pitchFamily="65" charset="-120"/>
              </a:rPr>
              <a:t>09600119550</a:t>
            </a:r>
            <a:r>
              <a:rPr lang="zh-TW" altLang="en-US" sz="2400" smtClean="0">
                <a:latin typeface="標楷體" pitchFamily="65" charset="-120"/>
              </a:rPr>
              <a:t>號函</a:t>
            </a:r>
            <a:r>
              <a:rPr lang="zh-TW" altLang="en-US" sz="2400" smtClean="0"/>
              <a:t>）</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79CA110B-3DA0-4A55-A1BA-A029417E24EA}" type="slidenum">
              <a:rPr kumimoji="0" lang="en-US" altLang="zh-TW" smtClean="0">
                <a:solidFill>
                  <a:srgbClr val="0000FF"/>
                </a:solidFill>
                <a:latin typeface="Arial" pitchFamily="34" charset="0"/>
              </a:rPr>
              <a:pPr eaLnBrk="1" hangingPunct="1"/>
              <a:t>97</a:t>
            </a:fld>
            <a:endParaRPr kumimoji="0" lang="en-US" altLang="zh-TW" smtClean="0">
              <a:solidFill>
                <a:srgbClr val="0000FF"/>
              </a:solidFill>
              <a:latin typeface="Arial" pitchFamily="34" charset="0"/>
            </a:endParaRPr>
          </a:p>
        </p:txBody>
      </p:sp>
      <p:sp>
        <p:nvSpPr>
          <p:cNvPr id="94211" name="Rectangle 2"/>
          <p:cNvSpPr>
            <a:spLocks noGrp="1" noChangeArrowheads="1"/>
          </p:cNvSpPr>
          <p:nvPr>
            <p:ph type="title"/>
          </p:nvPr>
        </p:nvSpPr>
        <p:spPr/>
        <p:txBody>
          <a:bodyPr/>
          <a:lstStyle/>
          <a:p>
            <a:pPr eaLnBrk="1" hangingPunct="1"/>
            <a:r>
              <a:rPr lang="zh-TW" altLang="en-US" dirty="0" smtClean="0"/>
              <a:t>採購監辦應注意事項</a:t>
            </a:r>
          </a:p>
        </p:txBody>
      </p:sp>
      <p:sp>
        <p:nvSpPr>
          <p:cNvPr id="94212" name="Rectangle 3"/>
          <p:cNvSpPr>
            <a:spLocks noGrp="1" noChangeArrowheads="1"/>
          </p:cNvSpPr>
          <p:nvPr>
            <p:ph type="body" idx="1"/>
          </p:nvPr>
        </p:nvSpPr>
        <p:spPr>
          <a:xfrm>
            <a:off x="250825" y="1484313"/>
            <a:ext cx="8709025" cy="5373687"/>
          </a:xfrm>
        </p:spPr>
        <p:txBody>
          <a:bodyPr/>
          <a:lstStyle/>
          <a:p>
            <a:pPr eaLnBrk="1" hangingPunct="1">
              <a:lnSpc>
                <a:spcPct val="90000"/>
              </a:lnSpc>
            </a:pPr>
            <a:r>
              <a:rPr lang="zh-TW" altLang="en-US" dirty="0" smtClean="0"/>
              <a:t>招、決標階段</a:t>
            </a:r>
            <a:r>
              <a:rPr lang="en-US" altLang="zh-TW" sz="2800" dirty="0" smtClean="0">
                <a:solidFill>
                  <a:schemeClr val="folHlink"/>
                </a:solidFill>
                <a:latin typeface="標楷體" pitchFamily="65" charset="-120"/>
              </a:rPr>
              <a:t>(3.</a:t>
            </a:r>
            <a:r>
              <a:rPr lang="zh-TW" altLang="en-US" sz="2800" dirty="0" smtClean="0">
                <a:solidFill>
                  <a:schemeClr val="folHlink"/>
                </a:solidFill>
                <a:latin typeface="標楷體" pitchFamily="65" charset="-120"/>
              </a:rPr>
              <a:t>影響採購公正</a:t>
            </a:r>
            <a:r>
              <a:rPr lang="en-US" altLang="zh-TW" sz="2800" dirty="0" smtClean="0">
                <a:solidFill>
                  <a:schemeClr val="folHlink"/>
                </a:solidFill>
                <a:latin typeface="標楷體" pitchFamily="65" charset="-120"/>
              </a:rPr>
              <a:t>)</a:t>
            </a:r>
          </a:p>
          <a:p>
            <a:pPr lvl="1" eaLnBrk="1" hangingPunct="1">
              <a:lnSpc>
                <a:spcPct val="90000"/>
              </a:lnSpc>
            </a:pPr>
            <a:r>
              <a:rPr lang="zh-TW" altLang="en-US" dirty="0" smtClean="0">
                <a:latin typeface="標楷體" pitchFamily="65" charset="-120"/>
              </a:rPr>
              <a:t>機關辦理採購，</a:t>
            </a:r>
            <a:r>
              <a:rPr lang="zh-TW" altLang="en-US" dirty="0" smtClean="0">
                <a:solidFill>
                  <a:srgbClr val="FF0000"/>
                </a:solidFill>
                <a:latin typeface="標楷體" pitchFamily="65" charset="-120"/>
              </a:rPr>
              <a:t>有</a:t>
            </a:r>
            <a:r>
              <a:rPr lang="en-US" altLang="zh-TW" dirty="0" smtClean="0">
                <a:solidFill>
                  <a:srgbClr val="FF0000"/>
                </a:solidFill>
                <a:latin typeface="標楷體" pitchFamily="65" charset="-120"/>
              </a:rPr>
              <a:t>3</a:t>
            </a:r>
            <a:r>
              <a:rPr lang="zh-TW" altLang="en-US" dirty="0" smtClean="0">
                <a:solidFill>
                  <a:srgbClr val="FF0000"/>
                </a:solidFill>
                <a:latin typeface="標楷體" pitchFamily="65" charset="-120"/>
              </a:rPr>
              <a:t>家以上合格廠商投標</a:t>
            </a:r>
            <a:r>
              <a:rPr lang="zh-TW" altLang="en-US" dirty="0" smtClean="0">
                <a:latin typeface="標楷體" pitchFamily="65" charset="-120"/>
              </a:rPr>
              <a:t>，開標後有</a:t>
            </a:r>
            <a:r>
              <a:rPr lang="en-US" altLang="zh-TW" dirty="0" smtClean="0">
                <a:latin typeface="標楷體" pitchFamily="65" charset="-120"/>
              </a:rPr>
              <a:t>2</a:t>
            </a:r>
            <a:r>
              <a:rPr lang="zh-TW" altLang="en-US" dirty="0" smtClean="0">
                <a:latin typeface="標楷體" pitchFamily="65" charset="-120"/>
              </a:rPr>
              <a:t>家以上廠商有下列情形之一，</a:t>
            </a:r>
            <a:r>
              <a:rPr lang="zh-TW" altLang="en-US" dirty="0" smtClean="0">
                <a:solidFill>
                  <a:srgbClr val="FF0000"/>
                </a:solidFill>
                <a:latin typeface="標楷體" pitchFamily="65" charset="-120"/>
              </a:rPr>
              <a:t>致僅餘</a:t>
            </a:r>
            <a:r>
              <a:rPr lang="en-US" altLang="zh-TW" dirty="0" smtClean="0">
                <a:solidFill>
                  <a:srgbClr val="FF0000"/>
                </a:solidFill>
                <a:latin typeface="標楷體" pitchFamily="65" charset="-120"/>
              </a:rPr>
              <a:t>1</a:t>
            </a:r>
            <a:r>
              <a:rPr lang="zh-TW" altLang="en-US" dirty="0" smtClean="0">
                <a:solidFill>
                  <a:srgbClr val="FF0000"/>
                </a:solidFill>
                <a:latin typeface="標楷體" pitchFamily="65" charset="-120"/>
              </a:rPr>
              <a:t>家廠商符合招標文件規定者</a:t>
            </a:r>
            <a:r>
              <a:rPr lang="zh-TW" altLang="en-US" dirty="0" smtClean="0">
                <a:latin typeface="標楷體" pitchFamily="65" charset="-120"/>
              </a:rPr>
              <a:t>，得依政府採購法第</a:t>
            </a:r>
            <a:r>
              <a:rPr lang="en-US" altLang="zh-TW" dirty="0" smtClean="0">
                <a:latin typeface="標楷體" pitchFamily="65" charset="-120"/>
              </a:rPr>
              <a:t>48</a:t>
            </a:r>
            <a:r>
              <a:rPr lang="zh-TW" altLang="en-US" dirty="0" smtClean="0">
                <a:latin typeface="標楷體" pitchFamily="65" charset="-120"/>
              </a:rPr>
              <a:t>條第</a:t>
            </a:r>
            <a:r>
              <a:rPr lang="en-US" altLang="zh-TW" dirty="0" smtClean="0">
                <a:latin typeface="標楷體" pitchFamily="65" charset="-120"/>
              </a:rPr>
              <a:t>1</a:t>
            </a:r>
            <a:r>
              <a:rPr lang="zh-TW" altLang="en-US" dirty="0" smtClean="0">
                <a:latin typeface="標楷體" pitchFamily="65" charset="-120"/>
              </a:rPr>
              <a:t>項第</a:t>
            </a:r>
            <a:r>
              <a:rPr lang="en-US" altLang="zh-TW" dirty="0" smtClean="0">
                <a:latin typeface="標楷體" pitchFamily="65" charset="-120"/>
              </a:rPr>
              <a:t>2</a:t>
            </a:r>
            <a:r>
              <a:rPr lang="zh-TW" altLang="en-US" dirty="0" smtClean="0">
                <a:latin typeface="標楷體" pitchFamily="65" charset="-120"/>
              </a:rPr>
              <a:t>款「發現有足以</a:t>
            </a:r>
            <a:r>
              <a:rPr lang="zh-TW" altLang="en-US" dirty="0" smtClean="0">
                <a:solidFill>
                  <a:srgbClr val="FF0000"/>
                </a:solidFill>
                <a:latin typeface="標楷體" pitchFamily="65" charset="-120"/>
              </a:rPr>
              <a:t>影響採購公正</a:t>
            </a:r>
            <a:r>
              <a:rPr lang="zh-TW" altLang="en-US" dirty="0" smtClean="0">
                <a:latin typeface="標楷體" pitchFamily="65" charset="-120"/>
              </a:rPr>
              <a:t>之違法或不當行為者」或第</a:t>
            </a:r>
            <a:r>
              <a:rPr lang="en-US" altLang="zh-TW" dirty="0" smtClean="0">
                <a:latin typeface="標楷體" pitchFamily="65" charset="-120"/>
              </a:rPr>
              <a:t>50</a:t>
            </a:r>
            <a:r>
              <a:rPr lang="zh-TW" altLang="en-US" dirty="0" smtClean="0">
                <a:latin typeface="標楷體" pitchFamily="65" charset="-120"/>
              </a:rPr>
              <a:t>條第</a:t>
            </a:r>
            <a:r>
              <a:rPr lang="en-US" altLang="zh-TW" dirty="0" smtClean="0">
                <a:latin typeface="標楷體" pitchFamily="65" charset="-120"/>
              </a:rPr>
              <a:t>1</a:t>
            </a:r>
            <a:r>
              <a:rPr lang="zh-TW" altLang="en-US" dirty="0" smtClean="0">
                <a:latin typeface="標楷體" pitchFamily="65" charset="-120"/>
              </a:rPr>
              <a:t>項第</a:t>
            </a:r>
            <a:r>
              <a:rPr lang="en-US" altLang="zh-TW" dirty="0" smtClean="0">
                <a:latin typeface="標楷體" pitchFamily="65" charset="-120"/>
              </a:rPr>
              <a:t>7</a:t>
            </a:r>
            <a:r>
              <a:rPr lang="zh-TW" altLang="en-US" dirty="0" smtClean="0">
                <a:latin typeface="標楷體" pitchFamily="65" charset="-120"/>
              </a:rPr>
              <a:t>款「其他</a:t>
            </a:r>
            <a:r>
              <a:rPr lang="zh-TW" altLang="en-US" dirty="0" smtClean="0">
                <a:solidFill>
                  <a:srgbClr val="FF0000"/>
                </a:solidFill>
                <a:latin typeface="標楷體" pitchFamily="65" charset="-120"/>
              </a:rPr>
              <a:t>影響採購公正</a:t>
            </a:r>
            <a:r>
              <a:rPr lang="zh-TW" altLang="en-US" dirty="0" smtClean="0">
                <a:latin typeface="標楷體" pitchFamily="65" charset="-120"/>
              </a:rPr>
              <a:t>之違反法令行為」處理：</a:t>
            </a:r>
          </a:p>
          <a:p>
            <a:pPr lvl="2" indent="-220663" eaLnBrk="1" hangingPunct="1">
              <a:lnSpc>
                <a:spcPct val="90000"/>
              </a:lnSpc>
              <a:buFont typeface="Wingdings" pitchFamily="2" charset="2"/>
              <a:buNone/>
            </a:pPr>
            <a:r>
              <a:rPr lang="en-US" altLang="zh-TW" dirty="0" smtClean="0">
                <a:latin typeface="標楷體" pitchFamily="65" charset="-120"/>
              </a:rPr>
              <a:t>1.</a:t>
            </a:r>
            <a:r>
              <a:rPr lang="zh-TW" altLang="en-US" dirty="0" smtClean="0">
                <a:solidFill>
                  <a:srgbClr val="FF0000"/>
                </a:solidFill>
                <a:latin typeface="標楷體" pitchFamily="65" charset="-120"/>
              </a:rPr>
              <a:t>押標金</a:t>
            </a:r>
            <a:r>
              <a:rPr lang="zh-TW" altLang="en-US" dirty="0" smtClean="0">
                <a:latin typeface="標楷體" pitchFamily="65" charset="-120"/>
              </a:rPr>
              <a:t>未附或不符合規定。</a:t>
            </a:r>
          </a:p>
          <a:p>
            <a:pPr lvl="2" indent="-220663" eaLnBrk="1" hangingPunct="1">
              <a:lnSpc>
                <a:spcPct val="90000"/>
              </a:lnSpc>
              <a:buFont typeface="Wingdings" pitchFamily="2" charset="2"/>
              <a:buNone/>
            </a:pPr>
            <a:r>
              <a:rPr lang="en-US" altLang="zh-TW" dirty="0" smtClean="0">
                <a:latin typeface="標楷體" pitchFamily="65" charset="-120"/>
              </a:rPr>
              <a:t>2.</a:t>
            </a:r>
            <a:r>
              <a:rPr lang="zh-TW" altLang="en-US" dirty="0" smtClean="0">
                <a:solidFill>
                  <a:srgbClr val="FF0000"/>
                </a:solidFill>
                <a:latin typeface="標楷體" pitchFamily="65" charset="-120"/>
              </a:rPr>
              <a:t>投標文件</a:t>
            </a:r>
            <a:r>
              <a:rPr lang="zh-TW" altLang="en-US" dirty="0" smtClean="0">
                <a:latin typeface="標楷體" pitchFamily="65" charset="-120"/>
              </a:rPr>
              <a:t>為空白文件、無關文件或標封內空無一物</a:t>
            </a:r>
            <a:r>
              <a:rPr lang="zh-TW" altLang="en-US" dirty="0" smtClean="0"/>
              <a:t>。</a:t>
            </a:r>
          </a:p>
          <a:p>
            <a:pPr lvl="2" indent="-220663" eaLnBrk="1" hangingPunct="1">
              <a:lnSpc>
                <a:spcPct val="90000"/>
              </a:lnSpc>
              <a:buFont typeface="Wingdings" pitchFamily="2" charset="2"/>
              <a:buNone/>
            </a:pPr>
            <a:r>
              <a:rPr lang="en-US" altLang="zh-TW" dirty="0" smtClean="0">
                <a:latin typeface="標楷體" pitchFamily="65" charset="-120"/>
              </a:rPr>
              <a:t>3.</a:t>
            </a:r>
            <a:r>
              <a:rPr lang="zh-TW" altLang="en-US" dirty="0" smtClean="0">
                <a:solidFill>
                  <a:srgbClr val="FF0000"/>
                </a:solidFill>
                <a:latin typeface="標楷體" pitchFamily="65" charset="-120"/>
              </a:rPr>
              <a:t>資格、規格或價格文件</a:t>
            </a:r>
            <a:r>
              <a:rPr lang="zh-TW" altLang="en-US" dirty="0" smtClean="0">
                <a:latin typeface="標楷體" pitchFamily="65" charset="-120"/>
              </a:rPr>
              <a:t>未附或不符合規定。</a:t>
            </a:r>
          </a:p>
          <a:p>
            <a:pPr lvl="2" indent="-220663" eaLnBrk="1" hangingPunct="1">
              <a:lnSpc>
                <a:spcPct val="90000"/>
              </a:lnSpc>
              <a:buFont typeface="Wingdings" pitchFamily="2" charset="2"/>
              <a:buNone/>
            </a:pPr>
            <a:r>
              <a:rPr lang="en-US" altLang="zh-TW" dirty="0" smtClean="0">
                <a:latin typeface="標楷體" pitchFamily="65" charset="-120"/>
              </a:rPr>
              <a:t>4.</a:t>
            </a:r>
            <a:r>
              <a:rPr lang="zh-TW" altLang="en-US" dirty="0" smtClean="0">
                <a:solidFill>
                  <a:srgbClr val="FF0000"/>
                </a:solidFill>
                <a:latin typeface="標楷體" pitchFamily="65" charset="-120"/>
              </a:rPr>
              <a:t>標價</a:t>
            </a:r>
            <a:r>
              <a:rPr lang="zh-TW" altLang="en-US" dirty="0" smtClean="0">
                <a:latin typeface="標楷體" pitchFamily="65" charset="-120"/>
              </a:rPr>
              <a:t>高於公告之預算或公告之底價。</a:t>
            </a:r>
          </a:p>
          <a:p>
            <a:pPr lvl="2" indent="-220663" eaLnBrk="1" hangingPunct="1">
              <a:lnSpc>
                <a:spcPct val="90000"/>
              </a:lnSpc>
              <a:buFont typeface="Wingdings" pitchFamily="2" charset="2"/>
              <a:buNone/>
            </a:pPr>
            <a:r>
              <a:rPr lang="en-US" altLang="zh-TW" dirty="0" smtClean="0">
                <a:latin typeface="標楷體" pitchFamily="65" charset="-120"/>
              </a:rPr>
              <a:t>5.</a:t>
            </a:r>
            <a:r>
              <a:rPr lang="zh-TW" altLang="en-US" dirty="0" smtClean="0">
                <a:latin typeface="標楷體" pitchFamily="65" charset="-120"/>
              </a:rPr>
              <a:t>其他疑似</a:t>
            </a:r>
            <a:r>
              <a:rPr lang="zh-TW" altLang="en-US" dirty="0" smtClean="0">
                <a:solidFill>
                  <a:srgbClr val="FF0000"/>
                </a:solidFill>
                <a:latin typeface="標楷體" pitchFamily="65" charset="-120"/>
              </a:rPr>
              <a:t>刻意造成不合格標</a:t>
            </a:r>
            <a:r>
              <a:rPr lang="zh-TW" altLang="en-US" dirty="0" smtClean="0">
                <a:latin typeface="標楷體" pitchFamily="65" charset="-120"/>
              </a:rPr>
              <a:t>之情形。</a:t>
            </a:r>
          </a:p>
          <a:p>
            <a:pPr lvl="2" indent="-220663" eaLnBrk="1" hangingPunct="1">
              <a:lnSpc>
                <a:spcPct val="90000"/>
              </a:lnSpc>
              <a:buFont typeface="Wingdings" pitchFamily="2" charset="2"/>
              <a:buNone/>
            </a:pPr>
            <a:r>
              <a:rPr lang="zh-TW" altLang="en-US" dirty="0" smtClean="0"/>
              <a:t>（</a:t>
            </a:r>
            <a:r>
              <a:rPr lang="zh-TW" altLang="en-US" dirty="0" smtClean="0">
                <a:latin typeface="標楷體" pitchFamily="65" charset="-120"/>
              </a:rPr>
              <a:t>工程會</a:t>
            </a:r>
            <a:r>
              <a:rPr lang="en-US" altLang="zh-TW" dirty="0" smtClean="0">
                <a:latin typeface="標楷體" pitchFamily="65" charset="-120"/>
              </a:rPr>
              <a:t>950725</a:t>
            </a:r>
            <a:r>
              <a:rPr lang="zh-TW" altLang="en-US" dirty="0" smtClean="0">
                <a:latin typeface="標楷體" pitchFamily="65" charset="-120"/>
              </a:rPr>
              <a:t>工程企字第</a:t>
            </a:r>
            <a:r>
              <a:rPr lang="en-US" altLang="zh-TW" dirty="0" smtClean="0">
                <a:latin typeface="標楷體" pitchFamily="65" charset="-120"/>
              </a:rPr>
              <a:t>09500256920</a:t>
            </a:r>
            <a:r>
              <a:rPr lang="zh-TW" altLang="en-US" dirty="0" smtClean="0">
                <a:latin typeface="標楷體" pitchFamily="65" charset="-120"/>
              </a:rPr>
              <a:t>號函</a:t>
            </a:r>
            <a:r>
              <a:rPr lang="zh-TW" altLang="en-US" dirty="0" smtClean="0"/>
              <a:t>）</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fld id="{471BFF1B-9F75-454F-853B-7FF61477D054}" type="slidenum">
              <a:rPr kumimoji="0" lang="en-US" altLang="zh-TW" sz="2400" smtClean="0">
                <a:solidFill>
                  <a:srgbClr val="0000FF"/>
                </a:solidFill>
                <a:latin typeface="Arial" pitchFamily="34" charset="0"/>
                <a:ea typeface="新細明體" pitchFamily="18" charset="-120"/>
              </a:rPr>
              <a:pPr eaLnBrk="1" hangingPunct="1">
                <a:spcBef>
                  <a:spcPct val="0"/>
                </a:spcBef>
                <a:buClrTx/>
                <a:buSzTx/>
                <a:buFontTx/>
                <a:buNone/>
              </a:pPr>
              <a:t>98</a:t>
            </a:fld>
            <a:endParaRPr kumimoji="0" lang="en-US" altLang="zh-TW" sz="2400" smtClean="0">
              <a:solidFill>
                <a:srgbClr val="0000FF"/>
              </a:solidFill>
              <a:latin typeface="Arial" pitchFamily="34" charset="0"/>
              <a:ea typeface="新細明體" pitchFamily="18" charset="-120"/>
            </a:endParaRPr>
          </a:p>
        </p:txBody>
      </p:sp>
      <p:pic>
        <p:nvPicPr>
          <p:cNvPr id="97283" name="Picture 15" descr="圖片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981075"/>
            <a:ext cx="8353425"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Rectangle 11"/>
          <p:cNvSpPr>
            <a:spLocks noChangeArrowheads="1"/>
          </p:cNvSpPr>
          <p:nvPr/>
        </p:nvSpPr>
        <p:spPr bwMode="auto">
          <a:xfrm>
            <a:off x="323850" y="4149725"/>
            <a:ext cx="2663825" cy="431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97285" name="Rectangle 12"/>
          <p:cNvSpPr>
            <a:spLocks noChangeArrowheads="1"/>
          </p:cNvSpPr>
          <p:nvPr/>
        </p:nvSpPr>
        <p:spPr bwMode="auto">
          <a:xfrm>
            <a:off x="323850" y="3357563"/>
            <a:ext cx="2663825" cy="28733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kumimoji="1" sz="3200" b="1">
                <a:solidFill>
                  <a:schemeClr val="tx1"/>
                </a:solidFill>
                <a:latin typeface="Tahoma" pitchFamily="34" charset="0"/>
                <a:ea typeface="標楷體" pitchFamily="65" charset="-120"/>
              </a:defRPr>
            </a:lvl1pPr>
            <a:lvl2pPr marL="742950" indent="-285750" eaLnBrk="0" hangingPunct="0">
              <a:spcBef>
                <a:spcPct val="20000"/>
              </a:spcBef>
              <a:buClr>
                <a:srgbClr val="663300"/>
              </a:buClr>
              <a:buSzPct val="55000"/>
              <a:buFont typeface="Wingdings" pitchFamily="2" charset="2"/>
              <a:buChar char="Ø"/>
              <a:defRPr kumimoji="1" sz="2800" b="1">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50000"/>
              <a:buFont typeface="Wingdings" pitchFamily="2" charset="2"/>
              <a:buChar char="u"/>
              <a:defRPr kumimoji="1" sz="2400" b="1">
                <a:solidFill>
                  <a:schemeClr val="tx1"/>
                </a:solidFill>
                <a:latin typeface="Tahoma" pitchFamily="34" charset="0"/>
                <a:ea typeface="標楷體" pitchFamily="65" charset="-120"/>
              </a:defRPr>
            </a:lvl3pPr>
            <a:lvl4pPr marL="1600200" indent="-228600" eaLnBrk="0" hangingPunct="0">
              <a:spcBef>
                <a:spcPct val="20000"/>
              </a:spcBef>
              <a:buClr>
                <a:srgbClr val="00CC00"/>
              </a:buClr>
              <a:buSzPct val="55000"/>
              <a:buFont typeface="Wingdings" pitchFamily="2" charset="2"/>
              <a:buChar char="n"/>
              <a:defRPr kumimoji="1" sz="2000" b="1">
                <a:solidFill>
                  <a:schemeClr val="tx1"/>
                </a:solidFill>
                <a:latin typeface="Tahoma" pitchFamily="34" charset="0"/>
                <a:ea typeface="標楷體" pitchFamily="65" charset="-120"/>
              </a:defRPr>
            </a:lvl4pPr>
            <a:lvl5pPr marL="2057400" indent="-228600" eaLnBrk="0" hangingPunct="0">
              <a:spcBef>
                <a:spcPct val="20000"/>
              </a:spcBef>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b="1">
                <a:solidFill>
                  <a:schemeClr val="tx1"/>
                </a:solidFill>
                <a:latin typeface="Tahoma" pitchFamily="34" charset="0"/>
                <a:ea typeface="標楷體" pitchFamily="65" charset="-120"/>
              </a:defRPr>
            </a:lvl9pPr>
          </a:lstStyle>
          <a:p>
            <a:pPr eaLnBrk="1" hangingPunct="1">
              <a:spcBef>
                <a:spcPct val="0"/>
              </a:spcBef>
              <a:buClrTx/>
              <a:buSzTx/>
              <a:buFontTx/>
              <a:buNone/>
            </a:pPr>
            <a:endParaRPr lang="zh-TW" altLang="en-US" sz="2400" b="0">
              <a:ea typeface="新細明體" pitchFamily="18" charset="-120"/>
            </a:endParaRPr>
          </a:p>
        </p:txBody>
      </p:sp>
      <p:sp>
        <p:nvSpPr>
          <p:cNvPr id="708621" name="AutoShape 13"/>
          <p:cNvSpPr>
            <a:spLocks noChangeArrowheads="1"/>
          </p:cNvSpPr>
          <p:nvPr/>
        </p:nvSpPr>
        <p:spPr bwMode="auto">
          <a:xfrm>
            <a:off x="3276600" y="4652963"/>
            <a:ext cx="2879725" cy="792162"/>
          </a:xfrm>
          <a:prstGeom prst="wedgeRoundRectCallout">
            <a:avLst>
              <a:gd name="adj1" fmla="val -86551"/>
              <a:gd name="adj2" fmla="val -57417"/>
              <a:gd name="adj3" fmla="val 16667"/>
            </a:avLst>
          </a:prstGeom>
          <a:solidFill>
            <a:schemeClr val="accent1">
              <a:alpha val="39999"/>
            </a:schemeClr>
          </a:solidFill>
          <a:ln w="38100">
            <a:solidFill>
              <a:srgbClr val="FF0066"/>
            </a:solidFill>
            <a:miter lim="800000"/>
            <a:headEnd/>
            <a:tailEnd/>
          </a:ln>
          <a:effectLst/>
        </p:spPr>
        <p:txBody>
          <a:bodyPr lIns="0" tIns="0" rIns="0" bIns="0"/>
          <a:lstStyle/>
          <a:p>
            <a:pPr>
              <a:defRPr/>
            </a:pPr>
            <a:endParaRPr lang="zh-TW" altLang="zh-TW" b="1">
              <a:solidFill>
                <a:srgbClr val="0000CC"/>
              </a:solidFill>
              <a:effectLst>
                <a:outerShdw blurRad="38100" dist="38100" dir="2700000" algn="tl">
                  <a:srgbClr val="000000"/>
                </a:outerShdw>
              </a:effectLst>
              <a:latin typeface="Arial" charset="0"/>
              <a:ea typeface="標楷體" pitchFamily="65" charset="-120"/>
            </a:endParaRPr>
          </a:p>
        </p:txBody>
      </p:sp>
      <p:sp>
        <p:nvSpPr>
          <p:cNvPr id="97287" name="Rectangle 14"/>
          <p:cNvSpPr>
            <a:spLocks noGrp="1" noChangeArrowheads="1"/>
          </p:cNvSpPr>
          <p:nvPr>
            <p:ph type="title"/>
          </p:nvPr>
        </p:nvSpPr>
        <p:spPr>
          <a:xfrm>
            <a:off x="1150938" y="44450"/>
            <a:ext cx="7793037" cy="936625"/>
          </a:xfrm>
          <a:noFill/>
        </p:spPr>
        <p:txBody>
          <a:bodyPr/>
          <a:lstStyle/>
          <a:p>
            <a:pPr eaLnBrk="1" hangingPunct="1"/>
            <a:r>
              <a:rPr lang="zh-TW" altLang="en-US" smtClean="0">
                <a:latin typeface="標楷體" pitchFamily="65" charset="-120"/>
              </a:rPr>
              <a:t>影響採購公正行為錯誤案例</a:t>
            </a:r>
            <a:r>
              <a:rPr lang="en-US" altLang="zh-TW" smtClean="0">
                <a:latin typeface="標楷體" pitchFamily="65" charset="-120"/>
              </a:rPr>
              <a:t>-1</a:t>
            </a:r>
          </a:p>
        </p:txBody>
      </p:sp>
      <p:sp>
        <p:nvSpPr>
          <p:cNvPr id="708624" name="AutoShape 16"/>
          <p:cNvSpPr>
            <a:spLocks noChangeArrowheads="1"/>
          </p:cNvSpPr>
          <p:nvPr/>
        </p:nvSpPr>
        <p:spPr bwMode="auto">
          <a:xfrm>
            <a:off x="3276600" y="4652963"/>
            <a:ext cx="2879725" cy="792162"/>
          </a:xfrm>
          <a:prstGeom prst="wedgeRoundRectCallout">
            <a:avLst>
              <a:gd name="adj1" fmla="val -63894"/>
              <a:gd name="adj2" fmla="val -172847"/>
              <a:gd name="adj3" fmla="val 16667"/>
            </a:avLst>
          </a:prstGeom>
          <a:solidFill>
            <a:schemeClr val="accent1">
              <a:alpha val="39999"/>
            </a:schemeClr>
          </a:solidFill>
          <a:ln w="38100">
            <a:solidFill>
              <a:srgbClr val="FF0066"/>
            </a:solidFill>
            <a:miter lim="800000"/>
            <a:headEnd/>
            <a:tailEnd/>
          </a:ln>
          <a:effectLst/>
        </p:spPr>
        <p:txBody>
          <a:bodyPr lIns="0" tIns="0" rIns="0" bIns="0"/>
          <a:lstStyle/>
          <a:p>
            <a:pPr>
              <a:defRPr/>
            </a:pPr>
            <a:r>
              <a:rPr lang="en-US" altLang="zh-TW" b="1" dirty="0">
                <a:solidFill>
                  <a:srgbClr val="0000CC"/>
                </a:solidFill>
                <a:effectLst>
                  <a:outerShdw blurRad="38100" dist="38100" dir="2700000" algn="tl">
                    <a:srgbClr val="000000"/>
                  </a:outerShdw>
                </a:effectLst>
                <a:latin typeface="標楷體" pitchFamily="65" charset="-120"/>
                <a:ea typeface="標楷體" pitchFamily="65" charset="-120"/>
              </a:rPr>
              <a:t>3</a:t>
            </a:r>
            <a:r>
              <a:rPr lang="zh-TW" altLang="en-US" b="1" dirty="0">
                <a:solidFill>
                  <a:srgbClr val="0000CC"/>
                </a:solidFill>
                <a:effectLst>
                  <a:outerShdw blurRad="38100" dist="38100" dir="2700000" algn="tl">
                    <a:srgbClr val="000000"/>
                  </a:outerShdw>
                </a:effectLst>
                <a:latin typeface="標楷體" pitchFamily="65" charset="-120"/>
                <a:ea typeface="標楷體" pitchFamily="65" charset="-120"/>
              </a:rPr>
              <a:t>家合格廠商投標，僅餘</a:t>
            </a:r>
            <a:r>
              <a:rPr lang="en-US" altLang="zh-TW" b="1" dirty="0">
                <a:solidFill>
                  <a:srgbClr val="0000CC"/>
                </a:solidFill>
                <a:effectLst>
                  <a:outerShdw blurRad="38100" dist="38100" dir="2700000" algn="tl">
                    <a:srgbClr val="000000"/>
                  </a:outerShdw>
                </a:effectLst>
                <a:latin typeface="標楷體" pitchFamily="65" charset="-120"/>
                <a:ea typeface="標楷體" pitchFamily="65" charset="-120"/>
              </a:rPr>
              <a:t>1</a:t>
            </a:r>
            <a:r>
              <a:rPr lang="zh-TW" altLang="en-US" b="1" dirty="0">
                <a:solidFill>
                  <a:srgbClr val="0000CC"/>
                </a:solidFill>
                <a:effectLst>
                  <a:outerShdw blurRad="38100" dist="38100" dir="2700000" algn="tl">
                    <a:srgbClr val="000000"/>
                  </a:outerShdw>
                </a:effectLst>
                <a:latin typeface="標楷體" pitchFamily="65" charset="-120"/>
                <a:ea typeface="標楷體" pitchFamily="65" charset="-120"/>
              </a:rPr>
              <a:t>家</a:t>
            </a:r>
            <a:r>
              <a:rPr lang="zh-TW" altLang="en-US" b="1" dirty="0">
                <a:solidFill>
                  <a:srgbClr val="0000CC"/>
                </a:solidFill>
                <a:effectLst>
                  <a:outerShdw blurRad="38100" dist="38100" dir="2700000" algn="tl">
                    <a:srgbClr val="000000"/>
                  </a:outerShdw>
                </a:effectLst>
                <a:latin typeface="Arial" charset="0"/>
                <a:ea typeface="標楷體" pitchFamily="65" charset="-120"/>
              </a:rPr>
              <a:t>廠商合格。</a:t>
            </a:r>
          </a:p>
        </p:txBody>
      </p:sp>
    </p:spTree>
    <p:extLst>
      <p:ext uri="{BB962C8B-B14F-4D97-AF65-F5344CB8AC3E}">
        <p14:creationId xmlns:p14="http://schemas.microsoft.com/office/powerpoint/2010/main" val="209958259"/>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fld id="{173A1EBE-A946-47E2-83F2-6DD0FCB21ED3}" type="slidenum">
              <a:rPr kumimoji="0" lang="en-US" altLang="zh-TW" smtClean="0">
                <a:solidFill>
                  <a:srgbClr val="0000FF"/>
                </a:solidFill>
                <a:latin typeface="Arial" pitchFamily="34" charset="0"/>
              </a:rPr>
              <a:pPr eaLnBrk="1" hangingPunct="1"/>
              <a:t>99</a:t>
            </a:fld>
            <a:endParaRPr kumimoji="0" lang="en-US" altLang="zh-TW" smtClean="0">
              <a:solidFill>
                <a:srgbClr val="0000FF"/>
              </a:solidFill>
              <a:latin typeface="Arial" pitchFamily="34" charset="0"/>
            </a:endParaRPr>
          </a:p>
        </p:txBody>
      </p:sp>
      <p:sp>
        <p:nvSpPr>
          <p:cNvPr id="97283" name="Rectangle 2"/>
          <p:cNvSpPr>
            <a:spLocks noGrp="1" noChangeArrowheads="1"/>
          </p:cNvSpPr>
          <p:nvPr>
            <p:ph type="title"/>
          </p:nvPr>
        </p:nvSpPr>
        <p:spPr/>
        <p:txBody>
          <a:bodyPr/>
          <a:lstStyle/>
          <a:p>
            <a:pPr eaLnBrk="1" hangingPunct="1"/>
            <a:r>
              <a:rPr lang="zh-TW" altLang="en-US" smtClean="0"/>
              <a:t>採購監辦應注意事項</a:t>
            </a:r>
          </a:p>
        </p:txBody>
      </p:sp>
      <p:sp>
        <p:nvSpPr>
          <p:cNvPr id="97284" name="Rectangle 3"/>
          <p:cNvSpPr>
            <a:spLocks noGrp="1" noChangeArrowheads="1"/>
          </p:cNvSpPr>
          <p:nvPr>
            <p:ph type="body" idx="1"/>
          </p:nvPr>
        </p:nvSpPr>
        <p:spPr>
          <a:xfrm>
            <a:off x="250825" y="1412875"/>
            <a:ext cx="8709025" cy="3311525"/>
          </a:xfrm>
        </p:spPr>
        <p:txBody>
          <a:bodyPr/>
          <a:lstStyle/>
          <a:p>
            <a:pPr lvl="1" eaLnBrk="1" hangingPunct="1"/>
            <a:r>
              <a:rPr lang="zh-TW" altLang="en-US" dirty="0" smtClean="0">
                <a:solidFill>
                  <a:srgbClr val="FF0000"/>
                </a:solidFill>
                <a:latin typeface="標楷體" pitchFamily="65" charset="-120"/>
              </a:rPr>
              <a:t>不同投標廠商參與投標，卻由同一廠商之人員代表出席</a:t>
            </a:r>
            <a:r>
              <a:rPr lang="zh-TW" altLang="en-US" dirty="0" smtClean="0">
                <a:latin typeface="標楷體" pitchFamily="65" charset="-120"/>
              </a:rPr>
              <a:t>開標、評審、評選、決標等會議，屬</a:t>
            </a:r>
            <a:r>
              <a:rPr lang="zh-TW" altLang="en-US" u="sng" dirty="0" smtClean="0">
                <a:latin typeface="標楷體" pitchFamily="65" charset="-120"/>
              </a:rPr>
              <a:t>政府採購法第</a:t>
            </a:r>
            <a:r>
              <a:rPr lang="en-US" altLang="zh-TW" u="sng" dirty="0" smtClean="0">
                <a:latin typeface="標楷體" pitchFamily="65" charset="-120"/>
              </a:rPr>
              <a:t>50</a:t>
            </a:r>
            <a:r>
              <a:rPr lang="zh-TW" altLang="en-US" u="sng" dirty="0" smtClean="0">
                <a:latin typeface="標楷體" pitchFamily="65" charset="-120"/>
              </a:rPr>
              <a:t>條第</a:t>
            </a:r>
            <a:r>
              <a:rPr lang="en-US" altLang="zh-TW" u="sng" dirty="0" smtClean="0">
                <a:latin typeface="標楷體" pitchFamily="65" charset="-120"/>
              </a:rPr>
              <a:t>1</a:t>
            </a:r>
            <a:r>
              <a:rPr lang="zh-TW" altLang="en-US" u="sng" dirty="0" smtClean="0">
                <a:latin typeface="標楷體" pitchFamily="65" charset="-120"/>
              </a:rPr>
              <a:t>項第</a:t>
            </a:r>
            <a:r>
              <a:rPr lang="en-US" altLang="zh-TW" u="sng" dirty="0" smtClean="0">
                <a:latin typeface="標楷體" pitchFamily="65" charset="-120"/>
              </a:rPr>
              <a:t>7</a:t>
            </a:r>
            <a:r>
              <a:rPr lang="zh-TW" altLang="en-US" u="sng" dirty="0" smtClean="0">
                <a:latin typeface="標楷體" pitchFamily="65" charset="-120"/>
              </a:rPr>
              <a:t>款</a:t>
            </a:r>
            <a:r>
              <a:rPr lang="en-US" altLang="zh-TW" sz="1600" u="sng" dirty="0" smtClean="0"/>
              <a:t>※</a:t>
            </a:r>
            <a:r>
              <a:rPr lang="zh-TW" altLang="en-US" dirty="0" smtClean="0">
                <a:latin typeface="標楷體" pitchFamily="65" charset="-120"/>
              </a:rPr>
              <a:t>規定情形。</a:t>
            </a:r>
            <a:r>
              <a:rPr lang="zh-TW" altLang="en-US" sz="2400" dirty="0" smtClean="0"/>
              <a:t>（</a:t>
            </a:r>
            <a:r>
              <a:rPr lang="zh-TW" altLang="en-US" sz="2400" dirty="0" smtClean="0">
                <a:latin typeface="標楷體" pitchFamily="65" charset="-120"/>
              </a:rPr>
              <a:t>工程會</a:t>
            </a:r>
            <a:r>
              <a:rPr lang="en-US" altLang="zh-TW" sz="2400" dirty="0" smtClean="0">
                <a:latin typeface="標楷體" pitchFamily="65" charset="-120"/>
              </a:rPr>
              <a:t>970214</a:t>
            </a:r>
            <a:r>
              <a:rPr lang="zh-TW" altLang="en-US" sz="2400" dirty="0" smtClean="0">
                <a:latin typeface="標楷體" pitchFamily="65" charset="-120"/>
              </a:rPr>
              <a:t>工程企字第</a:t>
            </a:r>
            <a:r>
              <a:rPr lang="en-US" altLang="zh-TW" sz="2400" dirty="0" smtClean="0">
                <a:latin typeface="標楷體" pitchFamily="65" charset="-120"/>
              </a:rPr>
              <a:t>09700060673</a:t>
            </a:r>
            <a:r>
              <a:rPr lang="zh-TW" altLang="en-US" sz="2400" dirty="0" smtClean="0">
                <a:latin typeface="標楷體" pitchFamily="65" charset="-120"/>
              </a:rPr>
              <a:t>號函</a:t>
            </a:r>
            <a:r>
              <a:rPr lang="zh-TW" altLang="en-US" sz="2400" dirty="0" smtClean="0"/>
              <a:t>）</a:t>
            </a:r>
            <a:endParaRPr lang="zh-TW" altLang="en-US" dirty="0" smtClean="0"/>
          </a:p>
          <a:p>
            <a:pPr eaLnBrk="1" hangingPunct="1">
              <a:buFont typeface="Wingdings" pitchFamily="2" charset="2"/>
              <a:buNone/>
            </a:pPr>
            <a:r>
              <a:rPr lang="zh-TW" altLang="en-US" sz="2800" dirty="0" smtClean="0">
                <a:latin typeface="標楷體" pitchFamily="65" charset="-120"/>
              </a:rPr>
              <a:t>  </a:t>
            </a:r>
            <a:r>
              <a:rPr lang="en-US" altLang="zh-TW" sz="1600" dirty="0" smtClean="0"/>
              <a:t>※</a:t>
            </a:r>
            <a:r>
              <a:rPr lang="zh-TW" altLang="en-US" sz="2800" dirty="0" smtClean="0">
                <a:latin typeface="標楷體" pitchFamily="65" charset="-120"/>
              </a:rPr>
              <a:t>採購法第</a:t>
            </a:r>
            <a:r>
              <a:rPr lang="en-US" altLang="zh-TW" sz="2800" dirty="0" smtClean="0">
                <a:latin typeface="標楷體" pitchFamily="65" charset="-120"/>
              </a:rPr>
              <a:t>50</a:t>
            </a:r>
            <a:r>
              <a:rPr lang="zh-TW" altLang="en-US" sz="2800" dirty="0" smtClean="0">
                <a:latin typeface="標楷體" pitchFamily="65" charset="-120"/>
              </a:rPr>
              <a:t>條第</a:t>
            </a:r>
            <a:r>
              <a:rPr lang="en-US" altLang="zh-TW" sz="2800" dirty="0" smtClean="0">
                <a:latin typeface="標楷體" pitchFamily="65" charset="-120"/>
              </a:rPr>
              <a:t>1</a:t>
            </a:r>
            <a:r>
              <a:rPr lang="zh-TW" altLang="en-US" sz="2800" dirty="0" smtClean="0">
                <a:latin typeface="標楷體" pitchFamily="65" charset="-120"/>
              </a:rPr>
              <a:t>項第</a:t>
            </a:r>
            <a:r>
              <a:rPr lang="en-US" altLang="zh-TW" sz="2800" dirty="0" smtClean="0">
                <a:latin typeface="標楷體" pitchFamily="65" charset="-120"/>
              </a:rPr>
              <a:t>7</a:t>
            </a:r>
            <a:r>
              <a:rPr lang="zh-TW" altLang="en-US" sz="2800" dirty="0" smtClean="0">
                <a:latin typeface="標楷體" pitchFamily="65" charset="-120"/>
              </a:rPr>
              <a:t>款「其他影響採購公正之違反法令行為」</a:t>
            </a:r>
            <a:r>
              <a:rPr lang="zh-TW" altLang="en-US" sz="2800" dirty="0" smtClean="0"/>
              <a:t>。</a:t>
            </a:r>
            <a:endParaRPr lang="zh-TW" altLang="en-US" sz="2800" dirty="0" smtClean="0">
              <a:latin typeface="標楷體" pitchFamily="65" charset="-120"/>
            </a:endParaRPr>
          </a:p>
          <a:p>
            <a:pPr eaLnBrk="1" hangingPunct="1"/>
            <a:endParaRPr lang="en-US" altLang="zh-TW" dirty="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封面-金門縣">
  <a:themeElements>
    <a:clrScheme name="封面-金門縣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封面-金門縣">
      <a:majorFont>
        <a:latin typeface="Tahoma"/>
        <a:ea typeface="標楷體"/>
        <a:cs typeface=""/>
      </a:majorFont>
      <a:minorFont>
        <a:latin typeface="Tahoma"/>
        <a:ea typeface="標楷體"/>
        <a:cs typeface=""/>
      </a:minorFont>
    </a:fontScheme>
    <a:fmtScheme name="沉穩">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ahoma"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ahoma" pitchFamily="34" charset="0"/>
            <a:ea typeface="新細明體" pitchFamily="18" charset="-120"/>
          </a:defRPr>
        </a:defPPr>
      </a:lstStyle>
    </a:lnDef>
  </a:objectDefaults>
  <a:extraClrSchemeLst>
    <a:extraClrScheme>
      <a:clrScheme name="封面-金門縣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封面-金門縣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封面-金門縣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封面-金門縣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封面-金門縣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封面-金門縣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封面-金門縣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氣流">
  <a:themeElements>
    <a:clrScheme name="自然力">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氣流">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神韻">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Phoenix</Template>
  <TotalTime>21413</TotalTime>
  <Words>18489</Words>
  <Application>Microsoft Office PowerPoint</Application>
  <PresentationFormat>如螢幕大小 (4:3)</PresentationFormat>
  <Paragraphs>1116</Paragraphs>
  <Slides>128</Slides>
  <Notes>2</Notes>
  <HiddenSlides>0</HiddenSlides>
  <MMClips>0</MMClips>
  <ScaleCrop>false</ScaleCrop>
  <HeadingPairs>
    <vt:vector size="6" baseType="variant">
      <vt:variant>
        <vt:lpstr>使用字型</vt:lpstr>
      </vt:variant>
      <vt:variant>
        <vt:i4>15</vt:i4>
      </vt:variant>
      <vt:variant>
        <vt:lpstr>佈景主題</vt:lpstr>
      </vt:variant>
      <vt:variant>
        <vt:i4>2</vt:i4>
      </vt:variant>
      <vt:variant>
        <vt:lpstr>投影片標題</vt:lpstr>
      </vt:variant>
      <vt:variant>
        <vt:i4>128</vt:i4>
      </vt:variant>
    </vt:vector>
  </HeadingPairs>
  <TitlesOfParts>
    <vt:vector size="145" baseType="lpstr">
      <vt:lpstr>DFKaiShu-SB-Estd-BF</vt:lpstr>
      <vt:lpstr>Mangal</vt:lpstr>
      <vt:lpstr>華康行書體</vt:lpstr>
      <vt:lpstr>華康儷粗宋</vt:lpstr>
      <vt:lpstr>微軟正黑體</vt:lpstr>
      <vt:lpstr>新細明體</vt:lpstr>
      <vt:lpstr>標楷體</vt:lpstr>
      <vt:lpstr>Arial</vt:lpstr>
      <vt:lpstr>Calibri</vt:lpstr>
      <vt:lpstr>Garamond</vt:lpstr>
      <vt:lpstr>Georgia</vt:lpstr>
      <vt:lpstr>Tahoma</vt:lpstr>
      <vt:lpstr>Times New Roman</vt:lpstr>
      <vt:lpstr>Trebuchet MS</vt:lpstr>
      <vt:lpstr>Wingdings</vt:lpstr>
      <vt:lpstr>封面-金門縣</vt:lpstr>
      <vt:lpstr>氣流</vt:lpstr>
      <vt:lpstr>PowerPoint 簡報</vt:lpstr>
      <vt:lpstr>PowerPoint 簡報</vt:lpstr>
      <vt:lpstr>PowerPoint 簡報</vt:lpstr>
      <vt:lpstr>PowerPoint 簡報</vt:lpstr>
      <vt:lpstr>PowerPoint 簡報</vt:lpstr>
      <vt:lpstr>PowerPoint 簡報</vt:lpstr>
      <vt:lpstr>PowerPoint 簡報</vt:lpstr>
      <vt:lpstr>1.1主管機關訂頒之範本</vt:lpstr>
      <vt:lpstr>1.2主管機關訂定之各種錯誤態樣</vt:lpstr>
      <vt:lpstr>1.3採購法修法項目</vt:lpstr>
      <vt:lpstr>1.3採購法修法項目-修正條文第四條</vt:lpstr>
      <vt:lpstr>1.3採購法修法項目-修正條文第十一條之一</vt:lpstr>
      <vt:lpstr>1.3採購法修法項目-修正條文第十五條</vt:lpstr>
      <vt:lpstr>1.3採購法修法項目-修正條文第十七條</vt:lpstr>
      <vt:lpstr>1.3採購法修法項目-修正條文第二十二條</vt:lpstr>
      <vt:lpstr>1.3採購法修法項目-修正條文第二十六條之一</vt:lpstr>
      <vt:lpstr>1.3採購法修法項目-修正條文第三十條、第三十一條及第七十六條</vt:lpstr>
      <vt:lpstr>1.3採購法修法項目-修正條文第五十二條</vt:lpstr>
      <vt:lpstr>1.3採購法修法項目-修正條文第五十九條</vt:lpstr>
      <vt:lpstr>1.3採購法修法項目-增訂條文第七十條之一</vt:lpstr>
      <vt:lpstr>1.3採購法修法項目-修正條文第八十五條</vt:lpstr>
      <vt:lpstr>1.3採購法修法項目-修正條文第九十三條</vt:lpstr>
      <vt:lpstr>1.3採購法修法項目-修正條文第九十四條</vt:lpstr>
      <vt:lpstr>1.3採購法修法項目-修正條文第九十五條</vt:lpstr>
      <vt:lpstr>1.3採購法修法項目-修正條文第一百零一條及第一百零三條</vt:lpstr>
      <vt:lpstr>小額採購應注意內部控制，避免發生流弊</vt:lpstr>
      <vt:lpstr>採購評選委員應注意是否有應自行迴避事由，避免涉及行政違失或弊端</vt:lpstr>
      <vt:lpstr>重申各機關辦理小額採購應注意內部控制，避免發生流弊</vt:lpstr>
      <vt:lpstr>2.1監辦、監督相關法規</vt:lpstr>
      <vt:lpstr>監辦、監督相關法規</vt:lpstr>
      <vt:lpstr>監辦定義</vt:lpstr>
      <vt:lpstr>監辦方式</vt:lpstr>
      <vt:lpstr>採購金額級距</vt:lpstr>
      <vt:lpstr>查核金額以上之採購監辦</vt:lpstr>
      <vt:lpstr>查核金額以上之採購監辦</vt:lpstr>
      <vt:lpstr>代辦採購之監辦</vt:lpstr>
      <vt:lpstr>公告金額以上之採購監辦</vt:lpstr>
      <vt:lpstr>公告金額以上之採購監辦</vt:lpstr>
      <vt:lpstr>兼辦政風業務人員</vt:lpstr>
      <vt:lpstr>公告金額以上之採購監辦</vt:lpstr>
      <vt:lpstr>未達公告金額之採購監辦</vt:lpstr>
      <vt:lpstr>契約之概念＝契約成立及效力</vt:lpstr>
      <vt:lpstr>契約之概念＝契約成立時點</vt:lpstr>
      <vt:lpstr>採購契約文件及順序</vt:lpstr>
      <vt:lpstr>契約變更</vt:lpstr>
      <vt:lpstr>契約變更之監辦</vt:lpstr>
      <vt:lpstr>採購契約變更或加減價 核准監辦備查規定一覽表</vt:lpstr>
      <vt:lpstr>採購契約變更或加減價 核准監辦備查規定一覽表</vt:lpstr>
      <vt:lpstr>補助法人或團體之監督</vt:lpstr>
      <vt:lpstr>監督與監辦</vt:lpstr>
      <vt:lpstr>委託法人或團體代辦之監督</vt:lpstr>
      <vt:lpstr>不派員監辦情形-上級機關</vt:lpstr>
      <vt:lpstr>上級機關不派員監辦案例</vt:lpstr>
      <vt:lpstr>不派員監辦情形-採購機關</vt:lpstr>
      <vt:lpstr>機關主會計及有關單位會同監辦採購辦法 第5條</vt:lpstr>
      <vt:lpstr>應派員監辦之情形</vt:lpstr>
      <vt:lpstr>不派員監辦情形-採購機關</vt:lpstr>
      <vt:lpstr>PowerPoint 簡報</vt:lpstr>
      <vt:lpstr>PowerPoint 簡報</vt:lpstr>
      <vt:lpstr>機關利用共同供應契約辦理採購 監辦規定一覽表</vt:lpstr>
      <vt:lpstr>不同採購金額之監辦規定對照表</vt:lpstr>
      <vt:lpstr>2.2相關解釋函</vt:lpstr>
      <vt:lpstr>相關解釋函</vt:lpstr>
      <vt:lpstr>簽認、蓋章、簽名、簽章</vt:lpstr>
      <vt:lpstr>採購監辦應注意事項</vt:lpstr>
      <vt:lpstr>採購監辦應注意事項</vt:lpstr>
      <vt:lpstr>採購監辦應注意事項</vt:lpstr>
      <vt:lpstr>採購性質/策略錯誤案例-1</vt:lpstr>
      <vt:lpstr>採購性質/策略錯誤案例-2</vt:lpstr>
      <vt:lpstr>採購監辦應注意事項</vt:lpstr>
      <vt:lpstr>適用採購法錯誤案例-1</vt:lpstr>
      <vt:lpstr>適用採購法錯誤案例-2</vt:lpstr>
      <vt:lpstr>適用採購法錯誤案例-2</vt:lpstr>
      <vt:lpstr>適用採購法錯誤案例-2</vt:lpstr>
      <vt:lpstr>採購監辦應注意事項</vt:lpstr>
      <vt:lpstr>採購監辦應注意事項</vt:lpstr>
      <vt:lpstr>採購監辦應注意事項</vt:lpstr>
      <vt:lpstr>分批採購/分別辦理錯誤案例-1</vt:lpstr>
      <vt:lpstr>分批採購/分別辦理錯誤案例-2</vt:lpstr>
      <vt:lpstr>採購監辦應注意事項</vt:lpstr>
      <vt:lpstr>不當限制競爭(基本資格) 錯誤案例-1</vt:lpstr>
      <vt:lpstr>投標廠商基本資格不當 錯誤案例-2</vt:lpstr>
      <vt:lpstr>投標廠商基本資格不當 錯誤案例-2</vt:lpstr>
      <vt:lpstr>投標廠商基本資格不當 錯誤案例-2</vt:lpstr>
      <vt:lpstr>採購監辦應注意事項</vt:lpstr>
      <vt:lpstr>採購監辦應注意事項</vt:lpstr>
      <vt:lpstr>採購監辦應注意事項</vt:lpstr>
      <vt:lpstr>不當限制競爭(變更招標文件) 錯誤案例-1</vt:lpstr>
      <vt:lpstr>採購監辦應注意事項</vt:lpstr>
      <vt:lpstr>參與底價訂定錯誤案例</vt:lpstr>
      <vt:lpstr>採購監辦應注意事項</vt:lpstr>
      <vt:lpstr>採購監辦應注意事項</vt:lpstr>
      <vt:lpstr>保密事項(底價)錯誤案例</vt:lpstr>
      <vt:lpstr>採購監辦應注意事項</vt:lpstr>
      <vt:lpstr>採購監辦應注意事項</vt:lpstr>
      <vt:lpstr>採購監辦應注意事項</vt:lpstr>
      <vt:lpstr>採購監辦應注意事項</vt:lpstr>
      <vt:lpstr>影響採購公正行為錯誤案例-1</vt:lpstr>
      <vt:lpstr>採購監辦應注意事項</vt:lpstr>
      <vt:lpstr>影響採購公正行為錯誤案例-2</vt:lpstr>
      <vt:lpstr>採購監辦應注意事項-影響採購公正</vt:lpstr>
      <vt:lpstr>採購監辦應注意事項-影響採購公正</vt:lpstr>
      <vt:lpstr>採購監辦應注意事項-影響採購公正</vt:lpstr>
      <vt:lpstr>採購監辦應注意事項-影響採購公正</vt:lpstr>
      <vt:lpstr>採購監辦應注意事項-影響採購公正</vt:lpstr>
      <vt:lpstr>採購監辦應注意事項-影響採購公正</vt:lpstr>
      <vt:lpstr>採購監辦應注意事項</vt:lpstr>
      <vt:lpstr>採購監辦應注意事項</vt:lpstr>
      <vt:lpstr>標價偏低顯不合理錯誤案例-1</vt:lpstr>
      <vt:lpstr>標價偏低顯不合理錯誤案例-2</vt:lpstr>
      <vt:lpstr>採購監辦應注意事項</vt:lpstr>
      <vt:lpstr>採購監辦應注意事項</vt:lpstr>
      <vt:lpstr>採購監辦應注意事項</vt:lpstr>
      <vt:lpstr>採購監辦應注意事項</vt:lpstr>
      <vt:lpstr>PowerPoint 簡報</vt:lpstr>
      <vt:lpstr>開決標錯誤案例</vt:lpstr>
      <vt:lpstr>採購監辦應注意事項</vt:lpstr>
      <vt:lpstr>採購監辦應注意事項</vt:lpstr>
      <vt:lpstr>新增項目議價錯誤案例</vt:lpstr>
      <vt:lpstr>採購監辦應注意事項</vt:lpstr>
      <vt:lpstr>採購監辦應注意事項</vt:lpstr>
      <vt:lpstr>採購監辦應注意事項</vt:lpstr>
      <vt:lpstr>採購監辦應注意事項</vt:lpstr>
      <vt:lpstr>驗收(減價收受)錯誤案例-1</vt:lpstr>
      <vt:lpstr>驗收(減價收受)錯誤案例-1</vt:lpstr>
      <vt:lpstr>驗收錯誤案例-2</vt:lpstr>
      <vt:lpstr>驗收錯誤案例-2</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政府採購監辦</dc:title>
  <dc:creator>John</dc:creator>
  <cp:lastModifiedBy>林冠岑</cp:lastModifiedBy>
  <cp:revision>1678</cp:revision>
  <cp:lastPrinted>2019-08-05T09:59:47Z</cp:lastPrinted>
  <dcterms:created xsi:type="dcterms:W3CDTF">1997-09-12T08:00:52Z</dcterms:created>
  <dcterms:modified xsi:type="dcterms:W3CDTF">2019-08-07T09:15:19Z</dcterms:modified>
</cp:coreProperties>
</file>