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450" r:id="rId2"/>
    <p:sldId id="267" r:id="rId3"/>
    <p:sldId id="316" r:id="rId4"/>
    <p:sldId id="366" r:id="rId5"/>
    <p:sldId id="405" r:id="rId6"/>
    <p:sldId id="415" r:id="rId7"/>
    <p:sldId id="406" r:id="rId8"/>
    <p:sldId id="451" r:id="rId9"/>
    <p:sldId id="412" r:id="rId10"/>
    <p:sldId id="419" r:id="rId11"/>
    <p:sldId id="432" r:id="rId12"/>
    <p:sldId id="408" r:id="rId13"/>
    <p:sldId id="452" r:id="rId14"/>
    <p:sldId id="352" r:id="rId15"/>
    <p:sldId id="341" r:id="rId16"/>
    <p:sldId id="384" r:id="rId17"/>
    <p:sldId id="356" r:id="rId18"/>
    <p:sldId id="457" r:id="rId19"/>
    <p:sldId id="453" r:id="rId20"/>
    <p:sldId id="455" r:id="rId21"/>
    <p:sldId id="454" r:id="rId22"/>
    <p:sldId id="456" r:id="rId23"/>
    <p:sldId id="313" r:id="rId24"/>
    <p:sldId id="314" r:id="rId2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46F83"/>
    <a:srgbClr val="CCCC00"/>
    <a:srgbClr val="EFAFED"/>
    <a:srgbClr val="CCECFF"/>
    <a:srgbClr val="ACF2CC"/>
    <a:srgbClr val="FFFF99"/>
    <a:srgbClr val="FFCC99"/>
    <a:srgbClr val="F8A6B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>
        <p:scale>
          <a:sx n="76" d="100"/>
          <a:sy n="76" d="100"/>
        </p:scale>
        <p:origin x="-1020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44B79E-C532-4172-908A-3094B56E6655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E8B6833-9D1C-49C1-9B91-3B1C119DA3FC}">
      <dgm:prSet phldrT="[文字]" custT="1"/>
      <dgm:spPr>
        <a:solidFill>
          <a:srgbClr val="CCECFF"/>
        </a:solidFill>
      </dgm:spPr>
      <dgm:t>
        <a:bodyPr/>
        <a:lstStyle/>
        <a:p>
          <a:pPr algn="ctr">
            <a:lnSpc>
              <a:spcPct val="6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dirty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rPr>
            <a:t>同儕邀約</a:t>
          </a:r>
        </a:p>
      </dgm:t>
    </dgm:pt>
    <dgm:pt modelId="{17470829-8350-4215-9858-208318F1CB86}" type="parTrans" cxnId="{8AEBB8F0-86CC-4880-8090-AEBB3955B70D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TW" altLang="en-US" sz="2800" b="1">
            <a:solidFill>
              <a:schemeClr val="tx1"/>
            </a:solidFill>
            <a:effectLst/>
            <a:latin typeface="微軟正黑體" pitchFamily="34" charset="-120"/>
            <a:ea typeface="微軟正黑體" pitchFamily="34" charset="-120"/>
          </a:endParaRPr>
        </a:p>
      </dgm:t>
    </dgm:pt>
    <dgm:pt modelId="{B711E986-757C-4BE5-BA46-E4604E4865D5}" type="sibTrans" cxnId="{8AEBB8F0-86CC-4880-8090-AEBB3955B70D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TW" altLang="en-US" sz="2800" b="1">
            <a:solidFill>
              <a:schemeClr val="tx1"/>
            </a:solidFill>
            <a:effectLst/>
            <a:latin typeface="微軟正黑體" pitchFamily="34" charset="-120"/>
            <a:ea typeface="微軟正黑體" pitchFamily="34" charset="-120"/>
          </a:endParaRPr>
        </a:p>
      </dgm:t>
    </dgm:pt>
    <dgm:pt modelId="{C861C74A-B274-4582-991A-B80DC421A6B6}">
      <dgm:prSet phldrT="[文字]" custT="1"/>
      <dgm:spPr>
        <a:solidFill>
          <a:srgbClr val="ACF2CC"/>
        </a:solidFill>
      </dgm:spPr>
      <dgm:t>
        <a:bodyPr/>
        <a:lstStyle/>
        <a:p>
          <a:pPr algn="ctr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dirty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rPr>
            <a:t>追求刺激</a:t>
          </a:r>
        </a:p>
      </dgm:t>
    </dgm:pt>
    <dgm:pt modelId="{CA7847EF-A66E-42A9-A66D-496364CF887F}" type="sibTrans" cxnId="{CEA2FA0B-E2A5-4BDC-BCC0-34E77308794E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TW" altLang="en-US" sz="2800" b="1">
            <a:solidFill>
              <a:schemeClr val="tx1"/>
            </a:solidFill>
            <a:effectLst/>
            <a:latin typeface="微軟正黑體" pitchFamily="34" charset="-120"/>
            <a:ea typeface="微軟正黑體" pitchFamily="34" charset="-120"/>
          </a:endParaRPr>
        </a:p>
      </dgm:t>
    </dgm:pt>
    <dgm:pt modelId="{3E465895-FEFD-44DD-8C72-E56B756FA103}" type="parTrans" cxnId="{CEA2FA0B-E2A5-4BDC-BCC0-34E77308794E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TW" altLang="en-US" sz="2800" b="1">
            <a:solidFill>
              <a:schemeClr val="tx1"/>
            </a:solidFill>
            <a:effectLst/>
            <a:latin typeface="微軟正黑體" pitchFamily="34" charset="-120"/>
            <a:ea typeface="微軟正黑體" pitchFamily="34" charset="-120"/>
          </a:endParaRPr>
        </a:p>
      </dgm:t>
    </dgm:pt>
    <dgm:pt modelId="{B2BD73B6-179B-4283-9478-18B3C8D99CDF}">
      <dgm:prSet phldrT="[文字]" custT="1"/>
      <dgm:spPr>
        <a:solidFill>
          <a:srgbClr val="FFFF99"/>
        </a:solidFill>
      </dgm:spPr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r>
            <a:rPr lang="zh-TW" altLang="en-US" sz="2800" b="1" dirty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rPr>
            <a:t>好奇</a:t>
          </a:r>
        </a:p>
      </dgm:t>
    </dgm:pt>
    <dgm:pt modelId="{FDD7EA5E-BC6C-4C16-9935-194FC7BB14DD}" type="sibTrans" cxnId="{8D511401-2E65-4B7A-9D4B-AECF07DB90B9}">
      <dgm:prSet/>
      <dgm:spPr>
        <a:gradFill rotWithShape="0">
          <a:gsLst>
            <a:gs pos="0">
              <a:srgbClr val="FF3399">
                <a:lumMod val="0"/>
                <a:lumOff val="100000"/>
                <a:alpha val="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</dgm:spPr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TW" altLang="en-US" sz="2800" b="1">
            <a:solidFill>
              <a:schemeClr val="tx1"/>
            </a:solidFill>
            <a:effectLst/>
            <a:latin typeface="微軟正黑體" pitchFamily="34" charset="-120"/>
            <a:ea typeface="微軟正黑體" pitchFamily="34" charset="-120"/>
          </a:endParaRPr>
        </a:p>
      </dgm:t>
    </dgm:pt>
    <dgm:pt modelId="{5D80AC46-2195-4F15-8002-D322782C5505}" type="parTrans" cxnId="{8D511401-2E65-4B7A-9D4B-AECF07DB90B9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TW" altLang="en-US" sz="2800" b="1">
            <a:solidFill>
              <a:schemeClr val="tx1"/>
            </a:solidFill>
            <a:effectLst/>
            <a:latin typeface="微軟正黑體" pitchFamily="34" charset="-120"/>
            <a:ea typeface="微軟正黑體" pitchFamily="34" charset="-120"/>
          </a:endParaRPr>
        </a:p>
      </dgm:t>
    </dgm:pt>
    <dgm:pt modelId="{F387F732-E293-4FE7-A78E-3AA567CE42A3}">
      <dgm:prSet phldrT="[文字]" custT="1"/>
      <dgm:spPr>
        <a:solidFill>
          <a:srgbClr val="F8A6B2"/>
        </a:solidFill>
      </dgm:spPr>
      <dgm:t>
        <a:bodyPr/>
        <a:lstStyle/>
        <a:p>
          <a:pPr algn="ctr">
            <a:lnSpc>
              <a:spcPct val="6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rPr>
            <a:t>個人生活壓力</a:t>
          </a:r>
        </a:p>
      </dgm:t>
    </dgm:pt>
    <dgm:pt modelId="{14DBE7C3-964B-42E8-8952-032BED4588D0}" type="sibTrans" cxnId="{C89A8BE7-7602-41CF-BF56-0A4ED76BAFD4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TW" altLang="en-US" sz="2800" b="1">
            <a:solidFill>
              <a:schemeClr val="tx1"/>
            </a:solidFill>
            <a:effectLst/>
            <a:latin typeface="微軟正黑體" pitchFamily="34" charset="-120"/>
            <a:ea typeface="微軟正黑體" pitchFamily="34" charset="-120"/>
          </a:endParaRPr>
        </a:p>
      </dgm:t>
    </dgm:pt>
    <dgm:pt modelId="{CBE2CCFF-0428-42DD-91B8-36C13323E832}" type="parTrans" cxnId="{C89A8BE7-7602-41CF-BF56-0A4ED76BAFD4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TW" altLang="en-US" sz="2800" b="1">
            <a:solidFill>
              <a:schemeClr val="tx1"/>
            </a:solidFill>
            <a:effectLst/>
            <a:latin typeface="微軟正黑體" pitchFamily="34" charset="-120"/>
            <a:ea typeface="微軟正黑體" pitchFamily="34" charset="-120"/>
          </a:endParaRPr>
        </a:p>
      </dgm:t>
    </dgm:pt>
    <dgm:pt modelId="{71239423-5D24-4BD0-9020-07D846922245}">
      <dgm:prSet phldrT="[文字]" custT="1"/>
      <dgm:spPr>
        <a:solidFill>
          <a:srgbClr val="EFAFED"/>
        </a:solidFill>
      </dgm:spPr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r>
            <a:rPr lang="zh-TW" altLang="en-US" sz="2800" b="1" dirty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rPr>
            <a:t>不會拒絕而使用</a:t>
          </a:r>
        </a:p>
      </dgm:t>
    </dgm:pt>
    <dgm:pt modelId="{0CA79E60-09A7-4D7F-90AA-3D65BBEC0E76}" type="sibTrans" cxnId="{89EF1E32-2B6B-4C07-87A5-38FC8358CB79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effectLst/>
          </a:endParaRPr>
        </a:p>
      </dgm:t>
    </dgm:pt>
    <dgm:pt modelId="{442AD128-CBDA-4921-BA2E-0F1AF3A72BA6}" type="parTrans" cxnId="{89EF1E32-2B6B-4C07-87A5-38FC8358CB79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effectLst/>
          </a:endParaRPr>
        </a:p>
      </dgm:t>
    </dgm:pt>
    <dgm:pt modelId="{25CCF2A4-D07C-43BC-995D-E75EA4129DED}" type="pres">
      <dgm:prSet presAssocID="{0344B79E-C532-4172-908A-3094B56E665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5A163D5-EB64-4BEB-B5A7-A9B388A8447C}" type="pres">
      <dgm:prSet presAssocID="{0344B79E-C532-4172-908A-3094B56E6655}" presName="cycle" presStyleCnt="0"/>
      <dgm:spPr/>
    </dgm:pt>
    <dgm:pt modelId="{01AD699F-D5C1-490E-8539-19CA10755F4E}" type="pres">
      <dgm:prSet presAssocID="{B2BD73B6-179B-4283-9478-18B3C8D99CDF}" presName="nodeFirstNode" presStyleLbl="node1" presStyleIdx="0" presStyleCnt="5" custScaleX="90495" custScaleY="94972" custRadScaleRad="101427" custRadScaleInc="-255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A6531C-DA8D-4A07-8E3E-B3B8BBA58E6C}" type="pres">
      <dgm:prSet presAssocID="{FDD7EA5E-BC6C-4C16-9935-194FC7BB14DD}" presName="sibTransFirstNode" presStyleLbl="bgShp" presStyleIdx="0" presStyleCnt="1" custLinFactNeighborX="1099" custLinFactNeighborY="-988"/>
      <dgm:spPr/>
      <dgm:t>
        <a:bodyPr/>
        <a:lstStyle/>
        <a:p>
          <a:endParaRPr lang="zh-TW" altLang="en-US"/>
        </a:p>
      </dgm:t>
    </dgm:pt>
    <dgm:pt modelId="{96496802-65C2-4B79-9E00-B035BEBFC0ED}" type="pres">
      <dgm:prSet presAssocID="{C861C74A-B274-4582-991A-B80DC421A6B6}" presName="nodeFollowingNodes" presStyleLbl="node1" presStyleIdx="1" presStyleCnt="5" custScaleX="96244" custScaleY="104676" custRadScaleRad="122801" custRadScaleInc="4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03BC4D-EEBC-4E5D-83CE-A71379C67CE3}" type="pres">
      <dgm:prSet presAssocID="{F387F732-E293-4FE7-A78E-3AA567CE42A3}" presName="nodeFollowingNodes" presStyleLbl="node1" presStyleIdx="2" presStyleCnt="5" custScaleX="99505" custScaleY="78955" custRadScaleRad="117189" custRadScaleInc="-277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ECFFB3E-3B80-41BE-B801-B1C7E0EB3AB9}" type="pres">
      <dgm:prSet presAssocID="{4E8B6833-9D1C-49C1-9B91-3B1C119DA3FC}" presName="nodeFollowingNodes" presStyleLbl="node1" presStyleIdx="3" presStyleCnt="5" custScaleX="90764" custScaleY="79903" custRadScaleRad="119467" custRadScaleInc="313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7BC68A4-CE79-4F6C-93C8-53FFC4139E9A}" type="pres">
      <dgm:prSet presAssocID="{71239423-5D24-4BD0-9020-07D846922245}" presName="nodeFollowingNodes" presStyleLbl="node1" presStyleIdx="4" presStyleCnt="5" custScaleX="94338" custScaleY="103424" custRadScaleRad="121086" custRadScaleInc="16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89A8BE7-7602-41CF-BF56-0A4ED76BAFD4}" srcId="{0344B79E-C532-4172-908A-3094B56E6655}" destId="{F387F732-E293-4FE7-A78E-3AA567CE42A3}" srcOrd="2" destOrd="0" parTransId="{CBE2CCFF-0428-42DD-91B8-36C13323E832}" sibTransId="{14DBE7C3-964B-42E8-8952-032BED4588D0}"/>
    <dgm:cxn modelId="{201FF699-C437-4254-BBDD-7F4C4776CDFF}" type="presOf" srcId="{0344B79E-C532-4172-908A-3094B56E6655}" destId="{25CCF2A4-D07C-43BC-995D-E75EA4129DED}" srcOrd="0" destOrd="0" presId="urn:microsoft.com/office/officeart/2005/8/layout/cycle3"/>
    <dgm:cxn modelId="{B4E2DCD1-8925-4E34-9F55-1F61881D4CCE}" type="presOf" srcId="{71239423-5D24-4BD0-9020-07D846922245}" destId="{37BC68A4-CE79-4F6C-93C8-53FFC4139E9A}" srcOrd="0" destOrd="0" presId="urn:microsoft.com/office/officeart/2005/8/layout/cycle3"/>
    <dgm:cxn modelId="{8AEBB8F0-86CC-4880-8090-AEBB3955B70D}" srcId="{0344B79E-C532-4172-908A-3094B56E6655}" destId="{4E8B6833-9D1C-49C1-9B91-3B1C119DA3FC}" srcOrd="3" destOrd="0" parTransId="{17470829-8350-4215-9858-208318F1CB86}" sibTransId="{B711E986-757C-4BE5-BA46-E4604E4865D5}"/>
    <dgm:cxn modelId="{CEA2FA0B-E2A5-4BDC-BCC0-34E77308794E}" srcId="{0344B79E-C532-4172-908A-3094B56E6655}" destId="{C861C74A-B274-4582-991A-B80DC421A6B6}" srcOrd="1" destOrd="0" parTransId="{3E465895-FEFD-44DD-8C72-E56B756FA103}" sibTransId="{CA7847EF-A66E-42A9-A66D-496364CF887F}"/>
    <dgm:cxn modelId="{BFE89308-4983-4166-A1F0-09EAB7D46509}" type="presOf" srcId="{C861C74A-B274-4582-991A-B80DC421A6B6}" destId="{96496802-65C2-4B79-9E00-B035BEBFC0ED}" srcOrd="0" destOrd="0" presId="urn:microsoft.com/office/officeart/2005/8/layout/cycle3"/>
    <dgm:cxn modelId="{8D511401-2E65-4B7A-9D4B-AECF07DB90B9}" srcId="{0344B79E-C532-4172-908A-3094B56E6655}" destId="{B2BD73B6-179B-4283-9478-18B3C8D99CDF}" srcOrd="0" destOrd="0" parTransId="{5D80AC46-2195-4F15-8002-D322782C5505}" sibTransId="{FDD7EA5E-BC6C-4C16-9935-194FC7BB14DD}"/>
    <dgm:cxn modelId="{E26E8B4A-E3CB-4D6B-AD28-66464E4E13FA}" type="presOf" srcId="{B2BD73B6-179B-4283-9478-18B3C8D99CDF}" destId="{01AD699F-D5C1-490E-8539-19CA10755F4E}" srcOrd="0" destOrd="0" presId="urn:microsoft.com/office/officeart/2005/8/layout/cycle3"/>
    <dgm:cxn modelId="{89EF1E32-2B6B-4C07-87A5-38FC8358CB79}" srcId="{0344B79E-C532-4172-908A-3094B56E6655}" destId="{71239423-5D24-4BD0-9020-07D846922245}" srcOrd="4" destOrd="0" parTransId="{442AD128-CBDA-4921-BA2E-0F1AF3A72BA6}" sibTransId="{0CA79E60-09A7-4D7F-90AA-3D65BBEC0E76}"/>
    <dgm:cxn modelId="{03A0C96D-1413-4585-BD6F-D01613A28734}" type="presOf" srcId="{FDD7EA5E-BC6C-4C16-9935-194FC7BB14DD}" destId="{EAA6531C-DA8D-4A07-8E3E-B3B8BBA58E6C}" srcOrd="0" destOrd="0" presId="urn:microsoft.com/office/officeart/2005/8/layout/cycle3"/>
    <dgm:cxn modelId="{C96AA7D1-4C5E-44B1-A72F-5303BC5E9319}" type="presOf" srcId="{4E8B6833-9D1C-49C1-9B91-3B1C119DA3FC}" destId="{BECFFB3E-3B80-41BE-B801-B1C7E0EB3AB9}" srcOrd="0" destOrd="0" presId="urn:microsoft.com/office/officeart/2005/8/layout/cycle3"/>
    <dgm:cxn modelId="{05AA86DD-89C2-4810-BE2D-4CC34F0A0010}" type="presOf" srcId="{F387F732-E293-4FE7-A78E-3AA567CE42A3}" destId="{5203BC4D-EEBC-4E5D-83CE-A71379C67CE3}" srcOrd="0" destOrd="0" presId="urn:microsoft.com/office/officeart/2005/8/layout/cycle3"/>
    <dgm:cxn modelId="{8392DA20-FE2E-4856-94C0-98F6F7E5AF23}" type="presParOf" srcId="{25CCF2A4-D07C-43BC-995D-E75EA4129DED}" destId="{25A163D5-EB64-4BEB-B5A7-A9B388A8447C}" srcOrd="0" destOrd="0" presId="urn:microsoft.com/office/officeart/2005/8/layout/cycle3"/>
    <dgm:cxn modelId="{6AFA978F-7C0A-4FB8-B74D-33FBE8B00A9A}" type="presParOf" srcId="{25A163D5-EB64-4BEB-B5A7-A9B388A8447C}" destId="{01AD699F-D5C1-490E-8539-19CA10755F4E}" srcOrd="0" destOrd="0" presId="urn:microsoft.com/office/officeart/2005/8/layout/cycle3"/>
    <dgm:cxn modelId="{582DD8F4-41DA-4C18-A755-86D597F37D8C}" type="presParOf" srcId="{25A163D5-EB64-4BEB-B5A7-A9B388A8447C}" destId="{EAA6531C-DA8D-4A07-8E3E-B3B8BBA58E6C}" srcOrd="1" destOrd="0" presId="urn:microsoft.com/office/officeart/2005/8/layout/cycle3"/>
    <dgm:cxn modelId="{AEC80F7D-A15D-4CE2-B74B-AD59188EE001}" type="presParOf" srcId="{25A163D5-EB64-4BEB-B5A7-A9B388A8447C}" destId="{96496802-65C2-4B79-9E00-B035BEBFC0ED}" srcOrd="2" destOrd="0" presId="urn:microsoft.com/office/officeart/2005/8/layout/cycle3"/>
    <dgm:cxn modelId="{3D873AE6-0D70-4FED-ADBC-26612258FA0E}" type="presParOf" srcId="{25A163D5-EB64-4BEB-B5A7-A9B388A8447C}" destId="{5203BC4D-EEBC-4E5D-83CE-A71379C67CE3}" srcOrd="3" destOrd="0" presId="urn:microsoft.com/office/officeart/2005/8/layout/cycle3"/>
    <dgm:cxn modelId="{3EF446FE-98A5-410D-AD8F-4680672523FA}" type="presParOf" srcId="{25A163D5-EB64-4BEB-B5A7-A9B388A8447C}" destId="{BECFFB3E-3B80-41BE-B801-B1C7E0EB3AB9}" srcOrd="4" destOrd="0" presId="urn:microsoft.com/office/officeart/2005/8/layout/cycle3"/>
    <dgm:cxn modelId="{816CF815-31C8-44FA-A6B6-20235D47D456}" type="presParOf" srcId="{25A163D5-EB64-4BEB-B5A7-A9B388A8447C}" destId="{37BC68A4-CE79-4F6C-93C8-53FFC4139E9A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/>
            </a:lvl1pPr>
          </a:lstStyle>
          <a:p>
            <a:fld id="{C3F01393-B036-4D33-9EDF-9890DCA20014}" type="datetimeFigureOut">
              <a:rPr lang="zh-TW" altLang="en-US" smtClean="0"/>
              <a:t>2021/12/8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/>
            </a:lvl1pPr>
          </a:lstStyle>
          <a:p>
            <a:fld id="{133322C9-F6EF-4CC9-84D9-D0F71F948E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060180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/>
            </a:lvl1pPr>
          </a:lstStyle>
          <a:p>
            <a:fld id="{9B96A29F-82BF-466C-B75F-F0CD871C1E2E}" type="datetimeFigureOut">
              <a:rPr lang="zh-TW" altLang="en-US" smtClean="0"/>
              <a:t>2021/12/8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2" tIns="45656" rIns="91312" bIns="45656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312" tIns="45656" rIns="91312" bIns="45656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/>
            </a:lvl1pPr>
          </a:lstStyle>
          <a:p>
            <a:fld id="{C149CDB5-CF91-4045-B3FA-759441CDEB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04034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86198" y="61769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‹#›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283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38D-FFFE-4284-8E38-D3A959790BB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176366" y="61737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8A9829-6397-44B6-BAFD-FAC4CA04FC0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367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38D-FFFE-4284-8E38-D3A959790BB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176366" y="61737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8A9829-6397-44B6-BAFD-FAC4CA04FC0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04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38D-FFFE-4284-8E38-D3A959790BB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86198" y="61769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‹#›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34111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686050" cy="625474"/>
          </a:xfrm>
        </p:spPr>
        <p:txBody>
          <a:bodyPr/>
          <a:lstStyle>
            <a:lvl1pPr>
              <a:defRPr sz="2000" b="1" i="0" baseline="0">
                <a:solidFill>
                  <a:schemeClr val="tx1"/>
                </a:solidFill>
              </a:defRPr>
            </a:lvl1pPr>
          </a:lstStyle>
          <a:p>
            <a:fld id="{5CE0038D-FFFE-4284-8E38-D3A959790BB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86198" y="61769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‹#›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8738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38D-FFFE-4284-8E38-D3A959790BB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186198" y="61769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‹#›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3543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38D-FFFE-4284-8E38-D3A959790BB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587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38D-FFFE-4284-8E38-D3A959790BB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176366" y="61737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8A9829-6397-44B6-BAFD-FAC4CA04FC0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2221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38D-FFFE-4284-8E38-D3A959790BB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161617" y="61737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8A9829-6397-44B6-BAFD-FAC4CA04FC0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908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38D-FFFE-4284-8E38-D3A959790BB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176366" y="61737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8A9829-6397-44B6-BAFD-FAC4CA04FC0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2420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38D-FFFE-4284-8E38-D3A959790BB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176366" y="61737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8A9829-6397-44B6-BAFD-FAC4CA04FC0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375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892" y="61769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987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EA59D490-C95C-41D6-9296-81B62C4F8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5259063"/>
            <a:ext cx="6172199" cy="893762"/>
          </a:xfrm>
        </p:spPr>
        <p:txBody>
          <a:bodyPr>
            <a:normAutofit fontScale="40000" lnSpcReduction="20000"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台灣紅絲帶基金會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主講人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林俊宏 主任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110.12.13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金門縣社會局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0" y="6176963"/>
            <a:ext cx="2057400" cy="365125"/>
          </a:xfrm>
        </p:spPr>
        <p:txBody>
          <a:bodyPr/>
          <a:lstStyle/>
          <a:p>
            <a:fld id="{5CE0038D-FFFE-4284-8E38-D3A959790BBA}" type="slidenum">
              <a:rPr lang="zh-TW" altLang="en-US" smtClean="0"/>
              <a:t>1</a:t>
            </a:fld>
            <a:endParaRPr lang="zh-TW" altLang="en-US"/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xmlns="" id="{E75BF6F5-97E7-4F10-9D1B-AE9B0F32B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1743" y="3201534"/>
            <a:ext cx="7347857" cy="923923"/>
          </a:xfrm>
        </p:spPr>
        <p:txBody>
          <a:bodyPr>
            <a:no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en-US" sz="4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</a:t>
            </a:r>
            <a:r>
              <a:rPr lang="en-US" altLang="zh-TW" sz="4400" b="1" dirty="0">
                <a:latin typeface="Poor Richard" panose="02080502050505020702" pitchFamily="18" charset="0"/>
                <a:ea typeface="微軟正黑體" panose="020B0604030504040204" pitchFamily="34" charset="-120"/>
              </a:rPr>
              <a:t>•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</a:t>
            </a:r>
            <a:r>
              <a:rPr lang="en-US" altLang="zh-TW" sz="8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藥物濫用防制宣導</a:t>
            </a:r>
            <a:endParaRPr lang="zh-TW" altLang="en-US" sz="40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F7AF9BC5-5F8A-E540-9B97-33D3A8869F1B}"/>
              </a:ext>
            </a:extLst>
          </p:cNvPr>
          <p:cNvSpPr txBox="1"/>
          <p:nvPr/>
        </p:nvSpPr>
        <p:spPr>
          <a:xfrm>
            <a:off x="335858" y="917669"/>
            <a:ext cx="8088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kumimoji="1"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1"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金門縣兒</a:t>
            </a:r>
            <a:r>
              <a:rPr kumimoji="1"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權公約教育訓練</a:t>
            </a:r>
          </a:p>
        </p:txBody>
      </p:sp>
    </p:spTree>
    <p:extLst>
      <p:ext uri="{BB962C8B-B14F-4D97-AF65-F5344CB8AC3E}">
        <p14:creationId xmlns:p14="http://schemas.microsoft.com/office/powerpoint/2010/main" val="2980211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302487" y="5923722"/>
            <a:ext cx="32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xmlns="" id="{BBB171D8-D761-45ED-B058-793B3AB23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637" y="-157883"/>
            <a:ext cx="8086725" cy="1445657"/>
          </a:xfrm>
        </p:spPr>
        <p:txBody>
          <a:bodyPr>
            <a:normAutofit/>
          </a:bodyPr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</a:t>
            </a:r>
            <a:r>
              <a:rPr lang="zh-TW" altLang="en-US" sz="72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耐受性</a:t>
            </a:r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169A92E3-5914-4999-861F-61134D437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832" y="1919460"/>
            <a:ext cx="5714286" cy="457142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0CD2E1ED-A850-4660-A78A-484FD04E6C40}"/>
              </a:ext>
            </a:extLst>
          </p:cNvPr>
          <p:cNvSpPr txBox="1"/>
          <p:nvPr/>
        </p:nvSpPr>
        <p:spPr>
          <a:xfrm>
            <a:off x="1416740" y="1211574"/>
            <a:ext cx="76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46F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效果越來越差，用量越來越多</a:t>
            </a:r>
          </a:p>
        </p:txBody>
      </p:sp>
    </p:spTree>
    <p:extLst>
      <p:ext uri="{BB962C8B-B14F-4D97-AF65-F5344CB8AC3E}">
        <p14:creationId xmlns:p14="http://schemas.microsoft.com/office/powerpoint/2010/main" val="1011822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xmlns="" id="{630F0F90-20B8-407E-A7B7-B5994CFE1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315912"/>
            <a:ext cx="7772400" cy="1101726"/>
          </a:xfrm>
        </p:spPr>
        <p:txBody>
          <a:bodyPr>
            <a:normAutofit/>
          </a:bodyPr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</a:t>
            </a:r>
            <a:r>
              <a:rPr lang="zh-TW" altLang="en-US" sz="72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戒斷症狀</a:t>
            </a:r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7200" dirty="0"/>
          </a:p>
        </p:txBody>
      </p:sp>
      <p:sp>
        <p:nvSpPr>
          <p:cNvPr id="8" name="副標題 7">
            <a:extLst>
              <a:ext uri="{FF2B5EF4-FFF2-40B4-BE49-F238E27FC236}">
                <a16:creationId xmlns:a16="http://schemas.microsoft.com/office/drawing/2014/main" xmlns="" id="{A7EA5F3E-6A7B-44FB-A081-58EEDB5FF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513537"/>
            <a:ext cx="9144000" cy="836612"/>
          </a:xfrm>
        </p:spPr>
        <p:txBody>
          <a:bodyPr>
            <a:normAutofit fontScale="92500"/>
          </a:bodyPr>
          <a:lstStyle/>
          <a:p>
            <a:r>
              <a:rPr lang="zh-TW" altLang="en-US" sz="3600" b="1" dirty="0">
                <a:solidFill>
                  <a:srgbClr val="F46F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中斷或停止使用藥物後發生的生</a:t>
            </a:r>
            <a:r>
              <a:rPr lang="zh-TW" altLang="en-US" sz="3600" b="1" dirty="0">
                <a:solidFill>
                  <a:srgbClr val="F46F83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600" b="1" dirty="0">
                <a:solidFill>
                  <a:srgbClr val="F46F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心理的改變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0" y="6176963"/>
            <a:ext cx="2057400" cy="365125"/>
          </a:xfrm>
        </p:spPr>
        <p:txBody>
          <a:bodyPr/>
          <a:lstStyle/>
          <a:p>
            <a:fld id="{5CE0038D-FFFE-4284-8E38-D3A959790BBA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4702C47-650C-4B35-B3D0-125AEF1FB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06" y="2080921"/>
            <a:ext cx="5085993" cy="427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44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>
            <a:extLst>
              <a:ext uri="{FF2B5EF4-FFF2-40B4-BE49-F238E27FC236}">
                <a16:creationId xmlns:a16="http://schemas.microsoft.com/office/drawing/2014/main" xmlns="" id="{7E07B09A-364C-4D01-ACCF-1E3C549A1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180974"/>
            <a:ext cx="8210550" cy="1114425"/>
          </a:xfrm>
        </p:spPr>
        <p:txBody>
          <a:bodyPr>
            <a:normAutofit/>
          </a:bodyPr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有哪三大特性</a:t>
            </a:r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0" y="6176963"/>
            <a:ext cx="2057400" cy="365125"/>
          </a:xfrm>
        </p:spPr>
        <p:txBody>
          <a:bodyPr/>
          <a:lstStyle/>
          <a:p>
            <a:fld id="{5CE0038D-FFFE-4284-8E38-D3A959790BBA}" type="slidenum">
              <a:rPr lang="zh-TW" altLang="en-US" smtClean="0"/>
              <a:t>12</a:t>
            </a:fld>
            <a:endParaRPr lang="zh-TW" altLang="en-US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xmlns="" id="{3612CFE8-F0CC-4610-8CC2-45AA7A9CF5BC}"/>
              </a:ext>
            </a:extLst>
          </p:cNvPr>
          <p:cNvGrpSpPr/>
          <p:nvPr/>
        </p:nvGrpSpPr>
        <p:grpSpPr>
          <a:xfrm>
            <a:off x="581024" y="1584569"/>
            <a:ext cx="3412151" cy="4359031"/>
            <a:chOff x="581025" y="1584569"/>
            <a:chExt cx="3389046" cy="4152805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xmlns="" id="{6AA38B36-83DE-4400-9550-E11F98FC5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025" y="1584569"/>
              <a:ext cx="2787118" cy="4152805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xmlns="" id="{A4CE8E3F-2107-4F7A-91CB-1F80AB274496}"/>
                </a:ext>
              </a:extLst>
            </p:cNvPr>
            <p:cNvSpPr txBox="1"/>
            <p:nvPr/>
          </p:nvSpPr>
          <p:spPr>
            <a:xfrm>
              <a:off x="3292963" y="2736033"/>
              <a:ext cx="677108" cy="138593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成癮性</a:t>
              </a: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xmlns="" id="{10AEC90C-1C9E-4FF5-86A0-F76B5C5A2647}"/>
              </a:ext>
            </a:extLst>
          </p:cNvPr>
          <p:cNvGrpSpPr/>
          <p:nvPr/>
        </p:nvGrpSpPr>
        <p:grpSpPr>
          <a:xfrm>
            <a:off x="4572000" y="1584569"/>
            <a:ext cx="3816260" cy="2879680"/>
            <a:chOff x="4572000" y="1584569"/>
            <a:chExt cx="3816260" cy="2879680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xmlns="" id="{EB5C9C20-ED07-4A97-8554-A49E0376A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584569"/>
              <a:ext cx="3214331" cy="2400034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xmlns="" id="{0A1338D6-85F5-4F7D-8106-ADA2C4E2EEA3}"/>
                </a:ext>
              </a:extLst>
            </p:cNvPr>
            <p:cNvSpPr txBox="1"/>
            <p:nvPr/>
          </p:nvSpPr>
          <p:spPr>
            <a:xfrm>
              <a:off x="7711152" y="2189228"/>
              <a:ext cx="677108" cy="227502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濫用性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xmlns="" id="{C90FC204-C511-4A81-A9E6-263FF6610581}"/>
              </a:ext>
            </a:extLst>
          </p:cNvPr>
          <p:cNvGrpSpPr/>
          <p:nvPr/>
        </p:nvGrpSpPr>
        <p:grpSpPr>
          <a:xfrm>
            <a:off x="4436448" y="4334824"/>
            <a:ext cx="4046041" cy="2275021"/>
            <a:chOff x="4436448" y="4334824"/>
            <a:chExt cx="4046041" cy="2275021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xmlns="" id="{08587D45-76E5-4214-A361-79F90BC1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6448" y="4504004"/>
              <a:ext cx="3412151" cy="1936662"/>
            </a:xfrm>
            <a:prstGeom prst="rect">
              <a:avLst/>
            </a:prstGeom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xmlns="" id="{7878431D-B0D8-4C92-8264-4CF483DABAD9}"/>
                </a:ext>
              </a:extLst>
            </p:cNvPr>
            <p:cNvSpPr txBox="1"/>
            <p:nvPr/>
          </p:nvSpPr>
          <p:spPr>
            <a:xfrm>
              <a:off x="7805381" y="4334824"/>
              <a:ext cx="677108" cy="227502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社會危害性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791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4">
            <a:extLst>
              <a:ext uri="{FF2B5EF4-FFF2-40B4-BE49-F238E27FC236}">
                <a16:creationId xmlns:a16="http://schemas.microsoft.com/office/drawing/2014/main" xmlns="" id="{463A62F4-085E-4ACD-B72C-D0AB172BE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47824"/>
            <a:ext cx="7772400" cy="2752725"/>
          </a:xfrm>
        </p:spPr>
        <p:txBody>
          <a:bodyPr>
            <a:normAutofit/>
          </a:bodyPr>
          <a:lstStyle/>
          <a:p>
            <a:r>
              <a:rPr lang="zh-TW" altLang="en-US" sz="8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身邊有人</a:t>
            </a:r>
            <a:r>
              <a:rPr lang="zh-TW" altLang="en-US" sz="86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用藥</a:t>
            </a:r>
            <a:r>
              <a:rPr lang="en-US" altLang="zh-TW" sz="8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怎麼辦</a:t>
            </a:r>
            <a:r>
              <a:rPr lang="en-US" altLang="zh-TW" sz="8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8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3483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0A4A2EC2-9378-42C9-B93F-363D823B9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66" y="2295738"/>
            <a:ext cx="4917843" cy="340150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BDA6B7DD-0969-45CE-A938-B94E9B2CB239}"/>
              </a:ext>
            </a:extLst>
          </p:cNvPr>
          <p:cNvSpPr txBox="1"/>
          <p:nvPr/>
        </p:nvSpPr>
        <p:spPr>
          <a:xfrm>
            <a:off x="808382" y="255540"/>
            <a:ext cx="7527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</a:t>
            </a:r>
            <a:r>
              <a:rPr lang="zh-TW" altLang="en-US" sz="72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用藥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的原因</a:t>
            </a:r>
            <a:endParaRPr lang="zh-TW" altLang="en-US" sz="7200" dirty="0"/>
          </a:p>
        </p:txBody>
      </p:sp>
      <p:graphicFrame>
        <p:nvGraphicFramePr>
          <p:cNvPr id="17" name="資料庫圖表 16"/>
          <p:cNvGraphicFramePr/>
          <p:nvPr>
            <p:extLst>
              <p:ext uri="{D42A27DB-BD31-4B8C-83A1-F6EECF244321}">
                <p14:modId xmlns:p14="http://schemas.microsoft.com/office/powerpoint/2010/main" val="361598072"/>
              </p:ext>
            </p:extLst>
          </p:nvPr>
        </p:nvGraphicFramePr>
        <p:xfrm>
          <a:off x="1321033" y="1455869"/>
          <a:ext cx="6796752" cy="4664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28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78E57DF-76AF-431B-94E7-D7177535E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125" y="142874"/>
            <a:ext cx="7772400" cy="1223963"/>
          </a:xfrm>
        </p:spPr>
        <p:txBody>
          <a:bodyPr>
            <a:normAutofit/>
          </a:bodyPr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有哪些求助管道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xmlns="" id="{146ADEFA-BB8C-4E68-A2E2-4C4815566B6B}"/>
              </a:ext>
            </a:extLst>
          </p:cNvPr>
          <p:cNvGrpSpPr/>
          <p:nvPr/>
        </p:nvGrpSpPr>
        <p:grpSpPr>
          <a:xfrm>
            <a:off x="504825" y="1366837"/>
            <a:ext cx="8267700" cy="5072063"/>
            <a:chOff x="257175" y="1366837"/>
            <a:chExt cx="8267700" cy="5072063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xmlns="" id="{E645A36A-E02F-4769-99E6-8E32D6D57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" y="1366837"/>
              <a:ext cx="3876318" cy="2635896"/>
            </a:xfrm>
            <a:prstGeom prst="rect">
              <a:avLst/>
            </a:prstGeom>
          </p:spPr>
        </p:pic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xmlns="" id="{71C8D5B2-C5AB-4EF8-BCC9-BBEAF2999BC0}"/>
                </a:ext>
              </a:extLst>
            </p:cNvPr>
            <p:cNvGrpSpPr/>
            <p:nvPr/>
          </p:nvGrpSpPr>
          <p:grpSpPr>
            <a:xfrm>
              <a:off x="4257675" y="1366837"/>
              <a:ext cx="4267200" cy="5072063"/>
              <a:chOff x="4257675" y="1366837"/>
              <a:chExt cx="4267200" cy="5072063"/>
            </a:xfrm>
          </p:grpSpPr>
          <p:sp>
            <p:nvSpPr>
              <p:cNvPr id="17" name="矩形: 圓角 16">
                <a:extLst>
                  <a:ext uri="{FF2B5EF4-FFF2-40B4-BE49-F238E27FC236}">
                    <a16:creationId xmlns:a16="http://schemas.microsoft.com/office/drawing/2014/main" xmlns="" id="{9CB5DAD3-71B1-4668-9B15-C659015A3854}"/>
                  </a:ext>
                </a:extLst>
              </p:cNvPr>
              <p:cNvSpPr/>
              <p:nvPr/>
            </p:nvSpPr>
            <p:spPr>
              <a:xfrm>
                <a:off x="4257675" y="1366837"/>
                <a:ext cx="4267200" cy="795337"/>
              </a:xfrm>
              <a:prstGeom prst="roundRect">
                <a:avLst/>
              </a:prstGeom>
              <a:solidFill>
                <a:srgbClr val="F8A6B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32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毒品危害防制中心</a:t>
                </a:r>
              </a:p>
            </p:txBody>
          </p:sp>
          <p:sp>
            <p:nvSpPr>
              <p:cNvPr id="18" name="矩形: 圓角 17">
                <a:extLst>
                  <a:ext uri="{FF2B5EF4-FFF2-40B4-BE49-F238E27FC236}">
                    <a16:creationId xmlns:a16="http://schemas.microsoft.com/office/drawing/2014/main" xmlns="" id="{FCDA1BDE-B6FA-4A1D-8DA2-DB08F863E644}"/>
                  </a:ext>
                </a:extLst>
              </p:cNvPr>
              <p:cNvSpPr/>
              <p:nvPr/>
            </p:nvSpPr>
            <p:spPr>
              <a:xfrm>
                <a:off x="4257675" y="2387128"/>
                <a:ext cx="4267200" cy="795337"/>
              </a:xfrm>
              <a:prstGeom prst="roundRect">
                <a:avLst/>
              </a:prstGeom>
              <a:solidFill>
                <a:srgbClr val="ACF2CC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32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醫療院所</a:t>
                </a:r>
              </a:p>
            </p:txBody>
          </p:sp>
          <p:sp>
            <p:nvSpPr>
              <p:cNvPr id="19" name="矩形: 圓角 18">
                <a:extLst>
                  <a:ext uri="{FF2B5EF4-FFF2-40B4-BE49-F238E27FC236}">
                    <a16:creationId xmlns:a16="http://schemas.microsoft.com/office/drawing/2014/main" xmlns="" id="{C0935E92-178D-4BB1-8AF7-80C0B9C97C05}"/>
                  </a:ext>
                </a:extLst>
              </p:cNvPr>
              <p:cNvSpPr/>
              <p:nvPr/>
            </p:nvSpPr>
            <p:spPr>
              <a:xfrm>
                <a:off x="4257675" y="3508845"/>
                <a:ext cx="4267200" cy="795337"/>
              </a:xfrm>
              <a:prstGeom prst="roundRect">
                <a:avLst/>
              </a:prstGeom>
              <a:solidFill>
                <a:srgbClr val="CCEC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32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民間團體</a:t>
                </a:r>
              </a:p>
            </p:txBody>
          </p:sp>
          <p:sp>
            <p:nvSpPr>
              <p:cNvPr id="20" name="矩形: 圓角 19">
                <a:extLst>
                  <a:ext uri="{FF2B5EF4-FFF2-40B4-BE49-F238E27FC236}">
                    <a16:creationId xmlns:a16="http://schemas.microsoft.com/office/drawing/2014/main" xmlns="" id="{E04B4029-7150-4B40-9AF9-3F613279A9A6}"/>
                  </a:ext>
                </a:extLst>
              </p:cNvPr>
              <p:cNvSpPr/>
              <p:nvPr/>
            </p:nvSpPr>
            <p:spPr>
              <a:xfrm>
                <a:off x="4257675" y="4519612"/>
                <a:ext cx="4267200" cy="1919288"/>
              </a:xfrm>
              <a:prstGeom prst="roundRect">
                <a:avLst/>
              </a:prstGeom>
              <a:solidFill>
                <a:srgbClr val="FFFF9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32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24</a:t>
                </a:r>
                <a:r>
                  <a:rPr lang="zh-TW" altLang="en-US" sz="32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小時</a:t>
                </a:r>
                <a:endParaRPr lang="en-US" altLang="zh-TW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32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免費毒防諮詢專線</a:t>
                </a:r>
                <a:endParaRPr lang="en-US" altLang="zh-TW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en-US" altLang="zh-TW" sz="32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0800-770-885</a:t>
                </a:r>
                <a:endPara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8003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575" y="3841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主動求助會被抓嗎</a:t>
            </a:r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6CF2D161-2967-467E-BF70-C8A8C69F2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1581073"/>
            <a:ext cx="5562600" cy="476541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6EC232A3-BFC8-4475-81B8-AF98BF731E0C}"/>
              </a:ext>
            </a:extLst>
          </p:cNvPr>
          <p:cNvSpPr txBox="1"/>
          <p:nvPr/>
        </p:nvSpPr>
        <p:spPr>
          <a:xfrm>
            <a:off x="171450" y="1581073"/>
            <a:ext cx="33718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按毒品危害防制條例第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條第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項規定，只要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還未被警方查獲前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，主動到衛生福利部指定的醫療機構請求治療，醫療機構並不會將您通報給檢警單位。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但以一次為限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6546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19877" y="0"/>
            <a:ext cx="81042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我要怎麼拒絕</a:t>
            </a:r>
            <a:r>
              <a:rPr lang="zh-TW" altLang="en-US" sz="72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用藥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xmlns="" id="{75C80732-6548-4A0C-AC0B-EE891EA1275F}"/>
              </a:ext>
            </a:extLst>
          </p:cNvPr>
          <p:cNvGrpSpPr/>
          <p:nvPr/>
        </p:nvGrpSpPr>
        <p:grpSpPr>
          <a:xfrm>
            <a:off x="76200" y="1124129"/>
            <a:ext cx="8272458" cy="5267146"/>
            <a:chOff x="76200" y="1124129"/>
            <a:chExt cx="8272458" cy="5267146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xmlns="" id="{21C90065-725D-4B9E-9ABD-264A5AC8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025" y="1124129"/>
              <a:ext cx="6248044" cy="3124022"/>
            </a:xfrm>
            <a:prstGeom prst="rect">
              <a:avLst/>
            </a:prstGeom>
          </p:spPr>
        </p:pic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xmlns="" id="{2028A87E-D06A-4FC7-88DD-342467D655FA}"/>
                </a:ext>
              </a:extLst>
            </p:cNvPr>
            <p:cNvGrpSpPr/>
            <p:nvPr/>
          </p:nvGrpSpPr>
          <p:grpSpPr>
            <a:xfrm>
              <a:off x="76200" y="4543605"/>
              <a:ext cx="8272458" cy="1847670"/>
              <a:chOff x="76200" y="4543605"/>
              <a:chExt cx="8272458" cy="1847670"/>
            </a:xfrm>
          </p:grpSpPr>
          <p:sp>
            <p:nvSpPr>
              <p:cNvPr id="10" name="箭號: 五邊形 9">
                <a:extLst>
                  <a:ext uri="{FF2B5EF4-FFF2-40B4-BE49-F238E27FC236}">
                    <a16:creationId xmlns:a16="http://schemas.microsoft.com/office/drawing/2014/main" xmlns="" id="{1B0200CF-329D-4399-AC69-4F4936E9F1C8}"/>
                  </a:ext>
                </a:extLst>
              </p:cNvPr>
              <p:cNvSpPr/>
              <p:nvPr/>
            </p:nvSpPr>
            <p:spPr>
              <a:xfrm>
                <a:off x="76200" y="4543605"/>
                <a:ext cx="1647825" cy="828675"/>
              </a:xfrm>
              <a:prstGeom prst="homePlate">
                <a:avLst/>
              </a:prstGeom>
              <a:solidFill>
                <a:srgbClr val="F8A6B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堅持拒絕法</a:t>
                </a:r>
              </a:p>
            </p:txBody>
          </p:sp>
          <p:sp>
            <p:nvSpPr>
              <p:cNvPr id="11" name="箭號: 五邊形 10">
                <a:extLst>
                  <a:ext uri="{FF2B5EF4-FFF2-40B4-BE49-F238E27FC236}">
                    <a16:creationId xmlns:a16="http://schemas.microsoft.com/office/drawing/2014/main" xmlns="" id="{F78D0238-048E-47E4-8EEF-5E0CD3077134}"/>
                  </a:ext>
                </a:extLst>
              </p:cNvPr>
              <p:cNvSpPr/>
              <p:nvPr/>
            </p:nvSpPr>
            <p:spPr>
              <a:xfrm>
                <a:off x="1690687" y="4543605"/>
                <a:ext cx="1647825" cy="828675"/>
              </a:xfrm>
              <a:prstGeom prst="homePlate">
                <a:avLst/>
              </a:prstGeom>
              <a:solidFill>
                <a:srgbClr val="FFCC9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告知理由法</a:t>
                </a:r>
              </a:p>
            </p:txBody>
          </p:sp>
          <p:sp>
            <p:nvSpPr>
              <p:cNvPr id="12" name="箭號: 五邊形 11">
                <a:extLst>
                  <a:ext uri="{FF2B5EF4-FFF2-40B4-BE49-F238E27FC236}">
                    <a16:creationId xmlns:a16="http://schemas.microsoft.com/office/drawing/2014/main" xmlns="" id="{C95FDFFF-02C5-441E-BAD5-93953D3A916F}"/>
                  </a:ext>
                </a:extLst>
              </p:cNvPr>
              <p:cNvSpPr/>
              <p:nvPr/>
            </p:nvSpPr>
            <p:spPr>
              <a:xfrm>
                <a:off x="3338512" y="4543605"/>
                <a:ext cx="1647825" cy="828675"/>
              </a:xfrm>
              <a:prstGeom prst="homePlate">
                <a:avLst/>
              </a:prstGeom>
              <a:solidFill>
                <a:srgbClr val="FFFF9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自我解嘲法</a:t>
                </a:r>
              </a:p>
            </p:txBody>
          </p:sp>
          <p:sp>
            <p:nvSpPr>
              <p:cNvPr id="13" name="箭號: 五邊形 12">
                <a:extLst>
                  <a:ext uri="{FF2B5EF4-FFF2-40B4-BE49-F238E27FC236}">
                    <a16:creationId xmlns:a16="http://schemas.microsoft.com/office/drawing/2014/main" xmlns="" id="{0DC52C7A-540C-412E-91A7-01D0B3839971}"/>
                  </a:ext>
                </a:extLst>
              </p:cNvPr>
              <p:cNvSpPr/>
              <p:nvPr/>
            </p:nvSpPr>
            <p:spPr>
              <a:xfrm>
                <a:off x="4983956" y="4573076"/>
                <a:ext cx="1647825" cy="828675"/>
              </a:xfrm>
              <a:prstGeom prst="homePlate">
                <a:avLst/>
              </a:prstGeom>
              <a:solidFill>
                <a:srgbClr val="ACF2C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遠離現場法</a:t>
                </a:r>
              </a:p>
            </p:txBody>
          </p:sp>
          <p:sp>
            <p:nvSpPr>
              <p:cNvPr id="14" name="箭號: 五邊形 13">
                <a:extLst>
                  <a:ext uri="{FF2B5EF4-FFF2-40B4-BE49-F238E27FC236}">
                    <a16:creationId xmlns:a16="http://schemas.microsoft.com/office/drawing/2014/main" xmlns="" id="{21479DBB-1283-47B6-A3F6-A805B65CF83B}"/>
                  </a:ext>
                </a:extLst>
              </p:cNvPr>
              <p:cNvSpPr/>
              <p:nvPr/>
            </p:nvSpPr>
            <p:spPr>
              <a:xfrm>
                <a:off x="6629400" y="4582063"/>
                <a:ext cx="1647825" cy="828675"/>
              </a:xfrm>
              <a:prstGeom prst="homePlate">
                <a:avLst/>
              </a:prstGeom>
              <a:solidFill>
                <a:srgbClr val="CCEC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友誼勸服法</a:t>
                </a:r>
              </a:p>
            </p:txBody>
          </p:sp>
          <p:sp>
            <p:nvSpPr>
              <p:cNvPr id="15" name="箭號: 五邊形 14">
                <a:extLst>
                  <a:ext uri="{FF2B5EF4-FFF2-40B4-BE49-F238E27FC236}">
                    <a16:creationId xmlns:a16="http://schemas.microsoft.com/office/drawing/2014/main" xmlns="" id="{E8C27E6B-0934-4707-9C77-6E5FF8A0D339}"/>
                  </a:ext>
                </a:extLst>
              </p:cNvPr>
              <p:cNvSpPr/>
              <p:nvPr/>
            </p:nvSpPr>
            <p:spPr>
              <a:xfrm>
                <a:off x="3338511" y="5553075"/>
                <a:ext cx="1647825" cy="828675"/>
              </a:xfrm>
              <a:prstGeom prst="homePlate">
                <a:avLst/>
              </a:prstGeom>
              <a:solidFill>
                <a:srgbClr val="EFAFE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轉移話題法</a:t>
                </a:r>
              </a:p>
            </p:txBody>
          </p:sp>
          <p:sp>
            <p:nvSpPr>
              <p:cNvPr id="16" name="箭號: 五邊形 15">
                <a:extLst>
                  <a:ext uri="{FF2B5EF4-FFF2-40B4-BE49-F238E27FC236}">
                    <a16:creationId xmlns:a16="http://schemas.microsoft.com/office/drawing/2014/main" xmlns="" id="{23B11548-6210-4945-B63B-460C7C37F862}"/>
                  </a:ext>
                </a:extLst>
              </p:cNvPr>
              <p:cNvSpPr/>
              <p:nvPr/>
            </p:nvSpPr>
            <p:spPr>
              <a:xfrm>
                <a:off x="5029197" y="5562600"/>
                <a:ext cx="1647825" cy="828675"/>
              </a:xfrm>
              <a:prstGeom prst="homePlate">
                <a:avLst/>
              </a:prstGeom>
              <a:solidFill>
                <a:srgbClr val="CC99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反說服法</a:t>
                </a:r>
              </a:p>
            </p:txBody>
          </p:sp>
          <p:sp>
            <p:nvSpPr>
              <p:cNvPr id="17" name="箭號: 五邊形 16">
                <a:extLst>
                  <a:ext uri="{FF2B5EF4-FFF2-40B4-BE49-F238E27FC236}">
                    <a16:creationId xmlns:a16="http://schemas.microsoft.com/office/drawing/2014/main" xmlns="" id="{3F23B7F6-AAB9-4832-8DCE-14264B6402DC}"/>
                  </a:ext>
                </a:extLst>
              </p:cNvPr>
              <p:cNvSpPr/>
              <p:nvPr/>
            </p:nvSpPr>
            <p:spPr>
              <a:xfrm>
                <a:off x="6700833" y="5562600"/>
                <a:ext cx="1647825" cy="828675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反激將法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5926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BF9F2B2C-35C9-4568-8658-3E6D7989D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725" y="1076325"/>
            <a:ext cx="7772400" cy="3378993"/>
          </a:xfrm>
        </p:spPr>
        <p:txBody>
          <a:bodyPr>
            <a:noAutofit/>
          </a:bodyPr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還有哪些常見</a:t>
            </a:r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2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藥物濫用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迷思</a:t>
            </a:r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3096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F37D423B-4F30-4A96-88D0-85B71565D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99" y="1506111"/>
            <a:ext cx="7786308" cy="425651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DF65C7B0-66BF-4A72-BEAC-F0674145387B}"/>
              </a:ext>
            </a:extLst>
          </p:cNvPr>
          <p:cNvSpPr txBox="1"/>
          <p:nvPr/>
        </p:nvSpPr>
        <p:spPr>
          <a:xfrm>
            <a:off x="2121690" y="485775"/>
            <a:ext cx="5191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國外運毒怎麼判刑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218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 descr="\\172.16.1.2\2015第四事業處\2016社家署\02_PR PLAN\懶人包\網路文宣臉書用\0303社家署網路文宣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8150" y="223157"/>
            <a:ext cx="10020300" cy="708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EC764885-558E-4F72-AA3C-274471FB0162}"/>
              </a:ext>
            </a:extLst>
          </p:cNvPr>
          <p:cNvSpPr txBox="1"/>
          <p:nvPr/>
        </p:nvSpPr>
        <p:spPr>
          <a:xfrm>
            <a:off x="323850" y="558284"/>
            <a:ext cx="8496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只要意志力夠強就不會成癮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294D77F4-3706-48E4-8155-4050DC842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078" y="1389281"/>
            <a:ext cx="4647843" cy="46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96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FD926ACF-18A9-4AB1-9DB7-A8F1779009AC}"/>
              </a:ext>
            </a:extLst>
          </p:cNvPr>
          <p:cNvSpPr txBox="1"/>
          <p:nvPr/>
        </p:nvSpPr>
        <p:spPr>
          <a:xfrm>
            <a:off x="2286000" y="0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排毒針可以解毒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401E1F56-2AA4-4C4E-984B-303338467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769441"/>
            <a:ext cx="4305300" cy="573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97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B3EEE570-54E3-45B7-9265-BDEA86D41290}"/>
              </a:ext>
            </a:extLst>
          </p:cNvPr>
          <p:cNvSpPr txBox="1"/>
          <p:nvPr/>
        </p:nvSpPr>
        <p:spPr>
          <a:xfrm>
            <a:off x="2352675" y="32015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鼻吸比口服安全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DDC4519B-F6EA-44D3-BA83-2C6E62CEB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07" y="1429018"/>
            <a:ext cx="5714286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06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060" y="558846"/>
            <a:ext cx="2562616" cy="156941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95152" y="2304668"/>
            <a:ext cx="85822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大家心中如果有任何</a:t>
            </a:r>
          </a:p>
          <a:p>
            <a:pPr algn="ctr">
              <a:buNone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稀奇古怪天馬行空不可思議的疑惑，</a:t>
            </a:r>
          </a:p>
          <a:p>
            <a:pPr algn="ctr">
              <a:buNone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都歡迎發問唷～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8" t="5497" r="3464" b="4490"/>
          <a:stretch/>
        </p:blipFill>
        <p:spPr>
          <a:xfrm>
            <a:off x="3131820" y="4587920"/>
            <a:ext cx="3108960" cy="171123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591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E577B614-AD05-4672-8F62-6F06EBF35C8C}"/>
              </a:ext>
            </a:extLst>
          </p:cNvPr>
          <p:cNvGrpSpPr/>
          <p:nvPr/>
        </p:nvGrpSpPr>
        <p:grpSpPr>
          <a:xfrm>
            <a:off x="186817" y="121536"/>
            <a:ext cx="8779892" cy="5850639"/>
            <a:chOff x="186817" y="121536"/>
            <a:chExt cx="8779892" cy="5850639"/>
          </a:xfrm>
        </p:grpSpPr>
        <p:sp>
          <p:nvSpPr>
            <p:cNvPr id="8" name="標題 1"/>
            <p:cNvSpPr txBox="1">
              <a:spLocks/>
            </p:cNvSpPr>
            <p:nvPr/>
          </p:nvSpPr>
          <p:spPr>
            <a:xfrm>
              <a:off x="186817" y="121536"/>
              <a:ext cx="7776084" cy="15943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TW" altLang="en-US" sz="45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請以實際行動支持</a:t>
              </a:r>
              <a:br>
                <a:rPr lang="zh-TW" altLang="en-US" sz="45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4500" b="1" dirty="0">
                  <a:solidFill>
                    <a:srgbClr val="F46F8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財團法人台灣紅絲帶基金會</a:t>
              </a:r>
              <a:endParaRPr lang="zh-TW" altLang="en-US" sz="5000" b="1" dirty="0">
                <a:solidFill>
                  <a:srgbClr val="F46F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文字版面配置區 2"/>
            <p:cNvSpPr txBox="1">
              <a:spLocks/>
            </p:cNvSpPr>
            <p:nvPr/>
          </p:nvSpPr>
          <p:spPr>
            <a:xfrm>
              <a:off x="196343" y="1903164"/>
              <a:ext cx="8770366" cy="14192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ct val="20000"/>
                </a:spcBef>
                <a:buNone/>
              </a:pPr>
              <a:r>
                <a:rPr lang="zh-TW" altLang="en-US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將你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今天所聽見的正確觀念告訴家人或朋友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indent="0">
                <a:spcBef>
                  <a:spcPct val="20000"/>
                </a:spcBef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或者是去超商消費時，跟店員說發票要捐給愛心碼</a:t>
              </a:r>
              <a:endParaRPr lang="en-US" altLang="zh-TW" b="1" dirty="0">
                <a:solidFill>
                  <a:srgbClr val="F46F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xmlns="" id="{1A17E394-F168-44E3-9825-ED1FBB3ED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100" y="2922339"/>
              <a:ext cx="6656801" cy="3049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4445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xmlns="" id="{DADF5C60-8ADE-4485-9C08-BDC225C98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54225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zh-TW" altLang="en-US" sz="9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毒品</a:t>
            </a:r>
            <a:r>
              <a:rPr lang="en-US" altLang="zh-TW" sz="9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9600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藥物</a:t>
            </a:r>
            <a:r>
              <a:rPr lang="en-US" altLang="zh-TW" sz="9600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en-US" altLang="zh-TW" sz="9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9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9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傻傻分不清楚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3969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xmlns="" id="{69BEC4E2-A5D9-462E-91DB-37303B54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80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你聽過的</a:t>
            </a:r>
            <a:r>
              <a:rPr lang="zh-TW" altLang="en-US" sz="72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成癮藥物</a:t>
            </a:r>
            <a:r>
              <a:rPr lang="en-US" altLang="zh-TW" sz="72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7200" b="1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xmlns="" id="{733A70ED-00E9-4D32-BC3B-D069DCA7AAB8}"/>
              </a:ext>
            </a:extLst>
          </p:cNvPr>
          <p:cNvGrpSpPr/>
          <p:nvPr/>
        </p:nvGrpSpPr>
        <p:grpSpPr>
          <a:xfrm>
            <a:off x="762000" y="3916138"/>
            <a:ext cx="3757487" cy="2398633"/>
            <a:chOff x="919287" y="3916138"/>
            <a:chExt cx="3600200" cy="2398633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xmlns="" id="{703B56F1-79F1-422B-ADB0-45876FF41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24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287" y="3916138"/>
              <a:ext cx="3600200" cy="2398633"/>
            </a:xfrm>
            <a:prstGeom prst="rect">
              <a:avLst/>
            </a:prstGeom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xmlns="" id="{4BA2EC87-9272-434C-B8EF-C59B1287B094}"/>
                </a:ext>
              </a:extLst>
            </p:cNvPr>
            <p:cNvSpPr txBox="1"/>
            <p:nvPr/>
          </p:nvSpPr>
          <p:spPr>
            <a:xfrm>
              <a:off x="1219199" y="4506781"/>
              <a:ext cx="3000376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中樞神經迷幻劑</a:t>
              </a:r>
              <a:endPara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大麻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xmlns="" id="{F9E0CCFD-1D57-44FA-B815-A0C1F87BB393}"/>
              </a:ext>
            </a:extLst>
          </p:cNvPr>
          <p:cNvGrpSpPr/>
          <p:nvPr/>
        </p:nvGrpSpPr>
        <p:grpSpPr>
          <a:xfrm>
            <a:off x="4600578" y="3948506"/>
            <a:ext cx="3667123" cy="2409212"/>
            <a:chOff x="4572000" y="3948506"/>
            <a:chExt cx="3609979" cy="2409212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xmlns="" id="{4C0843FE-4857-44D9-9F32-CD6C45A96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33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948506"/>
              <a:ext cx="3609979" cy="2409212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xmlns="" id="{E9534D4B-D41A-4E7D-AD5F-55BF12A5BA4A}"/>
                </a:ext>
              </a:extLst>
            </p:cNvPr>
            <p:cNvSpPr txBox="1"/>
            <p:nvPr/>
          </p:nvSpPr>
          <p:spPr>
            <a:xfrm>
              <a:off x="4895847" y="4641734"/>
              <a:ext cx="3000376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中樞神經抑制劑</a:t>
              </a:r>
              <a:endPara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K</a:t>
              </a:r>
              <a:r>
                <a:rPr lang="zh-TW" altLang="en-US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他命</a:t>
              </a: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xmlns="" id="{260AB489-B3CB-458B-AD22-380CF4181E60}"/>
              </a:ext>
            </a:extLst>
          </p:cNvPr>
          <p:cNvGrpSpPr/>
          <p:nvPr/>
        </p:nvGrpSpPr>
        <p:grpSpPr>
          <a:xfrm>
            <a:off x="762000" y="1475562"/>
            <a:ext cx="3743326" cy="2398633"/>
            <a:chOff x="933448" y="1475562"/>
            <a:chExt cx="3571878" cy="2398633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xmlns="" id="{90084E55-C7F4-4AEF-AF1C-11328B045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3195"/>
                      </a14:imgEffect>
                      <a14:imgEffect>
                        <a14:saturation sat="62000"/>
                      </a14:imgEffect>
                      <a14:imgEffect>
                        <a14:brightnessContrast contrast="-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48" y="1475562"/>
              <a:ext cx="3571878" cy="2398633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xmlns="" id="{33E8E1C0-E56A-44CB-95F2-3053AE4241CD}"/>
                </a:ext>
              </a:extLst>
            </p:cNvPr>
            <p:cNvSpPr txBox="1"/>
            <p:nvPr/>
          </p:nvSpPr>
          <p:spPr>
            <a:xfrm>
              <a:off x="1633029" y="2108148"/>
              <a:ext cx="2486025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中樞神經抑制劑</a:t>
              </a:r>
              <a:endPara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海洛因</a:t>
              </a: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xmlns="" id="{AA0F49E7-82D0-4523-ACA0-177ECC26A86E}"/>
              </a:ext>
            </a:extLst>
          </p:cNvPr>
          <p:cNvGrpSpPr/>
          <p:nvPr/>
        </p:nvGrpSpPr>
        <p:grpSpPr>
          <a:xfrm>
            <a:off x="4572001" y="1433620"/>
            <a:ext cx="3667123" cy="2409212"/>
            <a:chOff x="4572001" y="1433620"/>
            <a:chExt cx="3667123" cy="2409212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xmlns="" id="{EA8C78B5-77AF-4ACA-912D-B8EF21233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384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1433620"/>
              <a:ext cx="3667123" cy="2409212"/>
            </a:xfrm>
            <a:prstGeom prst="rect">
              <a:avLst/>
            </a:prstGeom>
          </p:spPr>
        </p:pic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xmlns="" id="{D735E176-6EE6-453F-A3AA-49C692E7E5E2}"/>
                </a:ext>
              </a:extLst>
            </p:cNvPr>
            <p:cNvSpPr txBox="1"/>
            <p:nvPr/>
          </p:nvSpPr>
          <p:spPr>
            <a:xfrm>
              <a:off x="4851785" y="2115500"/>
              <a:ext cx="304787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中樞神經興奮劑</a:t>
              </a:r>
              <a:endPara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安非他命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069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89F498D-6376-4264-ACB6-9AA05B8E0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40066"/>
            <a:ext cx="8458200" cy="1214438"/>
          </a:xfrm>
        </p:spPr>
        <p:txBody>
          <a:bodyPr>
            <a:normAutofit/>
          </a:bodyPr>
          <a:lstStyle/>
          <a:p>
            <a:r>
              <a:rPr lang="zh-TW" altLang="en-US" sz="72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成癮藥物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可能偽裝</a:t>
            </a:r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0" y="6176963"/>
            <a:ext cx="2057400" cy="365125"/>
          </a:xfrm>
        </p:spPr>
        <p:txBody>
          <a:bodyPr/>
          <a:lstStyle/>
          <a:p>
            <a:fld id="{5CE0038D-FFFE-4284-8E38-D3A959790BBA}" type="slidenum">
              <a:rPr lang="zh-TW" altLang="en-US" smtClean="0"/>
              <a:t>5</a:t>
            </a:fld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xmlns="" id="{8BC7B779-8A5B-4251-834A-5708AFAFB9B4}"/>
              </a:ext>
            </a:extLst>
          </p:cNvPr>
          <p:cNvGrpSpPr/>
          <p:nvPr/>
        </p:nvGrpSpPr>
        <p:grpSpPr>
          <a:xfrm>
            <a:off x="479226" y="1415683"/>
            <a:ext cx="2911673" cy="4496961"/>
            <a:chOff x="479226" y="1415683"/>
            <a:chExt cx="2844999" cy="4496961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xmlns="" id="{5B9FFD99-DF26-410A-9DE7-B8ED0FFF0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226" y="2289175"/>
              <a:ext cx="2844999" cy="3623469"/>
            </a:xfrm>
            <a:prstGeom prst="rect">
              <a:avLst/>
            </a:prstGeom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xmlns="" id="{A708831D-B441-4B7B-8937-0596E377DF54}"/>
                </a:ext>
              </a:extLst>
            </p:cNvPr>
            <p:cNvSpPr txBox="1"/>
            <p:nvPr/>
          </p:nvSpPr>
          <p:spPr>
            <a:xfrm>
              <a:off x="479226" y="1415683"/>
              <a:ext cx="2705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市售改裝 混合填充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400" b="1" dirty="0">
                  <a:solidFill>
                    <a:schemeClr val="accent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咖啡包</a:t>
              </a:r>
              <a:r>
                <a:rPr lang="en-US" altLang="zh-TW" sz="2400" b="1" dirty="0">
                  <a:solidFill>
                    <a:schemeClr val="accent5"/>
                  </a:solidFill>
                  <a:latin typeface="Poor Richard" panose="02080502050505020702" pitchFamily="18" charset="0"/>
                  <a:ea typeface="微軟正黑體" panose="020B0604030504040204" pitchFamily="34" charset="-120"/>
                </a:rPr>
                <a:t>∕</a:t>
              </a:r>
              <a:r>
                <a:rPr lang="zh-TW" altLang="en-US" sz="2400" b="1" dirty="0">
                  <a:solidFill>
                    <a:schemeClr val="accent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奶茶包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xmlns="" id="{F912423B-BC7B-4ED8-8DE9-EA763E44376E}"/>
              </a:ext>
            </a:extLst>
          </p:cNvPr>
          <p:cNvGrpSpPr/>
          <p:nvPr/>
        </p:nvGrpSpPr>
        <p:grpSpPr>
          <a:xfrm>
            <a:off x="3457576" y="1415682"/>
            <a:ext cx="2705100" cy="4474737"/>
            <a:chOff x="3457576" y="1415682"/>
            <a:chExt cx="2705100" cy="4474737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xmlns="" id="{1D9E7863-BC44-40A1-AD50-5E1503441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626" y="2311401"/>
              <a:ext cx="2686050" cy="3579018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xmlns="" id="{16CAA25D-E4E3-4BFF-A00F-FBC4E77922DC}"/>
                </a:ext>
              </a:extLst>
            </p:cNvPr>
            <p:cNvSpPr txBox="1"/>
            <p:nvPr/>
          </p:nvSpPr>
          <p:spPr>
            <a:xfrm>
              <a:off x="3457576" y="1415682"/>
              <a:ext cx="2705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糖衣外表 零食外貌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400" b="1" dirty="0">
                  <a:solidFill>
                    <a:schemeClr val="accent5"/>
                  </a:solidFill>
                  <a:latin typeface="Poor Richard" panose="02080502050505020702" pitchFamily="18" charset="0"/>
                  <a:ea typeface="微軟正黑體" panose="020B0604030504040204" pitchFamily="34" charset="-120"/>
                </a:rPr>
                <a:t>糖果</a:t>
              </a:r>
              <a:r>
                <a:rPr lang="en-US" altLang="zh-TW" sz="2400" b="1" dirty="0">
                  <a:solidFill>
                    <a:schemeClr val="accent5"/>
                  </a:solidFill>
                  <a:latin typeface="Poor Richard" panose="02080502050505020702" pitchFamily="18" charset="0"/>
                  <a:ea typeface="微軟正黑體" panose="020B0604030504040204" pitchFamily="34" charset="-120"/>
                </a:rPr>
                <a:t>∕</a:t>
              </a:r>
              <a:r>
                <a:rPr lang="zh-TW" altLang="en-US" sz="2400" b="1" dirty="0">
                  <a:solidFill>
                    <a:schemeClr val="accent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餅乾</a:t>
              </a:r>
              <a:r>
                <a:rPr lang="zh-TW" altLang="en-US" sz="2400" b="1" dirty="0">
                  <a:solidFill>
                    <a:schemeClr val="accent5"/>
                  </a:solidFill>
                  <a:latin typeface="Poor Richard" panose="02080502050505020702" pitchFamily="18" charset="0"/>
                  <a:ea typeface="微軟正黑體" panose="020B0604030504040204" pitchFamily="34" charset="-120"/>
                </a:rPr>
                <a:t>∕王子麵</a:t>
              </a:r>
              <a:endParaRPr lang="zh-TW" altLang="en-US" sz="2400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xmlns="" id="{F6D21A89-4A0F-47C8-9155-C00115C766A1}"/>
              </a:ext>
            </a:extLst>
          </p:cNvPr>
          <p:cNvGrpSpPr/>
          <p:nvPr/>
        </p:nvGrpSpPr>
        <p:grpSpPr>
          <a:xfrm>
            <a:off x="6229353" y="1395413"/>
            <a:ext cx="2705100" cy="4476750"/>
            <a:chOff x="6229353" y="1395413"/>
            <a:chExt cx="2705100" cy="4476750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xmlns="" id="{FF002829-164C-4113-9100-8F1F543B4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077" y="2311401"/>
              <a:ext cx="2619376" cy="3560762"/>
            </a:xfrm>
            <a:prstGeom prst="rect">
              <a:avLst/>
            </a:prstGeom>
          </p:spPr>
        </p:pic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xmlns="" id="{7783413C-AE95-465B-8958-E21A0BE0B77D}"/>
                </a:ext>
              </a:extLst>
            </p:cNvPr>
            <p:cNvSpPr txBox="1"/>
            <p:nvPr/>
          </p:nvSpPr>
          <p:spPr>
            <a:xfrm>
              <a:off x="6229353" y="1395413"/>
              <a:ext cx="2705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色彩繽紛 卡通圖樣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400" b="1" dirty="0">
                  <a:solidFill>
                    <a:schemeClr val="accent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果凍</a:t>
              </a:r>
              <a:r>
                <a:rPr lang="zh-TW" altLang="en-US" sz="2400" b="1" dirty="0">
                  <a:solidFill>
                    <a:schemeClr val="accent5"/>
                  </a:solidFill>
                  <a:latin typeface="Poor Richard" panose="02080502050505020702" pitchFamily="18" charset="0"/>
                  <a:ea typeface="微軟正黑體" panose="020B0604030504040204" pitchFamily="34" charset="-120"/>
                </a:rPr>
                <a:t>∕小熊軟糖</a:t>
              </a:r>
              <a:endParaRPr lang="zh-TW" altLang="en-US" sz="2400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80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xmlns="" id="{49991BC4-D085-4DA7-8DD2-CD9AC983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049" y="56983"/>
            <a:ext cx="7772400" cy="1252538"/>
          </a:xfrm>
        </p:spPr>
        <p:txBody>
          <a:bodyPr>
            <a:normAutofit/>
          </a:bodyPr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除了這些，還有？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0" y="6176963"/>
            <a:ext cx="2057400" cy="365125"/>
          </a:xfrm>
        </p:spPr>
        <p:txBody>
          <a:bodyPr/>
          <a:lstStyle/>
          <a:p>
            <a:fld id="{5CE0038D-FFFE-4284-8E38-D3A959790BBA}" type="slidenum">
              <a:rPr lang="zh-TW" altLang="en-US" smtClean="0"/>
              <a:t>6</a:t>
            </a:fld>
            <a:endParaRPr lang="zh-TW" altLang="en-US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562DD545-2F56-45C7-9619-737D0D4F47A6}"/>
              </a:ext>
            </a:extLst>
          </p:cNvPr>
          <p:cNvGrpSpPr/>
          <p:nvPr/>
        </p:nvGrpSpPr>
        <p:grpSpPr>
          <a:xfrm>
            <a:off x="1028700" y="1336044"/>
            <a:ext cx="3803742" cy="2185988"/>
            <a:chOff x="1028700" y="1336044"/>
            <a:chExt cx="3803742" cy="2185988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xmlns="" id="{565AC652-CAD1-43C2-847B-5CBFFE3FC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137" y="1336044"/>
              <a:ext cx="2901305" cy="2185988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xmlns="" id="{012865D1-82D4-4D38-86E2-6948958B8498}"/>
                </a:ext>
              </a:extLst>
            </p:cNvPr>
            <p:cNvSpPr txBox="1"/>
            <p:nvPr/>
          </p:nvSpPr>
          <p:spPr>
            <a:xfrm>
              <a:off x="1028700" y="1476771"/>
              <a:ext cx="615553" cy="202317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冷泡花草茶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ED0F2730-7D1F-4043-8FCA-8DC2E04F8A80}"/>
              </a:ext>
            </a:extLst>
          </p:cNvPr>
          <p:cNvGrpSpPr/>
          <p:nvPr/>
        </p:nvGrpSpPr>
        <p:grpSpPr>
          <a:xfrm>
            <a:off x="5333003" y="1377052"/>
            <a:ext cx="3220446" cy="2776739"/>
            <a:chOff x="5333003" y="1377052"/>
            <a:chExt cx="3220446" cy="2776739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xmlns="" id="{516B21FD-58D7-4165-86DB-DEF36D4F2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3003" y="1967803"/>
              <a:ext cx="3172821" cy="2185988"/>
            </a:xfrm>
            <a:prstGeom prst="rect">
              <a:avLst/>
            </a:prstGeom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xmlns="" id="{0BD9C981-881F-4DE4-99AE-E138C1009B26}"/>
                </a:ext>
              </a:extLst>
            </p:cNvPr>
            <p:cNvSpPr txBox="1"/>
            <p:nvPr/>
          </p:nvSpPr>
          <p:spPr>
            <a:xfrm>
              <a:off x="6334125" y="1377052"/>
              <a:ext cx="22193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水煮衛生棉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E00BB573-FCD8-458C-A5FB-8DCB35842AAD}"/>
              </a:ext>
            </a:extLst>
          </p:cNvPr>
          <p:cNvGrpSpPr/>
          <p:nvPr/>
        </p:nvGrpSpPr>
        <p:grpSpPr>
          <a:xfrm>
            <a:off x="708670" y="3776595"/>
            <a:ext cx="4120505" cy="2909301"/>
            <a:chOff x="708670" y="3776595"/>
            <a:chExt cx="4120505" cy="2909301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xmlns="" id="{D10A089F-81F9-460E-ABD8-BA49BE951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70" y="3776595"/>
              <a:ext cx="3196580" cy="2359558"/>
            </a:xfrm>
            <a:prstGeom prst="rect">
              <a:avLst/>
            </a:prstGeom>
          </p:spPr>
        </p:pic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xmlns="" id="{17DA1FDC-DC8A-4AEC-85EB-41796249D8A6}"/>
                </a:ext>
              </a:extLst>
            </p:cNvPr>
            <p:cNvSpPr txBox="1"/>
            <p:nvPr/>
          </p:nvSpPr>
          <p:spPr>
            <a:xfrm>
              <a:off x="2847975" y="6162676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口含毒郵票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20AD5CC3-EA46-4CB7-9007-3016E26B625F}"/>
              </a:ext>
            </a:extLst>
          </p:cNvPr>
          <p:cNvGrpSpPr/>
          <p:nvPr/>
        </p:nvGrpSpPr>
        <p:grpSpPr>
          <a:xfrm>
            <a:off x="4667249" y="4180314"/>
            <a:ext cx="3886200" cy="2466185"/>
            <a:chOff x="4667249" y="4180314"/>
            <a:chExt cx="3886200" cy="2466185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xmlns="" id="{C07B1CCC-6B4E-4468-8014-506047C8F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49" y="4180314"/>
              <a:ext cx="3317551" cy="2466185"/>
            </a:xfrm>
            <a:prstGeom prst="rect">
              <a:avLst/>
            </a:prstGeom>
          </p:spPr>
        </p:pic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xmlns="" id="{5AEEFDBC-C0E4-4172-80C6-2A50F95060B4}"/>
                </a:ext>
              </a:extLst>
            </p:cNvPr>
            <p:cNvSpPr txBox="1"/>
            <p:nvPr/>
          </p:nvSpPr>
          <p:spPr>
            <a:xfrm>
              <a:off x="7937896" y="4442060"/>
              <a:ext cx="615553" cy="198222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水果配梅粉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70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xmlns="" id="{00CE7FEB-A38D-4963-8CAB-70D5902E7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228414"/>
            <a:ext cx="8458200" cy="1216548"/>
          </a:xfrm>
        </p:spPr>
        <p:txBody>
          <a:bodyPr>
            <a:normAutofit/>
          </a:bodyPr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還有哪些物質被濫用</a:t>
            </a:r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0" y="6148388"/>
            <a:ext cx="2057400" cy="365125"/>
          </a:xfrm>
        </p:spPr>
        <p:txBody>
          <a:bodyPr/>
          <a:lstStyle/>
          <a:p>
            <a:fld id="{5CE0038D-FFFE-4284-8E38-D3A959790BBA}" type="slidenum">
              <a:rPr lang="zh-TW" altLang="en-US" smtClean="0"/>
              <a:t>7</a:t>
            </a:fld>
            <a:endParaRPr lang="zh-TW" altLang="en-US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xmlns="" id="{E93FE599-77BA-4E76-8DCF-EF2A2AFE740D}"/>
              </a:ext>
            </a:extLst>
          </p:cNvPr>
          <p:cNvGrpSpPr/>
          <p:nvPr/>
        </p:nvGrpSpPr>
        <p:grpSpPr>
          <a:xfrm>
            <a:off x="491075" y="1729593"/>
            <a:ext cx="3771901" cy="2067082"/>
            <a:chOff x="557043" y="2506369"/>
            <a:chExt cx="3771901" cy="2067082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xmlns="" id="{66A485A0-F00C-4DC3-A194-58A288C09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329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043" y="2506369"/>
              <a:ext cx="3705055" cy="2014538"/>
            </a:xfrm>
            <a:prstGeom prst="rect">
              <a:avLst/>
            </a:prstGeom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xmlns="" id="{36F86DE1-D6A5-4AF3-B33A-C5949C3FC951}"/>
                </a:ext>
              </a:extLst>
            </p:cNvPr>
            <p:cNvSpPr txBox="1"/>
            <p:nvPr/>
          </p:nvSpPr>
          <p:spPr>
            <a:xfrm>
              <a:off x="557043" y="3865565"/>
              <a:ext cx="37719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易揮發有機溶劑</a:t>
              </a: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xmlns="" id="{AF087031-5444-4847-B8F2-E97E0ED13975}"/>
              </a:ext>
            </a:extLst>
          </p:cNvPr>
          <p:cNvGrpSpPr/>
          <p:nvPr/>
        </p:nvGrpSpPr>
        <p:grpSpPr>
          <a:xfrm>
            <a:off x="4572000" y="4317031"/>
            <a:ext cx="4296103" cy="2122504"/>
            <a:chOff x="6054624" y="4264484"/>
            <a:chExt cx="4296103" cy="2122504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xmlns="" id="{8FA769AD-63BA-427A-A05F-71F4231A0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2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4624" y="4264484"/>
              <a:ext cx="4296103" cy="2076450"/>
            </a:xfrm>
            <a:prstGeom prst="rect">
              <a:avLst/>
            </a:prstGeom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xmlns="" id="{3578AEDB-355C-462D-9602-D1E78784BD54}"/>
                </a:ext>
              </a:extLst>
            </p:cNvPr>
            <p:cNvSpPr txBox="1"/>
            <p:nvPr/>
          </p:nvSpPr>
          <p:spPr>
            <a:xfrm>
              <a:off x="6744053" y="5740657"/>
              <a:ext cx="31495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Rush(Popper)</a:t>
              </a:r>
              <a:endPara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xmlns="" id="{45DC8A45-355D-42B3-ABDF-8A02A3FA3A48}"/>
              </a:ext>
            </a:extLst>
          </p:cNvPr>
          <p:cNvGrpSpPr/>
          <p:nvPr/>
        </p:nvGrpSpPr>
        <p:grpSpPr>
          <a:xfrm>
            <a:off x="4466609" y="1369788"/>
            <a:ext cx="3575506" cy="2734148"/>
            <a:chOff x="4687950" y="1402738"/>
            <a:chExt cx="3575506" cy="2734148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xmlns="" id="{19C4E00E-CBB0-46E1-8E10-3BBFB1AEC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0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7950" y="1402738"/>
              <a:ext cx="3575506" cy="2677160"/>
            </a:xfrm>
            <a:prstGeom prst="rect">
              <a:avLst/>
            </a:prstGeom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xmlns="" id="{2701219C-A258-440B-9EE5-30920633508A}"/>
                </a:ext>
              </a:extLst>
            </p:cNvPr>
            <p:cNvSpPr txBox="1"/>
            <p:nvPr/>
          </p:nvSpPr>
          <p:spPr>
            <a:xfrm>
              <a:off x="5438462" y="3429000"/>
              <a:ext cx="20744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	</a:t>
              </a:r>
              <a:r>
                <a:rPr lang="zh-TW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笑氣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113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xmlns="" id="{DADF5C60-8ADE-4485-9C08-BDC225C98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54225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zh-TW" altLang="en-US" sz="96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新興成癮藥物</a:t>
            </a:r>
            <a:r>
              <a:rPr lang="en-US" altLang="zh-TW" sz="96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96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9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大解密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540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38D-FFFE-4284-8E38-D3A959790BBA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xmlns="" id="{87BD82D4-C8A2-4B8B-99F0-176E1CA5D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21" y="19525"/>
            <a:ext cx="8117758" cy="1632209"/>
          </a:xfrm>
        </p:spPr>
        <p:txBody>
          <a:bodyPr>
            <a:normAutofit fontScale="90000"/>
          </a:bodyPr>
          <a:lstStyle/>
          <a:p>
            <a:r>
              <a:rPr lang="zh-TW" altLang="en-US" sz="72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新興成癮藥物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的特色</a:t>
            </a:r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xmlns="" id="{023F8208-D8CC-4B2D-86B5-0FD97F447F1D}"/>
              </a:ext>
            </a:extLst>
          </p:cNvPr>
          <p:cNvGrpSpPr/>
          <p:nvPr/>
        </p:nvGrpSpPr>
        <p:grpSpPr>
          <a:xfrm>
            <a:off x="838200" y="1585722"/>
            <a:ext cx="3457575" cy="2825873"/>
            <a:chOff x="838200" y="1585722"/>
            <a:chExt cx="3457575" cy="2825873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xmlns="" id="{B9E5F278-1F72-4286-A12F-9CE19E338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633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585722"/>
              <a:ext cx="3319818" cy="2224278"/>
            </a:xfrm>
            <a:prstGeom prst="rect">
              <a:avLst/>
            </a:prstGeom>
          </p:spPr>
        </p:pic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xmlns="" id="{CECDB3B0-1EF5-4C57-9395-91394AE5CECA}"/>
                </a:ext>
              </a:extLst>
            </p:cNvPr>
            <p:cNvSpPr txBox="1"/>
            <p:nvPr/>
          </p:nvSpPr>
          <p:spPr>
            <a:xfrm>
              <a:off x="962025" y="3703709"/>
              <a:ext cx="33337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價格可負擔</a:t>
              </a: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xmlns="" id="{1718FA78-56ED-4CD7-BDD7-ECCF7B9A8540}"/>
              </a:ext>
            </a:extLst>
          </p:cNvPr>
          <p:cNvGrpSpPr/>
          <p:nvPr/>
        </p:nvGrpSpPr>
        <p:grpSpPr>
          <a:xfrm>
            <a:off x="5033204" y="1512557"/>
            <a:ext cx="3529434" cy="2889513"/>
            <a:chOff x="4985984" y="1539635"/>
            <a:chExt cx="3529434" cy="2889513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xmlns="" id="{28850C75-DD43-4A03-9BD4-B27B3EDD8642}"/>
                </a:ext>
              </a:extLst>
            </p:cNvPr>
            <p:cNvSpPr txBox="1"/>
            <p:nvPr/>
          </p:nvSpPr>
          <p:spPr>
            <a:xfrm>
              <a:off x="5776524" y="1539635"/>
              <a:ext cx="25292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取得容易</a:t>
              </a:r>
            </a:p>
          </p:txBody>
        </p: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xmlns="" id="{05F63AD3-84F6-4B58-995A-ECB35B3F0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984" y="2204869"/>
              <a:ext cx="3529434" cy="2224279"/>
            </a:xfrm>
            <a:prstGeom prst="rect">
              <a:avLst/>
            </a:prstGeom>
          </p:spPr>
        </p:pic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xmlns="" id="{A79500B2-7896-43DD-9459-B0E3A75588E1}"/>
              </a:ext>
            </a:extLst>
          </p:cNvPr>
          <p:cNvGrpSpPr/>
          <p:nvPr/>
        </p:nvGrpSpPr>
        <p:grpSpPr>
          <a:xfrm>
            <a:off x="1852612" y="4676777"/>
            <a:ext cx="6967201" cy="2039597"/>
            <a:chOff x="1852612" y="4676777"/>
            <a:chExt cx="6967201" cy="2039597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xmlns="" id="{9EDB0D26-0CE8-475E-9ACA-C5F8A977B6F8}"/>
                </a:ext>
              </a:extLst>
            </p:cNvPr>
            <p:cNvSpPr txBox="1"/>
            <p:nvPr/>
          </p:nvSpPr>
          <p:spPr>
            <a:xfrm>
              <a:off x="5195939" y="5530632"/>
              <a:ext cx="36238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混用嚴重易過量</a:t>
              </a: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xmlns="" id="{577882DB-7FEA-4FAF-881B-6CBD1621A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2612" y="4676777"/>
              <a:ext cx="3125943" cy="2039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67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6597</TotalTime>
  <Words>359</Words>
  <Application>Microsoft Office PowerPoint</Application>
  <PresentationFormat>如螢幕大小 (4:3)</PresentationFormat>
  <Paragraphs>89</Paragraphs>
  <Slides>24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Office 佈景主題</vt:lpstr>
      <vt:lpstr>我藥•你愛 藥物濫用防制宣導</vt:lpstr>
      <vt:lpstr>PowerPoint 簡報</vt:lpstr>
      <vt:lpstr>毒品?藥物? 傻傻分不清楚</vt:lpstr>
      <vt:lpstr>你聽過的成癮藥物?</vt:lpstr>
      <vt:lpstr>成癮藥物可能偽裝?</vt:lpstr>
      <vt:lpstr>除了這些，還有？</vt:lpstr>
      <vt:lpstr>還有哪些物質被濫用?</vt:lpstr>
      <vt:lpstr>新興成癮藥物 大解密</vt:lpstr>
      <vt:lpstr>新興成癮藥物的特色?</vt:lpstr>
      <vt:lpstr>什麼是耐受性?</vt:lpstr>
      <vt:lpstr>什麼是戒斷症狀?</vt:lpstr>
      <vt:lpstr>有哪三大特性?</vt:lpstr>
      <vt:lpstr>身邊有人用藥 怎麼辦?</vt:lpstr>
      <vt:lpstr>PowerPoint 簡報</vt:lpstr>
      <vt:lpstr>有哪些求助管道</vt:lpstr>
      <vt:lpstr>主動求助會被抓嗎?</vt:lpstr>
      <vt:lpstr>PowerPoint 簡報</vt:lpstr>
      <vt:lpstr>還有哪些常見 藥物濫用迷思?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TaiwanEWork.com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「預防愛滋，從心開始」</dc:title>
  <dc:subject>「預防愛滋，從心開始」</dc:subject>
  <dc:creator>張崇倫</dc:creator>
  <cp:lastModifiedBy>歐守宸</cp:lastModifiedBy>
  <cp:revision>224</cp:revision>
  <cp:lastPrinted>2018-08-28T08:56:15Z</cp:lastPrinted>
  <dcterms:created xsi:type="dcterms:W3CDTF">2018-03-21T16:45:11Z</dcterms:created>
  <dcterms:modified xsi:type="dcterms:W3CDTF">2021-12-08T03:17:34Z</dcterms:modified>
</cp:coreProperties>
</file>