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E24D85"/>
    <a:srgbClr val="FC6D34"/>
    <a:srgbClr val="5FB7E0"/>
    <a:srgbClr val="BDD7EE"/>
    <a:srgbClr val="F4B183"/>
    <a:srgbClr val="FFFFFF"/>
    <a:srgbClr val="FDA683"/>
    <a:srgbClr val="1F4E7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5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29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16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6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14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42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7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16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22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39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22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8128-E38A-4330-9A62-8B6115ED5C9C}" type="datetimeFigureOut">
              <a:rPr lang="zh-TW" altLang="en-US" smtClean="0"/>
              <a:t>2021/11/1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9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5044888" y="3547891"/>
            <a:ext cx="3017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報告人：陳朝金 處長</a:t>
            </a:r>
          </a:p>
        </p:txBody>
      </p:sp>
      <p:sp>
        <p:nvSpPr>
          <p:cNvPr id="18" name="矩形 17"/>
          <p:cNvSpPr/>
          <p:nvPr/>
        </p:nvSpPr>
        <p:spPr>
          <a:xfrm>
            <a:off x="2623424" y="2462833"/>
            <a:ext cx="1726970" cy="369440"/>
          </a:xfrm>
          <a:prstGeom prst="rect">
            <a:avLst/>
          </a:prstGeom>
          <a:solidFill>
            <a:srgbClr val="5FB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19" name="矩形 18"/>
          <p:cNvSpPr/>
          <p:nvPr/>
        </p:nvSpPr>
        <p:spPr>
          <a:xfrm>
            <a:off x="2623424" y="2462833"/>
            <a:ext cx="4962699" cy="369440"/>
          </a:xfrm>
          <a:prstGeom prst="rect">
            <a:avLst/>
          </a:prstGeom>
          <a:noFill/>
          <a:ln w="19050">
            <a:solidFill>
              <a:srgbClr val="5FB7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22" name="文字方塊 21"/>
          <p:cNvSpPr txBox="1"/>
          <p:nvPr/>
        </p:nvSpPr>
        <p:spPr>
          <a:xfrm>
            <a:off x="2600219" y="241672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金門縣議會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4439264" y="242352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第七屆第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六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次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定期會</a:t>
            </a:r>
            <a:endParaRPr lang="zh-TW" altLang="en-US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81858" y="3222477"/>
            <a:ext cx="5074921" cy="157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24" name="文字方塊 23"/>
          <p:cNvSpPr txBox="1"/>
          <p:nvPr/>
        </p:nvSpPr>
        <p:spPr>
          <a:xfrm>
            <a:off x="2484723" y="2852968"/>
            <a:ext cx="5472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金門縣政府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行政處業務報告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3" y="2293117"/>
            <a:ext cx="1770669" cy="1326052"/>
          </a:xfrm>
          <a:prstGeom prst="rect">
            <a:avLst/>
          </a:prstGeom>
        </p:spPr>
      </p:pic>
      <p:cxnSp>
        <p:nvCxnSpPr>
          <p:cNvPr id="46" name="直線接點 45"/>
          <p:cNvCxnSpPr/>
          <p:nvPr/>
        </p:nvCxnSpPr>
        <p:spPr>
          <a:xfrm>
            <a:off x="1590500" y="3783110"/>
            <a:ext cx="3318164" cy="0"/>
          </a:xfrm>
          <a:prstGeom prst="line">
            <a:avLst/>
          </a:prstGeom>
          <a:ln w="28575">
            <a:solidFill>
              <a:srgbClr val="5FB7E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4887882" y="3723318"/>
            <a:ext cx="119587" cy="119587"/>
          </a:xfrm>
          <a:prstGeom prst="ellipse">
            <a:avLst/>
          </a:prstGeom>
          <a:solidFill>
            <a:srgbClr val="5FB7E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7055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74199"/>
              </p:ext>
            </p:extLst>
          </p:nvPr>
        </p:nvGraphicFramePr>
        <p:xfrm>
          <a:off x="879456" y="1700937"/>
          <a:ext cx="7472569" cy="468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Impact" r:id="rId3" imgW="9804240" imgH="6146640" progId="PI3.Image">
                  <p:embed/>
                </p:oleObj>
              </mc:Choice>
              <mc:Fallback>
                <p:oleObj name="PhotoImpact" r:id="rId3" imgW="9804240" imgH="614664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456" y="1700937"/>
                        <a:ext cx="7472569" cy="4683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接點 15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3" name="群組 32"/>
          <p:cNvGrpSpPr/>
          <p:nvPr/>
        </p:nvGrpSpPr>
        <p:grpSpPr>
          <a:xfrm>
            <a:off x="-141316" y="281720"/>
            <a:ext cx="9410007" cy="625924"/>
            <a:chOff x="-141316" y="281720"/>
            <a:chExt cx="9410007" cy="625924"/>
          </a:xfrm>
        </p:grpSpPr>
        <p:sp>
          <p:nvSpPr>
            <p:cNvPr id="34" name="矩形 33"/>
            <p:cNvSpPr/>
            <p:nvPr/>
          </p:nvSpPr>
          <p:spPr>
            <a:xfrm>
              <a:off x="5157989" y="672812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4757255" y="357173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未來施政目標與展望</a:t>
              </a:r>
            </a:p>
          </p:txBody>
        </p:sp>
        <p:sp>
          <p:nvSpPr>
            <p:cNvPr id="36" name="＞形箭號 35"/>
            <p:cNvSpPr/>
            <p:nvPr/>
          </p:nvSpPr>
          <p:spPr>
            <a:xfrm>
              <a:off x="4239494" y="527758"/>
              <a:ext cx="203660" cy="26535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＞形箭號 36"/>
            <p:cNvSpPr/>
            <p:nvPr/>
          </p:nvSpPr>
          <p:spPr>
            <a:xfrm>
              <a:off x="4412081" y="527758"/>
              <a:ext cx="203660" cy="26535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＞形箭號 37"/>
            <p:cNvSpPr/>
            <p:nvPr/>
          </p:nvSpPr>
          <p:spPr>
            <a:xfrm>
              <a:off x="4584668" y="527758"/>
              <a:ext cx="203660" cy="26535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＞形箭號 38"/>
            <p:cNvSpPr/>
            <p:nvPr/>
          </p:nvSpPr>
          <p:spPr>
            <a:xfrm>
              <a:off x="4757256" y="527758"/>
              <a:ext cx="203660" cy="26535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40" name="直線接點 39"/>
            <p:cNvCxnSpPr/>
            <p:nvPr/>
          </p:nvCxnSpPr>
          <p:spPr>
            <a:xfrm>
              <a:off x="-141316" y="880985"/>
              <a:ext cx="9410007" cy="0"/>
            </a:xfrm>
            <a:prstGeom prst="line">
              <a:avLst/>
            </a:prstGeom>
            <a:ln w="12700" cmpd="thickThin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1" name="群組 40"/>
            <p:cNvGrpSpPr/>
            <p:nvPr/>
          </p:nvGrpSpPr>
          <p:grpSpPr>
            <a:xfrm>
              <a:off x="307572" y="281720"/>
              <a:ext cx="3884815" cy="625924"/>
              <a:chOff x="307572" y="240155"/>
              <a:chExt cx="3884815" cy="62592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088282" y="286443"/>
                <a:ext cx="95192" cy="500439"/>
              </a:xfrm>
              <a:prstGeom prst="rect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1156861" y="246359"/>
                <a:ext cx="292400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1350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金門縣議會第七屆第六次</a:t>
                </a:r>
                <a:r>
                  <a:rPr lang="zh-TW" altLang="en-US" sz="1350" dirty="0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定期會</a:t>
                </a:r>
                <a:endPara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1156861" y="496747"/>
                <a:ext cx="3035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金門縣政府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行政處業務報告</a:t>
                </a:r>
              </a:p>
            </p:txBody>
          </p:sp>
          <p:cxnSp>
            <p:nvCxnSpPr>
              <p:cNvPr id="45" name="直線接點 44"/>
              <p:cNvCxnSpPr/>
              <p:nvPr/>
            </p:nvCxnSpPr>
            <p:spPr>
              <a:xfrm>
                <a:off x="1239294" y="513862"/>
                <a:ext cx="2841569" cy="0"/>
              </a:xfrm>
              <a:prstGeom prst="line">
                <a:avLst/>
              </a:prstGeom>
              <a:ln w="19050">
                <a:solidFill>
                  <a:srgbClr val="5FB7E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" name="橢圓 45"/>
              <p:cNvSpPr/>
              <p:nvPr/>
            </p:nvSpPr>
            <p:spPr>
              <a:xfrm>
                <a:off x="4024061" y="480409"/>
                <a:ext cx="66908" cy="66908"/>
              </a:xfrm>
              <a:prstGeom prst="ellipse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47" name="圖片 4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72" y="240155"/>
                <a:ext cx="830996" cy="622332"/>
              </a:xfrm>
              <a:prstGeom prst="rect">
                <a:avLst/>
              </a:prstGeom>
            </p:spPr>
          </p:pic>
        </p:grpSp>
      </p:grpSp>
      <p:sp>
        <p:nvSpPr>
          <p:cNvPr id="11" name="文字方塊 10"/>
          <p:cNvSpPr txBox="1"/>
          <p:nvPr/>
        </p:nvSpPr>
        <p:spPr>
          <a:xfrm>
            <a:off x="1172386" y="1551171"/>
            <a:ext cx="462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E24D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r>
              <a:rPr lang="zh-TW" altLang="en-US" sz="2000" b="1" dirty="0" smtClean="0">
                <a:solidFill>
                  <a:srgbClr val="E24D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盡輔助單位</a:t>
            </a:r>
            <a:r>
              <a:rPr lang="zh-TW" altLang="en-US" sz="2000" b="1" dirty="0">
                <a:solidFill>
                  <a:srgbClr val="E24D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職責．</a:t>
            </a:r>
            <a:r>
              <a:rPr lang="zh-TW" altLang="en-US" sz="2000" b="1" dirty="0" smtClean="0">
                <a:solidFill>
                  <a:srgbClr val="E24D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協助業務單位施政</a:t>
            </a:r>
            <a:endParaRPr lang="zh-TW" altLang="en-US" sz="2000" b="1" dirty="0">
              <a:solidFill>
                <a:srgbClr val="E24D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75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1" y="1630379"/>
            <a:ext cx="8090465" cy="435525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756666" y="1076381"/>
            <a:ext cx="2393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dirty="0">
                <a:solidFill>
                  <a:srgbClr val="898989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金門縣政府行政處</a:t>
            </a:r>
            <a:endParaRPr lang="en-US" altLang="zh-TW" sz="1500" dirty="0">
              <a:solidFill>
                <a:srgbClr val="898989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1500" b="1" dirty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業務報告參加人員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07572" y="240155"/>
            <a:ext cx="3884815" cy="625924"/>
            <a:chOff x="307572" y="240155"/>
            <a:chExt cx="3884815" cy="625924"/>
          </a:xfrm>
        </p:grpSpPr>
        <p:sp>
          <p:nvSpPr>
            <p:cNvPr id="4" name="矩形 3"/>
            <p:cNvSpPr/>
            <p:nvPr/>
          </p:nvSpPr>
          <p:spPr>
            <a:xfrm>
              <a:off x="1088282" y="286443"/>
              <a:ext cx="95192" cy="500439"/>
            </a:xfrm>
            <a:prstGeom prst="rect">
              <a:avLst/>
            </a:prstGeom>
            <a:solidFill>
              <a:srgbClr val="5FB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156861" y="246359"/>
              <a:ext cx="29240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金門縣議會第七屆第六次</a:t>
              </a:r>
              <a:r>
                <a:rPr lang="zh-TW" altLang="en-US" sz="1350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定期會</a:t>
              </a:r>
              <a:endParaRPr lang="zh-TW" altLang="en-US" sz="1350" dirty="0"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156861" y="496747"/>
              <a:ext cx="3035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金門縣政府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行政處業務報告</a:t>
              </a: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1239294" y="513862"/>
              <a:ext cx="2841569" cy="0"/>
            </a:xfrm>
            <a:prstGeom prst="line">
              <a:avLst/>
            </a:prstGeom>
            <a:ln w="19050">
              <a:solidFill>
                <a:srgbClr val="5FB7E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4024061" y="480409"/>
              <a:ext cx="66908" cy="66908"/>
            </a:xfrm>
            <a:prstGeom prst="ellipse">
              <a:avLst/>
            </a:prstGeom>
            <a:solidFill>
              <a:srgbClr val="5FB7E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72" y="240155"/>
              <a:ext cx="830996" cy="622332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4497185" y="2186247"/>
            <a:ext cx="764771" cy="266008"/>
          </a:xfrm>
          <a:prstGeom prst="rect">
            <a:avLst/>
          </a:prstGeom>
          <a:solidFill>
            <a:srgbClr val="5FB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400522" y="2154422"/>
            <a:ext cx="81945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spcBef>
                <a:spcPts val="1800"/>
              </a:spcBef>
            </a:pPr>
            <a:r>
              <a:rPr lang="zh-TW" altLang="en-US" sz="165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陳朝金</a:t>
            </a:r>
          </a:p>
        </p:txBody>
      </p:sp>
      <p:sp>
        <p:nvSpPr>
          <p:cNvPr id="17" name="矩形 16"/>
          <p:cNvSpPr/>
          <p:nvPr/>
        </p:nvSpPr>
        <p:spPr>
          <a:xfrm>
            <a:off x="4438996" y="3017520"/>
            <a:ext cx="822960" cy="274320"/>
          </a:xfrm>
          <a:prstGeom prst="rect">
            <a:avLst/>
          </a:prstGeom>
          <a:solidFill>
            <a:srgbClr val="5FB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400522" y="2981555"/>
            <a:ext cx="81945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spcBef>
                <a:spcPts val="1800"/>
              </a:spcBef>
            </a:pPr>
            <a:r>
              <a:rPr lang="zh-TW" altLang="en-US" sz="165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許慧婷</a:t>
            </a:r>
          </a:p>
        </p:txBody>
      </p:sp>
      <p:sp>
        <p:nvSpPr>
          <p:cNvPr id="19" name="矩形 18"/>
          <p:cNvSpPr/>
          <p:nvPr/>
        </p:nvSpPr>
        <p:spPr>
          <a:xfrm>
            <a:off x="4497185" y="4937760"/>
            <a:ext cx="764771" cy="307571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444904" y="4926733"/>
            <a:ext cx="81945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spcBef>
                <a:spcPts val="1800"/>
              </a:spcBef>
            </a:pPr>
            <a:r>
              <a:rPr lang="zh-TW" altLang="en-US" sz="165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翁秝蓁</a:t>
            </a:r>
          </a:p>
        </p:txBody>
      </p:sp>
      <p:sp>
        <p:nvSpPr>
          <p:cNvPr id="7" name="矩形 6"/>
          <p:cNvSpPr/>
          <p:nvPr/>
        </p:nvSpPr>
        <p:spPr>
          <a:xfrm>
            <a:off x="1413164" y="5469774"/>
            <a:ext cx="798021" cy="266007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463935" y="5465976"/>
            <a:ext cx="798021" cy="266007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372494" y="5449057"/>
            <a:ext cx="8386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6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吳東強</a:t>
            </a:r>
            <a:endParaRPr lang="zh-TW" altLang="en-US" sz="16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453217" y="5452904"/>
            <a:ext cx="81945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6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余嫈嬪</a:t>
            </a:r>
            <a:endParaRPr lang="zh-TW" altLang="en-US" sz="16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640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82" y="733172"/>
            <a:ext cx="4320864" cy="28997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46" y="3994880"/>
            <a:ext cx="3907373" cy="2595612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345260" y="738987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01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74929" y="916325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依據綜建方案．彙編施政計畫</a:t>
            </a:r>
          </a:p>
        </p:txBody>
      </p:sp>
      <p:sp>
        <p:nvSpPr>
          <p:cNvPr id="31" name="等腰三角形 30"/>
          <p:cNvSpPr/>
          <p:nvPr/>
        </p:nvSpPr>
        <p:spPr>
          <a:xfrm rot="5400000">
            <a:off x="606572" y="1396368"/>
            <a:ext cx="202916" cy="11450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750779" y="1311405"/>
            <a:ext cx="349702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賡續就本縣需求滾動檢討，爭取離島建設基金挹注，減輕縣庫負擔。啟動本縣第六期（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112-115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年）綜建方案規劃作業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，於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日召開期中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報告審查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會議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；業於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大金門及烈嶼地區各辦理乙場座談會，以蒐集各方意見，讓政策更貼近民意。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45260" y="3931407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02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859583" y="4119051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加強協調整合．推動地區發展</a:t>
            </a:r>
          </a:p>
        </p:txBody>
      </p:sp>
      <p:sp>
        <p:nvSpPr>
          <p:cNvPr id="39" name="等腰三角形 38"/>
          <p:cNvSpPr/>
          <p:nvPr/>
        </p:nvSpPr>
        <p:spPr>
          <a:xfrm rot="5400000">
            <a:off x="606572" y="4633748"/>
            <a:ext cx="202916" cy="11450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4605258" y="3492551"/>
            <a:ext cx="3919076" cy="3484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4605257" y="6318903"/>
            <a:ext cx="3910763" cy="3484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4879339" y="6330989"/>
            <a:ext cx="3498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召開有感施政研商會議．俾使民眾周知縣政資訊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581891" y="1243290"/>
            <a:ext cx="3494112" cy="74815"/>
            <a:chOff x="581891" y="1609047"/>
            <a:chExt cx="3494112" cy="74815"/>
          </a:xfrm>
        </p:grpSpPr>
        <p:cxnSp>
          <p:nvCxnSpPr>
            <p:cNvPr id="54" name="直線接點 53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" name="橢圓 1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723210" y="4430190"/>
            <a:ext cx="3494112" cy="74815"/>
            <a:chOff x="581891" y="1609047"/>
            <a:chExt cx="3494112" cy="74815"/>
          </a:xfrm>
        </p:grpSpPr>
        <p:cxnSp>
          <p:nvCxnSpPr>
            <p:cNvPr id="56" name="直線接點 55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橢圓 56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-141316" y="281720"/>
            <a:ext cx="9410007" cy="625924"/>
            <a:chOff x="-141316" y="281720"/>
            <a:chExt cx="9410007" cy="625924"/>
          </a:xfrm>
        </p:grpSpPr>
        <p:sp>
          <p:nvSpPr>
            <p:cNvPr id="46" name="矩形 45"/>
            <p:cNvSpPr/>
            <p:nvPr/>
          </p:nvSpPr>
          <p:spPr>
            <a:xfrm>
              <a:off x="5157989" y="672812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933896" y="358373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</a:p>
          </p:txBody>
        </p:sp>
        <p:sp>
          <p:nvSpPr>
            <p:cNvPr id="4" name="＞形箭號 3"/>
            <p:cNvSpPr/>
            <p:nvPr/>
          </p:nvSpPr>
          <p:spPr>
            <a:xfrm>
              <a:off x="4239494" y="527758"/>
              <a:ext cx="203660" cy="26535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＞形箭號 58"/>
            <p:cNvSpPr/>
            <p:nvPr/>
          </p:nvSpPr>
          <p:spPr>
            <a:xfrm>
              <a:off x="4412081" y="527758"/>
              <a:ext cx="203660" cy="26535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＞形箭號 59"/>
            <p:cNvSpPr/>
            <p:nvPr/>
          </p:nvSpPr>
          <p:spPr>
            <a:xfrm>
              <a:off x="4584668" y="527758"/>
              <a:ext cx="203660" cy="26535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＞形箭號 60"/>
            <p:cNvSpPr/>
            <p:nvPr/>
          </p:nvSpPr>
          <p:spPr>
            <a:xfrm>
              <a:off x="4757256" y="527758"/>
              <a:ext cx="203660" cy="26535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-141316" y="880985"/>
              <a:ext cx="9410007" cy="0"/>
            </a:xfrm>
            <a:prstGeom prst="line">
              <a:avLst/>
            </a:prstGeom>
            <a:ln w="12700" cmpd="thickThin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5" name="群組 44"/>
            <p:cNvGrpSpPr/>
            <p:nvPr/>
          </p:nvGrpSpPr>
          <p:grpSpPr>
            <a:xfrm>
              <a:off x="307572" y="281720"/>
              <a:ext cx="3884815" cy="625924"/>
              <a:chOff x="307572" y="240155"/>
              <a:chExt cx="3884815" cy="625924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1088282" y="286443"/>
                <a:ext cx="95192" cy="500439"/>
              </a:xfrm>
              <a:prstGeom prst="rect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1156861" y="246359"/>
                <a:ext cx="292400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1350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金門縣議會第七屆第六次</a:t>
                </a:r>
                <a:r>
                  <a:rPr lang="zh-TW" altLang="en-US" sz="1350" dirty="0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定期會</a:t>
                </a:r>
                <a:endPara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1156861" y="496747"/>
                <a:ext cx="3035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金門縣政府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行政處業務報告</a:t>
                </a:r>
              </a:p>
            </p:txBody>
          </p:sp>
          <p:cxnSp>
            <p:nvCxnSpPr>
              <p:cNvPr id="64" name="直線接點 63"/>
              <p:cNvCxnSpPr/>
              <p:nvPr/>
            </p:nvCxnSpPr>
            <p:spPr>
              <a:xfrm>
                <a:off x="1239294" y="513862"/>
                <a:ext cx="2841569" cy="0"/>
              </a:xfrm>
              <a:prstGeom prst="line">
                <a:avLst/>
              </a:prstGeom>
              <a:ln w="19050">
                <a:solidFill>
                  <a:srgbClr val="5FB7E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5" name="橢圓 64"/>
              <p:cNvSpPr/>
              <p:nvPr/>
            </p:nvSpPr>
            <p:spPr>
              <a:xfrm>
                <a:off x="4024061" y="480409"/>
                <a:ext cx="66908" cy="66908"/>
              </a:xfrm>
              <a:prstGeom prst="ellipse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66" name="圖片 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72" y="240155"/>
                <a:ext cx="830996" cy="622332"/>
              </a:xfrm>
              <a:prstGeom prst="rect">
                <a:avLst/>
              </a:prstGeom>
            </p:spPr>
          </p:pic>
        </p:grpSp>
      </p:grpSp>
      <p:sp>
        <p:nvSpPr>
          <p:cNvPr id="67" name="文字方塊 66"/>
          <p:cNvSpPr txBox="1"/>
          <p:nvPr/>
        </p:nvSpPr>
        <p:spPr>
          <a:xfrm>
            <a:off x="750781" y="2908141"/>
            <a:ext cx="3818042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HK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本府明</a:t>
            </a:r>
            <a:r>
              <a:rPr lang="zh-HK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年度施政計畫先期作業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，彙</a:t>
            </a:r>
            <a:r>
              <a:rPr lang="zh-HK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endParaRPr lang="en-US" altLang="zh-HK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14000"/>
              </a:lnSpc>
            </a:pPr>
            <a:r>
              <a:rPr lang="zh-HK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HK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單位計畫書</a:t>
            </a:r>
            <a:r>
              <a:rPr lang="zh-HK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en-US" altLang="zh-HK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HK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預算計新</a:t>
            </a:r>
            <a:r>
              <a:rPr lang="zh-HK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臺幣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</a:p>
          <a:p>
            <a:pPr algn="just">
              <a:lnSpc>
                <a:spcPct val="114000"/>
              </a:lnSpc>
            </a:pPr>
            <a:r>
              <a:rPr lang="zh-HK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億餘</a:t>
            </a:r>
            <a:r>
              <a:rPr lang="zh-HK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HK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經審查會決議納入概算</a:t>
            </a:r>
            <a:r>
              <a:rPr lang="zh-HK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審查計</a:t>
            </a:r>
            <a:endParaRPr lang="en-US" altLang="zh-HK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14000"/>
              </a:lnSpc>
            </a:pP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155</a:t>
            </a:r>
            <a:r>
              <a:rPr lang="zh-HK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納</a:t>
            </a:r>
            <a:r>
              <a:rPr lang="zh-HK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為概算審查之參據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8" name="等腰三角形 67"/>
          <p:cNvSpPr/>
          <p:nvPr/>
        </p:nvSpPr>
        <p:spPr>
          <a:xfrm rot="5400000">
            <a:off x="606572" y="3012841"/>
            <a:ext cx="202916" cy="11450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730567" y="4525469"/>
            <a:ext cx="397104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紓困振興作業，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召開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三場次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紓困振興工作小組會議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，研商各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減緩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新冠肺炎疫情對地區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衝擊。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等腰三角形 69"/>
          <p:cNvSpPr/>
          <p:nvPr/>
        </p:nvSpPr>
        <p:spPr>
          <a:xfrm rot="5400000">
            <a:off x="606572" y="6172558"/>
            <a:ext cx="202916" cy="11450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715454" y="6054425"/>
            <a:ext cx="39710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彙整本年度有感施政項目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年計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72</a:t>
            </a:r>
          </a:p>
          <a:p>
            <a:pPr>
              <a:lnSpc>
                <a:spcPct val="120000"/>
              </a:lnSpc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項，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持續精進施政作為。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4575429" y="3541520"/>
            <a:ext cx="4161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持續推動紓困振興作業．減緩新冠肺炎疫情對地區之影響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730567" y="5413863"/>
            <a:ext cx="39710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協助烈嶼鄉公所提送「烈嶼鄉零碳島創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生計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畫」！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等腰三角形 47"/>
          <p:cNvSpPr/>
          <p:nvPr/>
        </p:nvSpPr>
        <p:spPr>
          <a:xfrm rot="5400000">
            <a:off x="606572" y="5535161"/>
            <a:ext cx="202916" cy="11450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5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77450" y="1027605"/>
            <a:ext cx="2653634" cy="346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232591" y="813043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03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81166" y="974513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落實施政管考．精進執行成效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681166" y="1323070"/>
            <a:ext cx="333096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定期召開各項施政計畫及專案管考會議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，督促縣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政如期如質推動，相關執行成果均公開於本府全球資訊網。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232591" y="1941375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04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81166" y="2113486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修訂法令規章．俾利業務執行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681166" y="2452940"/>
            <a:ext cx="3686891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定期召開法規審查會議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，因應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地區實際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，制（訂）自治法規。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月：</a:t>
            </a:r>
            <a:endParaRPr lang="en-US" altLang="zh-TW" sz="14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4581451" y="4272742"/>
            <a:ext cx="0" cy="2263849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232591" y="3931053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05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81166" y="4083986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審理訴願國賠．保障人民權益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681166" y="4457485"/>
            <a:ext cx="389503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月，向本府提起訴願者計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件，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均依法審議中：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經審議決定者計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件，不受理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件，駁回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撤銷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件，一部撤銷一部駁回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等腰三角形 60"/>
          <p:cNvSpPr/>
          <p:nvPr/>
        </p:nvSpPr>
        <p:spPr>
          <a:xfrm rot="5400000">
            <a:off x="481873" y="4580170"/>
            <a:ext cx="202916" cy="11450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681166" y="6043338"/>
            <a:ext cx="389503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月，辦理消費爭議調解事件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件，均調解不成立；另新收調解案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件，尚在調解中。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等腰三角形 62"/>
          <p:cNvSpPr/>
          <p:nvPr/>
        </p:nvSpPr>
        <p:spPr>
          <a:xfrm rot="5400000">
            <a:off x="481873" y="6162834"/>
            <a:ext cx="202916" cy="11450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09474" y="1639634"/>
            <a:ext cx="2089994" cy="161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5609475" y="1873148"/>
            <a:ext cx="542588" cy="167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5609475" y="2111623"/>
            <a:ext cx="454868" cy="156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/>
        </p:nvSpPr>
        <p:spPr>
          <a:xfrm>
            <a:off x="5609475" y="2339824"/>
            <a:ext cx="454868" cy="173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467890" y="1372713"/>
            <a:ext cx="2912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0   2   4   6   8   10   12   14    17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（案）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786950" y="1568446"/>
            <a:ext cx="9463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工務處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4786950" y="1804789"/>
            <a:ext cx="9463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自來水廠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4786950" y="2045442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建設處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4786950" y="2299813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金酒公司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4786950" y="2530867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觀光處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4786950" y="2758713"/>
            <a:ext cx="7510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衛生局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4786950" y="3003029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港務處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4786950" y="3695529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文化局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786950" y="3459190"/>
            <a:ext cx="7335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殯葬所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4786950" y="3222847"/>
            <a:ext cx="8430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教育處</a:t>
            </a:r>
          </a:p>
        </p:txBody>
      </p:sp>
      <p:sp>
        <p:nvSpPr>
          <p:cNvPr id="84" name="矩形 83"/>
          <p:cNvSpPr/>
          <p:nvPr/>
        </p:nvSpPr>
        <p:spPr>
          <a:xfrm>
            <a:off x="5609475" y="3047108"/>
            <a:ext cx="252716" cy="15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/>
        </p:nvSpPr>
        <p:spPr>
          <a:xfrm>
            <a:off x="5609475" y="2585155"/>
            <a:ext cx="341840" cy="1594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956571" y="1029526"/>
            <a:ext cx="35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重大施政計畫案件統計圖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568461" y="3012028"/>
            <a:ext cx="123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列管案件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6568461" y="3380394"/>
            <a:ext cx="1799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進度落後達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6.5%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7589519" y="2984765"/>
            <a:ext cx="123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總計</a:t>
            </a:r>
            <a:r>
              <a:rPr lang="en-US" altLang="zh-TW" sz="1400" b="1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r>
              <a:rPr lang="zh-TW" altLang="en-US" sz="1400" b="1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cxnSp>
        <p:nvCxnSpPr>
          <p:cNvPr id="92" name="直線接點 91"/>
          <p:cNvCxnSpPr/>
          <p:nvPr/>
        </p:nvCxnSpPr>
        <p:spPr>
          <a:xfrm>
            <a:off x="6718715" y="3685508"/>
            <a:ext cx="1748656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3" name="文字方塊 92"/>
          <p:cNvSpPr txBox="1"/>
          <p:nvPr/>
        </p:nvSpPr>
        <p:spPr>
          <a:xfrm>
            <a:off x="7932675" y="3353611"/>
            <a:ext cx="123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sp>
        <p:nvSpPr>
          <p:cNvPr id="94" name="文字方塊 93"/>
          <p:cNvSpPr txBox="1"/>
          <p:nvPr/>
        </p:nvSpPr>
        <p:spPr>
          <a:xfrm>
            <a:off x="7725493" y="1559746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6123468" y="1830190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sp>
        <p:nvSpPr>
          <p:cNvPr id="96" name="文字方塊 95"/>
          <p:cNvSpPr txBox="1"/>
          <p:nvPr/>
        </p:nvSpPr>
        <p:spPr>
          <a:xfrm>
            <a:off x="6048651" y="2066888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sp>
        <p:nvSpPr>
          <p:cNvPr id="97" name="文字方塊 96"/>
          <p:cNvSpPr txBox="1"/>
          <p:nvPr/>
        </p:nvSpPr>
        <p:spPr>
          <a:xfrm>
            <a:off x="6034715" y="2279494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sp>
        <p:nvSpPr>
          <p:cNvPr id="98" name="文字方塊 97"/>
          <p:cNvSpPr txBox="1"/>
          <p:nvPr/>
        </p:nvSpPr>
        <p:spPr>
          <a:xfrm>
            <a:off x="5916852" y="2523175"/>
            <a:ext cx="505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sp>
        <p:nvSpPr>
          <p:cNvPr id="99" name="文字方塊 98"/>
          <p:cNvSpPr txBox="1"/>
          <p:nvPr/>
        </p:nvSpPr>
        <p:spPr>
          <a:xfrm>
            <a:off x="5717349" y="2758322"/>
            <a:ext cx="633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sp>
        <p:nvSpPr>
          <p:cNvPr id="100" name="文字方塊 99"/>
          <p:cNvSpPr txBox="1"/>
          <p:nvPr/>
        </p:nvSpPr>
        <p:spPr>
          <a:xfrm>
            <a:off x="5836150" y="2993417"/>
            <a:ext cx="5505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sp>
        <p:nvSpPr>
          <p:cNvPr id="103" name="文字方塊 102"/>
          <p:cNvSpPr txBox="1"/>
          <p:nvPr/>
        </p:nvSpPr>
        <p:spPr>
          <a:xfrm>
            <a:off x="5733275" y="3702669"/>
            <a:ext cx="6092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cxnSp>
        <p:nvCxnSpPr>
          <p:cNvPr id="105" name="直線接點 104"/>
          <p:cNvCxnSpPr/>
          <p:nvPr/>
        </p:nvCxnSpPr>
        <p:spPr>
          <a:xfrm>
            <a:off x="6718715" y="2976021"/>
            <a:ext cx="1748656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>
            <a:off x="6718715" y="3330764"/>
            <a:ext cx="1748656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7" name="文字方塊 106"/>
          <p:cNvSpPr txBox="1"/>
          <p:nvPr/>
        </p:nvSpPr>
        <p:spPr>
          <a:xfrm>
            <a:off x="4602429" y="3931053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06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8" name="文字方塊 107"/>
          <p:cNvSpPr txBox="1"/>
          <p:nvPr/>
        </p:nvSpPr>
        <p:spPr>
          <a:xfrm>
            <a:off x="5058549" y="4083986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推動法律扶助．提供民眾諮詢</a:t>
            </a:r>
          </a:p>
        </p:txBody>
      </p:sp>
      <p:sp>
        <p:nvSpPr>
          <p:cNvPr id="109" name="文字方塊 108"/>
          <p:cNvSpPr txBox="1"/>
          <p:nvPr/>
        </p:nvSpPr>
        <p:spPr>
          <a:xfrm>
            <a:off x="4934859" y="4507363"/>
            <a:ext cx="389503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延聘執業律師，提供縣民免費法律諮詢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月已辦理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場次，提供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</a:p>
          <a:p>
            <a:pPr>
              <a:lnSpc>
                <a:spcPct val="120000"/>
              </a:lnSpc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之服務。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等腰三角形 110"/>
          <p:cNvSpPr/>
          <p:nvPr/>
        </p:nvSpPr>
        <p:spPr>
          <a:xfrm rot="5400000">
            <a:off x="4802070" y="4621735"/>
            <a:ext cx="202916" cy="11450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6" name="群組 85"/>
          <p:cNvGrpSpPr/>
          <p:nvPr/>
        </p:nvGrpSpPr>
        <p:grpSpPr>
          <a:xfrm>
            <a:off x="636346" y="2451756"/>
            <a:ext cx="3494112" cy="74815"/>
            <a:chOff x="581891" y="1609047"/>
            <a:chExt cx="3494112" cy="74815"/>
          </a:xfrm>
        </p:grpSpPr>
        <p:cxnSp>
          <p:nvCxnSpPr>
            <p:cNvPr id="87" name="直線接點 86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橢圓 89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橢圓 90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4" name="群組 103"/>
          <p:cNvGrpSpPr/>
          <p:nvPr/>
        </p:nvGrpSpPr>
        <p:grpSpPr>
          <a:xfrm>
            <a:off x="636346" y="1289773"/>
            <a:ext cx="3494112" cy="74815"/>
            <a:chOff x="581891" y="1609047"/>
            <a:chExt cx="3494112" cy="74815"/>
          </a:xfrm>
        </p:grpSpPr>
        <p:cxnSp>
          <p:nvCxnSpPr>
            <p:cNvPr id="114" name="直線接點 113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5" name="橢圓 114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橢圓 115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7" name="群組 116"/>
          <p:cNvGrpSpPr/>
          <p:nvPr/>
        </p:nvGrpSpPr>
        <p:grpSpPr>
          <a:xfrm>
            <a:off x="636346" y="4416534"/>
            <a:ext cx="3494112" cy="74815"/>
            <a:chOff x="581891" y="1609047"/>
            <a:chExt cx="3494112" cy="74815"/>
          </a:xfrm>
        </p:grpSpPr>
        <p:cxnSp>
          <p:nvCxnSpPr>
            <p:cNvPr id="118" name="直線接點 117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橢圓 118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橢圓 119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1" name="群組 120"/>
          <p:cNvGrpSpPr/>
          <p:nvPr/>
        </p:nvGrpSpPr>
        <p:grpSpPr>
          <a:xfrm>
            <a:off x="4946863" y="4416534"/>
            <a:ext cx="3494112" cy="74815"/>
            <a:chOff x="581891" y="1609047"/>
            <a:chExt cx="3494112" cy="74815"/>
          </a:xfrm>
        </p:grpSpPr>
        <p:cxnSp>
          <p:nvCxnSpPr>
            <p:cNvPr id="122" name="直線接點 121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3" name="橢圓 122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橢圓 123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6" name="肘形接點 5"/>
          <p:cNvCxnSpPr/>
          <p:nvPr/>
        </p:nvCxnSpPr>
        <p:spPr>
          <a:xfrm rot="10800000" flipH="1" flipV="1">
            <a:off x="6518593" y="3165916"/>
            <a:ext cx="152204" cy="352977"/>
          </a:xfrm>
          <a:prstGeom prst="bentConnector3">
            <a:avLst>
              <a:gd name="adj1" fmla="val -1501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816476" y="3256600"/>
            <a:ext cx="1036121" cy="224444"/>
            <a:chOff x="800943" y="3547549"/>
            <a:chExt cx="1036121" cy="224444"/>
          </a:xfrm>
        </p:grpSpPr>
        <p:sp>
          <p:nvSpPr>
            <p:cNvPr id="12" name="五邊形 11"/>
            <p:cNvSpPr/>
            <p:nvPr/>
          </p:nvSpPr>
          <p:spPr>
            <a:xfrm>
              <a:off x="883869" y="3547549"/>
              <a:ext cx="953195" cy="224444"/>
            </a:xfrm>
            <a:prstGeom prst="homePlat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00943" y="3551572"/>
              <a:ext cx="45719" cy="216399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931758" y="3179650"/>
            <a:ext cx="45719" cy="343469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971933" y="3477396"/>
            <a:ext cx="131278" cy="45719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矩形 142"/>
          <p:cNvSpPr/>
          <p:nvPr/>
        </p:nvSpPr>
        <p:spPr>
          <a:xfrm>
            <a:off x="1971933" y="3179650"/>
            <a:ext cx="131278" cy="45719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049386" y="305165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制定：</a:t>
            </a:r>
          </a:p>
        </p:txBody>
      </p:sp>
      <p:sp>
        <p:nvSpPr>
          <p:cNvPr id="144" name="文字方塊 143"/>
          <p:cNvSpPr txBox="1"/>
          <p:nvPr/>
        </p:nvSpPr>
        <p:spPr>
          <a:xfrm>
            <a:off x="2049386" y="338041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修正：</a:t>
            </a:r>
          </a:p>
        </p:txBody>
      </p:sp>
      <p:sp>
        <p:nvSpPr>
          <p:cNvPr id="145" name="文字方塊 144"/>
          <p:cNvSpPr txBox="1"/>
          <p:nvPr/>
        </p:nvSpPr>
        <p:spPr>
          <a:xfrm>
            <a:off x="2572876" y="3051273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</a:p>
        </p:txBody>
      </p:sp>
      <p:sp>
        <p:nvSpPr>
          <p:cNvPr id="149" name="文字方塊 148"/>
          <p:cNvSpPr txBox="1"/>
          <p:nvPr/>
        </p:nvSpPr>
        <p:spPr>
          <a:xfrm>
            <a:off x="2572876" y="3369203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816476" y="3729761"/>
            <a:ext cx="1036121" cy="224444"/>
            <a:chOff x="791541" y="3929267"/>
            <a:chExt cx="1036121" cy="224444"/>
          </a:xfrm>
        </p:grpSpPr>
        <p:sp>
          <p:nvSpPr>
            <p:cNvPr id="150" name="五邊形 149"/>
            <p:cNvSpPr/>
            <p:nvPr/>
          </p:nvSpPr>
          <p:spPr>
            <a:xfrm>
              <a:off x="874467" y="3929267"/>
              <a:ext cx="953195" cy="224444"/>
            </a:xfrm>
            <a:prstGeom prst="homePlat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791541" y="3933290"/>
              <a:ext cx="45719" cy="216399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861817" y="321136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自治法規</a:t>
            </a:r>
          </a:p>
        </p:txBody>
      </p:sp>
      <p:sp>
        <p:nvSpPr>
          <p:cNvPr id="152" name="文字方塊 151"/>
          <p:cNvSpPr txBox="1"/>
          <p:nvPr/>
        </p:nvSpPr>
        <p:spPr>
          <a:xfrm>
            <a:off x="861817" y="369769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行政規則</a:t>
            </a:r>
          </a:p>
        </p:txBody>
      </p:sp>
      <p:sp>
        <p:nvSpPr>
          <p:cNvPr id="153" name="文字方塊 152"/>
          <p:cNvSpPr txBox="1"/>
          <p:nvPr/>
        </p:nvSpPr>
        <p:spPr>
          <a:xfrm>
            <a:off x="1827394" y="3687040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訂定（修正）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</a:p>
        </p:txBody>
      </p:sp>
      <p:grpSp>
        <p:nvGrpSpPr>
          <p:cNvPr id="159" name="群組 158"/>
          <p:cNvGrpSpPr/>
          <p:nvPr/>
        </p:nvGrpSpPr>
        <p:grpSpPr>
          <a:xfrm>
            <a:off x="-141316" y="281720"/>
            <a:ext cx="9410007" cy="625924"/>
            <a:chOff x="-141316" y="281720"/>
            <a:chExt cx="9410007" cy="625924"/>
          </a:xfrm>
        </p:grpSpPr>
        <p:sp>
          <p:nvSpPr>
            <p:cNvPr id="160" name="矩形 159"/>
            <p:cNvSpPr/>
            <p:nvPr/>
          </p:nvSpPr>
          <p:spPr>
            <a:xfrm>
              <a:off x="5157989" y="672812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1" name="文字方塊 160"/>
            <p:cNvSpPr txBox="1"/>
            <p:nvPr/>
          </p:nvSpPr>
          <p:spPr>
            <a:xfrm>
              <a:off x="4933896" y="358373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</a:p>
          </p:txBody>
        </p:sp>
        <p:sp>
          <p:nvSpPr>
            <p:cNvPr id="162" name="＞形箭號 161"/>
            <p:cNvSpPr/>
            <p:nvPr/>
          </p:nvSpPr>
          <p:spPr>
            <a:xfrm>
              <a:off x="4239494" y="527758"/>
              <a:ext cx="203660" cy="26535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63" name="＞形箭號 162"/>
            <p:cNvSpPr/>
            <p:nvPr/>
          </p:nvSpPr>
          <p:spPr>
            <a:xfrm>
              <a:off x="4412081" y="527758"/>
              <a:ext cx="203660" cy="26535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＞形箭號 163"/>
            <p:cNvSpPr/>
            <p:nvPr/>
          </p:nvSpPr>
          <p:spPr>
            <a:xfrm>
              <a:off x="4584668" y="527758"/>
              <a:ext cx="203660" cy="26535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＞形箭號 164"/>
            <p:cNvSpPr/>
            <p:nvPr/>
          </p:nvSpPr>
          <p:spPr>
            <a:xfrm>
              <a:off x="4757256" y="527758"/>
              <a:ext cx="203660" cy="26535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166" name="直線接點 165"/>
            <p:cNvCxnSpPr/>
            <p:nvPr/>
          </p:nvCxnSpPr>
          <p:spPr>
            <a:xfrm>
              <a:off x="-141316" y="880985"/>
              <a:ext cx="9410007" cy="0"/>
            </a:xfrm>
            <a:prstGeom prst="line">
              <a:avLst/>
            </a:prstGeom>
            <a:ln w="12700" cmpd="thickThin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67" name="群組 166"/>
            <p:cNvGrpSpPr/>
            <p:nvPr/>
          </p:nvGrpSpPr>
          <p:grpSpPr>
            <a:xfrm>
              <a:off x="307572" y="281720"/>
              <a:ext cx="3884815" cy="625924"/>
              <a:chOff x="307572" y="240155"/>
              <a:chExt cx="3884815" cy="625924"/>
            </a:xfrm>
          </p:grpSpPr>
          <p:sp>
            <p:nvSpPr>
              <p:cNvPr id="168" name="矩形 167"/>
              <p:cNvSpPr/>
              <p:nvPr/>
            </p:nvSpPr>
            <p:spPr>
              <a:xfrm>
                <a:off x="1088282" y="286443"/>
                <a:ext cx="95192" cy="500439"/>
              </a:xfrm>
              <a:prstGeom prst="rect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69" name="文字方塊 168"/>
              <p:cNvSpPr txBox="1"/>
              <p:nvPr/>
            </p:nvSpPr>
            <p:spPr>
              <a:xfrm>
                <a:off x="1156861" y="246359"/>
                <a:ext cx="292400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1350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金門縣議會第七屆第六次</a:t>
                </a:r>
                <a:r>
                  <a:rPr lang="zh-TW" altLang="en-US" sz="1350" dirty="0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定期會</a:t>
                </a:r>
                <a:endPara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170" name="文字方塊 169"/>
              <p:cNvSpPr txBox="1"/>
              <p:nvPr/>
            </p:nvSpPr>
            <p:spPr>
              <a:xfrm>
                <a:off x="1156861" y="496747"/>
                <a:ext cx="3035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金門縣政府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行政處業務報告</a:t>
                </a:r>
              </a:p>
            </p:txBody>
          </p:sp>
          <p:cxnSp>
            <p:nvCxnSpPr>
              <p:cNvPr id="171" name="直線接點 170"/>
              <p:cNvCxnSpPr/>
              <p:nvPr/>
            </p:nvCxnSpPr>
            <p:spPr>
              <a:xfrm>
                <a:off x="1239294" y="513862"/>
                <a:ext cx="2841569" cy="0"/>
              </a:xfrm>
              <a:prstGeom prst="line">
                <a:avLst/>
              </a:prstGeom>
              <a:ln w="19050">
                <a:solidFill>
                  <a:srgbClr val="5FB7E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2" name="橢圓 171"/>
              <p:cNvSpPr/>
              <p:nvPr/>
            </p:nvSpPr>
            <p:spPr>
              <a:xfrm>
                <a:off x="4024061" y="480409"/>
                <a:ext cx="66908" cy="66908"/>
              </a:xfrm>
              <a:prstGeom prst="ellipse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173" name="圖片 1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72" y="240155"/>
                <a:ext cx="830996" cy="622332"/>
              </a:xfrm>
              <a:prstGeom prst="rect">
                <a:avLst/>
              </a:prstGeom>
            </p:spPr>
          </p:pic>
        </p:grpSp>
      </p:grpSp>
      <p:sp>
        <p:nvSpPr>
          <p:cNvPr id="175" name="矩形 174"/>
          <p:cNvSpPr/>
          <p:nvPr/>
        </p:nvSpPr>
        <p:spPr>
          <a:xfrm>
            <a:off x="5609475" y="3734211"/>
            <a:ext cx="155610" cy="159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883151" y="1027605"/>
            <a:ext cx="45719" cy="345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456518" y="3712819"/>
            <a:ext cx="1075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截至</a:t>
            </a:r>
            <a:r>
              <a:rPr lang="en-US" altLang="zh-TW" sz="11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1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1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1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sp>
        <p:nvSpPr>
          <p:cNvPr id="177" name="文字方塊 176"/>
          <p:cNvSpPr txBox="1"/>
          <p:nvPr/>
        </p:nvSpPr>
        <p:spPr>
          <a:xfrm>
            <a:off x="6699668" y="2524901"/>
            <a:ext cx="180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重大施政計畫執行情形</a:t>
            </a:r>
          </a:p>
        </p:txBody>
      </p:sp>
      <p:sp>
        <p:nvSpPr>
          <p:cNvPr id="178" name="等腰三角形 177"/>
          <p:cNvSpPr/>
          <p:nvPr/>
        </p:nvSpPr>
        <p:spPr>
          <a:xfrm rot="5400000">
            <a:off x="481873" y="5497342"/>
            <a:ext cx="202916" cy="11450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" name="文字方塊 178"/>
          <p:cNvSpPr txBox="1"/>
          <p:nvPr/>
        </p:nvSpPr>
        <p:spPr>
          <a:xfrm>
            <a:off x="681166" y="5370948"/>
            <a:ext cx="389503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月，受理國賠請求案件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件，經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本府國家賠償審議委員會審議決定均拒絕賠償。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5609475" y="2816007"/>
            <a:ext cx="155610" cy="159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矩形 125"/>
          <p:cNvSpPr/>
          <p:nvPr/>
        </p:nvSpPr>
        <p:spPr>
          <a:xfrm>
            <a:off x="5609475" y="3275107"/>
            <a:ext cx="252716" cy="15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文字方塊 126"/>
          <p:cNvSpPr txBox="1"/>
          <p:nvPr/>
        </p:nvSpPr>
        <p:spPr>
          <a:xfrm>
            <a:off x="5814414" y="3245126"/>
            <a:ext cx="5505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sp>
        <p:nvSpPr>
          <p:cNvPr id="130" name="文字方塊 129"/>
          <p:cNvSpPr txBox="1"/>
          <p:nvPr/>
        </p:nvSpPr>
        <p:spPr>
          <a:xfrm>
            <a:off x="5736043" y="3489313"/>
            <a:ext cx="6092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3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sp>
        <p:nvSpPr>
          <p:cNvPr id="131" name="矩形 130"/>
          <p:cNvSpPr/>
          <p:nvPr/>
        </p:nvSpPr>
        <p:spPr>
          <a:xfrm>
            <a:off x="5609475" y="3503106"/>
            <a:ext cx="155610" cy="159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矩形 131"/>
          <p:cNvSpPr/>
          <p:nvPr/>
        </p:nvSpPr>
        <p:spPr>
          <a:xfrm>
            <a:off x="5609475" y="3275107"/>
            <a:ext cx="159558" cy="1497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5547403" y="3211262"/>
            <a:ext cx="5505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13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5609474" y="1644237"/>
            <a:ext cx="394876" cy="1548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5" name="文字方塊 134"/>
          <p:cNvSpPr txBox="1"/>
          <p:nvPr/>
        </p:nvSpPr>
        <p:spPr>
          <a:xfrm>
            <a:off x="5659739" y="1586632"/>
            <a:ext cx="286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13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5609475" y="1867259"/>
            <a:ext cx="155610" cy="1597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文字方塊 136"/>
          <p:cNvSpPr txBox="1"/>
          <p:nvPr/>
        </p:nvSpPr>
        <p:spPr>
          <a:xfrm>
            <a:off x="5547403" y="1807574"/>
            <a:ext cx="5505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13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5619354" y="2343830"/>
            <a:ext cx="252716" cy="156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文字方塊 138"/>
          <p:cNvSpPr txBox="1"/>
          <p:nvPr/>
        </p:nvSpPr>
        <p:spPr>
          <a:xfrm>
            <a:off x="5587106" y="2279058"/>
            <a:ext cx="286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13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68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331746" y="777870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07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86883" y="949573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召開縣政會議．凝聚政策共識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331746" y="2329927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08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786883" y="2479618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推動服務工作．提昇服務品質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786883" y="2886140"/>
            <a:ext cx="389503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強化人民陳情案件追蹤管制，設置專人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管理「縣長電子信箱」及行政院「院長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電子信箱」、「總統信箱」，依投書內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容分派權責單位研處並回覆陳情人，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407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件，已結案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405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件，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佔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99.51%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786883" y="1281947"/>
            <a:ext cx="389503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月計召開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次縣務會議，審議制定（修正）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案；召開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次主管會報，指裁示事項計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案，完成並解除列管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案，佔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，餘持續追蹤執行進度。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4" y="1089860"/>
            <a:ext cx="3742300" cy="24948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60043" y="3203378"/>
            <a:ext cx="3742296" cy="4419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召開縣政會議．強化橫向連繫．凝聚政策共識</a:t>
            </a:r>
          </a:p>
        </p:txBody>
      </p:sp>
      <p:sp>
        <p:nvSpPr>
          <p:cNvPr id="114" name="文字方塊 113"/>
          <p:cNvSpPr txBox="1"/>
          <p:nvPr/>
        </p:nvSpPr>
        <p:spPr>
          <a:xfrm>
            <a:off x="331746" y="4388157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09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786883" y="4540248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集中辦理採購．有效節省公帑</a:t>
            </a:r>
          </a:p>
        </p:txBody>
      </p:sp>
      <p:sp>
        <p:nvSpPr>
          <p:cNvPr id="116" name="文字方塊 115"/>
          <p:cNvSpPr txBox="1"/>
          <p:nvPr/>
        </p:nvSpPr>
        <p:spPr>
          <a:xfrm>
            <a:off x="786883" y="4904417"/>
            <a:ext cx="389503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月，計受理委辦招標案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408</a:t>
            </a: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件（工程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件、財物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228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件、勞務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件）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331746" y="5420223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9" name="文字方塊 118"/>
          <p:cNvSpPr txBox="1"/>
          <p:nvPr/>
        </p:nvSpPr>
        <p:spPr>
          <a:xfrm>
            <a:off x="786883" y="5597824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辦理電子採購．網路公開閱覽</a:t>
            </a:r>
          </a:p>
        </p:txBody>
      </p:sp>
      <p:sp>
        <p:nvSpPr>
          <p:cNvPr id="120" name="文字方塊 119"/>
          <p:cNvSpPr txBox="1"/>
          <p:nvPr/>
        </p:nvSpPr>
        <p:spPr>
          <a:xfrm>
            <a:off x="786883" y="5941566"/>
            <a:ext cx="389503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推行「政府採購電子領投標系統」，電子領標執行率為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、電子投標執行率為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72%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、網路公開閱覽執行率為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1" name="直線接點 120"/>
          <p:cNvCxnSpPr/>
          <p:nvPr/>
        </p:nvCxnSpPr>
        <p:spPr>
          <a:xfrm>
            <a:off x="4683145" y="4071925"/>
            <a:ext cx="0" cy="2628133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2" name="群組 31"/>
          <p:cNvGrpSpPr/>
          <p:nvPr/>
        </p:nvGrpSpPr>
        <p:grpSpPr>
          <a:xfrm>
            <a:off x="741580" y="1250958"/>
            <a:ext cx="3494112" cy="74815"/>
            <a:chOff x="581891" y="1609047"/>
            <a:chExt cx="3494112" cy="74815"/>
          </a:xfrm>
        </p:grpSpPr>
        <p:cxnSp>
          <p:nvCxnSpPr>
            <p:cNvPr id="34" name="直線接點 33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橢圓 34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741580" y="2810299"/>
            <a:ext cx="3494112" cy="74815"/>
            <a:chOff x="581891" y="1609047"/>
            <a:chExt cx="3494112" cy="74815"/>
          </a:xfrm>
        </p:grpSpPr>
        <p:cxnSp>
          <p:nvCxnSpPr>
            <p:cNvPr id="38" name="直線接點 37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橢圓 38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741580" y="4883411"/>
            <a:ext cx="3494112" cy="74815"/>
            <a:chOff x="581891" y="1609047"/>
            <a:chExt cx="3494112" cy="74815"/>
          </a:xfrm>
        </p:grpSpPr>
        <p:cxnSp>
          <p:nvCxnSpPr>
            <p:cNvPr id="42" name="直線接點 41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橢圓 42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712835" y="5924313"/>
            <a:ext cx="3494112" cy="74815"/>
            <a:chOff x="581891" y="1609047"/>
            <a:chExt cx="3494112" cy="74815"/>
          </a:xfrm>
        </p:grpSpPr>
        <p:cxnSp>
          <p:nvCxnSpPr>
            <p:cNvPr id="48" name="直線接點 47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橢圓 48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橢圓 49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60" name="直線接點 59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6" name="群組 65"/>
          <p:cNvGrpSpPr/>
          <p:nvPr/>
        </p:nvGrpSpPr>
        <p:grpSpPr>
          <a:xfrm>
            <a:off x="-141316" y="281720"/>
            <a:ext cx="9410007" cy="625924"/>
            <a:chOff x="-141316" y="281720"/>
            <a:chExt cx="9410007" cy="625924"/>
          </a:xfrm>
        </p:grpSpPr>
        <p:sp>
          <p:nvSpPr>
            <p:cNvPr id="67" name="矩形 66"/>
            <p:cNvSpPr/>
            <p:nvPr/>
          </p:nvSpPr>
          <p:spPr>
            <a:xfrm>
              <a:off x="5157989" y="672812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4933896" y="358373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</a:p>
          </p:txBody>
        </p:sp>
        <p:sp>
          <p:nvSpPr>
            <p:cNvPr id="69" name="＞形箭號 68"/>
            <p:cNvSpPr/>
            <p:nvPr/>
          </p:nvSpPr>
          <p:spPr>
            <a:xfrm>
              <a:off x="4239494" y="527758"/>
              <a:ext cx="203660" cy="26535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＞形箭號 69"/>
            <p:cNvSpPr/>
            <p:nvPr/>
          </p:nvSpPr>
          <p:spPr>
            <a:xfrm>
              <a:off x="4412081" y="527758"/>
              <a:ext cx="203660" cy="26535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＞形箭號 70"/>
            <p:cNvSpPr/>
            <p:nvPr/>
          </p:nvSpPr>
          <p:spPr>
            <a:xfrm>
              <a:off x="4584668" y="527758"/>
              <a:ext cx="203660" cy="26535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＞形箭號 71"/>
            <p:cNvSpPr/>
            <p:nvPr/>
          </p:nvSpPr>
          <p:spPr>
            <a:xfrm>
              <a:off x="4757256" y="527758"/>
              <a:ext cx="203660" cy="26535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73" name="直線接點 72"/>
            <p:cNvCxnSpPr/>
            <p:nvPr/>
          </p:nvCxnSpPr>
          <p:spPr>
            <a:xfrm>
              <a:off x="-141316" y="880985"/>
              <a:ext cx="9410007" cy="0"/>
            </a:xfrm>
            <a:prstGeom prst="line">
              <a:avLst/>
            </a:prstGeom>
            <a:ln w="12700" cmpd="thickThin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74" name="群組 73"/>
            <p:cNvGrpSpPr/>
            <p:nvPr/>
          </p:nvGrpSpPr>
          <p:grpSpPr>
            <a:xfrm>
              <a:off x="307572" y="281720"/>
              <a:ext cx="3884815" cy="625924"/>
              <a:chOff x="307572" y="240155"/>
              <a:chExt cx="3884815" cy="625924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1088282" y="286443"/>
                <a:ext cx="95192" cy="500439"/>
              </a:xfrm>
              <a:prstGeom prst="rect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1156861" y="246359"/>
                <a:ext cx="292400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1350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金門縣議會第七屆第六次</a:t>
                </a:r>
                <a:r>
                  <a:rPr lang="zh-TW" altLang="en-US" sz="1350" dirty="0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定期會</a:t>
                </a:r>
                <a:endPara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1156861" y="496747"/>
                <a:ext cx="3035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金門縣政府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行政處業務報告</a:t>
                </a:r>
              </a:p>
            </p:txBody>
          </p:sp>
          <p:cxnSp>
            <p:nvCxnSpPr>
              <p:cNvPr id="78" name="直線接點 77"/>
              <p:cNvCxnSpPr/>
              <p:nvPr/>
            </p:nvCxnSpPr>
            <p:spPr>
              <a:xfrm>
                <a:off x="1239294" y="513862"/>
                <a:ext cx="2841569" cy="0"/>
              </a:xfrm>
              <a:prstGeom prst="line">
                <a:avLst/>
              </a:prstGeom>
              <a:ln w="19050">
                <a:solidFill>
                  <a:srgbClr val="5FB7E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9" name="橢圓 78"/>
              <p:cNvSpPr/>
              <p:nvPr/>
            </p:nvSpPr>
            <p:spPr>
              <a:xfrm>
                <a:off x="4024061" y="480409"/>
                <a:ext cx="66908" cy="66908"/>
              </a:xfrm>
              <a:prstGeom prst="ellipse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80" name="圖片 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72" y="240155"/>
                <a:ext cx="830996" cy="622332"/>
              </a:xfrm>
              <a:prstGeom prst="rect">
                <a:avLst/>
              </a:prstGeom>
            </p:spPr>
          </p:pic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84" y="4112886"/>
            <a:ext cx="3751408" cy="2143212"/>
          </a:xfrm>
          <a:prstGeom prst="rect">
            <a:avLst/>
          </a:prstGeom>
        </p:spPr>
      </p:pic>
      <p:sp>
        <p:nvSpPr>
          <p:cNvPr id="81" name="矩形 80"/>
          <p:cNvSpPr/>
          <p:nvPr/>
        </p:nvSpPr>
        <p:spPr>
          <a:xfrm>
            <a:off x="4854584" y="6049928"/>
            <a:ext cx="3742296" cy="4419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強化為民服務．設置縣長信箱</a:t>
            </a:r>
          </a:p>
        </p:txBody>
      </p:sp>
    </p:spTree>
    <p:extLst>
      <p:ext uri="{BB962C8B-B14F-4D97-AF65-F5344CB8AC3E}">
        <p14:creationId xmlns:p14="http://schemas.microsoft.com/office/powerpoint/2010/main" val="76779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03" y="971687"/>
            <a:ext cx="3793126" cy="227587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56" y="3414265"/>
            <a:ext cx="3769573" cy="22456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954322" y="5660904"/>
            <a:ext cx="3423718" cy="83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128256" y="791716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11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70855" y="957882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首頁資訊公開．便利公眾分享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128256" y="4828954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13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70855" y="4998379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推動電子公文．縮短傳遞時效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570855" y="5358161"/>
            <a:ext cx="3895036" cy="110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提高公文電子化交換比例，並推展本府公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文線上簽核及會議無紙化，除大幅減少紙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張用量，更能縮短公文傳遞時效，達到資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料共享及提高行政效率。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570855" y="1293880"/>
            <a:ext cx="389503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於本府官網首頁建立「政府資訊公開」節點，並要求各業管機關依「政府資訊公開法」主動公開資訊，確保民眾「知」的權利。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128256" y="2264444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12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570855" y="2453025"/>
            <a:ext cx="36576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推動資料開放．創新便民服務</a:t>
            </a:r>
          </a:p>
        </p:txBody>
      </p:sp>
      <p:sp>
        <p:nvSpPr>
          <p:cNvPr id="5" name="矩形 4"/>
          <p:cNvSpPr/>
          <p:nvPr/>
        </p:nvSpPr>
        <p:spPr>
          <a:xfrm>
            <a:off x="5331961" y="1293880"/>
            <a:ext cx="464191" cy="2160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529180" y="1262596"/>
            <a:ext cx="3494112" cy="74815"/>
            <a:chOff x="581891" y="1609047"/>
            <a:chExt cx="3494112" cy="74815"/>
          </a:xfrm>
        </p:grpSpPr>
        <p:cxnSp>
          <p:nvCxnSpPr>
            <p:cNvPr id="32" name="直線接點 31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橢圓 33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529180" y="5308377"/>
            <a:ext cx="3494112" cy="74815"/>
            <a:chOff x="581891" y="1609047"/>
            <a:chExt cx="3494112" cy="74815"/>
          </a:xfrm>
        </p:grpSpPr>
        <p:cxnSp>
          <p:nvCxnSpPr>
            <p:cNvPr id="38" name="直線接點 37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橢圓 38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529180" y="2753873"/>
            <a:ext cx="3494112" cy="74815"/>
            <a:chOff x="581891" y="1609047"/>
            <a:chExt cx="3494112" cy="74815"/>
          </a:xfrm>
        </p:grpSpPr>
        <p:cxnSp>
          <p:nvCxnSpPr>
            <p:cNvPr id="48" name="直線接點 47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橢圓 48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橢圓 49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文字方塊 50"/>
          <p:cNvSpPr txBox="1"/>
          <p:nvPr/>
        </p:nvSpPr>
        <p:spPr>
          <a:xfrm>
            <a:off x="580899" y="2857895"/>
            <a:ext cx="3895036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建置「網路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櫃台」整合平台，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小時服務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不中斷。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580899" y="3426876"/>
            <a:ext cx="3895036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持續推動開放資料政策（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Data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企業或民眾應用整合。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954322" y="5660904"/>
            <a:ext cx="756517" cy="141316"/>
            <a:chOff x="4871199" y="6035040"/>
            <a:chExt cx="756517" cy="141316"/>
          </a:xfrm>
        </p:grpSpPr>
        <p:sp>
          <p:nvSpPr>
            <p:cNvPr id="9" name="矩形 8"/>
            <p:cNvSpPr/>
            <p:nvPr/>
          </p:nvSpPr>
          <p:spPr>
            <a:xfrm>
              <a:off x="4871199" y="6035040"/>
              <a:ext cx="756517" cy="83127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5156400" y="6068291"/>
              <a:ext cx="186114" cy="108065"/>
            </a:xfrm>
            <a:prstGeom prst="triangl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7621523" y="5660904"/>
            <a:ext cx="756517" cy="141316"/>
            <a:chOff x="4871199" y="6035040"/>
            <a:chExt cx="756517" cy="141316"/>
          </a:xfrm>
        </p:grpSpPr>
        <p:sp>
          <p:nvSpPr>
            <p:cNvPr id="61" name="矩形 60"/>
            <p:cNvSpPr/>
            <p:nvPr/>
          </p:nvSpPr>
          <p:spPr>
            <a:xfrm>
              <a:off x="4871199" y="6035040"/>
              <a:ext cx="756517" cy="83127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5156400" y="6068291"/>
              <a:ext cx="186114" cy="108065"/>
            </a:xfrm>
            <a:prstGeom prst="triangl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6287922" y="5660904"/>
            <a:ext cx="756517" cy="141316"/>
            <a:chOff x="4871199" y="6035040"/>
            <a:chExt cx="756517" cy="141316"/>
          </a:xfrm>
        </p:grpSpPr>
        <p:sp>
          <p:nvSpPr>
            <p:cNvPr id="64" name="矩形 63"/>
            <p:cNvSpPr/>
            <p:nvPr/>
          </p:nvSpPr>
          <p:spPr>
            <a:xfrm>
              <a:off x="4871199" y="6035040"/>
              <a:ext cx="756517" cy="83127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等腰三角形 64"/>
            <p:cNvSpPr/>
            <p:nvPr/>
          </p:nvSpPr>
          <p:spPr>
            <a:xfrm flipV="1">
              <a:off x="5156400" y="6068291"/>
              <a:ext cx="186114" cy="108065"/>
            </a:xfrm>
            <a:prstGeom prst="triangl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6" name="等腰三角形 65"/>
          <p:cNvSpPr/>
          <p:nvPr/>
        </p:nvSpPr>
        <p:spPr>
          <a:xfrm rot="5400000">
            <a:off x="365373" y="3531907"/>
            <a:ext cx="202916" cy="1421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等腰三角形 66"/>
          <p:cNvSpPr/>
          <p:nvPr/>
        </p:nvSpPr>
        <p:spPr>
          <a:xfrm rot="5400000">
            <a:off x="365373" y="2942333"/>
            <a:ext cx="202916" cy="1421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10870" y="5777083"/>
            <a:ext cx="129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計本府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個局處含所屬機關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個鄉鎮公所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6044470" y="5777083"/>
            <a:ext cx="129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共提供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84</a:t>
            </a:r>
            <a:r>
              <a:rPr lang="zh-TW" altLang="en-US" sz="12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項線上申請</a:t>
            </a:r>
            <a:endParaRPr lang="en-US" altLang="zh-TW" sz="12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492</a:t>
            </a:r>
            <a:r>
              <a:rPr lang="zh-TW" altLang="en-US" sz="12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項表單下載</a:t>
            </a:r>
            <a:endParaRPr lang="en-US" altLang="zh-TW" sz="12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</a:p>
        </p:txBody>
      </p:sp>
      <p:sp>
        <p:nvSpPr>
          <p:cNvPr id="69" name="文字方塊 68"/>
          <p:cNvSpPr txBox="1"/>
          <p:nvPr/>
        </p:nvSpPr>
        <p:spPr>
          <a:xfrm>
            <a:off x="7340138" y="5777083"/>
            <a:ext cx="1459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截至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月底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表單下載累計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TW" altLang="en-US" sz="12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多次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1,429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093428" y="8988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首頁資訊公開</a:t>
            </a:r>
          </a:p>
        </p:txBody>
      </p:sp>
      <p:cxnSp>
        <p:nvCxnSpPr>
          <p:cNvPr id="60" name="直線接點 59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81" name="群組 80"/>
          <p:cNvGrpSpPr/>
          <p:nvPr/>
        </p:nvGrpSpPr>
        <p:grpSpPr>
          <a:xfrm>
            <a:off x="-141316" y="281720"/>
            <a:ext cx="9410007" cy="625924"/>
            <a:chOff x="-141316" y="281720"/>
            <a:chExt cx="9410007" cy="625924"/>
          </a:xfrm>
        </p:grpSpPr>
        <p:sp>
          <p:nvSpPr>
            <p:cNvPr id="82" name="矩形 81"/>
            <p:cNvSpPr/>
            <p:nvPr/>
          </p:nvSpPr>
          <p:spPr>
            <a:xfrm>
              <a:off x="5157989" y="672812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4933896" y="358373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</a:p>
          </p:txBody>
        </p:sp>
        <p:sp>
          <p:nvSpPr>
            <p:cNvPr id="84" name="＞形箭號 83"/>
            <p:cNvSpPr/>
            <p:nvPr/>
          </p:nvSpPr>
          <p:spPr>
            <a:xfrm>
              <a:off x="4239494" y="527758"/>
              <a:ext cx="203660" cy="26535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＞形箭號 84"/>
            <p:cNvSpPr/>
            <p:nvPr/>
          </p:nvSpPr>
          <p:spPr>
            <a:xfrm>
              <a:off x="4412081" y="527758"/>
              <a:ext cx="203660" cy="26535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＞形箭號 85"/>
            <p:cNvSpPr/>
            <p:nvPr/>
          </p:nvSpPr>
          <p:spPr>
            <a:xfrm>
              <a:off x="4584668" y="527758"/>
              <a:ext cx="203660" cy="26535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＞形箭號 86"/>
            <p:cNvSpPr/>
            <p:nvPr/>
          </p:nvSpPr>
          <p:spPr>
            <a:xfrm>
              <a:off x="4757256" y="527758"/>
              <a:ext cx="203660" cy="26535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88" name="直線接點 87"/>
            <p:cNvCxnSpPr/>
            <p:nvPr/>
          </p:nvCxnSpPr>
          <p:spPr>
            <a:xfrm>
              <a:off x="-141316" y="880985"/>
              <a:ext cx="9410007" cy="0"/>
            </a:xfrm>
            <a:prstGeom prst="line">
              <a:avLst/>
            </a:prstGeom>
            <a:ln w="12700" cmpd="thickThin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9" name="群組 88"/>
            <p:cNvGrpSpPr/>
            <p:nvPr/>
          </p:nvGrpSpPr>
          <p:grpSpPr>
            <a:xfrm>
              <a:off x="307572" y="281720"/>
              <a:ext cx="3884815" cy="625924"/>
              <a:chOff x="307572" y="240155"/>
              <a:chExt cx="3884815" cy="625924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1088282" y="286443"/>
                <a:ext cx="95192" cy="500439"/>
              </a:xfrm>
              <a:prstGeom prst="rect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2" name="文字方塊 91"/>
              <p:cNvSpPr txBox="1"/>
              <p:nvPr/>
            </p:nvSpPr>
            <p:spPr>
              <a:xfrm>
                <a:off x="1156861" y="246359"/>
                <a:ext cx="292400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1350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金門縣議會第七屆第六次</a:t>
                </a:r>
                <a:r>
                  <a:rPr lang="zh-TW" altLang="en-US" sz="1350" dirty="0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定期會</a:t>
                </a:r>
                <a:endPara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93" name="文字方塊 92"/>
              <p:cNvSpPr txBox="1"/>
              <p:nvPr/>
            </p:nvSpPr>
            <p:spPr>
              <a:xfrm>
                <a:off x="1156861" y="496747"/>
                <a:ext cx="3035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金門縣政府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行政處業務報告</a:t>
                </a:r>
              </a:p>
            </p:txBody>
          </p:sp>
          <p:cxnSp>
            <p:nvCxnSpPr>
              <p:cNvPr id="94" name="直線接點 93"/>
              <p:cNvCxnSpPr/>
              <p:nvPr/>
            </p:nvCxnSpPr>
            <p:spPr>
              <a:xfrm>
                <a:off x="1239294" y="513862"/>
                <a:ext cx="2841569" cy="0"/>
              </a:xfrm>
              <a:prstGeom prst="line">
                <a:avLst/>
              </a:prstGeom>
              <a:ln w="19050">
                <a:solidFill>
                  <a:srgbClr val="5FB7E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5" name="橢圓 94"/>
              <p:cNvSpPr/>
              <p:nvPr/>
            </p:nvSpPr>
            <p:spPr>
              <a:xfrm>
                <a:off x="4024061" y="480409"/>
                <a:ext cx="66908" cy="66908"/>
              </a:xfrm>
              <a:prstGeom prst="ellipse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96" name="圖片 9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72" y="240155"/>
                <a:ext cx="830996" cy="622332"/>
              </a:xfrm>
              <a:prstGeom prst="rect">
                <a:avLst/>
              </a:prstGeom>
            </p:spPr>
          </p:pic>
        </p:grpSp>
      </p:grpSp>
      <p:sp>
        <p:nvSpPr>
          <p:cNvPr id="7" name="向左箭號 6"/>
          <p:cNvSpPr/>
          <p:nvPr/>
        </p:nvSpPr>
        <p:spPr>
          <a:xfrm rot="19302983">
            <a:off x="5826241" y="1073238"/>
            <a:ext cx="337897" cy="215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文字方塊 96"/>
          <p:cNvSpPr txBox="1"/>
          <p:nvPr/>
        </p:nvSpPr>
        <p:spPr>
          <a:xfrm>
            <a:off x="570855" y="4082974"/>
            <a:ext cx="3895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zh-HK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辦理本府及所屬機關常設性委員會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含小組、管理會、諮詢會、審議會等類似名稱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會議紀錄資訊公開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" name="等腰三角形 97"/>
          <p:cNvSpPr/>
          <p:nvPr/>
        </p:nvSpPr>
        <p:spPr>
          <a:xfrm rot="5400000">
            <a:off x="365373" y="4175579"/>
            <a:ext cx="202916" cy="1421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2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橢圓 91"/>
          <p:cNvSpPr/>
          <p:nvPr/>
        </p:nvSpPr>
        <p:spPr>
          <a:xfrm>
            <a:off x="3588707" y="2146666"/>
            <a:ext cx="2120960" cy="2120960"/>
          </a:xfrm>
          <a:prstGeom prst="ellips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橢圓 94"/>
          <p:cNvSpPr/>
          <p:nvPr/>
        </p:nvSpPr>
        <p:spPr>
          <a:xfrm>
            <a:off x="3503139" y="2061098"/>
            <a:ext cx="2292096" cy="2292096"/>
          </a:xfrm>
          <a:prstGeom prst="ellipse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268776" y="1532312"/>
            <a:ext cx="2847378" cy="368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24442" y="1587730"/>
            <a:ext cx="2847378" cy="368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2384336" y="841538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14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830971" y="1007528"/>
            <a:ext cx="36762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導入智慧科技．建置大數據平台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6503" y="1614240"/>
            <a:ext cx="30187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3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持續協助各單位施政計畫導入智慧應用</a:t>
            </a:r>
          </a:p>
        </p:txBody>
      </p:sp>
      <p:sp>
        <p:nvSpPr>
          <p:cNvPr id="143" name="＞形箭號 142"/>
          <p:cNvSpPr/>
          <p:nvPr/>
        </p:nvSpPr>
        <p:spPr>
          <a:xfrm rot="5400000">
            <a:off x="1527182" y="4423206"/>
            <a:ext cx="203660" cy="2653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4" name="＞形箭號 143"/>
          <p:cNvSpPr/>
          <p:nvPr/>
        </p:nvSpPr>
        <p:spPr>
          <a:xfrm rot="5400000">
            <a:off x="1527182" y="4595793"/>
            <a:ext cx="203660" cy="2653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9" name="＞形箭號 148"/>
          <p:cNvSpPr/>
          <p:nvPr/>
        </p:nvSpPr>
        <p:spPr>
          <a:xfrm rot="5400000">
            <a:off x="4624918" y="4423206"/>
            <a:ext cx="203660" cy="2653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0" name="＞形箭號 149"/>
          <p:cNvSpPr/>
          <p:nvPr/>
        </p:nvSpPr>
        <p:spPr>
          <a:xfrm rot="5400000">
            <a:off x="4624918" y="4595793"/>
            <a:ext cx="203660" cy="2653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4" name="＞形箭號 153"/>
          <p:cNvSpPr/>
          <p:nvPr/>
        </p:nvSpPr>
        <p:spPr>
          <a:xfrm rot="5400000">
            <a:off x="7272084" y="4331763"/>
            <a:ext cx="203660" cy="2653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5" name="＞形箭號 154"/>
          <p:cNvSpPr/>
          <p:nvPr/>
        </p:nvSpPr>
        <p:spPr>
          <a:xfrm rot="5400000">
            <a:off x="7272084" y="4504350"/>
            <a:ext cx="203660" cy="2653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7" name="文字方塊 166"/>
          <p:cNvSpPr txBox="1"/>
          <p:nvPr/>
        </p:nvSpPr>
        <p:spPr>
          <a:xfrm>
            <a:off x="152065" y="4591207"/>
            <a:ext cx="3260346" cy="210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25000"/>
              </a:lnSpc>
            </a:pPr>
            <a:r>
              <a:rPr lang="zh-TW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協助社會處及衛生局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「全家寶智慧健康服務整合計畫」及「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精準健康共照服務及聊天推送機器人」之提案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參加經濟部工業局智慧城鄉生活應用補助計畫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，案</a:t>
            </a:r>
            <a:r>
              <a:rPr lang="zh-TW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endParaRPr lang="en-US" altLang="zh-TW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月份完成線上審查會議，將持續配合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規定協助完成通過提案，俾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使其</a:t>
            </a:r>
            <a:r>
              <a:rPr lang="zh-TW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順利執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68" name="文字方塊 167"/>
          <p:cNvSpPr txBox="1"/>
          <p:nvPr/>
        </p:nvSpPr>
        <p:spPr>
          <a:xfrm>
            <a:off x="3565133" y="4844010"/>
            <a:ext cx="2351926" cy="2012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縣民卡自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年發行迄今</a:t>
            </a:r>
            <a:endParaRPr lang="en-US" altLang="zh-TW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發卡數達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5,862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</a:t>
            </a:r>
            <a:endParaRPr lang="en-US" altLang="zh-TW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本府持續擴充縣民卡功能，</a:t>
            </a:r>
            <a:endParaRPr lang="en-US" altLang="zh-TW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如電子錢包及身分識別；</a:t>
            </a:r>
            <a:endParaRPr lang="en-US" altLang="zh-TW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另因應新冠肺炎疫情，以刷卡</a:t>
            </a:r>
            <a:endParaRPr lang="en-US" altLang="zh-TW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識別取代傳統紙本記錄，</a:t>
            </a:r>
            <a:endParaRPr lang="en-US" altLang="zh-TW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有效加快作業流程及</a:t>
            </a:r>
            <a:endParaRPr lang="en-US" altLang="zh-TW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減少接觸。</a:t>
            </a:r>
          </a:p>
        </p:txBody>
      </p:sp>
      <p:sp>
        <p:nvSpPr>
          <p:cNvPr id="171" name="文字方塊 170"/>
          <p:cNvSpPr txBox="1"/>
          <p:nvPr/>
        </p:nvSpPr>
        <p:spPr>
          <a:xfrm>
            <a:off x="6222504" y="4830298"/>
            <a:ext cx="259235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分階段擴充平台功能，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廣納各類業務資料擴充平台資料多元性，並依據各局處需求進行分析，提供更豐富與透明的資訊，並建立對外網站提供民眾閱覽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cxnSp>
        <p:nvCxnSpPr>
          <p:cNvPr id="64" name="直線接點 63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5" name="群組 64"/>
          <p:cNvGrpSpPr/>
          <p:nvPr/>
        </p:nvGrpSpPr>
        <p:grpSpPr>
          <a:xfrm>
            <a:off x="-141316" y="281720"/>
            <a:ext cx="9410007" cy="625924"/>
            <a:chOff x="-141316" y="281720"/>
            <a:chExt cx="9410007" cy="625924"/>
          </a:xfrm>
        </p:grpSpPr>
        <p:sp>
          <p:nvSpPr>
            <p:cNvPr id="66" name="矩形 65"/>
            <p:cNvSpPr/>
            <p:nvPr/>
          </p:nvSpPr>
          <p:spPr>
            <a:xfrm>
              <a:off x="5157989" y="672812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4933896" y="358373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</a:p>
          </p:txBody>
        </p:sp>
        <p:sp>
          <p:nvSpPr>
            <p:cNvPr id="68" name="＞形箭號 67"/>
            <p:cNvSpPr/>
            <p:nvPr/>
          </p:nvSpPr>
          <p:spPr>
            <a:xfrm>
              <a:off x="4239494" y="527758"/>
              <a:ext cx="203660" cy="26535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＞形箭號 68"/>
            <p:cNvSpPr/>
            <p:nvPr/>
          </p:nvSpPr>
          <p:spPr>
            <a:xfrm>
              <a:off x="4412081" y="527758"/>
              <a:ext cx="203660" cy="26535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＞形箭號 77"/>
            <p:cNvSpPr/>
            <p:nvPr/>
          </p:nvSpPr>
          <p:spPr>
            <a:xfrm>
              <a:off x="4584668" y="527758"/>
              <a:ext cx="203660" cy="26535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＞形箭號 78"/>
            <p:cNvSpPr/>
            <p:nvPr/>
          </p:nvSpPr>
          <p:spPr>
            <a:xfrm>
              <a:off x="4757256" y="527758"/>
              <a:ext cx="203660" cy="26535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80" name="直線接點 79"/>
            <p:cNvCxnSpPr/>
            <p:nvPr/>
          </p:nvCxnSpPr>
          <p:spPr>
            <a:xfrm>
              <a:off x="-141316" y="880985"/>
              <a:ext cx="9410007" cy="0"/>
            </a:xfrm>
            <a:prstGeom prst="line">
              <a:avLst/>
            </a:prstGeom>
            <a:ln w="12700" cmpd="thickThin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1" name="群組 80"/>
            <p:cNvGrpSpPr/>
            <p:nvPr/>
          </p:nvGrpSpPr>
          <p:grpSpPr>
            <a:xfrm>
              <a:off x="307572" y="281720"/>
              <a:ext cx="3884815" cy="625924"/>
              <a:chOff x="307572" y="240155"/>
              <a:chExt cx="3884815" cy="625924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1088282" y="286443"/>
                <a:ext cx="95192" cy="500439"/>
              </a:xfrm>
              <a:prstGeom prst="rect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156861" y="246359"/>
                <a:ext cx="292400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1350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金門縣議會第七屆第六次</a:t>
                </a:r>
                <a:r>
                  <a:rPr lang="zh-TW" altLang="en-US" sz="1350" dirty="0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定期會</a:t>
                </a:r>
                <a:endPara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1156861" y="496747"/>
                <a:ext cx="3035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金門縣政府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行政處業務報告</a:t>
                </a:r>
              </a:p>
            </p:txBody>
          </p:sp>
          <p:cxnSp>
            <p:nvCxnSpPr>
              <p:cNvPr id="85" name="直線接點 84"/>
              <p:cNvCxnSpPr/>
              <p:nvPr/>
            </p:nvCxnSpPr>
            <p:spPr>
              <a:xfrm>
                <a:off x="1239294" y="513862"/>
                <a:ext cx="2841569" cy="0"/>
              </a:xfrm>
              <a:prstGeom prst="line">
                <a:avLst/>
              </a:prstGeom>
              <a:ln w="19050">
                <a:solidFill>
                  <a:srgbClr val="5FB7E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6" name="橢圓 85"/>
              <p:cNvSpPr/>
              <p:nvPr/>
            </p:nvSpPr>
            <p:spPr>
              <a:xfrm>
                <a:off x="4024061" y="480409"/>
                <a:ext cx="66908" cy="66908"/>
              </a:xfrm>
              <a:prstGeom prst="ellipse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87" name="圖片 8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72" y="240155"/>
                <a:ext cx="830996" cy="622332"/>
              </a:xfrm>
              <a:prstGeom prst="rect">
                <a:avLst/>
              </a:prstGeom>
            </p:spPr>
          </p:pic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27" y="3271096"/>
            <a:ext cx="1268995" cy="8073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70" y="2306924"/>
            <a:ext cx="1239635" cy="7927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70" y="2391841"/>
            <a:ext cx="1251053" cy="7992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36" y="3197194"/>
            <a:ext cx="1244859" cy="794556"/>
          </a:xfrm>
          <a:prstGeom prst="rect">
            <a:avLst/>
          </a:prstGeom>
        </p:spPr>
      </p:pic>
      <p:sp>
        <p:nvSpPr>
          <p:cNvPr id="98" name="矩形 97"/>
          <p:cNvSpPr/>
          <p:nvPr/>
        </p:nvSpPr>
        <p:spPr>
          <a:xfrm>
            <a:off x="3382063" y="1519932"/>
            <a:ext cx="2588211" cy="368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/>
        </p:nvSpPr>
        <p:spPr>
          <a:xfrm>
            <a:off x="3337729" y="1575350"/>
            <a:ext cx="2588211" cy="368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3452263" y="1600441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優化縣民卡功能與製發流程</a:t>
            </a:r>
          </a:p>
        </p:txBody>
      </p:sp>
      <p:sp>
        <p:nvSpPr>
          <p:cNvPr id="104" name="矩形 103"/>
          <p:cNvSpPr/>
          <p:nvPr/>
        </p:nvSpPr>
        <p:spPr>
          <a:xfrm>
            <a:off x="6266838" y="1498058"/>
            <a:ext cx="2588211" cy="368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矩形 104"/>
          <p:cNvSpPr/>
          <p:nvPr/>
        </p:nvSpPr>
        <p:spPr>
          <a:xfrm>
            <a:off x="6222504" y="1553476"/>
            <a:ext cx="2588211" cy="368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文字方塊 109"/>
          <p:cNvSpPr txBox="1"/>
          <p:nvPr/>
        </p:nvSpPr>
        <p:spPr>
          <a:xfrm>
            <a:off x="6516576" y="157856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推動金門縣大數據平台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2"/>
          <a:stretch/>
        </p:blipFill>
        <p:spPr>
          <a:xfrm>
            <a:off x="6248801" y="2453989"/>
            <a:ext cx="2624283" cy="159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/>
          <p:cNvCxnSpPr/>
          <p:nvPr/>
        </p:nvCxnSpPr>
        <p:spPr>
          <a:xfrm>
            <a:off x="3496927" y="4844010"/>
            <a:ext cx="0" cy="184854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6096295" y="4844010"/>
            <a:ext cx="0" cy="184854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" y="2671794"/>
            <a:ext cx="2654388" cy="10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628844" y="5052809"/>
            <a:ext cx="3955821" cy="121068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28844" y="2106153"/>
            <a:ext cx="3955823" cy="121068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441218" y="1385004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15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908418" y="1554435"/>
            <a:ext cx="36762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建構雲端主機．強化資訊環境</a:t>
            </a:r>
          </a:p>
        </p:txBody>
      </p:sp>
      <p:grpSp>
        <p:nvGrpSpPr>
          <p:cNvPr id="106" name="群組 105"/>
          <p:cNvGrpSpPr/>
          <p:nvPr/>
        </p:nvGrpSpPr>
        <p:grpSpPr>
          <a:xfrm>
            <a:off x="614466" y="1956520"/>
            <a:ext cx="3494112" cy="74815"/>
            <a:chOff x="581891" y="1609047"/>
            <a:chExt cx="3494112" cy="74815"/>
          </a:xfrm>
        </p:grpSpPr>
        <p:cxnSp>
          <p:nvCxnSpPr>
            <p:cNvPr id="107" name="直線接點 106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橢圓 107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橢圓 108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8" name="矩形 77"/>
          <p:cNvSpPr/>
          <p:nvPr/>
        </p:nvSpPr>
        <p:spPr>
          <a:xfrm>
            <a:off x="612715" y="3414559"/>
            <a:ext cx="3971951" cy="1523619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9812" y="3487687"/>
            <a:ext cx="38827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加強機房設施，以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台實體機器建構「虛擬化雲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端資料中心」，至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月止，共運行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243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虛擬機器及範本、對於節能減碳、降低空間使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用量、減少成本與強化管理維護上，都有相當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大的成效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619812" y="2147281"/>
            <a:ext cx="37753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強化虛擬化雲端公文線上簽核系統，建構具有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25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即時資料鏡射備援功能的高可用性資料儲存系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25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統，使不同儲存設備的效能容量與成本達到合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25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理化效果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619812" y="5067671"/>
            <a:ext cx="4124847" cy="1163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定期辦理惡意郵件及資通安全通報演練，以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提升同仁資安警覺；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另為有效管理資訊資產風險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，已於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~7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月完成本府各處資訊資產盤點及風險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評鑑相關作業，從而提高本府整體資安防護能量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線接點 25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7" name="群組 26"/>
          <p:cNvGrpSpPr/>
          <p:nvPr/>
        </p:nvGrpSpPr>
        <p:grpSpPr>
          <a:xfrm>
            <a:off x="-141316" y="281720"/>
            <a:ext cx="9410007" cy="625924"/>
            <a:chOff x="-141316" y="281720"/>
            <a:chExt cx="9410007" cy="625924"/>
          </a:xfrm>
        </p:grpSpPr>
        <p:sp>
          <p:nvSpPr>
            <p:cNvPr id="28" name="矩形 27"/>
            <p:cNvSpPr/>
            <p:nvPr/>
          </p:nvSpPr>
          <p:spPr>
            <a:xfrm>
              <a:off x="5157989" y="672812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4933896" y="358373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</a:p>
          </p:txBody>
        </p:sp>
        <p:sp>
          <p:nvSpPr>
            <p:cNvPr id="32" name="＞形箭號 31"/>
            <p:cNvSpPr/>
            <p:nvPr/>
          </p:nvSpPr>
          <p:spPr>
            <a:xfrm>
              <a:off x="4239494" y="527758"/>
              <a:ext cx="203660" cy="26535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＞形箭號 32"/>
            <p:cNvSpPr/>
            <p:nvPr/>
          </p:nvSpPr>
          <p:spPr>
            <a:xfrm>
              <a:off x="4412081" y="527758"/>
              <a:ext cx="203660" cy="26535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＞形箭號 33"/>
            <p:cNvSpPr/>
            <p:nvPr/>
          </p:nvSpPr>
          <p:spPr>
            <a:xfrm>
              <a:off x="4584668" y="527758"/>
              <a:ext cx="203660" cy="26535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＞形箭號 34"/>
            <p:cNvSpPr/>
            <p:nvPr/>
          </p:nvSpPr>
          <p:spPr>
            <a:xfrm>
              <a:off x="4757256" y="527758"/>
              <a:ext cx="203660" cy="26535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36" name="直線接點 35"/>
            <p:cNvCxnSpPr/>
            <p:nvPr/>
          </p:nvCxnSpPr>
          <p:spPr>
            <a:xfrm>
              <a:off x="-141316" y="880985"/>
              <a:ext cx="9410007" cy="0"/>
            </a:xfrm>
            <a:prstGeom prst="line">
              <a:avLst/>
            </a:prstGeom>
            <a:ln w="12700" cmpd="thickThin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" name="群組 36"/>
            <p:cNvGrpSpPr/>
            <p:nvPr/>
          </p:nvGrpSpPr>
          <p:grpSpPr>
            <a:xfrm>
              <a:off x="307572" y="281720"/>
              <a:ext cx="3884815" cy="625924"/>
              <a:chOff x="307572" y="240155"/>
              <a:chExt cx="3884815" cy="62592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088282" y="286443"/>
                <a:ext cx="95192" cy="500439"/>
              </a:xfrm>
              <a:prstGeom prst="rect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1156861" y="246359"/>
                <a:ext cx="292400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1350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金門縣議會第七屆第六次</a:t>
                </a:r>
                <a:r>
                  <a:rPr lang="zh-TW" altLang="en-US" sz="1350" dirty="0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定期會</a:t>
                </a:r>
                <a:endPara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1156861" y="496747"/>
                <a:ext cx="3035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金門縣政府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行政處業務報告</a:t>
                </a:r>
              </a:p>
            </p:txBody>
          </p:sp>
          <p:cxnSp>
            <p:nvCxnSpPr>
              <p:cNvPr id="41" name="直線接點 40"/>
              <p:cNvCxnSpPr/>
              <p:nvPr/>
            </p:nvCxnSpPr>
            <p:spPr>
              <a:xfrm>
                <a:off x="1239294" y="513862"/>
                <a:ext cx="2841569" cy="0"/>
              </a:xfrm>
              <a:prstGeom prst="line">
                <a:avLst/>
              </a:prstGeom>
              <a:ln w="19050">
                <a:solidFill>
                  <a:srgbClr val="5FB7E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2" name="橢圓 41"/>
              <p:cNvSpPr/>
              <p:nvPr/>
            </p:nvSpPr>
            <p:spPr>
              <a:xfrm>
                <a:off x="4024061" y="480409"/>
                <a:ext cx="66908" cy="66908"/>
              </a:xfrm>
              <a:prstGeom prst="ellipse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43" name="圖片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72" y="240155"/>
                <a:ext cx="830996" cy="622332"/>
              </a:xfrm>
              <a:prstGeom prst="rect">
                <a:avLst/>
              </a:prstGeom>
            </p:spPr>
          </p:pic>
        </p:grp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99" y="2106154"/>
            <a:ext cx="4158244" cy="41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3673645" y="2691078"/>
            <a:ext cx="1717613" cy="17176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489676" y="2648302"/>
            <a:ext cx="85552" cy="855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4489676" y="4365914"/>
            <a:ext cx="85552" cy="855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3622880" y="3507108"/>
            <a:ext cx="85552" cy="85552"/>
          </a:xfrm>
          <a:prstGeom prst="ellips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5348482" y="3507108"/>
            <a:ext cx="85552" cy="85552"/>
          </a:xfrm>
          <a:prstGeom prst="ellips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186135" y="3203567"/>
            <a:ext cx="692634" cy="692634"/>
          </a:xfrm>
          <a:prstGeom prst="ellipse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/>
        </p:nvSpPr>
        <p:spPr>
          <a:xfrm>
            <a:off x="5153882" y="3965323"/>
            <a:ext cx="3474818" cy="2460411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970199" y="2930728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施政目標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與展望</a:t>
            </a:r>
          </a:p>
        </p:txBody>
      </p:sp>
      <p:sp>
        <p:nvSpPr>
          <p:cNvPr id="36" name="矩形 35"/>
          <p:cNvSpPr/>
          <p:nvPr/>
        </p:nvSpPr>
        <p:spPr>
          <a:xfrm>
            <a:off x="495116" y="1226045"/>
            <a:ext cx="3474818" cy="2460411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495116" y="3965323"/>
            <a:ext cx="3474818" cy="2460411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170461" y="4020469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優化資訊環境．構築智慧城市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24243" y="1639341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加強重大施政計畫列管、特定案件及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各項會議決議進度管制，有效提昇施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政效能。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24243" y="240471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辦理民意信箱案件之追蹤管制，強化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機關協調，有效解決民眾問題，疏減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民怨。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等腰三角形 42"/>
          <p:cNvSpPr/>
          <p:nvPr/>
        </p:nvSpPr>
        <p:spPr>
          <a:xfrm rot="5400000" flipH="1">
            <a:off x="646568" y="1740437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等腰三角形 43"/>
          <p:cNvSpPr/>
          <p:nvPr/>
        </p:nvSpPr>
        <p:spPr>
          <a:xfrm rot="5400000" flipH="1">
            <a:off x="646568" y="2516290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498084" y="1549194"/>
            <a:ext cx="3494112" cy="74815"/>
            <a:chOff x="581891" y="1609047"/>
            <a:chExt cx="3494112" cy="74815"/>
          </a:xfrm>
        </p:grpSpPr>
        <p:cxnSp>
          <p:nvCxnSpPr>
            <p:cNvPr id="46" name="直線接點 45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橢圓 46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9" name="文字方塊 48"/>
          <p:cNvSpPr txBox="1"/>
          <p:nvPr/>
        </p:nvSpPr>
        <p:spPr>
          <a:xfrm>
            <a:off x="550031" y="402662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建構平台．爭取中央政策支持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498084" y="4320755"/>
            <a:ext cx="3494112" cy="74815"/>
            <a:chOff x="581891" y="1609047"/>
            <a:chExt cx="3494112" cy="74815"/>
          </a:xfrm>
        </p:grpSpPr>
        <p:cxnSp>
          <p:nvCxnSpPr>
            <p:cNvPr id="51" name="直線接點 50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橢圓 51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2" name="文字方塊 61"/>
          <p:cNvSpPr txBox="1"/>
          <p:nvPr/>
        </p:nvSpPr>
        <p:spPr>
          <a:xfrm>
            <a:off x="724243" y="4404859"/>
            <a:ext cx="32624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依循本縣第五期離島綜合建設實施方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案方向，並適時滾動檢討；核實辦理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施政計畫相關業務，俾使順利推動。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724243" y="521424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暢通中央與地方溝通渠道，以利各項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提案之蒐集，並爭取中央政策支持。</a:t>
            </a:r>
          </a:p>
        </p:txBody>
      </p:sp>
      <p:sp>
        <p:nvSpPr>
          <p:cNvPr id="64" name="文字方塊 63"/>
          <p:cNvSpPr txBox="1"/>
          <p:nvPr/>
        </p:nvSpPr>
        <p:spPr>
          <a:xfrm>
            <a:off x="724243" y="581538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召開旅台中央鄉賢、縣政顧問等會議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，集思廣益，謀劃縣政願景。</a:t>
            </a:r>
          </a:p>
        </p:txBody>
      </p:sp>
      <p:sp>
        <p:nvSpPr>
          <p:cNvPr id="65" name="等腰三角形 64"/>
          <p:cNvSpPr/>
          <p:nvPr/>
        </p:nvSpPr>
        <p:spPr>
          <a:xfrm rot="5400000" flipH="1">
            <a:off x="646568" y="4517791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等腰三角形 65"/>
          <p:cNvSpPr/>
          <p:nvPr/>
        </p:nvSpPr>
        <p:spPr>
          <a:xfrm rot="5400000" flipH="1">
            <a:off x="646568" y="5319097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等腰三角形 66"/>
          <p:cNvSpPr/>
          <p:nvPr/>
        </p:nvSpPr>
        <p:spPr>
          <a:xfrm rot="5400000" flipH="1">
            <a:off x="646568" y="5900021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文字方塊 80"/>
          <p:cNvSpPr txBox="1"/>
          <p:nvPr/>
        </p:nvSpPr>
        <p:spPr>
          <a:xfrm>
            <a:off x="724243" y="3155130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增進施政成果行銷，讓鄉親了解縣政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動態並精進施政作為。</a:t>
            </a:r>
          </a:p>
        </p:txBody>
      </p:sp>
      <p:sp>
        <p:nvSpPr>
          <p:cNvPr id="82" name="等腰三角形 81"/>
          <p:cNvSpPr/>
          <p:nvPr/>
        </p:nvSpPr>
        <p:spPr>
          <a:xfrm rot="5400000" flipH="1">
            <a:off x="646568" y="3272731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/>
        </p:nvSpPr>
        <p:spPr>
          <a:xfrm>
            <a:off x="5153882" y="1226045"/>
            <a:ext cx="3474818" cy="2460411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文字方塊 83"/>
          <p:cNvSpPr txBox="1"/>
          <p:nvPr/>
        </p:nvSpPr>
        <p:spPr>
          <a:xfrm>
            <a:off x="5170461" y="1260386"/>
            <a:ext cx="34547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加強法規審查．提供縣民法律諮詢</a:t>
            </a:r>
          </a:p>
        </p:txBody>
      </p:sp>
      <p:grpSp>
        <p:nvGrpSpPr>
          <p:cNvPr id="85" name="群組 84"/>
          <p:cNvGrpSpPr/>
          <p:nvPr/>
        </p:nvGrpSpPr>
        <p:grpSpPr>
          <a:xfrm>
            <a:off x="5149004" y="1549194"/>
            <a:ext cx="3494112" cy="74815"/>
            <a:chOff x="581891" y="1609047"/>
            <a:chExt cx="3494112" cy="74815"/>
          </a:xfrm>
        </p:grpSpPr>
        <p:cxnSp>
          <p:nvCxnSpPr>
            <p:cNvPr id="86" name="直線接點 85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橢圓 86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0" name="文字方塊 89"/>
          <p:cNvSpPr txBox="1"/>
          <p:nvPr/>
        </p:nvSpPr>
        <p:spPr>
          <a:xfrm>
            <a:off x="5400151" y="163934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加強法規審查功能．研訂（修）妥適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之自治法規，以維縣民權益。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5400151" y="2404718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辦理免費法律諮詢，提供縣民法律扶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" name="等腰三角形 91"/>
          <p:cNvSpPr/>
          <p:nvPr/>
        </p:nvSpPr>
        <p:spPr>
          <a:xfrm rot="5400000" flipH="1">
            <a:off x="5321079" y="1740437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等腰三角形 92"/>
          <p:cNvSpPr/>
          <p:nvPr/>
        </p:nvSpPr>
        <p:spPr>
          <a:xfrm rot="5400000" flipH="1">
            <a:off x="5321079" y="2516292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文字方塊 97"/>
          <p:cNvSpPr txBox="1"/>
          <p:nvPr/>
        </p:nvSpPr>
        <p:spPr>
          <a:xfrm>
            <a:off x="734287" y="1260386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考核管制．提昇施政績效</a:t>
            </a:r>
          </a:p>
        </p:txBody>
      </p:sp>
      <p:grpSp>
        <p:nvGrpSpPr>
          <p:cNvPr id="99" name="群組 98"/>
          <p:cNvGrpSpPr/>
          <p:nvPr/>
        </p:nvGrpSpPr>
        <p:grpSpPr>
          <a:xfrm>
            <a:off x="5149004" y="4320755"/>
            <a:ext cx="3494112" cy="74815"/>
            <a:chOff x="581891" y="1609047"/>
            <a:chExt cx="3494112" cy="74815"/>
          </a:xfrm>
        </p:grpSpPr>
        <p:cxnSp>
          <p:nvCxnSpPr>
            <p:cNvPr id="100" name="直線接點 99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1" name="橢圓 100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橢圓 101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5434034" y="435498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持續擴充縣民卡功能，藉以增進民眾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生活便利性。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5434034" y="487209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協助各單位業務導入智慧運用，提昇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行政效率。</a:t>
            </a:r>
          </a:p>
        </p:txBody>
      </p:sp>
      <p:sp>
        <p:nvSpPr>
          <p:cNvPr id="105" name="文字方塊 104"/>
          <p:cNvSpPr txBox="1"/>
          <p:nvPr/>
        </p:nvSpPr>
        <p:spPr>
          <a:xfrm>
            <a:off x="5434034" y="5371913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充實縣府資訊（安）設備，俾使縣務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順利推動。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0" name="文字方塊 109"/>
          <p:cNvSpPr txBox="1"/>
          <p:nvPr/>
        </p:nvSpPr>
        <p:spPr>
          <a:xfrm>
            <a:off x="5434034" y="589548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優化大數據平台功能並推動開放政府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，提昇民眾對政府之信任。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等腰三角形 110"/>
          <p:cNvSpPr/>
          <p:nvPr/>
        </p:nvSpPr>
        <p:spPr>
          <a:xfrm rot="5400000" flipH="1">
            <a:off x="5332164" y="4453155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等腰三角形 111"/>
          <p:cNvSpPr/>
          <p:nvPr/>
        </p:nvSpPr>
        <p:spPr>
          <a:xfrm rot="5400000" flipH="1">
            <a:off x="5332164" y="4987942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等腰三角形 112"/>
          <p:cNvSpPr/>
          <p:nvPr/>
        </p:nvSpPr>
        <p:spPr>
          <a:xfrm rot="5400000" flipH="1">
            <a:off x="5332164" y="5478390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等腰三角形 113"/>
          <p:cNvSpPr/>
          <p:nvPr/>
        </p:nvSpPr>
        <p:spPr>
          <a:xfrm rot="5400000" flipH="1">
            <a:off x="5332164" y="6018721"/>
            <a:ext cx="123240" cy="8635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8" name="群組 77"/>
          <p:cNvGrpSpPr/>
          <p:nvPr/>
        </p:nvGrpSpPr>
        <p:grpSpPr>
          <a:xfrm>
            <a:off x="-141316" y="281720"/>
            <a:ext cx="9410007" cy="625924"/>
            <a:chOff x="-141316" y="281720"/>
            <a:chExt cx="9410007" cy="625924"/>
          </a:xfrm>
        </p:grpSpPr>
        <p:sp>
          <p:nvSpPr>
            <p:cNvPr id="79" name="矩形 78"/>
            <p:cNvSpPr/>
            <p:nvPr/>
          </p:nvSpPr>
          <p:spPr>
            <a:xfrm>
              <a:off x="5157989" y="672812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4933896" y="358373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未來施政目標與展望</a:t>
              </a:r>
            </a:p>
          </p:txBody>
        </p:sp>
        <p:sp>
          <p:nvSpPr>
            <p:cNvPr id="89" name="＞形箭號 88"/>
            <p:cNvSpPr/>
            <p:nvPr/>
          </p:nvSpPr>
          <p:spPr>
            <a:xfrm>
              <a:off x="4239494" y="527758"/>
              <a:ext cx="203660" cy="26535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＞形箭號 94"/>
            <p:cNvSpPr/>
            <p:nvPr/>
          </p:nvSpPr>
          <p:spPr>
            <a:xfrm>
              <a:off x="4412081" y="527758"/>
              <a:ext cx="203660" cy="26535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＞形箭號 95"/>
            <p:cNvSpPr/>
            <p:nvPr/>
          </p:nvSpPr>
          <p:spPr>
            <a:xfrm>
              <a:off x="4584668" y="527758"/>
              <a:ext cx="203660" cy="26535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＞形箭號 96"/>
            <p:cNvSpPr/>
            <p:nvPr/>
          </p:nvSpPr>
          <p:spPr>
            <a:xfrm>
              <a:off x="4757256" y="527758"/>
              <a:ext cx="203660" cy="26535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106" name="直線接點 105"/>
            <p:cNvCxnSpPr/>
            <p:nvPr/>
          </p:nvCxnSpPr>
          <p:spPr>
            <a:xfrm>
              <a:off x="-141316" y="880985"/>
              <a:ext cx="9410007" cy="0"/>
            </a:xfrm>
            <a:prstGeom prst="line">
              <a:avLst/>
            </a:prstGeom>
            <a:ln w="12700" cmpd="thickThin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07" name="群組 106"/>
            <p:cNvGrpSpPr/>
            <p:nvPr/>
          </p:nvGrpSpPr>
          <p:grpSpPr>
            <a:xfrm>
              <a:off x="307572" y="281720"/>
              <a:ext cx="3884815" cy="625924"/>
              <a:chOff x="307572" y="240155"/>
              <a:chExt cx="3884815" cy="625924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1088282" y="286443"/>
                <a:ext cx="95192" cy="500439"/>
              </a:xfrm>
              <a:prstGeom prst="rect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09" name="文字方塊 108"/>
              <p:cNvSpPr txBox="1"/>
              <p:nvPr/>
            </p:nvSpPr>
            <p:spPr>
              <a:xfrm>
                <a:off x="1156861" y="246359"/>
                <a:ext cx="292400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1350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金門縣議會第七屆第六次</a:t>
                </a:r>
                <a:r>
                  <a:rPr lang="zh-TW" altLang="en-US" sz="1350" dirty="0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定期會</a:t>
                </a:r>
                <a:endPara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115" name="文字方塊 114"/>
              <p:cNvSpPr txBox="1"/>
              <p:nvPr/>
            </p:nvSpPr>
            <p:spPr>
              <a:xfrm>
                <a:off x="1156861" y="496747"/>
                <a:ext cx="3035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金門縣政府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行政處業務報告</a:t>
                </a:r>
              </a:p>
            </p:txBody>
          </p:sp>
          <p:cxnSp>
            <p:nvCxnSpPr>
              <p:cNvPr id="116" name="直線接點 115"/>
              <p:cNvCxnSpPr/>
              <p:nvPr/>
            </p:nvCxnSpPr>
            <p:spPr>
              <a:xfrm>
                <a:off x="1239294" y="513862"/>
                <a:ext cx="2841569" cy="0"/>
              </a:xfrm>
              <a:prstGeom prst="line">
                <a:avLst/>
              </a:prstGeom>
              <a:ln w="19050">
                <a:solidFill>
                  <a:srgbClr val="5FB7E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橢圓 116"/>
              <p:cNvSpPr/>
              <p:nvPr/>
            </p:nvSpPr>
            <p:spPr>
              <a:xfrm>
                <a:off x="4024061" y="480409"/>
                <a:ext cx="66908" cy="66908"/>
              </a:xfrm>
              <a:prstGeom prst="ellipse">
                <a:avLst/>
              </a:prstGeom>
              <a:solidFill>
                <a:srgbClr val="5FB7E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118" name="圖片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72" y="240155"/>
                <a:ext cx="830996" cy="6223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1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2505</TotalTime>
  <Words>1888</Words>
  <Application>Microsoft Office PowerPoint</Application>
  <PresentationFormat>如螢幕大小 (4:3)</PresentationFormat>
  <Paragraphs>230</Paragraphs>
  <Slides>10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Aharoni</vt:lpstr>
      <vt:lpstr>微軟正黑體</vt:lpstr>
      <vt:lpstr>微軟正黑體 Light</vt:lpstr>
      <vt:lpstr>新細明體</vt:lpstr>
      <vt:lpstr>Arial</vt:lpstr>
      <vt:lpstr>Calibri</vt:lpstr>
      <vt:lpstr>Calibri Light</vt:lpstr>
      <vt:lpstr>Office 佈景主題</vt:lpstr>
      <vt:lpstr>Ulead PhotoImpact Image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金門縣議會第七屆第四次定期大會</dc:title>
  <dc:creator>楊筱君</dc:creator>
  <cp:lastModifiedBy>黃志鴻</cp:lastModifiedBy>
  <cp:revision>190</cp:revision>
  <dcterms:created xsi:type="dcterms:W3CDTF">2020-10-22T00:57:24Z</dcterms:created>
  <dcterms:modified xsi:type="dcterms:W3CDTF">2021-11-01T02:59:13Z</dcterms:modified>
</cp:coreProperties>
</file>