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67" r:id="rId3"/>
    <p:sldId id="259" r:id="rId4"/>
    <p:sldId id="268" r:id="rId5"/>
    <p:sldId id="269" r:id="rId6"/>
    <p:sldId id="270" r:id="rId7"/>
    <p:sldId id="272" r:id="rId8"/>
    <p:sldId id="271" r:id="rId9"/>
    <p:sldId id="277" r:id="rId10"/>
    <p:sldId id="273" r:id="rId11"/>
    <p:sldId id="274" r:id="rId12"/>
    <p:sldId id="275" r:id="rId13"/>
    <p:sldId id="276" r:id="rId14"/>
    <p:sldId id="278" r:id="rId15"/>
    <p:sldId id="279" r:id="rId16"/>
    <p:sldId id="283" r:id="rId17"/>
    <p:sldId id="286" r:id="rId18"/>
    <p:sldId id="285" r:id="rId19"/>
    <p:sldId id="284" r:id="rId20"/>
    <p:sldId id="282" r:id="rId21"/>
    <p:sldId id="281" r:id="rId22"/>
    <p:sldId id="280" r:id="rId23"/>
    <p:sldId id="287" r:id="rId24"/>
    <p:sldId id="288" r:id="rId25"/>
    <p:sldId id="289" r:id="rId26"/>
    <p:sldId id="290" r:id="rId27"/>
    <p:sldId id="294" r:id="rId28"/>
    <p:sldId id="293" r:id="rId29"/>
    <p:sldId id="291" r:id="rId30"/>
    <p:sldId id="319" r:id="rId31"/>
    <p:sldId id="295" r:id="rId32"/>
    <p:sldId id="297" r:id="rId33"/>
    <p:sldId id="305" r:id="rId34"/>
    <p:sldId id="307" r:id="rId35"/>
    <p:sldId id="316" r:id="rId36"/>
    <p:sldId id="320" r:id="rId37"/>
    <p:sldId id="321" r:id="rId38"/>
    <p:sldId id="322" r:id="rId39"/>
    <p:sldId id="323" r:id="rId40"/>
    <p:sldId id="304" r:id="rId41"/>
    <p:sldId id="292" r:id="rId4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9933FF"/>
    <a:srgbClr val="FF9933"/>
    <a:srgbClr val="FFCCFF"/>
    <a:srgbClr val="8EAFE4"/>
    <a:srgbClr val="0F591B"/>
    <a:srgbClr val="006600"/>
    <a:srgbClr val="20A21A"/>
    <a:srgbClr val="082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45" autoAdjust="0"/>
  </p:normalViewPr>
  <p:slideViewPr>
    <p:cSldViewPr snapToGrid="0">
      <p:cViewPr varScale="1">
        <p:scale>
          <a:sx n="76" d="100"/>
          <a:sy n="76" d="100"/>
        </p:scale>
        <p:origin x="17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02C14-6F7C-477D-A800-7493C84F3374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40469F1-1699-44DF-9116-C0B5D897D185}">
      <dgm:prSet phldrT="[文字]"/>
      <dgm:spPr/>
      <dgm:t>
        <a:bodyPr/>
        <a:lstStyle/>
        <a:p>
          <a:r>
            <a:rPr lang="zh-TW" altLang="en-US" dirty="0" smtClean="0"/>
            <a:t>環境教育八大領域</a:t>
          </a:r>
          <a:endParaRPr lang="zh-TW" altLang="en-US" dirty="0"/>
        </a:p>
      </dgm:t>
    </dgm:pt>
    <dgm:pt modelId="{89C7158C-F856-498B-B0E4-EE0EE0235B93}" type="parTrans" cxnId="{D58E9A0D-3F38-46B6-9CE3-BE959B616F4C}">
      <dgm:prSet/>
      <dgm:spPr/>
      <dgm:t>
        <a:bodyPr/>
        <a:lstStyle/>
        <a:p>
          <a:endParaRPr lang="zh-TW" altLang="en-US"/>
        </a:p>
      </dgm:t>
    </dgm:pt>
    <dgm:pt modelId="{EA2B7511-D959-4C03-8A42-35411D56CF4F}" type="sibTrans" cxnId="{D58E9A0D-3F38-46B6-9CE3-BE959B616F4C}">
      <dgm:prSet/>
      <dgm:spPr/>
      <dgm:t>
        <a:bodyPr/>
        <a:lstStyle/>
        <a:p>
          <a:endParaRPr lang="zh-TW" altLang="en-US"/>
        </a:p>
      </dgm:t>
    </dgm:pt>
    <dgm:pt modelId="{97E5C4F2-24C0-413D-B0A2-2C46129112B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2">
                  <a:lumMod val="10000"/>
                </a:schemeClr>
              </a:solidFill>
            </a:rPr>
            <a:t>學校及社會</a:t>
          </a:r>
          <a:endParaRPr lang="zh-TW" altLang="en-US" dirty="0">
            <a:solidFill>
              <a:schemeClr val="bg2">
                <a:lumMod val="10000"/>
              </a:schemeClr>
            </a:solidFill>
          </a:endParaRPr>
        </a:p>
      </dgm:t>
    </dgm:pt>
    <dgm:pt modelId="{97F29C6D-DFA8-465F-8EA4-67EC77661107}" type="parTrans" cxnId="{3C409BE8-7FF6-4790-B660-0330E15620D7}">
      <dgm:prSet/>
      <dgm:spPr/>
      <dgm:t>
        <a:bodyPr/>
        <a:lstStyle/>
        <a:p>
          <a:endParaRPr lang="zh-TW" altLang="en-US"/>
        </a:p>
      </dgm:t>
    </dgm:pt>
    <dgm:pt modelId="{7C920B34-29DA-48DB-928B-D48C1497B081}" type="sibTrans" cxnId="{3C409BE8-7FF6-4790-B660-0330E15620D7}">
      <dgm:prSet/>
      <dgm:spPr/>
      <dgm:t>
        <a:bodyPr/>
        <a:lstStyle/>
        <a:p>
          <a:endParaRPr lang="zh-TW" altLang="en-US"/>
        </a:p>
      </dgm:t>
    </dgm:pt>
    <dgm:pt modelId="{B4D45C44-3CA6-4E5E-946D-944C52522BC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2">
                  <a:lumMod val="10000"/>
                </a:schemeClr>
              </a:solidFill>
            </a:rPr>
            <a:t>氣候變遷</a:t>
          </a:r>
          <a:endParaRPr lang="zh-TW" altLang="en-US" dirty="0">
            <a:solidFill>
              <a:schemeClr val="bg2">
                <a:lumMod val="10000"/>
              </a:schemeClr>
            </a:solidFill>
          </a:endParaRPr>
        </a:p>
      </dgm:t>
    </dgm:pt>
    <dgm:pt modelId="{089829EB-6B8C-48F1-A2F9-B4F34460D52F}" type="parTrans" cxnId="{99F7D67F-E010-446C-A12B-F7E3B12D9251}">
      <dgm:prSet/>
      <dgm:spPr/>
      <dgm:t>
        <a:bodyPr/>
        <a:lstStyle/>
        <a:p>
          <a:endParaRPr lang="zh-TW" altLang="en-US"/>
        </a:p>
      </dgm:t>
    </dgm:pt>
    <dgm:pt modelId="{BBA13876-09C7-4878-8299-8146D169AA65}" type="sibTrans" cxnId="{99F7D67F-E010-446C-A12B-F7E3B12D9251}">
      <dgm:prSet/>
      <dgm:spPr/>
      <dgm:t>
        <a:bodyPr/>
        <a:lstStyle/>
        <a:p>
          <a:endParaRPr lang="zh-TW" altLang="en-US"/>
        </a:p>
      </dgm:t>
    </dgm:pt>
    <dgm:pt modelId="{0A640E9A-E28B-4A7A-982F-B323B6B2398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2">
                  <a:lumMod val="10000"/>
                </a:schemeClr>
              </a:solidFill>
            </a:rPr>
            <a:t>災害防救</a:t>
          </a:r>
          <a:endParaRPr lang="zh-TW" altLang="en-US" dirty="0">
            <a:solidFill>
              <a:schemeClr val="bg2">
                <a:lumMod val="10000"/>
              </a:schemeClr>
            </a:solidFill>
          </a:endParaRPr>
        </a:p>
      </dgm:t>
    </dgm:pt>
    <dgm:pt modelId="{65BA5364-E4FF-4942-AE25-CFFB0E5DDD22}" type="parTrans" cxnId="{31D03029-72FD-44FD-B79A-A0A7D3F988A1}">
      <dgm:prSet/>
      <dgm:spPr/>
      <dgm:t>
        <a:bodyPr/>
        <a:lstStyle/>
        <a:p>
          <a:endParaRPr lang="zh-TW" altLang="en-US"/>
        </a:p>
      </dgm:t>
    </dgm:pt>
    <dgm:pt modelId="{91160D18-40E6-49BF-8345-9114FA3A6B7F}" type="sibTrans" cxnId="{31D03029-72FD-44FD-B79A-A0A7D3F988A1}">
      <dgm:prSet/>
      <dgm:spPr/>
      <dgm:t>
        <a:bodyPr/>
        <a:lstStyle/>
        <a:p>
          <a:endParaRPr lang="zh-TW" altLang="en-US"/>
        </a:p>
      </dgm:t>
    </dgm:pt>
    <dgm:pt modelId="{A2160B34-D49A-471A-BE6D-A3839E9E4A2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2">
                  <a:lumMod val="10000"/>
                </a:schemeClr>
              </a:solidFill>
            </a:rPr>
            <a:t>自然保育</a:t>
          </a:r>
          <a:endParaRPr lang="zh-TW" altLang="en-US" dirty="0">
            <a:solidFill>
              <a:schemeClr val="bg2">
                <a:lumMod val="10000"/>
              </a:schemeClr>
            </a:solidFill>
          </a:endParaRPr>
        </a:p>
      </dgm:t>
    </dgm:pt>
    <dgm:pt modelId="{4D5045E7-E0A0-40AE-81EA-964080F6C65B}" type="parTrans" cxnId="{302DB96D-3B13-4F8F-B0B3-A7D60216EBCF}">
      <dgm:prSet/>
      <dgm:spPr/>
      <dgm:t>
        <a:bodyPr/>
        <a:lstStyle/>
        <a:p>
          <a:endParaRPr lang="zh-TW" altLang="en-US"/>
        </a:p>
      </dgm:t>
    </dgm:pt>
    <dgm:pt modelId="{93CDFE34-A32F-42F5-BD51-C310AB550928}" type="sibTrans" cxnId="{302DB96D-3B13-4F8F-B0B3-A7D60216EBCF}">
      <dgm:prSet/>
      <dgm:spPr/>
      <dgm:t>
        <a:bodyPr/>
        <a:lstStyle/>
        <a:p>
          <a:endParaRPr lang="zh-TW" altLang="en-US"/>
        </a:p>
      </dgm:t>
    </dgm:pt>
    <dgm:pt modelId="{93C51754-2312-4BB8-89E9-15DE75340893}">
      <dgm:prSet/>
      <dgm:spPr/>
      <dgm:t>
        <a:bodyPr/>
        <a:lstStyle/>
        <a:p>
          <a:r>
            <a:rPr lang="zh-TW" altLang="en-US" dirty="0" smtClean="0"/>
            <a:t>公害防治</a:t>
          </a:r>
          <a:endParaRPr lang="zh-TW" altLang="en-US" dirty="0"/>
        </a:p>
      </dgm:t>
    </dgm:pt>
    <dgm:pt modelId="{0ACB3C47-43FA-4940-8981-E40C2CBC3706}" type="parTrans" cxnId="{4D0B931E-8513-415A-93CF-1B9B5D38528A}">
      <dgm:prSet/>
      <dgm:spPr/>
      <dgm:t>
        <a:bodyPr/>
        <a:lstStyle/>
        <a:p>
          <a:endParaRPr lang="zh-TW" altLang="en-US"/>
        </a:p>
      </dgm:t>
    </dgm:pt>
    <dgm:pt modelId="{576B7E55-603C-4EA0-A1D6-46581C0C55CC}" type="sibTrans" cxnId="{4D0B931E-8513-415A-93CF-1B9B5D38528A}">
      <dgm:prSet/>
      <dgm:spPr/>
      <dgm:t>
        <a:bodyPr/>
        <a:lstStyle/>
        <a:p>
          <a:endParaRPr lang="zh-TW" altLang="en-US"/>
        </a:p>
      </dgm:t>
    </dgm:pt>
    <dgm:pt modelId="{96C8429F-DD51-454E-A2C5-40101D031344}">
      <dgm:prSet/>
      <dgm:spPr/>
      <dgm:t>
        <a:bodyPr/>
        <a:lstStyle/>
        <a:p>
          <a:r>
            <a:rPr lang="zh-TW" altLang="en-US" dirty="0" smtClean="0"/>
            <a:t>環境及資源管理</a:t>
          </a:r>
          <a:endParaRPr lang="zh-TW" altLang="en-US" dirty="0"/>
        </a:p>
      </dgm:t>
    </dgm:pt>
    <dgm:pt modelId="{89AB41EE-874E-4059-A6EB-7AA783F0207C}" type="parTrans" cxnId="{19EE272C-EF01-4006-9034-997930C26F2A}">
      <dgm:prSet/>
      <dgm:spPr/>
      <dgm:t>
        <a:bodyPr/>
        <a:lstStyle/>
        <a:p>
          <a:endParaRPr lang="zh-TW" altLang="en-US"/>
        </a:p>
      </dgm:t>
    </dgm:pt>
    <dgm:pt modelId="{FE20D8C3-D120-43C2-AFCD-174349CA1CC2}" type="sibTrans" cxnId="{19EE272C-EF01-4006-9034-997930C26F2A}">
      <dgm:prSet/>
      <dgm:spPr/>
      <dgm:t>
        <a:bodyPr/>
        <a:lstStyle/>
        <a:p>
          <a:endParaRPr lang="zh-TW" altLang="en-US"/>
        </a:p>
      </dgm:t>
    </dgm:pt>
    <dgm:pt modelId="{B8623AAE-111D-4484-9372-6B35C14E21DE}">
      <dgm:prSet/>
      <dgm:spPr/>
      <dgm:t>
        <a:bodyPr/>
        <a:lstStyle/>
        <a:p>
          <a:r>
            <a:rPr lang="zh-TW" altLang="en-US" dirty="0" smtClean="0"/>
            <a:t>文化保存</a:t>
          </a:r>
          <a:endParaRPr lang="zh-TW" altLang="en-US" dirty="0"/>
        </a:p>
      </dgm:t>
    </dgm:pt>
    <dgm:pt modelId="{0EFB941E-AD46-42AD-8FA1-8DDD061B5DCF}" type="parTrans" cxnId="{B5C3BCE8-ECDD-46B3-8C9B-2043097D800A}">
      <dgm:prSet/>
      <dgm:spPr/>
      <dgm:t>
        <a:bodyPr/>
        <a:lstStyle/>
        <a:p>
          <a:endParaRPr lang="zh-TW" altLang="en-US"/>
        </a:p>
      </dgm:t>
    </dgm:pt>
    <dgm:pt modelId="{245CEA67-25B7-4806-88ED-B07EA85E0936}" type="sibTrans" cxnId="{B5C3BCE8-ECDD-46B3-8C9B-2043097D800A}">
      <dgm:prSet/>
      <dgm:spPr/>
      <dgm:t>
        <a:bodyPr/>
        <a:lstStyle/>
        <a:p>
          <a:endParaRPr lang="zh-TW" altLang="en-US"/>
        </a:p>
      </dgm:t>
    </dgm:pt>
    <dgm:pt modelId="{427AED22-990A-4F9D-89AC-BB170ECE63D0}">
      <dgm:prSet phldrT="[文字]"/>
      <dgm:spPr/>
      <dgm:t>
        <a:bodyPr/>
        <a:lstStyle/>
        <a:p>
          <a:endParaRPr lang="zh-TW" altLang="en-US"/>
        </a:p>
      </dgm:t>
    </dgm:pt>
    <dgm:pt modelId="{9E9F1FDE-4F07-482C-BE9E-CC9B9C630009}" type="parTrans" cxnId="{667AAC1C-24DC-4E54-90B3-EAD862652C9D}">
      <dgm:prSet/>
      <dgm:spPr/>
      <dgm:t>
        <a:bodyPr/>
        <a:lstStyle/>
        <a:p>
          <a:endParaRPr lang="zh-TW" altLang="en-US"/>
        </a:p>
      </dgm:t>
    </dgm:pt>
    <dgm:pt modelId="{1F59803A-6B1B-4FFC-802A-FD7B73DE4826}" type="sibTrans" cxnId="{667AAC1C-24DC-4E54-90B3-EAD862652C9D}">
      <dgm:prSet/>
      <dgm:spPr/>
      <dgm:t>
        <a:bodyPr/>
        <a:lstStyle/>
        <a:p>
          <a:endParaRPr lang="zh-TW" altLang="en-US"/>
        </a:p>
      </dgm:t>
    </dgm:pt>
    <dgm:pt modelId="{468AD751-0447-4001-86E8-0B33789F8A77}" type="pres">
      <dgm:prSet presAssocID="{C9402C14-6F7C-477D-A800-7493C84F33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811FC9-A193-447F-90DB-514E9315D479}" type="pres">
      <dgm:prSet presAssocID="{640469F1-1699-44DF-9116-C0B5D897D185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8100B52D-CFF8-4B81-988F-085DC59FEFD8}" type="pres">
      <dgm:prSet presAssocID="{97F29C6D-DFA8-465F-8EA4-67EC77661107}" presName="Name9" presStyleLbl="parChTrans1D2" presStyleIdx="0" presStyleCnt="7"/>
      <dgm:spPr/>
      <dgm:t>
        <a:bodyPr/>
        <a:lstStyle/>
        <a:p>
          <a:endParaRPr lang="zh-TW" altLang="en-US"/>
        </a:p>
      </dgm:t>
    </dgm:pt>
    <dgm:pt modelId="{B4BAC39F-73E3-4202-91B1-17C5CB729FE6}" type="pres">
      <dgm:prSet presAssocID="{97F29C6D-DFA8-465F-8EA4-67EC77661107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D1B6B0F4-5FB1-45CF-9333-E99538FFEF62}" type="pres">
      <dgm:prSet presAssocID="{97E5C4F2-24C0-413D-B0A2-2C46129112B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75BA47-7C35-4CC4-B183-176EF7EB59C1}" type="pres">
      <dgm:prSet presAssocID="{089829EB-6B8C-48F1-A2F9-B4F34460D52F}" presName="Name9" presStyleLbl="parChTrans1D2" presStyleIdx="1" presStyleCnt="7"/>
      <dgm:spPr/>
      <dgm:t>
        <a:bodyPr/>
        <a:lstStyle/>
        <a:p>
          <a:endParaRPr lang="zh-TW" altLang="en-US"/>
        </a:p>
      </dgm:t>
    </dgm:pt>
    <dgm:pt modelId="{1E458E39-E40A-4DC3-9DC6-8F2B76389EA9}" type="pres">
      <dgm:prSet presAssocID="{089829EB-6B8C-48F1-A2F9-B4F34460D52F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B0D28829-1C29-4CD2-B2D0-FEB2463A4375}" type="pres">
      <dgm:prSet presAssocID="{B4D45C44-3CA6-4E5E-946D-944C52522B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1B9A5A-EC94-4F35-86F0-E2686CE708D0}" type="pres">
      <dgm:prSet presAssocID="{65BA5364-E4FF-4942-AE25-CFFB0E5DDD22}" presName="Name9" presStyleLbl="parChTrans1D2" presStyleIdx="2" presStyleCnt="7"/>
      <dgm:spPr/>
      <dgm:t>
        <a:bodyPr/>
        <a:lstStyle/>
        <a:p>
          <a:endParaRPr lang="zh-TW" altLang="en-US"/>
        </a:p>
      </dgm:t>
    </dgm:pt>
    <dgm:pt modelId="{57425F85-6B24-49D8-8F0D-4027A34323D3}" type="pres">
      <dgm:prSet presAssocID="{65BA5364-E4FF-4942-AE25-CFFB0E5DDD22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F42CA23C-C027-4DCC-B22A-7CE33271BA59}" type="pres">
      <dgm:prSet presAssocID="{0A640E9A-E28B-4A7A-982F-B323B6B2398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A97407-05E9-4345-9552-B2CB1598AC7E}" type="pres">
      <dgm:prSet presAssocID="{4D5045E7-E0A0-40AE-81EA-964080F6C65B}" presName="Name9" presStyleLbl="parChTrans1D2" presStyleIdx="3" presStyleCnt="7"/>
      <dgm:spPr/>
      <dgm:t>
        <a:bodyPr/>
        <a:lstStyle/>
        <a:p>
          <a:endParaRPr lang="zh-TW" altLang="en-US"/>
        </a:p>
      </dgm:t>
    </dgm:pt>
    <dgm:pt modelId="{DE186D6A-3FC6-49D4-81EE-917CD3E696E2}" type="pres">
      <dgm:prSet presAssocID="{4D5045E7-E0A0-40AE-81EA-964080F6C65B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E2E644CC-063B-4842-8933-03F7F33A4AE1}" type="pres">
      <dgm:prSet presAssocID="{A2160B34-D49A-471A-BE6D-A3839E9E4A2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740AEF-C512-418A-B063-C3ACB1139A5D}" type="pres">
      <dgm:prSet presAssocID="{0ACB3C47-43FA-4940-8981-E40C2CBC3706}" presName="Name9" presStyleLbl="parChTrans1D2" presStyleIdx="4" presStyleCnt="7"/>
      <dgm:spPr/>
      <dgm:t>
        <a:bodyPr/>
        <a:lstStyle/>
        <a:p>
          <a:endParaRPr lang="zh-TW" altLang="en-US"/>
        </a:p>
      </dgm:t>
    </dgm:pt>
    <dgm:pt modelId="{1D262311-90B6-476F-A889-E2E36DB031A3}" type="pres">
      <dgm:prSet presAssocID="{0ACB3C47-43FA-4940-8981-E40C2CBC3706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0E517E79-5CE4-4651-A75A-9320AB8B5994}" type="pres">
      <dgm:prSet presAssocID="{93C51754-2312-4BB8-89E9-15DE7534089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42DD1-8374-4CB4-9A9E-12FFADE58117}" type="pres">
      <dgm:prSet presAssocID="{89AB41EE-874E-4059-A6EB-7AA783F0207C}" presName="Name9" presStyleLbl="parChTrans1D2" presStyleIdx="5" presStyleCnt="7"/>
      <dgm:spPr/>
      <dgm:t>
        <a:bodyPr/>
        <a:lstStyle/>
        <a:p>
          <a:endParaRPr lang="zh-TW" altLang="en-US"/>
        </a:p>
      </dgm:t>
    </dgm:pt>
    <dgm:pt modelId="{86A7E025-61FF-4F08-A869-720A4C7B90E5}" type="pres">
      <dgm:prSet presAssocID="{89AB41EE-874E-4059-A6EB-7AA783F0207C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16B4B82A-1FF2-4B7A-B313-F0C9A419A53E}" type="pres">
      <dgm:prSet presAssocID="{96C8429F-DD51-454E-A2C5-40101D03134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BF521F-4315-47B4-9023-3C4C27D59D1C}" type="pres">
      <dgm:prSet presAssocID="{0EFB941E-AD46-42AD-8FA1-8DDD061B5DCF}" presName="Name9" presStyleLbl="parChTrans1D2" presStyleIdx="6" presStyleCnt="7"/>
      <dgm:spPr/>
      <dgm:t>
        <a:bodyPr/>
        <a:lstStyle/>
        <a:p>
          <a:endParaRPr lang="zh-TW" altLang="en-US"/>
        </a:p>
      </dgm:t>
    </dgm:pt>
    <dgm:pt modelId="{71006076-46B8-4C77-AD3D-9804997CB666}" type="pres">
      <dgm:prSet presAssocID="{0EFB941E-AD46-42AD-8FA1-8DDD061B5DCF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7BCBA3FF-4DFC-4D17-9CB6-3C8013B502BA}" type="pres">
      <dgm:prSet presAssocID="{B8623AAE-111D-4484-9372-6B35C14E21D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7AAC1C-24DC-4E54-90B3-EAD862652C9D}" srcId="{C9402C14-6F7C-477D-A800-7493C84F3374}" destId="{427AED22-990A-4F9D-89AC-BB170ECE63D0}" srcOrd="1" destOrd="0" parTransId="{9E9F1FDE-4F07-482C-BE9E-CC9B9C630009}" sibTransId="{1F59803A-6B1B-4FFC-802A-FD7B73DE4826}"/>
    <dgm:cxn modelId="{E66F5F44-792F-4946-903B-BD27E8443053}" type="presOf" srcId="{B4D45C44-3CA6-4E5E-946D-944C52522BCC}" destId="{B0D28829-1C29-4CD2-B2D0-FEB2463A4375}" srcOrd="0" destOrd="0" presId="urn:microsoft.com/office/officeart/2005/8/layout/radial1"/>
    <dgm:cxn modelId="{507B7958-6251-4AE5-ABBB-9CED4BFD4141}" type="presOf" srcId="{89AB41EE-874E-4059-A6EB-7AA783F0207C}" destId="{2F842DD1-8374-4CB4-9A9E-12FFADE58117}" srcOrd="0" destOrd="0" presId="urn:microsoft.com/office/officeart/2005/8/layout/radial1"/>
    <dgm:cxn modelId="{25F52C3E-43C8-4F16-B835-A3FCE54BB1AF}" type="presOf" srcId="{A2160B34-D49A-471A-BE6D-A3839E9E4A25}" destId="{E2E644CC-063B-4842-8933-03F7F33A4AE1}" srcOrd="0" destOrd="0" presId="urn:microsoft.com/office/officeart/2005/8/layout/radial1"/>
    <dgm:cxn modelId="{B7145797-7EC7-4AE0-8E3B-796C2430BA8C}" type="presOf" srcId="{B8623AAE-111D-4484-9372-6B35C14E21DE}" destId="{7BCBA3FF-4DFC-4D17-9CB6-3C8013B502BA}" srcOrd="0" destOrd="0" presId="urn:microsoft.com/office/officeart/2005/8/layout/radial1"/>
    <dgm:cxn modelId="{B5C3BCE8-ECDD-46B3-8C9B-2043097D800A}" srcId="{640469F1-1699-44DF-9116-C0B5D897D185}" destId="{B8623AAE-111D-4484-9372-6B35C14E21DE}" srcOrd="6" destOrd="0" parTransId="{0EFB941E-AD46-42AD-8FA1-8DDD061B5DCF}" sibTransId="{245CEA67-25B7-4806-88ED-B07EA85E0936}"/>
    <dgm:cxn modelId="{FDDEC044-8F0F-45E6-B449-39AF845AF480}" type="presOf" srcId="{089829EB-6B8C-48F1-A2F9-B4F34460D52F}" destId="{6D75BA47-7C35-4CC4-B183-176EF7EB59C1}" srcOrd="0" destOrd="0" presId="urn:microsoft.com/office/officeart/2005/8/layout/radial1"/>
    <dgm:cxn modelId="{5BCEA299-C2F7-4624-B9EE-0ACB4C2552B3}" type="presOf" srcId="{640469F1-1699-44DF-9116-C0B5D897D185}" destId="{A7811FC9-A193-447F-90DB-514E9315D479}" srcOrd="0" destOrd="0" presId="urn:microsoft.com/office/officeart/2005/8/layout/radial1"/>
    <dgm:cxn modelId="{612B654F-B72D-4269-B78E-7D9C09E30302}" type="presOf" srcId="{4D5045E7-E0A0-40AE-81EA-964080F6C65B}" destId="{25A97407-05E9-4345-9552-B2CB1598AC7E}" srcOrd="0" destOrd="0" presId="urn:microsoft.com/office/officeart/2005/8/layout/radial1"/>
    <dgm:cxn modelId="{D5228943-E871-4B26-937E-0D3B88071F15}" type="presOf" srcId="{89AB41EE-874E-4059-A6EB-7AA783F0207C}" destId="{86A7E025-61FF-4F08-A869-720A4C7B90E5}" srcOrd="1" destOrd="0" presId="urn:microsoft.com/office/officeart/2005/8/layout/radial1"/>
    <dgm:cxn modelId="{8E39FD34-625B-4B8E-8708-C7DE5CECBD86}" type="presOf" srcId="{65BA5364-E4FF-4942-AE25-CFFB0E5DDD22}" destId="{8D1B9A5A-EC94-4F35-86F0-E2686CE708D0}" srcOrd="0" destOrd="0" presId="urn:microsoft.com/office/officeart/2005/8/layout/radial1"/>
    <dgm:cxn modelId="{782F4B8A-3955-4199-8128-1F2FC7612A25}" type="presOf" srcId="{0ACB3C47-43FA-4940-8981-E40C2CBC3706}" destId="{1D262311-90B6-476F-A889-E2E36DB031A3}" srcOrd="1" destOrd="0" presId="urn:microsoft.com/office/officeart/2005/8/layout/radial1"/>
    <dgm:cxn modelId="{D58E9A0D-3F38-46B6-9CE3-BE959B616F4C}" srcId="{C9402C14-6F7C-477D-A800-7493C84F3374}" destId="{640469F1-1699-44DF-9116-C0B5D897D185}" srcOrd="0" destOrd="0" parTransId="{89C7158C-F856-498B-B0E4-EE0EE0235B93}" sibTransId="{EA2B7511-D959-4C03-8A42-35411D56CF4F}"/>
    <dgm:cxn modelId="{31D03029-72FD-44FD-B79A-A0A7D3F988A1}" srcId="{640469F1-1699-44DF-9116-C0B5D897D185}" destId="{0A640E9A-E28B-4A7A-982F-B323B6B23982}" srcOrd="2" destOrd="0" parTransId="{65BA5364-E4FF-4942-AE25-CFFB0E5DDD22}" sibTransId="{91160D18-40E6-49BF-8345-9114FA3A6B7F}"/>
    <dgm:cxn modelId="{E60CA31C-15AE-40E8-9ED4-50024A9845EA}" type="presOf" srcId="{97E5C4F2-24C0-413D-B0A2-2C46129112B9}" destId="{D1B6B0F4-5FB1-45CF-9333-E99538FFEF62}" srcOrd="0" destOrd="0" presId="urn:microsoft.com/office/officeart/2005/8/layout/radial1"/>
    <dgm:cxn modelId="{60FB86A9-E008-4B5E-A88E-924D911F7892}" type="presOf" srcId="{4D5045E7-E0A0-40AE-81EA-964080F6C65B}" destId="{DE186D6A-3FC6-49D4-81EE-917CD3E696E2}" srcOrd="1" destOrd="0" presId="urn:microsoft.com/office/officeart/2005/8/layout/radial1"/>
    <dgm:cxn modelId="{AD712A90-F1DA-4004-B1E8-B70079D7903E}" type="presOf" srcId="{96C8429F-DD51-454E-A2C5-40101D031344}" destId="{16B4B82A-1FF2-4B7A-B313-F0C9A419A53E}" srcOrd="0" destOrd="0" presId="urn:microsoft.com/office/officeart/2005/8/layout/radial1"/>
    <dgm:cxn modelId="{8132A244-2E6E-4782-B5BF-F8C91E8CFDE0}" type="presOf" srcId="{93C51754-2312-4BB8-89E9-15DE75340893}" destId="{0E517E79-5CE4-4651-A75A-9320AB8B5994}" srcOrd="0" destOrd="0" presId="urn:microsoft.com/office/officeart/2005/8/layout/radial1"/>
    <dgm:cxn modelId="{EB7106E9-ADEC-4A31-9AA0-6015BFACBEE7}" type="presOf" srcId="{65BA5364-E4FF-4942-AE25-CFFB0E5DDD22}" destId="{57425F85-6B24-49D8-8F0D-4027A34323D3}" srcOrd="1" destOrd="0" presId="urn:microsoft.com/office/officeart/2005/8/layout/radial1"/>
    <dgm:cxn modelId="{302DB96D-3B13-4F8F-B0B3-A7D60216EBCF}" srcId="{640469F1-1699-44DF-9116-C0B5D897D185}" destId="{A2160B34-D49A-471A-BE6D-A3839E9E4A25}" srcOrd="3" destOrd="0" parTransId="{4D5045E7-E0A0-40AE-81EA-964080F6C65B}" sibTransId="{93CDFE34-A32F-42F5-BD51-C310AB550928}"/>
    <dgm:cxn modelId="{21EC5CD8-0F95-4777-8C1B-139A7F0900E2}" type="presOf" srcId="{0ACB3C47-43FA-4940-8981-E40C2CBC3706}" destId="{46740AEF-C512-418A-B063-C3ACB1139A5D}" srcOrd="0" destOrd="0" presId="urn:microsoft.com/office/officeart/2005/8/layout/radial1"/>
    <dgm:cxn modelId="{3C8852A2-C170-4455-A65F-22E6452B28F8}" type="presOf" srcId="{C9402C14-6F7C-477D-A800-7493C84F3374}" destId="{468AD751-0447-4001-86E8-0B33789F8A77}" srcOrd="0" destOrd="0" presId="urn:microsoft.com/office/officeart/2005/8/layout/radial1"/>
    <dgm:cxn modelId="{19EE272C-EF01-4006-9034-997930C26F2A}" srcId="{640469F1-1699-44DF-9116-C0B5D897D185}" destId="{96C8429F-DD51-454E-A2C5-40101D031344}" srcOrd="5" destOrd="0" parTransId="{89AB41EE-874E-4059-A6EB-7AA783F0207C}" sibTransId="{FE20D8C3-D120-43C2-AFCD-174349CA1CC2}"/>
    <dgm:cxn modelId="{7C682A72-DF7E-4003-BA04-3EB630C1C8B1}" type="presOf" srcId="{0EFB941E-AD46-42AD-8FA1-8DDD061B5DCF}" destId="{87BF521F-4315-47B4-9023-3C4C27D59D1C}" srcOrd="0" destOrd="0" presId="urn:microsoft.com/office/officeart/2005/8/layout/radial1"/>
    <dgm:cxn modelId="{AA764BF7-D56C-4E0C-9D58-CA0AED17B7A6}" type="presOf" srcId="{0EFB941E-AD46-42AD-8FA1-8DDD061B5DCF}" destId="{71006076-46B8-4C77-AD3D-9804997CB666}" srcOrd="1" destOrd="0" presId="urn:microsoft.com/office/officeart/2005/8/layout/radial1"/>
    <dgm:cxn modelId="{99F7D67F-E010-446C-A12B-F7E3B12D9251}" srcId="{640469F1-1699-44DF-9116-C0B5D897D185}" destId="{B4D45C44-3CA6-4E5E-946D-944C52522BCC}" srcOrd="1" destOrd="0" parTransId="{089829EB-6B8C-48F1-A2F9-B4F34460D52F}" sibTransId="{BBA13876-09C7-4878-8299-8146D169AA65}"/>
    <dgm:cxn modelId="{4D0B931E-8513-415A-93CF-1B9B5D38528A}" srcId="{640469F1-1699-44DF-9116-C0B5D897D185}" destId="{93C51754-2312-4BB8-89E9-15DE75340893}" srcOrd="4" destOrd="0" parTransId="{0ACB3C47-43FA-4940-8981-E40C2CBC3706}" sibTransId="{576B7E55-603C-4EA0-A1D6-46581C0C55CC}"/>
    <dgm:cxn modelId="{B7798B4A-DE88-421A-8EC5-FA192C475E0A}" type="presOf" srcId="{089829EB-6B8C-48F1-A2F9-B4F34460D52F}" destId="{1E458E39-E40A-4DC3-9DC6-8F2B76389EA9}" srcOrd="1" destOrd="0" presId="urn:microsoft.com/office/officeart/2005/8/layout/radial1"/>
    <dgm:cxn modelId="{6B4BD984-D856-479D-86FC-C15484B2673E}" type="presOf" srcId="{0A640E9A-E28B-4A7A-982F-B323B6B23982}" destId="{F42CA23C-C027-4DCC-B22A-7CE33271BA59}" srcOrd="0" destOrd="0" presId="urn:microsoft.com/office/officeart/2005/8/layout/radial1"/>
    <dgm:cxn modelId="{3C409BE8-7FF6-4790-B660-0330E15620D7}" srcId="{640469F1-1699-44DF-9116-C0B5D897D185}" destId="{97E5C4F2-24C0-413D-B0A2-2C46129112B9}" srcOrd="0" destOrd="0" parTransId="{97F29C6D-DFA8-465F-8EA4-67EC77661107}" sibTransId="{7C920B34-29DA-48DB-928B-D48C1497B081}"/>
    <dgm:cxn modelId="{88A4F833-C66C-4F9E-A188-13E14A19E676}" type="presOf" srcId="{97F29C6D-DFA8-465F-8EA4-67EC77661107}" destId="{8100B52D-CFF8-4B81-988F-085DC59FEFD8}" srcOrd="0" destOrd="0" presId="urn:microsoft.com/office/officeart/2005/8/layout/radial1"/>
    <dgm:cxn modelId="{1EAB78FD-D471-478F-B70C-E24AB2A2A63B}" type="presOf" srcId="{97F29C6D-DFA8-465F-8EA4-67EC77661107}" destId="{B4BAC39F-73E3-4202-91B1-17C5CB729FE6}" srcOrd="1" destOrd="0" presId="urn:microsoft.com/office/officeart/2005/8/layout/radial1"/>
    <dgm:cxn modelId="{C7F372F9-93AC-418B-A66F-8FB0F1865524}" type="presParOf" srcId="{468AD751-0447-4001-86E8-0B33789F8A77}" destId="{A7811FC9-A193-447F-90DB-514E9315D479}" srcOrd="0" destOrd="0" presId="urn:microsoft.com/office/officeart/2005/8/layout/radial1"/>
    <dgm:cxn modelId="{9B16731E-9D38-4D56-A492-318F6D4E39C7}" type="presParOf" srcId="{468AD751-0447-4001-86E8-0B33789F8A77}" destId="{8100B52D-CFF8-4B81-988F-085DC59FEFD8}" srcOrd="1" destOrd="0" presId="urn:microsoft.com/office/officeart/2005/8/layout/radial1"/>
    <dgm:cxn modelId="{E99D1FB1-2291-46B1-949E-836D713ABBBE}" type="presParOf" srcId="{8100B52D-CFF8-4B81-988F-085DC59FEFD8}" destId="{B4BAC39F-73E3-4202-91B1-17C5CB729FE6}" srcOrd="0" destOrd="0" presId="urn:microsoft.com/office/officeart/2005/8/layout/radial1"/>
    <dgm:cxn modelId="{AA2B3EE0-DBA2-44EC-9559-D268FC0522CB}" type="presParOf" srcId="{468AD751-0447-4001-86E8-0B33789F8A77}" destId="{D1B6B0F4-5FB1-45CF-9333-E99538FFEF62}" srcOrd="2" destOrd="0" presId="urn:microsoft.com/office/officeart/2005/8/layout/radial1"/>
    <dgm:cxn modelId="{438F5EFA-F62D-4D11-ABE4-32A301BB6E99}" type="presParOf" srcId="{468AD751-0447-4001-86E8-0B33789F8A77}" destId="{6D75BA47-7C35-4CC4-B183-176EF7EB59C1}" srcOrd="3" destOrd="0" presId="urn:microsoft.com/office/officeart/2005/8/layout/radial1"/>
    <dgm:cxn modelId="{589DC43E-8D27-41C5-BBFD-F56FE03FB236}" type="presParOf" srcId="{6D75BA47-7C35-4CC4-B183-176EF7EB59C1}" destId="{1E458E39-E40A-4DC3-9DC6-8F2B76389EA9}" srcOrd="0" destOrd="0" presId="urn:microsoft.com/office/officeart/2005/8/layout/radial1"/>
    <dgm:cxn modelId="{770FCFA5-6A8A-4CD8-B84D-D68B8EE58ADE}" type="presParOf" srcId="{468AD751-0447-4001-86E8-0B33789F8A77}" destId="{B0D28829-1C29-4CD2-B2D0-FEB2463A4375}" srcOrd="4" destOrd="0" presId="urn:microsoft.com/office/officeart/2005/8/layout/radial1"/>
    <dgm:cxn modelId="{E245D1AE-56A1-4552-B338-12B1D8FA1061}" type="presParOf" srcId="{468AD751-0447-4001-86E8-0B33789F8A77}" destId="{8D1B9A5A-EC94-4F35-86F0-E2686CE708D0}" srcOrd="5" destOrd="0" presId="urn:microsoft.com/office/officeart/2005/8/layout/radial1"/>
    <dgm:cxn modelId="{435A06B6-5461-425D-AB31-2A57F0CE1AD9}" type="presParOf" srcId="{8D1B9A5A-EC94-4F35-86F0-E2686CE708D0}" destId="{57425F85-6B24-49D8-8F0D-4027A34323D3}" srcOrd="0" destOrd="0" presId="urn:microsoft.com/office/officeart/2005/8/layout/radial1"/>
    <dgm:cxn modelId="{BF284481-D98B-4ECE-8379-679377E08829}" type="presParOf" srcId="{468AD751-0447-4001-86E8-0B33789F8A77}" destId="{F42CA23C-C027-4DCC-B22A-7CE33271BA59}" srcOrd="6" destOrd="0" presId="urn:microsoft.com/office/officeart/2005/8/layout/radial1"/>
    <dgm:cxn modelId="{7FC492C1-40E8-4D0D-B4F3-45835FA28D51}" type="presParOf" srcId="{468AD751-0447-4001-86E8-0B33789F8A77}" destId="{25A97407-05E9-4345-9552-B2CB1598AC7E}" srcOrd="7" destOrd="0" presId="urn:microsoft.com/office/officeart/2005/8/layout/radial1"/>
    <dgm:cxn modelId="{C9D5BF73-1E45-4DA2-B7C9-09DBCF749388}" type="presParOf" srcId="{25A97407-05E9-4345-9552-B2CB1598AC7E}" destId="{DE186D6A-3FC6-49D4-81EE-917CD3E696E2}" srcOrd="0" destOrd="0" presId="urn:microsoft.com/office/officeart/2005/8/layout/radial1"/>
    <dgm:cxn modelId="{82F749D3-AC52-4364-859E-6939BE5A624D}" type="presParOf" srcId="{468AD751-0447-4001-86E8-0B33789F8A77}" destId="{E2E644CC-063B-4842-8933-03F7F33A4AE1}" srcOrd="8" destOrd="0" presId="urn:microsoft.com/office/officeart/2005/8/layout/radial1"/>
    <dgm:cxn modelId="{F561E2CC-F708-4999-94DD-18A4FF9EF6CE}" type="presParOf" srcId="{468AD751-0447-4001-86E8-0B33789F8A77}" destId="{46740AEF-C512-418A-B063-C3ACB1139A5D}" srcOrd="9" destOrd="0" presId="urn:microsoft.com/office/officeart/2005/8/layout/radial1"/>
    <dgm:cxn modelId="{7AC19903-BE7D-40A1-8D9D-2F6E80163DBE}" type="presParOf" srcId="{46740AEF-C512-418A-B063-C3ACB1139A5D}" destId="{1D262311-90B6-476F-A889-E2E36DB031A3}" srcOrd="0" destOrd="0" presId="urn:microsoft.com/office/officeart/2005/8/layout/radial1"/>
    <dgm:cxn modelId="{FFBBA308-9246-4041-83ED-C5D8B733F54D}" type="presParOf" srcId="{468AD751-0447-4001-86E8-0B33789F8A77}" destId="{0E517E79-5CE4-4651-A75A-9320AB8B5994}" srcOrd="10" destOrd="0" presId="urn:microsoft.com/office/officeart/2005/8/layout/radial1"/>
    <dgm:cxn modelId="{28A99BC3-CA0A-4145-BA96-B25B1EB1DDE0}" type="presParOf" srcId="{468AD751-0447-4001-86E8-0B33789F8A77}" destId="{2F842DD1-8374-4CB4-9A9E-12FFADE58117}" srcOrd="11" destOrd="0" presId="urn:microsoft.com/office/officeart/2005/8/layout/radial1"/>
    <dgm:cxn modelId="{5C69AF43-DEC0-4B0F-99B8-7EEAC6B37F50}" type="presParOf" srcId="{2F842DD1-8374-4CB4-9A9E-12FFADE58117}" destId="{86A7E025-61FF-4F08-A869-720A4C7B90E5}" srcOrd="0" destOrd="0" presId="urn:microsoft.com/office/officeart/2005/8/layout/radial1"/>
    <dgm:cxn modelId="{C8BAFE04-77FF-46EB-BB47-A4B5307A9B93}" type="presParOf" srcId="{468AD751-0447-4001-86E8-0B33789F8A77}" destId="{16B4B82A-1FF2-4B7A-B313-F0C9A419A53E}" srcOrd="12" destOrd="0" presId="urn:microsoft.com/office/officeart/2005/8/layout/radial1"/>
    <dgm:cxn modelId="{0BBDA90E-8E06-4F01-AB65-C47DBB666894}" type="presParOf" srcId="{468AD751-0447-4001-86E8-0B33789F8A77}" destId="{87BF521F-4315-47B4-9023-3C4C27D59D1C}" srcOrd="13" destOrd="0" presId="urn:microsoft.com/office/officeart/2005/8/layout/radial1"/>
    <dgm:cxn modelId="{A2D680E5-1E1E-4693-96D4-ABE5DC91F3EA}" type="presParOf" srcId="{87BF521F-4315-47B4-9023-3C4C27D59D1C}" destId="{71006076-46B8-4C77-AD3D-9804997CB666}" srcOrd="0" destOrd="0" presId="urn:microsoft.com/office/officeart/2005/8/layout/radial1"/>
    <dgm:cxn modelId="{C8AB23EE-B760-4525-BE69-88D099E3AC1B}" type="presParOf" srcId="{468AD751-0447-4001-86E8-0B33789F8A77}" destId="{7BCBA3FF-4DFC-4D17-9CB6-3C8013B502B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27FCB-4A0E-4E85-B8C2-ABF4CAA096AE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7B27AAB-4DEA-4ECC-A9AE-3FCD368F681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環境教育設施場所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C44EEC-4AA2-4F1B-AEDF-C36FA2348CA0}" type="parTrans" cxnId="{580BCE20-1C51-4411-9696-5FA77B6C1B59}">
      <dgm:prSet/>
      <dgm:spPr/>
      <dgm:t>
        <a:bodyPr/>
        <a:lstStyle/>
        <a:p>
          <a:endParaRPr lang="zh-TW" altLang="en-US"/>
        </a:p>
      </dgm:t>
    </dgm:pt>
    <dgm:pt modelId="{75676909-CEC6-4C52-8A45-A7A0864E7A4C}" type="sibTrans" cxnId="{580BCE20-1C51-4411-9696-5FA77B6C1B59}">
      <dgm:prSet/>
      <dgm:spPr/>
      <dgm:t>
        <a:bodyPr/>
        <a:lstStyle/>
        <a:p>
          <a:endParaRPr lang="zh-TW" altLang="en-US"/>
        </a:p>
      </dgm:t>
    </dgm:pt>
    <dgm:pt modelId="{8D7B22BB-8A67-408C-85DB-B4F3D1E1736D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金門國家公園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6F4C0F-82A8-429F-AFF1-2F327FA28612}" type="parTrans" cxnId="{C47217F0-9F6F-4EA5-89C9-C5F73E8CAD0E}">
      <dgm:prSet/>
      <dgm:spPr/>
      <dgm:t>
        <a:bodyPr/>
        <a:lstStyle/>
        <a:p>
          <a:endParaRPr lang="zh-TW" altLang="en-US"/>
        </a:p>
      </dgm:t>
    </dgm:pt>
    <dgm:pt modelId="{A1088239-5FF7-4E59-877E-A0428714B04A}" type="sibTrans" cxnId="{C47217F0-9F6F-4EA5-89C9-C5F73E8CAD0E}">
      <dgm:prSet/>
      <dgm:spPr/>
      <dgm:t>
        <a:bodyPr/>
        <a:lstStyle/>
        <a:p>
          <a:endParaRPr lang="zh-TW" altLang="en-US"/>
        </a:p>
      </dgm:t>
    </dgm:pt>
    <dgm:pt modelId="{E96C5293-0568-44F5-941F-5A5C95ABBD2C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金門縣尚義環保公園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28567C-CE0C-4DB5-8A68-AD0A1AB39EC3}" type="parTrans" cxnId="{F5CE55FB-4C00-4859-B7A1-C0449AF991F4}">
      <dgm:prSet/>
      <dgm:spPr/>
      <dgm:t>
        <a:bodyPr/>
        <a:lstStyle/>
        <a:p>
          <a:endParaRPr lang="zh-TW" altLang="en-US"/>
        </a:p>
      </dgm:t>
    </dgm:pt>
    <dgm:pt modelId="{D19D2FE7-D100-47B0-989A-9A14BA1B81D9}" type="sibTrans" cxnId="{F5CE55FB-4C00-4859-B7A1-C0449AF991F4}">
      <dgm:prSet/>
      <dgm:spPr/>
      <dgm:t>
        <a:bodyPr/>
        <a:lstStyle/>
        <a:p>
          <a:endParaRPr lang="zh-TW" altLang="en-US"/>
        </a:p>
      </dgm:t>
    </dgm:pt>
    <dgm:pt modelId="{4002EE6A-DFF9-4A0F-A694-721399F1C69A}">
      <dgm:prSet phldrT="[文字]" custT="1"/>
      <dgm:spPr>
        <a:solidFill>
          <a:srgbClr val="FF9933"/>
        </a:solidFill>
      </dgm:spPr>
      <dgm:t>
        <a:bodyPr/>
        <a:lstStyle/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露營活動、畢業旅行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走海岸、貓公石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古蹟巡禮、花磚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災害防救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環境管理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消費主題：綠色商店，環保標章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</dgm:t>
    </dgm:pt>
    <dgm:pt modelId="{1B355D8D-6E90-4770-BA0A-98AEAD11E706}" type="parTrans" cxnId="{3F6C7886-CF96-4A88-AD46-E419CBB04664}">
      <dgm:prSet/>
      <dgm:spPr/>
      <dgm:t>
        <a:bodyPr/>
        <a:lstStyle/>
        <a:p>
          <a:endParaRPr lang="zh-TW" altLang="en-US"/>
        </a:p>
      </dgm:t>
    </dgm:pt>
    <dgm:pt modelId="{CE5CE8CF-FC1B-425E-BDDA-5C5E6FC3A733}" type="sibTrans" cxnId="{3F6C7886-CF96-4A88-AD46-E419CBB04664}">
      <dgm:prSet/>
      <dgm:spPr/>
      <dgm:t>
        <a:bodyPr/>
        <a:lstStyle/>
        <a:p>
          <a:endParaRPr lang="zh-TW" altLang="en-US"/>
        </a:p>
      </dgm:t>
    </dgm:pt>
    <dgm:pt modelId="{441213A5-0072-4AB4-853E-2AEDF6E46488}">
      <dgm:prSet phldrT="[文字]"/>
      <dgm:spPr>
        <a:solidFill>
          <a:srgbClr val="9933FF"/>
        </a:solidFill>
      </dgm:spPr>
      <dgm:t>
        <a:bodyPr/>
        <a:lstStyle/>
        <a:p>
          <a:pPr algn="l"/>
          <a:r>
            <a:rPr kumimoji="0" lang="zh-TW" altLang="en-US" dirty="0" smtClean="0">
              <a:latin typeface="標楷體" pitchFamily="65" charset="-120"/>
              <a:ea typeface="標楷體" pitchFamily="65" charset="-120"/>
            </a:rPr>
            <a:t>社區綠活圖的運用</a:t>
          </a:r>
        </a:p>
        <a:p>
          <a:pPr algn="l"/>
          <a:r>
            <a:rPr kumimoji="0" lang="zh-TW" altLang="en-US" dirty="0" smtClean="0">
              <a:latin typeface="標楷體" pitchFamily="65" charset="-120"/>
              <a:ea typeface="標楷體" pitchFamily="65" charset="-120"/>
            </a:rPr>
            <a:t>食育的連結、農林漁牧學習中心</a:t>
          </a:r>
        </a:p>
        <a:p>
          <a:pPr algn="l"/>
          <a:r>
            <a:rPr kumimoji="0" lang="zh-TW" altLang="en-US" dirty="0" smtClean="0">
              <a:latin typeface="標楷體" pitchFamily="65" charset="-120"/>
              <a:ea typeface="標楷體" pitchFamily="65" charset="-120"/>
            </a:rPr>
            <a:t>學校的建築空間、植物園的運用</a:t>
          </a:r>
        </a:p>
        <a:p>
          <a:pPr algn="l"/>
          <a:r>
            <a:rPr kumimoji="0" lang="zh-TW" altLang="en-US" dirty="0" smtClean="0">
              <a:latin typeface="標楷體" pitchFamily="65" charset="-120"/>
              <a:ea typeface="標楷體" pitchFamily="65" charset="-120"/>
            </a:rPr>
            <a:t>學校廢水回收、生態池</a:t>
          </a:r>
        </a:p>
        <a:p>
          <a:pPr algn="l"/>
          <a:r>
            <a:rPr kumimoji="0" lang="zh-TW" altLang="en-US" dirty="0" smtClean="0">
              <a:latin typeface="標楷體" pitchFamily="65" charset="-120"/>
              <a:ea typeface="標楷體" pitchFamily="65" charset="-120"/>
            </a:rPr>
            <a:t>學校生活環保、節能行動、設備、監控</a:t>
          </a:r>
          <a:endParaRPr lang="zh-TW" altLang="en-US" dirty="0"/>
        </a:p>
      </dgm:t>
    </dgm:pt>
    <dgm:pt modelId="{E016C9B7-1739-4324-922C-8B6E07A6BA46}" type="parTrans" cxnId="{9CE9F7C3-7F21-41A1-8087-6C6B4B96E988}">
      <dgm:prSet/>
      <dgm:spPr/>
      <dgm:t>
        <a:bodyPr/>
        <a:lstStyle/>
        <a:p>
          <a:endParaRPr lang="zh-TW" altLang="en-US"/>
        </a:p>
      </dgm:t>
    </dgm:pt>
    <dgm:pt modelId="{3DCEB03B-2212-49C7-81EE-05EA913CD5D6}" type="sibTrans" cxnId="{9CE9F7C3-7F21-41A1-8087-6C6B4B96E988}">
      <dgm:prSet/>
      <dgm:spPr/>
      <dgm:t>
        <a:bodyPr/>
        <a:lstStyle/>
        <a:p>
          <a:endParaRPr lang="zh-TW" altLang="en-US"/>
        </a:p>
      </dgm:t>
    </dgm:pt>
    <dgm:pt modelId="{DEEFEC1F-4928-4209-80D2-8DE7CC763ED7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金門縣水產試驗所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9CC971-1F54-45D4-8D96-EB9BFA2923E2}" type="parTrans" cxnId="{D0DDF5C8-043D-4346-8480-81DDA158C1D5}">
      <dgm:prSet/>
      <dgm:spPr/>
      <dgm:t>
        <a:bodyPr/>
        <a:lstStyle/>
        <a:p>
          <a:endParaRPr lang="zh-TW" altLang="en-US"/>
        </a:p>
      </dgm:t>
    </dgm:pt>
    <dgm:pt modelId="{25CA8A58-1532-4972-A688-382D0B9ACAE3}" type="sibTrans" cxnId="{D0DDF5C8-043D-4346-8480-81DDA158C1D5}">
      <dgm:prSet/>
      <dgm:spPr/>
      <dgm:t>
        <a:bodyPr/>
        <a:lstStyle/>
        <a:p>
          <a:endParaRPr lang="zh-TW" altLang="en-US"/>
        </a:p>
      </dgm:t>
    </dgm:pt>
    <dgm:pt modelId="{8BEF074F-5FE7-4268-92F2-2BB2E2883AD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金門縣植物園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564224-55CF-4709-B487-827C2F26E54A}" type="parTrans" cxnId="{1C09073F-30D7-4175-88B0-849BF396C926}">
      <dgm:prSet/>
      <dgm:spPr/>
      <dgm:t>
        <a:bodyPr/>
        <a:lstStyle/>
        <a:p>
          <a:endParaRPr lang="zh-TW" altLang="en-US"/>
        </a:p>
      </dgm:t>
    </dgm:pt>
    <dgm:pt modelId="{3FC622EC-C81C-44A4-9B23-9D061A59A48F}" type="sibTrans" cxnId="{1C09073F-30D7-4175-88B0-849BF396C926}">
      <dgm:prSet/>
      <dgm:spPr/>
      <dgm:t>
        <a:bodyPr/>
        <a:lstStyle/>
        <a:p>
          <a:endParaRPr lang="zh-TW" altLang="en-US"/>
        </a:p>
      </dgm:t>
    </dgm:pt>
    <dgm:pt modelId="{54AF9272-99EE-466D-ACB4-0DBD69E4098A}" type="pres">
      <dgm:prSet presAssocID="{C2327FCB-4A0E-4E85-B8C2-ABF4CAA09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C7E7DA-B9CB-445C-8EB0-F82C03CFD0AB}" type="pres">
      <dgm:prSet presAssocID="{D7B27AAB-4DEA-4ECC-A9AE-3FCD368F68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0827AB-4818-4413-B450-2672D9693DEC}" type="pres">
      <dgm:prSet presAssocID="{75676909-CEC6-4C52-8A45-A7A0864E7A4C}" presName="sibTrans" presStyleCnt="0"/>
      <dgm:spPr/>
    </dgm:pt>
    <dgm:pt modelId="{A6480127-522A-4FAC-94AA-1B1E791372AF}" type="pres">
      <dgm:prSet presAssocID="{4002EE6A-DFF9-4A0F-A694-721399F1C69A}" presName="node" presStyleLbl="node1" presStyleIdx="1" presStyleCnt="3" custScaleX="128849" custLinFactNeighborX="-11366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8FF1A-11C6-40BE-BB7A-FE26371D5761}" type="pres">
      <dgm:prSet presAssocID="{CE5CE8CF-FC1B-425E-BDDA-5C5E6FC3A733}" presName="sibTrans" presStyleCnt="0"/>
      <dgm:spPr/>
    </dgm:pt>
    <dgm:pt modelId="{AEF85CD2-0CEC-4993-BBE3-76DB5720C85E}" type="pres">
      <dgm:prSet presAssocID="{441213A5-0072-4AB4-853E-2AEDF6E464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19983A-DE6D-42A5-8C6D-C12E2D4C2468}" type="presOf" srcId="{DEEFEC1F-4928-4209-80D2-8DE7CC763ED7}" destId="{12C7E7DA-B9CB-445C-8EB0-F82C03CFD0AB}" srcOrd="0" destOrd="3" presId="urn:microsoft.com/office/officeart/2005/8/layout/hList6"/>
    <dgm:cxn modelId="{574D6EDF-B19E-4CF9-8509-5067D8FD21B4}" type="presOf" srcId="{8D7B22BB-8A67-408C-85DB-B4F3D1E1736D}" destId="{12C7E7DA-B9CB-445C-8EB0-F82C03CFD0AB}" srcOrd="0" destOrd="1" presId="urn:microsoft.com/office/officeart/2005/8/layout/hList6"/>
    <dgm:cxn modelId="{C55E8FF3-30AA-49ED-B15D-AD6AAA6F777B}" type="presOf" srcId="{C2327FCB-4A0E-4E85-B8C2-ABF4CAA096AE}" destId="{54AF9272-99EE-466D-ACB4-0DBD69E4098A}" srcOrd="0" destOrd="0" presId="urn:microsoft.com/office/officeart/2005/8/layout/hList6"/>
    <dgm:cxn modelId="{D0DDF5C8-043D-4346-8480-81DDA158C1D5}" srcId="{D7B27AAB-4DEA-4ECC-A9AE-3FCD368F6812}" destId="{DEEFEC1F-4928-4209-80D2-8DE7CC763ED7}" srcOrd="2" destOrd="0" parTransId="{499CC971-1F54-45D4-8D96-EB9BFA2923E2}" sibTransId="{25CA8A58-1532-4972-A688-382D0B9ACAE3}"/>
    <dgm:cxn modelId="{447153BB-1A5C-4BC5-B1F1-D246C29BB5D0}" type="presOf" srcId="{441213A5-0072-4AB4-853E-2AEDF6E46488}" destId="{AEF85CD2-0CEC-4993-BBE3-76DB5720C85E}" srcOrd="0" destOrd="0" presId="urn:microsoft.com/office/officeart/2005/8/layout/hList6"/>
    <dgm:cxn modelId="{F5CE55FB-4C00-4859-B7A1-C0449AF991F4}" srcId="{D7B27AAB-4DEA-4ECC-A9AE-3FCD368F6812}" destId="{E96C5293-0568-44F5-941F-5A5C95ABBD2C}" srcOrd="1" destOrd="0" parTransId="{0D28567C-CE0C-4DB5-8A68-AD0A1AB39EC3}" sibTransId="{D19D2FE7-D100-47B0-989A-9A14BA1B81D9}"/>
    <dgm:cxn modelId="{8AC91497-E8CD-4746-AD9D-18FFAFDF4764}" type="presOf" srcId="{D7B27AAB-4DEA-4ECC-A9AE-3FCD368F6812}" destId="{12C7E7DA-B9CB-445C-8EB0-F82C03CFD0AB}" srcOrd="0" destOrd="0" presId="urn:microsoft.com/office/officeart/2005/8/layout/hList6"/>
    <dgm:cxn modelId="{2312118C-F893-4280-A722-B75EEC671D24}" type="presOf" srcId="{E96C5293-0568-44F5-941F-5A5C95ABBD2C}" destId="{12C7E7DA-B9CB-445C-8EB0-F82C03CFD0AB}" srcOrd="0" destOrd="2" presId="urn:microsoft.com/office/officeart/2005/8/layout/hList6"/>
    <dgm:cxn modelId="{C47217F0-9F6F-4EA5-89C9-C5F73E8CAD0E}" srcId="{D7B27AAB-4DEA-4ECC-A9AE-3FCD368F6812}" destId="{8D7B22BB-8A67-408C-85DB-B4F3D1E1736D}" srcOrd="0" destOrd="0" parTransId="{F66F4C0F-82A8-429F-AFF1-2F327FA28612}" sibTransId="{A1088239-5FF7-4E59-877E-A0428714B04A}"/>
    <dgm:cxn modelId="{40F28CEF-D441-4B7A-8F90-C45E83FC1440}" type="presOf" srcId="{4002EE6A-DFF9-4A0F-A694-721399F1C69A}" destId="{A6480127-522A-4FAC-94AA-1B1E791372AF}" srcOrd="0" destOrd="0" presId="urn:microsoft.com/office/officeart/2005/8/layout/hList6"/>
    <dgm:cxn modelId="{9CE9F7C3-7F21-41A1-8087-6C6B4B96E988}" srcId="{C2327FCB-4A0E-4E85-B8C2-ABF4CAA096AE}" destId="{441213A5-0072-4AB4-853E-2AEDF6E46488}" srcOrd="2" destOrd="0" parTransId="{E016C9B7-1739-4324-922C-8B6E07A6BA46}" sibTransId="{3DCEB03B-2212-49C7-81EE-05EA913CD5D6}"/>
    <dgm:cxn modelId="{1C09073F-30D7-4175-88B0-849BF396C926}" srcId="{D7B27AAB-4DEA-4ECC-A9AE-3FCD368F6812}" destId="{8BEF074F-5FE7-4268-92F2-2BB2E2883AD9}" srcOrd="3" destOrd="0" parTransId="{0A564224-55CF-4709-B487-827C2F26E54A}" sibTransId="{3FC622EC-C81C-44A4-9B23-9D061A59A48F}"/>
    <dgm:cxn modelId="{580BCE20-1C51-4411-9696-5FA77B6C1B59}" srcId="{C2327FCB-4A0E-4E85-B8C2-ABF4CAA096AE}" destId="{D7B27AAB-4DEA-4ECC-A9AE-3FCD368F6812}" srcOrd="0" destOrd="0" parTransId="{55C44EEC-4AA2-4F1B-AEDF-C36FA2348CA0}" sibTransId="{75676909-CEC6-4C52-8A45-A7A0864E7A4C}"/>
    <dgm:cxn modelId="{3F6C7886-CF96-4A88-AD46-E419CBB04664}" srcId="{C2327FCB-4A0E-4E85-B8C2-ABF4CAA096AE}" destId="{4002EE6A-DFF9-4A0F-A694-721399F1C69A}" srcOrd="1" destOrd="0" parTransId="{1B355D8D-6E90-4770-BA0A-98AEAD11E706}" sibTransId="{CE5CE8CF-FC1B-425E-BDDA-5C5E6FC3A733}"/>
    <dgm:cxn modelId="{FD1AC8A5-FD20-43EE-B415-544DC681F311}" type="presOf" srcId="{8BEF074F-5FE7-4268-92F2-2BB2E2883AD9}" destId="{12C7E7DA-B9CB-445C-8EB0-F82C03CFD0AB}" srcOrd="0" destOrd="4" presId="urn:microsoft.com/office/officeart/2005/8/layout/hList6"/>
    <dgm:cxn modelId="{33BEF579-4C55-4989-B1B9-EDCF39D7E0BD}" type="presParOf" srcId="{54AF9272-99EE-466D-ACB4-0DBD69E4098A}" destId="{12C7E7DA-B9CB-445C-8EB0-F82C03CFD0AB}" srcOrd="0" destOrd="0" presId="urn:microsoft.com/office/officeart/2005/8/layout/hList6"/>
    <dgm:cxn modelId="{58C4E7BA-EFEA-46BC-8D5B-A810C20D4CB8}" type="presParOf" srcId="{54AF9272-99EE-466D-ACB4-0DBD69E4098A}" destId="{670827AB-4818-4413-B450-2672D9693DEC}" srcOrd="1" destOrd="0" presId="urn:microsoft.com/office/officeart/2005/8/layout/hList6"/>
    <dgm:cxn modelId="{10F15419-A6FD-4EFC-A5BB-23769E827367}" type="presParOf" srcId="{54AF9272-99EE-466D-ACB4-0DBD69E4098A}" destId="{A6480127-522A-4FAC-94AA-1B1E791372AF}" srcOrd="2" destOrd="0" presId="urn:microsoft.com/office/officeart/2005/8/layout/hList6"/>
    <dgm:cxn modelId="{022504C9-3112-4E1E-9226-E7DB60BC6988}" type="presParOf" srcId="{54AF9272-99EE-466D-ACB4-0DBD69E4098A}" destId="{6788FF1A-11C6-40BE-BB7A-FE26371D5761}" srcOrd="3" destOrd="0" presId="urn:microsoft.com/office/officeart/2005/8/layout/hList6"/>
    <dgm:cxn modelId="{F929CE07-36F3-4C1D-AB4E-25BFF7D42F23}" type="presParOf" srcId="{54AF9272-99EE-466D-ACB4-0DBD69E4098A}" destId="{AEF85CD2-0CEC-4993-BBE3-76DB5720C85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397BFED-72E4-403F-9D39-ADF16831A2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709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.epa.gov.tw/faq-view.aspx?id=4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6526FC-B3A2-4974-9943-A999ED357029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1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4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17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（一）依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環境教育計畫與成果提報執行辦法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</a:t>
            </a:r>
            <a:r>
              <a:rPr lang="en-US" altLang="zh-TW" dirty="0" smtClean="0"/>
              <a:t>7</a:t>
            </a:r>
            <a:r>
              <a:rPr lang="zh-TW" altLang="en-US" dirty="0" smtClean="0"/>
              <a:t>條規定：「免納入當年度參加對象名冊之員工、教師、學生，指參加對象有下列情形之一者：一、參加對象為員工、教師：因退休（伍）、資遣或離職、工作未滿九十日曆天、因公派駐國外、死亡或其他特殊原因經中央主管機關同意。二、參加對象為學生：因退學、休學、轉學、在學未滿九十日曆天、死亡或其他特殊原因經中央主管機關同意。前項之其他特殊原因，提報單位應於中央主管機關指定之網站提出申請，經中央主管機關同意後，始得免納入當年度參加對象名冊。」對於得排除適用之情形，已有明確規範。</a:t>
            </a:r>
          </a:p>
          <a:p>
            <a:r>
              <a:rPr lang="zh-TW" altLang="en-US" dirty="0" smtClean="0"/>
              <a:t>（二）若留職停薪人員係由該單位為其投保勞工保險、軍人保險或公教人員保險且當年度工作滿</a:t>
            </a:r>
            <a:r>
              <a:rPr lang="en-US" altLang="zh-TW" dirty="0" smtClean="0"/>
              <a:t>90</a:t>
            </a:r>
            <a:r>
              <a:rPr lang="zh-TW" altLang="en-US" dirty="0" smtClean="0"/>
              <a:t>日者，仍應納入當年度參加對象名冊，完成環境教育時數。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7BFED-72E4-403F-9D39-ADF16831A27E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48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1200" dirty="0" smtClean="0"/>
              <a:t>(1)</a:t>
            </a:r>
            <a:r>
              <a:rPr lang="zh-TW" altLang="en-US" sz="1200" dirty="0" smtClean="0">
                <a:ea typeface="儷黑 Pro" pitchFamily="84" charset="-120"/>
                <a:cs typeface="儷黑 Pro" pitchFamily="84" charset="-120"/>
              </a:rPr>
              <a:t>用甘特圖方式寫</a:t>
            </a:r>
            <a:endParaRPr lang="zh-TW" altLang="en-US" sz="1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1200" dirty="0" smtClean="0"/>
              <a:t>   </a:t>
            </a:r>
            <a:r>
              <a:rPr lang="en-US" altLang="zh-TW" sz="1200" dirty="0" smtClean="0"/>
              <a:t>(2)</a:t>
            </a:r>
            <a:r>
              <a:rPr lang="zh-TW" altLang="en-US" sz="1200" dirty="0" smtClean="0">
                <a:ea typeface="儷黑 Pro" pitchFamily="84" charset="-120"/>
                <a:cs typeface="儷黑 Pro" pitchFamily="84" charset="-120"/>
              </a:rPr>
              <a:t>列寫工作項目</a:t>
            </a:r>
            <a:endParaRPr lang="zh-TW" altLang="en-US" sz="1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1200" dirty="0" smtClean="0"/>
              <a:t>   </a:t>
            </a:r>
            <a:r>
              <a:rPr lang="en-US" altLang="zh-TW" sz="1200" dirty="0" smtClean="0"/>
              <a:t>(3)</a:t>
            </a:r>
            <a:r>
              <a:rPr lang="zh-TW" altLang="en-US" sz="1200" dirty="0" smtClean="0">
                <a:ea typeface="儷黑 Pro" pitchFamily="84" charset="-120"/>
                <a:cs typeface="儷黑 Pro" pitchFamily="84" charset="-120"/>
              </a:rPr>
              <a:t>欄寫實施月份</a:t>
            </a:r>
            <a:endParaRPr lang="zh-TW" altLang="en-US" sz="1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1200" dirty="0" smtClean="0"/>
              <a:t>   </a:t>
            </a:r>
            <a:r>
              <a:rPr lang="en-US" altLang="zh-TW" sz="1200" dirty="0" smtClean="0"/>
              <a:t>(4)</a:t>
            </a:r>
            <a:r>
              <a:rPr lang="zh-TW" altLang="en-US" sz="1200" dirty="0" smtClean="0">
                <a:ea typeface="儷黑 Pro" pitchFamily="84" charset="-120"/>
                <a:cs typeface="儷黑 Pro" pitchFamily="84" charset="-120"/>
              </a:rPr>
              <a:t>表格內寫場次或參加人數</a:t>
            </a:r>
            <a:endParaRPr lang="en-US" altLang="zh-TW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7BFED-72E4-403F-9D39-ADF16831A27E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416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9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https://www.epochtimes.com.tw/n231618/%E7%92%B0%E5%A2%83%E6%95%99%E8%82%B2%E6%B3%95%E9%80%9A%E9%81%8E-%E5%8F%83%E8%A8%AA%E4%B8%8D%E8%83%BD%E4%BD%9C%E7%92%B0%E6%95%99%E9%A0%85%E7%9B%AE.html</a:t>
            </a:r>
          </a:p>
        </p:txBody>
      </p:sp>
    </p:spTree>
    <p:extLst>
      <p:ext uri="{BB962C8B-B14F-4D97-AF65-F5344CB8AC3E}">
        <p14:creationId xmlns:p14="http://schemas.microsoft.com/office/powerpoint/2010/main" val="12157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4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hlinkClick r:id="rId3"/>
              </a:rPr>
              <a:t>https://elearn.epa.gov.tw/faq-view.aspx?id=42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2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7BFED-72E4-403F-9D39-ADF16831A27E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017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FBB0-0A4B-40F8-B687-613CA8DA5C00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6564" y="2632075"/>
            <a:ext cx="4507144" cy="1182688"/>
          </a:xfrm>
        </p:spPr>
        <p:txBody>
          <a:bodyPr/>
          <a:lstStyle/>
          <a:p>
            <a:r>
              <a:rPr lang="en-GB" dirty="0" smtClean="0"/>
              <a:t>Plant Template</a:t>
            </a:r>
            <a:br>
              <a:rPr lang="en-GB" dirty="0" smtClean="0"/>
            </a:br>
            <a:r>
              <a:rPr lang="en-GB" dirty="0" smtClean="0"/>
              <a:t>Your name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B52BB-3147-4696-91CF-5894C86FA3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79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DEED-0719-4B47-9A47-0BCE1D5142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662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9FE55-FCF9-4AFA-8C3C-604DFE123E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95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80BD-0C3B-4822-BA64-35D7FB27F2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70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5F1B-2090-4FD0-8123-9402C5BE81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05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660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DDA0-17FC-437A-804D-79EE1CA446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59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499D3-FD98-4676-AF6C-38B60670E0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64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2B69-A43F-4AE2-BC2E-A1BF7A31F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8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E20B-C9FB-4C67-B478-8A2010B3D0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31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0BB2-6850-430E-AC34-020715EE71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2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80B2-7555-4F7E-A8A0-35981DB5C7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65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E3AE-7DA0-4BEE-A1FE-4701739444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713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4EC8-56C9-4916-8FB9-9DF159556B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22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4300" y="274638"/>
            <a:ext cx="6032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9313" y="1600200"/>
            <a:ext cx="52974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92D05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92D05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92D050"/>
                </a:solidFill>
              </a:defRPr>
            </a:lvl1pPr>
          </a:lstStyle>
          <a:p>
            <a:pPr>
              <a:defRPr/>
            </a:pPr>
            <a:fld id="{284E92D1-4491-47AE-8B07-791D44CC72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2D05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2D05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2D0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2D0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Single.aspx?pcode=O0120009&amp;flno=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3852" y="3720230"/>
            <a:ext cx="7290148" cy="2154477"/>
          </a:xfrm>
          <a:solidFill>
            <a:schemeClr val="accent1">
              <a:lumMod val="20000"/>
              <a:lumOff val="80000"/>
              <a:alpha val="62000"/>
            </a:schemeClr>
          </a:solidFill>
        </p:spPr>
        <p:txBody>
          <a:bodyPr/>
          <a:lstStyle/>
          <a:p>
            <a:pPr eaLnBrk="1" hangingPunct="1"/>
            <a:r>
              <a:rPr lang="zh-TW" altLang="en-US" sz="5400" b="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5400" b="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教育法規</a:t>
            </a:r>
            <a:r>
              <a:rPr lang="zh-TW" altLang="en-US" sz="5400" b="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r>
              <a:rPr lang="en-US" altLang="zh-TW" sz="5400" b="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5400" b="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環境教育計畫研擬</a:t>
            </a:r>
            <a:endParaRPr lang="en-GB" altLang="en-US" sz="5400" b="0" dirty="0" smtClean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98926" y="6111668"/>
            <a:ext cx="443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環境教育人員：洪曉欣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endParaRPr lang="en-US" altLang="en-US" sz="5400" dirty="0" smtClean="0">
              <a:solidFill>
                <a:srgbClr val="0F591B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268" y="3343106"/>
            <a:ext cx="8066761" cy="3240574"/>
          </a:xfrm>
        </p:spPr>
        <p:txBody>
          <a:bodyPr/>
          <a:lstStyle/>
          <a:p>
            <a:endParaRPr lang="en-US" alt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0267" cy="65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endParaRPr lang="en-US" altLang="en-US" sz="5400" dirty="0" smtClean="0">
              <a:solidFill>
                <a:srgbClr val="0F591B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268" y="3343106"/>
            <a:ext cx="8066761" cy="3240574"/>
          </a:xfrm>
        </p:spPr>
        <p:txBody>
          <a:bodyPr/>
          <a:lstStyle/>
          <a:p>
            <a:endParaRPr lang="en-US" alt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782"/>
            <a:ext cx="9175450" cy="62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endParaRPr lang="en-US" altLang="en-US" sz="5400" dirty="0" smtClean="0">
              <a:solidFill>
                <a:srgbClr val="0F591B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268" y="3343106"/>
            <a:ext cx="8066761" cy="3240574"/>
          </a:xfrm>
        </p:spPr>
        <p:txBody>
          <a:bodyPr/>
          <a:lstStyle/>
          <a:p>
            <a:endParaRPr lang="en-US" alt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5247"/>
            <a:ext cx="9144000" cy="61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endParaRPr lang="en-US" altLang="en-US" sz="5400" dirty="0" smtClean="0">
              <a:solidFill>
                <a:srgbClr val="0F591B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268" y="3343106"/>
            <a:ext cx="8066761" cy="3240574"/>
          </a:xfrm>
        </p:spPr>
        <p:txBody>
          <a:bodyPr/>
          <a:lstStyle/>
          <a:p>
            <a:endParaRPr lang="en-US" alt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6418"/>
            <a:ext cx="9201753" cy="59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077744" cy="64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014"/>
            <a:ext cx="9132149" cy="64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" y="274638"/>
            <a:ext cx="9120081" cy="59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5" y="670681"/>
            <a:ext cx="8753306" cy="53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6809" y="1583892"/>
            <a:ext cx="6032500" cy="1143000"/>
          </a:xfrm>
        </p:spPr>
        <p:txBody>
          <a:bodyPr/>
          <a:lstStyle/>
          <a:p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zh-TW" altLang="en-US" sz="40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變更環境教育計畫內容 </a:t>
            </a:r>
            <a:endParaRPr lang="zh-TW" altLang="en-US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00" y="2483427"/>
            <a:ext cx="7034645" cy="4525963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提報之環境教育計畫，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若執行內容有變動，應辦理變更。 </a:t>
            </a:r>
          </a:p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遲應於環境教育計畫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完成日起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個月內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，提報變更。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5428"/>
            <a:ext cx="9163467" cy="60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環境教育法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日公布</a:t>
            </a:r>
          </a:p>
          <a:p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日施行</a:t>
            </a:r>
          </a:p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全世界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第六個實施環境教育法相關法律的國家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1" y="3870484"/>
            <a:ext cx="8232178" cy="28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52"/>
            <a:ext cx="9123576" cy="60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11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1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確認參加對象均參加</a:t>
            </a:r>
            <a:r>
              <a:rPr lang="en-US" altLang="zh-TW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小時以上環境教育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z="1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更正確認後參加對象名冊所列之參加對象。 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遲於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次年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，完成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參加對象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當年度完成環境教育之時數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57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5" y="579438"/>
            <a:ext cx="8925515" cy="45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9" y="0"/>
            <a:ext cx="8845531" cy="58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-683" b="34267"/>
          <a:stretch/>
        </p:blipFill>
        <p:spPr>
          <a:xfrm>
            <a:off x="-1" y="0"/>
            <a:ext cx="9008533" cy="367453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670550" y="4011043"/>
            <a:ext cx="31242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</a:t>
            </a:r>
            <a:r>
              <a:rPr lang="zh-TW" altLang="en-US" sz="2800" dirty="0" smtClean="0"/>
              <a:t>及</a:t>
            </a:r>
            <a:r>
              <a:rPr lang="en-US" altLang="zh-TW" sz="2800" dirty="0" smtClean="0"/>
              <a:t>B</a:t>
            </a:r>
            <a:r>
              <a:rPr lang="zh-TW" altLang="en-US" sz="2800" dirty="0" smtClean="0"/>
              <a:t>國民小學</a:t>
            </a:r>
            <a:r>
              <a:rPr lang="en-US" altLang="zh-TW" sz="2800" dirty="0" smtClean="0"/>
              <a:t>?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7265" y="3826933"/>
            <a:ext cx="5291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</a:t>
            </a:r>
            <a:r>
              <a:rPr lang="zh-TW" altLang="en-US" sz="2800" dirty="0" smtClean="0"/>
              <a:t>國民小學</a:t>
            </a:r>
            <a:r>
              <a:rPr lang="en-US" altLang="zh-TW" sz="2800" dirty="0" smtClean="0"/>
              <a:t>?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3213099" y="5240661"/>
            <a:ext cx="2290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B</a:t>
            </a:r>
            <a:r>
              <a:rPr lang="zh-TW" altLang="en-US" sz="2800" dirty="0"/>
              <a:t>國民小學</a:t>
            </a:r>
            <a:r>
              <a:rPr lang="en-US" altLang="zh-TW" sz="2800" dirty="0"/>
              <a:t>?                                  </a:t>
            </a:r>
          </a:p>
        </p:txBody>
      </p:sp>
      <p:sp>
        <p:nvSpPr>
          <p:cNvPr id="9" name="橢圓 8"/>
          <p:cNvSpPr/>
          <p:nvPr/>
        </p:nvSpPr>
        <p:spPr>
          <a:xfrm>
            <a:off x="2834216" y="4904151"/>
            <a:ext cx="2836334" cy="1148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4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674"/>
            <a:ext cx="9162638" cy="57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94851"/>
            <a:ext cx="9231998" cy="59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208615" cy="62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842"/>
            <a:ext cx="9018299" cy="55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0872" y="2609954"/>
            <a:ext cx="6032500" cy="11430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如何輕鬆做好大於四小時的環境教育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8493" y="3341111"/>
            <a:ext cx="5798127" cy="270755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整合其他領域議題</a:t>
            </a: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做自己想做的</a:t>
            </a: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讓學習者參與提供意見再做決定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68849" y="928914"/>
            <a:ext cx="484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i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環境教育計畫研擬</a:t>
            </a:r>
            <a:endParaRPr lang="zh-TW" altLang="en-US" sz="4400" i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6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</a:t>
            </a:r>
            <a:endParaRPr lang="en-US" altLang="en-US" sz="5400" dirty="0" smtClean="0">
              <a:solidFill>
                <a:srgbClr val="0F591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198" y="3377946"/>
            <a:ext cx="8066761" cy="2749701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運用教育方法，培育國民瞭解與環境之倫理關係，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增進國民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保護環境之知識、技能、態度及價值觀，促使國民重視環境，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採取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行動，以達永續發展之公民教育過程。</a:t>
            </a:r>
            <a:endParaRPr lang="en-US" altLang="en-US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690600"/>
              </p:ext>
            </p:extLst>
          </p:nvPr>
        </p:nvGraphicFramePr>
        <p:xfrm>
          <a:off x="653143" y="449944"/>
          <a:ext cx="8033657" cy="554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4644" y="202067"/>
            <a:ext cx="4356099" cy="1143000"/>
          </a:xfrm>
        </p:spPr>
        <p:txBody>
          <a:bodyPr/>
          <a:lstStyle/>
          <a:p>
            <a:r>
              <a:rPr lang="zh-TW" altLang="en-US" dirty="0" smtClean="0"/>
              <a:t>環境教育涵蓋範圍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15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158689"/>
            <a:ext cx="6032500" cy="11430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環境教育的主題活動非常多樣化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76396"/>
              </p:ext>
            </p:extLst>
          </p:nvPr>
        </p:nvGraphicFramePr>
        <p:xfrm>
          <a:off x="270164" y="1417638"/>
          <a:ext cx="7681624" cy="483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8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9315" y="187552"/>
            <a:ext cx="6375400" cy="1143000"/>
          </a:xfrm>
        </p:spPr>
        <p:txBody>
          <a:bodyPr/>
          <a:lstStyle/>
          <a:p>
            <a:r>
              <a:rPr lang="zh-TW" altLang="en-US" dirty="0"/>
              <a:t>環境教育計畫與成果提報執行辦法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658" y="1126506"/>
            <a:ext cx="8766628" cy="5172693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第 </a:t>
            </a:r>
            <a:r>
              <a:rPr lang="en-US" altLang="zh-TW" dirty="0">
                <a:hlinkClick r:id="rId2"/>
              </a:rPr>
              <a:t>3 </a:t>
            </a:r>
            <a:r>
              <a:rPr lang="zh-TW" altLang="en-US" dirty="0">
                <a:hlinkClick r:id="rId2"/>
              </a:rPr>
              <a:t>條</a:t>
            </a:r>
            <a:endParaRPr lang="zh-TW" altLang="en-US" dirty="0"/>
          </a:p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單位每年應訂定環境教育計畫，並得於每年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十一月一日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起，於中央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主管機關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指定之網站，提報次年度環境教育計畫；至遲應於當年度環境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教育計畫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執行前提報。</a:t>
            </a:r>
            <a:b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前項環境教育計畫內容如下：</a:t>
            </a:r>
            <a:b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一、計畫目標與預期效益。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二、執行內容（包含主題、方法、內容領域、內容概要、時數、實施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三、參加對象名冊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（參加對象為員工、教師者，其名冊應明列參加對象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之姓名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及身分證統一編號末四碼；參加對象為學生者，則以班級總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人數提報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單位為國家安全會議與其所屬國家安全局，及國防部與其所屬機關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（構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）、部隊者，其前項第三款之參加對象名冊以提報單位總人數提報，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免提供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參加對象之姓名及身分證統一編號末四碼。</a:t>
            </a:r>
          </a:p>
          <a:p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6032500" cy="1143000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環境教育計畫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8920" y="1417638"/>
            <a:ext cx="8600739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一、計畫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目標應以條列式呈現</a:t>
            </a:r>
            <a:endParaRPr lang="en-US" altLang="zh-TW" sz="2400" dirty="0">
              <a:solidFill>
                <a:srgbClr val="FF0000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lvl="1"/>
            <a:r>
              <a:rPr lang="en-US" altLang="zh-TW" sz="24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目標應具體可行，可以被測試及用來做為考評</a:t>
            </a:r>
            <a:r>
              <a:rPr lang="zh-TW" altLang="en-US" sz="2400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、評鑑</a:t>
            </a:r>
            <a:r>
              <a:rPr lang="zh-TW" altLang="en-US" sz="24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之用。</a:t>
            </a:r>
            <a:endParaRPr lang="en-US" altLang="zh-TW" sz="2400" dirty="0">
              <a:solidFill>
                <a:srgbClr val="FF0000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lvl="1"/>
            <a:r>
              <a:rPr lang="en-US" altLang="zh-TW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目標應與單位職掌、中長程目標連結、一致。</a:t>
            </a:r>
          </a:p>
          <a:p>
            <a:pPr lvl="1"/>
            <a:r>
              <a:rPr lang="en-US" altLang="zh-TW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4.</a:t>
            </a:r>
            <a:r>
              <a:rPr lang="zh-TW" altLang="en-US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目標應與單位被外界期望扮演的角色相一致。</a:t>
            </a:r>
          </a:p>
          <a:p>
            <a:pPr lvl="1"/>
            <a:r>
              <a:rPr lang="en-US" altLang="zh-TW" sz="2400" dirty="0" smtClean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5.</a:t>
            </a:r>
            <a:r>
              <a:rPr lang="zh-TW" altLang="en-US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目標應與面臨中的處境、永續議題、困境有關。</a:t>
            </a:r>
          </a:p>
          <a:p>
            <a:pPr lvl="1"/>
            <a:r>
              <a:rPr lang="en-US" altLang="zh-TW" sz="2400" dirty="0" smtClean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6.</a:t>
            </a:r>
            <a:r>
              <a:rPr lang="zh-TW" altLang="en-US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目標應與單位內部人員的教育訓練需求、各種資 </a:t>
            </a:r>
            <a:r>
              <a:rPr lang="zh-TW" altLang="en-US" sz="2400" dirty="0" smtClean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產</a:t>
            </a:r>
            <a:r>
              <a:rPr lang="zh-TW" altLang="en-US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、技術、法制、預算財務、執行力搭配。</a:t>
            </a:r>
          </a:p>
          <a:p>
            <a:pPr lvl="1"/>
            <a:r>
              <a:rPr lang="en-US" altLang="zh-TW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7</a:t>
            </a:r>
            <a:r>
              <a:rPr lang="en-US" altLang="zh-TW" sz="2400" dirty="0" smtClean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.</a:t>
            </a:r>
            <a:r>
              <a:rPr lang="zh-TW" altLang="en-US" sz="2400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目標應能提升單位的競爭力、減少單位對環境的衝擊、生態與碳足跡。</a:t>
            </a: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5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6956" y="274638"/>
            <a:ext cx="6032500" cy="1143000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年度環境教育計畫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512" y="1417638"/>
            <a:ext cx="8038687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二、實施對象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全體</a:t>
            </a: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員工，包含投保勞工保險</a:t>
            </a:r>
            <a:r>
              <a:rPr lang="zh-TW" altLang="en-US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或公務人員</a:t>
            </a: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保險者</a:t>
            </a:r>
            <a:r>
              <a:rPr lang="zh-TW" altLang="en-US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en-US" altLang="zh-TW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全校教職員</a:t>
            </a:r>
            <a:r>
              <a:rPr lang="zh-TW" altLang="en-US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工學生</a:t>
            </a:r>
            <a:r>
              <a:rPr lang="en-US" altLang="zh-TW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、期程及方法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一）期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程：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日止。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）方法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藉由課程、體驗、戶外學習、影片觀賞及其他活動等，以深入淺出的方式介紹環境教育及環境保護知識。除給予知識外，更進一步走向戶外，實際感受環境與人的緊密關係，期能增進環境素養與處理環境問題的能力，共同邁向新環境典範。</a:t>
            </a:r>
          </a:p>
        </p:txBody>
      </p:sp>
    </p:spTree>
    <p:extLst>
      <p:ext uri="{BB962C8B-B14F-4D97-AF65-F5344CB8AC3E}">
        <p14:creationId xmlns:p14="http://schemas.microsoft.com/office/powerpoint/2010/main" val="40221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4300" y="631371"/>
            <a:ext cx="6032500" cy="1143000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年度環境教育計畫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02644" y="1774371"/>
            <a:ext cx="60325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四、執行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內容（包含主題、方法、內容領域、內容概要、時數、實施日期等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用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甘特圖方式寫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列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寫工作項目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欄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寫實施月份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表格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內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寫場次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或參加</a:t>
            </a: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人數</a:t>
            </a:r>
            <a:endParaRPr lang="en-US" altLang="zh-TW" sz="24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儷黑 Pro" pitchFamily="84" charset="-12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五、預期效益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量化效益</a:t>
            </a:r>
            <a:endParaRPr lang="en-US" altLang="zh-TW" sz="24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質化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2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5143" y="855209"/>
            <a:ext cx="60325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評量時思考的問題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7772" y="1998209"/>
            <a:ext cx="7728857" cy="4525963"/>
          </a:xfrm>
        </p:spPr>
        <p:txBody>
          <a:bodyPr/>
          <a:lstStyle/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你如何知道策略是有效的？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什麼是活動的產出或結果？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儷黑 Pro" pitchFamily="84" charset="-120"/>
              </a:rPr>
              <a:t>你有評估成功的關鍵指標嗎？如：環境、對象的改變？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8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成果報告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活動記錄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主題活動的過程照片、作品成果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，以及統計參與人數、參與這回饋心得及意見。</a:t>
            </a: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將成果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於計畫完成日一個月內上網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19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4815" y="129496"/>
            <a:ext cx="6032500" cy="1143000"/>
          </a:xfrm>
        </p:spPr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287" y="1272496"/>
            <a:ext cx="7532914" cy="4525963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一、計畫目標：</a:t>
            </a:r>
          </a:p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讓同仁了解全球暖化急迫性及台灣環境現況，激發危機意識並認同環保</a:t>
            </a:r>
          </a:p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  工作。</a:t>
            </a:r>
          </a:p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藉由討論凝聚共識，思考並參與未來可以落實的行動。</a:t>
            </a:r>
            <a:endParaRPr lang="en-US" altLang="zh-TW" sz="2400" dirty="0" smtClean="0">
              <a:solidFill>
                <a:srgbClr val="000080"/>
              </a:solidFill>
              <a:latin typeface="標楷體" pitchFamily="65" charset="-120"/>
              <a:ea typeface="標楷體" pitchFamily="65" charset="-120"/>
            </a:endParaRPr>
          </a:p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二、執行期間：</a:t>
            </a:r>
          </a:p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本局約有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位員工（含約雇臨時人員）擬分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梯次辦理，各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4hr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，預計於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日及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日。</a:t>
            </a:r>
            <a:endParaRPr lang="en-US" altLang="zh-TW" sz="2400" dirty="0" smtClean="0">
              <a:solidFill>
                <a:srgbClr val="000080"/>
              </a:solidFill>
              <a:latin typeface="標楷體" pitchFamily="65" charset="-120"/>
              <a:ea typeface="標楷體" pitchFamily="65" charset="-120"/>
            </a:endParaRPr>
          </a:p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三、進行方式：</a:t>
            </a:r>
          </a:p>
          <a:p>
            <a:pPr lvl="0" eaLnBrk="1" hangingPunct="1">
              <a:lnSpc>
                <a:spcPct val="80000"/>
              </a:lnSpc>
              <a:buClr>
                <a:srgbClr val="000080"/>
              </a:buClr>
              <a:buNone/>
            </a:pP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影片 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演講 </a:t>
            </a:r>
            <a:r>
              <a:rPr lang="en-US" altLang="zh-TW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2400" dirty="0" smtClean="0">
                <a:solidFill>
                  <a:srgbClr val="000080"/>
                </a:solidFill>
                <a:latin typeface="標楷體" pitchFamily="65" charset="-120"/>
                <a:ea typeface="標楷體" pitchFamily="65" charset="-120"/>
              </a:rPr>
              <a:t>討論。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16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94757" y="0"/>
            <a:ext cx="6032500" cy="1143000"/>
          </a:xfrm>
        </p:spPr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286" y="1019630"/>
            <a:ext cx="8011886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四、內容概要：</a:t>
            </a:r>
            <a:endParaRPr lang="en-US" altLang="zh-TW" sz="20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播放介紹全球環境危機及台灣環境現況短片（如：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±2℃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，看河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等）</a:t>
            </a:r>
          </a:p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講座解說全球氣候變遷及相關數據、現象（如有本土或本地的教材更佳）。</a:t>
            </a:r>
          </a:p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討論局裡同仁可以配合或參與的行動方案，訂定共同遵守的生活公約及評定方式（如：源頭減費、省水省電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等；檢定方式→定期比較是否有減少用量或費用支出）。</a:t>
            </a:r>
          </a:p>
          <a:p>
            <a:pPr marL="0" indent="0">
              <a:buNone/>
            </a:pPr>
            <a:r>
              <a:rPr lang="zh-TW" altLang="en-US" sz="2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五、預期效益：</a:t>
            </a:r>
          </a:p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藉由本次環境教育，讓同仁深入瞭解全球氣候變遷、環境危機及面臨的現況，使同仁有更深刻的體認，日後也能向其他民眾說明或講解。</a:t>
            </a:r>
          </a:p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訂定出本局日後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公約，並具體落實，同時達到節能減碳及預算節流措施等目標。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443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環境教育修法</a:t>
            </a:r>
            <a:endParaRPr lang="en-US" altLang="en-US" sz="5400" dirty="0" smtClean="0">
              <a:solidFill>
                <a:srgbClr val="0F591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268" y="3343106"/>
            <a:ext cx="8066761" cy="3240574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年下半年立法院質詢時，部分立委認為目前偶有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「以環境教育之名，行員工旅遊之實」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情形，提議修正環境教育法。 </a:t>
            </a:r>
          </a:p>
          <a:p>
            <a:r>
              <a:rPr lang="en-US" altLang="zh-TW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日立法院三讀修正通過，經總統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日公布施行，共增修訂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條。 </a:t>
            </a:r>
          </a:p>
          <a:p>
            <a:r>
              <a:rPr lang="zh-TW" altLang="en-US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條、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、第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條、第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條、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、第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條條文；增訂第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條之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增訂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環境教育法第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項規定之「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其他活動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」定義。 </a:t>
            </a:r>
          </a:p>
          <a:p>
            <a:r>
              <a:rPr lang="zh-TW" altLang="en-US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提高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直轄市、縣（市）主管機關抽查提報單位前</a:t>
            </a:r>
            <a:r>
              <a:rPr lang="en-US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年環境教育計畫執行成果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比率（至少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 </a:t>
            </a:r>
          </a:p>
          <a:p>
            <a:pPr eaLnBrk="1" hangingPunct="1"/>
            <a:endParaRPr lang="en-US" alt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0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35625" y="1638981"/>
            <a:ext cx="6032500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範例計畫</a:t>
            </a:r>
            <a:endParaRPr lang="zh-TW" altLang="en-US" sz="54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132114" y="3429158"/>
            <a:ext cx="7436011" cy="22940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中山工商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年環境教育實施計畫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行政院環境保護署 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年度環境教育計畫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23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0749" y="3430155"/>
            <a:ext cx="7772400" cy="1362075"/>
          </a:xfrm>
        </p:spPr>
        <p:txBody>
          <a:bodyPr/>
          <a:lstStyle/>
          <a:p>
            <a:pPr algn="ctr"/>
            <a:r>
              <a:rPr lang="zh-TW" altLang="en-US" sz="80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簡報完畢</a:t>
            </a:r>
            <a:endParaRPr lang="zh-TW" altLang="en-US" sz="80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4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環境教育第</a:t>
            </a:r>
            <a:r>
              <a:rPr lang="en-US" altLang="zh-TW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en-US" altLang="en-US" sz="5400" dirty="0" smtClean="0">
              <a:solidFill>
                <a:srgbClr val="0F591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268" y="3343106"/>
            <a:ext cx="8066761" cy="324057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、公營事業機構、高級中等以下學校及政府捐助基金累計超過百分之五十之財團法人，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每年應訂定環境教育計畫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，推展環境教育，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所有員工、教師、學生均應參加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小時以上環境教育。 </a:t>
            </a:r>
          </a:p>
          <a:p>
            <a:r>
              <a:rPr lang="en-US" altLang="zh-TW" dirty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計畫應於執行前提報主管機關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並於計畫完成後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個月內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向中央主管機關提報；其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執行辦法，由中央主管機關另定之。 </a:t>
            </a:r>
          </a:p>
          <a:p>
            <a:pPr eaLnBrk="1" hangingPunct="1"/>
            <a:endParaRPr lang="en-US" alt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4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84" y="1298989"/>
            <a:ext cx="6124575" cy="1274762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環境教育第</a:t>
            </a:r>
            <a:r>
              <a:rPr lang="en-US" altLang="zh-TW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5400" dirty="0" smtClean="0">
                <a:solidFill>
                  <a:srgbClr val="0F59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en-US" altLang="en-US" sz="5400" dirty="0" smtClean="0">
              <a:solidFill>
                <a:srgbClr val="0F591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750" y="2989815"/>
            <a:ext cx="8066761" cy="3240574"/>
          </a:xfrm>
        </p:spPr>
        <p:txBody>
          <a:bodyPr/>
          <a:lstStyle/>
          <a:p>
            <a:endParaRPr lang="zh-TW" altLang="en-US" sz="1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環境教育實施方式：課程、演講、討論、網路學習、體驗、實驗（習）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戶外學習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strike="sngStrike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參訪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、影片觀賞、實作及其他活動。 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戶外學習：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應選擇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環境教育設施場所辦理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其他活動：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指環境教育法第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19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項所列舉環境教育方式以外，並符合環境教育法第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款環境教育定義，具環境教育意義之活動。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但不包括參訪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（環境教育法施行細則第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11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條） </a:t>
            </a:r>
          </a:p>
          <a:p>
            <a:r>
              <a:rPr lang="en-US" altLang="zh-TW" sz="1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endParaRPr lang="en-US" alt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8" y="6080401"/>
            <a:ext cx="5738812" cy="7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5308"/>
          <a:stretch/>
        </p:blipFill>
        <p:spPr>
          <a:xfrm>
            <a:off x="-2" y="3530142"/>
            <a:ext cx="4665293" cy="33278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003"/>
            <a:ext cx="4665519" cy="349913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518" y="31003"/>
            <a:ext cx="4478708" cy="349913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291" y="3530142"/>
            <a:ext cx="4478709" cy="332785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5496" y="2150917"/>
            <a:ext cx="3821577" cy="2480233"/>
          </a:xfrm>
          <a:solidFill>
            <a:srgbClr val="8EAFE4">
              <a:alpha val="65098"/>
            </a:srgbClr>
          </a:solidFill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掃地、淨灘活動算是環境教育嗎</a:t>
            </a:r>
            <a:r>
              <a:rPr lang="en-US" altLang="zh-TW" sz="4000" dirty="0" smtClean="0">
                <a:solidFill>
                  <a:schemeClr val="tx2"/>
                </a:solidFill>
              </a:rPr>
              <a:t>?</a:t>
            </a:r>
            <a:endParaRPr lang="en-US" altLang="en-US" sz="4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69" y="0"/>
            <a:ext cx="7960819" cy="1274762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0F591B"/>
                </a:solidFill>
              </a:rPr>
              <a:t>什麼樣的活動符合環境教育</a:t>
            </a:r>
            <a:endParaRPr lang="en-US" altLang="en-US" sz="4800" dirty="0" smtClean="0">
              <a:solidFill>
                <a:srgbClr val="0F591B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997" y="1161144"/>
            <a:ext cx="8066761" cy="4492171"/>
          </a:xfrm>
        </p:spPr>
        <p:txBody>
          <a:bodyPr/>
          <a:lstStyle/>
          <a:p>
            <a:pPr eaLnBrk="1" hangingPunct="1">
              <a:buFont typeface="+mj-ea"/>
              <a:buAutoNum type="ea1ChtPeriod"/>
            </a:pP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環境教育法第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條明定：「環境教育係指運用教育方法，培育國民瞭解與環境之倫理關係，增進國民保護環境之知識、技能、態度及價值觀，促使國民重視環境，採取行動，以達永續發展之公民教育過程。」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+mj-ea"/>
              <a:buAutoNum type="ea1ChtPeriod"/>
            </a:pP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有關教育的方法有非常多種管道，在環境教育法第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條亦規定可以採課程、演講、討論、網路學習、體驗、實驗（習）、戶外學習、影片觀賞、實作及其他活動為之。</a:t>
            </a:r>
            <a:endParaRPr lang="en-US" altLang="zh-TW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+mj-ea"/>
              <a:buAutoNum type="ea1ChtPeriod"/>
            </a:pP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因此問題的重點不是在於掃地、淨灘、巡檢髒亂點是不是屬於環境教育的類型，而是老師在規劃時有沒有依據環境教育法第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條的精神來執行這些事項，如果都沒有的話，那就只是勞動服務而非環境教育。</a:t>
            </a:r>
            <a:endParaRPr lang="en-US" altLang="zh-TW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+mj-ea"/>
              <a:buAutoNum type="ea1ChtPeriod"/>
            </a:pP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綜合以上的分析，環境教育是一項專業，而不是單純的舉辦活動而已，因此各機關、學校的環境教育人員都應該持續的進修、研習，增加自己的專業能力，規劃出寓教於樂且有豐富內涵之環境教育課程或活動。</a:t>
            </a:r>
            <a:endParaRPr lang="en-US" altLang="en-US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442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7" y="696851"/>
            <a:ext cx="9103643" cy="58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1917</Words>
  <Application>Microsoft Office PowerPoint</Application>
  <PresentationFormat>如螢幕大小 (4:3)</PresentationFormat>
  <Paragraphs>155</Paragraphs>
  <Slides>41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9" baseType="lpstr">
      <vt:lpstr>微軟正黑體</vt:lpstr>
      <vt:lpstr>新細明體</vt:lpstr>
      <vt:lpstr>標楷體</vt:lpstr>
      <vt:lpstr>儷黑 Pro</vt:lpstr>
      <vt:lpstr>Arial</vt:lpstr>
      <vt:lpstr>Times New Roman</vt:lpstr>
      <vt:lpstr>Wingdings</vt:lpstr>
      <vt:lpstr>Default Design</vt:lpstr>
      <vt:lpstr>環境教育法規簡介 及環境教育計畫研擬</vt:lpstr>
      <vt:lpstr>環境教育法</vt:lpstr>
      <vt:lpstr>環境教育</vt:lpstr>
      <vt:lpstr>環境教育修法</vt:lpstr>
      <vt:lpstr>環境教育第19條</vt:lpstr>
      <vt:lpstr>環境教育第19條</vt:lpstr>
      <vt:lpstr>掃地、淨灘活動算是環境教育嗎?</vt:lpstr>
      <vt:lpstr>什麼樣的活動符合環境教育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變更環境教育計畫內容 </vt:lpstr>
      <vt:lpstr>PowerPoint 簡報</vt:lpstr>
      <vt:lpstr>PowerPoint 簡報</vt:lpstr>
      <vt:lpstr> 確認參加對象均參加4小時以上環境教育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如何輕鬆做好大於四小時的環境教育 </vt:lpstr>
      <vt:lpstr>環境教育涵蓋範圍</vt:lpstr>
      <vt:lpstr>環境教育的主題活動非常多樣化</vt:lpstr>
      <vt:lpstr>環境教育計畫與成果提報執行辦法</vt:lpstr>
      <vt:lpstr>109年度環境教育計畫</vt:lpstr>
      <vt:lpstr>109年度環境教育計畫</vt:lpstr>
      <vt:lpstr>109年度環境教育計畫</vt:lpstr>
      <vt:lpstr>評量時思考的問題</vt:lpstr>
      <vt:lpstr>成果報告</vt:lpstr>
      <vt:lpstr>範例1</vt:lpstr>
      <vt:lpstr>範例1</vt:lpstr>
      <vt:lpstr>範例計畫</vt:lpstr>
      <vt:lpstr>簡報完畢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Template</dc:title>
  <dc:creator>Presentation Magazine</dc:creator>
  <cp:lastModifiedBy>pcadmin</cp:lastModifiedBy>
  <cp:revision>103</cp:revision>
  <dcterms:created xsi:type="dcterms:W3CDTF">2009-11-03T13:35:13Z</dcterms:created>
  <dcterms:modified xsi:type="dcterms:W3CDTF">2019-11-08T01:05:05Z</dcterms:modified>
</cp:coreProperties>
</file>