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5.xml" ContentType="application/vnd.openxmlformats-officedocument.themeOverrid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6.xml" ContentType="application/vnd.openxmlformats-officedocument.themeOverride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7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809" r:id="rId1"/>
  </p:sldMasterIdLst>
  <p:notesMasterIdLst>
    <p:notesMasterId r:id="rId24"/>
  </p:notesMasterIdLst>
  <p:handoutMasterIdLst>
    <p:handoutMasterId r:id="rId25"/>
  </p:handoutMasterIdLst>
  <p:sldIdLst>
    <p:sldId id="257" r:id="rId2"/>
    <p:sldId id="743" r:id="rId3"/>
    <p:sldId id="615" r:id="rId4"/>
    <p:sldId id="738" r:id="rId5"/>
    <p:sldId id="737" r:id="rId6"/>
    <p:sldId id="744" r:id="rId7"/>
    <p:sldId id="634" r:id="rId8"/>
    <p:sldId id="745" r:id="rId9"/>
    <p:sldId id="747" r:id="rId10"/>
    <p:sldId id="748" r:id="rId11"/>
    <p:sldId id="740" r:id="rId12"/>
    <p:sldId id="741" r:id="rId13"/>
    <p:sldId id="758" r:id="rId14"/>
    <p:sldId id="759" r:id="rId15"/>
    <p:sldId id="749" r:id="rId16"/>
    <p:sldId id="756" r:id="rId17"/>
    <p:sldId id="750" r:id="rId18"/>
    <p:sldId id="753" r:id="rId19"/>
    <p:sldId id="751" r:id="rId20"/>
    <p:sldId id="757" r:id="rId21"/>
    <p:sldId id="752" r:id="rId22"/>
    <p:sldId id="647" r:id="rId23"/>
  </p:sldIdLst>
  <p:sldSz cx="9144000" cy="6858000" type="screen4x3"/>
  <p:notesSz cx="6888163" cy="10018713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6">
          <p15:clr>
            <a:srgbClr val="A4A3A4"/>
          </p15:clr>
        </p15:guide>
        <p15:guide id="2" pos="217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  <a:srgbClr val="FFCCCC"/>
    <a:srgbClr val="006600"/>
    <a:srgbClr val="000066"/>
    <a:srgbClr val="0033CC"/>
    <a:srgbClr val="6699FF"/>
    <a:srgbClr val="FF9966"/>
    <a:srgbClr val="CC99FF"/>
    <a:srgbClr val="CC0099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16DA210-FB5B-4158-B5E0-FEB733F419BA}" styleName="淺色樣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4" autoAdjust="0"/>
    <p:restoredTop sz="85313" autoAdjust="0"/>
  </p:normalViewPr>
  <p:slideViewPr>
    <p:cSldViewPr>
      <p:cViewPr varScale="1">
        <p:scale>
          <a:sx n="56" d="100"/>
          <a:sy n="56" d="100"/>
        </p:scale>
        <p:origin x="1508" y="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899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49" d="100"/>
          <a:sy n="49" d="100"/>
        </p:scale>
        <p:origin x="-1944" y="-96"/>
      </p:cViewPr>
      <p:guideLst>
        <p:guide orient="horz" pos="3156"/>
        <p:guide pos="217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\\172.18.25.18\&#28207;&#21209;&#34389;&#27284;&#26696;&#20013;&#24515;\00.&#20844;&#29992;&#21312;\10.&#31777;&#22577;&#33287;&#36039;&#26009;\108&#24180;\&#32113;&#35336;&#22294;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172.18.25.18\&#28207;&#21209;&#34389;&#27284;&#26696;&#20013;&#24515;\00.&#20844;&#29992;&#21312;\10.&#31777;&#22577;&#33287;&#36039;&#26009;\108&#24180;\&#32113;&#35336;&#22294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\\172.18.25.18\&#28207;&#21209;&#34389;&#27284;&#26696;&#20013;&#24515;\00.&#20844;&#29992;&#21312;\10.&#31777;&#22577;&#33287;&#36039;&#26009;\108&#24180;\&#36008;&#29289;&#31278;&#39006;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\\172.18.25.18\&#28207;&#21209;&#34389;&#27284;&#26696;&#20013;&#24515;\00.&#20844;&#29992;&#21312;\10.&#31777;&#22577;&#33287;&#36039;&#26009;\108&#24180;\&#36008;&#29289;&#31278;&#39006;.xlsx" TargetMode="External"/><Relationship Id="rId1" Type="http://schemas.openxmlformats.org/officeDocument/2006/relationships/themeOverride" Target="../theme/themeOverride3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\\172.18.25.18\&#28207;&#21209;&#34389;&#27284;&#26696;&#20013;&#24515;\00.&#20844;&#29992;&#21312;\10.&#31777;&#22577;&#33287;&#36039;&#26009;\108&#24180;\&#36008;&#29289;&#31278;&#39006;.xlsx" TargetMode="External"/><Relationship Id="rId1" Type="http://schemas.openxmlformats.org/officeDocument/2006/relationships/themeOverride" Target="../theme/themeOverrid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\\172.18.25.18\&#28207;&#21209;&#34389;&#27284;&#26696;&#20013;&#24515;\00.&#20844;&#29992;&#21312;\10.&#31777;&#22577;&#33287;&#36039;&#26009;\108&#24180;\&#36008;&#29289;&#31278;&#39006;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\\172.18.25.18\&#28207;&#21209;&#34389;&#27284;&#26696;&#20013;&#24515;\00.&#20844;&#29992;&#21312;\10.&#31777;&#22577;&#33287;&#36039;&#26009;\108&#24180;\&#36008;&#29289;&#31278;&#39006;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file:///\\172.18.25.18\&#28207;&#21209;&#34389;&#27284;&#26696;&#20013;&#24515;\00.&#20844;&#29992;&#21312;\10.&#31777;&#22577;&#33287;&#36039;&#26009;\108&#24180;\&#36008;&#29289;&#31278;&#39006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097738108318305E-2"/>
          <c:y val="6.0834782108854922E-2"/>
          <c:w val="0.92902261891681692"/>
          <c:h val="0.7818223174379542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客運!$E$3</c:f>
              <c:strCache>
                <c:ptCount val="1"/>
                <c:pt idx="0">
                  <c:v>出港旅次(人次)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65000"/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hade val="65000"/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shade val="65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13"/>
              <c:layout>
                <c:manualLayout>
                  <c:x val="-6.6666666666666666E-2"/>
                  <c:y val="-8.111905978538587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2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cs"/>
                    </a:defRPr>
                  </a:pPr>
                  <a:endParaRPr lang="zh-TW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2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defRPr>
                </a:pPr>
                <a:endParaRPr lang="zh-TW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客運!$D$13:$D$26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2023年1-2月</c:v>
                </c:pt>
              </c:strCache>
            </c:strRef>
          </c:cat>
          <c:val>
            <c:numRef>
              <c:f>客運!$E$13:$E$26</c:f>
              <c:numCache>
                <c:formatCode>#,##0</c:formatCode>
                <c:ptCount val="14"/>
                <c:pt idx="0">
                  <c:v>692969</c:v>
                </c:pt>
                <c:pt idx="1">
                  <c:v>739866</c:v>
                </c:pt>
                <c:pt idx="2">
                  <c:v>737082</c:v>
                </c:pt>
                <c:pt idx="3">
                  <c:v>684939</c:v>
                </c:pt>
                <c:pt idx="4">
                  <c:v>764996</c:v>
                </c:pt>
                <c:pt idx="5">
                  <c:v>885888</c:v>
                </c:pt>
                <c:pt idx="6">
                  <c:v>870648</c:v>
                </c:pt>
                <c:pt idx="7">
                  <c:v>876174</c:v>
                </c:pt>
                <c:pt idx="8">
                  <c:v>952649</c:v>
                </c:pt>
                <c:pt idx="9">
                  <c:v>978728</c:v>
                </c:pt>
                <c:pt idx="10">
                  <c:v>106015</c:v>
                </c:pt>
                <c:pt idx="11">
                  <c:v>0</c:v>
                </c:pt>
                <c:pt idx="12">
                  <c:v>0</c:v>
                </c:pt>
                <c:pt idx="13">
                  <c:v>4448</c:v>
                </c:pt>
              </c:numCache>
            </c:numRef>
          </c:val>
        </c:ser>
        <c:ser>
          <c:idx val="1"/>
          <c:order val="1"/>
          <c:tx>
            <c:strRef>
              <c:f>客運!$F$3</c:f>
              <c:strCache>
                <c:ptCount val="1"/>
                <c:pt idx="0">
                  <c:v>入港旅次(人次)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13"/>
              <c:layout>
                <c:manualLayout>
                  <c:x val="-8.055555555555545E-2"/>
                  <c:y val="-0.3095332544442352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2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cs"/>
                    </a:defRPr>
                  </a:pPr>
                  <a:endParaRPr lang="zh-TW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2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defRPr>
                </a:pPr>
                <a:endParaRPr lang="zh-TW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客運!$D$13:$D$26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2023年1-2月</c:v>
                </c:pt>
              </c:strCache>
            </c:strRef>
          </c:cat>
          <c:val>
            <c:numRef>
              <c:f>客運!$F$13:$F$26</c:f>
              <c:numCache>
                <c:formatCode>#,##0</c:formatCode>
                <c:ptCount val="14"/>
                <c:pt idx="0">
                  <c:v>686566</c:v>
                </c:pt>
                <c:pt idx="1">
                  <c:v>734725</c:v>
                </c:pt>
                <c:pt idx="2">
                  <c:v>722407</c:v>
                </c:pt>
                <c:pt idx="3">
                  <c:v>669831</c:v>
                </c:pt>
                <c:pt idx="4">
                  <c:v>752025</c:v>
                </c:pt>
                <c:pt idx="5">
                  <c:v>876553</c:v>
                </c:pt>
                <c:pt idx="6">
                  <c:v>871325</c:v>
                </c:pt>
                <c:pt idx="7">
                  <c:v>878177</c:v>
                </c:pt>
                <c:pt idx="8">
                  <c:v>955343</c:v>
                </c:pt>
                <c:pt idx="9">
                  <c:v>984316</c:v>
                </c:pt>
                <c:pt idx="10">
                  <c:v>59476</c:v>
                </c:pt>
                <c:pt idx="11" formatCode="General">
                  <c:v>0</c:v>
                </c:pt>
                <c:pt idx="12" formatCode="General">
                  <c:v>0</c:v>
                </c:pt>
                <c:pt idx="13">
                  <c:v>3838</c:v>
                </c:pt>
              </c:numCache>
            </c:numRef>
          </c:val>
        </c:ser>
        <c:ser>
          <c:idx val="2"/>
          <c:order val="2"/>
          <c:tx>
            <c:strRef>
              <c:f>客運!$G$3</c:f>
              <c:strCache>
                <c:ptCount val="1"/>
                <c:pt idx="0">
                  <c:v>總計(人次)</c:v>
                </c:pt>
              </c:strCache>
            </c:strRef>
          </c:tx>
          <c:spPr>
            <a:solidFill>
              <a:srgbClr val="FFCCCC"/>
            </a:solidFill>
            <a:ln>
              <a:noFill/>
            </a:ln>
            <a:effectLst/>
            <a:sp3d/>
          </c:spPr>
          <c:invertIfNegative val="0"/>
          <c:dLbls>
            <c:dLbl>
              <c:idx val="13"/>
              <c:layout>
                <c:manualLayout>
                  <c:x val="1.3286307961504812E-3"/>
                  <c:y val="-0.138756286475002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2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defRPr>
                </a:pPr>
                <a:endParaRPr lang="zh-TW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客運!$D$13:$D$26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2023年1-2月</c:v>
                </c:pt>
              </c:strCache>
            </c:strRef>
          </c:cat>
          <c:val>
            <c:numRef>
              <c:f>客運!$G$13:$G$26</c:f>
              <c:numCache>
                <c:formatCode>#,##0</c:formatCode>
                <c:ptCount val="14"/>
                <c:pt idx="0">
                  <c:v>1379535</c:v>
                </c:pt>
                <c:pt idx="1">
                  <c:v>1474591</c:v>
                </c:pt>
                <c:pt idx="2">
                  <c:v>1459489</c:v>
                </c:pt>
                <c:pt idx="3">
                  <c:v>1354770</c:v>
                </c:pt>
                <c:pt idx="4">
                  <c:v>1517021</c:v>
                </c:pt>
                <c:pt idx="5">
                  <c:v>1762441</c:v>
                </c:pt>
                <c:pt idx="6">
                  <c:v>1741973</c:v>
                </c:pt>
                <c:pt idx="7">
                  <c:v>1754351</c:v>
                </c:pt>
                <c:pt idx="8">
                  <c:v>1907992</c:v>
                </c:pt>
                <c:pt idx="9">
                  <c:v>1963044</c:v>
                </c:pt>
                <c:pt idx="10">
                  <c:v>165491</c:v>
                </c:pt>
                <c:pt idx="11">
                  <c:v>0</c:v>
                </c:pt>
                <c:pt idx="12">
                  <c:v>0</c:v>
                </c:pt>
                <c:pt idx="13">
                  <c:v>8286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66003808"/>
        <c:axId val="366004200"/>
        <c:axId val="0"/>
      </c:bar3DChart>
      <c:catAx>
        <c:axId val="366003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zh-TW"/>
          </a:p>
        </c:txPr>
        <c:crossAx val="366004200"/>
        <c:crosses val="autoZero"/>
        <c:auto val="1"/>
        <c:lblAlgn val="ctr"/>
        <c:lblOffset val="100"/>
        <c:noMultiLvlLbl val="0"/>
      </c:catAx>
      <c:valAx>
        <c:axId val="366004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366003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rgbClr val="FFFFFF"/>
        </a:solidFill>
        <a:ln>
          <a:solidFill>
            <a:srgbClr val="006600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貨運!$D$3</c:f>
              <c:strCache>
                <c:ptCount val="1"/>
                <c:pt idx="0">
                  <c:v>小三通進出總噸</c:v>
                </c:pt>
              </c:strCache>
            </c:strRef>
          </c:tx>
          <c:spPr>
            <a:solidFill>
              <a:srgbClr val="66CCFF"/>
            </a:soli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Lbls>
            <c:dLbl>
              <c:idx val="9"/>
              <c:layout>
                <c:manualLayout>
                  <c:x val="-5.2626321089771388E-2"/>
                  <c:y val="-0.3049158680298513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cs"/>
                    </a:defRPr>
                  </a:pPr>
                  <a:endParaRPr lang="zh-TW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2"/>
              <c:layout>
                <c:manualLayout>
                  <c:x val="-2.3741389239809528E-2"/>
                  <c:y val="-0.306925050835972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defRPr>
                </a:pPr>
                <a:endParaRPr lang="zh-TW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貨運!$C$17:$C$26</c:f>
              <c:strCach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2023年1-3月</c:v>
                </c:pt>
              </c:strCache>
            </c:strRef>
          </c:cat>
          <c:val>
            <c:numRef>
              <c:f>貨運!$D$17:$D$26</c:f>
              <c:numCache>
                <c:formatCode>#,##0.00</c:formatCode>
                <c:ptCount val="10"/>
                <c:pt idx="0">
                  <c:v>1125733.99</c:v>
                </c:pt>
                <c:pt idx="1">
                  <c:v>789585.04</c:v>
                </c:pt>
                <c:pt idx="2">
                  <c:v>720331.74</c:v>
                </c:pt>
                <c:pt idx="3">
                  <c:v>860518.65</c:v>
                </c:pt>
                <c:pt idx="4">
                  <c:v>1007100.3</c:v>
                </c:pt>
                <c:pt idx="5">
                  <c:v>1127699.23</c:v>
                </c:pt>
                <c:pt idx="6">
                  <c:v>766424.21</c:v>
                </c:pt>
                <c:pt idx="7">
                  <c:v>715690.54</c:v>
                </c:pt>
                <c:pt idx="8">
                  <c:v>719894</c:v>
                </c:pt>
                <c:pt idx="9">
                  <c:v>269688</c:v>
                </c:pt>
              </c:numCache>
            </c:numRef>
          </c:val>
        </c:ser>
        <c:ser>
          <c:idx val="1"/>
          <c:order val="1"/>
          <c:tx>
            <c:strRef>
              <c:f>貨運!$E$3</c:f>
              <c:strCache>
                <c:ptCount val="1"/>
                <c:pt idx="0">
                  <c:v>金門港進出總噸</c:v>
                </c:pt>
              </c:strCache>
            </c:strRef>
          </c:tx>
          <c:spPr>
            <a:solidFill>
              <a:srgbClr val="0070C0"/>
            </a:soli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</c:spPr>
          <c:invertIfNegative val="0"/>
          <c:dLbls>
            <c:dLbl>
              <c:idx val="9"/>
              <c:layout>
                <c:manualLayout>
                  <c:x val="-1.422333002426358E-3"/>
                  <c:y val="-0.408864459403664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2"/>
              <c:layout>
                <c:manualLayout>
                  <c:x val="-1.2435822132602717E-16"/>
                  <c:y val="-9.20775152507915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defRPr>
                </a:pPr>
                <a:endParaRPr lang="zh-TW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貨運!$C$17:$C$26</c:f>
              <c:strCach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2023年1-3月</c:v>
                </c:pt>
              </c:strCache>
            </c:strRef>
          </c:cat>
          <c:val>
            <c:numRef>
              <c:f>貨運!$E$17:$E$26</c:f>
              <c:numCache>
                <c:formatCode>#,##0.00</c:formatCode>
                <c:ptCount val="10"/>
                <c:pt idx="0">
                  <c:v>2450419.2599999998</c:v>
                </c:pt>
                <c:pt idx="1">
                  <c:v>1745886.05</c:v>
                </c:pt>
                <c:pt idx="2">
                  <c:v>1766215.98</c:v>
                </c:pt>
                <c:pt idx="3">
                  <c:v>1991220.49</c:v>
                </c:pt>
                <c:pt idx="4">
                  <c:v>2251944.73</c:v>
                </c:pt>
                <c:pt idx="5">
                  <c:v>2239591.14</c:v>
                </c:pt>
                <c:pt idx="6">
                  <c:v>1718979.578</c:v>
                </c:pt>
                <c:pt idx="7">
                  <c:v>1667383.58</c:v>
                </c:pt>
                <c:pt idx="8">
                  <c:v>1590664</c:v>
                </c:pt>
                <c:pt idx="9">
                  <c:v>493911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543178096"/>
        <c:axId val="543178880"/>
      </c:barChart>
      <c:catAx>
        <c:axId val="543178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pPr>
            <a:endParaRPr lang="zh-TW"/>
          </a:p>
        </c:txPr>
        <c:crossAx val="543178880"/>
        <c:crosses val="autoZero"/>
        <c:auto val="1"/>
        <c:lblAlgn val="ctr"/>
        <c:lblOffset val="100"/>
        <c:noMultiLvlLbl val="0"/>
      </c:catAx>
      <c:valAx>
        <c:axId val="543178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pPr>
            <a:endParaRPr lang="zh-TW"/>
          </a:p>
        </c:txPr>
        <c:crossAx val="543178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7490399988013997"/>
          <c:y val="0.1310898300677214"/>
          <c:w val="0.82809237262066027"/>
          <c:h val="0.5524409448818897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6.8894254805021661E-3"/>
                  <c:y val="-5.03912263716731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9.6451956727030327E-3"/>
                  <c:y val="-5.42674745541093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6.8894254805021661E-3"/>
                  <c:y val="-6.97724672838548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0_);[Red]\(#,##0.00\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defRPr>
                </a:pPr>
                <a:endParaRPr lang="zh-TW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工作表1!$B$1:$I$1</c:f>
              <c:strCache>
                <c:ptCount val="8"/>
                <c:pt idx="0">
                  <c:v>毛石</c:v>
                </c:pt>
                <c:pt idx="1">
                  <c:v>雜貨</c:v>
                </c:pt>
                <c:pt idx="2">
                  <c:v>建材</c:v>
                </c:pt>
                <c:pt idx="3">
                  <c:v>砂</c:v>
                </c:pt>
                <c:pt idx="4">
                  <c:v>石粉(細屑)</c:v>
                </c:pt>
                <c:pt idx="5">
                  <c:v>碎石</c:v>
                </c:pt>
                <c:pt idx="6">
                  <c:v>水泥</c:v>
                </c:pt>
                <c:pt idx="7">
                  <c:v>其他</c:v>
                </c:pt>
              </c:strCache>
            </c:strRef>
          </c:cat>
          <c:val>
            <c:numRef>
              <c:f>工作表1!$B$66:$I$66</c:f>
              <c:numCache>
                <c:formatCode>General</c:formatCode>
                <c:ptCount val="8"/>
                <c:pt idx="0">
                  <c:v>81950</c:v>
                </c:pt>
                <c:pt idx="1">
                  <c:v>653874</c:v>
                </c:pt>
                <c:pt idx="2" formatCode="0.00_);[Red]\(0.00\)">
                  <c:v>19639</c:v>
                </c:pt>
                <c:pt idx="3" formatCode="0.00_);[Red]\(0.00\)">
                  <c:v>8700</c:v>
                </c:pt>
                <c:pt idx="4" formatCode="0.00_);[Red]\(0.00\)">
                  <c:v>199610</c:v>
                </c:pt>
                <c:pt idx="5" formatCode="0.00_);[Red]\(0.00\)">
                  <c:v>177910</c:v>
                </c:pt>
                <c:pt idx="6" formatCode="0.00_);[Red]\(0.00\)">
                  <c:v>33400</c:v>
                </c:pt>
                <c:pt idx="7" formatCode="0.00_);[Red]\(0.00\)">
                  <c:v>45188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65997928"/>
        <c:axId val="366007336"/>
      </c:barChart>
      <c:catAx>
        <c:axId val="365997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pPr>
            <a:endParaRPr lang="zh-TW"/>
          </a:p>
        </c:txPr>
        <c:crossAx val="366007336"/>
        <c:crosses val="autoZero"/>
        <c:auto val="1"/>
        <c:lblAlgn val="ctr"/>
        <c:lblOffset val="100"/>
        <c:noMultiLvlLbl val="0"/>
      </c:catAx>
      <c:valAx>
        <c:axId val="366007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_);[Red]\(#,##0.00\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pPr>
            <a:endParaRPr lang="zh-TW"/>
          </a:p>
        </c:txPr>
        <c:crossAx val="365997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標楷體" panose="03000509000000000000" pitchFamily="65" charset="-120"/>
          <a:ea typeface="標楷體" panose="03000509000000000000" pitchFamily="65" charset="-120"/>
        </a:defRPr>
      </a:pPr>
      <a:endParaRPr lang="zh-TW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pPr>
            <a:r>
              <a:rPr lang="en-US"/>
              <a:t>2020</a:t>
            </a:r>
            <a:r>
              <a:rPr lang="zh-TW"/>
              <a:t>年</a:t>
            </a:r>
            <a:r>
              <a:rPr lang="en-US"/>
              <a:t>1</a:t>
            </a:r>
            <a:r>
              <a:rPr lang="zh-TW"/>
              <a:t>月至</a:t>
            </a:r>
            <a:r>
              <a:rPr lang="en-US"/>
              <a:t>3</a:t>
            </a:r>
            <a:r>
              <a:rPr lang="zh-TW"/>
              <a:t>月</a:t>
            </a:r>
            <a:r>
              <a:rPr lang="en-US"/>
              <a:t>29</a:t>
            </a:r>
            <a:r>
              <a:rPr lang="zh-TW"/>
              <a:t>日</a:t>
            </a:r>
          </a:p>
          <a:p>
            <a:pPr>
              <a:defRPr sz="1680" b="0" i="0" u="none" strike="noStrike" kern="1200" spc="0" baseline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pPr>
            <a:r>
              <a:rPr lang="zh-TW"/>
              <a:t>出港貨物統計</a:t>
            </a:r>
          </a:p>
        </c:rich>
      </c:tx>
      <c:layout/>
      <c:overlay val="0"/>
      <c:spPr>
        <a:solidFill>
          <a:srgbClr val="CCFFFF"/>
        </a:solidFill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66008512"/>
        <c:axId val="366009296"/>
      </c:barChart>
      <c:catAx>
        <c:axId val="366008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pPr>
            <a:endParaRPr lang="zh-TW"/>
          </a:p>
        </c:txPr>
        <c:crossAx val="366009296"/>
        <c:crosses val="autoZero"/>
        <c:auto val="1"/>
        <c:lblAlgn val="ctr"/>
        <c:lblOffset val="100"/>
        <c:noMultiLvlLbl val="0"/>
      </c:catAx>
      <c:valAx>
        <c:axId val="366009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pPr>
            <a:endParaRPr lang="zh-TW"/>
          </a:p>
        </c:txPr>
        <c:crossAx val="366008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</a:defRPr>
      </a:pPr>
      <a:endParaRPr lang="zh-TW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pPr>
            <a:r>
              <a:rPr lang="en-US"/>
              <a:t>2020</a:t>
            </a:r>
            <a:r>
              <a:rPr lang="zh-TW"/>
              <a:t>年</a:t>
            </a:r>
            <a:r>
              <a:rPr lang="en-US"/>
              <a:t>1</a:t>
            </a:r>
            <a:r>
              <a:rPr lang="zh-TW"/>
              <a:t>月至</a:t>
            </a:r>
            <a:r>
              <a:rPr lang="en-US"/>
              <a:t>3</a:t>
            </a:r>
            <a:r>
              <a:rPr lang="zh-TW"/>
              <a:t>月</a:t>
            </a:r>
            <a:r>
              <a:rPr lang="en-US"/>
              <a:t>29</a:t>
            </a:r>
            <a:r>
              <a:rPr lang="zh-TW"/>
              <a:t>日</a:t>
            </a:r>
          </a:p>
          <a:p>
            <a:pPr>
              <a:defRPr sz="1680" b="0" i="0" u="none" strike="noStrike" kern="1200" spc="0" baseline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pPr>
            <a:r>
              <a:rPr lang="zh-TW"/>
              <a:t>出港貨物統計</a:t>
            </a:r>
          </a:p>
        </c:rich>
      </c:tx>
      <c:layout/>
      <c:overlay val="0"/>
      <c:spPr>
        <a:solidFill>
          <a:srgbClr val="CCFFFF"/>
        </a:solidFill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66008120"/>
        <c:axId val="366009688"/>
      </c:barChart>
      <c:catAx>
        <c:axId val="366008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pPr>
            <a:endParaRPr lang="zh-TW"/>
          </a:p>
        </c:txPr>
        <c:crossAx val="366009688"/>
        <c:crosses val="autoZero"/>
        <c:auto val="1"/>
        <c:lblAlgn val="ctr"/>
        <c:lblOffset val="100"/>
        <c:noMultiLvlLbl val="0"/>
      </c:catAx>
      <c:valAx>
        <c:axId val="366009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pPr>
            <a:endParaRPr lang="zh-TW"/>
          </a:p>
        </c:txPr>
        <c:crossAx val="366008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</a:defRPr>
      </a:pPr>
      <a:endParaRPr lang="zh-TW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4167010988246065E-3"/>
                  <c:y val="-8.64418075921993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0_);[Red]\(#,##0.00\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defRPr>
                </a:pPr>
                <a:endParaRPr lang="zh-TW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工作表1!$L$1:$O$1</c:f>
              <c:strCache>
                <c:ptCount val="3"/>
                <c:pt idx="0">
                  <c:v>青果菜</c:v>
                </c:pt>
                <c:pt idx="1">
                  <c:v>雜貨</c:v>
                </c:pt>
                <c:pt idx="2">
                  <c:v>冷凍</c:v>
                </c:pt>
              </c:strCache>
            </c:strRef>
          </c:cat>
          <c:val>
            <c:numRef>
              <c:f>工作表1!$L$66:$O$66</c:f>
              <c:numCache>
                <c:formatCode>General</c:formatCode>
                <c:ptCount val="3"/>
                <c:pt idx="0">
                  <c:v>210</c:v>
                </c:pt>
                <c:pt idx="1">
                  <c:v>316703</c:v>
                </c:pt>
                <c:pt idx="2">
                  <c:v>53480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66006944"/>
        <c:axId val="366192840"/>
      </c:barChart>
      <c:catAx>
        <c:axId val="366006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pPr>
            <a:endParaRPr lang="zh-TW"/>
          </a:p>
        </c:txPr>
        <c:crossAx val="366192840"/>
        <c:crosses val="autoZero"/>
        <c:auto val="1"/>
        <c:lblAlgn val="ctr"/>
        <c:lblOffset val="100"/>
        <c:noMultiLvlLbl val="0"/>
      </c:catAx>
      <c:valAx>
        <c:axId val="366192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_);[Red]\(#,##0.00\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pPr>
            <a:endParaRPr lang="zh-TW"/>
          </a:p>
        </c:txPr>
        <c:crossAx val="366006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1200">
          <a:latin typeface="標楷體" panose="03000509000000000000" pitchFamily="65" charset="-120"/>
          <a:ea typeface="標楷體" panose="03000509000000000000" pitchFamily="65" charset="-120"/>
        </a:defRPr>
      </a:pPr>
      <a:endParaRPr lang="zh-TW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工作表1!$B$1:$I$1</c:f>
              <c:strCache>
                <c:ptCount val="8"/>
                <c:pt idx="0">
                  <c:v>毛石</c:v>
                </c:pt>
                <c:pt idx="1">
                  <c:v>雜貨</c:v>
                </c:pt>
                <c:pt idx="2">
                  <c:v>建材</c:v>
                </c:pt>
                <c:pt idx="3">
                  <c:v>砂</c:v>
                </c:pt>
                <c:pt idx="4">
                  <c:v>石粉(細屑)</c:v>
                </c:pt>
                <c:pt idx="5">
                  <c:v>碎石</c:v>
                </c:pt>
                <c:pt idx="6">
                  <c:v>水泥</c:v>
                </c:pt>
                <c:pt idx="7">
                  <c:v>其他</c:v>
                </c:pt>
              </c:strCache>
            </c:strRef>
          </c:cat>
          <c:val>
            <c:numRef>
              <c:f>工作表1!$B$79:$I$79</c:f>
              <c:numCache>
                <c:formatCode>0.00_);[Red]\(0.00\)</c:formatCode>
                <c:ptCount val="8"/>
                <c:pt idx="0">
                  <c:v>121100</c:v>
                </c:pt>
                <c:pt idx="1">
                  <c:v>172650</c:v>
                </c:pt>
                <c:pt idx="2">
                  <c:v>3581</c:v>
                </c:pt>
                <c:pt idx="3">
                  <c:v>3750</c:v>
                </c:pt>
                <c:pt idx="4">
                  <c:v>36850</c:v>
                </c:pt>
                <c:pt idx="5">
                  <c:v>27650</c:v>
                </c:pt>
                <c:pt idx="6">
                  <c:v>6500</c:v>
                </c:pt>
                <c:pt idx="7">
                  <c:v>11448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66195584"/>
        <c:axId val="366197936"/>
      </c:barChart>
      <c:catAx>
        <c:axId val="366195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pPr>
            <a:endParaRPr lang="zh-TW"/>
          </a:p>
        </c:txPr>
        <c:crossAx val="366197936"/>
        <c:crosses val="autoZero"/>
        <c:auto val="1"/>
        <c:lblAlgn val="ctr"/>
        <c:lblOffset val="100"/>
        <c:noMultiLvlLbl val="0"/>
      </c:catAx>
      <c:valAx>
        <c:axId val="366197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_);[Red]\(0.0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pPr>
            <a:endParaRPr lang="zh-TW"/>
          </a:p>
        </c:txPr>
        <c:crossAx val="366195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標楷體" panose="03000509000000000000" pitchFamily="65" charset="-120"/>
          <a:ea typeface="標楷體" panose="03000509000000000000" pitchFamily="65" charset="-120"/>
        </a:defRPr>
      </a:pPr>
      <a:endParaRPr lang="zh-TW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工作表1!$L$1:$O$1</c:f>
              <c:strCache>
                <c:ptCount val="3"/>
                <c:pt idx="0">
                  <c:v>青果菜</c:v>
                </c:pt>
                <c:pt idx="1">
                  <c:v>雜貨</c:v>
                </c:pt>
                <c:pt idx="2">
                  <c:v>冷凍</c:v>
                </c:pt>
              </c:strCache>
            </c:strRef>
          </c:cat>
          <c:val>
            <c:numRef>
              <c:f>工作表1!$L$79:$O$79</c:f>
              <c:numCache>
                <c:formatCode>0.00_);[Red]\(0.00\)</c:formatCode>
                <c:ptCount val="3"/>
                <c:pt idx="0">
                  <c:v>0</c:v>
                </c:pt>
                <c:pt idx="1">
                  <c:v>28005</c:v>
                </c:pt>
                <c:pt idx="2">
                  <c:v>140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66197152"/>
        <c:axId val="302252520"/>
      </c:barChart>
      <c:catAx>
        <c:axId val="366197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pPr>
            <a:endParaRPr lang="zh-TW"/>
          </a:p>
        </c:txPr>
        <c:crossAx val="302252520"/>
        <c:crosses val="autoZero"/>
        <c:auto val="1"/>
        <c:lblAlgn val="ctr"/>
        <c:lblOffset val="100"/>
        <c:noMultiLvlLbl val="0"/>
      </c:catAx>
      <c:valAx>
        <c:axId val="302252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_);[Red]\(0.0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pPr>
            <a:endParaRPr lang="zh-TW"/>
          </a:p>
        </c:txPr>
        <c:crossAx val="366197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1200">
          <a:latin typeface="標楷體" panose="03000509000000000000" pitchFamily="65" charset="-120"/>
          <a:ea typeface="標楷體" panose="03000509000000000000" pitchFamily="65" charset="-120"/>
        </a:defRPr>
      </a:pPr>
      <a:endParaRPr lang="zh-TW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6088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52" tIns="46175" rIns="92352" bIns="46175" numCol="1" anchor="t" anchorCtr="0" compatLnSpc="1">
            <a:prstTxWarp prst="textNoShape">
              <a:avLst/>
            </a:prstTxWarp>
          </a:bodyPr>
          <a:lstStyle>
            <a:lvl1pPr defTabSz="924030" eaLnBrk="1" hangingPunct="1">
              <a:defRPr sz="1200">
                <a:latin typeface="Times New Roman" pitchFamily="18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2075" y="0"/>
            <a:ext cx="2986088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52" tIns="46175" rIns="92352" bIns="46175" numCol="1" anchor="t" anchorCtr="0" compatLnSpc="1">
            <a:prstTxWarp prst="textNoShape">
              <a:avLst/>
            </a:prstTxWarp>
          </a:bodyPr>
          <a:lstStyle>
            <a:lvl1pPr algn="r" defTabSz="924030" eaLnBrk="1" hangingPunct="1">
              <a:defRPr sz="1200">
                <a:latin typeface="Times New Roman" pitchFamily="18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17063"/>
            <a:ext cx="2986088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52" tIns="46175" rIns="92352" bIns="46175" numCol="1" anchor="b" anchorCtr="0" compatLnSpc="1">
            <a:prstTxWarp prst="textNoShape">
              <a:avLst/>
            </a:prstTxWarp>
          </a:bodyPr>
          <a:lstStyle>
            <a:lvl1pPr defTabSz="924030" eaLnBrk="1" hangingPunct="1">
              <a:defRPr sz="1200">
                <a:latin typeface="Times New Roman" pitchFamily="18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2075" y="9517063"/>
            <a:ext cx="2986088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52" tIns="46175" rIns="92352" bIns="46175" numCol="1" anchor="b" anchorCtr="0" compatLnSpc="1">
            <a:prstTxWarp prst="textNoShape">
              <a:avLst/>
            </a:prstTxWarp>
          </a:bodyPr>
          <a:lstStyle>
            <a:lvl1pPr algn="r" defTabSz="922338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AFEB785-EE37-45E7-92C2-164AF87B87C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109847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6088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52" tIns="46175" rIns="92352" bIns="46175" numCol="1" anchor="t" anchorCtr="0" compatLnSpc="1">
            <a:prstTxWarp prst="textNoShape">
              <a:avLst/>
            </a:prstTxWarp>
          </a:bodyPr>
          <a:lstStyle>
            <a:lvl1pPr defTabSz="924030" eaLnBrk="1" hangingPunct="1">
              <a:defRPr sz="1200">
                <a:latin typeface="Times New Roman" pitchFamily="18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249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0488" y="0"/>
            <a:ext cx="2986087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52" tIns="46175" rIns="92352" bIns="46175" numCol="1" anchor="t" anchorCtr="0" compatLnSpc="1">
            <a:prstTxWarp prst="textNoShape">
              <a:avLst/>
            </a:prstTxWarp>
          </a:bodyPr>
          <a:lstStyle>
            <a:lvl1pPr algn="r" defTabSz="924030" eaLnBrk="1" hangingPunct="1">
              <a:defRPr sz="1200">
                <a:latin typeface="Times New Roman" pitchFamily="18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1388" y="750888"/>
            <a:ext cx="5008562" cy="37560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249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975" y="4759325"/>
            <a:ext cx="5510213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52" tIns="46175" rIns="92352" bIns="461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smtClean="0"/>
              <a:t>按一下以編輯母片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4249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15475"/>
            <a:ext cx="2986088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52" tIns="46175" rIns="92352" bIns="46175" numCol="1" anchor="b" anchorCtr="0" compatLnSpc="1">
            <a:prstTxWarp prst="textNoShape">
              <a:avLst/>
            </a:prstTxWarp>
          </a:bodyPr>
          <a:lstStyle>
            <a:lvl1pPr defTabSz="924030" eaLnBrk="1" hangingPunct="1">
              <a:defRPr sz="1200">
                <a:latin typeface="Times New Roman" pitchFamily="18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249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0488" y="9515475"/>
            <a:ext cx="2986087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52" tIns="46175" rIns="92352" bIns="46175" numCol="1" anchor="b" anchorCtr="0" compatLnSpc="1">
            <a:prstTxWarp prst="textNoShape">
              <a:avLst/>
            </a:prstTxWarp>
          </a:bodyPr>
          <a:lstStyle>
            <a:lvl1pPr algn="r" defTabSz="922338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4230441-AC60-495E-B1BC-94C1F47CC8B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8741263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/>
          </a:p>
        </p:txBody>
      </p:sp>
      <p:sp>
        <p:nvSpPr>
          <p:cNvPr id="1638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9300" indent="-285750" defTabSz="920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52525" indent="-228600" defTabSz="920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14488" indent="-228600" defTabSz="920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78038" indent="-228600" defTabSz="920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35238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92438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49638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906838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155277FF-3BBE-4F24-8DC9-B91952E89A6F}" type="slidenum">
              <a:rPr lang="en-US" altLang="zh-TW" smtClean="0">
                <a:latin typeface="Times New Roman" panose="02020603050405020304" pitchFamily="18" charset="0"/>
              </a:rPr>
              <a:pPr/>
              <a:t>0</a:t>
            </a:fld>
            <a:endParaRPr lang="en-US" altLang="zh-TW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128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/>
          </a:p>
        </p:txBody>
      </p:sp>
      <p:sp>
        <p:nvSpPr>
          <p:cNvPr id="1946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9300" indent="-285750" defTabSz="920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52525" indent="-228600" defTabSz="920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14488" indent="-228600" defTabSz="920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78038" indent="-228600" defTabSz="920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35238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92438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49638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906838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36421ADE-C3AD-46B9-AC09-D6AF6A40FA5A}" type="slidenum">
              <a:rPr lang="en-US" altLang="zh-TW" smtClean="0">
                <a:latin typeface="Times New Roman" panose="02020603050405020304" pitchFamily="18" charset="0"/>
              </a:rPr>
              <a:pPr/>
              <a:t>2</a:t>
            </a:fld>
            <a:endParaRPr lang="en-US" altLang="zh-TW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750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/>
          </a:p>
        </p:txBody>
      </p:sp>
      <p:sp>
        <p:nvSpPr>
          <p:cNvPr id="2458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9300" indent="-285750" defTabSz="920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52525" indent="-228600" defTabSz="920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14488" indent="-228600" defTabSz="920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78038" indent="-228600" defTabSz="920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35238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92438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49638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906838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DFC92333-9CA8-4673-A572-AA0A5B090F01}" type="slidenum">
              <a:rPr lang="en-US" altLang="zh-TW" smtClean="0">
                <a:latin typeface="Times New Roman" panose="02020603050405020304" pitchFamily="18" charset="0"/>
              </a:rPr>
              <a:pPr/>
              <a:t>6</a:t>
            </a:fld>
            <a:endParaRPr lang="en-US" altLang="zh-TW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329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/>
          </a:p>
        </p:txBody>
      </p:sp>
      <p:sp>
        <p:nvSpPr>
          <p:cNvPr id="2765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9300" indent="-285750" defTabSz="920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52525" indent="-228600" defTabSz="920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14488" indent="-228600" defTabSz="920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78038" indent="-228600" defTabSz="920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35238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92438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49638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906838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9061FA26-4F0A-4FD3-8157-C4686949D676}" type="slidenum">
              <a:rPr lang="en-US" altLang="zh-TW" smtClean="0">
                <a:latin typeface="Times New Roman" panose="02020603050405020304" pitchFamily="18" charset="0"/>
              </a:rPr>
              <a:pPr/>
              <a:t>8</a:t>
            </a:fld>
            <a:endParaRPr lang="en-US" altLang="zh-TW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697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/>
          </a:p>
        </p:txBody>
      </p:sp>
      <p:sp>
        <p:nvSpPr>
          <p:cNvPr id="2970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9223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9223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9223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9223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F2BF3582-036B-48A9-BF53-461280BDD4C5}" type="slidenum">
              <a:rPr lang="en-US" altLang="zh-TW" smtClean="0">
                <a:latin typeface="Times New Roman" panose="02020603050405020304" pitchFamily="18" charset="0"/>
              </a:rPr>
              <a:pPr/>
              <a:t>9</a:t>
            </a:fld>
            <a:endParaRPr lang="en-US" altLang="zh-TW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6751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/>
          </a:p>
        </p:txBody>
      </p:sp>
      <p:sp>
        <p:nvSpPr>
          <p:cNvPr id="3379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9223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9223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9223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9223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8E0E0D32-7A77-43F2-B7CF-9BC492F04776}" type="slidenum">
              <a:rPr lang="en-US" altLang="zh-TW" smtClean="0">
                <a:latin typeface="Times New Roman" panose="02020603050405020304" pitchFamily="18" charset="0"/>
              </a:rPr>
              <a:pPr/>
              <a:t>10</a:t>
            </a:fld>
            <a:endParaRPr lang="en-US" altLang="zh-TW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9002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/>
          </a:p>
        </p:txBody>
      </p:sp>
      <p:sp>
        <p:nvSpPr>
          <p:cNvPr id="3584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9300" indent="-285750" defTabSz="920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52525" indent="-228600" defTabSz="920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14488" indent="-228600" defTabSz="920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78038" indent="-228600" defTabSz="920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35238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92438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49638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906838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DE89779A-70F1-4DF6-B2E3-FA472DE74FE9}" type="slidenum">
              <a:rPr lang="en-US" altLang="zh-TW" smtClean="0">
                <a:latin typeface="Times New Roman" panose="02020603050405020304" pitchFamily="18" charset="0"/>
              </a:rPr>
              <a:pPr/>
              <a:t>11</a:t>
            </a:fld>
            <a:endParaRPr lang="en-US" altLang="zh-TW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703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658938" y="1600200"/>
            <a:ext cx="6837362" cy="3200400"/>
            <a:chOff x="1045" y="1008"/>
            <a:chExt cx="4307" cy="2016"/>
          </a:xfrm>
        </p:grpSpPr>
        <p:sp>
          <p:nvSpPr>
            <p:cNvPr id="5" name="Oval 3"/>
            <p:cNvSpPr>
              <a:spLocks noChangeArrowheads="1"/>
            </p:cNvSpPr>
            <p:nvPr/>
          </p:nvSpPr>
          <p:spPr bwMode="hidden">
            <a:xfrm flipH="1">
              <a:off x="4392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defRPr/>
              </a:pPr>
              <a:endParaRPr kumimoji="0" lang="zh-TW" altLang="zh-TW" sz="2400" smtClean="0">
                <a:latin typeface="Times New Roman" panose="02020603050405020304" pitchFamily="18" charset="0"/>
              </a:endParaRPr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hidden">
            <a:xfrm flipH="1">
              <a:off x="3264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defRPr/>
              </a:pPr>
              <a:endParaRPr kumimoji="0" lang="zh-TW" altLang="zh-TW" sz="2400" smtClean="0">
                <a:latin typeface="Times New Roman" panose="02020603050405020304" pitchFamily="18" charset="0"/>
              </a:endParaRPr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hidden">
            <a:xfrm flipH="1">
              <a:off x="2136" y="1008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defRPr/>
              </a:pPr>
              <a:endParaRPr kumimoji="0" lang="zh-TW" altLang="zh-TW" sz="2400" smtClean="0">
                <a:latin typeface="Times New Roman" panose="02020603050405020304" pitchFamily="18" charset="0"/>
              </a:endParaRPr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hidden">
            <a:xfrm flipH="1">
              <a:off x="2136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defRPr/>
              </a:pPr>
              <a:endParaRPr kumimoji="0" lang="zh-TW" altLang="zh-TW" sz="2400" smtClean="0">
                <a:latin typeface="Times New Roman" panose="02020603050405020304" pitchFamily="18" charset="0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hidden">
            <a:xfrm flipH="1">
              <a:off x="1045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defRPr/>
              </a:pPr>
              <a:endParaRPr kumimoji="0" lang="zh-TW" altLang="zh-TW" sz="2400" smtClean="0">
                <a:latin typeface="Times New Roman" panose="02020603050405020304" pitchFamily="18" charset="0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hidden">
            <a:xfrm flipH="1">
              <a:off x="4392" y="2064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defRPr/>
              </a:pPr>
              <a:endParaRPr kumimoji="0" lang="zh-TW" altLang="zh-TW" sz="2400" smtClean="0">
                <a:latin typeface="Times New Roman" panose="02020603050405020304" pitchFamily="18" charset="0"/>
              </a:endParaRPr>
            </a:p>
          </p:txBody>
        </p:sp>
      </p:grpSp>
      <p:sp>
        <p:nvSpPr>
          <p:cNvPr id="78234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933575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78234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3505200"/>
            <a:ext cx="6400800" cy="1752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1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3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23396-87AC-4808-95F8-5D95DCC309E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39001357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2D04F-B338-4F5B-8A87-4F05A902EA8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4918948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6287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628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11175-2CEA-4A99-87C3-59D40A07C45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627503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9ABEB0-A0FE-4B2D-B9D6-2250724E2E4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320511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EF495F-91DF-4CA0-9BD1-C335EF82B58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90071196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3EAD9-0DBA-4AF6-9948-4B4BF66FDDA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99058706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6518AC-B16F-458A-A428-B25F6C8CC00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07408129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78701-1E67-4287-8BCD-0328161F33C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32880277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13222-F800-4747-83AA-B82F28C4EF4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44958482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7E4BA7-BF44-47CF-BC50-400B1BE343E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49217203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5AA9D-7C37-4227-9B7E-B0D710B422F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50333201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071563" y="304800"/>
            <a:ext cx="7615237" cy="1106488"/>
            <a:chOff x="675" y="192"/>
            <a:chExt cx="4797" cy="697"/>
          </a:xfrm>
        </p:grpSpPr>
        <p:sp>
          <p:nvSpPr>
            <p:cNvPr id="1032" name="Oval 3"/>
            <p:cNvSpPr>
              <a:spLocks noChangeArrowheads="1"/>
            </p:cNvSpPr>
            <p:nvPr/>
          </p:nvSpPr>
          <p:spPr bwMode="hidden">
            <a:xfrm flipH="1">
              <a:off x="3067" y="192"/>
              <a:ext cx="696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defRPr/>
              </a:pPr>
              <a:endParaRPr kumimoji="0" lang="zh-TW" altLang="zh-TW" sz="2400" smtClean="0">
                <a:latin typeface="Times New Roman" panose="02020603050405020304" pitchFamily="18" charset="0"/>
              </a:endParaRPr>
            </a:p>
          </p:txBody>
        </p:sp>
        <p:sp>
          <p:nvSpPr>
            <p:cNvPr id="1033" name="Oval 4"/>
            <p:cNvSpPr>
              <a:spLocks noChangeArrowheads="1"/>
            </p:cNvSpPr>
            <p:nvPr/>
          </p:nvSpPr>
          <p:spPr bwMode="hidden">
            <a:xfrm flipH="1">
              <a:off x="4777" y="192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defRPr/>
              </a:pPr>
              <a:endParaRPr kumimoji="0" lang="zh-TW" altLang="zh-TW" sz="2400" smtClean="0">
                <a:latin typeface="Times New Roman" panose="02020603050405020304" pitchFamily="18" charset="0"/>
              </a:endParaRPr>
            </a:p>
          </p:txBody>
        </p:sp>
        <p:sp>
          <p:nvSpPr>
            <p:cNvPr id="1034" name="Oval 5"/>
            <p:cNvSpPr>
              <a:spLocks noChangeArrowheads="1"/>
            </p:cNvSpPr>
            <p:nvPr/>
          </p:nvSpPr>
          <p:spPr bwMode="hidden">
            <a:xfrm flipH="1">
              <a:off x="675" y="193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defRPr/>
              </a:pPr>
              <a:endParaRPr kumimoji="0" lang="zh-TW" altLang="zh-TW" sz="2400" smtClean="0">
                <a:latin typeface="Times New Roman" panose="02020603050405020304" pitchFamily="18" charset="0"/>
              </a:endParaRPr>
            </a:p>
          </p:txBody>
        </p:sp>
        <p:sp>
          <p:nvSpPr>
            <p:cNvPr id="1035" name="Oval 6"/>
            <p:cNvSpPr>
              <a:spLocks noChangeArrowheads="1"/>
            </p:cNvSpPr>
            <p:nvPr/>
          </p:nvSpPr>
          <p:spPr bwMode="hidden">
            <a:xfrm flipH="1">
              <a:off x="3984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defRPr/>
              </a:pPr>
              <a:endParaRPr kumimoji="0" lang="zh-TW" altLang="zh-TW" sz="2400" smtClean="0">
                <a:latin typeface="Times New Roman" panose="02020603050405020304" pitchFamily="18" charset="0"/>
              </a:endParaRPr>
            </a:p>
          </p:txBody>
        </p:sp>
        <p:sp>
          <p:nvSpPr>
            <p:cNvPr id="1036" name="Oval 7"/>
            <p:cNvSpPr>
              <a:spLocks noChangeArrowheads="1"/>
            </p:cNvSpPr>
            <p:nvPr/>
          </p:nvSpPr>
          <p:spPr bwMode="hidden">
            <a:xfrm flipH="1">
              <a:off x="1486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defRPr/>
              </a:pPr>
              <a:endParaRPr kumimoji="0" lang="zh-TW" altLang="zh-TW" sz="2400" smtClean="0">
                <a:latin typeface="Times New Roman" panose="02020603050405020304" pitchFamily="18" charset="0"/>
              </a:endParaRPr>
            </a:p>
          </p:txBody>
        </p:sp>
      </p:grp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81321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00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81322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00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81323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000"/>
            </a:lvl1pPr>
          </a:lstStyle>
          <a:p>
            <a:pPr>
              <a:defRPr/>
            </a:pPr>
            <a:fld id="{F6E0CE23-03A5-4212-AAE9-4988DD84779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1031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50" r:id="rId1"/>
    <p:sldLayoutId id="2147486751" r:id="rId2"/>
    <p:sldLayoutId id="2147486752" r:id="rId3"/>
    <p:sldLayoutId id="2147486753" r:id="rId4"/>
    <p:sldLayoutId id="2147486754" r:id="rId5"/>
    <p:sldLayoutId id="2147486755" r:id="rId6"/>
    <p:sldLayoutId id="2147486756" r:id="rId7"/>
    <p:sldLayoutId id="2147486757" r:id="rId8"/>
    <p:sldLayoutId id="2147486758" r:id="rId9"/>
    <p:sldLayoutId id="2147486759" r:id="rId10"/>
    <p:sldLayoutId id="2147486760" r:id="rId11"/>
  </p:sldLayoutIdLst>
  <p:transition>
    <p:zoom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800">
          <a:solidFill>
            <a:schemeClr val="tx2"/>
          </a:solidFill>
          <a:latin typeface="Arial" charset="0"/>
          <a:ea typeface="新細明體" pitchFamily="18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800">
          <a:solidFill>
            <a:schemeClr val="tx2"/>
          </a:solidFill>
          <a:latin typeface="Arial" charset="0"/>
          <a:ea typeface="新細明體" pitchFamily="18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800">
          <a:solidFill>
            <a:schemeClr val="tx2"/>
          </a:solidFill>
          <a:latin typeface="Arial" charset="0"/>
          <a:ea typeface="新細明體" pitchFamily="18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8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8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8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8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8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¡"/>
        <a:defRPr kumimoji="1" sz="27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kumimoji="1" sz="23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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1287463"/>
            <a:ext cx="8064500" cy="792162"/>
          </a:xfrm>
        </p:spPr>
        <p:txBody>
          <a:bodyPr/>
          <a:lstStyle/>
          <a:p>
            <a:pPr algn="ctr" eaLnBrk="1" hangingPunct="1"/>
            <a:r>
              <a:rPr lang="zh-TW" altLang="en-US" sz="6000" smtClean="0">
                <a:solidFill>
                  <a:srgbClr val="000066"/>
                </a:solidFill>
                <a:latin typeface="SimHei" pitchFamily="49" charset="-122"/>
                <a:ea typeface="金梅海報書法字形" panose="02010609000101010101" pitchFamily="49" charset="-120"/>
              </a:rPr>
              <a:t>業務簡報</a:t>
            </a:r>
          </a:p>
        </p:txBody>
      </p:sp>
      <p:sp>
        <p:nvSpPr>
          <p:cNvPr id="1536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744663" y="6080125"/>
            <a:ext cx="5472112" cy="7493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spcAft>
                <a:spcPct val="20000"/>
              </a:spcAft>
            </a:pPr>
            <a:r>
              <a:rPr lang="zh-TW" altLang="en-US" b="1" dirty="0" smtClean="0">
                <a:solidFill>
                  <a:srgbClr val="7030A0"/>
                </a:solidFill>
                <a:ea typeface="金梅毛行書" panose="02010609000101010101" pitchFamily="49" charset="-120"/>
              </a:rPr>
              <a:t>簡報人：處長 許嘉興</a:t>
            </a:r>
          </a:p>
        </p:txBody>
      </p:sp>
      <p:grpSp>
        <p:nvGrpSpPr>
          <p:cNvPr id="15364" name="Group 67"/>
          <p:cNvGrpSpPr>
            <a:grpSpLocks/>
          </p:cNvGrpSpPr>
          <p:nvPr/>
        </p:nvGrpSpPr>
        <p:grpSpPr bwMode="auto">
          <a:xfrm>
            <a:off x="1239838" y="2085975"/>
            <a:ext cx="6480175" cy="3690938"/>
            <a:chOff x="514" y="988"/>
            <a:chExt cx="5291" cy="2972"/>
          </a:xfrm>
        </p:grpSpPr>
        <p:pic>
          <p:nvPicPr>
            <p:cNvPr id="15367" name="Picture 68" descr="google-2a"/>
            <p:cNvPicPr>
              <a:picLocks noChangeAspect="1" noChangeArrowheads="1"/>
            </p:cNvPicPr>
            <p:nvPr/>
          </p:nvPicPr>
          <p:blipFill>
            <a:blip r:embed="rId3">
              <a:lum bright="12000" contrast="6000"/>
            </a:blip>
            <a:srcRect l="-20" t="9642" r="6290" b="17981"/>
            <a:stretch>
              <a:fillRect/>
            </a:stretch>
          </p:blipFill>
          <p:spPr bwMode="auto">
            <a:xfrm>
              <a:off x="514" y="988"/>
              <a:ext cx="5291" cy="29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68" name="Picture 6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9" y="3488"/>
              <a:ext cx="384" cy="1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83FF83"/>
                      </a:gs>
                      <a:gs pos="50000">
                        <a:srgbClr val="FFFFFF"/>
                      </a:gs>
                      <a:gs pos="100000">
                        <a:srgbClr val="83FF83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tx1"/>
                    </a:outerShdw>
                  </a:effectLst>
                </a14:hiddenEffects>
              </a:ext>
            </a:extLst>
          </p:spPr>
        </p:pic>
        <p:pic>
          <p:nvPicPr>
            <p:cNvPr id="15369" name="Picture 7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0" y="2905"/>
              <a:ext cx="384" cy="1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83FF83"/>
                      </a:gs>
                      <a:gs pos="50000">
                        <a:srgbClr val="FFFFFF"/>
                      </a:gs>
                      <a:gs pos="100000">
                        <a:srgbClr val="83FF83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tx1"/>
                    </a:outerShdw>
                  </a:effectLst>
                </a14:hiddenEffects>
              </a:ext>
            </a:extLst>
          </p:spPr>
        </p:pic>
        <p:sp>
          <p:nvSpPr>
            <p:cNvPr id="15370" name="Oval 71"/>
            <p:cNvSpPr>
              <a:spLocks noChangeArrowheads="1"/>
            </p:cNvSpPr>
            <p:nvPr/>
          </p:nvSpPr>
          <p:spPr bwMode="auto">
            <a:xfrm>
              <a:off x="1747" y="2920"/>
              <a:ext cx="280" cy="280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  <a:prstDash val="sysDot"/>
              <a:round/>
              <a:headEnd/>
              <a:tailEnd/>
            </a:ln>
            <a:effectLst>
              <a:outerShdw dist="35921" dir="27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kumimoji="1" sz="27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1" u="sng">
                <a:solidFill>
                  <a:srgbClr val="000000"/>
                </a:solidFill>
              </a:endParaRPr>
            </a:p>
          </p:txBody>
        </p:sp>
        <p:sp>
          <p:nvSpPr>
            <p:cNvPr id="15371" name="Oval 72"/>
            <p:cNvSpPr>
              <a:spLocks noChangeAspect="1" noChangeArrowheads="1"/>
            </p:cNvSpPr>
            <p:nvPr/>
          </p:nvSpPr>
          <p:spPr bwMode="auto">
            <a:xfrm>
              <a:off x="2248" y="3075"/>
              <a:ext cx="354" cy="353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  <a:prstDash val="sysDot"/>
              <a:round/>
              <a:headEnd/>
              <a:tailEnd/>
            </a:ln>
            <a:effectLst>
              <a:outerShdw dist="35921" dir="27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kumimoji="1" sz="27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1" u="sng">
                <a:solidFill>
                  <a:srgbClr val="000000"/>
                </a:solidFill>
              </a:endParaRPr>
            </a:p>
          </p:txBody>
        </p:sp>
        <p:pic>
          <p:nvPicPr>
            <p:cNvPr id="15372" name="Picture 7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3" y="3228"/>
              <a:ext cx="384" cy="1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373" name="Oval 74"/>
            <p:cNvSpPr>
              <a:spLocks noChangeArrowheads="1"/>
            </p:cNvSpPr>
            <p:nvPr/>
          </p:nvSpPr>
          <p:spPr bwMode="auto">
            <a:xfrm>
              <a:off x="4719" y="3213"/>
              <a:ext cx="280" cy="280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  <a:prstDash val="sysDot"/>
              <a:round/>
              <a:headEnd/>
              <a:tailEnd/>
            </a:ln>
            <a:effectLst>
              <a:outerShdw dist="35921" dir="27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kumimoji="1" sz="27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1" u="sng">
                <a:solidFill>
                  <a:srgbClr val="000000"/>
                </a:solidFill>
              </a:endParaRPr>
            </a:p>
          </p:txBody>
        </p:sp>
        <p:pic>
          <p:nvPicPr>
            <p:cNvPr id="15374" name="Picture 7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8" y="2559"/>
              <a:ext cx="49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83FF83"/>
                      </a:gs>
                      <a:gs pos="50000">
                        <a:srgbClr val="FFFFFF"/>
                      </a:gs>
                      <a:gs pos="100000">
                        <a:srgbClr val="83FF83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tx1"/>
                    </a:outerShdw>
                  </a:effectLst>
                </a14:hiddenEffects>
              </a:ext>
            </a:extLst>
          </p:spPr>
        </p:pic>
        <p:pic>
          <p:nvPicPr>
            <p:cNvPr id="15375" name="Picture 7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0" y="3054"/>
              <a:ext cx="49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83FF83"/>
                      </a:gs>
                      <a:gs pos="50000">
                        <a:srgbClr val="FFFFFF"/>
                      </a:gs>
                      <a:gs pos="100000">
                        <a:srgbClr val="83FF83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tx1"/>
                    </a:outerShdw>
                  </a:effectLst>
                </a14:hiddenEffects>
              </a:ext>
            </a:extLst>
          </p:spPr>
        </p:pic>
        <p:pic>
          <p:nvPicPr>
            <p:cNvPr id="15376" name="Picture 7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9" y="2747"/>
              <a:ext cx="49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83FF83"/>
                      </a:gs>
                      <a:gs pos="50000">
                        <a:srgbClr val="FFFFFF"/>
                      </a:gs>
                      <a:gs pos="100000">
                        <a:srgbClr val="83FF83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tx1"/>
                    </a:outerShdw>
                  </a:effectLst>
                </a14:hiddenEffects>
              </a:ext>
            </a:extLst>
          </p:spPr>
        </p:pic>
      </p:grpSp>
      <p:pic>
        <p:nvPicPr>
          <p:cNvPr id="15365" name="圖片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414338"/>
            <a:ext cx="1236663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文字方塊 1"/>
          <p:cNvSpPr txBox="1">
            <a:spLocks noChangeArrowheads="1"/>
          </p:cNvSpPr>
          <p:nvPr/>
        </p:nvSpPr>
        <p:spPr bwMode="auto">
          <a:xfrm>
            <a:off x="2268538" y="211138"/>
            <a:ext cx="51069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kumimoji="1" sz="27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6000">
                <a:solidFill>
                  <a:srgbClr val="000066"/>
                </a:solidFill>
                <a:latin typeface="SimHei" pitchFamily="49" charset="-122"/>
                <a:ea typeface="金梅海報書法字形" panose="02010609000101010101" pitchFamily="49" charset="-120"/>
              </a:rPr>
              <a:t>金門縣港務處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kumimoji="1" sz="27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E261A42-C980-4C79-8105-E37A000ACA31}" type="slidenum">
              <a:rPr kumimoji="0" lang="en-US" altLang="zh-TW" sz="1000" smtClean="0"/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kumimoji="0" lang="en-US" altLang="zh-TW" sz="1000" smtClean="0"/>
          </a:p>
        </p:txBody>
      </p:sp>
      <p:sp>
        <p:nvSpPr>
          <p:cNvPr id="6" name="矩形 5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66CCFF">
              <a:alpha val="27000"/>
            </a:srgbClr>
          </a:solidFill>
          <a:ln>
            <a:gradFill>
              <a:gsLst>
                <a:gs pos="35000">
                  <a:schemeClr val="accent1">
                    <a:lumMod val="5000"/>
                    <a:lumOff val="95000"/>
                  </a:schemeClr>
                </a:gs>
                <a:gs pos="59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4800" b="1" dirty="0">
                <a:solidFill>
                  <a:srgbClr val="333399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小三通及金門港貨運量</a:t>
            </a:r>
          </a:p>
        </p:txBody>
      </p:sp>
      <p:sp>
        <p:nvSpPr>
          <p:cNvPr id="28678" name="文字方塊 6"/>
          <p:cNvSpPr txBox="1">
            <a:spLocks noChangeArrowheads="1"/>
          </p:cNvSpPr>
          <p:nvPr/>
        </p:nvSpPr>
        <p:spPr bwMode="auto">
          <a:xfrm>
            <a:off x="467544" y="983781"/>
            <a:ext cx="647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kumimoji="1" sz="27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TW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噸</a:t>
            </a:r>
            <a:r>
              <a:rPr lang="en-US" altLang="zh-TW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7" name="圖表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9465317"/>
              </p:ext>
            </p:extLst>
          </p:nvPr>
        </p:nvGraphicFramePr>
        <p:xfrm>
          <a:off x="107504" y="1360090"/>
          <a:ext cx="8928992" cy="5497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kumimoji="1" sz="27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EC04ABC-1820-43CD-936F-ECE635CA3C6B}" type="slidenum">
              <a:rPr kumimoji="0" lang="en-US" altLang="zh-TW" sz="1000" smtClean="0"/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kumimoji="0" lang="en-US" altLang="zh-TW" sz="1000" smtClean="0"/>
          </a:p>
        </p:txBody>
      </p:sp>
      <p:sp>
        <p:nvSpPr>
          <p:cNvPr id="6" name="矩形 5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66CCFF">
              <a:alpha val="27000"/>
            </a:srgbClr>
          </a:solidFill>
          <a:ln>
            <a:gradFill>
              <a:gsLst>
                <a:gs pos="35000">
                  <a:schemeClr val="accent1">
                    <a:lumMod val="5000"/>
                    <a:lumOff val="95000"/>
                  </a:schemeClr>
                </a:gs>
                <a:gs pos="59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4800" b="1" dirty="0">
                <a:solidFill>
                  <a:srgbClr val="333399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金門港貨物</a:t>
            </a:r>
            <a:r>
              <a:rPr lang="zh-TW" altLang="en-US" sz="4800" b="1" dirty="0" smtClean="0">
                <a:solidFill>
                  <a:srgbClr val="333399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種類</a:t>
            </a:r>
            <a:r>
              <a:rPr lang="zh-TW" altLang="en-US" sz="4800" b="1" u="sng" dirty="0"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（進港）</a:t>
            </a:r>
            <a:r>
              <a:rPr lang="zh-TW" altLang="en-US" sz="4800" b="1" dirty="0" smtClean="0">
                <a:solidFill>
                  <a:srgbClr val="333399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統計表</a:t>
            </a:r>
            <a:endParaRPr lang="zh-TW" altLang="en-US" sz="4800" b="1" u="sng" dirty="0">
              <a:solidFill>
                <a:srgbClr val="FF000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774" name="文字方塊 7"/>
          <p:cNvSpPr txBox="1">
            <a:spLocks noChangeArrowheads="1"/>
          </p:cNvSpPr>
          <p:nvPr/>
        </p:nvSpPr>
        <p:spPr bwMode="auto">
          <a:xfrm>
            <a:off x="250825" y="987425"/>
            <a:ext cx="647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kumimoji="1" sz="27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TW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噸</a:t>
            </a:r>
            <a:r>
              <a:rPr lang="en-US" altLang="zh-TW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8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7" name="圖表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3516684"/>
              </p:ext>
            </p:extLst>
          </p:nvPr>
        </p:nvGraphicFramePr>
        <p:xfrm>
          <a:off x="179511" y="620688"/>
          <a:ext cx="8784977" cy="7409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矩形 9"/>
          <p:cNvSpPr/>
          <p:nvPr/>
        </p:nvSpPr>
        <p:spPr>
          <a:xfrm>
            <a:off x="6372200" y="908720"/>
            <a:ext cx="2771800" cy="707886"/>
          </a:xfrm>
          <a:prstGeom prst="rect">
            <a:avLst/>
          </a:prstGeom>
          <a:solidFill>
            <a:srgbClr val="B9DBF5"/>
          </a:solidFill>
          <a:ln>
            <a:solidFill>
              <a:srgbClr val="CC006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zh-TW" altLang="en-US" sz="4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202</a:t>
            </a:r>
            <a:r>
              <a:rPr lang="en-US" altLang="zh-TW" sz="4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4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zh-TW" altLang="en-US" sz="4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kumimoji="1" sz="27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FEC2F78-8D2D-40CB-A004-7C75FCA42350}" type="slidenum">
              <a:rPr kumimoji="0" lang="en-US" altLang="zh-TW" sz="1000" smtClean="0"/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kumimoji="0" lang="en-US" altLang="zh-TW" sz="1000" smtClean="0"/>
          </a:p>
        </p:txBody>
      </p:sp>
      <p:graphicFrame>
        <p:nvGraphicFramePr>
          <p:cNvPr id="5" name="圖表 4"/>
          <p:cNvGraphicFramePr>
            <a:graphicFrameLocks/>
          </p:cNvGraphicFramePr>
          <p:nvPr/>
        </p:nvGraphicFramePr>
        <p:xfrm>
          <a:off x="251520" y="605272"/>
          <a:ext cx="8568952" cy="6084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圖表 5"/>
          <p:cNvGraphicFramePr>
            <a:graphicFrameLocks/>
          </p:cNvGraphicFramePr>
          <p:nvPr/>
        </p:nvGraphicFramePr>
        <p:xfrm>
          <a:off x="251520" y="590668"/>
          <a:ext cx="8568952" cy="6084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矩形 8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66CCFF">
              <a:alpha val="27000"/>
            </a:srgbClr>
          </a:solidFill>
          <a:ln>
            <a:gradFill>
              <a:gsLst>
                <a:gs pos="35000">
                  <a:schemeClr val="accent1">
                    <a:lumMod val="5000"/>
                    <a:lumOff val="95000"/>
                  </a:schemeClr>
                </a:gs>
                <a:gs pos="59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4800" b="1" dirty="0">
                <a:solidFill>
                  <a:srgbClr val="333399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金門港貨物</a:t>
            </a:r>
            <a:r>
              <a:rPr lang="zh-TW" altLang="en-US" sz="4800" b="1" dirty="0" smtClean="0">
                <a:solidFill>
                  <a:srgbClr val="333399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種類</a:t>
            </a:r>
            <a:r>
              <a:rPr lang="zh-TW" altLang="en-US" sz="4800" b="1" u="sng" dirty="0"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（出港</a:t>
            </a:r>
            <a:r>
              <a:rPr lang="zh-TW" altLang="en-US" sz="4800" b="1" u="sng" dirty="0" smtClean="0"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r>
              <a:rPr lang="zh-TW" altLang="en-US" sz="4800" b="1" dirty="0" smtClean="0">
                <a:solidFill>
                  <a:srgbClr val="333399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統計表</a:t>
            </a:r>
            <a:endParaRPr lang="zh-TW" altLang="en-US" sz="4800" b="1" dirty="0">
              <a:solidFill>
                <a:srgbClr val="333399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4824" name="文字方塊 7"/>
          <p:cNvSpPr txBox="1">
            <a:spLocks noChangeArrowheads="1"/>
          </p:cNvSpPr>
          <p:nvPr/>
        </p:nvSpPr>
        <p:spPr bwMode="auto">
          <a:xfrm>
            <a:off x="755576" y="1016163"/>
            <a:ext cx="647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kumimoji="1" sz="27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TW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噸</a:t>
            </a:r>
            <a:r>
              <a:rPr lang="en-US" altLang="zh-TW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10" name="圖表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9651214"/>
              </p:ext>
            </p:extLst>
          </p:nvPr>
        </p:nvGraphicFramePr>
        <p:xfrm>
          <a:off x="467544" y="1372252"/>
          <a:ext cx="8352928" cy="5436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矩形 10"/>
          <p:cNvSpPr/>
          <p:nvPr/>
        </p:nvSpPr>
        <p:spPr>
          <a:xfrm>
            <a:off x="7380312" y="908720"/>
            <a:ext cx="1752228" cy="590668"/>
          </a:xfrm>
          <a:prstGeom prst="rect">
            <a:avLst/>
          </a:prstGeom>
          <a:solidFill>
            <a:srgbClr val="B9DBF5"/>
          </a:solidFill>
          <a:ln>
            <a:solidFill>
              <a:srgbClr val="CC006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zh-TW" altLang="en-US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202</a:t>
            </a:r>
            <a:r>
              <a:rPr lang="en-US" altLang="zh-TW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zh-TW" altLang="en-US" sz="32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9ABEB0-A0FE-4B2D-B9D6-2250724E2E43}" type="slidenum">
              <a:rPr lang="en-US" altLang="zh-TW" smtClean="0"/>
              <a:pPr>
                <a:defRPr/>
              </a:pPr>
              <a:t>12</a:t>
            </a:fld>
            <a:endParaRPr lang="en-US" altLang="zh-TW"/>
          </a:p>
        </p:txBody>
      </p:sp>
      <p:graphicFrame>
        <p:nvGraphicFramePr>
          <p:cNvPr id="6" name="圖表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1881210"/>
              </p:ext>
            </p:extLst>
          </p:nvPr>
        </p:nvGraphicFramePr>
        <p:xfrm>
          <a:off x="179512" y="1645896"/>
          <a:ext cx="8784976" cy="5212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矩形 6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66CCFF">
              <a:alpha val="27000"/>
            </a:srgbClr>
          </a:solidFill>
          <a:ln>
            <a:gradFill>
              <a:gsLst>
                <a:gs pos="35000">
                  <a:schemeClr val="accent1">
                    <a:lumMod val="5000"/>
                    <a:lumOff val="95000"/>
                  </a:schemeClr>
                </a:gs>
                <a:gs pos="59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4800" b="1" dirty="0">
                <a:solidFill>
                  <a:srgbClr val="333399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金門港貨物</a:t>
            </a:r>
            <a:r>
              <a:rPr lang="zh-TW" altLang="en-US" sz="4800" b="1" dirty="0" smtClean="0">
                <a:solidFill>
                  <a:srgbClr val="333399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種類</a:t>
            </a:r>
            <a:r>
              <a:rPr lang="zh-TW" altLang="en-US" sz="4800" b="1" u="sng" dirty="0"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（進港）</a:t>
            </a:r>
            <a:r>
              <a:rPr lang="zh-TW" altLang="en-US" sz="4800" b="1" dirty="0" smtClean="0">
                <a:solidFill>
                  <a:srgbClr val="333399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統計表</a:t>
            </a:r>
            <a:endParaRPr lang="zh-TW" altLang="en-US" sz="4800" b="1" dirty="0">
              <a:solidFill>
                <a:srgbClr val="333399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804248" y="908722"/>
            <a:ext cx="2328292" cy="584774"/>
          </a:xfrm>
          <a:prstGeom prst="rect">
            <a:avLst/>
          </a:prstGeom>
          <a:solidFill>
            <a:srgbClr val="B9DBF5"/>
          </a:solidFill>
          <a:ln>
            <a:solidFill>
              <a:srgbClr val="CC006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TW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2023</a:t>
            </a:r>
            <a:r>
              <a:rPr lang="zh-TW" altLang="en-US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endParaRPr lang="zh-TW" altLang="en-US" sz="32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文字方塊 7"/>
          <p:cNvSpPr txBox="1">
            <a:spLocks noChangeArrowheads="1"/>
          </p:cNvSpPr>
          <p:nvPr/>
        </p:nvSpPr>
        <p:spPr bwMode="auto">
          <a:xfrm>
            <a:off x="395536" y="1123607"/>
            <a:ext cx="647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kumimoji="1" sz="27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TW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噸</a:t>
            </a:r>
            <a:r>
              <a:rPr lang="en-US" altLang="zh-TW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41998081"/>
      </p:ext>
    </p:extLst>
  </p:cSld>
  <p:clrMapOvr>
    <a:masterClrMapping/>
  </p:clrMapOvr>
  <p:transition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9ABEB0-A0FE-4B2D-B9D6-2250724E2E43}" type="slidenum">
              <a:rPr lang="en-US" altLang="zh-TW" smtClean="0"/>
              <a:pPr>
                <a:defRPr/>
              </a:pPr>
              <a:t>13</a:t>
            </a:fld>
            <a:endParaRPr lang="en-US" altLang="zh-TW"/>
          </a:p>
        </p:txBody>
      </p:sp>
      <p:sp>
        <p:nvSpPr>
          <p:cNvPr id="5" name="矩形 4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66CCFF">
              <a:alpha val="27000"/>
            </a:srgbClr>
          </a:solidFill>
          <a:ln>
            <a:gradFill>
              <a:gsLst>
                <a:gs pos="35000">
                  <a:schemeClr val="accent1">
                    <a:lumMod val="5000"/>
                    <a:lumOff val="95000"/>
                  </a:schemeClr>
                </a:gs>
                <a:gs pos="59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4800" b="1" dirty="0">
                <a:solidFill>
                  <a:srgbClr val="333399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金門港貨物</a:t>
            </a:r>
            <a:r>
              <a:rPr lang="zh-TW" altLang="en-US" sz="4800" b="1" dirty="0" smtClean="0">
                <a:solidFill>
                  <a:srgbClr val="333399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種類</a:t>
            </a:r>
            <a:r>
              <a:rPr lang="zh-TW" altLang="en-US" sz="4800" b="1" u="sng" dirty="0"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（出港</a:t>
            </a:r>
            <a:r>
              <a:rPr lang="zh-TW" altLang="en-US" sz="4800" b="1" u="sng" dirty="0" smtClean="0"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r>
              <a:rPr lang="zh-TW" altLang="en-US" sz="4800" b="1" dirty="0" smtClean="0">
                <a:solidFill>
                  <a:srgbClr val="333399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統計表</a:t>
            </a:r>
            <a:endParaRPr lang="zh-TW" altLang="en-US" sz="4800" b="1" dirty="0">
              <a:solidFill>
                <a:srgbClr val="333399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6" name="圖表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9510021"/>
              </p:ext>
            </p:extLst>
          </p:nvPr>
        </p:nvGraphicFramePr>
        <p:xfrm>
          <a:off x="323527" y="1556792"/>
          <a:ext cx="8363273" cy="5301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矩形 6"/>
          <p:cNvSpPr/>
          <p:nvPr/>
        </p:nvSpPr>
        <p:spPr>
          <a:xfrm>
            <a:off x="6553200" y="908721"/>
            <a:ext cx="2579340" cy="584775"/>
          </a:xfrm>
          <a:prstGeom prst="rect">
            <a:avLst/>
          </a:prstGeom>
          <a:solidFill>
            <a:srgbClr val="B9DBF5"/>
          </a:solidFill>
          <a:ln>
            <a:solidFill>
              <a:srgbClr val="CC006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TW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2023</a:t>
            </a:r>
            <a:r>
              <a:rPr lang="zh-TW" altLang="en-US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endParaRPr lang="zh-TW" altLang="en-US" sz="32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/>
          <p:cNvSpPr txBox="1">
            <a:spLocks noChangeArrowheads="1"/>
          </p:cNvSpPr>
          <p:nvPr/>
        </p:nvSpPr>
        <p:spPr bwMode="auto">
          <a:xfrm>
            <a:off x="539552" y="1123608"/>
            <a:ext cx="647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kumimoji="1" sz="27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TW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噸</a:t>
            </a:r>
            <a:r>
              <a:rPr lang="en-US" altLang="zh-TW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0793201"/>
      </p:ext>
    </p:extLst>
  </p:cSld>
  <p:clrMapOvr>
    <a:masterClrMapping/>
  </p:clrMapOvr>
  <p:transition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kumimoji="1" sz="27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1732E10-D654-40D9-BAB3-80F8991308A6}" type="slidenum">
              <a:rPr kumimoji="0" lang="en-US" altLang="zh-TW" sz="1000" smtClean="0"/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kumimoji="0" lang="en-US" altLang="zh-TW" sz="1000" smtClean="0"/>
          </a:p>
        </p:txBody>
      </p:sp>
      <p:pic>
        <p:nvPicPr>
          <p:cNvPr id="36867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8" y="1846263"/>
            <a:ext cx="8323262" cy="466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圓角化對角線角落矩形 8"/>
          <p:cNvSpPr/>
          <p:nvPr/>
        </p:nvSpPr>
        <p:spPr>
          <a:xfrm>
            <a:off x="131991" y="399498"/>
            <a:ext cx="6024185" cy="1031919"/>
          </a:xfrm>
          <a:prstGeom prst="round2DiagRect">
            <a:avLst/>
          </a:prstGeom>
          <a:solidFill>
            <a:srgbClr val="DBF3F9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276007" y="550421"/>
            <a:ext cx="6312217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zh-TW" altLang="en-US" sz="36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港埠建設計畫</a:t>
            </a:r>
            <a:r>
              <a:rPr lang="en-US" altLang="zh-TW" sz="36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(111~115</a:t>
            </a:r>
            <a:r>
              <a:rPr lang="zh-TW" altLang="en-US" sz="36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36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3600" b="1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圓角矩形圖說文字 11"/>
          <p:cNvSpPr/>
          <p:nvPr/>
        </p:nvSpPr>
        <p:spPr>
          <a:xfrm>
            <a:off x="6923088" y="666750"/>
            <a:ext cx="1970087" cy="890588"/>
          </a:xfrm>
          <a:prstGeom prst="wedgeRoundRectCallout">
            <a:avLst>
              <a:gd name="adj1" fmla="val -78044"/>
              <a:gd name="adj2" fmla="val 142300"/>
              <a:gd name="adj3" fmla="val 16667"/>
            </a:avLst>
          </a:prstGeom>
          <a:solidFill>
            <a:srgbClr val="EAB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6873" name="文字方塊 12"/>
          <p:cNvSpPr txBox="1">
            <a:spLocks noChangeArrowheads="1"/>
          </p:cNvSpPr>
          <p:nvPr/>
        </p:nvSpPr>
        <p:spPr bwMode="auto">
          <a:xfrm>
            <a:off x="7019925" y="828675"/>
            <a:ext cx="19446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kumimoji="1" sz="27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料羅港區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37891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37892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kumimoji="1" sz="27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2471A8F-D48B-488D-B855-890BEC2FC158}" type="slidenum">
              <a:rPr kumimoji="0" lang="en-US" altLang="zh-TW" sz="1000" smtClean="0"/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kumimoji="0" lang="en-US" altLang="zh-TW" sz="1000" smtClean="0"/>
          </a:p>
        </p:txBody>
      </p:sp>
      <p:pic>
        <p:nvPicPr>
          <p:cNvPr id="3789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49275"/>
            <a:ext cx="8816975" cy="613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6011863" y="1125538"/>
            <a:ext cx="3071812" cy="404812"/>
          </a:xfrm>
          <a:prstGeom prst="rect">
            <a:avLst/>
          </a:prstGeom>
          <a:solidFill>
            <a:schemeClr val="bg1"/>
          </a:solidFill>
          <a:ln w="19050">
            <a:solidFill>
              <a:srgbClr val="007A00"/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lIns="36000" tIns="36000" rIns="36000" bIns="0">
            <a:spAutoFit/>
          </a:bodyPr>
          <a:lstStyle>
            <a:defPPr>
              <a:defRPr lang="zh-TW"/>
            </a:defPPr>
            <a:lvl1pPr>
              <a:defRPr sz="1200" b="1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zh-TW" altLang="en-US" dirty="0">
                <a:solidFill>
                  <a:schemeClr val="tx1"/>
                </a:solidFill>
              </a:rPr>
              <a:t>料羅港聯合辦公大樓及營運機具停車場工程</a:t>
            </a:r>
            <a:r>
              <a:rPr lang="en-US" altLang="zh-TW" dirty="0">
                <a:solidFill>
                  <a:srgbClr val="0000FF"/>
                </a:solidFill>
              </a:rPr>
              <a:t>111~112</a:t>
            </a:r>
            <a:r>
              <a:rPr lang="zh-TW" altLang="en-US" dirty="0">
                <a:solidFill>
                  <a:srgbClr val="0000FF"/>
                </a:solidFill>
              </a:rPr>
              <a:t>年規劃，</a:t>
            </a:r>
            <a:r>
              <a:rPr lang="en-US" altLang="zh-TW" dirty="0">
                <a:solidFill>
                  <a:srgbClr val="0000FF"/>
                </a:solidFill>
              </a:rPr>
              <a:t>200</a:t>
            </a:r>
            <a:r>
              <a:rPr lang="zh-TW" altLang="en-US" dirty="0">
                <a:solidFill>
                  <a:srgbClr val="0000FF"/>
                </a:solidFill>
              </a:rPr>
              <a:t>萬元</a:t>
            </a:r>
            <a:endParaRPr lang="en-US" altLang="zh-TW" dirty="0">
              <a:solidFill>
                <a:srgbClr val="0000FF"/>
              </a:solidFill>
            </a:endParaRPr>
          </a:p>
        </p:txBody>
      </p:sp>
      <p:cxnSp>
        <p:nvCxnSpPr>
          <p:cNvPr id="11" name="直線單箭頭接點 10"/>
          <p:cNvCxnSpPr>
            <a:stCxn id="10" idx="2"/>
          </p:cNvCxnSpPr>
          <p:nvPr/>
        </p:nvCxnSpPr>
        <p:spPr>
          <a:xfrm>
            <a:off x="7546975" y="1530350"/>
            <a:ext cx="1128713" cy="701675"/>
          </a:xfrm>
          <a:prstGeom prst="straightConnector1">
            <a:avLst/>
          </a:prstGeom>
          <a:solidFill>
            <a:schemeClr val="bg1"/>
          </a:solidFill>
          <a:ln w="19050">
            <a:solidFill>
              <a:schemeClr val="tx1"/>
            </a:solidFill>
            <a:tailEnd type="oval"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</p:cxnSp>
      <p:cxnSp>
        <p:nvCxnSpPr>
          <p:cNvPr id="12" name="直線單箭頭接點 11"/>
          <p:cNvCxnSpPr>
            <a:stCxn id="10" idx="2"/>
          </p:cNvCxnSpPr>
          <p:nvPr/>
        </p:nvCxnSpPr>
        <p:spPr>
          <a:xfrm>
            <a:off x="7546975" y="1530350"/>
            <a:ext cx="841375" cy="1446213"/>
          </a:xfrm>
          <a:prstGeom prst="straightConnector1">
            <a:avLst/>
          </a:prstGeom>
          <a:solidFill>
            <a:schemeClr val="bg1"/>
          </a:solidFill>
          <a:ln w="19050">
            <a:solidFill>
              <a:schemeClr val="tx1"/>
            </a:solidFill>
            <a:tailEnd type="oval"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</p:cxnSp>
      <p:sp>
        <p:nvSpPr>
          <p:cNvPr id="15" name="文字方塊 14"/>
          <p:cNvSpPr txBox="1"/>
          <p:nvPr/>
        </p:nvSpPr>
        <p:spPr>
          <a:xfrm>
            <a:off x="179388" y="1677988"/>
            <a:ext cx="2417762" cy="406400"/>
          </a:xfrm>
          <a:prstGeom prst="rect">
            <a:avLst/>
          </a:prstGeom>
          <a:solidFill>
            <a:schemeClr val="bg1"/>
          </a:solidFill>
          <a:ln w="19050">
            <a:solidFill>
              <a:srgbClr val="0000CC"/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lIns="36000" tIns="36000" rIns="36000" bIns="0">
            <a:spAutoFit/>
          </a:bodyPr>
          <a:lstStyle>
            <a:defPPr>
              <a:defRPr lang="zh-TW"/>
            </a:defPPr>
            <a:lvl1pPr>
              <a:defRPr sz="1200" b="1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料羅港北碼頭區圍堤造地工程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110~116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施工，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13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億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1,000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萬元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6" name="直線單箭頭接點 15"/>
          <p:cNvCxnSpPr>
            <a:stCxn id="15" idx="3"/>
          </p:cNvCxnSpPr>
          <p:nvPr/>
        </p:nvCxnSpPr>
        <p:spPr>
          <a:xfrm>
            <a:off x="2597150" y="1881188"/>
            <a:ext cx="750888" cy="230187"/>
          </a:xfrm>
          <a:prstGeom prst="straightConnector1">
            <a:avLst/>
          </a:prstGeom>
          <a:solidFill>
            <a:schemeClr val="bg1"/>
          </a:solidFill>
          <a:ln w="19050">
            <a:solidFill>
              <a:schemeClr val="tx1"/>
            </a:solidFill>
            <a:tailEnd type="oval"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</p:cxnSp>
      <p:sp>
        <p:nvSpPr>
          <p:cNvPr id="22" name="文字方塊 21"/>
          <p:cNvSpPr txBox="1"/>
          <p:nvPr/>
        </p:nvSpPr>
        <p:spPr>
          <a:xfrm>
            <a:off x="6610350" y="5157788"/>
            <a:ext cx="2473325" cy="404812"/>
          </a:xfrm>
          <a:prstGeom prst="rect">
            <a:avLst/>
          </a:prstGeom>
          <a:solidFill>
            <a:schemeClr val="bg1"/>
          </a:solidFill>
          <a:ln w="19050">
            <a:solidFill>
              <a:srgbClr val="0000CC"/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lIns="36000" tIns="36000" rIns="36000" bIns="0">
            <a:spAutoFit/>
          </a:bodyPr>
          <a:lstStyle>
            <a:defPPr>
              <a:defRPr lang="zh-TW"/>
            </a:defPPr>
            <a:lvl1pPr>
              <a:defRPr sz="1200" b="1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zh-TW" altLang="en-US" dirty="0">
                <a:solidFill>
                  <a:schemeClr val="tx1"/>
                </a:solidFill>
              </a:rPr>
              <a:t>料羅港</a:t>
            </a:r>
            <a:r>
              <a:rPr lang="en-US" altLang="zh-TW" dirty="0">
                <a:solidFill>
                  <a:schemeClr val="tx1"/>
                </a:solidFill>
              </a:rPr>
              <a:t>E2</a:t>
            </a:r>
            <a:r>
              <a:rPr lang="zh-TW" altLang="en-US" dirty="0">
                <a:solidFill>
                  <a:schemeClr val="tx1"/>
                </a:solidFill>
              </a:rPr>
              <a:t>碼頭及後線場地新建工程</a:t>
            </a:r>
            <a:endParaRPr lang="en-US" altLang="zh-TW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altLang="zh-TW" dirty="0"/>
              <a:t>108~114</a:t>
            </a:r>
            <a:r>
              <a:rPr lang="zh-TW" altLang="en-US" dirty="0"/>
              <a:t>規劃設計，</a:t>
            </a:r>
            <a:r>
              <a:rPr lang="en-US" altLang="zh-TW" dirty="0"/>
              <a:t>7,000</a:t>
            </a:r>
            <a:r>
              <a:rPr lang="zh-TW" altLang="en-US" dirty="0"/>
              <a:t>萬元</a:t>
            </a:r>
            <a:endParaRPr lang="en-US" altLang="zh-TW" dirty="0"/>
          </a:p>
        </p:txBody>
      </p:sp>
      <p:cxnSp>
        <p:nvCxnSpPr>
          <p:cNvPr id="23" name="直線單箭頭接點 22"/>
          <p:cNvCxnSpPr>
            <a:stCxn id="22" idx="0"/>
          </p:cNvCxnSpPr>
          <p:nvPr/>
        </p:nvCxnSpPr>
        <p:spPr>
          <a:xfrm flipH="1" flipV="1">
            <a:off x="7019925" y="3500438"/>
            <a:ext cx="827088" cy="1657350"/>
          </a:xfrm>
          <a:prstGeom prst="straightConnector1">
            <a:avLst/>
          </a:prstGeom>
          <a:solidFill>
            <a:schemeClr val="bg1"/>
          </a:solidFill>
          <a:ln w="19050">
            <a:solidFill>
              <a:schemeClr val="tx1"/>
            </a:solidFill>
            <a:tailEnd type="oval"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</p:cxnSp>
    </p:spTree>
  </p:cSld>
  <p:clrMapOvr>
    <a:masterClrMapping/>
  </p:clrMapOvr>
  <p:transition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kumimoji="1" sz="27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03373F2-A76D-4CA8-9CE8-4878F8EE3AB9}" type="slidenum">
              <a:rPr kumimoji="0" lang="en-US" altLang="zh-TW" sz="1000" smtClean="0"/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kumimoji="0" lang="en-US" altLang="zh-TW" sz="1000" smtClean="0"/>
          </a:p>
        </p:txBody>
      </p:sp>
      <p:pic>
        <p:nvPicPr>
          <p:cNvPr id="3891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2"/>
          <a:stretch>
            <a:fillRect/>
          </a:stretch>
        </p:blipFill>
        <p:spPr bwMode="auto">
          <a:xfrm>
            <a:off x="781050" y="1912938"/>
            <a:ext cx="6838950" cy="481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圓角化對角線角落矩形 5"/>
          <p:cNvSpPr/>
          <p:nvPr/>
        </p:nvSpPr>
        <p:spPr>
          <a:xfrm>
            <a:off x="131991" y="399498"/>
            <a:ext cx="5952177" cy="1031919"/>
          </a:xfrm>
          <a:prstGeom prst="round2DiagRect">
            <a:avLst/>
          </a:prstGeom>
          <a:solidFill>
            <a:srgbClr val="DBF3F9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276007" y="550421"/>
            <a:ext cx="6312217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zh-TW" altLang="en-US" sz="36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港埠建設計畫</a:t>
            </a:r>
            <a:r>
              <a:rPr lang="en-US" altLang="zh-TW" sz="36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(111~115</a:t>
            </a:r>
            <a:r>
              <a:rPr lang="zh-TW" altLang="en-US" sz="36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36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3600" b="1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圓角矩形圖說文字 7"/>
          <p:cNvSpPr/>
          <p:nvPr/>
        </p:nvSpPr>
        <p:spPr>
          <a:xfrm>
            <a:off x="6923088" y="666750"/>
            <a:ext cx="1970087" cy="890588"/>
          </a:xfrm>
          <a:prstGeom prst="wedgeRoundRectCallout">
            <a:avLst>
              <a:gd name="adj1" fmla="val -77504"/>
              <a:gd name="adj2" fmla="val 123173"/>
              <a:gd name="adj3" fmla="val 16667"/>
            </a:avLst>
          </a:prstGeom>
          <a:solidFill>
            <a:srgbClr val="EAB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8921" name="文字方塊 8"/>
          <p:cNvSpPr txBox="1">
            <a:spLocks noChangeArrowheads="1"/>
          </p:cNvSpPr>
          <p:nvPr/>
        </p:nvSpPr>
        <p:spPr bwMode="auto">
          <a:xfrm>
            <a:off x="6923088" y="765175"/>
            <a:ext cx="22209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kumimoji="1" sz="27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TW" altLang="en-US" sz="3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水頭港區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kumimoji="1" sz="27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1B171F7-4422-436B-8DD7-2F1891A5E3EB}" type="slidenum">
              <a:rPr kumimoji="0" lang="en-US" altLang="zh-TW" sz="1000" smtClean="0"/>
              <a:pPr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kumimoji="0" lang="en-US" altLang="zh-TW" sz="1000" smtClean="0"/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04813"/>
            <a:ext cx="8832850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直線單箭頭接點 6"/>
          <p:cNvCxnSpPr/>
          <p:nvPr/>
        </p:nvCxnSpPr>
        <p:spPr>
          <a:xfrm flipH="1">
            <a:off x="6732588" y="1490663"/>
            <a:ext cx="903287" cy="1290637"/>
          </a:xfrm>
          <a:prstGeom prst="straightConnector1">
            <a:avLst/>
          </a:prstGeom>
          <a:solidFill>
            <a:schemeClr val="bg1"/>
          </a:solidFill>
          <a:ln w="12700">
            <a:solidFill>
              <a:schemeClr val="tx1"/>
            </a:solidFill>
            <a:tailEnd type="oval"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</p:cxnSp>
      <p:sp>
        <p:nvSpPr>
          <p:cNvPr id="8" name="文字方塊 7"/>
          <p:cNvSpPr txBox="1"/>
          <p:nvPr/>
        </p:nvSpPr>
        <p:spPr>
          <a:xfrm>
            <a:off x="6443663" y="811213"/>
            <a:ext cx="2389187" cy="58896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CC"/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lIns="36000" tIns="36000" rIns="36000" bIns="0">
            <a:spAutoFit/>
          </a:bodyPr>
          <a:lstStyle>
            <a:defPPr>
              <a:defRPr lang="zh-TW"/>
            </a:defPPr>
            <a:lvl1pPr>
              <a:defRPr sz="1200" b="1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zh-TW" altLang="en-US" dirty="0">
                <a:solidFill>
                  <a:schemeClr val="tx1"/>
                </a:solidFill>
              </a:rPr>
              <a:t>金門港遊艇基地基礎工程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/>
              <a:t>108-112</a:t>
            </a:r>
            <a:r>
              <a:rPr lang="zh-TW" altLang="en-US" dirty="0"/>
              <a:t>年規劃設計，</a:t>
            </a:r>
            <a:r>
              <a:rPr lang="en-US" altLang="zh-TW" dirty="0"/>
              <a:t>2,700</a:t>
            </a:r>
            <a:r>
              <a:rPr lang="zh-TW" altLang="en-US" dirty="0"/>
              <a:t>萬元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 smtClean="0"/>
              <a:t>110-115</a:t>
            </a:r>
            <a:r>
              <a:rPr lang="zh-TW" altLang="en-US" dirty="0" smtClean="0"/>
              <a:t>年</a:t>
            </a:r>
            <a:r>
              <a:rPr lang="zh-TW" altLang="en-US" dirty="0"/>
              <a:t>工程，</a:t>
            </a:r>
            <a:r>
              <a:rPr lang="en-US" altLang="zh-TW" dirty="0"/>
              <a:t>2</a:t>
            </a:r>
            <a:r>
              <a:rPr lang="zh-TW" altLang="en-US" dirty="0"/>
              <a:t>億</a:t>
            </a:r>
            <a:r>
              <a:rPr lang="en-US" altLang="zh-TW" dirty="0"/>
              <a:t>5,570</a:t>
            </a:r>
            <a:r>
              <a:rPr lang="zh-TW" altLang="en-US" dirty="0"/>
              <a:t>萬</a:t>
            </a:r>
            <a:r>
              <a:rPr lang="zh-TW" altLang="en-US" dirty="0" smtClean="0"/>
              <a:t>元</a:t>
            </a:r>
            <a:endParaRPr lang="en-US" altLang="zh-TW" dirty="0">
              <a:solidFill>
                <a:srgbClr val="FF0000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6499225" y="6237288"/>
            <a:ext cx="2581275" cy="406400"/>
          </a:xfrm>
          <a:prstGeom prst="rect">
            <a:avLst/>
          </a:prstGeom>
          <a:solidFill>
            <a:schemeClr val="bg1"/>
          </a:solidFill>
          <a:ln w="12700">
            <a:solidFill>
              <a:srgbClr val="007A00"/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lIns="36000" tIns="36000" rIns="36000" bIns="0">
            <a:spAutoFit/>
          </a:bodyPr>
          <a:lstStyle>
            <a:defPPr>
              <a:defRPr lang="zh-TW"/>
            </a:defPPr>
            <a:lvl1pPr>
              <a:defRPr sz="1200" b="1">
                <a:solidFill>
                  <a:srgbClr val="007A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zh-TW" altLang="en-US" dirty="0">
                <a:solidFill>
                  <a:schemeClr val="tx1"/>
                </a:solidFill>
              </a:rPr>
              <a:t>水頭港臨港道路及水電設施基礎</a:t>
            </a:r>
            <a:r>
              <a:rPr lang="zh-TW" altLang="en-US" dirty="0" smtClean="0">
                <a:solidFill>
                  <a:schemeClr val="tx1"/>
                </a:solidFill>
              </a:rPr>
              <a:t>工程</a:t>
            </a:r>
            <a:endParaRPr lang="en-US" altLang="zh-TW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altLang="zh-TW" dirty="0" smtClean="0">
                <a:solidFill>
                  <a:srgbClr val="0000CC"/>
                </a:solidFill>
              </a:rPr>
              <a:t>112-116</a:t>
            </a:r>
            <a:r>
              <a:rPr lang="zh-TW" altLang="en-US" dirty="0" smtClean="0">
                <a:solidFill>
                  <a:srgbClr val="0000CC"/>
                </a:solidFill>
              </a:rPr>
              <a:t>年</a:t>
            </a:r>
            <a:r>
              <a:rPr lang="zh-TW" altLang="en-US" dirty="0">
                <a:solidFill>
                  <a:srgbClr val="0000CC"/>
                </a:solidFill>
              </a:rPr>
              <a:t>規劃設計</a:t>
            </a:r>
            <a:r>
              <a:rPr lang="zh-TW" altLang="en-US" dirty="0" smtClean="0">
                <a:solidFill>
                  <a:srgbClr val="0000CC"/>
                </a:solidFill>
              </a:rPr>
              <a:t>，</a:t>
            </a:r>
            <a:r>
              <a:rPr lang="en-US" altLang="zh-TW" dirty="0" smtClean="0">
                <a:solidFill>
                  <a:srgbClr val="0000CC"/>
                </a:solidFill>
              </a:rPr>
              <a:t>3,300</a:t>
            </a:r>
            <a:r>
              <a:rPr lang="zh-TW" altLang="en-US" dirty="0">
                <a:solidFill>
                  <a:srgbClr val="0000CC"/>
                </a:solidFill>
              </a:rPr>
              <a:t>萬元</a:t>
            </a:r>
            <a:endParaRPr lang="en-US" altLang="zh-TW" dirty="0">
              <a:solidFill>
                <a:srgbClr val="0000CC"/>
              </a:solidFill>
            </a:endParaRPr>
          </a:p>
        </p:txBody>
      </p:sp>
      <p:cxnSp>
        <p:nvCxnSpPr>
          <p:cNvPr id="12" name="直線單箭頭接點 11"/>
          <p:cNvCxnSpPr/>
          <p:nvPr/>
        </p:nvCxnSpPr>
        <p:spPr>
          <a:xfrm flipH="1" flipV="1">
            <a:off x="6413500" y="5516563"/>
            <a:ext cx="777875" cy="720725"/>
          </a:xfrm>
          <a:prstGeom prst="straightConnector1">
            <a:avLst/>
          </a:prstGeom>
          <a:solidFill>
            <a:schemeClr val="bg1"/>
          </a:solidFill>
          <a:ln w="12700">
            <a:solidFill>
              <a:schemeClr val="tx1"/>
            </a:solidFill>
            <a:tailEnd type="oval"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</p:cxnSp>
      <p:sp>
        <p:nvSpPr>
          <p:cNvPr id="13" name="文字方塊 12"/>
          <p:cNvSpPr txBox="1"/>
          <p:nvPr/>
        </p:nvSpPr>
        <p:spPr>
          <a:xfrm>
            <a:off x="1187450" y="2190750"/>
            <a:ext cx="2397125" cy="590550"/>
          </a:xfrm>
          <a:prstGeom prst="rect">
            <a:avLst/>
          </a:prstGeom>
          <a:solidFill>
            <a:schemeClr val="bg1"/>
          </a:solidFill>
          <a:ln w="12700">
            <a:solidFill>
              <a:srgbClr val="007A00"/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lIns="36000" tIns="36000" rIns="36000" bIns="0">
            <a:spAutoFit/>
          </a:bodyPr>
          <a:lstStyle>
            <a:defPPr>
              <a:defRPr lang="zh-TW"/>
            </a:defPPr>
            <a:lvl1pPr>
              <a:defRPr sz="1200" b="1">
                <a:solidFill>
                  <a:srgbClr val="007A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zh-TW" altLang="en-US" dirty="0">
                <a:solidFill>
                  <a:schemeClr val="tx1"/>
                </a:solidFill>
              </a:rPr>
              <a:t>金門港客運配套設施工程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 smtClean="0">
                <a:solidFill>
                  <a:srgbClr val="0000CC"/>
                </a:solidFill>
              </a:rPr>
              <a:t>111-116</a:t>
            </a:r>
            <a:r>
              <a:rPr lang="zh-TW" altLang="en-US" dirty="0" smtClean="0">
                <a:solidFill>
                  <a:srgbClr val="0000CC"/>
                </a:solidFill>
              </a:rPr>
              <a:t>年</a:t>
            </a:r>
            <a:r>
              <a:rPr lang="zh-TW" altLang="en-US" dirty="0">
                <a:solidFill>
                  <a:srgbClr val="0000CC"/>
                </a:solidFill>
              </a:rPr>
              <a:t>規劃設計，</a:t>
            </a:r>
            <a:r>
              <a:rPr lang="en-US" altLang="zh-TW" dirty="0" smtClean="0">
                <a:solidFill>
                  <a:srgbClr val="0000CC"/>
                </a:solidFill>
              </a:rPr>
              <a:t>1,700</a:t>
            </a:r>
            <a:r>
              <a:rPr lang="zh-TW" altLang="en-US" dirty="0" smtClean="0">
                <a:solidFill>
                  <a:srgbClr val="0000CC"/>
                </a:solidFill>
              </a:rPr>
              <a:t>萬</a:t>
            </a:r>
            <a:r>
              <a:rPr lang="zh-TW" altLang="en-US" dirty="0">
                <a:solidFill>
                  <a:srgbClr val="0000CC"/>
                </a:solidFill>
              </a:rPr>
              <a:t>元</a:t>
            </a:r>
            <a:r>
              <a:rPr lang="en-US" altLang="zh-TW" dirty="0">
                <a:solidFill>
                  <a:srgbClr val="0000CC"/>
                </a:solidFill>
              </a:rPr>
              <a:t/>
            </a:r>
            <a:br>
              <a:rPr lang="en-US" altLang="zh-TW" dirty="0">
                <a:solidFill>
                  <a:srgbClr val="0000CC"/>
                </a:solidFill>
              </a:rPr>
            </a:br>
            <a:r>
              <a:rPr lang="en-US" altLang="zh-TW" dirty="0">
                <a:solidFill>
                  <a:srgbClr val="0000CC"/>
                </a:solidFill>
              </a:rPr>
              <a:t>114-116</a:t>
            </a:r>
            <a:r>
              <a:rPr lang="zh-TW" altLang="en-US" dirty="0">
                <a:solidFill>
                  <a:srgbClr val="0000CC"/>
                </a:solidFill>
              </a:rPr>
              <a:t>年工程，</a:t>
            </a:r>
            <a:r>
              <a:rPr lang="en-US" altLang="zh-TW" dirty="0">
                <a:solidFill>
                  <a:srgbClr val="0000CC"/>
                </a:solidFill>
              </a:rPr>
              <a:t>2</a:t>
            </a:r>
            <a:r>
              <a:rPr lang="zh-TW" altLang="en-US" dirty="0">
                <a:solidFill>
                  <a:srgbClr val="0000CC"/>
                </a:solidFill>
              </a:rPr>
              <a:t>億元</a:t>
            </a:r>
            <a:endParaRPr lang="en-US" altLang="zh-TW" dirty="0">
              <a:solidFill>
                <a:srgbClr val="0000CC"/>
              </a:solidFill>
            </a:endParaRPr>
          </a:p>
        </p:txBody>
      </p:sp>
      <p:cxnSp>
        <p:nvCxnSpPr>
          <p:cNvPr id="14" name="直線單箭頭接點 13"/>
          <p:cNvCxnSpPr>
            <a:stCxn id="13" idx="3"/>
          </p:cNvCxnSpPr>
          <p:nvPr/>
        </p:nvCxnSpPr>
        <p:spPr>
          <a:xfrm>
            <a:off x="3584575" y="2486025"/>
            <a:ext cx="1371600" cy="1801813"/>
          </a:xfrm>
          <a:prstGeom prst="straightConnector1">
            <a:avLst/>
          </a:prstGeom>
          <a:solidFill>
            <a:schemeClr val="bg1"/>
          </a:solidFill>
          <a:ln w="12700">
            <a:solidFill>
              <a:schemeClr val="tx1"/>
            </a:solidFill>
            <a:tailEnd type="oval"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</p:cxnSp>
      <p:cxnSp>
        <p:nvCxnSpPr>
          <p:cNvPr id="15" name="直線單箭頭接點 14"/>
          <p:cNvCxnSpPr>
            <a:stCxn id="16" idx="3"/>
          </p:cNvCxnSpPr>
          <p:nvPr/>
        </p:nvCxnSpPr>
        <p:spPr>
          <a:xfrm>
            <a:off x="2925763" y="3727450"/>
            <a:ext cx="395287" cy="573088"/>
          </a:xfrm>
          <a:prstGeom prst="straightConnector1">
            <a:avLst/>
          </a:prstGeom>
          <a:solidFill>
            <a:schemeClr val="bg1"/>
          </a:solidFill>
          <a:ln w="12700">
            <a:solidFill>
              <a:schemeClr val="tx1"/>
            </a:solidFill>
            <a:tailEnd type="oval"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</p:cxnSp>
      <p:sp>
        <p:nvSpPr>
          <p:cNvPr id="16" name="文字方塊 15"/>
          <p:cNvSpPr txBox="1"/>
          <p:nvPr/>
        </p:nvSpPr>
        <p:spPr>
          <a:xfrm>
            <a:off x="468313" y="3432175"/>
            <a:ext cx="2457450" cy="590550"/>
          </a:xfrm>
          <a:prstGeom prst="rect">
            <a:avLst/>
          </a:prstGeom>
          <a:solidFill>
            <a:schemeClr val="bg1"/>
          </a:solidFill>
          <a:ln w="12700">
            <a:solidFill>
              <a:srgbClr val="0000CC"/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lIns="36000" tIns="36000" rIns="36000" bIns="0">
            <a:spAutoFit/>
          </a:bodyPr>
          <a:lstStyle>
            <a:defPPr>
              <a:defRPr lang="zh-TW"/>
            </a:defPPr>
            <a:lvl1pPr>
              <a:defRPr sz="1200" b="1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zh-TW" altLang="en-US" dirty="0">
                <a:solidFill>
                  <a:schemeClr val="tx1"/>
                </a:solidFill>
              </a:rPr>
              <a:t>水頭港客運中心第一期興建工程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 smtClean="0"/>
              <a:t>105-114</a:t>
            </a:r>
            <a:r>
              <a:rPr lang="zh-TW" altLang="en-US" dirty="0" smtClean="0"/>
              <a:t>規劃</a:t>
            </a:r>
            <a:r>
              <a:rPr lang="zh-TW" altLang="en-US" dirty="0"/>
              <a:t>設計，</a:t>
            </a:r>
            <a:r>
              <a:rPr lang="en-US" altLang="zh-TW" dirty="0"/>
              <a:t>1</a:t>
            </a:r>
            <a:r>
              <a:rPr lang="zh-TW" altLang="en-US" dirty="0"/>
              <a:t>億</a:t>
            </a:r>
            <a:r>
              <a:rPr lang="en-US" altLang="zh-TW" dirty="0"/>
              <a:t>4,200</a:t>
            </a:r>
            <a:r>
              <a:rPr lang="zh-TW" altLang="en-US" dirty="0"/>
              <a:t>萬元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/>
              <a:t>107-114</a:t>
            </a:r>
            <a:r>
              <a:rPr lang="zh-TW" altLang="en-US" dirty="0"/>
              <a:t>年工程</a:t>
            </a:r>
            <a:r>
              <a:rPr lang="zh-TW" altLang="en-US" dirty="0" smtClean="0"/>
              <a:t>，</a:t>
            </a:r>
            <a:r>
              <a:rPr lang="en-US" altLang="zh-TW" dirty="0" smtClean="0"/>
              <a:t>31</a:t>
            </a:r>
            <a:r>
              <a:rPr lang="zh-TW" altLang="en-US" dirty="0" smtClean="0"/>
              <a:t>億</a:t>
            </a:r>
            <a:r>
              <a:rPr lang="en-US" altLang="zh-TW" dirty="0" smtClean="0"/>
              <a:t>3,671</a:t>
            </a:r>
            <a:r>
              <a:rPr lang="zh-TW" altLang="en-US" dirty="0" smtClean="0"/>
              <a:t>萬</a:t>
            </a:r>
            <a:r>
              <a:rPr lang="zh-TW" altLang="en-US" dirty="0"/>
              <a:t>元</a:t>
            </a:r>
            <a:endParaRPr lang="en-US" altLang="zh-TW" dirty="0"/>
          </a:p>
        </p:txBody>
      </p:sp>
    </p:spTree>
  </p:cSld>
  <p:clrMapOvr>
    <a:masterClrMapping/>
  </p:clrMapOvr>
  <p:transition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kumimoji="1" sz="27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C536C25-45FA-485B-B45B-B082B1D5B7C9}" type="slidenum">
              <a:rPr kumimoji="0" lang="en-US" altLang="zh-TW" sz="1000" smtClean="0"/>
              <a:pPr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kumimoji="0" lang="en-US" altLang="zh-TW" sz="1000" smtClean="0"/>
          </a:p>
        </p:txBody>
      </p:sp>
      <p:pic>
        <p:nvPicPr>
          <p:cNvPr id="40963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830388"/>
            <a:ext cx="6900863" cy="485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圓角化對角線角落矩形 5"/>
          <p:cNvSpPr/>
          <p:nvPr/>
        </p:nvSpPr>
        <p:spPr>
          <a:xfrm>
            <a:off x="131991" y="399498"/>
            <a:ext cx="6024185" cy="1031919"/>
          </a:xfrm>
          <a:prstGeom prst="round2DiagRect">
            <a:avLst/>
          </a:prstGeom>
          <a:solidFill>
            <a:srgbClr val="DBF3F9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276007" y="550421"/>
            <a:ext cx="6312217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zh-TW" altLang="en-US" sz="36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港埠建設計畫</a:t>
            </a:r>
            <a:r>
              <a:rPr lang="en-US" altLang="zh-TW" sz="36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(111~115</a:t>
            </a:r>
            <a:r>
              <a:rPr lang="zh-TW" altLang="en-US" sz="36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36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3600" b="1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圓角矩形圖說文字 7"/>
          <p:cNvSpPr/>
          <p:nvPr/>
        </p:nvSpPr>
        <p:spPr>
          <a:xfrm>
            <a:off x="6923088" y="666750"/>
            <a:ext cx="1970087" cy="890588"/>
          </a:xfrm>
          <a:prstGeom prst="wedgeRoundRectCallout">
            <a:avLst>
              <a:gd name="adj1" fmla="val -72103"/>
              <a:gd name="adj2" fmla="val 143496"/>
              <a:gd name="adj3" fmla="val 16667"/>
            </a:avLst>
          </a:prstGeom>
          <a:solidFill>
            <a:srgbClr val="EAB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0969" name="文字方塊 8"/>
          <p:cNvSpPr txBox="1">
            <a:spLocks noChangeArrowheads="1"/>
          </p:cNvSpPr>
          <p:nvPr/>
        </p:nvSpPr>
        <p:spPr bwMode="auto">
          <a:xfrm>
            <a:off x="6923088" y="765175"/>
            <a:ext cx="22209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kumimoji="1" sz="27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TW" altLang="en-US" sz="3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九宮港區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kumimoji="1" sz="27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9B3BA9D-853F-40BA-BA4A-3B0B00F8642D}" type="slidenum">
              <a:rPr kumimoji="0" lang="en-US" altLang="zh-TW" sz="1000" smtClean="0"/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kumimoji="0" lang="en-US" altLang="zh-TW" sz="1000" smtClean="0"/>
          </a:p>
        </p:txBody>
      </p:sp>
      <p:sp>
        <p:nvSpPr>
          <p:cNvPr id="6" name="圓角化同側角落矩形 5"/>
          <p:cNvSpPr/>
          <p:nvPr/>
        </p:nvSpPr>
        <p:spPr>
          <a:xfrm>
            <a:off x="323850" y="115888"/>
            <a:ext cx="5111750" cy="1366837"/>
          </a:xfrm>
          <a:prstGeom prst="round2SameRect">
            <a:avLst/>
          </a:prstGeom>
          <a:solidFill>
            <a:schemeClr val="accent5"/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467544" y="89337"/>
            <a:ext cx="4824536" cy="132343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dist">
              <a:defRPr/>
            </a:pPr>
            <a:r>
              <a:rPr lang="zh-TW" altLang="en-US" sz="8000" b="1" spc="50" dirty="0">
                <a:ln w="9525" cmpd="sng">
                  <a:solidFill>
                    <a:srgbClr val="02030E"/>
                  </a:solidFill>
                  <a:prstDash val="solid"/>
                </a:ln>
                <a:solidFill>
                  <a:srgbClr val="00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簡報大綱</a:t>
            </a:r>
          </a:p>
        </p:txBody>
      </p:sp>
      <p:sp>
        <p:nvSpPr>
          <p:cNvPr id="8" name="矩形 7"/>
          <p:cNvSpPr/>
          <p:nvPr/>
        </p:nvSpPr>
        <p:spPr>
          <a:xfrm>
            <a:off x="323850" y="1844675"/>
            <a:ext cx="8699500" cy="733425"/>
          </a:xfrm>
          <a:prstGeom prst="rect">
            <a:avLst/>
          </a:prstGeom>
          <a:solidFill>
            <a:srgbClr val="FFCCCC">
              <a:alpha val="42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323850" y="2924175"/>
            <a:ext cx="8699500" cy="773113"/>
          </a:xfrm>
          <a:prstGeom prst="rect">
            <a:avLst/>
          </a:prstGeom>
          <a:solidFill>
            <a:srgbClr val="66CCFF">
              <a:alpha val="12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7415" name="文字方塊 8"/>
          <p:cNvSpPr txBox="1">
            <a:spLocks noChangeArrowheads="1"/>
          </p:cNvSpPr>
          <p:nvPr/>
        </p:nvSpPr>
        <p:spPr bwMode="auto">
          <a:xfrm>
            <a:off x="395288" y="1773238"/>
            <a:ext cx="67691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kumimoji="1" sz="27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TW" altLang="en-US" sz="4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壹、地理位置</a:t>
            </a:r>
            <a:endParaRPr lang="en-US" altLang="zh-TW" sz="48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416" name="文字方塊 13"/>
          <p:cNvSpPr txBox="1">
            <a:spLocks noChangeArrowheads="1"/>
          </p:cNvSpPr>
          <p:nvPr/>
        </p:nvSpPr>
        <p:spPr bwMode="auto">
          <a:xfrm>
            <a:off x="395288" y="2865438"/>
            <a:ext cx="67691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kumimoji="1" sz="27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TW" altLang="en-US" sz="4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貳、機關沿革</a:t>
            </a:r>
            <a:endParaRPr lang="en-US" altLang="zh-TW" sz="48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23850" y="3995738"/>
            <a:ext cx="8712200" cy="946150"/>
          </a:xfrm>
          <a:prstGeom prst="rect">
            <a:avLst/>
          </a:prstGeom>
          <a:solidFill>
            <a:srgbClr val="99FF99">
              <a:alpha val="11765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7418" name="文字方塊 15"/>
          <p:cNvSpPr txBox="1">
            <a:spLocks noChangeArrowheads="1"/>
          </p:cNvSpPr>
          <p:nvPr/>
        </p:nvSpPr>
        <p:spPr bwMode="auto">
          <a:xfrm>
            <a:off x="317500" y="4076700"/>
            <a:ext cx="87185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kumimoji="1" sz="27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TW" altLang="en-US" sz="4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參、金門港管理機制及發展定位</a:t>
            </a:r>
            <a:endParaRPr lang="en-US" altLang="zh-TW" sz="48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zh-TW" sz="48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17500" y="5294313"/>
            <a:ext cx="8699500" cy="733425"/>
          </a:xfrm>
          <a:prstGeom prst="rect">
            <a:avLst/>
          </a:prstGeom>
          <a:solidFill>
            <a:srgbClr val="6600FF">
              <a:alpha val="12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7420" name="文字方塊 18"/>
          <p:cNvSpPr txBox="1">
            <a:spLocks noChangeArrowheads="1"/>
          </p:cNvSpPr>
          <p:nvPr/>
        </p:nvSpPr>
        <p:spPr bwMode="auto">
          <a:xfrm>
            <a:off x="381000" y="5230813"/>
            <a:ext cx="67691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kumimoji="1" sz="27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TW" altLang="en-US" sz="4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肆、未來展望</a:t>
            </a:r>
            <a:endParaRPr lang="en-US" altLang="zh-TW" sz="48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41987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41988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kumimoji="1" sz="27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6ED8928-4803-4566-8AB2-C0E575C4F416}" type="slidenum">
              <a:rPr kumimoji="0" lang="en-US" altLang="zh-TW" sz="1000" smtClean="0"/>
              <a:pPr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kumimoji="0" lang="en-US" altLang="zh-TW" sz="1000" smtClean="0"/>
          </a:p>
        </p:txBody>
      </p:sp>
      <p:pic>
        <p:nvPicPr>
          <p:cNvPr id="4198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76250"/>
            <a:ext cx="8812213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直線單箭頭接點 5"/>
          <p:cNvCxnSpPr>
            <a:stCxn id="7" idx="2"/>
          </p:cNvCxnSpPr>
          <p:nvPr/>
        </p:nvCxnSpPr>
        <p:spPr>
          <a:xfrm>
            <a:off x="4513263" y="1746250"/>
            <a:ext cx="1757362" cy="2346325"/>
          </a:xfrm>
          <a:prstGeom prst="straightConnector1">
            <a:avLst/>
          </a:prstGeom>
          <a:solidFill>
            <a:schemeClr val="bg1"/>
          </a:solidFill>
          <a:ln w="19050">
            <a:solidFill>
              <a:schemeClr val="tx1"/>
            </a:solidFill>
            <a:tailEnd type="oval"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</p:cxnSp>
      <p:sp>
        <p:nvSpPr>
          <p:cNvPr id="7" name="文字方塊 6"/>
          <p:cNvSpPr txBox="1"/>
          <p:nvPr/>
        </p:nvSpPr>
        <p:spPr>
          <a:xfrm>
            <a:off x="3333750" y="1341438"/>
            <a:ext cx="2360613" cy="404812"/>
          </a:xfrm>
          <a:prstGeom prst="rect">
            <a:avLst/>
          </a:prstGeom>
          <a:solidFill>
            <a:schemeClr val="bg1"/>
          </a:solidFill>
          <a:ln w="19050">
            <a:solidFill>
              <a:srgbClr val="007A00"/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lIns="36000" tIns="36000" rIns="36000" bIns="0">
            <a:spAutoFit/>
          </a:bodyPr>
          <a:lstStyle>
            <a:defPPr>
              <a:defRPr lang="zh-TW"/>
            </a:defPPr>
            <a:lvl1pPr>
              <a:defRPr sz="1200" b="1">
                <a:solidFill>
                  <a:srgbClr val="007A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zh-TW" altLang="en-US" dirty="0">
                <a:solidFill>
                  <a:schemeClr val="tx1"/>
                </a:solidFill>
              </a:rPr>
              <a:t>金門地區設置客船避風泊區</a:t>
            </a:r>
            <a:endParaRPr lang="en-US" altLang="zh-TW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altLang="zh-TW" dirty="0">
                <a:solidFill>
                  <a:srgbClr val="0000FF"/>
                </a:solidFill>
              </a:rPr>
              <a:t>112~114</a:t>
            </a:r>
            <a:r>
              <a:rPr lang="zh-TW" altLang="en-US" dirty="0">
                <a:solidFill>
                  <a:srgbClr val="0000FF"/>
                </a:solidFill>
              </a:rPr>
              <a:t>年規劃設計，</a:t>
            </a:r>
            <a:r>
              <a:rPr lang="en-US" altLang="zh-TW" dirty="0">
                <a:solidFill>
                  <a:srgbClr val="0000FF"/>
                </a:solidFill>
              </a:rPr>
              <a:t>2,900</a:t>
            </a:r>
            <a:r>
              <a:rPr lang="zh-TW" altLang="en-US" dirty="0">
                <a:solidFill>
                  <a:srgbClr val="0000FF"/>
                </a:solidFill>
              </a:rPr>
              <a:t>萬元</a:t>
            </a:r>
            <a:endParaRPr lang="en-US" altLang="zh-TW" dirty="0">
              <a:solidFill>
                <a:srgbClr val="0000FF"/>
              </a:solidFill>
            </a:endParaRPr>
          </a:p>
        </p:txBody>
      </p:sp>
      <p:cxnSp>
        <p:nvCxnSpPr>
          <p:cNvPr id="8" name="直線單箭頭接點 7"/>
          <p:cNvCxnSpPr/>
          <p:nvPr/>
        </p:nvCxnSpPr>
        <p:spPr>
          <a:xfrm>
            <a:off x="2225675" y="2532063"/>
            <a:ext cx="1063625" cy="1878012"/>
          </a:xfrm>
          <a:prstGeom prst="straightConnector1">
            <a:avLst/>
          </a:prstGeom>
          <a:solidFill>
            <a:schemeClr val="bg1"/>
          </a:solidFill>
          <a:ln w="19050">
            <a:solidFill>
              <a:schemeClr val="tx1"/>
            </a:solidFill>
            <a:tailEnd type="oval"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</p:cxnSp>
      <p:sp>
        <p:nvSpPr>
          <p:cNvPr id="9" name="文字方塊 8"/>
          <p:cNvSpPr txBox="1"/>
          <p:nvPr/>
        </p:nvSpPr>
        <p:spPr>
          <a:xfrm>
            <a:off x="1016000" y="1941513"/>
            <a:ext cx="2420938" cy="590550"/>
          </a:xfrm>
          <a:prstGeom prst="rect">
            <a:avLst/>
          </a:prstGeom>
          <a:solidFill>
            <a:schemeClr val="bg1"/>
          </a:solidFill>
          <a:ln w="19050">
            <a:solidFill>
              <a:srgbClr val="0000CC"/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lIns="36000" tIns="36000" rIns="36000" bIns="0">
            <a:spAutoFit/>
          </a:bodyPr>
          <a:lstStyle>
            <a:defPPr>
              <a:defRPr lang="zh-TW"/>
            </a:defPPr>
            <a:lvl1pPr>
              <a:defRPr sz="1200" b="1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zh-TW" altLang="en-US" dirty="0">
                <a:solidFill>
                  <a:schemeClr val="tx1"/>
                </a:solidFill>
              </a:rPr>
              <a:t>金門港遊艇基地基礎工程</a:t>
            </a:r>
            <a:endParaRPr lang="en-US" altLang="zh-TW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altLang="zh-TW" dirty="0"/>
              <a:t>108~112</a:t>
            </a:r>
            <a:r>
              <a:rPr lang="zh-TW" altLang="en-US" dirty="0"/>
              <a:t>年規劃設計，</a:t>
            </a:r>
            <a:r>
              <a:rPr lang="en-US" altLang="zh-TW" dirty="0"/>
              <a:t>2,700</a:t>
            </a:r>
            <a:r>
              <a:rPr lang="zh-TW" altLang="en-US" dirty="0"/>
              <a:t>萬元</a:t>
            </a:r>
          </a:p>
          <a:p>
            <a:pPr>
              <a:defRPr/>
            </a:pPr>
            <a:r>
              <a:rPr lang="en-US" altLang="zh-TW" dirty="0" smtClean="0"/>
              <a:t>110~115</a:t>
            </a:r>
            <a:r>
              <a:rPr lang="zh-TW" altLang="en-US" dirty="0" smtClean="0"/>
              <a:t>年</a:t>
            </a:r>
            <a:r>
              <a:rPr lang="zh-TW" altLang="en-US" dirty="0"/>
              <a:t>施工，</a:t>
            </a:r>
            <a:r>
              <a:rPr lang="en-US" altLang="zh-TW" dirty="0"/>
              <a:t>2</a:t>
            </a:r>
            <a:r>
              <a:rPr lang="zh-TW" altLang="en-US" dirty="0"/>
              <a:t>億</a:t>
            </a:r>
            <a:r>
              <a:rPr lang="en-US" altLang="zh-TW" dirty="0"/>
              <a:t>5,570</a:t>
            </a:r>
            <a:r>
              <a:rPr lang="zh-TW" altLang="en-US" dirty="0"/>
              <a:t>萬元</a:t>
            </a:r>
          </a:p>
        </p:txBody>
      </p:sp>
    </p:spTree>
  </p:cSld>
  <p:clrMapOvr>
    <a:masterClrMapping/>
  </p:clrMapOvr>
  <p:transition>
    <p:zo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kumimoji="1" sz="27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3DB2A37-9229-4654-BA12-62AEA6497D97}" type="slidenum">
              <a:rPr kumimoji="0" lang="en-US" altLang="zh-TW" sz="1000" smtClean="0"/>
              <a:pPr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kumimoji="0" lang="en-US" altLang="zh-TW" sz="1000" smtClean="0"/>
          </a:p>
        </p:txBody>
      </p:sp>
      <p:sp>
        <p:nvSpPr>
          <p:cNvPr id="3" name="矩形 3"/>
          <p:cNvSpPr>
            <a:spLocks noChangeArrowheads="1"/>
          </p:cNvSpPr>
          <p:nvPr/>
        </p:nvSpPr>
        <p:spPr bwMode="auto">
          <a:xfrm>
            <a:off x="0" y="188913"/>
            <a:ext cx="9144000" cy="62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kumimoji="1" sz="27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just">
              <a:lnSpc>
                <a:spcPts val="4800"/>
              </a:lnSpc>
              <a:spcBef>
                <a:spcPct val="0"/>
              </a:spcBef>
              <a:buClr>
                <a:schemeClr val="accent1">
                  <a:lumMod val="50000"/>
                </a:schemeClr>
              </a:buClr>
              <a:defRPr/>
            </a:pPr>
            <a:endParaRPr lang="en-US" altLang="zh-TW" sz="25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ts val="4800"/>
              </a:lnSpc>
              <a:spcBef>
                <a:spcPct val="50000"/>
              </a:spcBef>
              <a:buSzPct val="160000"/>
              <a:buFont typeface="Wingdings" panose="05000000000000000000" pitchFamily="2" charset="2"/>
              <a:buBlip>
                <a:blip r:embed="rId2"/>
              </a:buBlip>
              <a:defRPr/>
            </a:pPr>
            <a:r>
              <a:rPr lang="zh-TW" altLang="zh-TW" sz="2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優先檢討港區既有土地使用效益，精進經營管理辦法；另加速辦理北碼頭圍堤造地工程、積極協商撥用港外國有土地及推動東碼頭開發計畫等，俾澈底解決港區貨運用地不足問題。</a:t>
            </a:r>
            <a:endParaRPr lang="en-US" altLang="zh-TW" sz="2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ts val="4800"/>
              </a:lnSpc>
              <a:spcBef>
                <a:spcPct val="50000"/>
              </a:spcBef>
              <a:buSzPct val="160000"/>
              <a:buFont typeface="Wingdings" panose="05000000000000000000" pitchFamily="2" charset="2"/>
              <a:buBlip>
                <a:blip r:embed="rId2"/>
              </a:buBlip>
              <a:defRPr/>
            </a:pPr>
            <a:r>
              <a:rPr lang="zh-TW" altLang="zh-TW" sz="2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落實新建旅客服務中心施工品質、進度控管，並建立進度落後預警機制，確保</a:t>
            </a:r>
            <a:r>
              <a:rPr lang="en-US" altLang="zh-TW" sz="2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zh-TW" sz="2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年能如期如質完工</a:t>
            </a:r>
            <a:r>
              <a:rPr lang="zh-TW" altLang="zh-TW" sz="2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ts val="4800"/>
              </a:lnSpc>
              <a:spcBef>
                <a:spcPct val="50000"/>
              </a:spcBef>
              <a:buSzPct val="160000"/>
              <a:buFont typeface="Wingdings" panose="05000000000000000000" pitchFamily="2" charset="2"/>
              <a:buBlip>
                <a:blip r:embed="rId2"/>
              </a:buBlip>
              <a:defRPr/>
            </a:pPr>
            <a:r>
              <a:rPr lang="zh-TW" altLang="zh-TW" sz="2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配合</a:t>
            </a:r>
            <a:r>
              <a:rPr lang="zh-TW" altLang="zh-TW" sz="2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大橋通車後九宮港區轉型發展需求，規劃作為金門藍色公路及離島觀光船之母港，除以既有客運碼頭提供觀光船舶專用，並規劃興建</a:t>
            </a:r>
            <a:r>
              <a:rPr lang="en-US" altLang="zh-TW" sz="2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S3</a:t>
            </a:r>
            <a:r>
              <a:rPr lang="zh-TW" altLang="zh-TW" sz="2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浮動碼頭及北側遊艇泊區，落實客貨分流。</a:t>
            </a:r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66CCFF">
              <a:alpha val="27000"/>
            </a:srgbClr>
          </a:solidFill>
          <a:ln>
            <a:gradFill>
              <a:gsLst>
                <a:gs pos="35000">
                  <a:schemeClr val="accent1">
                    <a:lumMod val="5000"/>
                    <a:lumOff val="95000"/>
                  </a:schemeClr>
                </a:gs>
                <a:gs pos="59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4800" b="1" dirty="0">
                <a:solidFill>
                  <a:srgbClr val="333399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肆、未來展望</a:t>
            </a:r>
          </a:p>
        </p:txBody>
      </p:sp>
    </p:spTree>
  </p:cSld>
  <p:clrMapOvr>
    <a:masterClrMapping/>
  </p:clrMapOvr>
  <p:transition>
    <p:zo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547665" y="1700808"/>
            <a:ext cx="5904656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dist" eaLnBrk="1" hangingPunct="1">
              <a:spcBef>
                <a:spcPts val="1200"/>
              </a:spcBef>
              <a:defRPr/>
            </a:pPr>
            <a:r>
              <a:rPr lang="zh-TW" altLang="en-US" sz="96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簡報完畢</a:t>
            </a:r>
            <a:r>
              <a:rPr lang="en-US" altLang="zh-TW" sz="96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96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96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恭請裁示</a:t>
            </a:r>
          </a:p>
        </p:txBody>
      </p:sp>
      <p:sp>
        <p:nvSpPr>
          <p:cNvPr id="44035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6902450" y="6524625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kumimoji="1" sz="27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3F3176E-87B7-4348-81F8-DE13A4DC4337}" type="slidenum">
              <a:rPr kumimoji="0" lang="en-US" altLang="zh-TW" sz="1000" smtClean="0"/>
              <a:pPr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kumimoji="0" lang="en-US" altLang="zh-TW" sz="10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827" t="-15" r="-5666" b="15"/>
          <a:stretch>
            <a:fillRect/>
          </a:stretch>
        </p:blipFill>
        <p:spPr bwMode="auto">
          <a:xfrm>
            <a:off x="4140200" y="1844675"/>
            <a:ext cx="5184775" cy="379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內容版面配置區 2"/>
          <p:cNvSpPr>
            <a:spLocks noGrp="1"/>
          </p:cNvSpPr>
          <p:nvPr>
            <p:ph idx="1"/>
          </p:nvPr>
        </p:nvSpPr>
        <p:spPr>
          <a:xfrm>
            <a:off x="-252413" y="1209675"/>
            <a:ext cx="5040313" cy="5819775"/>
          </a:xfrm>
        </p:spPr>
        <p:txBody>
          <a:bodyPr/>
          <a:lstStyle/>
          <a:p>
            <a:pPr algn="just" eaLnBrk="1" hangingPunct="1">
              <a:buFont typeface="Arial" panose="020B0604020202020204" pitchFamily="34" charset="0"/>
              <a:buNone/>
              <a:defRPr/>
            </a:pPr>
            <a:r>
              <a:rPr lang="zh-TW" altLang="en-US" sz="2800" b="1" dirty="0" smtClean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金門位於臺灣本島西方，東隔台灣海峽，與台中距離約</a:t>
            </a:r>
            <a:r>
              <a:rPr lang="en-US" altLang="zh-TW" sz="2800" b="1" dirty="0" smtClean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sz="2800" b="1" dirty="0" smtClean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海浬，距基隆約</a:t>
            </a:r>
            <a:r>
              <a:rPr lang="en-US" altLang="zh-TW" sz="2800" b="1" dirty="0" smtClean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196</a:t>
            </a:r>
            <a:r>
              <a:rPr lang="zh-TW" altLang="en-US" sz="2800" b="1" dirty="0" smtClean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海浬，距高雄約</a:t>
            </a:r>
            <a:r>
              <a:rPr lang="en-US" altLang="zh-TW" sz="2800" b="1" dirty="0" smtClean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148</a:t>
            </a:r>
            <a:r>
              <a:rPr lang="zh-TW" altLang="en-US" sz="2800" b="1" dirty="0" smtClean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海浬。</a:t>
            </a:r>
            <a:endParaRPr lang="en-US" altLang="zh-TW" sz="2800" b="1" dirty="0" smtClean="0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 eaLnBrk="1" hangingPunct="1">
              <a:buFont typeface="Arial" panose="020B0604020202020204" pitchFamily="34" charset="0"/>
              <a:buNone/>
              <a:defRPr/>
            </a:pPr>
            <a:r>
              <a:rPr lang="zh-TW" altLang="en-US" sz="2800" b="1" dirty="0" smtClean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西南北三面為大陸環繞，西距廈門東渡港約</a:t>
            </a:r>
            <a:r>
              <a:rPr lang="en-US" altLang="zh-TW" sz="2800" b="1" dirty="0" smtClean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19.6</a:t>
            </a:r>
            <a:r>
              <a:rPr lang="zh-TW" altLang="en-US" sz="2800" b="1" dirty="0" smtClean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海浬、五通港</a:t>
            </a:r>
            <a:r>
              <a:rPr lang="en-US" altLang="zh-TW" sz="2800" b="1" dirty="0" smtClean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9.4</a:t>
            </a:r>
            <a:r>
              <a:rPr lang="zh-TW" altLang="en-US" sz="2800" b="1" dirty="0" smtClean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海浬，北距泉州石井港</a:t>
            </a:r>
            <a:r>
              <a:rPr lang="en-US" altLang="zh-TW" sz="2800" b="1" dirty="0" smtClean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22</a:t>
            </a:r>
            <a:r>
              <a:rPr lang="zh-TW" altLang="en-US" sz="2800" b="1" dirty="0" smtClean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海浬。</a:t>
            </a:r>
            <a:endParaRPr lang="en-US" altLang="zh-TW" sz="2800" b="1" dirty="0" smtClean="0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 eaLnBrk="1" hangingPunct="1">
              <a:buFont typeface="Arial" panose="020B0604020202020204" pitchFamily="34" charset="0"/>
              <a:buNone/>
              <a:defRPr/>
            </a:pPr>
            <a:r>
              <a:rPr lang="en-US" altLang="zh-TW" sz="2800" b="1" dirty="0" smtClean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en-US" sz="2800" b="1" dirty="0" smtClean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因緊鄰大陸，隨兩岸關係解凍，已由國防前線轉換成兩岸中轉平台。</a:t>
            </a:r>
          </a:p>
        </p:txBody>
      </p:sp>
      <p:sp>
        <p:nvSpPr>
          <p:cNvPr id="18436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6948488" y="6572250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kumimoji="1" sz="27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43FD6D5-5E9E-4384-85FC-48135BD562AF}" type="slidenum">
              <a:rPr kumimoji="0" lang="en-US" altLang="zh-TW" sz="1000" smtClean="0"/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kumimoji="0" lang="en-US" altLang="zh-TW" sz="1000" smtClean="0"/>
          </a:p>
        </p:txBody>
      </p:sp>
      <p:sp>
        <p:nvSpPr>
          <p:cNvPr id="2" name="矩形 1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66CCFF">
              <a:alpha val="27000"/>
            </a:srgbClr>
          </a:solidFill>
          <a:ln>
            <a:gradFill>
              <a:gsLst>
                <a:gs pos="35000">
                  <a:schemeClr val="accent1">
                    <a:lumMod val="5000"/>
                    <a:lumOff val="95000"/>
                  </a:schemeClr>
                </a:gs>
                <a:gs pos="59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4800" b="1" dirty="0">
                <a:solidFill>
                  <a:srgbClr val="333399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壹、地理位置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08050"/>
            <a:ext cx="8910638" cy="578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66CCFF">
              <a:alpha val="27000"/>
            </a:srgbClr>
          </a:solidFill>
          <a:ln>
            <a:gradFill>
              <a:gsLst>
                <a:gs pos="35000">
                  <a:schemeClr val="accent1">
                    <a:lumMod val="5000"/>
                    <a:lumOff val="95000"/>
                  </a:schemeClr>
                </a:gs>
                <a:gs pos="59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4800" b="1" dirty="0">
                <a:solidFill>
                  <a:srgbClr val="333399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小三通客運通航港口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群組 3"/>
          <p:cNvGrpSpPr>
            <a:grpSpLocks/>
          </p:cNvGrpSpPr>
          <p:nvPr/>
        </p:nvGrpSpPr>
        <p:grpSpPr bwMode="auto">
          <a:xfrm>
            <a:off x="138113" y="836613"/>
            <a:ext cx="8928100" cy="5975350"/>
            <a:chOff x="1382713" y="1103313"/>
            <a:chExt cx="6667500" cy="5124450"/>
          </a:xfrm>
        </p:grpSpPr>
        <p:pic>
          <p:nvPicPr>
            <p:cNvPr id="21516" name="Picture 1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713" y="1103313"/>
              <a:ext cx="6667500" cy="5124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1517" name="群組 2"/>
            <p:cNvGrpSpPr>
              <a:grpSpLocks/>
            </p:cNvGrpSpPr>
            <p:nvPr/>
          </p:nvGrpSpPr>
          <p:grpSpPr bwMode="auto">
            <a:xfrm>
              <a:off x="2995817" y="1254006"/>
              <a:ext cx="4386898" cy="4623554"/>
              <a:chOff x="-2734878" y="344363"/>
              <a:chExt cx="4386898" cy="4623554"/>
            </a:xfrm>
          </p:grpSpPr>
          <p:sp>
            <p:nvSpPr>
              <p:cNvPr id="10" name="橢圓 9" title="福州"/>
              <p:cNvSpPr/>
              <p:nvPr/>
            </p:nvSpPr>
            <p:spPr>
              <a:xfrm>
                <a:off x="791611" y="344363"/>
                <a:ext cx="275538" cy="281659"/>
              </a:xfrm>
              <a:prstGeom prst="ellipse">
                <a:avLst/>
              </a:prstGeom>
              <a:solidFill>
                <a:srgbClr val="FFC000"/>
              </a:solidFill>
              <a:ln w="25400" cap="flat" cmpd="sng" algn="ctr">
                <a:solidFill>
                  <a:srgbClr val="93A299">
                    <a:shade val="50000"/>
                  </a:srgb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1000" kern="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福州</a:t>
                </a:r>
              </a:p>
            </p:txBody>
          </p:sp>
          <p:sp>
            <p:nvSpPr>
              <p:cNvPr id="11" name="橢圓 10"/>
              <p:cNvSpPr/>
              <p:nvPr/>
            </p:nvSpPr>
            <p:spPr>
              <a:xfrm>
                <a:off x="-2734878" y="4701697"/>
                <a:ext cx="246180" cy="266220"/>
              </a:xfrm>
              <a:prstGeom prst="ellipse">
                <a:avLst/>
              </a:prstGeom>
              <a:solidFill>
                <a:srgbClr val="FFC000"/>
              </a:solidFill>
              <a:ln w="25400" cap="flat" cmpd="sng" algn="ctr">
                <a:solidFill>
                  <a:srgbClr val="93A299">
                    <a:shade val="50000"/>
                  </a:srgb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1000" kern="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東山</a:t>
                </a:r>
              </a:p>
            </p:txBody>
          </p:sp>
          <p:sp>
            <p:nvSpPr>
              <p:cNvPr id="12" name="橢圓 11"/>
              <p:cNvSpPr/>
              <p:nvPr/>
            </p:nvSpPr>
            <p:spPr>
              <a:xfrm>
                <a:off x="-2060123" y="3404892"/>
                <a:ext cx="270508" cy="247096"/>
              </a:xfrm>
              <a:prstGeom prst="ellipse">
                <a:avLst/>
              </a:prstGeom>
              <a:solidFill>
                <a:srgbClr val="FFC000"/>
              </a:solidFill>
              <a:ln w="25400" cap="flat" cmpd="sng" algn="ctr">
                <a:solidFill>
                  <a:srgbClr val="93A299">
                    <a:shade val="50000"/>
                  </a:srgb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1000" kern="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漳州</a:t>
                </a:r>
                <a:endParaRPr kumimoji="0" lang="zh-TW" altLang="en-US" sz="2400" kern="0" dirty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13" name="橢圓 12"/>
              <p:cNvSpPr/>
              <p:nvPr/>
            </p:nvSpPr>
            <p:spPr>
              <a:xfrm>
                <a:off x="-1575097" y="3157882"/>
                <a:ext cx="269462" cy="277816"/>
              </a:xfrm>
              <a:prstGeom prst="ellipse">
                <a:avLst/>
              </a:prstGeom>
              <a:solidFill>
                <a:srgbClr val="FFC000"/>
              </a:solidFill>
              <a:ln w="25400" cap="flat" cmpd="sng" algn="ctr">
                <a:solidFill>
                  <a:srgbClr val="93A299">
                    <a:shade val="50000"/>
                  </a:srgb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1000" kern="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同益</a:t>
                </a:r>
                <a:endParaRPr kumimoji="0" lang="zh-TW" altLang="en-US" sz="2000" kern="0" dirty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15" name="橢圓 14"/>
              <p:cNvSpPr/>
              <p:nvPr/>
            </p:nvSpPr>
            <p:spPr>
              <a:xfrm>
                <a:off x="-982982" y="3282330"/>
                <a:ext cx="261994" cy="261441"/>
              </a:xfrm>
              <a:prstGeom prst="ellipse">
                <a:avLst/>
              </a:prstGeom>
              <a:solidFill>
                <a:srgbClr val="FFC000"/>
              </a:solidFill>
              <a:ln w="25400" cap="flat" cmpd="sng" algn="ctr">
                <a:solidFill>
                  <a:srgbClr val="93A299">
                    <a:shade val="50000"/>
                  </a:srgb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1000" kern="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石井</a:t>
                </a:r>
              </a:p>
            </p:txBody>
          </p:sp>
          <p:sp>
            <p:nvSpPr>
              <p:cNvPr id="17" name="橢圓 16"/>
              <p:cNvSpPr/>
              <p:nvPr/>
            </p:nvSpPr>
            <p:spPr>
              <a:xfrm>
                <a:off x="-624228" y="3219634"/>
                <a:ext cx="285967" cy="278844"/>
              </a:xfrm>
              <a:prstGeom prst="ellipse">
                <a:avLst/>
              </a:prstGeom>
              <a:solidFill>
                <a:srgbClr val="FFC000"/>
              </a:solidFill>
              <a:ln w="25400" cap="flat" cmpd="sng" algn="ctr">
                <a:solidFill>
                  <a:srgbClr val="93A299">
                    <a:shade val="50000"/>
                  </a:srgb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1000" kern="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圍頭</a:t>
                </a:r>
                <a:endParaRPr kumimoji="0" lang="en-US" altLang="zh-TW" sz="1000" kern="0" dirty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18" name="橢圓 17"/>
              <p:cNvSpPr/>
              <p:nvPr/>
            </p:nvSpPr>
            <p:spPr>
              <a:xfrm>
                <a:off x="-392035" y="2954042"/>
                <a:ext cx="269462" cy="265593"/>
              </a:xfrm>
              <a:prstGeom prst="ellipse">
                <a:avLst/>
              </a:prstGeom>
              <a:solidFill>
                <a:srgbClr val="FFC000"/>
              </a:solidFill>
              <a:ln w="25400" cap="flat" cmpd="sng" algn="ctr">
                <a:solidFill>
                  <a:srgbClr val="93A299">
                    <a:shade val="50000"/>
                  </a:srgb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1000" kern="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石湖</a:t>
                </a:r>
              </a:p>
            </p:txBody>
          </p:sp>
          <p:sp>
            <p:nvSpPr>
              <p:cNvPr id="19" name="橢圓 18"/>
              <p:cNvSpPr/>
              <p:nvPr/>
            </p:nvSpPr>
            <p:spPr>
              <a:xfrm>
                <a:off x="1382558" y="1675733"/>
                <a:ext cx="269462" cy="308848"/>
              </a:xfrm>
              <a:prstGeom prst="ellipse">
                <a:avLst/>
              </a:prstGeom>
              <a:solidFill>
                <a:srgbClr val="FFC000"/>
              </a:solidFill>
              <a:ln w="25400" cap="flat" cmpd="sng" algn="ctr">
                <a:solidFill>
                  <a:srgbClr val="93A299">
                    <a:shade val="50000"/>
                  </a:srgb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1000" kern="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平潭</a:t>
                </a:r>
              </a:p>
            </p:txBody>
          </p:sp>
          <p:sp>
            <p:nvSpPr>
              <p:cNvPr id="20" name="橢圓 19"/>
              <p:cNvSpPr/>
              <p:nvPr/>
            </p:nvSpPr>
            <p:spPr>
              <a:xfrm>
                <a:off x="-934767" y="3651903"/>
                <a:ext cx="113112" cy="123505"/>
              </a:xfrm>
              <a:prstGeom prst="ellipse">
                <a:avLst/>
              </a:prstGeom>
              <a:solidFill>
                <a:srgbClr val="FF0000"/>
              </a:solidFill>
              <a:ln w="25400" cap="flat" cmpd="sng" algn="ctr">
                <a:solidFill>
                  <a:srgbClr val="93A299">
                    <a:shade val="50000"/>
                  </a:srgb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kern="0">
                  <a:solidFill>
                    <a:prstClr val="white"/>
                  </a:solidFill>
                  <a:latin typeface="Century Gothic"/>
                  <a:ea typeface="微軟正黑體"/>
                </a:endParaRPr>
              </a:p>
            </p:txBody>
          </p:sp>
        </p:grpSp>
      </p:grpSp>
      <p:sp>
        <p:nvSpPr>
          <p:cNvPr id="21" name="橢圓 20"/>
          <p:cNvSpPr/>
          <p:nvPr/>
        </p:nvSpPr>
        <p:spPr bwMode="auto">
          <a:xfrm>
            <a:off x="5724128" y="3489378"/>
            <a:ext cx="358641" cy="371670"/>
          </a:xfrm>
          <a:prstGeom prst="ellipse">
            <a:avLst/>
          </a:prstGeom>
          <a:solidFill>
            <a:srgbClr val="FFC000"/>
          </a:solidFill>
          <a:ln w="25400" cap="flat" cmpd="sng" algn="ctr">
            <a:solidFill>
              <a:srgbClr val="93A299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0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後渚</a:t>
            </a:r>
          </a:p>
        </p:txBody>
      </p:sp>
      <p:sp>
        <p:nvSpPr>
          <p:cNvPr id="16" name="橢圓 15"/>
          <p:cNvSpPr/>
          <p:nvPr/>
        </p:nvSpPr>
        <p:spPr bwMode="auto">
          <a:xfrm>
            <a:off x="6084168" y="2492896"/>
            <a:ext cx="360040" cy="332619"/>
          </a:xfrm>
          <a:prstGeom prst="ellipse">
            <a:avLst/>
          </a:prstGeom>
          <a:solidFill>
            <a:srgbClr val="FFC000"/>
          </a:solidFill>
          <a:ln w="25400" cap="flat" cmpd="sng" algn="ctr">
            <a:solidFill>
              <a:srgbClr val="93A299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0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秀嶼</a:t>
            </a:r>
          </a:p>
        </p:txBody>
      </p:sp>
      <p:sp>
        <p:nvSpPr>
          <p:cNvPr id="23" name="矩形 22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66CCFF">
              <a:alpha val="27000"/>
            </a:srgbClr>
          </a:solidFill>
          <a:ln>
            <a:gradFill>
              <a:gsLst>
                <a:gs pos="35000">
                  <a:schemeClr val="accent1">
                    <a:lumMod val="5000"/>
                    <a:lumOff val="95000"/>
                  </a:schemeClr>
                </a:gs>
                <a:gs pos="59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4800" b="1" dirty="0">
                <a:solidFill>
                  <a:srgbClr val="333399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小三通貨運通航港口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9388" y="1052513"/>
            <a:ext cx="8713787" cy="5653087"/>
          </a:xfrm>
        </p:spPr>
        <p:txBody>
          <a:bodyPr/>
          <a:lstStyle/>
          <a:p>
            <a:pPr>
              <a:lnSpc>
                <a:spcPts val="4400"/>
              </a:lnSpc>
              <a:buSzPct val="140000"/>
              <a:buFont typeface="Wingdings" panose="05000000000000000000" pitchFamily="2" charset="2"/>
              <a:buBlip>
                <a:blip r:embed="rId2"/>
              </a:buBlip>
              <a:defRPr/>
            </a:pP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1957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日成立金門縣漁港碼頭管理處。 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ts val="4400"/>
              </a:lnSpc>
              <a:buClr>
                <a:schemeClr val="accent1">
                  <a:lumMod val="50000"/>
                </a:schemeClr>
              </a:buClr>
              <a:buSzPct val="140000"/>
              <a:buFont typeface="Wingdings" panose="05000000000000000000" pitchFamily="2" charset="2"/>
              <a:buBlip>
                <a:blip r:embed="rId2"/>
              </a:buBlip>
              <a:defRPr/>
            </a:pP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1975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日更名金門縣漁港管理檢查處。 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ts val="4400"/>
              </a:lnSpc>
              <a:buClr>
                <a:schemeClr val="accent1">
                  <a:lumMod val="50000"/>
                </a:schemeClr>
              </a:buClr>
              <a:buSzPct val="140000"/>
              <a:buFont typeface="Wingdings" panose="05000000000000000000" pitchFamily="2" charset="2"/>
              <a:buBlip>
                <a:blip r:embed="rId2"/>
              </a:buBlip>
              <a:defRPr/>
            </a:pP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1985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 新湖漁港成立，機關改制正名為金門縣港口檢查處。 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ts val="4400"/>
              </a:lnSpc>
              <a:buClr>
                <a:schemeClr val="accent1">
                  <a:lumMod val="50000"/>
                </a:schemeClr>
              </a:buClr>
              <a:buSzPct val="140000"/>
              <a:buFont typeface="Wingdings" panose="05000000000000000000" pitchFamily="2" charset="2"/>
              <a:buBlip>
                <a:blip r:embed="rId2"/>
              </a:buBlip>
              <a:defRPr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機關名稱為福建省金門縣金門港務處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1993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13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 為應戰地政務解除，修正組織規程，核定修正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ts val="4400"/>
              </a:lnSpc>
              <a:buClr>
                <a:schemeClr val="accent1">
                  <a:lumMod val="50000"/>
                </a:schemeClr>
              </a:buClr>
              <a:buSzPct val="140000"/>
              <a:buFont typeface="Wingdings" panose="05000000000000000000" pitchFamily="2" charset="2"/>
              <a:buBlip>
                <a:blip r:embed="rId2"/>
              </a:buBlip>
              <a:defRPr/>
            </a:pP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2004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25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日配合金門縣政府組織規程修正，機關核定正名為「金門縣港務處」。</a:t>
            </a:r>
          </a:p>
          <a:p>
            <a:pPr marL="0" indent="0" algn="just">
              <a:lnSpc>
                <a:spcPts val="44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None/>
              <a:defRPr/>
            </a:pP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4400"/>
              </a:lnSpc>
              <a:buFont typeface="Wingdings" panose="05000000000000000000" pitchFamily="2" charset="2"/>
              <a:buBlip>
                <a:blip r:embed="rId2"/>
              </a:buBlip>
              <a:defRPr/>
            </a:pP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ts val="44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Blip>
                <a:blip r:embed="rId2"/>
              </a:buBlip>
              <a:defRPr/>
            </a:pP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ts val="44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Blip>
                <a:blip r:embed="rId2"/>
              </a:buBlip>
              <a:defRPr/>
            </a:pP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ts val="44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Blip>
                <a:blip r:embed="rId2"/>
              </a:buBlip>
              <a:defRPr/>
            </a:pP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531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kumimoji="1" sz="27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0DC56A8-CC1F-46E8-9671-CD134C88103A}" type="slidenum">
              <a:rPr kumimoji="0" lang="en-US" altLang="zh-TW" sz="1000" smtClean="0"/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kumimoji="0" lang="en-US" altLang="zh-TW" sz="1000" smtClean="0"/>
          </a:p>
        </p:txBody>
      </p:sp>
      <p:sp>
        <p:nvSpPr>
          <p:cNvPr id="5" name="矩形 4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66CCFF">
              <a:alpha val="27000"/>
            </a:srgbClr>
          </a:solidFill>
          <a:ln>
            <a:gradFill>
              <a:gsLst>
                <a:gs pos="35000">
                  <a:schemeClr val="accent1">
                    <a:lumMod val="5000"/>
                    <a:lumOff val="95000"/>
                  </a:schemeClr>
                </a:gs>
                <a:gs pos="59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4800" b="1" dirty="0">
                <a:solidFill>
                  <a:srgbClr val="333399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貳、機關沿革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2"/>
          <p:cNvSpPr>
            <a:spLocks noGrp="1"/>
          </p:cNvSpPr>
          <p:nvPr>
            <p:ph idx="1"/>
          </p:nvPr>
        </p:nvSpPr>
        <p:spPr>
          <a:xfrm>
            <a:off x="-323850" y="1968500"/>
            <a:ext cx="4276725" cy="2876550"/>
          </a:xfrm>
        </p:spPr>
        <p:txBody>
          <a:bodyPr/>
          <a:lstStyle/>
          <a:p>
            <a:pPr lvl="1" algn="just" eaLnBrk="1" hangingPunct="1">
              <a:lnSpc>
                <a:spcPts val="4500"/>
              </a:lnSpc>
              <a:buClr>
                <a:schemeClr val="accent1">
                  <a:lumMod val="50000"/>
                </a:schemeClr>
              </a:buClr>
              <a:buSzPct val="200000"/>
              <a:buFont typeface="Wingdings" panose="05000000000000000000" pitchFamily="2" charset="2"/>
              <a:buBlip>
                <a:blip r:embed="rId3"/>
              </a:buBlip>
              <a:defRPr/>
            </a:pPr>
            <a:r>
              <a:rPr lang="zh-TW" altLang="en-US" sz="2500" b="1" dirty="0" smtClean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金門港於</a:t>
            </a:r>
            <a:r>
              <a:rPr lang="en-US" altLang="zh-TW" sz="2500" b="1" dirty="0" smtClean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2000</a:t>
            </a:r>
            <a:r>
              <a:rPr lang="zh-TW" altLang="en-US" sz="2500" b="1" dirty="0" smtClean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500" b="1" dirty="0" smtClean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</a:t>
            </a:r>
            <a:r>
              <a:rPr lang="zh-TW" altLang="en-US" sz="2500" b="1" dirty="0" smtClean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 </a:t>
            </a:r>
            <a:r>
              <a:rPr lang="en-US" altLang="zh-TW" sz="2500" b="1" dirty="0" smtClean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2500" b="1" dirty="0" smtClean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日奉行政院核定為國內商港</a:t>
            </a:r>
            <a:r>
              <a:rPr lang="zh-TW" altLang="en-US" sz="2500" b="1" dirty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500" b="1" dirty="0" smtClean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並分為一港三港區（水頭、</a:t>
            </a:r>
            <a:r>
              <a:rPr lang="zh-TW" altLang="en-US" sz="2500" b="1" dirty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料羅</a:t>
            </a:r>
            <a:r>
              <a:rPr lang="zh-TW" altLang="en-US" sz="2500" b="1" dirty="0" smtClean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、九宮）。</a:t>
            </a:r>
            <a:endParaRPr lang="en-US" altLang="zh-TW" sz="2500" b="1" dirty="0" smtClean="0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 eaLnBrk="1" hangingPunct="1">
              <a:lnSpc>
                <a:spcPts val="4000"/>
              </a:lnSpc>
              <a:buFont typeface="Arial" panose="020B0604020202020204" pitchFamily="34" charset="0"/>
              <a:buNone/>
              <a:defRPr/>
            </a:pPr>
            <a:endParaRPr lang="zh-TW" altLang="en-US" sz="2500" b="1" dirty="0" smtClean="0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 eaLnBrk="1" hangingPunct="1">
              <a:lnSpc>
                <a:spcPts val="4000"/>
              </a:lnSpc>
              <a:buFont typeface="Arial" panose="020B0604020202020204" pitchFamily="34" charset="0"/>
              <a:buNone/>
              <a:defRPr/>
            </a:pPr>
            <a:r>
              <a:rPr lang="zh-TW" altLang="en-US" sz="2500" b="1" dirty="0" smtClean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</a:p>
        </p:txBody>
      </p:sp>
      <p:sp>
        <p:nvSpPr>
          <p:cNvPr id="23555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7023100" y="6554788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kumimoji="1" sz="27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03E3305-0763-4626-A62B-A2A5910CF682}" type="slidenum">
              <a:rPr kumimoji="0" lang="en-US" altLang="zh-TW" sz="1000" smtClean="0"/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kumimoji="0" lang="en-US" altLang="zh-TW" sz="1000" smtClean="0"/>
          </a:p>
        </p:txBody>
      </p:sp>
      <p:sp>
        <p:nvSpPr>
          <p:cNvPr id="10" name="矩形 9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66CCFF">
              <a:alpha val="27000"/>
            </a:srgbClr>
          </a:solidFill>
          <a:ln>
            <a:gradFill>
              <a:gsLst>
                <a:gs pos="35000">
                  <a:schemeClr val="accent1">
                    <a:lumMod val="5000"/>
                    <a:lumOff val="95000"/>
                  </a:schemeClr>
                </a:gs>
                <a:gs pos="59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4800" b="1" dirty="0">
                <a:solidFill>
                  <a:srgbClr val="333399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參、金門港管理機制及發展定位</a:t>
            </a:r>
          </a:p>
        </p:txBody>
      </p:sp>
      <p:sp>
        <p:nvSpPr>
          <p:cNvPr id="4" name="圓角矩形 3"/>
          <p:cNvSpPr/>
          <p:nvPr/>
        </p:nvSpPr>
        <p:spPr>
          <a:xfrm>
            <a:off x="323850" y="1052513"/>
            <a:ext cx="3095625" cy="844550"/>
          </a:xfrm>
          <a:prstGeom prst="roundRect">
            <a:avLst/>
          </a:prstGeom>
          <a:solidFill>
            <a:srgbClr val="FF9933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539552" y="1124744"/>
            <a:ext cx="2664296" cy="72008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>
            <a:defPPr>
              <a:defRPr lang="zh-TW"/>
            </a:defPPr>
            <a:lvl1pPr algn="dist">
              <a:defRPr sz="4000" b="1">
                <a:ln>
                  <a:solidFill>
                    <a:srgbClr val="9999FF"/>
                  </a:solidFill>
                </a:ln>
                <a:solidFill>
                  <a:srgbClr val="1658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r>
              <a:rPr lang="zh-TW" altLang="en-US" dirty="0" smtClean="0"/>
              <a:t>管理機制</a:t>
            </a:r>
          </a:p>
        </p:txBody>
      </p:sp>
      <p:grpSp>
        <p:nvGrpSpPr>
          <p:cNvPr id="23561" name="群組 13"/>
          <p:cNvGrpSpPr>
            <a:grpSpLocks/>
          </p:cNvGrpSpPr>
          <p:nvPr/>
        </p:nvGrpSpPr>
        <p:grpSpPr bwMode="auto">
          <a:xfrm>
            <a:off x="3995738" y="1087438"/>
            <a:ext cx="5000625" cy="3133725"/>
            <a:chOff x="1446767" y="2826327"/>
            <a:chExt cx="6400800" cy="3823855"/>
          </a:xfrm>
        </p:grpSpPr>
        <p:pic>
          <p:nvPicPr>
            <p:cNvPr id="15" name="圖片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46767" y="2826327"/>
              <a:ext cx="6400800" cy="382385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23564" name="群組 15"/>
            <p:cNvGrpSpPr>
              <a:grpSpLocks noChangeAspect="1"/>
            </p:cNvGrpSpPr>
            <p:nvPr/>
          </p:nvGrpSpPr>
          <p:grpSpPr bwMode="auto">
            <a:xfrm>
              <a:off x="1549122" y="3094514"/>
              <a:ext cx="5944784" cy="3514706"/>
              <a:chOff x="428754" y="3251033"/>
              <a:chExt cx="5520773" cy="3264021"/>
            </a:xfrm>
          </p:grpSpPr>
          <p:sp>
            <p:nvSpPr>
              <p:cNvPr id="17" name="橢圓 16"/>
              <p:cNvSpPr/>
              <p:nvPr/>
            </p:nvSpPr>
            <p:spPr>
              <a:xfrm>
                <a:off x="1362151" y="5450339"/>
                <a:ext cx="332124" cy="296827"/>
              </a:xfrm>
              <a:prstGeom prst="ellipse">
                <a:avLst/>
              </a:prstGeom>
              <a:noFill/>
              <a:ln w="57150">
                <a:solidFill>
                  <a:srgbClr val="FF33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sp>
            <p:nvSpPr>
              <p:cNvPr id="18" name="橢圓 17"/>
              <p:cNvSpPr/>
              <p:nvPr/>
            </p:nvSpPr>
            <p:spPr>
              <a:xfrm>
                <a:off x="1862224" y="5390975"/>
                <a:ext cx="547250" cy="510901"/>
              </a:xfrm>
              <a:prstGeom prst="ellipse">
                <a:avLst/>
              </a:prstGeom>
              <a:noFill/>
              <a:ln w="57150">
                <a:solidFill>
                  <a:srgbClr val="FF33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sp>
            <p:nvSpPr>
              <p:cNvPr id="19" name="橢圓 18"/>
              <p:cNvSpPr/>
              <p:nvPr/>
            </p:nvSpPr>
            <p:spPr>
              <a:xfrm>
                <a:off x="4855113" y="5664415"/>
                <a:ext cx="432138" cy="431747"/>
              </a:xfrm>
              <a:prstGeom prst="ellipse">
                <a:avLst/>
              </a:prstGeom>
              <a:noFill/>
              <a:ln w="57150">
                <a:solidFill>
                  <a:srgbClr val="FF33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sp>
            <p:nvSpPr>
              <p:cNvPr id="23568" name="文字方塊 19"/>
              <p:cNvSpPr txBox="1">
                <a:spLocks noChangeArrowheads="1"/>
              </p:cNvSpPr>
              <p:nvPr/>
            </p:nvSpPr>
            <p:spPr bwMode="auto">
              <a:xfrm>
                <a:off x="4632447" y="6096529"/>
                <a:ext cx="1317080" cy="418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kumimoji="1" sz="27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zh-TW" altLang="en-US" sz="1800" b="1">
                    <a:solidFill>
                      <a:srgbClr val="FFFF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料羅港區</a:t>
                </a:r>
              </a:p>
            </p:txBody>
          </p:sp>
          <p:sp>
            <p:nvSpPr>
              <p:cNvPr id="23569" name="文字方塊 20"/>
              <p:cNvSpPr txBox="1">
                <a:spLocks noChangeArrowheads="1"/>
              </p:cNvSpPr>
              <p:nvPr/>
            </p:nvSpPr>
            <p:spPr bwMode="auto">
              <a:xfrm>
                <a:off x="1656011" y="4871064"/>
                <a:ext cx="1317080" cy="418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kumimoji="1" sz="27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zh-TW" altLang="en-US" sz="1800" b="1">
                    <a:solidFill>
                      <a:srgbClr val="FFFF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水頭港區</a:t>
                </a:r>
              </a:p>
            </p:txBody>
          </p:sp>
          <p:sp>
            <p:nvSpPr>
              <p:cNvPr id="23570" name="文字方塊 21"/>
              <p:cNvSpPr txBox="1">
                <a:spLocks noChangeArrowheads="1"/>
              </p:cNvSpPr>
              <p:nvPr/>
            </p:nvSpPr>
            <p:spPr bwMode="auto">
              <a:xfrm>
                <a:off x="428754" y="5740919"/>
                <a:ext cx="1317080" cy="418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kumimoji="1" sz="27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zh-TW" altLang="en-US" sz="1800" b="1">
                    <a:solidFill>
                      <a:srgbClr val="FFFF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九宮港區</a:t>
                </a:r>
              </a:p>
            </p:txBody>
          </p:sp>
          <p:sp>
            <p:nvSpPr>
              <p:cNvPr id="23571" name="文字方塊 22"/>
              <p:cNvSpPr txBox="1">
                <a:spLocks noChangeArrowheads="1"/>
              </p:cNvSpPr>
              <p:nvPr/>
            </p:nvSpPr>
            <p:spPr bwMode="auto">
              <a:xfrm>
                <a:off x="3476828" y="4676230"/>
                <a:ext cx="1286591" cy="453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kumimoji="1" sz="27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zh-TW" altLang="en-US" sz="2000" b="1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金 門 島</a:t>
                </a:r>
              </a:p>
            </p:txBody>
          </p:sp>
          <p:sp>
            <p:nvSpPr>
              <p:cNvPr id="23572" name="文字方塊 23"/>
              <p:cNvSpPr txBox="1">
                <a:spLocks noChangeArrowheads="1"/>
              </p:cNvSpPr>
              <p:nvPr/>
            </p:nvSpPr>
            <p:spPr bwMode="auto">
              <a:xfrm>
                <a:off x="713620" y="4839429"/>
                <a:ext cx="609759" cy="3487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kumimoji="1" sz="27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zh-TW" altLang="en-US" sz="2000" b="1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烈嶼</a:t>
                </a:r>
              </a:p>
            </p:txBody>
          </p:sp>
          <p:grpSp>
            <p:nvGrpSpPr>
              <p:cNvPr id="23573" name="群組 24"/>
              <p:cNvGrpSpPr>
                <a:grpSpLocks/>
              </p:cNvGrpSpPr>
              <p:nvPr/>
            </p:nvGrpSpPr>
            <p:grpSpPr bwMode="auto">
              <a:xfrm>
                <a:off x="513994" y="3251033"/>
                <a:ext cx="360000" cy="522559"/>
                <a:chOff x="7877332" y="1193166"/>
                <a:chExt cx="360000" cy="522559"/>
              </a:xfrm>
            </p:grpSpPr>
            <p:grpSp>
              <p:nvGrpSpPr>
                <p:cNvPr id="23574" name="群組 25"/>
                <p:cNvGrpSpPr>
                  <a:grpSpLocks/>
                </p:cNvGrpSpPr>
                <p:nvPr/>
              </p:nvGrpSpPr>
              <p:grpSpPr bwMode="auto">
                <a:xfrm>
                  <a:off x="7877332" y="1355725"/>
                  <a:ext cx="360000" cy="360000"/>
                  <a:chOff x="8144032" y="1343025"/>
                  <a:chExt cx="392749" cy="392906"/>
                </a:xfrm>
              </p:grpSpPr>
              <p:sp>
                <p:nvSpPr>
                  <p:cNvPr id="28" name="橢圓 27"/>
                  <p:cNvSpPr/>
                  <p:nvPr/>
                </p:nvSpPr>
                <p:spPr>
                  <a:xfrm>
                    <a:off x="8035861" y="1327689"/>
                    <a:ext cx="500273" cy="392676"/>
                  </a:xfrm>
                  <a:prstGeom prst="ellipse">
                    <a:avLst/>
                  </a:prstGeom>
                  <a:no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TW" altLang="en-US"/>
                  </a:p>
                </p:txBody>
              </p:sp>
              <p:sp>
                <p:nvSpPr>
                  <p:cNvPr id="29" name="手繪多邊形 28"/>
                  <p:cNvSpPr/>
                  <p:nvPr/>
                </p:nvSpPr>
                <p:spPr>
                  <a:xfrm>
                    <a:off x="8241735" y="1345360"/>
                    <a:ext cx="195580" cy="337701"/>
                  </a:xfrm>
                  <a:custGeom>
                    <a:avLst/>
                    <a:gdLst>
                      <a:gd name="connsiteX0" fmla="*/ 100012 w 195262"/>
                      <a:gd name="connsiteY0" fmla="*/ 0 h 338138"/>
                      <a:gd name="connsiteX1" fmla="*/ 0 w 195262"/>
                      <a:gd name="connsiteY1" fmla="*/ 338138 h 338138"/>
                      <a:gd name="connsiteX2" fmla="*/ 102393 w 195262"/>
                      <a:gd name="connsiteY2" fmla="*/ 292894 h 338138"/>
                      <a:gd name="connsiteX3" fmla="*/ 195262 w 195262"/>
                      <a:gd name="connsiteY3" fmla="*/ 333375 h 338138"/>
                      <a:gd name="connsiteX4" fmla="*/ 100012 w 195262"/>
                      <a:gd name="connsiteY4" fmla="*/ 0 h 33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5262" h="338138">
                        <a:moveTo>
                          <a:pt x="100012" y="0"/>
                        </a:moveTo>
                        <a:lnTo>
                          <a:pt x="0" y="338138"/>
                        </a:lnTo>
                        <a:lnTo>
                          <a:pt x="102393" y="292894"/>
                        </a:lnTo>
                        <a:lnTo>
                          <a:pt x="195262" y="333375"/>
                        </a:lnTo>
                        <a:lnTo>
                          <a:pt x="100012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TW" altLang="en-US"/>
                  </a:p>
                </p:txBody>
              </p:sp>
            </p:grpSp>
            <p:sp>
              <p:nvSpPr>
                <p:cNvPr id="23575" name="文字方塊 26"/>
                <p:cNvSpPr txBox="1">
                  <a:spLocks noChangeArrowheads="1"/>
                </p:cNvSpPr>
                <p:nvPr/>
              </p:nvSpPr>
              <p:spPr bwMode="auto">
                <a:xfrm>
                  <a:off x="7940910" y="1193166"/>
                  <a:ext cx="250390" cy="2154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l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¡"/>
                    <a:defRPr kumimoji="1" sz="27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l"/>
                    <a:defRPr kumimoji="1" sz="23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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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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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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zh-TW" sz="800">
                      <a:solidFill>
                        <a:schemeClr val="bg1"/>
                      </a:solidFill>
                    </a:rPr>
                    <a:t>N</a:t>
                  </a:r>
                  <a:endParaRPr lang="zh-TW" altLang="en-US" sz="80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6" name="文字方塊 5"/>
          <p:cNvSpPr txBox="1"/>
          <p:nvPr/>
        </p:nvSpPr>
        <p:spPr>
          <a:xfrm>
            <a:off x="-323850" y="4837113"/>
            <a:ext cx="9078913" cy="2016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1" algn="just" eaLnBrk="1" hangingPunct="1">
              <a:lnSpc>
                <a:spcPts val="5000"/>
              </a:lnSpc>
              <a:buClr>
                <a:schemeClr val="accent1">
                  <a:lumMod val="50000"/>
                </a:schemeClr>
              </a:buClr>
              <a:buSzPct val="200000"/>
              <a:buFontTx/>
              <a:buBlip>
                <a:blip r:embed="rId3"/>
              </a:buBlip>
              <a:defRPr/>
            </a:pPr>
            <a:r>
              <a:rPr lang="zh-TW" altLang="en-US" sz="2500" b="1" dirty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行政院</a:t>
            </a:r>
            <a:r>
              <a:rPr lang="en-US" altLang="zh-TW" sz="2500" b="1" dirty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2012</a:t>
            </a:r>
            <a:r>
              <a:rPr lang="zh-TW" altLang="en-US" sz="2500" b="1" dirty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500" b="1" dirty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altLang="en-US" sz="2500" b="1" dirty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500" b="1" dirty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r>
            <a:r>
              <a:rPr lang="zh-TW" altLang="en-US" sz="2500" b="1" dirty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日依商港法指定金門縣政府為金門</a:t>
            </a:r>
            <a:endParaRPr lang="en-US" altLang="zh-TW" sz="2500" b="1" dirty="0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 algn="just" eaLnBrk="1" hangingPunct="1">
              <a:lnSpc>
                <a:spcPts val="5000"/>
              </a:lnSpc>
              <a:buClr>
                <a:schemeClr val="accent1">
                  <a:lumMod val="50000"/>
                </a:schemeClr>
              </a:buClr>
              <a:buSzPct val="200000"/>
              <a:defRPr/>
            </a:pPr>
            <a:r>
              <a:rPr lang="zh-TW" altLang="en-US" sz="2500" b="1" dirty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國內商港經營管理機關，縣府並於</a:t>
            </a:r>
            <a:r>
              <a:rPr lang="en-US" altLang="zh-TW" sz="2500" b="1" dirty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2012</a:t>
            </a:r>
            <a:r>
              <a:rPr lang="zh-TW" altLang="en-US" sz="2500" b="1" dirty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500" b="1" dirty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lang="zh-TW" altLang="en-US" sz="2500" b="1" dirty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500" b="1" dirty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2500" b="1" dirty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日委任</a:t>
            </a:r>
            <a:endParaRPr lang="en-US" altLang="zh-TW" sz="2500" b="1" dirty="0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 algn="just" eaLnBrk="1" hangingPunct="1">
              <a:lnSpc>
                <a:spcPts val="5000"/>
              </a:lnSpc>
              <a:buClr>
                <a:schemeClr val="accent1">
                  <a:lumMod val="50000"/>
                </a:schemeClr>
              </a:buClr>
              <a:buSzPct val="200000"/>
              <a:defRPr/>
            </a:pPr>
            <a:r>
              <a:rPr lang="zh-TW" altLang="en-US" sz="2500" b="1" dirty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本處辦理金門港之管理經營業務。</a:t>
            </a:r>
            <a:endParaRPr lang="en-US" altLang="zh-TW" sz="2500" b="1" dirty="0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059113" y="974725"/>
            <a:ext cx="6265862" cy="2525713"/>
          </a:xfrm>
        </p:spPr>
        <p:txBody>
          <a:bodyPr/>
          <a:lstStyle/>
          <a:p>
            <a:pPr lvl="1" algn="just" eaLnBrk="1" hangingPunct="1">
              <a:lnSpc>
                <a:spcPct val="150000"/>
              </a:lnSpc>
              <a:buClr>
                <a:schemeClr val="accent1">
                  <a:lumMod val="50000"/>
                </a:schemeClr>
              </a:buClr>
              <a:buSzPct val="150000"/>
              <a:buFont typeface="Wingdings" panose="05000000000000000000" pitchFamily="2" charset="2"/>
              <a:buBlip>
                <a:blip r:embed="rId2"/>
              </a:buBlip>
              <a:defRPr/>
            </a:pPr>
            <a:r>
              <a:rPr lang="zh-TW" altLang="en-US" sz="2500" b="1" dirty="0" smtClean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金</a:t>
            </a:r>
            <a:r>
              <a:rPr lang="zh-TW" altLang="en-US" sz="2500" b="1" dirty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門對外及各島間</a:t>
            </a:r>
            <a:r>
              <a:rPr lang="zh-TW" altLang="en-US" sz="2500" b="1" dirty="0" smtClean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之主要</a:t>
            </a:r>
            <a:r>
              <a:rPr lang="zh-TW" altLang="en-US" sz="2500" b="1" dirty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客貨運</a:t>
            </a:r>
            <a:r>
              <a:rPr lang="zh-TW" altLang="en-US" sz="2500" b="1" dirty="0" smtClean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港口</a:t>
            </a:r>
            <a:endParaRPr lang="en-US" altLang="zh-TW" sz="2500" b="1" dirty="0" smtClean="0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 algn="just" eaLnBrk="1" hangingPunct="1">
              <a:lnSpc>
                <a:spcPct val="150000"/>
              </a:lnSpc>
              <a:buClr>
                <a:schemeClr val="accent1">
                  <a:lumMod val="50000"/>
                </a:schemeClr>
              </a:buClr>
              <a:buSzPct val="150000"/>
              <a:buFont typeface="Wingdings" panose="05000000000000000000" pitchFamily="2" charset="2"/>
              <a:buBlip>
                <a:blip r:embed="rId2"/>
              </a:buBlip>
              <a:defRPr/>
            </a:pPr>
            <a:r>
              <a:rPr lang="zh-TW" altLang="en-US" sz="2500" b="1" dirty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兩岸小三通</a:t>
            </a:r>
            <a:r>
              <a:rPr lang="zh-TW" altLang="en-US" sz="2500" b="1" dirty="0" smtClean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港口</a:t>
            </a:r>
            <a:endParaRPr lang="en-US" altLang="zh-TW" sz="2500" b="1" dirty="0" smtClean="0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 algn="just" eaLnBrk="1" hangingPunct="1">
              <a:lnSpc>
                <a:spcPct val="150000"/>
              </a:lnSpc>
              <a:buClr>
                <a:schemeClr val="accent1">
                  <a:lumMod val="50000"/>
                </a:schemeClr>
              </a:buClr>
              <a:buSzPct val="150000"/>
              <a:buFont typeface="Wingdings" panose="05000000000000000000" pitchFamily="2" charset="2"/>
              <a:buBlip>
                <a:blip r:embed="rId2"/>
              </a:buBlip>
              <a:defRPr/>
            </a:pPr>
            <a:r>
              <a:rPr lang="zh-TW" altLang="en-US" sz="2500" b="1" dirty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兼具親水性港口</a:t>
            </a:r>
          </a:p>
          <a:p>
            <a:pPr lvl="1" algn="just" eaLnBrk="1" hangingPunct="1">
              <a:lnSpc>
                <a:spcPct val="150000"/>
              </a:lnSpc>
              <a:buClr>
                <a:schemeClr val="accent1">
                  <a:lumMod val="50000"/>
                </a:schemeClr>
              </a:buClr>
              <a:buSzPct val="150000"/>
              <a:buFont typeface="Wingdings" panose="05000000000000000000" pitchFamily="2" charset="2"/>
              <a:buBlip>
                <a:blip r:embed="rId2"/>
              </a:buBlip>
              <a:defRPr/>
            </a:pPr>
            <a:endParaRPr lang="zh-TW" altLang="en-US" sz="2500" b="1" dirty="0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 algn="just" eaLnBrk="1" hangingPunct="1">
              <a:lnSpc>
                <a:spcPct val="150000"/>
              </a:lnSpc>
              <a:buClr>
                <a:schemeClr val="accent1">
                  <a:lumMod val="50000"/>
                </a:schemeClr>
              </a:buClr>
              <a:buSzPct val="150000"/>
              <a:buFont typeface="Wingdings" panose="05000000000000000000" pitchFamily="2" charset="2"/>
              <a:buBlip>
                <a:blip r:embed="rId2"/>
              </a:buBlip>
              <a:defRPr/>
            </a:pPr>
            <a:endParaRPr lang="zh-TW" altLang="en-US" sz="2500" b="1" dirty="0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defRPr/>
            </a:pPr>
            <a:endParaRPr lang="zh-TW" altLang="en-US" dirty="0"/>
          </a:p>
        </p:txBody>
      </p:sp>
      <p:sp>
        <p:nvSpPr>
          <p:cNvPr id="25603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kumimoji="1" sz="27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471BD37-8F9D-4E92-8FE3-BFAB901E8231}" type="slidenum">
              <a:rPr kumimoji="0" lang="en-US" altLang="zh-TW" sz="1000" smtClean="0"/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kumimoji="0" lang="en-US" altLang="zh-TW" sz="1000" smtClean="0"/>
          </a:p>
        </p:txBody>
      </p:sp>
      <p:sp>
        <p:nvSpPr>
          <p:cNvPr id="6" name="矩形 5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66CCFF">
              <a:alpha val="27000"/>
            </a:srgbClr>
          </a:solidFill>
          <a:ln>
            <a:gradFill>
              <a:gsLst>
                <a:gs pos="35000">
                  <a:schemeClr val="accent1">
                    <a:lumMod val="5000"/>
                    <a:lumOff val="95000"/>
                  </a:schemeClr>
                </a:gs>
                <a:gs pos="59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4800" b="1" dirty="0">
                <a:solidFill>
                  <a:srgbClr val="333399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參、金門港管理機制及發展定位</a:t>
            </a:r>
          </a:p>
        </p:txBody>
      </p:sp>
      <p:graphicFrame>
        <p:nvGraphicFramePr>
          <p:cNvPr id="32" name="表格 31"/>
          <p:cNvGraphicFramePr>
            <a:graphicFrameLocks noGrp="1"/>
          </p:cNvGraphicFramePr>
          <p:nvPr/>
        </p:nvGraphicFramePr>
        <p:xfrm>
          <a:off x="647700" y="3141663"/>
          <a:ext cx="7559675" cy="34671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403"/>
                <a:gridCol w="2645169"/>
                <a:gridCol w="910170"/>
                <a:gridCol w="2987933"/>
              </a:tblGrid>
              <a:tr h="41435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港區</a:t>
                      </a:r>
                      <a:endParaRPr lang="zh-TW" altLang="en-US" sz="1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798" marR="10798" marT="3600" marB="360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106~110</a:t>
                      </a:r>
                      <a:r>
                        <a:rPr lang="zh-TW" altLang="en-US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年港埠建設計畫</a:t>
                      </a:r>
                    </a:p>
                  </a:txBody>
                  <a:tcPr marL="10798" marR="10798" marT="3600" marB="360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798" marR="10798" marT="3600" marB="36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111~115</a:t>
                      </a:r>
                      <a:r>
                        <a:rPr lang="zh-TW" altLang="en-US" sz="20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年港埠建設計畫</a:t>
                      </a:r>
                      <a:endParaRPr lang="zh-TW" altLang="en-US" sz="2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798" marR="10798" marT="3600" marB="3600" anchor="ctr">
                    <a:solidFill>
                      <a:srgbClr val="C00000"/>
                    </a:solidFill>
                  </a:tcPr>
                </a:tc>
              </a:tr>
              <a:tr h="13351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料羅</a:t>
                      </a:r>
                    </a:p>
                  </a:txBody>
                  <a:tcPr marL="10798" marR="10798" marT="3600" marB="3600" anchor="ctr">
                    <a:solidFill>
                      <a:srgbClr val="A3E0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indent="-190500" algn="l" defTabSz="914400" rtl="0" eaLnBrk="1" latinLnBrk="0" hangingPunct="1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1800" b="1" kern="12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金門貨運主要港口</a:t>
                      </a:r>
                    </a:p>
                    <a:p>
                      <a:pPr marL="273050" indent="-190500" algn="l" defTabSz="914400" rtl="0" eaLnBrk="1" latinLnBrk="0" hangingPunct="1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1800" b="1" kern="12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小三通海運物流港</a:t>
                      </a:r>
                    </a:p>
                    <a:p>
                      <a:pPr marL="273050" indent="-190500" algn="l" defTabSz="914400" rtl="0" eaLnBrk="1" latinLnBrk="0" hangingPunct="1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1800" b="1" kern="12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兼具軍方運補碼頭</a:t>
                      </a:r>
                      <a:endParaRPr lang="zh-TW" altLang="en-US" sz="18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0798" marR="10798" marT="3600" marB="3600" anchor="ctr">
                    <a:solidFill>
                      <a:srgbClr val="A3E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8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798" marR="10798" marT="3600" marB="36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273050" indent="-190500" algn="l" defTabSz="914400" rtl="0" eaLnBrk="1" latinLnBrk="0" hangingPunct="1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1800" b="1" kern="12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金門貨運主要港口</a:t>
                      </a:r>
                    </a:p>
                    <a:p>
                      <a:pPr marL="273050" indent="-190500" algn="l" defTabSz="914400" rtl="0" eaLnBrk="1" latinLnBrk="0" hangingPunct="1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1800" b="1" kern="1200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兩岸物流園區</a:t>
                      </a:r>
                    </a:p>
                    <a:p>
                      <a:pPr marL="273050" indent="-190500" algn="l" defTabSz="914400" rtl="0" eaLnBrk="1" latinLnBrk="0" hangingPunct="1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1800" b="1" kern="12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兼具軍方運補碼頭</a:t>
                      </a:r>
                      <a:endParaRPr lang="zh-TW" altLang="en-US" sz="18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0798" marR="10798" marT="3600" marB="3600" anchor="ctr">
                    <a:solidFill>
                      <a:srgbClr val="A3E0FF"/>
                    </a:solidFill>
                  </a:tcPr>
                </a:tc>
              </a:tr>
              <a:tr h="85882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水頭</a:t>
                      </a:r>
                    </a:p>
                  </a:txBody>
                  <a:tcPr marL="10798" marR="10798" marT="3600" marB="360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273050" indent="-190500" algn="l" defTabSz="914400" rtl="0" eaLnBrk="1" latinLnBrk="0" hangingPunct="1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1800" b="1" kern="12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金門客運主要港口</a:t>
                      </a:r>
                      <a:endParaRPr lang="en-US" altLang="zh-TW" sz="1800" b="1" kern="1200" dirty="0" smtClean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273050" indent="-190500" algn="l" defTabSz="914400" rtl="0" eaLnBrk="1" latinLnBrk="0" hangingPunct="1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1800" b="1" kern="12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兩岸經貿發展特區</a:t>
                      </a:r>
                      <a:endParaRPr lang="zh-TW" altLang="en-US" sz="18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0798" marR="10798" marT="3600" marB="360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8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798" marR="10798" marT="3600" marB="36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273050" indent="-190500" algn="l" defTabSz="914400" rtl="0" eaLnBrk="1" latinLnBrk="0" hangingPunct="1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1800" b="1" kern="12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金門客運主要港口</a:t>
                      </a:r>
                    </a:p>
                    <a:p>
                      <a:pPr marL="273050" indent="-190500" algn="l" defTabSz="914400" rtl="0" eaLnBrk="1" latinLnBrk="0" hangingPunct="1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1800" b="1" kern="1200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兩岸經貿及物流園區</a:t>
                      </a:r>
                      <a:endParaRPr lang="zh-TW" altLang="en-US" sz="1800" b="1" kern="1200" dirty="0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0798" marR="10798" marT="3600" marB="3600" anchor="ctr">
                    <a:solidFill>
                      <a:srgbClr val="FFFFCC"/>
                    </a:solidFill>
                  </a:tcPr>
                </a:tc>
              </a:tr>
              <a:tr h="85882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九宮</a:t>
                      </a:r>
                    </a:p>
                  </a:txBody>
                  <a:tcPr marL="10798" marR="10798" marT="3600" marB="3600" anchor="ctr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273050" indent="-190500" algn="l" defTabSz="914400" rtl="0" eaLnBrk="1" latinLnBrk="0" hangingPunct="1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1800" b="1" kern="12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小金門客貨運碼頭</a:t>
                      </a:r>
                    </a:p>
                    <a:p>
                      <a:pPr marL="273050" indent="-190500" algn="l" defTabSz="914400" rtl="0" eaLnBrk="1" latinLnBrk="0" hangingPunct="1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1800" b="1" kern="12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海上觀光遊憩基地</a:t>
                      </a:r>
                      <a:endParaRPr lang="zh-TW" altLang="en-US" sz="18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0798" marR="10798" marT="3600" marB="3600" anchor="ctr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8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798" marR="10798" marT="3600" marB="36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273050" indent="-190500" algn="l" defTabSz="914400" rtl="0" eaLnBrk="1" latinLnBrk="0" hangingPunct="1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1800" b="1" kern="1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小金門</a:t>
                      </a:r>
                      <a:r>
                        <a:rPr lang="zh-TW" altLang="en-US" sz="1800" b="1" kern="1200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貨運</a:t>
                      </a:r>
                      <a:r>
                        <a:rPr lang="zh-TW" altLang="en-US" sz="1800" b="1" kern="1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碼頭</a:t>
                      </a:r>
                    </a:p>
                    <a:p>
                      <a:pPr marL="273050" indent="-190500" algn="l" defTabSz="914400" rtl="0" eaLnBrk="1" latinLnBrk="0" hangingPunct="1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1800" b="1" kern="12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海上觀光遊憩基地</a:t>
                      </a:r>
                      <a:endParaRPr lang="zh-TW" altLang="en-US" sz="18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0798" marR="10798" marT="3600" marB="3600" anchor="ctr">
                    <a:solidFill>
                      <a:srgbClr val="99FF99"/>
                    </a:solidFill>
                  </a:tcPr>
                </a:tc>
              </a:tr>
            </a:tbl>
          </a:graphicData>
        </a:graphic>
      </p:graphicFrame>
      <p:sp>
        <p:nvSpPr>
          <p:cNvPr id="34" name="圓角矩形 33"/>
          <p:cNvSpPr/>
          <p:nvPr/>
        </p:nvSpPr>
        <p:spPr>
          <a:xfrm>
            <a:off x="323850" y="1000125"/>
            <a:ext cx="3095625" cy="844550"/>
          </a:xfrm>
          <a:prstGeom prst="roundRect">
            <a:avLst/>
          </a:prstGeom>
          <a:solidFill>
            <a:srgbClr val="FF9933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395536" y="1052736"/>
            <a:ext cx="2952328" cy="70788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TW"/>
            </a:defPPr>
            <a:lvl1pPr algn="dist">
              <a:defRPr sz="4800" b="1">
                <a:ln>
                  <a:solidFill>
                    <a:srgbClr val="9999FF"/>
                  </a:solidFill>
                </a:ln>
                <a:solidFill>
                  <a:srgbClr val="1658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r>
              <a:rPr lang="zh-TW" altLang="en-US" sz="4000" dirty="0" smtClean="0"/>
              <a:t>發展定位</a:t>
            </a:r>
          </a:p>
        </p:txBody>
      </p:sp>
      <p:sp>
        <p:nvSpPr>
          <p:cNvPr id="35" name="向右箭號 34"/>
          <p:cNvSpPr/>
          <p:nvPr/>
        </p:nvSpPr>
        <p:spPr>
          <a:xfrm>
            <a:off x="4522788" y="4652963"/>
            <a:ext cx="554037" cy="468312"/>
          </a:xfrm>
          <a:prstGeom prst="rightArrow">
            <a:avLst>
              <a:gd name="adj1" fmla="val 44071"/>
              <a:gd name="adj2" fmla="val 67786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kumimoji="1" sz="27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E543CCF-1CF5-4F24-BC47-852B380212DC}" type="slidenum">
              <a:rPr kumimoji="0" lang="en-US" altLang="zh-TW" sz="1000" smtClean="0"/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kumimoji="0" lang="en-US" altLang="zh-TW" sz="1000" smtClean="0"/>
          </a:p>
        </p:txBody>
      </p:sp>
      <p:sp>
        <p:nvSpPr>
          <p:cNvPr id="9" name="矩形 8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66CCFF">
              <a:alpha val="27000"/>
            </a:srgbClr>
          </a:solidFill>
          <a:ln>
            <a:gradFill>
              <a:gsLst>
                <a:gs pos="35000">
                  <a:schemeClr val="accent1">
                    <a:lumMod val="5000"/>
                    <a:lumOff val="95000"/>
                  </a:schemeClr>
                </a:gs>
                <a:gs pos="59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zh-TW" altLang="en-US" sz="4800" b="1" dirty="0">
                <a:solidFill>
                  <a:srgbClr val="333399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小三通客運量</a:t>
            </a:r>
          </a:p>
        </p:txBody>
      </p:sp>
      <p:graphicFrame>
        <p:nvGraphicFramePr>
          <p:cNvPr id="6" name="圖表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2799965"/>
              </p:ext>
            </p:extLst>
          </p:nvPr>
        </p:nvGraphicFramePr>
        <p:xfrm>
          <a:off x="0" y="908720"/>
          <a:ext cx="9144000" cy="5949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atermark">
  <a:themeElements>
    <a:clrScheme name="Watermar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CCCFF"/>
      </a:accent1>
      <a:accent2>
        <a:srgbClr val="D9D8EC"/>
      </a:accent2>
      <a:accent3>
        <a:srgbClr val="FFFFFF"/>
      </a:accent3>
      <a:accent4>
        <a:srgbClr val="000000"/>
      </a:accent4>
      <a:accent5>
        <a:srgbClr val="E2E2FF"/>
      </a:accent5>
      <a:accent6>
        <a:srgbClr val="C4C4D6"/>
      </a:accent6>
      <a:hlink>
        <a:srgbClr val="6767FF"/>
      </a:hlink>
      <a:folHlink>
        <a:srgbClr val="9933FF"/>
      </a:folHlink>
    </a:clrScheme>
    <a:fontScheme name="Watermark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Waterm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CCFF"/>
        </a:accent1>
        <a:accent2>
          <a:srgbClr val="D9D8E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C4C4D6"/>
        </a:accent6>
        <a:hlink>
          <a:srgbClr val="6767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2">
        <a:dk1>
          <a:srgbClr val="000000"/>
        </a:dk1>
        <a:lt1>
          <a:srgbClr val="FFFFFF"/>
        </a:lt1>
        <a:dk2>
          <a:srgbClr val="666633"/>
        </a:dk2>
        <a:lt2>
          <a:srgbClr val="5F5F5F"/>
        </a:lt2>
        <a:accent1>
          <a:srgbClr val="FFCC00"/>
        </a:accent1>
        <a:accent2>
          <a:srgbClr val="EFF0B2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D9D9A1"/>
        </a:accent6>
        <a:hlink>
          <a:srgbClr val="808000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3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9BB0CB"/>
        </a:accent1>
        <a:accent2>
          <a:srgbClr val="D1E0CE"/>
        </a:accent2>
        <a:accent3>
          <a:srgbClr val="FFFFFF"/>
        </a:accent3>
        <a:accent4>
          <a:srgbClr val="000000"/>
        </a:accent4>
        <a:accent5>
          <a:srgbClr val="CBD4E2"/>
        </a:accent5>
        <a:accent6>
          <a:srgbClr val="BDCBBA"/>
        </a:accent6>
        <a:hlink>
          <a:srgbClr val="8EA642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4">
        <a:dk1>
          <a:srgbClr val="333300"/>
        </a:dk1>
        <a:lt1>
          <a:srgbClr val="FFFFCC"/>
        </a:lt1>
        <a:dk2>
          <a:srgbClr val="336600"/>
        </a:dk2>
        <a:lt2>
          <a:srgbClr val="FFFFCC"/>
        </a:lt2>
        <a:accent1>
          <a:srgbClr val="99CC00"/>
        </a:accent1>
        <a:accent2>
          <a:srgbClr val="669900"/>
        </a:accent2>
        <a:accent3>
          <a:srgbClr val="ADB8AA"/>
        </a:accent3>
        <a:accent4>
          <a:srgbClr val="DADAAE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5">
        <a:dk1>
          <a:srgbClr val="424458"/>
        </a:dk1>
        <a:lt1>
          <a:srgbClr val="FFFFFF"/>
        </a:lt1>
        <a:dk2>
          <a:srgbClr val="004A48"/>
        </a:dk2>
        <a:lt2>
          <a:srgbClr val="FFFFFF"/>
        </a:lt2>
        <a:accent1>
          <a:srgbClr val="83B200"/>
        </a:accent1>
        <a:accent2>
          <a:srgbClr val="006260"/>
        </a:accent2>
        <a:accent3>
          <a:srgbClr val="AAB1B1"/>
        </a:accent3>
        <a:accent4>
          <a:srgbClr val="DADADA"/>
        </a:accent4>
        <a:accent5>
          <a:srgbClr val="C1D5AA"/>
        </a:accent5>
        <a:accent6>
          <a:srgbClr val="005856"/>
        </a:accent6>
        <a:hlink>
          <a:srgbClr val="6666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6">
        <a:dk1>
          <a:srgbClr val="000000"/>
        </a:dk1>
        <a:lt1>
          <a:srgbClr val="FFFFFF"/>
        </a:lt1>
        <a:dk2>
          <a:srgbClr val="1C2046"/>
        </a:dk2>
        <a:lt2>
          <a:srgbClr val="FFFFFF"/>
        </a:lt2>
        <a:accent1>
          <a:srgbClr val="00CCFF"/>
        </a:accent1>
        <a:accent2>
          <a:srgbClr val="2D226E"/>
        </a:accent2>
        <a:accent3>
          <a:srgbClr val="ABABB0"/>
        </a:accent3>
        <a:accent4>
          <a:srgbClr val="DADADA"/>
        </a:accent4>
        <a:accent5>
          <a:srgbClr val="AAE2FF"/>
        </a:accent5>
        <a:accent6>
          <a:srgbClr val="281E63"/>
        </a:accent6>
        <a:hlink>
          <a:srgbClr val="666699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7">
        <a:dk1>
          <a:srgbClr val="424458"/>
        </a:dk1>
        <a:lt1>
          <a:srgbClr val="FFFFFF"/>
        </a:lt1>
        <a:dk2>
          <a:srgbClr val="000066"/>
        </a:dk2>
        <a:lt2>
          <a:srgbClr val="FFFFFF"/>
        </a:lt2>
        <a:accent1>
          <a:srgbClr val="6666FF"/>
        </a:accent1>
        <a:accent2>
          <a:srgbClr val="333399"/>
        </a:accent2>
        <a:accent3>
          <a:srgbClr val="AAAAB8"/>
        </a:accent3>
        <a:accent4>
          <a:srgbClr val="DADADA"/>
        </a:accent4>
        <a:accent5>
          <a:srgbClr val="B8B8FF"/>
        </a:accent5>
        <a:accent6>
          <a:srgbClr val="2D2D8A"/>
        </a:accent6>
        <a:hlink>
          <a:srgbClr val="FF99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8">
        <a:dk1>
          <a:srgbClr val="1C1C1C"/>
        </a:dk1>
        <a:lt1>
          <a:srgbClr val="FFFFCC"/>
        </a:lt1>
        <a:dk2>
          <a:srgbClr val="390B20"/>
        </a:dk2>
        <a:lt2>
          <a:srgbClr val="FFFFCC"/>
        </a:lt2>
        <a:accent1>
          <a:srgbClr val="FF916F"/>
        </a:accent1>
        <a:accent2>
          <a:srgbClr val="561450"/>
        </a:accent2>
        <a:accent3>
          <a:srgbClr val="AEAAAB"/>
        </a:accent3>
        <a:accent4>
          <a:srgbClr val="DADAAE"/>
        </a:accent4>
        <a:accent5>
          <a:srgbClr val="FFC7BB"/>
        </a:accent5>
        <a:accent6>
          <a:srgbClr val="4D1148"/>
        </a:accent6>
        <a:hlink>
          <a:srgbClr val="637D95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9">
        <a:dk1>
          <a:srgbClr val="4C0000"/>
        </a:dk1>
        <a:lt1>
          <a:srgbClr val="FFFFFF"/>
        </a:lt1>
        <a:dk2>
          <a:srgbClr val="722104"/>
        </a:dk2>
        <a:lt2>
          <a:srgbClr val="FFFFFF"/>
        </a:lt2>
        <a:accent1>
          <a:srgbClr val="CC6600"/>
        </a:accent1>
        <a:accent2>
          <a:srgbClr val="8A2E00"/>
        </a:accent2>
        <a:accent3>
          <a:srgbClr val="BCABAA"/>
        </a:accent3>
        <a:accent4>
          <a:srgbClr val="DADADA"/>
        </a:accent4>
        <a:accent5>
          <a:srgbClr val="E2B8AA"/>
        </a:accent5>
        <a:accent6>
          <a:srgbClr val="7D2900"/>
        </a:accent6>
        <a:hlink>
          <a:srgbClr val="FF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Watermark 1">
    <a:dk1>
      <a:srgbClr val="000000"/>
    </a:dk1>
    <a:lt1>
      <a:srgbClr val="FFFFFF"/>
    </a:lt1>
    <a:dk2>
      <a:srgbClr val="000000"/>
    </a:dk2>
    <a:lt2>
      <a:srgbClr val="808080"/>
    </a:lt2>
    <a:accent1>
      <a:srgbClr val="CCCCFF"/>
    </a:accent1>
    <a:accent2>
      <a:srgbClr val="D9D8EC"/>
    </a:accent2>
    <a:accent3>
      <a:srgbClr val="FFFFFF"/>
    </a:accent3>
    <a:accent4>
      <a:srgbClr val="000000"/>
    </a:accent4>
    <a:accent5>
      <a:srgbClr val="E2E2FF"/>
    </a:accent5>
    <a:accent6>
      <a:srgbClr val="C4C4D6"/>
    </a:accent6>
    <a:hlink>
      <a:srgbClr val="6767FF"/>
    </a:hlink>
    <a:folHlink>
      <a:srgbClr val="9933FF"/>
    </a:folHlink>
  </a:clrScheme>
  <a:fontScheme name="Watermark">
    <a:majorFont>
      <a:latin typeface="Arial"/>
      <a:ea typeface="新細明體"/>
      <a:cs typeface=""/>
    </a:majorFont>
    <a:minorFont>
      <a:latin typeface="Arial"/>
      <a:ea typeface="新細明體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Watermark 1">
    <a:dk1>
      <a:srgbClr val="000000"/>
    </a:dk1>
    <a:lt1>
      <a:srgbClr val="FFFFFF"/>
    </a:lt1>
    <a:dk2>
      <a:srgbClr val="000000"/>
    </a:dk2>
    <a:lt2>
      <a:srgbClr val="808080"/>
    </a:lt2>
    <a:accent1>
      <a:srgbClr val="CCCCFF"/>
    </a:accent1>
    <a:accent2>
      <a:srgbClr val="D9D8EC"/>
    </a:accent2>
    <a:accent3>
      <a:srgbClr val="FFFFFF"/>
    </a:accent3>
    <a:accent4>
      <a:srgbClr val="000000"/>
    </a:accent4>
    <a:accent5>
      <a:srgbClr val="E2E2FF"/>
    </a:accent5>
    <a:accent6>
      <a:srgbClr val="C4C4D6"/>
    </a:accent6>
    <a:hlink>
      <a:srgbClr val="6767FF"/>
    </a:hlink>
    <a:folHlink>
      <a:srgbClr val="9933FF"/>
    </a:folHlink>
  </a:clrScheme>
  <a:fontScheme name="Watermark">
    <a:majorFont>
      <a:latin typeface="Arial"/>
      <a:ea typeface="新細明體"/>
      <a:cs typeface=""/>
    </a:majorFont>
    <a:minorFont>
      <a:latin typeface="Arial"/>
      <a:ea typeface="新細明體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Watermark 1">
    <a:dk1>
      <a:srgbClr val="000000"/>
    </a:dk1>
    <a:lt1>
      <a:srgbClr val="FFFFFF"/>
    </a:lt1>
    <a:dk2>
      <a:srgbClr val="000000"/>
    </a:dk2>
    <a:lt2>
      <a:srgbClr val="808080"/>
    </a:lt2>
    <a:accent1>
      <a:srgbClr val="CCCCFF"/>
    </a:accent1>
    <a:accent2>
      <a:srgbClr val="D9D8EC"/>
    </a:accent2>
    <a:accent3>
      <a:srgbClr val="FFFFFF"/>
    </a:accent3>
    <a:accent4>
      <a:srgbClr val="000000"/>
    </a:accent4>
    <a:accent5>
      <a:srgbClr val="E2E2FF"/>
    </a:accent5>
    <a:accent6>
      <a:srgbClr val="C4C4D6"/>
    </a:accent6>
    <a:hlink>
      <a:srgbClr val="6767FF"/>
    </a:hlink>
    <a:folHlink>
      <a:srgbClr val="9933FF"/>
    </a:folHlink>
  </a:clrScheme>
  <a:fontScheme name="Watermark">
    <a:majorFont>
      <a:latin typeface="Arial"/>
      <a:ea typeface="新細明體"/>
      <a:cs typeface=""/>
    </a:majorFont>
    <a:minorFont>
      <a:latin typeface="Arial"/>
      <a:ea typeface="新細明體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Watermark 1">
    <a:dk1>
      <a:srgbClr val="000000"/>
    </a:dk1>
    <a:lt1>
      <a:srgbClr val="FFFFFF"/>
    </a:lt1>
    <a:dk2>
      <a:srgbClr val="000000"/>
    </a:dk2>
    <a:lt2>
      <a:srgbClr val="808080"/>
    </a:lt2>
    <a:accent1>
      <a:srgbClr val="CCCCFF"/>
    </a:accent1>
    <a:accent2>
      <a:srgbClr val="D9D8EC"/>
    </a:accent2>
    <a:accent3>
      <a:srgbClr val="FFFFFF"/>
    </a:accent3>
    <a:accent4>
      <a:srgbClr val="000000"/>
    </a:accent4>
    <a:accent5>
      <a:srgbClr val="E2E2FF"/>
    </a:accent5>
    <a:accent6>
      <a:srgbClr val="C4C4D6"/>
    </a:accent6>
    <a:hlink>
      <a:srgbClr val="6767FF"/>
    </a:hlink>
    <a:folHlink>
      <a:srgbClr val="9933FF"/>
    </a:folHlink>
  </a:clrScheme>
  <a:fontScheme name="Watermark">
    <a:majorFont>
      <a:latin typeface="Arial"/>
      <a:ea typeface="新細明體"/>
      <a:cs typeface=""/>
    </a:majorFont>
    <a:minorFont>
      <a:latin typeface="Arial"/>
      <a:ea typeface="新細明體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TM04033919[[fn=電路]]</Template>
  <TotalTime>18318</TotalTime>
  <Words>872</Words>
  <Application>Microsoft Office PowerPoint</Application>
  <PresentationFormat>如螢幕大小 (4:3)</PresentationFormat>
  <Paragraphs>153</Paragraphs>
  <Slides>22</Slides>
  <Notes>7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33" baseType="lpstr">
      <vt:lpstr>SimHei</vt:lpstr>
      <vt:lpstr>金梅毛行書</vt:lpstr>
      <vt:lpstr>金梅海報書法字形</vt:lpstr>
      <vt:lpstr>微軟正黑體</vt:lpstr>
      <vt:lpstr>新細明體</vt:lpstr>
      <vt:lpstr>標楷體</vt:lpstr>
      <vt:lpstr>Arial</vt:lpstr>
      <vt:lpstr>Century Gothic</vt:lpstr>
      <vt:lpstr>Times New Roman</vt:lpstr>
      <vt:lpstr>Wingdings</vt:lpstr>
      <vt:lpstr>Watermark</vt:lpstr>
      <vt:lpstr>業務簡報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THI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BLUE</dc:creator>
  <cp:lastModifiedBy>Microsoft 帳戶</cp:lastModifiedBy>
  <cp:revision>925</cp:revision>
  <cp:lastPrinted>2020-07-31T05:01:57Z</cp:lastPrinted>
  <dcterms:created xsi:type="dcterms:W3CDTF">2002-05-08T06:35:30Z</dcterms:created>
  <dcterms:modified xsi:type="dcterms:W3CDTF">2023-04-18T08:15:45Z</dcterms:modified>
</cp:coreProperties>
</file>