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6" r:id="rId2"/>
    <p:sldId id="262" r:id="rId3"/>
    <p:sldId id="263" r:id="rId4"/>
    <p:sldId id="265" r:id="rId5"/>
    <p:sldId id="267" r:id="rId6"/>
    <p:sldId id="268" r:id="rId7"/>
    <p:sldId id="266" r:id="rId8"/>
    <p:sldId id="269" r:id="rId9"/>
    <p:sldId id="271" r:id="rId10"/>
    <p:sldId id="280" r:id="rId11"/>
    <p:sldId id="279" r:id="rId12"/>
    <p:sldId id="278" r:id="rId13"/>
    <p:sldId id="277" r:id="rId14"/>
    <p:sldId id="272" r:id="rId15"/>
    <p:sldId id="273" r:id="rId16"/>
    <p:sldId id="274" r:id="rId17"/>
    <p:sldId id="275" r:id="rId18"/>
    <p:sldId id="276" r:id="rId19"/>
    <p:sldId id="264" r:id="rId20"/>
    <p:sldId id="259" r:id="rId21"/>
    <p:sldId id="290" r:id="rId22"/>
    <p:sldId id="281" r:id="rId23"/>
    <p:sldId id="282" r:id="rId24"/>
    <p:sldId id="283" r:id="rId25"/>
    <p:sldId id="289" r:id="rId26"/>
    <p:sldId id="288" r:id="rId27"/>
    <p:sldId id="287" r:id="rId28"/>
    <p:sldId id="286" r:id="rId29"/>
    <p:sldId id="291" r:id="rId30"/>
    <p:sldId id="292" r:id="rId31"/>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2" d="100"/>
          <a:sy n="112" d="100"/>
        </p:scale>
        <p:origin x="1482" y="96"/>
      </p:cViewPr>
      <p:guideLst>
        <p:guide orient="horz" pos="2160"/>
        <p:guide pos="2880"/>
      </p:guideLst>
    </p:cSldViewPr>
  </p:slideViewPr>
  <p:notesTextViewPr>
    <p:cViewPr>
      <p:scale>
        <a:sx n="1" d="1"/>
        <a:sy n="1" d="1"/>
      </p:scale>
      <p:origin x="0" y="0"/>
    </p:cViewPr>
  </p:notesTextViewPr>
  <p:sorterViewPr>
    <p:cViewPr>
      <p:scale>
        <a:sx n="100" d="100"/>
        <a:sy n="100" d="100"/>
      </p:scale>
      <p:origin x="0" y="-331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45381A-3B5E-49F7-889C-682D1DBEA8CB}" type="datetimeFigureOut">
              <a:rPr lang="zh-TW" altLang="en-US" smtClean="0"/>
              <a:t>2021/4/16</a:t>
            </a:fld>
            <a:endParaRPr lang="zh-TW" altLang="en-US"/>
          </a:p>
        </p:txBody>
      </p:sp>
      <p:sp>
        <p:nvSpPr>
          <p:cNvPr id="4" name="投影片圖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65F59-8416-441D-A100-EBF36A2CA3AC}" type="slidenum">
              <a:rPr lang="zh-TW" altLang="en-US" smtClean="0"/>
              <a:t>‹#›</a:t>
            </a:fld>
            <a:endParaRPr lang="zh-TW" altLang="en-US"/>
          </a:p>
        </p:txBody>
      </p:sp>
    </p:spTree>
    <p:extLst>
      <p:ext uri="{BB962C8B-B14F-4D97-AF65-F5344CB8AC3E}">
        <p14:creationId xmlns:p14="http://schemas.microsoft.com/office/powerpoint/2010/main" val="2537442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Rot="1" noChangeArrowheads="1" noTextEdit="1"/>
          </p:cNvSpPr>
          <p:nvPr>
            <p:ph type="sldImg"/>
          </p:nvPr>
        </p:nvSpPr>
        <p:spPr>
          <a:xfrm>
            <a:off x="1060450" y="784225"/>
            <a:ext cx="5262563" cy="3948113"/>
          </a:xfrm>
          <a:ln/>
        </p:spPr>
      </p:sp>
      <p:sp>
        <p:nvSpPr>
          <p:cNvPr id="309251" name="Rectangle 3"/>
          <p:cNvSpPr>
            <a:spLocks noGrp="1" noChangeArrowheads="1"/>
          </p:cNvSpPr>
          <p:nvPr>
            <p:ph type="body" idx="1"/>
          </p:nvPr>
        </p:nvSpPr>
        <p:spPr>
          <a:xfrm>
            <a:off x="400050" y="4999038"/>
            <a:ext cx="6656388" cy="4733925"/>
          </a:xfrm>
          <a:noFill/>
        </p:spPr>
        <p:txBody>
          <a:bodyPr/>
          <a:lstStyle/>
          <a:p>
            <a:pPr eaLnBrk="1" hangingPunct="1"/>
            <a:endParaRPr lang="zh-TW" altLang="zh-TW" smtClean="0"/>
          </a:p>
        </p:txBody>
      </p:sp>
      <p:sp>
        <p:nvSpPr>
          <p:cNvPr id="309252" name="投影片編號版面配置區 2"/>
          <p:cNvSpPr>
            <a:spLocks noGrp="1"/>
          </p:cNvSpPr>
          <p:nvPr>
            <p:ph type="sldNum" sz="quarter" idx="5"/>
          </p:nvPr>
        </p:nvSpPr>
        <p:spPr>
          <a:noFill/>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77BA9D5-8727-4B6A-A030-138473C2BC12}" type="slidenum">
              <a:rPr lang="en-US" altLang="zh-TW" smtClean="0"/>
              <a:pPr/>
              <a:t>30</a:t>
            </a:fld>
            <a:endParaRPr lang="en-US" altLang="zh-TW" smtClean="0"/>
          </a:p>
        </p:txBody>
      </p:sp>
      <p:sp>
        <p:nvSpPr>
          <p:cNvPr id="309253" name="日期版面配置區 3"/>
          <p:cNvSpPr>
            <a:spLocks noGrp="1"/>
          </p:cNvSpPr>
          <p:nvPr>
            <p:ph type="dt" sz="quarter" idx="1"/>
          </p:nvPr>
        </p:nvSpPr>
        <p:spPr>
          <a:noFill/>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en-US" altLang="zh-TW" smtClean="0"/>
          </a:p>
        </p:txBody>
      </p:sp>
    </p:spTree>
    <p:extLst>
      <p:ext uri="{BB962C8B-B14F-4D97-AF65-F5344CB8AC3E}">
        <p14:creationId xmlns:p14="http://schemas.microsoft.com/office/powerpoint/2010/main" val="1503880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8642A72B-A0CD-4B70-83B5-BEFAFDB2A1EC}" type="datetime1">
              <a:rPr lang="zh-TW" altLang="en-US" smtClean="0"/>
              <a:t>2021/4/16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a:xfrm>
            <a:off x="6972300" y="6356351"/>
            <a:ext cx="2057400" cy="365125"/>
          </a:xfrm>
        </p:spPr>
        <p:txBody>
          <a:bodyPr/>
          <a:lstStyle>
            <a:lvl1pPr>
              <a:defRPr sz="1400">
                <a:solidFill>
                  <a:schemeClr val="tx1"/>
                </a:solidFill>
              </a:defRPr>
            </a:lvl1pPr>
          </a:lstStyle>
          <a:p>
            <a:fld id="{874E72F4-5AC2-4827-866C-0A5BE25DA73D}" type="slidenum">
              <a:rPr lang="zh-TW" altLang="en-US" smtClean="0"/>
              <a:pPr/>
              <a:t>‹#›</a:t>
            </a:fld>
            <a:endParaRPr lang="zh-TW" altLang="en-US" dirty="0"/>
          </a:p>
        </p:txBody>
      </p:sp>
    </p:spTree>
    <p:extLst>
      <p:ext uri="{BB962C8B-B14F-4D97-AF65-F5344CB8AC3E}">
        <p14:creationId xmlns:p14="http://schemas.microsoft.com/office/powerpoint/2010/main" val="4117666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B1522623-DEBB-4E91-9202-6764927E5168}" type="datetime1">
              <a:rPr lang="zh-TW" altLang="en-US" smtClean="0"/>
              <a:t>2021/4/16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a:xfrm>
            <a:off x="7086600" y="6482609"/>
            <a:ext cx="2057400" cy="365125"/>
          </a:xfrm>
        </p:spPr>
        <p:txBody>
          <a:bodyPr/>
          <a:lstStyle/>
          <a:p>
            <a:fld id="{874E72F4-5AC2-4827-866C-0A5BE25DA73D}" type="slidenum">
              <a:rPr lang="zh-TW" altLang="en-US" smtClean="0"/>
              <a:t>‹#›</a:t>
            </a:fld>
            <a:endParaRPr lang="zh-TW" altLang="en-US"/>
          </a:p>
        </p:txBody>
      </p:sp>
    </p:spTree>
    <p:extLst>
      <p:ext uri="{BB962C8B-B14F-4D97-AF65-F5344CB8AC3E}">
        <p14:creationId xmlns:p14="http://schemas.microsoft.com/office/powerpoint/2010/main" val="36954193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54E65D-DAD5-4C66-B758-684040BF0D79}" type="datetime1">
              <a:rPr lang="zh-TW" altLang="en-US" smtClean="0"/>
              <a:t>2021/4/16</a:t>
            </a:fld>
            <a:endParaRPr lang="zh-TW"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6885239" y="6356351"/>
            <a:ext cx="2057400" cy="365125"/>
          </a:xfrm>
          <a:prstGeom prst="rect">
            <a:avLst/>
          </a:prstGeom>
        </p:spPr>
        <p:txBody>
          <a:bodyPr vert="horz" lIns="91440" tIns="45720" rIns="91440" bIns="45720" rtlCol="0" anchor="ctr"/>
          <a:lstStyle>
            <a:lvl1pPr algn="r">
              <a:defRPr sz="1400">
                <a:solidFill>
                  <a:schemeClr val="tx1"/>
                </a:solidFill>
              </a:defRPr>
            </a:lvl1pPr>
          </a:lstStyle>
          <a:p>
            <a:fld id="{874E72F4-5AC2-4827-866C-0A5BE25DA73D}" type="slidenum">
              <a:rPr lang="zh-TW" altLang="en-US" smtClean="0"/>
              <a:pPr/>
              <a:t>‹#›</a:t>
            </a:fld>
            <a:endParaRPr lang="zh-TW" altLang="en-US"/>
          </a:p>
        </p:txBody>
      </p:sp>
    </p:spTree>
    <p:extLst>
      <p:ext uri="{BB962C8B-B14F-4D97-AF65-F5344CB8AC3E}">
        <p14:creationId xmlns:p14="http://schemas.microsoft.com/office/powerpoint/2010/main" val="3322748061"/>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endParaRPr lang="zh-TW" altLang="en-US"/>
          </a:p>
        </p:txBody>
      </p:sp>
      <p:sp>
        <p:nvSpPr>
          <p:cNvPr id="3" name="副標題 2"/>
          <p:cNvSpPr>
            <a:spLocks noGrp="1"/>
          </p:cNvSpPr>
          <p:nvPr>
            <p:ph type="subTitle" idx="1"/>
          </p:nvPr>
        </p:nvSpPr>
        <p:spPr/>
        <p:txBody>
          <a:bodyPr/>
          <a:lstStyle/>
          <a:p>
            <a:endParaRPr lang="zh-TW" altLang="en-US"/>
          </a:p>
        </p:txBody>
      </p:sp>
      <p:pic>
        <p:nvPicPr>
          <p:cNvPr id="4" name="圖片 3"/>
          <p:cNvPicPr>
            <a:picLocks noChangeAspect="1"/>
          </p:cNvPicPr>
          <p:nvPr/>
        </p:nvPicPr>
        <p:blipFill rotWithShape="1">
          <a:blip r:embed="rId2" cstate="print">
            <a:lum bright="70000" contrast="-70000"/>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5442" t="4792" r="943"/>
          <a:stretch/>
        </p:blipFill>
        <p:spPr>
          <a:xfrm>
            <a:off x="0" y="0"/>
            <a:ext cx="9149893" cy="6858000"/>
          </a:xfrm>
          <a:prstGeom prst="rect">
            <a:avLst/>
          </a:prstGeom>
          <a:noFill/>
          <a:ln w="15875">
            <a:noFill/>
            <a:tailEnd type="oval" w="sm" len="sm"/>
          </a:ln>
        </p:spPr>
      </p:pic>
      <p:sp>
        <p:nvSpPr>
          <p:cNvPr id="5" name="矩形 4"/>
          <p:cNvSpPr/>
          <p:nvPr/>
        </p:nvSpPr>
        <p:spPr>
          <a:xfrm>
            <a:off x="357084" y="1296958"/>
            <a:ext cx="8429831" cy="1015663"/>
          </a:xfrm>
          <a:prstGeom prst="rect">
            <a:avLst/>
          </a:prstGeom>
        </p:spPr>
        <p:txBody>
          <a:bodyPr wrap="square">
            <a:spAutoFit/>
          </a:bodyPr>
          <a:lstStyle/>
          <a:p>
            <a:pPr algn="ctr">
              <a:spcAft>
                <a:spcPts val="0"/>
              </a:spcAft>
            </a:pPr>
            <a:r>
              <a:rPr lang="zh-TW" altLang="zh-TW" sz="6000" b="1" kern="100" dirty="0">
                <a:solidFill>
                  <a:srgbClr val="000000"/>
                </a:solidFill>
                <a:latin typeface="微軟正黑體" panose="020B0604030504040204" pitchFamily="34" charset="-120"/>
                <a:ea typeface="微軟正黑體" panose="020B0604030504040204" pitchFamily="34" charset="-120"/>
              </a:rPr>
              <a:t>雙鯉湖水環境改善計畫</a:t>
            </a:r>
            <a:endParaRPr lang="zh-TW" altLang="zh-TW" sz="6000" kern="100" dirty="0">
              <a:latin typeface="微軟正黑體" panose="020B0604030504040204" pitchFamily="34" charset="-120"/>
              <a:ea typeface="微軟正黑體" panose="020B0604030504040204" pitchFamily="34" charset="-120"/>
            </a:endParaRPr>
          </a:p>
        </p:txBody>
      </p:sp>
      <p:sp>
        <p:nvSpPr>
          <p:cNvPr id="6" name="矩形 5"/>
          <p:cNvSpPr/>
          <p:nvPr/>
        </p:nvSpPr>
        <p:spPr>
          <a:xfrm>
            <a:off x="1017180" y="2600213"/>
            <a:ext cx="7109640" cy="830997"/>
          </a:xfrm>
          <a:prstGeom prst="rect">
            <a:avLst/>
          </a:prstGeom>
        </p:spPr>
        <p:txBody>
          <a:bodyPr wrap="square">
            <a:spAutoFit/>
          </a:bodyPr>
          <a:lstStyle/>
          <a:p>
            <a:pPr algn="ctr"/>
            <a:r>
              <a:rPr lang="zh-TW" altLang="zh-TW" sz="4800" b="1" kern="100" dirty="0">
                <a:solidFill>
                  <a:srgbClr val="000000"/>
                </a:solidFill>
                <a:latin typeface="微軟正黑體" panose="020B0604030504040204" pitchFamily="34" charset="-120"/>
                <a:ea typeface="微軟正黑體" panose="020B0604030504040204" pitchFamily="34" charset="-120"/>
              </a:rPr>
              <a:t>整體計畫工作計畫書</a:t>
            </a:r>
          </a:p>
        </p:txBody>
      </p:sp>
      <p:sp>
        <p:nvSpPr>
          <p:cNvPr id="7" name="矩形 6"/>
          <p:cNvSpPr/>
          <p:nvPr/>
        </p:nvSpPr>
        <p:spPr>
          <a:xfrm>
            <a:off x="2633013" y="5165209"/>
            <a:ext cx="3877985" cy="584775"/>
          </a:xfrm>
          <a:prstGeom prst="rect">
            <a:avLst/>
          </a:prstGeom>
        </p:spPr>
        <p:txBody>
          <a:bodyPr wrap="none">
            <a:spAutoFit/>
          </a:bodyPr>
          <a:lstStyle/>
          <a:p>
            <a:pPr algn="ctr">
              <a:spcAft>
                <a:spcPts val="0"/>
              </a:spcAft>
            </a:pPr>
            <a:r>
              <a:rPr lang="zh-TW" altLang="en-US" sz="3200" b="1" kern="100" dirty="0">
                <a:solidFill>
                  <a:srgbClr val="000000"/>
                </a:solidFill>
                <a:latin typeface="微軟正黑體" panose="020B0604030504040204" pitchFamily="34" charset="-120"/>
                <a:ea typeface="微軟正黑體" panose="020B0604030504040204" pitchFamily="34" charset="-120"/>
              </a:rPr>
              <a:t>金門</a:t>
            </a:r>
            <a:r>
              <a:rPr lang="zh-TW" altLang="en-US" sz="3200" b="1" kern="100" dirty="0" smtClean="0">
                <a:solidFill>
                  <a:srgbClr val="000000"/>
                </a:solidFill>
                <a:latin typeface="微軟正黑體" panose="020B0604030504040204" pitchFamily="34" charset="-120"/>
                <a:ea typeface="微軟正黑體" panose="020B0604030504040204" pitchFamily="34" charset="-120"/>
              </a:rPr>
              <a:t>國家公園管理處</a:t>
            </a:r>
            <a:endParaRPr lang="zh-TW" altLang="zh-TW" sz="3200" kern="100" dirty="0">
              <a:latin typeface="微軟正黑體" panose="020B0604030504040204" pitchFamily="34" charset="-120"/>
              <a:ea typeface="微軟正黑體" panose="020B0604030504040204" pitchFamily="34" charset="-120"/>
            </a:endParaRPr>
          </a:p>
        </p:txBody>
      </p:sp>
      <p:sp>
        <p:nvSpPr>
          <p:cNvPr id="8" name="矩形 7"/>
          <p:cNvSpPr/>
          <p:nvPr/>
        </p:nvSpPr>
        <p:spPr>
          <a:xfrm>
            <a:off x="3469774" y="5927880"/>
            <a:ext cx="2204450" cy="461665"/>
          </a:xfrm>
          <a:prstGeom prst="rect">
            <a:avLst/>
          </a:prstGeom>
        </p:spPr>
        <p:txBody>
          <a:bodyPr wrap="none">
            <a:spAutoFit/>
          </a:bodyPr>
          <a:lstStyle/>
          <a:p>
            <a:pPr algn="ctr"/>
            <a:r>
              <a:rPr lang="en-US" altLang="zh-TW" sz="2400" b="1" dirty="0" smtClean="0">
                <a:latin typeface="微軟正黑體" panose="020B0604030504040204" pitchFamily="34" charset="-120"/>
                <a:ea typeface="微軟正黑體" panose="020B0604030504040204" pitchFamily="34" charset="-120"/>
              </a:rPr>
              <a:t>110</a:t>
            </a:r>
            <a:r>
              <a:rPr lang="zh-TW" altLang="en-US" sz="2400" b="1" dirty="0" smtClean="0">
                <a:latin typeface="微軟正黑體" panose="020B0604030504040204" pitchFamily="34" charset="-120"/>
                <a:ea typeface="微軟正黑體" panose="020B0604030504040204" pitchFamily="34" charset="-120"/>
              </a:rPr>
              <a:t>年</a:t>
            </a:r>
            <a:r>
              <a:rPr lang="en-US" altLang="zh-TW" sz="2400" b="1" dirty="0" smtClean="0">
                <a:latin typeface="微軟正黑體" panose="020B0604030504040204" pitchFamily="34" charset="-120"/>
                <a:ea typeface="微軟正黑體" panose="020B0604030504040204" pitchFamily="34" charset="-120"/>
              </a:rPr>
              <a:t>4</a:t>
            </a:r>
            <a:r>
              <a:rPr lang="zh-TW" altLang="en-US" sz="2400" b="1" dirty="0" smtClean="0">
                <a:latin typeface="微軟正黑體" panose="020B0604030504040204" pitchFamily="34" charset="-120"/>
                <a:ea typeface="微軟正黑體" panose="020B0604030504040204" pitchFamily="34" charset="-120"/>
              </a:rPr>
              <a:t>月</a:t>
            </a:r>
            <a:r>
              <a:rPr lang="en-US" altLang="zh-TW" sz="2400" b="1" dirty="0" smtClean="0">
                <a:latin typeface="微軟正黑體" panose="020B0604030504040204" pitchFamily="34" charset="-120"/>
                <a:ea typeface="微軟正黑體" panose="020B0604030504040204" pitchFamily="34" charset="-120"/>
              </a:rPr>
              <a:t>20</a:t>
            </a:r>
            <a:r>
              <a:rPr lang="zh-TW" altLang="en-US" sz="2400" b="1" dirty="0" smtClean="0">
                <a:latin typeface="微軟正黑體" panose="020B0604030504040204" pitchFamily="34" charset="-120"/>
                <a:ea typeface="微軟正黑體" panose="020B0604030504040204" pitchFamily="34" charset="-120"/>
              </a:rPr>
              <a:t>日</a:t>
            </a:r>
            <a:endParaRPr lang="zh-TW" altLang="en-US" sz="2400" b="1" dirty="0">
              <a:latin typeface="微軟正黑體" panose="020B0604030504040204" pitchFamily="34" charset="-120"/>
              <a:ea typeface="微軟正黑體" panose="020B0604030504040204" pitchFamily="34" charset="-120"/>
            </a:endParaRPr>
          </a:p>
        </p:txBody>
      </p:sp>
      <p:sp>
        <p:nvSpPr>
          <p:cNvPr id="9" name="投影片編號版面配置區 8"/>
          <p:cNvSpPr>
            <a:spLocks noGrp="1"/>
          </p:cNvSpPr>
          <p:nvPr>
            <p:ph type="sldNum" sz="quarter" idx="12"/>
          </p:nvPr>
        </p:nvSpPr>
        <p:spPr/>
        <p:txBody>
          <a:bodyPr/>
          <a:lstStyle/>
          <a:p>
            <a:fld id="{874E72F4-5AC2-4827-866C-0A5BE25DA73D}" type="slidenum">
              <a:rPr lang="zh-TW" altLang="en-US" smtClean="0"/>
              <a:t>1</a:t>
            </a:fld>
            <a:endParaRPr lang="zh-TW" altLang="en-US"/>
          </a:p>
        </p:txBody>
      </p:sp>
    </p:spTree>
    <p:extLst>
      <p:ext uri="{BB962C8B-B14F-4D97-AF65-F5344CB8AC3E}">
        <p14:creationId xmlns:p14="http://schemas.microsoft.com/office/powerpoint/2010/main" val="3849546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79131" y="96716"/>
            <a:ext cx="4185139" cy="596838"/>
          </a:xfrm>
        </p:spPr>
        <p:txBody>
          <a:bodyPr vert="horz" lIns="91440" tIns="45720" rIns="91440" bIns="45720" rtlCol="0" anchor="ctr">
            <a:normAutofit/>
          </a:bodyPr>
          <a:lstStyle/>
          <a:p>
            <a:r>
              <a:rPr lang="zh-TW" altLang="en-US" sz="2800" b="1" dirty="0"/>
              <a:t>公民參與辦理情形 </a:t>
            </a:r>
          </a:p>
        </p:txBody>
      </p:sp>
      <p:sp>
        <p:nvSpPr>
          <p:cNvPr id="4" name="矩形 3"/>
          <p:cNvSpPr/>
          <p:nvPr/>
        </p:nvSpPr>
        <p:spPr>
          <a:xfrm>
            <a:off x="0" y="924290"/>
            <a:ext cx="3986613" cy="3554819"/>
          </a:xfrm>
          <a:prstGeom prst="rect">
            <a:avLst/>
          </a:prstGeom>
        </p:spPr>
        <p:txBody>
          <a:bodyPr wrap="square">
            <a:spAutoFit/>
          </a:bodyPr>
          <a:lstStyle/>
          <a:p>
            <a:pPr marL="444500" indent="-179388" algn="just">
              <a:lnSpc>
                <a:spcPts val="2400"/>
              </a:lnSpc>
              <a:spcBef>
                <a:spcPts val="600"/>
              </a:spcBef>
              <a:buFont typeface="Arial" panose="020B0604020202020204" pitchFamily="34" charset="0"/>
              <a:buChar char="•"/>
            </a:pPr>
            <a:r>
              <a:rPr lang="en-US" altLang="zh-TW" sz="2000" kern="100" dirty="0">
                <a:solidFill>
                  <a:srgbClr val="000000"/>
                </a:solidFill>
                <a:latin typeface="Times New Roman" panose="02020603050405020304" pitchFamily="18" charset="0"/>
                <a:ea typeface="標楷體" panose="03000509000000000000" pitchFamily="65" charset="-120"/>
              </a:rPr>
              <a:t>109/05/06</a:t>
            </a:r>
            <a:r>
              <a:rPr lang="zh-TW" altLang="en-US" sz="2000" kern="100" dirty="0">
                <a:solidFill>
                  <a:srgbClr val="000000"/>
                </a:solidFill>
                <a:latin typeface="Times New Roman" panose="02020603050405020304" pitchFamily="18" charset="0"/>
                <a:ea typeface="標楷體" panose="03000509000000000000" pitchFamily="65" charset="-120"/>
              </a:rPr>
              <a:t>金寧鄉民代表會下鄉考察鄉務建設，代表們在金寧鄉長楊忠俊等人陪同下瞭解基層建設現況；實地勘查古寧頭雙鯉湖內湖乾涸</a:t>
            </a:r>
            <a:r>
              <a:rPr lang="zh-TW" altLang="en-US" sz="2000" kern="100" dirty="0" smtClean="0">
                <a:solidFill>
                  <a:srgbClr val="000000"/>
                </a:solidFill>
                <a:latin typeface="Times New Roman" panose="02020603050405020304" pitchFamily="18" charset="0"/>
                <a:ea typeface="標楷體" panose="03000509000000000000" pitchFamily="65" charset="-120"/>
              </a:rPr>
              <a:t>情形。</a:t>
            </a:r>
            <a:endParaRPr lang="en-US" altLang="zh-TW" sz="2000" kern="100" dirty="0" smtClean="0">
              <a:solidFill>
                <a:srgbClr val="000000"/>
              </a:solidFill>
              <a:latin typeface="Times New Roman" panose="02020603050405020304" pitchFamily="18" charset="0"/>
              <a:ea typeface="標楷體" panose="03000509000000000000" pitchFamily="65" charset="-120"/>
            </a:endParaRPr>
          </a:p>
          <a:p>
            <a:pPr marL="444500" indent="-179388" algn="just">
              <a:lnSpc>
                <a:spcPts val="2400"/>
              </a:lnSpc>
              <a:spcBef>
                <a:spcPts val="600"/>
              </a:spcBef>
              <a:buFont typeface="Arial" panose="020B0604020202020204" pitchFamily="34" charset="0"/>
              <a:buChar char="•"/>
            </a:pPr>
            <a:r>
              <a:rPr lang="zh-TW" altLang="en-US" sz="2000" kern="100" dirty="0" smtClean="0">
                <a:solidFill>
                  <a:srgbClr val="000000"/>
                </a:solidFill>
                <a:latin typeface="Times New Roman" panose="02020603050405020304" pitchFamily="18" charset="0"/>
                <a:ea typeface="標楷體" panose="03000509000000000000" pitchFamily="65" charset="-120"/>
              </a:rPr>
              <a:t>代表</a:t>
            </a:r>
            <a:r>
              <a:rPr lang="zh-TW" altLang="en-US" sz="2000" kern="100" dirty="0">
                <a:solidFill>
                  <a:srgbClr val="000000"/>
                </a:solidFill>
                <a:latin typeface="Times New Roman" panose="02020603050405020304" pitchFamily="18" charset="0"/>
                <a:ea typeface="標楷體" panose="03000509000000000000" pitchFamily="65" charset="-120"/>
              </a:rPr>
              <a:t>李琳瑯、村長李開陣提議配合旱季水域工程施工較方便，希望相關單位能提出浚深相關計畫，金管處主任陳世軍也到場會勘，同意將建議函轉金管處研處後續作業事項。</a:t>
            </a:r>
            <a:endParaRPr lang="zh-TW" altLang="en-US" sz="2000" kern="100" dirty="0">
              <a:solidFill>
                <a:srgbClr val="000000"/>
              </a:solidFill>
              <a:latin typeface="Times New Roman" panose="02020603050405020304" pitchFamily="18" charset="0"/>
              <a:ea typeface="標楷體" panose="03000509000000000000" pitchFamily="65" charset="-120"/>
            </a:endParaRP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8874" y="209153"/>
            <a:ext cx="4700716" cy="6648847"/>
          </a:xfrm>
          <a:prstGeom prst="rect">
            <a:avLst/>
          </a:prstGeom>
        </p:spPr>
      </p:pic>
      <p:sp>
        <p:nvSpPr>
          <p:cNvPr id="5" name="投影片編號版面配置區 4"/>
          <p:cNvSpPr>
            <a:spLocks noGrp="1"/>
          </p:cNvSpPr>
          <p:nvPr>
            <p:ph type="sldNum" sz="quarter" idx="12"/>
          </p:nvPr>
        </p:nvSpPr>
        <p:spPr/>
        <p:txBody>
          <a:bodyPr/>
          <a:lstStyle/>
          <a:p>
            <a:fld id="{874E72F4-5AC2-4827-866C-0A5BE25DA73D}" type="slidenum">
              <a:rPr lang="zh-TW" altLang="en-US" smtClean="0"/>
              <a:t>10</a:t>
            </a:fld>
            <a:endParaRPr lang="zh-TW" altLang="en-US"/>
          </a:p>
        </p:txBody>
      </p:sp>
    </p:spTree>
    <p:extLst>
      <p:ext uri="{BB962C8B-B14F-4D97-AF65-F5344CB8AC3E}">
        <p14:creationId xmlns:p14="http://schemas.microsoft.com/office/powerpoint/2010/main" val="1998925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79131" y="96716"/>
            <a:ext cx="4185139" cy="596838"/>
          </a:xfrm>
        </p:spPr>
        <p:txBody>
          <a:bodyPr vert="horz" lIns="91440" tIns="45720" rIns="91440" bIns="45720" rtlCol="0" anchor="ctr">
            <a:normAutofit/>
          </a:bodyPr>
          <a:lstStyle/>
          <a:p>
            <a:r>
              <a:rPr lang="zh-TW" altLang="en-US" sz="2800" b="1" dirty="0"/>
              <a:t>公民參與辦理情形 </a:t>
            </a:r>
          </a:p>
        </p:txBody>
      </p:sp>
      <p:sp>
        <p:nvSpPr>
          <p:cNvPr id="4" name="矩形 3"/>
          <p:cNvSpPr/>
          <p:nvPr/>
        </p:nvSpPr>
        <p:spPr>
          <a:xfrm>
            <a:off x="1" y="1182231"/>
            <a:ext cx="4390320" cy="2246769"/>
          </a:xfrm>
          <a:prstGeom prst="rect">
            <a:avLst/>
          </a:prstGeom>
        </p:spPr>
        <p:txBody>
          <a:bodyPr wrap="square">
            <a:spAutoFit/>
          </a:bodyPr>
          <a:lstStyle/>
          <a:p>
            <a:pPr marL="444500" indent="-179388" algn="just">
              <a:lnSpc>
                <a:spcPts val="2400"/>
              </a:lnSpc>
              <a:spcBef>
                <a:spcPts val="600"/>
              </a:spcBef>
              <a:buFont typeface="Arial" panose="020B0604020202020204" pitchFamily="34" charset="0"/>
              <a:buChar char="•"/>
            </a:pPr>
            <a:r>
              <a:rPr lang="en-US" altLang="zh-TW" sz="2000" kern="100" dirty="0">
                <a:solidFill>
                  <a:srgbClr val="000000"/>
                </a:solidFill>
                <a:latin typeface="Times New Roman" panose="02020603050405020304" pitchFamily="18" charset="0"/>
                <a:ea typeface="標楷體" panose="03000509000000000000" pitchFamily="65" charset="-120"/>
              </a:rPr>
              <a:t>109/11/9</a:t>
            </a:r>
            <a:r>
              <a:rPr lang="zh-TW" altLang="en-US" sz="2000" kern="100" dirty="0">
                <a:solidFill>
                  <a:srgbClr val="000000"/>
                </a:solidFill>
                <a:latin typeface="Times New Roman" panose="02020603050405020304" pitchFamily="18" charset="0"/>
                <a:ea typeface="標楷體" panose="03000509000000000000" pitchFamily="65" charset="-120"/>
              </a:rPr>
              <a:t>召開之金寧鄉民代表會第十二屆第四次定期大會中所通過</a:t>
            </a:r>
            <a:r>
              <a:rPr lang="en-US" altLang="zh-TW" sz="2000" kern="100" dirty="0">
                <a:solidFill>
                  <a:srgbClr val="000000"/>
                </a:solidFill>
                <a:latin typeface="Times New Roman" panose="02020603050405020304" pitchFamily="18" charset="0"/>
                <a:ea typeface="標楷體" panose="03000509000000000000" pitchFamily="65" charset="-120"/>
              </a:rPr>
              <a:t>8</a:t>
            </a:r>
            <a:r>
              <a:rPr lang="zh-TW" altLang="en-US" sz="2000" kern="100" dirty="0">
                <a:solidFill>
                  <a:srgbClr val="000000"/>
                </a:solidFill>
                <a:latin typeface="Times New Roman" panose="02020603050405020304" pitchFamily="18" charset="0"/>
                <a:ea typeface="標楷體" panose="03000509000000000000" pitchFamily="65" charset="-120"/>
              </a:rPr>
              <a:t>項提案中之第六案內容：李琳瑯提案，連署人：莊振源主席、黃文欣代表，案由：促請協助古寧雙鯉湖清淤與浚深工作，以提供村民及遊客優質之休憩場所</a:t>
            </a:r>
            <a:r>
              <a:rPr lang="zh-TW" altLang="en-US" sz="2000" kern="100" dirty="0" smtClean="0">
                <a:solidFill>
                  <a:srgbClr val="000000"/>
                </a:solidFill>
                <a:latin typeface="Times New Roman" panose="02020603050405020304" pitchFamily="18" charset="0"/>
                <a:ea typeface="標楷體" panose="03000509000000000000" pitchFamily="65" charset="-120"/>
              </a:rPr>
              <a:t>。</a:t>
            </a:r>
            <a:endParaRPr lang="en-US" altLang="zh-TW" sz="2000" kern="100" dirty="0" smtClean="0">
              <a:solidFill>
                <a:srgbClr val="000000"/>
              </a:solidFill>
              <a:latin typeface="Times New Roman" panose="02020603050405020304" pitchFamily="18" charset="0"/>
              <a:ea typeface="標楷體" panose="03000509000000000000" pitchFamily="65" charset="-120"/>
            </a:endParaRPr>
          </a:p>
        </p:txBody>
      </p:sp>
      <p:pic>
        <p:nvPicPr>
          <p:cNvPr id="8" name="圖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0320" y="200378"/>
            <a:ext cx="4658585" cy="6589256"/>
          </a:xfrm>
          <a:prstGeom prst="rect">
            <a:avLst/>
          </a:prstGeom>
        </p:spPr>
      </p:pic>
      <p:sp>
        <p:nvSpPr>
          <p:cNvPr id="2" name="投影片編號版面配置區 1"/>
          <p:cNvSpPr>
            <a:spLocks noGrp="1"/>
          </p:cNvSpPr>
          <p:nvPr>
            <p:ph type="sldNum" sz="quarter" idx="12"/>
          </p:nvPr>
        </p:nvSpPr>
        <p:spPr/>
        <p:txBody>
          <a:bodyPr/>
          <a:lstStyle/>
          <a:p>
            <a:fld id="{874E72F4-5AC2-4827-866C-0A5BE25DA73D}" type="slidenum">
              <a:rPr lang="zh-TW" altLang="en-US" smtClean="0"/>
              <a:t>11</a:t>
            </a:fld>
            <a:endParaRPr lang="zh-TW" altLang="en-US"/>
          </a:p>
        </p:txBody>
      </p:sp>
    </p:spTree>
    <p:extLst>
      <p:ext uri="{BB962C8B-B14F-4D97-AF65-F5344CB8AC3E}">
        <p14:creationId xmlns:p14="http://schemas.microsoft.com/office/powerpoint/2010/main" val="3321819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79131" y="96716"/>
            <a:ext cx="4185139" cy="596838"/>
          </a:xfrm>
        </p:spPr>
        <p:txBody>
          <a:bodyPr vert="horz" lIns="91440" tIns="45720" rIns="91440" bIns="45720" rtlCol="0" anchor="ctr">
            <a:normAutofit/>
          </a:bodyPr>
          <a:lstStyle/>
          <a:p>
            <a:r>
              <a:rPr lang="zh-TW" altLang="en-US" sz="2800" b="1" dirty="0"/>
              <a:t>公民參與辦理情形 </a:t>
            </a:r>
          </a:p>
        </p:txBody>
      </p:sp>
      <p:sp>
        <p:nvSpPr>
          <p:cNvPr id="4" name="矩形 3"/>
          <p:cNvSpPr/>
          <p:nvPr/>
        </p:nvSpPr>
        <p:spPr>
          <a:xfrm>
            <a:off x="89650" y="812372"/>
            <a:ext cx="4174620" cy="4785926"/>
          </a:xfrm>
          <a:prstGeom prst="rect">
            <a:avLst/>
          </a:prstGeom>
        </p:spPr>
        <p:txBody>
          <a:bodyPr wrap="square">
            <a:spAutoFit/>
          </a:bodyPr>
          <a:lstStyle/>
          <a:p>
            <a:pPr marL="444500" indent="-179388" algn="just">
              <a:lnSpc>
                <a:spcPts val="2400"/>
              </a:lnSpc>
              <a:spcBef>
                <a:spcPts val="600"/>
              </a:spcBef>
              <a:buFont typeface="Arial" panose="020B0604020202020204" pitchFamily="34" charset="0"/>
              <a:buChar char="•"/>
            </a:pPr>
            <a:r>
              <a:rPr lang="en-US" altLang="zh-TW" sz="2000" kern="100" dirty="0">
                <a:solidFill>
                  <a:srgbClr val="000000"/>
                </a:solidFill>
                <a:latin typeface="Times New Roman" panose="02020603050405020304" pitchFamily="18" charset="0"/>
                <a:ea typeface="標楷體" panose="03000509000000000000" pitchFamily="65" charset="-120"/>
              </a:rPr>
              <a:t>109/12/11</a:t>
            </a:r>
            <a:r>
              <a:rPr lang="zh-TW" altLang="en-US" sz="2000" kern="100" dirty="0">
                <a:solidFill>
                  <a:srgbClr val="000000"/>
                </a:solidFill>
                <a:latin typeface="Times New Roman" panose="02020603050405020304" pitchFamily="18" charset="0"/>
                <a:ea typeface="標楷體" panose="03000509000000000000" pitchFamily="65" charset="-120"/>
              </a:rPr>
              <a:t>金門日報標題「縣府力爭旱災補助 蘇揆要求各部會積極協助」之報導中描述「</a:t>
            </a:r>
            <a:r>
              <a:rPr lang="en-US" altLang="zh-TW" sz="2000" kern="100" dirty="0">
                <a:solidFill>
                  <a:srgbClr val="000000"/>
                </a:solidFill>
                <a:latin typeface="Times New Roman" panose="02020603050405020304" pitchFamily="18" charset="0"/>
                <a:ea typeface="標楷體" panose="03000509000000000000" pitchFamily="65" charset="-120"/>
              </a:rPr>
              <a:t>…</a:t>
            </a:r>
            <a:r>
              <a:rPr lang="zh-TW" altLang="en-US" sz="2000" kern="100" dirty="0">
                <a:solidFill>
                  <a:srgbClr val="000000"/>
                </a:solidFill>
                <a:latin typeface="Times New Roman" panose="02020603050405020304" pitchFamily="18" charset="0"/>
                <a:ea typeface="標楷體" panose="03000509000000000000" pitchFamily="65" charset="-120"/>
              </a:rPr>
              <a:t>因應久旱不雨對地區水資源運用的衝擊，縣長楊鎮浯指示縣府團隊積極爭取中央補助金門地區水資源開發與農塘浚深經費計</a:t>
            </a:r>
            <a:r>
              <a:rPr lang="en-US" altLang="zh-TW" sz="2000" kern="100" dirty="0">
                <a:solidFill>
                  <a:srgbClr val="000000"/>
                </a:solidFill>
                <a:latin typeface="Times New Roman" panose="02020603050405020304" pitchFamily="18" charset="0"/>
                <a:ea typeface="標楷體" panose="03000509000000000000" pitchFamily="65" charset="-120"/>
              </a:rPr>
              <a:t>1.2</a:t>
            </a:r>
            <a:r>
              <a:rPr lang="zh-TW" altLang="en-US" sz="2000" kern="100" dirty="0">
                <a:solidFill>
                  <a:srgbClr val="000000"/>
                </a:solidFill>
                <a:latin typeface="Times New Roman" panose="02020603050405020304" pitchFamily="18" charset="0"/>
                <a:ea typeface="標楷體" panose="03000509000000000000" pitchFamily="65" charset="-120"/>
              </a:rPr>
              <a:t>億</a:t>
            </a:r>
            <a:r>
              <a:rPr lang="zh-TW" altLang="en-US" sz="2000" kern="100" dirty="0" smtClean="0">
                <a:solidFill>
                  <a:srgbClr val="000000"/>
                </a:solidFill>
                <a:latin typeface="Times New Roman" panose="02020603050405020304" pitchFamily="18" charset="0"/>
                <a:ea typeface="標楷體" panose="03000509000000000000" pitchFamily="65" charset="-120"/>
              </a:rPr>
              <a:t>。</a:t>
            </a:r>
            <a:endParaRPr lang="en-US" altLang="zh-TW" sz="2000" kern="100" dirty="0" smtClean="0">
              <a:solidFill>
                <a:srgbClr val="000000"/>
              </a:solidFill>
              <a:latin typeface="Times New Roman" panose="02020603050405020304" pitchFamily="18" charset="0"/>
              <a:ea typeface="標楷體" panose="03000509000000000000" pitchFamily="65" charset="-120"/>
            </a:endParaRPr>
          </a:p>
          <a:p>
            <a:pPr marL="444500" indent="-179388" algn="just">
              <a:lnSpc>
                <a:spcPts val="2400"/>
              </a:lnSpc>
              <a:spcBef>
                <a:spcPts val="600"/>
              </a:spcBef>
              <a:buFont typeface="Arial" panose="020B0604020202020204" pitchFamily="34" charset="0"/>
              <a:buChar char="•"/>
            </a:pPr>
            <a:r>
              <a:rPr lang="zh-TW" altLang="en-US" sz="2000" kern="100" dirty="0" smtClean="0">
                <a:solidFill>
                  <a:srgbClr val="000000"/>
                </a:solidFill>
                <a:latin typeface="Times New Roman" panose="02020603050405020304" pitchFamily="18" charset="0"/>
                <a:ea typeface="標楷體" panose="03000509000000000000" pitchFamily="65" charset="-120"/>
              </a:rPr>
              <a:t>相關</a:t>
            </a:r>
            <a:r>
              <a:rPr lang="zh-TW" altLang="en-US" sz="2000" kern="100" dirty="0">
                <a:solidFill>
                  <a:srgbClr val="000000"/>
                </a:solidFill>
                <a:latin typeface="Times New Roman" panose="02020603050405020304" pitchFamily="18" charset="0"/>
                <a:ea typeface="標楷體" panose="03000509000000000000" pitchFamily="65" charset="-120"/>
              </a:rPr>
              <a:t>提案於</a:t>
            </a:r>
            <a:r>
              <a:rPr lang="en-US" altLang="zh-TW" sz="2000" kern="100" dirty="0">
                <a:solidFill>
                  <a:srgbClr val="000000"/>
                </a:solidFill>
                <a:latin typeface="Times New Roman" panose="02020603050405020304" pitchFamily="18" charset="0"/>
                <a:ea typeface="標楷體" panose="03000509000000000000" pitchFamily="65" charset="-120"/>
              </a:rPr>
              <a:t>9</a:t>
            </a:r>
            <a:r>
              <a:rPr lang="zh-TW" altLang="en-US" sz="2000" kern="100" dirty="0">
                <a:solidFill>
                  <a:srgbClr val="000000"/>
                </a:solidFill>
                <a:latin typeface="Times New Roman" panose="02020603050405020304" pitchFamily="18" charset="0"/>
                <a:ea typeface="標楷體" panose="03000509000000000000" pitchFamily="65" charset="-120"/>
              </a:rPr>
              <a:t>日在行政院召開的「離島建設指導委員會第</a:t>
            </a:r>
            <a:r>
              <a:rPr lang="en-US" altLang="zh-TW" sz="2000" kern="100" dirty="0">
                <a:solidFill>
                  <a:srgbClr val="000000"/>
                </a:solidFill>
                <a:latin typeface="Times New Roman" panose="02020603050405020304" pitchFamily="18" charset="0"/>
                <a:ea typeface="標楷體" panose="03000509000000000000" pitchFamily="65" charset="-120"/>
              </a:rPr>
              <a:t>16</a:t>
            </a:r>
            <a:r>
              <a:rPr lang="zh-TW" altLang="en-US" sz="2000" kern="100" dirty="0">
                <a:solidFill>
                  <a:srgbClr val="000000"/>
                </a:solidFill>
                <a:latin typeface="Times New Roman" panose="02020603050405020304" pitchFamily="18" charset="0"/>
                <a:ea typeface="標楷體" panose="03000509000000000000" pitchFamily="65" charset="-120"/>
              </a:rPr>
              <a:t>次會議」中，獲行政院長蘇貞昌高度重視，並裁示經濟部、農委會與內政部等相關部會，應積極協助金門縣旱災期間所提的研擬改善方案</a:t>
            </a:r>
            <a:r>
              <a:rPr lang="zh-TW" altLang="en-US" sz="2000" kern="100" dirty="0" smtClean="0">
                <a:solidFill>
                  <a:srgbClr val="000000"/>
                </a:solidFill>
                <a:latin typeface="Times New Roman" panose="02020603050405020304" pitchFamily="18" charset="0"/>
                <a:ea typeface="標楷體" panose="03000509000000000000" pitchFamily="65" charset="-120"/>
              </a:rPr>
              <a:t>。</a:t>
            </a:r>
            <a:endParaRPr lang="zh-TW" altLang="en-US" sz="2000" kern="100" dirty="0">
              <a:solidFill>
                <a:srgbClr val="000000"/>
              </a:solidFill>
              <a:latin typeface="Times New Roman" panose="02020603050405020304" pitchFamily="18" charset="0"/>
              <a:ea typeface="標楷體" panose="03000509000000000000" pitchFamily="65" charset="-120"/>
            </a:endParaRP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1019" y="96716"/>
            <a:ext cx="4782981" cy="6765205"/>
          </a:xfrm>
          <a:prstGeom prst="rect">
            <a:avLst/>
          </a:prstGeom>
        </p:spPr>
      </p:pic>
      <p:sp>
        <p:nvSpPr>
          <p:cNvPr id="5" name="投影片編號版面配置區 4"/>
          <p:cNvSpPr>
            <a:spLocks noGrp="1"/>
          </p:cNvSpPr>
          <p:nvPr>
            <p:ph type="sldNum" sz="quarter" idx="12"/>
          </p:nvPr>
        </p:nvSpPr>
        <p:spPr/>
        <p:txBody>
          <a:bodyPr/>
          <a:lstStyle/>
          <a:p>
            <a:fld id="{874E72F4-5AC2-4827-866C-0A5BE25DA73D}" type="slidenum">
              <a:rPr lang="zh-TW" altLang="en-US" smtClean="0"/>
              <a:t>12</a:t>
            </a:fld>
            <a:endParaRPr lang="zh-TW" altLang="en-US"/>
          </a:p>
        </p:txBody>
      </p:sp>
    </p:spTree>
    <p:extLst>
      <p:ext uri="{BB962C8B-B14F-4D97-AF65-F5344CB8AC3E}">
        <p14:creationId xmlns:p14="http://schemas.microsoft.com/office/powerpoint/2010/main" val="4111919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79131" y="96716"/>
            <a:ext cx="4185139" cy="596838"/>
          </a:xfrm>
        </p:spPr>
        <p:txBody>
          <a:bodyPr vert="horz" lIns="91440" tIns="45720" rIns="91440" bIns="45720" rtlCol="0" anchor="ctr">
            <a:normAutofit/>
          </a:bodyPr>
          <a:lstStyle/>
          <a:p>
            <a:r>
              <a:rPr lang="zh-TW" altLang="en-US" sz="2800" b="1" dirty="0"/>
              <a:t>公民參與辦理情形 </a:t>
            </a:r>
          </a:p>
        </p:txBody>
      </p:sp>
      <p:sp>
        <p:nvSpPr>
          <p:cNvPr id="4" name="矩形 3"/>
          <p:cNvSpPr/>
          <p:nvPr/>
        </p:nvSpPr>
        <p:spPr>
          <a:xfrm>
            <a:off x="79131" y="767986"/>
            <a:ext cx="4894522" cy="5401479"/>
          </a:xfrm>
          <a:prstGeom prst="rect">
            <a:avLst/>
          </a:prstGeom>
        </p:spPr>
        <p:txBody>
          <a:bodyPr wrap="square">
            <a:spAutoFit/>
          </a:bodyPr>
          <a:lstStyle/>
          <a:p>
            <a:pPr marL="265113" indent="-179388" algn="just">
              <a:lnSpc>
                <a:spcPts val="2400"/>
              </a:lnSpc>
              <a:spcBef>
                <a:spcPts val="600"/>
              </a:spcBef>
              <a:buFont typeface="Arial" panose="020B0604020202020204" pitchFamily="34" charset="0"/>
              <a:buChar char="•"/>
            </a:pPr>
            <a:r>
              <a:rPr lang="en-US" altLang="zh-TW" sz="2000" kern="100" dirty="0">
                <a:solidFill>
                  <a:srgbClr val="000000"/>
                </a:solidFill>
                <a:latin typeface="Times New Roman" panose="02020603050405020304" pitchFamily="18" charset="0"/>
                <a:ea typeface="標楷體" panose="03000509000000000000" pitchFamily="65" charset="-120"/>
              </a:rPr>
              <a:t>110</a:t>
            </a:r>
            <a:r>
              <a:rPr lang="zh-TW" altLang="en-US" sz="2000" kern="100" dirty="0">
                <a:solidFill>
                  <a:srgbClr val="000000"/>
                </a:solidFill>
                <a:latin typeface="Times New Roman" panose="02020603050405020304" pitchFamily="18" charset="0"/>
                <a:ea typeface="標楷體" panose="03000509000000000000" pitchFamily="65" charset="-120"/>
              </a:rPr>
              <a:t>年</a:t>
            </a:r>
            <a:r>
              <a:rPr lang="en-US" altLang="zh-TW" sz="2000" kern="100" dirty="0">
                <a:solidFill>
                  <a:srgbClr val="000000"/>
                </a:solidFill>
                <a:latin typeface="Times New Roman" panose="02020603050405020304" pitchFamily="18" charset="0"/>
                <a:ea typeface="標楷體" panose="03000509000000000000" pitchFamily="65" charset="-120"/>
              </a:rPr>
              <a:t>3</a:t>
            </a:r>
            <a:r>
              <a:rPr lang="zh-TW" altLang="en-US" sz="2000" kern="100" dirty="0">
                <a:solidFill>
                  <a:srgbClr val="000000"/>
                </a:solidFill>
                <a:latin typeface="Times New Roman" panose="02020603050405020304" pitchFamily="18" charset="0"/>
                <a:ea typeface="標楷體" panose="03000509000000000000" pitchFamily="65" charset="-120"/>
              </a:rPr>
              <a:t>月</a:t>
            </a:r>
            <a:r>
              <a:rPr lang="en-US" altLang="zh-TW" sz="2000" kern="100" dirty="0">
                <a:solidFill>
                  <a:srgbClr val="000000"/>
                </a:solidFill>
                <a:latin typeface="Times New Roman" panose="02020603050405020304" pitchFamily="18" charset="0"/>
                <a:ea typeface="標楷體" panose="03000509000000000000" pitchFamily="65" charset="-120"/>
              </a:rPr>
              <a:t>5</a:t>
            </a:r>
            <a:r>
              <a:rPr lang="zh-TW" altLang="en-US" sz="2000" kern="100" dirty="0">
                <a:solidFill>
                  <a:srgbClr val="000000"/>
                </a:solidFill>
                <a:latin typeface="Times New Roman" panose="02020603050405020304" pitchFamily="18" charset="0"/>
                <a:ea typeface="標楷體" panose="03000509000000000000" pitchFamily="65" charset="-120"/>
              </a:rPr>
              <a:t>日</a:t>
            </a:r>
            <a:r>
              <a:rPr lang="en-US" altLang="zh-TW" sz="2000" kern="100" dirty="0">
                <a:solidFill>
                  <a:srgbClr val="000000"/>
                </a:solidFill>
                <a:latin typeface="Times New Roman" panose="02020603050405020304" pitchFamily="18" charset="0"/>
                <a:ea typeface="標楷體" panose="03000509000000000000" pitchFamily="65" charset="-120"/>
              </a:rPr>
              <a:t>(</a:t>
            </a:r>
            <a:r>
              <a:rPr lang="zh-TW" altLang="en-US" sz="2000" kern="100" dirty="0">
                <a:solidFill>
                  <a:srgbClr val="000000"/>
                </a:solidFill>
                <a:latin typeface="Times New Roman" panose="02020603050405020304" pitchFamily="18" charset="0"/>
                <a:ea typeface="標楷體" panose="03000509000000000000" pitchFamily="65" charset="-120"/>
              </a:rPr>
              <a:t>星期五</a:t>
            </a:r>
            <a:r>
              <a:rPr lang="en-US" altLang="zh-TW" sz="2000" kern="100" dirty="0">
                <a:solidFill>
                  <a:srgbClr val="000000"/>
                </a:solidFill>
                <a:latin typeface="Times New Roman" panose="02020603050405020304" pitchFamily="18" charset="0"/>
                <a:ea typeface="標楷體" panose="03000509000000000000" pitchFamily="65" charset="-120"/>
              </a:rPr>
              <a:t>)</a:t>
            </a:r>
            <a:r>
              <a:rPr lang="zh-TW" altLang="en-US" sz="2000" kern="100" dirty="0">
                <a:solidFill>
                  <a:srgbClr val="000000"/>
                </a:solidFill>
                <a:latin typeface="Times New Roman" panose="02020603050405020304" pitchFamily="18" charset="0"/>
                <a:ea typeface="標楷體" panose="03000509000000000000" pitchFamily="65" charset="-120"/>
              </a:rPr>
              <a:t>上午</a:t>
            </a:r>
            <a:r>
              <a:rPr lang="en-US" altLang="zh-TW" sz="2000" kern="100" dirty="0">
                <a:solidFill>
                  <a:srgbClr val="000000"/>
                </a:solidFill>
                <a:latin typeface="Times New Roman" panose="02020603050405020304" pitchFamily="18" charset="0"/>
                <a:ea typeface="標楷體" panose="03000509000000000000" pitchFamily="65" charset="-120"/>
              </a:rPr>
              <a:t>10:00</a:t>
            </a:r>
            <a:r>
              <a:rPr lang="zh-TW" altLang="en-US" sz="2000" kern="100" dirty="0">
                <a:solidFill>
                  <a:srgbClr val="000000"/>
                </a:solidFill>
                <a:latin typeface="Times New Roman" panose="02020603050405020304" pitchFamily="18" charset="0"/>
                <a:ea typeface="標楷體" panose="03000509000000000000" pitchFamily="65" charset="-120"/>
              </a:rPr>
              <a:t>金門縣議員李養生服務處為古寧村村民建議雙鯉湖浚深事宜辦理會勘，會勘結論如下：</a:t>
            </a:r>
          </a:p>
          <a:p>
            <a:pPr marL="444500" indent="-180975" algn="just">
              <a:lnSpc>
                <a:spcPts val="2400"/>
              </a:lnSpc>
              <a:spcBef>
                <a:spcPts val="600"/>
              </a:spcBef>
            </a:pPr>
            <a:r>
              <a:rPr lang="en-US" altLang="zh-TW" sz="2000" kern="100" dirty="0">
                <a:solidFill>
                  <a:srgbClr val="000000"/>
                </a:solidFill>
                <a:latin typeface="Times New Roman" panose="02020603050405020304" pitchFamily="18" charset="0"/>
                <a:ea typeface="標楷體" panose="03000509000000000000" pitchFamily="65" charset="-120"/>
              </a:rPr>
              <a:t>1.</a:t>
            </a:r>
            <a:r>
              <a:rPr lang="zh-TW" altLang="en-US" sz="2000" kern="100" dirty="0">
                <a:solidFill>
                  <a:srgbClr val="000000"/>
                </a:solidFill>
                <a:latin typeface="Times New Roman" panose="02020603050405020304" pitchFamily="18" charset="0"/>
                <a:ea typeface="標楷體" panose="03000509000000000000" pitchFamily="65" charset="-120"/>
              </a:rPr>
              <a:t>雙</a:t>
            </a:r>
            <a:r>
              <a:rPr lang="zh-TW" altLang="en-US" sz="2000" kern="100" dirty="0">
                <a:solidFill>
                  <a:srgbClr val="000000"/>
                </a:solidFill>
                <a:latin typeface="Times New Roman" panose="02020603050405020304" pitchFamily="18" charset="0"/>
                <a:ea typeface="標楷體" panose="03000509000000000000" pitchFamily="65" charset="-120"/>
              </a:rPr>
              <a:t>鯉潮的浚深，已經幾十年沒有清淤，趁缺水乾旱時候，盡速解決這問題，以達事半功倍之效。</a:t>
            </a:r>
          </a:p>
          <a:p>
            <a:pPr marL="444500" indent="-180975" algn="just">
              <a:lnSpc>
                <a:spcPts val="2400"/>
              </a:lnSpc>
              <a:spcBef>
                <a:spcPts val="600"/>
              </a:spcBef>
            </a:pPr>
            <a:r>
              <a:rPr lang="en-US" altLang="zh-TW" sz="2000" kern="100" dirty="0">
                <a:solidFill>
                  <a:srgbClr val="000000"/>
                </a:solidFill>
                <a:latin typeface="Times New Roman" panose="02020603050405020304" pitchFamily="18" charset="0"/>
                <a:ea typeface="標楷體" panose="03000509000000000000" pitchFamily="65" charset="-120"/>
              </a:rPr>
              <a:t>2.</a:t>
            </a:r>
            <a:r>
              <a:rPr lang="zh-TW" altLang="en-US" sz="2000" kern="100" dirty="0">
                <a:solidFill>
                  <a:srgbClr val="000000"/>
                </a:solidFill>
                <a:latin typeface="Times New Roman" panose="02020603050405020304" pitchFamily="18" charset="0"/>
                <a:ea typeface="標楷體" panose="03000509000000000000" pitchFamily="65" charset="-120"/>
              </a:rPr>
              <a:t>雙鯉湖的石板橋中間部分，有每年划龍舟競賽的水道需求，應再挖開。</a:t>
            </a:r>
          </a:p>
          <a:p>
            <a:pPr marL="444500" indent="-180975" algn="just">
              <a:lnSpc>
                <a:spcPts val="2400"/>
              </a:lnSpc>
              <a:spcBef>
                <a:spcPts val="600"/>
              </a:spcBef>
            </a:pPr>
            <a:r>
              <a:rPr lang="en-US" altLang="zh-TW" sz="2000" kern="100" dirty="0">
                <a:solidFill>
                  <a:srgbClr val="000000"/>
                </a:solidFill>
                <a:latin typeface="Times New Roman" panose="02020603050405020304" pitchFamily="18" charset="0"/>
                <a:ea typeface="標楷體" panose="03000509000000000000" pitchFamily="65" charset="-120"/>
              </a:rPr>
              <a:t>3.</a:t>
            </a:r>
            <a:r>
              <a:rPr lang="zh-TW" altLang="en-US" sz="2000" kern="100" dirty="0">
                <a:solidFill>
                  <a:srgbClr val="000000"/>
                </a:solidFill>
                <a:latin typeface="Times New Roman" panose="02020603050405020304" pitchFamily="18" charset="0"/>
                <a:ea typeface="標楷體" panose="03000509000000000000" pitchFamily="65" charset="-120"/>
              </a:rPr>
              <a:t>浚深工作問題主要是土方和經費，金門國家公園管理處原編列預算，但被砍掉了。</a:t>
            </a:r>
          </a:p>
          <a:p>
            <a:pPr marL="444500" indent="-180975" algn="just">
              <a:lnSpc>
                <a:spcPts val="2400"/>
              </a:lnSpc>
              <a:spcBef>
                <a:spcPts val="600"/>
              </a:spcBef>
            </a:pPr>
            <a:r>
              <a:rPr lang="en-US" altLang="zh-TW" sz="2000" kern="100" dirty="0">
                <a:solidFill>
                  <a:srgbClr val="000000"/>
                </a:solidFill>
                <a:latin typeface="Times New Roman" panose="02020603050405020304" pitchFamily="18" charset="0"/>
                <a:ea typeface="標楷體" panose="03000509000000000000" pitchFamily="65" charset="-120"/>
              </a:rPr>
              <a:t>4.</a:t>
            </a:r>
            <a:r>
              <a:rPr lang="zh-TW" altLang="en-US" sz="2000" kern="100" dirty="0">
                <a:solidFill>
                  <a:srgbClr val="000000"/>
                </a:solidFill>
                <a:latin typeface="Times New Roman" panose="02020603050405020304" pitchFamily="18" charset="0"/>
                <a:ea typeface="標楷體" panose="03000509000000000000" pitchFamily="65" charset="-120"/>
              </a:rPr>
              <a:t>土方問題金門國家公園管理處可以媒合解決，但經費需各方來協調爭取，必要時也請洪申翰立法委員來幫忙。</a:t>
            </a:r>
          </a:p>
          <a:p>
            <a:pPr marL="265113" indent="-179388" algn="just">
              <a:lnSpc>
                <a:spcPts val="2400"/>
              </a:lnSpc>
              <a:spcBef>
                <a:spcPts val="600"/>
              </a:spcBef>
              <a:buFont typeface="Arial" panose="020B0604020202020204" pitchFamily="34" charset="0"/>
              <a:buChar char="•"/>
            </a:pPr>
            <a:r>
              <a:rPr lang="zh-TW" altLang="en-US" sz="2000" kern="100" dirty="0">
                <a:solidFill>
                  <a:srgbClr val="000000"/>
                </a:solidFill>
                <a:latin typeface="Times New Roman" panose="02020603050405020304" pitchFamily="18" charset="0"/>
                <a:ea typeface="標楷體" panose="03000509000000000000" pitchFamily="65" charset="-120"/>
              </a:rPr>
              <a:t>此次會勘結論亦透過立法委員洪申翰國會辦公室轉請內政部營建署妥處本</a:t>
            </a:r>
            <a:r>
              <a:rPr lang="zh-TW" altLang="en-US" sz="2000" kern="100" dirty="0">
                <a:solidFill>
                  <a:srgbClr val="000000"/>
                </a:solidFill>
                <a:latin typeface="Times New Roman" panose="02020603050405020304" pitchFamily="18" charset="0"/>
                <a:ea typeface="標楷體" panose="03000509000000000000" pitchFamily="65" charset="-120"/>
              </a:rPr>
              <a:t>案</a:t>
            </a:r>
            <a:r>
              <a:rPr lang="zh-TW" altLang="en-US" sz="2000" kern="100" dirty="0">
                <a:solidFill>
                  <a:srgbClr val="000000"/>
                </a:solidFill>
                <a:latin typeface="Times New Roman" panose="02020603050405020304" pitchFamily="18" charset="0"/>
                <a:ea typeface="標楷體" panose="03000509000000000000" pitchFamily="65" charset="-120"/>
              </a:rPr>
              <a:t>。</a:t>
            </a: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4767" y="300448"/>
            <a:ext cx="3267660" cy="2451298"/>
          </a:xfrm>
          <a:prstGeom prst="rect">
            <a:avLst/>
          </a:prstGeom>
        </p:spPr>
      </p:pic>
      <p:pic>
        <p:nvPicPr>
          <p:cNvPr id="7" name="圖片 6"/>
          <p:cNvPicPr>
            <a:picLocks noChangeAspect="1"/>
          </p:cNvPicPr>
          <p:nvPr/>
        </p:nvPicPr>
        <p:blipFill rotWithShape="1">
          <a:blip r:embed="rId3" cstate="print">
            <a:extLst>
              <a:ext uri="{28A0092B-C50C-407E-A947-70E740481C1C}">
                <a14:useLocalDpi xmlns:a14="http://schemas.microsoft.com/office/drawing/2010/main" val="0"/>
              </a:ext>
            </a:extLst>
          </a:blip>
          <a:srcRect l="16651" t="10405" r="7102" b="24435"/>
          <a:stretch/>
        </p:blipFill>
        <p:spPr>
          <a:xfrm>
            <a:off x="5424767" y="2814993"/>
            <a:ext cx="3267660" cy="3949003"/>
          </a:xfrm>
          <a:prstGeom prst="rect">
            <a:avLst/>
          </a:prstGeom>
        </p:spPr>
      </p:pic>
      <p:sp>
        <p:nvSpPr>
          <p:cNvPr id="5" name="投影片編號版面配置區 4"/>
          <p:cNvSpPr>
            <a:spLocks noGrp="1"/>
          </p:cNvSpPr>
          <p:nvPr>
            <p:ph type="sldNum" sz="quarter" idx="12"/>
          </p:nvPr>
        </p:nvSpPr>
        <p:spPr/>
        <p:txBody>
          <a:bodyPr/>
          <a:lstStyle/>
          <a:p>
            <a:fld id="{874E72F4-5AC2-4827-866C-0A5BE25DA73D}" type="slidenum">
              <a:rPr lang="zh-TW" altLang="en-US" smtClean="0"/>
              <a:t>13</a:t>
            </a:fld>
            <a:endParaRPr lang="zh-TW" altLang="en-US"/>
          </a:p>
        </p:txBody>
      </p:sp>
    </p:spTree>
    <p:extLst>
      <p:ext uri="{BB962C8B-B14F-4D97-AF65-F5344CB8AC3E}">
        <p14:creationId xmlns:p14="http://schemas.microsoft.com/office/powerpoint/2010/main" val="2295169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79131" y="96716"/>
            <a:ext cx="4185139" cy="596838"/>
          </a:xfrm>
        </p:spPr>
        <p:txBody>
          <a:bodyPr vert="horz" lIns="91440" tIns="45720" rIns="91440" bIns="45720" rtlCol="0" anchor="ctr">
            <a:normAutofit/>
          </a:bodyPr>
          <a:lstStyle/>
          <a:p>
            <a:r>
              <a:rPr lang="zh-TW" altLang="en-US" sz="2800" b="1" dirty="0"/>
              <a:t>整體計畫概述</a:t>
            </a:r>
            <a:endParaRPr lang="zh-TW" altLang="en-US" sz="2800" b="1" dirty="0"/>
          </a:p>
        </p:txBody>
      </p:sp>
      <p:sp>
        <p:nvSpPr>
          <p:cNvPr id="2" name="矩形 1"/>
          <p:cNvSpPr/>
          <p:nvPr/>
        </p:nvSpPr>
        <p:spPr>
          <a:xfrm>
            <a:off x="213604" y="809961"/>
            <a:ext cx="8716791" cy="4939814"/>
          </a:xfrm>
          <a:prstGeom prst="rect">
            <a:avLst/>
          </a:prstGeom>
        </p:spPr>
        <p:txBody>
          <a:bodyPr wrap="square">
            <a:spAutoFit/>
          </a:bodyPr>
          <a:lstStyle/>
          <a:p>
            <a:pPr marL="522288" indent="-342900">
              <a:lnSpc>
                <a:spcPts val="2400"/>
              </a:lnSpc>
              <a:spcBef>
                <a:spcPts val="1200"/>
              </a:spcBef>
              <a:spcAft>
                <a:spcPts val="0"/>
              </a:spcAft>
              <a:buFont typeface="Arial" panose="020B0604020202020204" pitchFamily="34" charset="0"/>
              <a:buChar char="•"/>
            </a:pPr>
            <a:r>
              <a:rPr lang="zh-TW" altLang="zh-TW" sz="2000" kern="100" dirty="0" smtClean="0">
                <a:solidFill>
                  <a:srgbClr val="000000"/>
                </a:solidFill>
                <a:latin typeface="Times New Roman" panose="02020603050405020304" pitchFamily="18" charset="0"/>
                <a:ea typeface="標楷體" panose="03000509000000000000" pitchFamily="65" charset="-120"/>
              </a:rPr>
              <a:t>雙</a:t>
            </a:r>
            <a:r>
              <a:rPr lang="zh-TW" altLang="zh-TW" sz="2000" kern="100" dirty="0">
                <a:solidFill>
                  <a:srgbClr val="000000"/>
                </a:solidFill>
                <a:latin typeface="Times New Roman" panose="02020603050405020304" pitchFamily="18" charset="0"/>
                <a:ea typeface="標楷體" panose="03000509000000000000" pitchFamily="65" charset="-120"/>
              </a:rPr>
              <a:t>鯉湖因近年長期乾旱及降雨量不足，且因泥沙經年累月沉積湖底，進而逐漸加劇雙鯉湖淤積陸化，同時因水質優養化問題嚴重，大大影響眾多湖區內的生物棲息與生態景觀，以及環境品質與安全</a:t>
            </a:r>
            <a:r>
              <a:rPr lang="zh-TW" altLang="zh-TW" sz="2000" kern="100" dirty="0" smtClean="0">
                <a:solidFill>
                  <a:srgbClr val="000000"/>
                </a:solidFill>
                <a:latin typeface="Times New Roman" panose="02020603050405020304" pitchFamily="18" charset="0"/>
                <a:ea typeface="標楷體" panose="03000509000000000000" pitchFamily="65" charset="-120"/>
              </a:rPr>
              <a:t>衛生</a:t>
            </a:r>
            <a:r>
              <a:rPr lang="zh-TW" altLang="en-US" sz="2000" kern="100" dirty="0" smtClean="0">
                <a:solidFill>
                  <a:srgbClr val="000000"/>
                </a:solidFill>
                <a:latin typeface="Times New Roman" panose="02020603050405020304" pitchFamily="18" charset="0"/>
                <a:ea typeface="標楷體" panose="03000509000000000000" pitchFamily="65" charset="-120"/>
              </a:rPr>
              <a:t>。</a:t>
            </a:r>
            <a:endParaRPr lang="en-US" altLang="zh-TW" sz="2000" kern="100" dirty="0" smtClean="0">
              <a:solidFill>
                <a:srgbClr val="000000"/>
              </a:solidFill>
              <a:latin typeface="Times New Roman" panose="02020603050405020304" pitchFamily="18" charset="0"/>
              <a:ea typeface="標楷體" panose="03000509000000000000" pitchFamily="65" charset="-120"/>
            </a:endParaRPr>
          </a:p>
          <a:p>
            <a:pPr marL="522288" indent="-342900">
              <a:lnSpc>
                <a:spcPts val="2400"/>
              </a:lnSpc>
              <a:spcBef>
                <a:spcPts val="1200"/>
              </a:spcBef>
              <a:spcAft>
                <a:spcPts val="0"/>
              </a:spcAft>
              <a:buFont typeface="Arial" panose="020B0604020202020204" pitchFamily="34" charset="0"/>
              <a:buChar char="•"/>
            </a:pPr>
            <a:r>
              <a:rPr lang="zh-TW" altLang="zh-TW" sz="2000" kern="100" dirty="0" smtClean="0">
                <a:solidFill>
                  <a:srgbClr val="000000"/>
                </a:solidFill>
                <a:latin typeface="Times New Roman" panose="02020603050405020304" pitchFamily="18" charset="0"/>
                <a:ea typeface="標楷體" panose="03000509000000000000" pitchFamily="65" charset="-120"/>
              </a:rPr>
              <a:t>故</a:t>
            </a:r>
            <a:r>
              <a:rPr lang="zh-TW" altLang="zh-TW" sz="2000" kern="100" dirty="0">
                <a:solidFill>
                  <a:srgbClr val="000000"/>
                </a:solidFill>
                <a:latin typeface="Times New Roman" panose="02020603050405020304" pitchFamily="18" charset="0"/>
                <a:ea typeface="標楷體" panose="03000509000000000000" pitchFamily="65" charset="-120"/>
              </a:rPr>
              <a:t>本計畫執行之目的為改善前述之問題，並期望達成增加湖區整體蓄水量、改善水質優養化狀況，以及營造優質生態與生活環境之願景目標。</a:t>
            </a:r>
            <a:endParaRPr lang="zh-TW" altLang="zh-TW" sz="2000" kern="100" dirty="0">
              <a:latin typeface="Times New Roman" panose="02020603050405020304" pitchFamily="18" charset="0"/>
            </a:endParaRPr>
          </a:p>
          <a:p>
            <a:pPr marL="467995" indent="71120">
              <a:spcBef>
                <a:spcPts val="600"/>
              </a:spcBef>
              <a:spcAft>
                <a:spcPts val="600"/>
              </a:spcAft>
            </a:pPr>
            <a:r>
              <a:rPr lang="zh-TW" altLang="zh-TW" sz="2000" kern="100" dirty="0">
                <a:solidFill>
                  <a:srgbClr val="000000"/>
                </a:solidFill>
                <a:latin typeface="Times New Roman" panose="02020603050405020304" pitchFamily="18" charset="0"/>
                <a:ea typeface="標楷體" panose="03000509000000000000" pitchFamily="65" charset="-120"/>
              </a:rPr>
              <a:t>本計畫擬執行內容如下</a:t>
            </a:r>
            <a:r>
              <a:rPr lang="en-US" altLang="zh-TW" sz="2000" kern="100" dirty="0">
                <a:solidFill>
                  <a:srgbClr val="000000"/>
                </a:solidFill>
                <a:latin typeface="Times New Roman" panose="02020603050405020304" pitchFamily="18" charset="0"/>
                <a:ea typeface="標楷體" panose="03000509000000000000" pitchFamily="65" charset="-120"/>
              </a:rPr>
              <a:t>:</a:t>
            </a:r>
            <a:endParaRPr lang="zh-TW" altLang="zh-TW" sz="2000" kern="100" dirty="0">
              <a:latin typeface="Times New Roman" panose="02020603050405020304" pitchFamily="18" charset="0"/>
            </a:endParaRPr>
          </a:p>
          <a:p>
            <a:pPr marL="654050" marR="289560" indent="-388938">
              <a:spcBef>
                <a:spcPts val="600"/>
              </a:spcBef>
              <a:spcAft>
                <a:spcPts val="600"/>
              </a:spcAft>
            </a:pPr>
            <a:r>
              <a:rPr lang="en-US" altLang="zh-TW" sz="2000" kern="100" dirty="0">
                <a:solidFill>
                  <a:srgbClr val="000000"/>
                </a:solidFill>
                <a:latin typeface="標楷體" panose="03000509000000000000" pitchFamily="65" charset="-120"/>
                <a:ea typeface="細明體" panose="02020509000000000000" pitchFamily="49" charset="-120"/>
                <a:cs typeface="Times New Roman" panose="02020603050405020304" pitchFamily="18" charset="0"/>
              </a:rPr>
              <a:t>1.</a:t>
            </a:r>
            <a:r>
              <a:rPr lang="zh-TW" altLang="zh-TW" sz="2000" kern="100" dirty="0">
                <a:solidFill>
                  <a:srgbClr val="000000"/>
                </a:solidFill>
                <a:latin typeface="細明體" panose="02020509000000000000" pitchFamily="49" charset="-120"/>
                <a:ea typeface="標楷體" panose="03000509000000000000" pitchFamily="65" charset="-120"/>
                <a:cs typeface="Times New Roman" panose="02020603050405020304" pitchFamily="18" charset="0"/>
              </a:rPr>
              <a:t>雙鯉</a:t>
            </a:r>
            <a:r>
              <a:rPr lang="zh-TW" altLang="zh-TW" sz="2000" kern="100" dirty="0">
                <a:solidFill>
                  <a:srgbClr val="000000"/>
                </a:solidFill>
                <a:latin typeface="細明體" panose="02020509000000000000" pitchFamily="49" charset="-120"/>
                <a:ea typeface="標楷體" panose="03000509000000000000" pitchFamily="65" charset="-120"/>
                <a:cs typeface="Times New Roman" panose="02020603050405020304" pitchFamily="18" charset="0"/>
              </a:rPr>
              <a:t>湖區疏濬及淤泥清除改善</a:t>
            </a:r>
            <a:endParaRPr lang="zh-TW" altLang="zh-TW" sz="2000" kern="100" dirty="0">
              <a:solidFill>
                <a:srgbClr val="000000"/>
              </a:solidFill>
              <a:latin typeface="細明體" panose="02020509000000000000" pitchFamily="49" charset="-120"/>
              <a:ea typeface="標楷體" panose="03000509000000000000" pitchFamily="65" charset="-120"/>
              <a:cs typeface="Times New Roman" panose="02020603050405020304" pitchFamily="18" charset="0"/>
            </a:endParaRPr>
          </a:p>
          <a:p>
            <a:pPr marL="654050" marR="289560" indent="-388938">
              <a:spcBef>
                <a:spcPts val="600"/>
              </a:spcBef>
              <a:spcAft>
                <a:spcPts val="600"/>
              </a:spcAft>
            </a:pPr>
            <a:r>
              <a:rPr lang="en-US" altLang="zh-TW" sz="2000" kern="100" dirty="0">
                <a:solidFill>
                  <a:srgbClr val="000000"/>
                </a:solidFill>
                <a:latin typeface="細明體" panose="02020509000000000000" pitchFamily="49" charset="-120"/>
                <a:ea typeface="標楷體" panose="03000509000000000000" pitchFamily="65" charset="-120"/>
                <a:cs typeface="Times New Roman" panose="02020603050405020304" pitchFamily="18" charset="0"/>
              </a:rPr>
              <a:t>2.</a:t>
            </a:r>
            <a:r>
              <a:rPr lang="zh-TW" altLang="zh-TW" sz="2000" kern="100" dirty="0">
                <a:solidFill>
                  <a:srgbClr val="000000"/>
                </a:solidFill>
                <a:latin typeface="細明體" panose="02020509000000000000" pitchFamily="49" charset="-120"/>
                <a:ea typeface="標楷體" panose="03000509000000000000" pitchFamily="65" charset="-120"/>
                <a:cs typeface="Times New Roman" panose="02020603050405020304" pitchFamily="18" charset="0"/>
              </a:rPr>
              <a:t>湖區疏濬範圍內之週邊護岸整理維護</a:t>
            </a:r>
            <a:endParaRPr lang="zh-TW" altLang="zh-TW" sz="2000" kern="100" dirty="0">
              <a:solidFill>
                <a:srgbClr val="000000"/>
              </a:solidFill>
              <a:latin typeface="細明體" panose="02020509000000000000" pitchFamily="49" charset="-120"/>
              <a:ea typeface="標楷體" panose="03000509000000000000" pitchFamily="65" charset="-120"/>
              <a:cs typeface="Times New Roman" panose="02020603050405020304" pitchFamily="18" charset="0"/>
            </a:endParaRPr>
          </a:p>
          <a:p>
            <a:pPr marL="654050" marR="289560" indent="-388938">
              <a:spcBef>
                <a:spcPts val="600"/>
              </a:spcBef>
              <a:spcAft>
                <a:spcPts val="600"/>
              </a:spcAft>
            </a:pPr>
            <a:r>
              <a:rPr lang="en-US" altLang="zh-TW" sz="2000" kern="100" dirty="0">
                <a:solidFill>
                  <a:srgbClr val="000000"/>
                </a:solidFill>
                <a:latin typeface="細明體" panose="02020509000000000000" pitchFamily="49" charset="-120"/>
                <a:ea typeface="標楷體" panose="03000509000000000000" pitchFamily="65" charset="-120"/>
                <a:cs typeface="Times New Roman" panose="02020603050405020304" pitchFamily="18" charset="0"/>
              </a:rPr>
              <a:t>3.</a:t>
            </a:r>
            <a:r>
              <a:rPr lang="zh-TW" altLang="zh-TW" sz="2000" kern="100" dirty="0">
                <a:solidFill>
                  <a:srgbClr val="000000"/>
                </a:solidFill>
                <a:latin typeface="細明體" panose="02020509000000000000" pitchFamily="49" charset="-120"/>
                <a:ea typeface="標楷體" panose="03000509000000000000" pitchFamily="65" charset="-120"/>
                <a:cs typeface="Times New Roman" panose="02020603050405020304" pitchFamily="18" charset="0"/>
              </a:rPr>
              <a:t>建置水質改善淨化系統設施</a:t>
            </a:r>
            <a:endParaRPr lang="zh-TW" altLang="zh-TW" sz="2000" kern="100" dirty="0">
              <a:solidFill>
                <a:srgbClr val="000000"/>
              </a:solidFill>
              <a:latin typeface="細明體" panose="02020509000000000000" pitchFamily="49" charset="-120"/>
              <a:ea typeface="標楷體" panose="03000509000000000000" pitchFamily="65" charset="-120"/>
              <a:cs typeface="Times New Roman" panose="02020603050405020304" pitchFamily="18" charset="0"/>
            </a:endParaRPr>
          </a:p>
          <a:p>
            <a:pPr marL="654050" marR="289560" indent="-388938">
              <a:spcBef>
                <a:spcPts val="600"/>
              </a:spcBef>
              <a:spcAft>
                <a:spcPts val="600"/>
              </a:spcAft>
            </a:pPr>
            <a:r>
              <a:rPr lang="en-US" altLang="zh-TW" sz="2000" kern="100" dirty="0">
                <a:solidFill>
                  <a:srgbClr val="000000"/>
                </a:solidFill>
                <a:latin typeface="細明體" panose="02020509000000000000" pitchFamily="49" charset="-120"/>
                <a:ea typeface="標楷體" panose="03000509000000000000" pitchFamily="65" charset="-120"/>
                <a:cs typeface="Times New Roman" panose="02020603050405020304" pitchFamily="18" charset="0"/>
              </a:rPr>
              <a:t>4.</a:t>
            </a:r>
            <a:r>
              <a:rPr lang="zh-TW" altLang="zh-TW" sz="2000" kern="100" dirty="0">
                <a:solidFill>
                  <a:srgbClr val="000000"/>
                </a:solidFill>
                <a:latin typeface="細明體" panose="02020509000000000000" pitchFamily="49" charset="-120"/>
                <a:ea typeface="標楷體" panose="03000509000000000000" pitchFamily="65" charset="-120"/>
                <a:cs typeface="Times New Roman" panose="02020603050405020304" pitchFamily="18" charset="0"/>
              </a:rPr>
              <a:t>生物微棲地營造</a:t>
            </a:r>
            <a:endParaRPr lang="zh-TW" altLang="zh-TW" sz="2000" kern="100" dirty="0">
              <a:solidFill>
                <a:srgbClr val="000000"/>
              </a:solidFill>
              <a:latin typeface="細明體" panose="02020509000000000000" pitchFamily="49" charset="-120"/>
              <a:ea typeface="標楷體" panose="03000509000000000000" pitchFamily="65" charset="-120"/>
              <a:cs typeface="Times New Roman" panose="02020603050405020304" pitchFamily="18" charset="0"/>
            </a:endParaRPr>
          </a:p>
          <a:p>
            <a:pPr marL="654050" marR="289560" indent="-388938">
              <a:spcBef>
                <a:spcPts val="600"/>
              </a:spcBef>
              <a:spcAft>
                <a:spcPts val="600"/>
              </a:spcAft>
            </a:pPr>
            <a:r>
              <a:rPr lang="en-US" altLang="zh-TW" sz="2000" kern="100" dirty="0">
                <a:solidFill>
                  <a:srgbClr val="000000"/>
                </a:solidFill>
                <a:latin typeface="細明體" panose="02020509000000000000" pitchFamily="49" charset="-120"/>
                <a:ea typeface="標楷體" panose="03000509000000000000" pitchFamily="65" charset="-120"/>
                <a:cs typeface="Times New Roman" panose="02020603050405020304" pitchFamily="18" charset="0"/>
              </a:rPr>
              <a:t>5.</a:t>
            </a:r>
            <a:r>
              <a:rPr lang="zh-TW" altLang="zh-TW" sz="2000" kern="100" dirty="0">
                <a:solidFill>
                  <a:srgbClr val="000000"/>
                </a:solidFill>
                <a:latin typeface="細明體" panose="02020509000000000000" pitchFamily="49" charset="-120"/>
                <a:ea typeface="標楷體" panose="03000509000000000000" pitchFamily="65" charset="-120"/>
                <a:cs typeface="Times New Roman" panose="02020603050405020304" pitchFamily="18" charset="0"/>
              </a:rPr>
              <a:t>環境教育導覽設施改善</a:t>
            </a:r>
            <a:endParaRPr lang="zh-TW" altLang="zh-TW" sz="2000" kern="100" dirty="0">
              <a:solidFill>
                <a:srgbClr val="000000"/>
              </a:solidFill>
              <a:latin typeface="細明體" panose="02020509000000000000" pitchFamily="49" charset="-120"/>
              <a:ea typeface="標楷體" panose="03000509000000000000" pitchFamily="65" charset="-120"/>
              <a:cs typeface="Times New Roman" panose="02020603050405020304" pitchFamily="18" charset="0"/>
            </a:endParaRPr>
          </a:p>
          <a:p>
            <a:pPr marL="654050" marR="289560" indent="-388938">
              <a:spcBef>
                <a:spcPts val="600"/>
              </a:spcBef>
              <a:spcAft>
                <a:spcPts val="600"/>
              </a:spcAft>
            </a:pPr>
            <a:r>
              <a:rPr lang="en-US" altLang="zh-TW" sz="2000" kern="100" dirty="0">
                <a:solidFill>
                  <a:srgbClr val="000000"/>
                </a:solidFill>
                <a:latin typeface="細明體" panose="02020509000000000000" pitchFamily="49" charset="-120"/>
                <a:ea typeface="標楷體" panose="03000509000000000000" pitchFamily="65" charset="-120"/>
                <a:cs typeface="Times New Roman" panose="02020603050405020304" pitchFamily="18" charset="0"/>
              </a:rPr>
              <a:t>6.</a:t>
            </a:r>
            <a:r>
              <a:rPr lang="zh-TW" altLang="zh-TW" sz="2000" kern="100" dirty="0">
                <a:solidFill>
                  <a:srgbClr val="000000"/>
                </a:solidFill>
                <a:latin typeface="細明體" panose="02020509000000000000" pitchFamily="49" charset="-120"/>
                <a:ea typeface="標楷體" panose="03000509000000000000" pitchFamily="65" charset="-120"/>
                <a:cs typeface="Times New Roman" panose="02020603050405020304" pitchFamily="18" charset="0"/>
              </a:rPr>
              <a:t>辦理生態檢核作業</a:t>
            </a:r>
          </a:p>
        </p:txBody>
      </p:sp>
      <p:sp>
        <p:nvSpPr>
          <p:cNvPr id="4" name="投影片編號版面配置區 3"/>
          <p:cNvSpPr>
            <a:spLocks noGrp="1"/>
          </p:cNvSpPr>
          <p:nvPr>
            <p:ph type="sldNum" sz="quarter" idx="12"/>
          </p:nvPr>
        </p:nvSpPr>
        <p:spPr/>
        <p:txBody>
          <a:bodyPr/>
          <a:lstStyle/>
          <a:p>
            <a:fld id="{874E72F4-5AC2-4827-866C-0A5BE25DA73D}" type="slidenum">
              <a:rPr lang="zh-TW" altLang="en-US" smtClean="0"/>
              <a:t>14</a:t>
            </a:fld>
            <a:endParaRPr lang="zh-TW" altLang="en-US"/>
          </a:p>
        </p:txBody>
      </p:sp>
    </p:spTree>
    <p:extLst>
      <p:ext uri="{BB962C8B-B14F-4D97-AF65-F5344CB8AC3E}">
        <p14:creationId xmlns:p14="http://schemas.microsoft.com/office/powerpoint/2010/main" val="4293924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6553" y="1064388"/>
            <a:ext cx="8810714" cy="3477875"/>
          </a:xfrm>
          <a:prstGeom prst="rect">
            <a:avLst/>
          </a:prstGeom>
        </p:spPr>
        <p:txBody>
          <a:bodyPr wrap="square">
            <a:spAutoFit/>
          </a:bodyPr>
          <a:lstStyle/>
          <a:p>
            <a:pPr marL="522288" indent="-342900">
              <a:lnSpc>
                <a:spcPts val="2400"/>
              </a:lnSpc>
              <a:spcBef>
                <a:spcPts val="1200"/>
              </a:spcBef>
              <a:buFont typeface="Arial" panose="020B0604020202020204" pitchFamily="34" charset="0"/>
              <a:buChar char="•"/>
            </a:pPr>
            <a:r>
              <a:rPr lang="zh-TW" altLang="zh-TW" sz="2000" kern="100" dirty="0" smtClean="0">
                <a:solidFill>
                  <a:srgbClr val="000000"/>
                </a:solidFill>
                <a:latin typeface="Times New Roman" panose="02020603050405020304" pitchFamily="18" charset="0"/>
                <a:ea typeface="標楷體" panose="03000509000000000000" pitchFamily="65" charset="-120"/>
              </a:rPr>
              <a:t>本</a:t>
            </a:r>
            <a:r>
              <a:rPr lang="zh-TW" altLang="zh-TW" sz="2000" kern="100" dirty="0">
                <a:solidFill>
                  <a:srgbClr val="000000"/>
                </a:solidFill>
                <a:latin typeface="Times New Roman" panose="02020603050405020304" pitchFamily="18" charset="0"/>
                <a:ea typeface="標楷體" panose="03000509000000000000" pitchFamily="65" charset="-120"/>
              </a:rPr>
              <a:t>案之辦理原則如下</a:t>
            </a:r>
            <a:r>
              <a:rPr lang="en-US" altLang="zh-TW" sz="2000" kern="100" dirty="0">
                <a:solidFill>
                  <a:srgbClr val="000000"/>
                </a:solidFill>
                <a:latin typeface="Times New Roman" panose="02020603050405020304" pitchFamily="18" charset="0"/>
                <a:ea typeface="標楷體" panose="03000509000000000000" pitchFamily="65" charset="-120"/>
              </a:rPr>
              <a:t>:</a:t>
            </a:r>
            <a:endParaRPr lang="zh-TW" altLang="zh-TW" sz="2000" kern="100" dirty="0">
              <a:solidFill>
                <a:srgbClr val="000000"/>
              </a:solidFill>
              <a:latin typeface="Times New Roman" panose="02020603050405020304" pitchFamily="18" charset="0"/>
              <a:ea typeface="標楷體" panose="03000509000000000000" pitchFamily="65" charset="-120"/>
            </a:endParaRPr>
          </a:p>
          <a:p>
            <a:pPr marL="358775" indent="-179388">
              <a:lnSpc>
                <a:spcPts val="2400"/>
              </a:lnSpc>
              <a:spcBef>
                <a:spcPts val="1200"/>
              </a:spcBef>
            </a:pPr>
            <a:r>
              <a:rPr lang="en-US" altLang="zh-TW" sz="2000" kern="100" dirty="0">
                <a:solidFill>
                  <a:srgbClr val="000000"/>
                </a:solidFill>
                <a:latin typeface="Times New Roman" panose="02020603050405020304" pitchFamily="18" charset="0"/>
                <a:ea typeface="標楷體" panose="03000509000000000000" pitchFamily="65" charset="-120"/>
              </a:rPr>
              <a:t>1.</a:t>
            </a:r>
            <a:r>
              <a:rPr lang="zh-TW" altLang="zh-TW" sz="2000" kern="100" dirty="0">
                <a:solidFill>
                  <a:srgbClr val="000000"/>
                </a:solidFill>
                <a:latin typeface="Times New Roman" panose="02020603050405020304" pitchFamily="18" charset="0"/>
                <a:ea typeface="標楷體" panose="03000509000000000000" pitchFamily="65" charset="-120"/>
              </a:rPr>
              <a:t>雙鯉湖中生長諸多水生植物，每年植株枯萎留下之有機質沉積於湖底，進而逐漸加劇湖區淤積陸化程度，影響環境生態景觀。適逢近年長期乾旱降雨量不足，致部分區域湖水乾涸，大量魚類死亡腐臭，造成居民困擾；考量雨季及水鳥棲息季節習性，疏浚工程擬採分期</a:t>
            </a:r>
            <a:r>
              <a:rPr lang="en-US" altLang="zh-TW" sz="2000" kern="100" dirty="0">
                <a:solidFill>
                  <a:srgbClr val="000000"/>
                </a:solidFill>
                <a:latin typeface="Times New Roman" panose="02020603050405020304" pitchFamily="18" charset="0"/>
                <a:ea typeface="標楷體" panose="03000509000000000000" pitchFamily="65" charset="-120"/>
              </a:rPr>
              <a:t>(</a:t>
            </a:r>
            <a:r>
              <a:rPr lang="zh-TW" altLang="zh-TW" sz="2000" kern="100" dirty="0">
                <a:solidFill>
                  <a:srgbClr val="000000"/>
                </a:solidFill>
                <a:latin typeface="Times New Roman" panose="02020603050405020304" pitchFamily="18" charset="0"/>
                <a:ea typeface="標楷體" panose="03000509000000000000" pitchFamily="65" charset="-120"/>
              </a:rPr>
              <a:t>標</a:t>
            </a:r>
            <a:r>
              <a:rPr lang="en-US" altLang="zh-TW" sz="2000" kern="100" dirty="0">
                <a:solidFill>
                  <a:srgbClr val="000000"/>
                </a:solidFill>
                <a:latin typeface="Times New Roman" panose="02020603050405020304" pitchFamily="18" charset="0"/>
                <a:ea typeface="標楷體" panose="03000509000000000000" pitchFamily="65" charset="-120"/>
              </a:rPr>
              <a:t>)</a:t>
            </a:r>
            <a:r>
              <a:rPr lang="zh-TW" altLang="zh-TW" sz="2000" kern="100" dirty="0">
                <a:solidFill>
                  <a:srgbClr val="000000"/>
                </a:solidFill>
                <a:latin typeface="Times New Roman" panose="02020603050405020304" pitchFamily="18" charset="0"/>
                <a:ea typeface="標楷體" panose="03000509000000000000" pitchFamily="65" charset="-120"/>
              </a:rPr>
              <a:t>階段性施作，以乾涸池區優先施作，為提供水鳥棲地，維持生態多樣性，泥砂疏浚宜有深有淺。 </a:t>
            </a:r>
          </a:p>
          <a:p>
            <a:pPr marL="358775" indent="-179388">
              <a:lnSpc>
                <a:spcPts val="2400"/>
              </a:lnSpc>
              <a:spcBef>
                <a:spcPts val="1200"/>
              </a:spcBef>
            </a:pPr>
            <a:r>
              <a:rPr lang="en-US" altLang="zh-TW" sz="2000" kern="100" dirty="0">
                <a:solidFill>
                  <a:srgbClr val="000000"/>
                </a:solidFill>
                <a:latin typeface="Times New Roman" panose="02020603050405020304" pitchFamily="18" charset="0"/>
                <a:ea typeface="標楷體" panose="03000509000000000000" pitchFamily="65" charset="-120"/>
              </a:rPr>
              <a:t>2.</a:t>
            </a:r>
            <a:r>
              <a:rPr lang="zh-TW" altLang="zh-TW" sz="2000" kern="100" dirty="0">
                <a:solidFill>
                  <a:srgbClr val="000000"/>
                </a:solidFill>
                <a:latin typeface="Times New Roman" panose="02020603050405020304" pitchFamily="18" charset="0"/>
                <a:ea typeface="標楷體" panose="03000509000000000000" pitchFamily="65" charset="-120"/>
              </a:rPr>
              <a:t>為持續監測該區域自然生態系統，以維持生物多樣性，如各類鳥類分別性喜棲息於淺水、淺灘或一定深度水域，規劃前預先釐清目標復育族群特性，有效營造適當之鳥類及其他生物棲息活動環境，爰工程辦理前、執行中及完成後持續監測該區域動植物生態資源，提供工程執行管理。 </a:t>
            </a:r>
          </a:p>
        </p:txBody>
      </p:sp>
      <p:sp>
        <p:nvSpPr>
          <p:cNvPr id="5" name="標題 1"/>
          <p:cNvSpPr>
            <a:spLocks noGrp="1"/>
          </p:cNvSpPr>
          <p:nvPr>
            <p:ph type="title"/>
          </p:nvPr>
        </p:nvSpPr>
        <p:spPr>
          <a:xfrm>
            <a:off x="79131" y="96716"/>
            <a:ext cx="4185139" cy="596838"/>
          </a:xfrm>
        </p:spPr>
        <p:txBody>
          <a:bodyPr vert="horz" lIns="91440" tIns="45720" rIns="91440" bIns="45720" rtlCol="0" anchor="ctr">
            <a:normAutofit/>
          </a:bodyPr>
          <a:lstStyle/>
          <a:p>
            <a:r>
              <a:rPr lang="zh-TW" altLang="en-US" sz="2800" b="1" dirty="0"/>
              <a:t>整體計畫概述</a:t>
            </a:r>
            <a:endParaRPr lang="zh-TW" altLang="en-US" sz="2800" b="1" dirty="0"/>
          </a:p>
        </p:txBody>
      </p:sp>
      <p:sp>
        <p:nvSpPr>
          <p:cNvPr id="6" name="投影片編號版面配置區 5"/>
          <p:cNvSpPr>
            <a:spLocks noGrp="1"/>
          </p:cNvSpPr>
          <p:nvPr>
            <p:ph type="sldNum" sz="quarter" idx="12"/>
          </p:nvPr>
        </p:nvSpPr>
        <p:spPr/>
        <p:txBody>
          <a:bodyPr/>
          <a:lstStyle/>
          <a:p>
            <a:fld id="{874E72F4-5AC2-4827-866C-0A5BE25DA73D}" type="slidenum">
              <a:rPr lang="zh-TW" altLang="en-US" smtClean="0"/>
              <a:t>15</a:t>
            </a:fld>
            <a:endParaRPr lang="zh-TW" altLang="en-US"/>
          </a:p>
        </p:txBody>
      </p:sp>
    </p:spTree>
    <p:extLst>
      <p:ext uri="{BB962C8B-B14F-4D97-AF65-F5344CB8AC3E}">
        <p14:creationId xmlns:p14="http://schemas.microsoft.com/office/powerpoint/2010/main" val="3980930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79131" y="276178"/>
            <a:ext cx="3434078" cy="596838"/>
          </a:xfrm>
        </p:spPr>
        <p:txBody>
          <a:bodyPr vert="horz" lIns="91440" tIns="45720" rIns="91440" bIns="45720" rtlCol="0" anchor="ctr">
            <a:normAutofit/>
          </a:bodyPr>
          <a:lstStyle/>
          <a:p>
            <a:r>
              <a:rPr lang="zh-TW" altLang="en-US" sz="2800" b="1" dirty="0" smtClean="0"/>
              <a:t>初步</a:t>
            </a:r>
            <a:r>
              <a:rPr lang="zh-TW" altLang="en-US" sz="2800" b="1" dirty="0"/>
              <a:t>規劃構想示意圖</a:t>
            </a:r>
          </a:p>
        </p:txBody>
      </p:sp>
      <p:pic>
        <p:nvPicPr>
          <p:cNvPr id="4" name="圖片 3"/>
          <p:cNvPicPr>
            <a:picLocks noChangeAspect="1"/>
          </p:cNvPicPr>
          <p:nvPr/>
        </p:nvPicPr>
        <p:blipFill rotWithShape="1">
          <a:blip r:embed="rId2" cstate="print">
            <a:extLst>
              <a:ext uri="{28A0092B-C50C-407E-A947-70E740481C1C}">
                <a14:useLocalDpi xmlns:a14="http://schemas.microsoft.com/office/drawing/2010/main" val="0"/>
              </a:ext>
            </a:extLst>
          </a:blip>
          <a:srcRect t="9942"/>
          <a:stretch/>
        </p:blipFill>
        <p:spPr bwMode="auto">
          <a:xfrm>
            <a:off x="3513209" y="48358"/>
            <a:ext cx="5630791" cy="6761284"/>
          </a:xfrm>
          <a:prstGeom prst="rect">
            <a:avLst/>
          </a:prstGeom>
          <a:ln>
            <a:noFill/>
          </a:ln>
          <a:extLst>
            <a:ext uri="{53640926-AAD7-44D8-BBD7-CCE9431645EC}">
              <a14:shadowObscured xmlns:a14="http://schemas.microsoft.com/office/drawing/2010/main"/>
            </a:ext>
          </a:extLst>
        </p:spPr>
      </p:pic>
      <p:sp>
        <p:nvSpPr>
          <p:cNvPr id="2" name="投影片編號版面配置區 1"/>
          <p:cNvSpPr>
            <a:spLocks noGrp="1"/>
          </p:cNvSpPr>
          <p:nvPr>
            <p:ph type="sldNum" sz="quarter" idx="12"/>
          </p:nvPr>
        </p:nvSpPr>
        <p:spPr/>
        <p:txBody>
          <a:bodyPr/>
          <a:lstStyle/>
          <a:p>
            <a:fld id="{874E72F4-5AC2-4827-866C-0A5BE25DA73D}" type="slidenum">
              <a:rPr lang="zh-TW" altLang="en-US" smtClean="0"/>
              <a:t>16</a:t>
            </a:fld>
            <a:endParaRPr lang="zh-TW" altLang="en-US"/>
          </a:p>
        </p:txBody>
      </p:sp>
    </p:spTree>
    <p:extLst>
      <p:ext uri="{BB962C8B-B14F-4D97-AF65-F5344CB8AC3E}">
        <p14:creationId xmlns:p14="http://schemas.microsoft.com/office/powerpoint/2010/main" val="4240599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79131" y="96716"/>
            <a:ext cx="1988951" cy="596838"/>
          </a:xfrm>
        </p:spPr>
        <p:txBody>
          <a:bodyPr vert="horz" lIns="91440" tIns="45720" rIns="91440" bIns="45720" rtlCol="0" anchor="ctr">
            <a:normAutofit/>
          </a:bodyPr>
          <a:lstStyle/>
          <a:p>
            <a:r>
              <a:rPr lang="zh-TW" altLang="en-US" sz="2800" b="1" dirty="0"/>
              <a:t>設計</a:t>
            </a:r>
            <a:r>
              <a:rPr lang="zh-TW" altLang="en-US" sz="2800" b="1" dirty="0" smtClean="0"/>
              <a:t>說明 </a:t>
            </a:r>
            <a:r>
              <a:rPr lang="en-US" altLang="zh-TW" sz="2800" b="1" dirty="0" smtClean="0"/>
              <a:t>‒</a:t>
            </a:r>
            <a:endParaRPr lang="zh-TW" altLang="en-US" sz="2800" b="1" dirty="0"/>
          </a:p>
        </p:txBody>
      </p:sp>
      <p:sp>
        <p:nvSpPr>
          <p:cNvPr id="2" name="Rectangle 2"/>
          <p:cNvSpPr>
            <a:spLocks noChangeArrowheads="1"/>
          </p:cNvSpPr>
          <p:nvPr/>
        </p:nvSpPr>
        <p:spPr bwMode="auto">
          <a:xfrm>
            <a:off x="237908" y="841616"/>
            <a:ext cx="8668183" cy="2554545"/>
          </a:xfrm>
          <a:prstGeom prst="rect">
            <a:avLst/>
          </a:prstGeom>
          <a:extLst/>
        </p:spPr>
        <p:txBody>
          <a:bodyPr wrap="square">
            <a:spAutoFit/>
          </a:bodyPr>
          <a:lstStyle/>
          <a:p>
            <a:pPr marL="522288" indent="-342900">
              <a:lnSpc>
                <a:spcPts val="2400"/>
              </a:lnSpc>
              <a:spcBef>
                <a:spcPts val="1200"/>
              </a:spcBef>
              <a:buFont typeface="Arial" panose="020B0604020202020204" pitchFamily="34" charset="0"/>
              <a:buChar char="•"/>
            </a:pPr>
            <a:r>
              <a:rPr lang="zh-TW" altLang="en-US" sz="2000" kern="100" dirty="0">
                <a:solidFill>
                  <a:srgbClr val="000000"/>
                </a:solidFill>
                <a:latin typeface="Times New Roman" panose="02020603050405020304" pitchFamily="18" charset="0"/>
                <a:ea typeface="標楷體" panose="03000509000000000000" pitchFamily="65" charset="-120"/>
              </a:rPr>
              <a:t>因應豐枯水期之水位變化，水域浚深擬採多階式設計。故在不同水位高程時，仍可同時呈現淺灘（平均水深約</a:t>
            </a:r>
            <a:r>
              <a:rPr lang="en-US" altLang="zh-TW" sz="2000" kern="100" dirty="0">
                <a:solidFill>
                  <a:srgbClr val="000000"/>
                </a:solidFill>
                <a:latin typeface="Times New Roman" panose="02020603050405020304" pitchFamily="18" charset="0"/>
                <a:ea typeface="標楷體" panose="03000509000000000000" pitchFamily="65" charset="-120"/>
              </a:rPr>
              <a:t>20</a:t>
            </a:r>
            <a:r>
              <a:rPr lang="zh-TW" altLang="en-US" sz="2000" kern="100" dirty="0">
                <a:solidFill>
                  <a:srgbClr val="000000"/>
                </a:solidFill>
                <a:latin typeface="Times New Roman" panose="02020603050405020304" pitchFamily="18" charset="0"/>
                <a:ea typeface="標楷體" panose="03000509000000000000" pitchFamily="65" charset="-120"/>
              </a:rPr>
              <a:t>公分，上有裸露灘地）與深水區（平均水深</a:t>
            </a:r>
            <a:r>
              <a:rPr lang="en-US" altLang="zh-TW" sz="2000" kern="100" dirty="0">
                <a:solidFill>
                  <a:srgbClr val="000000"/>
                </a:solidFill>
                <a:latin typeface="Times New Roman" panose="02020603050405020304" pitchFamily="18" charset="0"/>
                <a:ea typeface="標楷體" panose="03000509000000000000" pitchFamily="65" charset="-120"/>
              </a:rPr>
              <a:t>1</a:t>
            </a:r>
            <a:r>
              <a:rPr lang="zh-TW" altLang="en-US" sz="2000" kern="100" dirty="0">
                <a:solidFill>
                  <a:srgbClr val="000000"/>
                </a:solidFill>
                <a:latin typeface="Times New Roman" panose="02020603050405020304" pitchFamily="18" charset="0"/>
                <a:ea typeface="標楷體" panose="03000509000000000000" pitchFamily="65" charset="-120"/>
              </a:rPr>
              <a:t>米以上）之環境，以有利於各類型水鳥棲息活動，即使於枯水期，仍能保留局部水域，以提供魚類及底棲生物利用。</a:t>
            </a:r>
            <a:endParaRPr lang="en-US" altLang="zh-TW" sz="2000" kern="100" dirty="0">
              <a:solidFill>
                <a:srgbClr val="000000"/>
              </a:solidFill>
              <a:latin typeface="Times New Roman" panose="02020603050405020304" pitchFamily="18" charset="0"/>
              <a:ea typeface="標楷體" panose="03000509000000000000" pitchFamily="65" charset="-120"/>
            </a:endParaRPr>
          </a:p>
          <a:p>
            <a:pPr marL="522288" indent="-342900">
              <a:lnSpc>
                <a:spcPts val="2400"/>
              </a:lnSpc>
              <a:spcBef>
                <a:spcPts val="1200"/>
              </a:spcBef>
              <a:buFont typeface="Arial" panose="020B0604020202020204" pitchFamily="34" charset="0"/>
              <a:buChar char="•"/>
            </a:pPr>
            <a:r>
              <a:rPr lang="zh-TW" altLang="en-US" sz="2000" kern="100" dirty="0">
                <a:solidFill>
                  <a:srgbClr val="000000"/>
                </a:solidFill>
                <a:latin typeface="Times New Roman" panose="02020603050405020304" pitchFamily="18" charset="0"/>
                <a:ea typeface="標楷體" panose="03000509000000000000" pitchFamily="65" charset="-120"/>
              </a:rPr>
              <a:t>水岸邊坡採緩坡設計，其坡度之高寬比小於</a:t>
            </a:r>
            <a:r>
              <a:rPr lang="en-US" altLang="zh-TW" sz="2000" kern="100" dirty="0">
                <a:solidFill>
                  <a:srgbClr val="000000"/>
                </a:solidFill>
                <a:latin typeface="Times New Roman" panose="02020603050405020304" pitchFamily="18" charset="0"/>
                <a:ea typeface="標楷體" panose="03000509000000000000" pitchFamily="65" charset="-120"/>
              </a:rPr>
              <a:t>1/3</a:t>
            </a:r>
            <a:r>
              <a:rPr lang="zh-TW" altLang="en-US" sz="2000" kern="100" dirty="0">
                <a:solidFill>
                  <a:srgbClr val="000000"/>
                </a:solidFill>
                <a:latin typeface="Times New Roman" panose="02020603050405020304" pitchFamily="18" charset="0"/>
                <a:ea typeface="標楷體" panose="03000509000000000000" pitchFamily="65" charset="-120"/>
              </a:rPr>
              <a:t>，可有利於多數生物棲息活動。</a:t>
            </a:r>
          </a:p>
          <a:p>
            <a:pPr marL="522288" indent="-342900">
              <a:lnSpc>
                <a:spcPts val="2400"/>
              </a:lnSpc>
              <a:spcBef>
                <a:spcPts val="1200"/>
              </a:spcBef>
              <a:buFont typeface="Arial" panose="020B0604020202020204" pitchFamily="34" charset="0"/>
              <a:buChar char="•"/>
            </a:pPr>
            <a:endParaRPr lang="zh-TW" altLang="en-US" sz="2000" kern="100" dirty="0">
              <a:solidFill>
                <a:srgbClr val="000000"/>
              </a:solidFill>
              <a:latin typeface="Times New Roman" panose="02020603050405020304" pitchFamily="18" charset="0"/>
              <a:ea typeface="標楷體" panose="03000509000000000000" pitchFamily="65" charset="-120"/>
            </a:endParaRPr>
          </a:p>
        </p:txBody>
      </p:sp>
      <p:pic>
        <p:nvPicPr>
          <p:cNvPr id="9217" name="圖片 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39" y="3833048"/>
            <a:ext cx="9018561" cy="2023395"/>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1945311" y="164302"/>
            <a:ext cx="3570208" cy="461665"/>
          </a:xfrm>
          <a:prstGeom prst="rect">
            <a:avLst/>
          </a:prstGeom>
        </p:spPr>
        <p:txBody>
          <a:bodyPr wrap="none">
            <a:spAutoFit/>
          </a:bodyPr>
          <a:lstStyle/>
          <a:p>
            <a:pPr lvl="0" eaLnBrk="0" fontAlgn="base" hangingPunct="0">
              <a:spcBef>
                <a:spcPct val="0"/>
              </a:spcBef>
              <a:spcAft>
                <a:spcPct val="0"/>
              </a:spcAft>
              <a:tabLst>
                <a:tab pos="5334000" algn="r"/>
              </a:tabLst>
            </a:pPr>
            <a:r>
              <a:rPr lang="zh-TW" altLang="en-US" sz="24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湖區疏濬及周邊環境整理</a:t>
            </a:r>
            <a:endParaRPr lang="zh-TW" altLang="en-US" sz="2400" dirty="0"/>
          </a:p>
        </p:txBody>
      </p:sp>
      <p:sp>
        <p:nvSpPr>
          <p:cNvPr id="6" name="投影片編號版面配置區 5"/>
          <p:cNvSpPr>
            <a:spLocks noGrp="1"/>
          </p:cNvSpPr>
          <p:nvPr>
            <p:ph type="sldNum" sz="quarter" idx="12"/>
          </p:nvPr>
        </p:nvSpPr>
        <p:spPr/>
        <p:txBody>
          <a:bodyPr/>
          <a:lstStyle/>
          <a:p>
            <a:fld id="{874E72F4-5AC2-4827-866C-0A5BE25DA73D}" type="slidenum">
              <a:rPr lang="zh-TW" altLang="en-US" smtClean="0"/>
              <a:t>17</a:t>
            </a:fld>
            <a:endParaRPr lang="zh-TW" altLang="en-US"/>
          </a:p>
        </p:txBody>
      </p:sp>
    </p:spTree>
    <p:extLst>
      <p:ext uri="{BB962C8B-B14F-4D97-AF65-F5344CB8AC3E}">
        <p14:creationId xmlns:p14="http://schemas.microsoft.com/office/powerpoint/2010/main" val="1202981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1963" y="876701"/>
            <a:ext cx="8720073" cy="1785104"/>
          </a:xfrm>
          <a:prstGeom prst="rect">
            <a:avLst/>
          </a:prstGeom>
        </p:spPr>
        <p:txBody>
          <a:bodyPr wrap="square">
            <a:spAutoFit/>
          </a:bodyPr>
          <a:lstStyle/>
          <a:p>
            <a:pPr marL="522288" indent="-342900">
              <a:lnSpc>
                <a:spcPts val="2400"/>
              </a:lnSpc>
              <a:spcBef>
                <a:spcPts val="1200"/>
              </a:spcBef>
              <a:buFont typeface="Arial" panose="020B0604020202020204" pitchFamily="34" charset="0"/>
              <a:buChar char="•"/>
            </a:pPr>
            <a:r>
              <a:rPr lang="zh-TW" altLang="en-US" sz="2000" kern="100" dirty="0">
                <a:solidFill>
                  <a:srgbClr val="000000"/>
                </a:solidFill>
                <a:latin typeface="Times New Roman" panose="02020603050405020304" pitchFamily="18" charset="0"/>
                <a:ea typeface="標楷體" panose="03000509000000000000" pitchFamily="65" charset="-120"/>
              </a:rPr>
              <a:t>於深水處設置人工生態浮島，利用竹材、樹木殘枝或</a:t>
            </a:r>
            <a:r>
              <a:rPr lang="en-US" altLang="zh-TW" sz="2000" kern="100" dirty="0">
                <a:solidFill>
                  <a:srgbClr val="000000"/>
                </a:solidFill>
                <a:latin typeface="Times New Roman" panose="02020603050405020304" pitchFamily="18" charset="0"/>
                <a:ea typeface="標楷體" panose="03000509000000000000" pitchFamily="65" charset="-120"/>
              </a:rPr>
              <a:t>PVC</a:t>
            </a:r>
            <a:r>
              <a:rPr lang="zh-TW" altLang="en-US" sz="2000" kern="100" dirty="0">
                <a:solidFill>
                  <a:srgbClr val="000000"/>
                </a:solidFill>
                <a:latin typeface="Times New Roman" panose="02020603050405020304" pitchFamily="18" charset="0"/>
                <a:ea typeface="標楷體" panose="03000509000000000000" pitchFamily="65" charset="-120"/>
              </a:rPr>
              <a:t>管作為主要架構提供浮力，並於其上種植芋、空心菜、水蓑衣等有利於水質淨化之植栽，或開花時可供觀賞之植</a:t>
            </a:r>
            <a:r>
              <a:rPr lang="zh-TW" altLang="en-US" sz="2000" kern="100" dirty="0" smtClean="0">
                <a:solidFill>
                  <a:srgbClr val="000000"/>
                </a:solidFill>
                <a:latin typeface="Times New Roman" panose="02020603050405020304" pitchFamily="18" charset="0"/>
                <a:ea typeface="標楷體" panose="03000509000000000000" pitchFamily="65" charset="-120"/>
              </a:rPr>
              <a:t>栽。</a:t>
            </a:r>
            <a:endParaRPr lang="en-US" altLang="zh-TW" sz="2000" kern="100" dirty="0" smtClean="0">
              <a:solidFill>
                <a:srgbClr val="000000"/>
              </a:solidFill>
              <a:latin typeface="Times New Roman" panose="02020603050405020304" pitchFamily="18" charset="0"/>
              <a:ea typeface="標楷體" panose="03000509000000000000" pitchFamily="65" charset="-120"/>
            </a:endParaRPr>
          </a:p>
          <a:p>
            <a:pPr marL="522288" indent="-342900">
              <a:lnSpc>
                <a:spcPts val="2400"/>
              </a:lnSpc>
              <a:spcBef>
                <a:spcPts val="1200"/>
              </a:spcBef>
              <a:buFont typeface="Arial" panose="020B0604020202020204" pitchFamily="34" charset="0"/>
              <a:buChar char="•"/>
            </a:pPr>
            <a:r>
              <a:rPr lang="zh-TW" altLang="en-US" sz="2000" kern="100" dirty="0" smtClean="0">
                <a:solidFill>
                  <a:srgbClr val="000000"/>
                </a:solidFill>
                <a:latin typeface="Times New Roman" panose="02020603050405020304" pitchFamily="18" charset="0"/>
                <a:ea typeface="標楷體" panose="03000509000000000000" pitchFamily="65" charset="-120"/>
              </a:rPr>
              <a:t>並</a:t>
            </a:r>
            <a:r>
              <a:rPr lang="zh-TW" altLang="en-US" sz="2000" kern="100" dirty="0">
                <a:solidFill>
                  <a:srgbClr val="000000"/>
                </a:solidFill>
                <a:latin typeface="Times New Roman" panose="02020603050405020304" pitchFamily="18" charset="0"/>
                <a:ea typeface="標楷體" panose="03000509000000000000" pitchFamily="65" charset="-120"/>
              </a:rPr>
              <a:t>能透過浮島的遮光效應，抑制藻類的生長，同時可提供魚類及水棲昆蟲攝食或遮蔽之環境，以及提供水鳥棲息之環境。</a:t>
            </a:r>
            <a:endParaRPr lang="zh-TW" altLang="zh-TW" sz="2000" kern="100" dirty="0">
              <a:solidFill>
                <a:srgbClr val="000000"/>
              </a:solidFill>
              <a:latin typeface="Times New Roman" panose="02020603050405020304" pitchFamily="18" charset="0"/>
              <a:ea typeface="標楷體" panose="03000509000000000000" pitchFamily="65" charset="-120"/>
            </a:endParaRPr>
          </a:p>
        </p:txBody>
      </p:sp>
      <p:pic>
        <p:nvPicPr>
          <p:cNvPr id="4" name="Picture 6" descr="浮島"/>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5684" y="2844952"/>
            <a:ext cx="7897732" cy="362888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 name="標題 1"/>
          <p:cNvSpPr>
            <a:spLocks noGrp="1"/>
          </p:cNvSpPr>
          <p:nvPr>
            <p:ph type="title"/>
          </p:nvPr>
        </p:nvSpPr>
        <p:spPr>
          <a:xfrm>
            <a:off x="79131" y="96716"/>
            <a:ext cx="1988951" cy="596838"/>
          </a:xfrm>
        </p:spPr>
        <p:txBody>
          <a:bodyPr vert="horz" lIns="91440" tIns="45720" rIns="91440" bIns="45720" rtlCol="0" anchor="ctr">
            <a:normAutofit/>
          </a:bodyPr>
          <a:lstStyle/>
          <a:p>
            <a:r>
              <a:rPr lang="zh-TW" altLang="en-US" sz="2800" b="1" dirty="0"/>
              <a:t>設計</a:t>
            </a:r>
            <a:r>
              <a:rPr lang="zh-TW" altLang="en-US" sz="2800" b="1" dirty="0" smtClean="0"/>
              <a:t>說明 </a:t>
            </a:r>
            <a:r>
              <a:rPr lang="en-US" altLang="zh-TW" sz="2800" b="1" dirty="0" smtClean="0"/>
              <a:t>‒</a:t>
            </a:r>
            <a:endParaRPr lang="zh-TW" altLang="en-US" sz="2800" b="1" dirty="0"/>
          </a:p>
        </p:txBody>
      </p:sp>
      <p:sp>
        <p:nvSpPr>
          <p:cNvPr id="7" name="矩形 6"/>
          <p:cNvSpPr/>
          <p:nvPr/>
        </p:nvSpPr>
        <p:spPr>
          <a:xfrm>
            <a:off x="1941244" y="164302"/>
            <a:ext cx="2031325" cy="461665"/>
          </a:xfrm>
          <a:prstGeom prst="rect">
            <a:avLst/>
          </a:prstGeom>
        </p:spPr>
        <p:txBody>
          <a:bodyPr wrap="none">
            <a:spAutoFit/>
          </a:bodyPr>
          <a:lstStyle/>
          <a:p>
            <a:pPr eaLnBrk="0" fontAlgn="base" hangingPunct="0">
              <a:spcBef>
                <a:spcPct val="0"/>
              </a:spcBef>
              <a:spcAft>
                <a:spcPct val="0"/>
              </a:spcAft>
              <a:tabLst>
                <a:tab pos="5334000" algn="r"/>
              </a:tabLst>
            </a:pPr>
            <a:r>
              <a:rPr lang="zh-TW" altLang="zh-TW" sz="24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人工生態浮島</a:t>
            </a:r>
            <a:endParaRPr lang="zh-TW" altLang="zh-TW" sz="24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9" name="投影片編號版面配置區 8"/>
          <p:cNvSpPr>
            <a:spLocks noGrp="1"/>
          </p:cNvSpPr>
          <p:nvPr>
            <p:ph type="sldNum" sz="quarter" idx="12"/>
          </p:nvPr>
        </p:nvSpPr>
        <p:spPr/>
        <p:txBody>
          <a:bodyPr/>
          <a:lstStyle/>
          <a:p>
            <a:fld id="{874E72F4-5AC2-4827-866C-0A5BE25DA73D}" type="slidenum">
              <a:rPr lang="zh-TW" altLang="en-US" smtClean="0"/>
              <a:t>18</a:t>
            </a:fld>
            <a:endParaRPr lang="zh-TW" altLang="en-US"/>
          </a:p>
        </p:txBody>
      </p:sp>
    </p:spTree>
    <p:extLst>
      <p:ext uri="{BB962C8B-B14F-4D97-AF65-F5344CB8AC3E}">
        <p14:creationId xmlns:p14="http://schemas.microsoft.com/office/powerpoint/2010/main" val="3962048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79131" y="937892"/>
            <a:ext cx="8808495" cy="1938992"/>
          </a:xfrm>
          <a:prstGeom prst="rect">
            <a:avLst/>
          </a:prstGeom>
          <a:extLst/>
        </p:spPr>
        <p:txBody>
          <a:bodyPr wrap="square">
            <a:spAutoFit/>
          </a:bodyPr>
          <a:lstStyle/>
          <a:p>
            <a:pPr marL="522288" indent="-342900">
              <a:lnSpc>
                <a:spcPts val="2400"/>
              </a:lnSpc>
              <a:spcBef>
                <a:spcPts val="1200"/>
              </a:spcBef>
              <a:buFont typeface="Arial" panose="020B0604020202020204" pitchFamily="34" charset="0"/>
              <a:buChar char="•"/>
            </a:pPr>
            <a:r>
              <a:rPr lang="zh-TW" altLang="en-US" sz="2000" kern="100" dirty="0" smtClean="0">
                <a:solidFill>
                  <a:srgbClr val="000000"/>
                </a:solidFill>
                <a:latin typeface="Times New Roman" panose="02020603050405020304" pitchFamily="18" charset="0"/>
                <a:ea typeface="標楷體" panose="03000509000000000000" pitchFamily="65" charset="-120"/>
              </a:rPr>
              <a:t>利用枯枝</a:t>
            </a:r>
            <a:r>
              <a:rPr lang="zh-TW" altLang="en-US" sz="2000" kern="100" dirty="0">
                <a:solidFill>
                  <a:srgbClr val="000000"/>
                </a:solidFill>
                <a:latin typeface="Times New Roman" panose="02020603050405020304" pitchFamily="18" charset="0"/>
                <a:ea typeface="標楷體" panose="03000509000000000000" pitchFamily="65" charset="-120"/>
              </a:rPr>
              <a:t>殘</a:t>
            </a:r>
            <a:r>
              <a:rPr lang="zh-TW" altLang="en-US" sz="2000" kern="100" dirty="0" smtClean="0">
                <a:solidFill>
                  <a:srgbClr val="000000"/>
                </a:solidFill>
                <a:latin typeface="Times New Roman" panose="02020603050405020304" pitchFamily="18" charset="0"/>
                <a:ea typeface="標楷體" panose="03000509000000000000" pitchFamily="65" charset="-120"/>
              </a:rPr>
              <a:t>木進行</a:t>
            </a:r>
            <a:r>
              <a:rPr lang="zh-TW" altLang="en-US" sz="2000" kern="100" dirty="0">
                <a:solidFill>
                  <a:srgbClr val="000000"/>
                </a:solidFill>
                <a:latin typeface="Times New Roman" panose="02020603050405020304" pitchFamily="18" charset="0"/>
                <a:ea typeface="標楷體" panose="03000509000000000000" pitchFamily="65" charset="-120"/>
              </a:rPr>
              <a:t>開闊水域邊緣之微棲地</a:t>
            </a:r>
            <a:r>
              <a:rPr lang="zh-TW" altLang="en-US" sz="2000" kern="100" dirty="0" smtClean="0">
                <a:solidFill>
                  <a:srgbClr val="000000"/>
                </a:solidFill>
                <a:latin typeface="Times New Roman" panose="02020603050405020304" pitchFamily="18" charset="0"/>
                <a:ea typeface="標楷體" panose="03000509000000000000" pitchFamily="65" charset="-120"/>
              </a:rPr>
              <a:t>營造，水面</a:t>
            </a:r>
            <a:r>
              <a:rPr lang="zh-TW" altLang="en-US" sz="2000" kern="100" dirty="0">
                <a:solidFill>
                  <a:srgbClr val="000000"/>
                </a:solidFill>
                <a:latin typeface="Times New Roman" panose="02020603050405020304" pitchFamily="18" charset="0"/>
                <a:ea typeface="標楷體" panose="03000509000000000000" pitchFamily="65" charset="-120"/>
              </a:rPr>
              <a:t>下枯枝孔隙可供給魚類及水棲昆蟲棲息與躲避；突出水面植物殘枝提供鷺科水鳥棲息</a:t>
            </a:r>
            <a:r>
              <a:rPr lang="zh-TW" altLang="en-US" sz="2000" kern="100" dirty="0" smtClean="0">
                <a:solidFill>
                  <a:srgbClr val="000000"/>
                </a:solidFill>
                <a:latin typeface="Times New Roman" panose="02020603050405020304" pitchFamily="18" charset="0"/>
                <a:ea typeface="標楷體" panose="03000509000000000000" pitchFamily="65" charset="-120"/>
              </a:rPr>
              <a:t>。</a:t>
            </a:r>
            <a:endParaRPr lang="en-US" altLang="zh-TW" sz="2000" kern="100" dirty="0" smtClean="0">
              <a:solidFill>
                <a:srgbClr val="000000"/>
              </a:solidFill>
              <a:latin typeface="Times New Roman" panose="02020603050405020304" pitchFamily="18" charset="0"/>
              <a:ea typeface="標楷體" panose="03000509000000000000" pitchFamily="65" charset="-120"/>
            </a:endParaRPr>
          </a:p>
          <a:p>
            <a:pPr marL="522288" indent="-342900">
              <a:lnSpc>
                <a:spcPts val="2400"/>
              </a:lnSpc>
              <a:spcBef>
                <a:spcPts val="1200"/>
              </a:spcBef>
              <a:buFont typeface="Arial" panose="020B0604020202020204" pitchFamily="34" charset="0"/>
              <a:buChar char="•"/>
            </a:pPr>
            <a:r>
              <a:rPr lang="zh-TW" altLang="en-US" sz="2000" kern="100" dirty="0" smtClean="0">
                <a:solidFill>
                  <a:srgbClr val="000000"/>
                </a:solidFill>
                <a:latin typeface="Times New Roman" panose="02020603050405020304" pitchFamily="18" charset="0"/>
                <a:ea typeface="標楷體" panose="03000509000000000000" pitchFamily="65" charset="-120"/>
              </a:rPr>
              <a:t>另</a:t>
            </a:r>
            <a:r>
              <a:rPr lang="zh-TW" altLang="en-US" sz="2000" kern="100" dirty="0">
                <a:solidFill>
                  <a:srgbClr val="000000"/>
                </a:solidFill>
                <a:latin typeface="Times New Roman" panose="02020603050405020304" pitchFamily="18" charset="0"/>
                <a:ea typeface="標楷體" panose="03000509000000000000" pitchFamily="65" charset="-120"/>
              </a:rPr>
              <a:t>可利用粒徑</a:t>
            </a:r>
            <a:r>
              <a:rPr lang="en-US" altLang="zh-TW" sz="2000" kern="100" dirty="0">
                <a:solidFill>
                  <a:srgbClr val="000000"/>
                </a:solidFill>
                <a:latin typeface="Times New Roman" panose="02020603050405020304" pitchFamily="18" charset="0"/>
                <a:ea typeface="標楷體" panose="03000509000000000000" pitchFamily="65" charset="-120"/>
              </a:rPr>
              <a:t>5~20</a:t>
            </a:r>
            <a:r>
              <a:rPr lang="zh-TW" altLang="en-US" sz="2000" kern="100" dirty="0">
                <a:solidFill>
                  <a:srgbClr val="000000"/>
                </a:solidFill>
                <a:latin typeface="Times New Roman" panose="02020603050405020304" pitchFamily="18" charset="0"/>
                <a:ea typeface="標楷體" panose="03000509000000000000" pitchFamily="65" charset="-120"/>
              </a:rPr>
              <a:t>公分卵礫石於水岸或水底進行不規則堆置，藉由礫石堆產生大小孔隙提供魚類、蛙類及底棲生物棲息、躲避空間。</a:t>
            </a:r>
          </a:p>
          <a:p>
            <a:pPr marL="522288" indent="-342900">
              <a:lnSpc>
                <a:spcPts val="2400"/>
              </a:lnSpc>
              <a:spcBef>
                <a:spcPts val="1200"/>
              </a:spcBef>
              <a:buFont typeface="Arial" panose="020B0604020202020204" pitchFamily="34" charset="0"/>
              <a:buChar char="•"/>
            </a:pPr>
            <a:endParaRPr lang="zh-TW" altLang="en-US" sz="2000" kern="100" dirty="0">
              <a:solidFill>
                <a:srgbClr val="000000"/>
              </a:solidFill>
              <a:latin typeface="Times New Roman" panose="02020603050405020304" pitchFamily="18" charset="0"/>
              <a:ea typeface="標楷體" panose="03000509000000000000" pitchFamily="65" charset="-120"/>
            </a:endParaRPr>
          </a:p>
        </p:txBody>
      </p:sp>
      <p:pic>
        <p:nvPicPr>
          <p:cNvPr id="20481" name="圖片 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420" y="3429000"/>
            <a:ext cx="8445160" cy="2953046"/>
          </a:xfrm>
          <a:prstGeom prst="rect">
            <a:avLst/>
          </a:prstGeom>
          <a:noFill/>
          <a:extLst>
            <a:ext uri="{909E8E84-426E-40DD-AFC4-6F175D3DCCD1}">
              <a14:hiddenFill xmlns:a14="http://schemas.microsoft.com/office/drawing/2010/main">
                <a:solidFill>
                  <a:srgbClr val="FFFFFF"/>
                </a:solidFill>
              </a14:hiddenFill>
            </a:ext>
          </a:extLst>
        </p:spPr>
      </p:pic>
      <p:sp>
        <p:nvSpPr>
          <p:cNvPr id="7" name="標題 1"/>
          <p:cNvSpPr>
            <a:spLocks noGrp="1"/>
          </p:cNvSpPr>
          <p:nvPr>
            <p:ph type="title"/>
          </p:nvPr>
        </p:nvSpPr>
        <p:spPr>
          <a:xfrm>
            <a:off x="79131" y="96716"/>
            <a:ext cx="1988951" cy="596838"/>
          </a:xfrm>
        </p:spPr>
        <p:txBody>
          <a:bodyPr vert="horz" lIns="91440" tIns="45720" rIns="91440" bIns="45720" rtlCol="0" anchor="ctr">
            <a:normAutofit/>
          </a:bodyPr>
          <a:lstStyle/>
          <a:p>
            <a:r>
              <a:rPr lang="zh-TW" altLang="en-US" sz="2800" b="1" dirty="0" smtClean="0"/>
              <a:t>設計說明 </a:t>
            </a:r>
            <a:r>
              <a:rPr lang="en-US" altLang="zh-TW" sz="2800" b="1" dirty="0" smtClean="0"/>
              <a:t>‒</a:t>
            </a:r>
            <a:endParaRPr lang="zh-TW" altLang="en-US" sz="2800" b="1" dirty="0"/>
          </a:p>
        </p:txBody>
      </p:sp>
      <p:sp>
        <p:nvSpPr>
          <p:cNvPr id="6" name="矩形 5"/>
          <p:cNvSpPr/>
          <p:nvPr/>
        </p:nvSpPr>
        <p:spPr>
          <a:xfrm>
            <a:off x="1935719" y="106606"/>
            <a:ext cx="2954655" cy="461665"/>
          </a:xfrm>
          <a:prstGeom prst="rect">
            <a:avLst/>
          </a:prstGeom>
        </p:spPr>
        <p:txBody>
          <a:bodyPr wrap="none">
            <a:spAutoFit/>
          </a:bodyPr>
          <a:lstStyle/>
          <a:p>
            <a:pPr eaLnBrk="0" fontAlgn="base" hangingPunct="0">
              <a:spcBef>
                <a:spcPct val="0"/>
              </a:spcBef>
              <a:spcAft>
                <a:spcPct val="0"/>
              </a:spcAft>
              <a:tabLst>
                <a:tab pos="5334000" algn="r"/>
              </a:tabLst>
            </a:pPr>
            <a:r>
              <a:rPr lang="zh-TW" altLang="en-US" sz="24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水中微棲地環境營造</a:t>
            </a:r>
          </a:p>
        </p:txBody>
      </p:sp>
      <p:sp>
        <p:nvSpPr>
          <p:cNvPr id="8" name="投影片編號版面配置區 7"/>
          <p:cNvSpPr>
            <a:spLocks noGrp="1"/>
          </p:cNvSpPr>
          <p:nvPr>
            <p:ph type="sldNum" sz="quarter" idx="12"/>
          </p:nvPr>
        </p:nvSpPr>
        <p:spPr/>
        <p:txBody>
          <a:bodyPr/>
          <a:lstStyle/>
          <a:p>
            <a:fld id="{874E72F4-5AC2-4827-866C-0A5BE25DA73D}" type="slidenum">
              <a:rPr lang="zh-TW" altLang="en-US" smtClean="0"/>
              <a:t>19</a:t>
            </a:fld>
            <a:endParaRPr lang="zh-TW" altLang="en-US"/>
          </a:p>
        </p:txBody>
      </p:sp>
    </p:spTree>
    <p:extLst>
      <p:ext uri="{BB962C8B-B14F-4D97-AF65-F5344CB8AC3E}">
        <p14:creationId xmlns:p14="http://schemas.microsoft.com/office/powerpoint/2010/main" val="451399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6733" y="98365"/>
            <a:ext cx="2016807" cy="596838"/>
          </a:xfrm>
        </p:spPr>
        <p:txBody>
          <a:bodyPr>
            <a:normAutofit/>
          </a:bodyPr>
          <a:lstStyle/>
          <a:p>
            <a:r>
              <a:rPr lang="zh-TW" altLang="zh-TW" sz="2800" b="1" dirty="0" smtClean="0"/>
              <a:t>計畫位置</a:t>
            </a:r>
            <a:endParaRPr lang="zh-TW" altLang="en-US" sz="2800" dirty="0"/>
          </a:p>
        </p:txBody>
      </p:sp>
      <p:pic>
        <p:nvPicPr>
          <p:cNvPr id="2055" name="圖片 9"/>
          <p:cNvPicPr>
            <a:picLocks noChangeAspect="1" noChangeArrowheads="1"/>
          </p:cNvPicPr>
          <p:nvPr/>
        </p:nvPicPr>
        <p:blipFill>
          <a:blip r:embed="rId2">
            <a:extLst>
              <a:ext uri="{28A0092B-C50C-407E-A947-70E740481C1C}">
                <a14:useLocalDpi xmlns:a14="http://schemas.microsoft.com/office/drawing/2010/main" val="0"/>
              </a:ext>
            </a:extLst>
          </a:blip>
          <a:srcRect t="1414" b="3146"/>
          <a:stretch>
            <a:fillRect/>
          </a:stretch>
        </p:blipFill>
        <p:spPr bwMode="auto">
          <a:xfrm>
            <a:off x="234107" y="806251"/>
            <a:ext cx="8665435" cy="5933474"/>
          </a:xfrm>
          <a:prstGeom prst="rect">
            <a:avLst/>
          </a:prstGeom>
          <a:noFill/>
          <a:extLst>
            <a:ext uri="{909E8E84-426E-40DD-AFC4-6F175D3DCCD1}">
              <a14:hiddenFill xmlns:a14="http://schemas.microsoft.com/office/drawing/2010/main">
                <a:solidFill>
                  <a:srgbClr val="FFFFFF"/>
                </a:solidFill>
              </a14:hiddenFill>
            </a:ext>
          </a:extLst>
        </p:spPr>
      </p:pic>
      <p:sp>
        <p:nvSpPr>
          <p:cNvPr id="9" name="直線圖說文字 2 (無框線) 7"/>
          <p:cNvSpPr>
            <a:spLocks/>
          </p:cNvSpPr>
          <p:nvPr/>
        </p:nvSpPr>
        <p:spPr bwMode="auto">
          <a:xfrm>
            <a:off x="6145906" y="1847616"/>
            <a:ext cx="1591408" cy="300037"/>
          </a:xfrm>
          <a:prstGeom prst="callout2">
            <a:avLst>
              <a:gd name="adj1" fmla="val 46278"/>
              <a:gd name="adj2" fmla="val -1995"/>
              <a:gd name="adj3" fmla="val 46278"/>
              <a:gd name="adj4" fmla="val -17019"/>
              <a:gd name="adj5" fmla="val 234935"/>
              <a:gd name="adj6" fmla="val -74838"/>
            </a:avLst>
          </a:prstGeom>
          <a:noFill/>
          <a:ln w="12700">
            <a:solidFill>
              <a:srgbClr val="FF0000"/>
            </a:solidFill>
            <a:miter lim="800000"/>
            <a:headEnd/>
            <a:tailEnd type="oval"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2000" b="0" i="0" u="none" strike="noStrike" cap="none" normalizeH="0" baseline="0" dirty="0" smtClean="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雙鯉湖位置</a:t>
            </a:r>
            <a:endParaRPr kumimoji="0" lang="zh-TW" altLang="zh-TW" sz="2000" b="0" i="0" u="none" strike="noStrike" cap="none" normalizeH="0" baseline="0" dirty="0" smtClean="0">
              <a:ln>
                <a:noFill/>
              </a:ln>
              <a:solidFill>
                <a:schemeClr val="tx1"/>
              </a:solidFill>
              <a:effectLst/>
              <a:latin typeface="Arial" panose="020B0604020202020204" pitchFamily="34" charset="0"/>
            </a:endParaRPr>
          </a:p>
        </p:txBody>
      </p:sp>
      <p:sp>
        <p:nvSpPr>
          <p:cNvPr id="15" name="文字方塊 14"/>
          <p:cNvSpPr txBox="1"/>
          <p:nvPr/>
        </p:nvSpPr>
        <p:spPr>
          <a:xfrm>
            <a:off x="2729148" y="4522277"/>
            <a:ext cx="654987" cy="369332"/>
          </a:xfrm>
          <a:prstGeom prst="rect">
            <a:avLst/>
          </a:prstGeom>
          <a:noFill/>
        </p:spPr>
        <p:txBody>
          <a:bodyPr wrap="square" rtlCol="0">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r>
              <a:rPr lang="zh-TW" altLang="en-US" sz="1800" dirty="0"/>
              <a:t>慈湖</a:t>
            </a:r>
          </a:p>
        </p:txBody>
      </p:sp>
      <p:sp>
        <p:nvSpPr>
          <p:cNvPr id="3" name="矩形 2"/>
          <p:cNvSpPr/>
          <p:nvPr/>
        </p:nvSpPr>
        <p:spPr>
          <a:xfrm>
            <a:off x="1585245" y="98365"/>
            <a:ext cx="7345110" cy="707886"/>
          </a:xfrm>
          <a:prstGeom prst="rect">
            <a:avLst/>
          </a:prstGeom>
        </p:spPr>
        <p:txBody>
          <a:bodyPr wrap="square">
            <a:spAutoFit/>
          </a:bodyPr>
          <a:lstStyle/>
          <a:p>
            <a:pPr marL="457200" indent="-12700" algn="just">
              <a:lnSpc>
                <a:spcPts val="2400"/>
              </a:lnSpc>
              <a:spcAft>
                <a:spcPts val="0"/>
              </a:spcAft>
            </a:pPr>
            <a:r>
              <a:rPr lang="zh-TW" altLang="zh-TW" sz="2000" kern="100" dirty="0">
                <a:solidFill>
                  <a:srgbClr val="000000"/>
                </a:solidFill>
                <a:latin typeface="Times New Roman" panose="02020603050405020304" pitchFamily="18" charset="0"/>
                <a:ea typeface="標楷體" panose="03000509000000000000" pitchFamily="65" charset="-120"/>
              </a:rPr>
              <a:t>雙鯉湖位於金門縣金寧鄉西北側，南山及北山二聚落之間，湖區面積約</a:t>
            </a:r>
            <a:r>
              <a:rPr lang="en-US" altLang="zh-TW" sz="2000" kern="100" dirty="0">
                <a:solidFill>
                  <a:srgbClr val="000000"/>
                </a:solidFill>
                <a:latin typeface="Times New Roman" panose="02020603050405020304" pitchFamily="18" charset="0"/>
                <a:ea typeface="標楷體" panose="03000509000000000000" pitchFamily="65" charset="-120"/>
              </a:rPr>
              <a:t>7</a:t>
            </a:r>
            <a:r>
              <a:rPr lang="zh-TW" altLang="zh-TW" sz="2000" kern="100" dirty="0" smtClean="0">
                <a:solidFill>
                  <a:srgbClr val="000000"/>
                </a:solidFill>
                <a:latin typeface="Times New Roman" panose="02020603050405020304" pitchFamily="18" charset="0"/>
                <a:ea typeface="標楷體" panose="03000509000000000000" pitchFamily="65" charset="-120"/>
              </a:rPr>
              <a:t>公頃</a:t>
            </a:r>
            <a:r>
              <a:rPr lang="zh-TW" altLang="en-US" sz="2000" kern="100" dirty="0" smtClean="0">
                <a:solidFill>
                  <a:srgbClr val="000000"/>
                </a:solidFill>
                <a:latin typeface="Times New Roman" panose="02020603050405020304" pitchFamily="18" charset="0"/>
                <a:ea typeface="標楷體" panose="03000509000000000000" pitchFamily="65" charset="-120"/>
              </a:rPr>
              <a:t>。</a:t>
            </a:r>
            <a:endParaRPr lang="zh-TW" altLang="zh-TW" sz="2000" kern="100" dirty="0">
              <a:latin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fld id="{874E72F4-5AC2-4827-866C-0A5BE25DA73D}" type="slidenum">
              <a:rPr lang="zh-TW" altLang="en-US" smtClean="0"/>
              <a:t>2</a:t>
            </a:fld>
            <a:endParaRPr lang="zh-TW" altLang="en-US"/>
          </a:p>
        </p:txBody>
      </p:sp>
    </p:spTree>
    <p:extLst>
      <p:ext uri="{BB962C8B-B14F-4D97-AF65-F5344CB8AC3E}">
        <p14:creationId xmlns:p14="http://schemas.microsoft.com/office/powerpoint/2010/main" val="3265052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1948441" y="182769"/>
            <a:ext cx="2339102" cy="424732"/>
          </a:xfrm>
        </p:spPr>
        <p:txBody>
          <a:bodyPr wrap="none">
            <a:spAutoFit/>
          </a:bodyPr>
          <a:lstStyle/>
          <a:p>
            <a:pPr eaLnBrk="0" fontAlgn="base" hangingPunct="0">
              <a:spcAft>
                <a:spcPct val="0"/>
              </a:spcAft>
              <a:tabLst>
                <a:tab pos="5334000" algn="r"/>
              </a:tabLst>
            </a:pPr>
            <a:r>
              <a:rPr lang="zh-TW" altLang="en-US" sz="24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濱岸土堤微棲地</a:t>
            </a:r>
          </a:p>
        </p:txBody>
      </p:sp>
      <p:sp>
        <p:nvSpPr>
          <p:cNvPr id="141315" name="Rectangle 3"/>
          <p:cNvSpPr>
            <a:spLocks noGrp="1" noChangeArrowheads="1"/>
          </p:cNvSpPr>
          <p:nvPr>
            <p:ph idx="1"/>
          </p:nvPr>
        </p:nvSpPr>
        <p:spPr>
          <a:xfrm>
            <a:off x="269191" y="1056300"/>
            <a:ext cx="8353515" cy="1015663"/>
          </a:xfrm>
        </p:spPr>
        <p:txBody>
          <a:bodyPr wrap="square">
            <a:spAutoFit/>
          </a:bodyPr>
          <a:lstStyle/>
          <a:p>
            <a:pPr marL="522288" indent="-342900">
              <a:lnSpc>
                <a:spcPts val="2400"/>
              </a:lnSpc>
              <a:spcBef>
                <a:spcPts val="1200"/>
              </a:spcBef>
            </a:pPr>
            <a:r>
              <a:rPr lang="zh-TW" altLang="en-US" sz="2000" kern="100" dirty="0">
                <a:solidFill>
                  <a:srgbClr val="000000"/>
                </a:solidFill>
                <a:latin typeface="Times New Roman" panose="02020603050405020304" pitchFamily="18" charset="0"/>
                <a:ea typeface="標楷體" panose="03000509000000000000" pitchFamily="65" charset="-120"/>
              </a:rPr>
              <a:t>設置寬約</a:t>
            </a:r>
            <a:r>
              <a:rPr lang="en-US" altLang="zh-TW" sz="2000" kern="100" dirty="0">
                <a:solidFill>
                  <a:srgbClr val="000000"/>
                </a:solidFill>
                <a:latin typeface="Times New Roman" panose="02020603050405020304" pitchFamily="18" charset="0"/>
                <a:ea typeface="標楷體" panose="03000509000000000000" pitchFamily="65" charset="-120"/>
              </a:rPr>
              <a:t>1</a:t>
            </a:r>
            <a:r>
              <a:rPr lang="zh-TW" altLang="en-US" sz="2000" kern="100" dirty="0">
                <a:solidFill>
                  <a:srgbClr val="000000"/>
                </a:solidFill>
                <a:latin typeface="Times New Roman" panose="02020603050405020304" pitchFamily="18" charset="0"/>
                <a:ea typeface="標楷體" panose="03000509000000000000" pitchFamily="65" charset="-120"/>
              </a:rPr>
              <a:t>公尺之濱岸土堤，營造出較淺及水流緩慢流動之水文條件，並於土堤周邊交錯</a:t>
            </a:r>
            <a:r>
              <a:rPr lang="zh-TW" altLang="en-US" sz="2000" kern="100" dirty="0">
                <a:solidFill>
                  <a:srgbClr val="000000"/>
                </a:solidFill>
                <a:latin typeface="Times New Roman" panose="02020603050405020304" pitchFamily="18" charset="0"/>
                <a:ea typeface="標楷體" panose="03000509000000000000" pitchFamily="65" charset="-120"/>
              </a:rPr>
              <a:t>種植</a:t>
            </a:r>
            <a:r>
              <a:rPr lang="zh-TW" altLang="en-US" sz="2000" kern="100" dirty="0">
                <a:solidFill>
                  <a:srgbClr val="000000"/>
                </a:solidFill>
                <a:latin typeface="Times New Roman" panose="02020603050405020304" pitchFamily="18" charset="0"/>
                <a:ea typeface="標楷體" panose="03000509000000000000" pitchFamily="65" charset="-120"/>
              </a:rPr>
              <a:t>燈心草</a:t>
            </a:r>
            <a:r>
              <a:rPr lang="zh-TW" altLang="en-US" sz="2000" kern="100" dirty="0">
                <a:solidFill>
                  <a:srgbClr val="000000"/>
                </a:solidFill>
                <a:latin typeface="Times New Roman" panose="02020603050405020304" pitchFamily="18" charset="0"/>
                <a:ea typeface="標楷體" panose="03000509000000000000" pitchFamily="65" charset="-120"/>
              </a:rPr>
              <a:t>、</a:t>
            </a:r>
            <a:r>
              <a:rPr lang="zh-TW" altLang="en-US" sz="2000" kern="100" dirty="0">
                <a:solidFill>
                  <a:srgbClr val="000000"/>
                </a:solidFill>
                <a:latin typeface="Times New Roman" panose="02020603050405020304" pitchFamily="18" charset="0"/>
                <a:ea typeface="標楷體" panose="03000509000000000000" pitchFamily="65" charset="-120"/>
              </a:rPr>
              <a:t>菖蒲、荸薺等濱岸</a:t>
            </a:r>
            <a:r>
              <a:rPr lang="zh-TW" altLang="en-US" sz="2000" kern="100" dirty="0">
                <a:solidFill>
                  <a:srgbClr val="000000"/>
                </a:solidFill>
                <a:latin typeface="Times New Roman" panose="02020603050405020304" pitchFamily="18" charset="0"/>
                <a:ea typeface="標楷體" panose="03000509000000000000" pitchFamily="65" charset="-120"/>
              </a:rPr>
              <a:t>水生植物，</a:t>
            </a:r>
            <a:r>
              <a:rPr lang="zh-TW" altLang="en-US" sz="2000" kern="100" dirty="0">
                <a:solidFill>
                  <a:srgbClr val="000000"/>
                </a:solidFill>
                <a:latin typeface="Times New Roman" panose="02020603050405020304" pitchFamily="18" charset="0"/>
                <a:ea typeface="標楷體" panose="03000509000000000000" pitchFamily="65" charset="-120"/>
              </a:rPr>
              <a:t>以提供蜻蛉目水蠆、螢火蟲幼蟲、蛙類等物種棲息、捕食與躲避之環境。</a:t>
            </a:r>
          </a:p>
        </p:txBody>
      </p:sp>
      <p:sp>
        <p:nvSpPr>
          <p:cNvPr id="141316" name="Rectangle 4"/>
          <p:cNvSpPr>
            <a:spLocks noChangeArrowheads="1"/>
          </p:cNvSpPr>
          <p:nvPr/>
        </p:nvSpPr>
        <p:spPr bwMode="auto">
          <a:xfrm>
            <a:off x="395290" y="42873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Aft>
                <a:spcPct val="20000"/>
              </a:spcAft>
              <a:buClr>
                <a:schemeClr val="hlink"/>
              </a:buClr>
              <a:buSzPct val="75000"/>
              <a:buFont typeface="Wingdings" panose="05000000000000000000" pitchFamily="2" charset="2"/>
              <a:buChar char="n"/>
              <a:defRPr kumimoji="1" sz="2800">
                <a:solidFill>
                  <a:schemeClr val="bg1"/>
                </a:solidFill>
                <a:latin typeface="News Gothic" pitchFamily="34" charset="0"/>
                <a:ea typeface="新細明體" panose="02020500000000000000" pitchFamily="18" charset="-120"/>
              </a:defRPr>
            </a:lvl1pPr>
            <a:lvl2pPr marL="742950" indent="-285750">
              <a:spcAft>
                <a:spcPct val="20000"/>
              </a:spcAft>
              <a:buClr>
                <a:srgbClr val="80BA64"/>
              </a:buClr>
              <a:buSzPct val="75000"/>
              <a:buFont typeface="Wingdings" panose="05000000000000000000" pitchFamily="2" charset="2"/>
              <a:buChar char="l"/>
              <a:defRPr kumimoji="1" sz="2400">
                <a:solidFill>
                  <a:schemeClr val="bg1"/>
                </a:solidFill>
                <a:latin typeface="News Gothic" pitchFamily="34" charset="0"/>
                <a:ea typeface="新細明體" panose="02020500000000000000" pitchFamily="18" charset="-120"/>
              </a:defRPr>
            </a:lvl2pPr>
            <a:lvl3pPr marL="1143000" indent="-228600">
              <a:spcAft>
                <a:spcPct val="20000"/>
              </a:spcAft>
              <a:buChar char="•"/>
              <a:defRPr kumimoji="1">
                <a:solidFill>
                  <a:schemeClr val="bg1"/>
                </a:solidFill>
                <a:latin typeface="News Gothic" pitchFamily="34" charset="0"/>
                <a:ea typeface="新細明體" panose="02020500000000000000" pitchFamily="18" charset="-120"/>
              </a:defRPr>
            </a:lvl3pPr>
            <a:lvl4pPr marL="1600200" indent="-228600">
              <a:spcAft>
                <a:spcPct val="20000"/>
              </a:spcAft>
              <a:buChar char="–"/>
              <a:defRPr kumimoji="1">
                <a:solidFill>
                  <a:schemeClr val="bg1"/>
                </a:solidFill>
                <a:latin typeface="News Gothic" pitchFamily="34" charset="0"/>
                <a:ea typeface="新細明體" panose="02020500000000000000" pitchFamily="18" charset="-120"/>
              </a:defRPr>
            </a:lvl4pPr>
            <a:lvl5pPr marL="2057400" indent="-228600">
              <a:spcBef>
                <a:spcPct val="20000"/>
              </a:spcBef>
              <a:buChar char="»"/>
              <a:defRPr kumimoji="1" sz="2000" b="1">
                <a:solidFill>
                  <a:schemeClr val="tx1"/>
                </a:solidFill>
                <a:latin typeface="News Gothic"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9pPr>
          </a:lstStyle>
          <a:p>
            <a:pPr eaLnBrk="1" hangingPunct="1">
              <a:spcAft>
                <a:spcPct val="0"/>
              </a:spcAft>
              <a:buClrTx/>
              <a:buSzTx/>
              <a:buFontTx/>
              <a:buNone/>
            </a:pPr>
            <a:endParaRPr lang="zh-TW" altLang="zh-TW" sz="1800">
              <a:solidFill>
                <a:schemeClr val="tx1"/>
              </a:solidFill>
              <a:latin typeface="Arial" panose="020B0604020202020204" pitchFamily="34" charset="0"/>
            </a:endParaRPr>
          </a:p>
        </p:txBody>
      </p:sp>
      <p:sp>
        <p:nvSpPr>
          <p:cNvPr id="141317" name="Rectangle 5"/>
          <p:cNvSpPr>
            <a:spLocks noChangeArrowheads="1"/>
          </p:cNvSpPr>
          <p:nvPr/>
        </p:nvSpPr>
        <p:spPr bwMode="auto">
          <a:xfrm>
            <a:off x="2" y="3244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Aft>
                <a:spcPct val="20000"/>
              </a:spcAft>
              <a:buClr>
                <a:schemeClr val="hlink"/>
              </a:buClr>
              <a:buSzPct val="75000"/>
              <a:buFont typeface="Wingdings" panose="05000000000000000000" pitchFamily="2" charset="2"/>
              <a:buChar char="n"/>
              <a:defRPr kumimoji="1" sz="2800">
                <a:solidFill>
                  <a:schemeClr val="bg1"/>
                </a:solidFill>
                <a:latin typeface="News Gothic" pitchFamily="34" charset="0"/>
                <a:ea typeface="新細明體" panose="02020500000000000000" pitchFamily="18" charset="-120"/>
              </a:defRPr>
            </a:lvl1pPr>
            <a:lvl2pPr marL="742950" indent="-285750">
              <a:spcAft>
                <a:spcPct val="20000"/>
              </a:spcAft>
              <a:buClr>
                <a:srgbClr val="80BA64"/>
              </a:buClr>
              <a:buSzPct val="75000"/>
              <a:buFont typeface="Wingdings" panose="05000000000000000000" pitchFamily="2" charset="2"/>
              <a:buChar char="l"/>
              <a:defRPr kumimoji="1" sz="2400">
                <a:solidFill>
                  <a:schemeClr val="bg1"/>
                </a:solidFill>
                <a:latin typeface="News Gothic" pitchFamily="34" charset="0"/>
                <a:ea typeface="新細明體" panose="02020500000000000000" pitchFamily="18" charset="-120"/>
              </a:defRPr>
            </a:lvl2pPr>
            <a:lvl3pPr marL="1143000" indent="-228600">
              <a:spcAft>
                <a:spcPct val="20000"/>
              </a:spcAft>
              <a:buChar char="•"/>
              <a:defRPr kumimoji="1">
                <a:solidFill>
                  <a:schemeClr val="bg1"/>
                </a:solidFill>
                <a:latin typeface="News Gothic" pitchFamily="34" charset="0"/>
                <a:ea typeface="新細明體" panose="02020500000000000000" pitchFamily="18" charset="-120"/>
              </a:defRPr>
            </a:lvl3pPr>
            <a:lvl4pPr marL="1600200" indent="-228600">
              <a:spcAft>
                <a:spcPct val="20000"/>
              </a:spcAft>
              <a:buChar char="–"/>
              <a:defRPr kumimoji="1">
                <a:solidFill>
                  <a:schemeClr val="bg1"/>
                </a:solidFill>
                <a:latin typeface="News Gothic" pitchFamily="34" charset="0"/>
                <a:ea typeface="新細明體" panose="02020500000000000000" pitchFamily="18" charset="-120"/>
              </a:defRPr>
            </a:lvl4pPr>
            <a:lvl5pPr marL="2057400" indent="-228600">
              <a:spcBef>
                <a:spcPct val="20000"/>
              </a:spcBef>
              <a:buChar char="»"/>
              <a:defRPr kumimoji="1" sz="2000" b="1">
                <a:solidFill>
                  <a:schemeClr val="tx1"/>
                </a:solidFill>
                <a:latin typeface="News Gothic"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9pPr>
          </a:lstStyle>
          <a:p>
            <a:pPr eaLnBrk="1" hangingPunct="1">
              <a:spcAft>
                <a:spcPct val="0"/>
              </a:spcAft>
              <a:buClrTx/>
              <a:buSzTx/>
              <a:buFontTx/>
              <a:buNone/>
            </a:pPr>
            <a:endParaRPr lang="zh-TW" altLang="zh-TW" sz="1800">
              <a:solidFill>
                <a:schemeClr val="tx1"/>
              </a:solidFill>
              <a:latin typeface="Arial" panose="020B0604020202020204" pitchFamily="34" charset="0"/>
            </a:endParaRPr>
          </a:p>
        </p:txBody>
      </p:sp>
      <p:sp>
        <p:nvSpPr>
          <p:cNvPr id="141318" name="Rectangle 6"/>
          <p:cNvSpPr>
            <a:spLocks noChangeArrowheads="1"/>
          </p:cNvSpPr>
          <p:nvPr/>
        </p:nvSpPr>
        <p:spPr bwMode="auto">
          <a:xfrm>
            <a:off x="2" y="24347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Aft>
                <a:spcPct val="20000"/>
              </a:spcAft>
              <a:buClr>
                <a:schemeClr val="hlink"/>
              </a:buClr>
              <a:buSzPct val="75000"/>
              <a:buFont typeface="Wingdings" panose="05000000000000000000" pitchFamily="2" charset="2"/>
              <a:buChar char="n"/>
              <a:defRPr kumimoji="1" sz="2800">
                <a:solidFill>
                  <a:schemeClr val="bg1"/>
                </a:solidFill>
                <a:latin typeface="News Gothic" pitchFamily="34" charset="0"/>
                <a:ea typeface="新細明體" panose="02020500000000000000" pitchFamily="18" charset="-120"/>
              </a:defRPr>
            </a:lvl1pPr>
            <a:lvl2pPr marL="742950" indent="-285750">
              <a:spcAft>
                <a:spcPct val="20000"/>
              </a:spcAft>
              <a:buClr>
                <a:srgbClr val="80BA64"/>
              </a:buClr>
              <a:buSzPct val="75000"/>
              <a:buFont typeface="Wingdings" panose="05000000000000000000" pitchFamily="2" charset="2"/>
              <a:buChar char="l"/>
              <a:defRPr kumimoji="1" sz="2400">
                <a:solidFill>
                  <a:schemeClr val="bg1"/>
                </a:solidFill>
                <a:latin typeface="News Gothic" pitchFamily="34" charset="0"/>
                <a:ea typeface="新細明體" panose="02020500000000000000" pitchFamily="18" charset="-120"/>
              </a:defRPr>
            </a:lvl2pPr>
            <a:lvl3pPr marL="1143000" indent="-228600">
              <a:spcAft>
                <a:spcPct val="20000"/>
              </a:spcAft>
              <a:buChar char="•"/>
              <a:defRPr kumimoji="1">
                <a:solidFill>
                  <a:schemeClr val="bg1"/>
                </a:solidFill>
                <a:latin typeface="News Gothic" pitchFamily="34" charset="0"/>
                <a:ea typeface="新細明體" panose="02020500000000000000" pitchFamily="18" charset="-120"/>
              </a:defRPr>
            </a:lvl3pPr>
            <a:lvl4pPr marL="1600200" indent="-228600">
              <a:spcAft>
                <a:spcPct val="20000"/>
              </a:spcAft>
              <a:buChar char="–"/>
              <a:defRPr kumimoji="1">
                <a:solidFill>
                  <a:schemeClr val="bg1"/>
                </a:solidFill>
                <a:latin typeface="News Gothic" pitchFamily="34" charset="0"/>
                <a:ea typeface="新細明體" panose="02020500000000000000" pitchFamily="18" charset="-120"/>
              </a:defRPr>
            </a:lvl4pPr>
            <a:lvl5pPr marL="2057400" indent="-228600">
              <a:spcBef>
                <a:spcPct val="20000"/>
              </a:spcBef>
              <a:buChar char="»"/>
              <a:defRPr kumimoji="1" sz="2000" b="1">
                <a:solidFill>
                  <a:schemeClr val="tx1"/>
                </a:solidFill>
                <a:latin typeface="News Gothic"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9pPr>
          </a:lstStyle>
          <a:p>
            <a:pPr eaLnBrk="1" hangingPunct="1">
              <a:spcAft>
                <a:spcPct val="0"/>
              </a:spcAft>
              <a:buClrTx/>
              <a:buSzTx/>
              <a:buFontTx/>
              <a:buNone/>
            </a:pPr>
            <a:endParaRPr lang="zh-TW" altLang="en-US" sz="1800">
              <a:solidFill>
                <a:schemeClr val="tx1"/>
              </a:solidFill>
              <a:latin typeface="Arial" panose="020B0604020202020204" pitchFamily="34" charset="0"/>
            </a:endParaRPr>
          </a:p>
        </p:txBody>
      </p:sp>
      <p:pic>
        <p:nvPicPr>
          <p:cNvPr id="141319" name="Picture 7" descr="土堤"/>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931" y="2619375"/>
            <a:ext cx="7704138" cy="3217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標題 1"/>
          <p:cNvSpPr txBox="1">
            <a:spLocks/>
          </p:cNvSpPr>
          <p:nvPr/>
        </p:nvSpPr>
        <p:spPr>
          <a:xfrm>
            <a:off x="79131" y="96716"/>
            <a:ext cx="1988951" cy="5968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800" b="1" smtClean="0"/>
              <a:t>設計說明 </a:t>
            </a:r>
            <a:r>
              <a:rPr lang="en-US" altLang="zh-TW" sz="2800" b="1" smtClean="0"/>
              <a:t>‒</a:t>
            </a:r>
            <a:endParaRPr lang="zh-TW" altLang="en-US" sz="2800" b="1" dirty="0"/>
          </a:p>
        </p:txBody>
      </p:sp>
      <p:sp>
        <p:nvSpPr>
          <p:cNvPr id="2" name="投影片編號版面配置區 1"/>
          <p:cNvSpPr>
            <a:spLocks noGrp="1"/>
          </p:cNvSpPr>
          <p:nvPr>
            <p:ph type="sldNum" sz="quarter" idx="12"/>
          </p:nvPr>
        </p:nvSpPr>
        <p:spPr/>
        <p:txBody>
          <a:bodyPr/>
          <a:lstStyle/>
          <a:p>
            <a:fld id="{874E72F4-5AC2-4827-866C-0A5BE25DA73D}" type="slidenum">
              <a:rPr lang="zh-TW" altLang="en-US" smtClean="0"/>
              <a:t>20</a:t>
            </a:fld>
            <a:endParaRPr lang="zh-TW" altLang="en-US"/>
          </a:p>
        </p:txBody>
      </p:sp>
    </p:spTree>
    <p:extLst>
      <p:ext uri="{BB962C8B-B14F-4D97-AF65-F5344CB8AC3E}">
        <p14:creationId xmlns:p14="http://schemas.microsoft.com/office/powerpoint/2010/main" val="3546167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0" y="2981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pic>
        <p:nvPicPr>
          <p:cNvPr id="4" name="Picture 6" descr="溼地"/>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4550" y="787349"/>
            <a:ext cx="4204630" cy="27066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5" name="Group 3"/>
          <p:cNvGrpSpPr>
            <a:grpSpLocks/>
          </p:cNvGrpSpPr>
          <p:nvPr/>
        </p:nvGrpSpPr>
        <p:grpSpPr bwMode="auto">
          <a:xfrm>
            <a:off x="1068224" y="3735702"/>
            <a:ext cx="7554483" cy="2861651"/>
            <a:chOff x="261" y="1278"/>
            <a:chExt cx="6800" cy="2486"/>
          </a:xfrm>
        </p:grpSpPr>
        <p:pic>
          <p:nvPicPr>
            <p:cNvPr id="7" name="圖片 21" descr="3忠義國小溼地淨化池S.jpg"/>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 y="1278"/>
              <a:ext cx="4749" cy="24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8" name="Group 5"/>
            <p:cNvGrpSpPr>
              <a:grpSpLocks/>
            </p:cNvGrpSpPr>
            <p:nvPr/>
          </p:nvGrpSpPr>
          <p:grpSpPr bwMode="auto">
            <a:xfrm>
              <a:off x="5270" y="2114"/>
              <a:ext cx="1791" cy="1225"/>
              <a:chOff x="5316" y="2233"/>
              <a:chExt cx="1791" cy="1225"/>
            </a:xfrm>
          </p:grpSpPr>
          <p:sp>
            <p:nvSpPr>
              <p:cNvPr id="12" name="Oval 6"/>
              <p:cNvSpPr>
                <a:spLocks noChangeArrowheads="1"/>
              </p:cNvSpPr>
              <p:nvPr/>
            </p:nvSpPr>
            <p:spPr bwMode="auto">
              <a:xfrm>
                <a:off x="5316" y="2233"/>
                <a:ext cx="1791" cy="1225"/>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ct val="20000"/>
                  </a:spcAft>
                  <a:buClr>
                    <a:schemeClr val="hlink"/>
                  </a:buClr>
                  <a:buSzPct val="75000"/>
                  <a:buFont typeface="Wingdings" panose="05000000000000000000" pitchFamily="2" charset="2"/>
                  <a:buChar char="n"/>
                  <a:defRPr kumimoji="1" sz="2800">
                    <a:solidFill>
                      <a:schemeClr val="bg1"/>
                    </a:solidFill>
                    <a:latin typeface="News Gothic" pitchFamily="34" charset="0"/>
                    <a:ea typeface="新細明體" panose="02020500000000000000" pitchFamily="18" charset="-120"/>
                  </a:defRPr>
                </a:lvl1pPr>
                <a:lvl2pPr marL="742950" indent="-285750">
                  <a:spcAft>
                    <a:spcPct val="20000"/>
                  </a:spcAft>
                  <a:buClr>
                    <a:srgbClr val="80BA64"/>
                  </a:buClr>
                  <a:buSzPct val="75000"/>
                  <a:buFont typeface="Wingdings" panose="05000000000000000000" pitchFamily="2" charset="2"/>
                  <a:buChar char="l"/>
                  <a:defRPr kumimoji="1" sz="2400">
                    <a:solidFill>
                      <a:schemeClr val="bg1"/>
                    </a:solidFill>
                    <a:latin typeface="News Gothic" pitchFamily="34" charset="0"/>
                    <a:ea typeface="新細明體" panose="02020500000000000000" pitchFamily="18" charset="-120"/>
                  </a:defRPr>
                </a:lvl2pPr>
                <a:lvl3pPr marL="1143000" indent="-228600">
                  <a:spcAft>
                    <a:spcPct val="20000"/>
                  </a:spcAft>
                  <a:buChar char="•"/>
                  <a:defRPr kumimoji="1">
                    <a:solidFill>
                      <a:schemeClr val="bg1"/>
                    </a:solidFill>
                    <a:latin typeface="News Gothic" pitchFamily="34" charset="0"/>
                    <a:ea typeface="新細明體" panose="02020500000000000000" pitchFamily="18" charset="-120"/>
                  </a:defRPr>
                </a:lvl3pPr>
                <a:lvl4pPr marL="1600200" indent="-228600">
                  <a:spcAft>
                    <a:spcPct val="20000"/>
                  </a:spcAft>
                  <a:buChar char="–"/>
                  <a:defRPr kumimoji="1">
                    <a:solidFill>
                      <a:schemeClr val="bg1"/>
                    </a:solidFill>
                    <a:latin typeface="News Gothic" pitchFamily="34" charset="0"/>
                    <a:ea typeface="新細明體" panose="02020500000000000000" pitchFamily="18" charset="-120"/>
                  </a:defRPr>
                </a:lvl4pPr>
                <a:lvl5pPr marL="2057400" indent="-228600">
                  <a:spcBef>
                    <a:spcPct val="20000"/>
                  </a:spcBef>
                  <a:buChar char="»"/>
                  <a:defRPr kumimoji="1" sz="2000" b="1">
                    <a:solidFill>
                      <a:schemeClr val="tx1"/>
                    </a:solidFill>
                    <a:latin typeface="News Gothic"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9pPr>
              </a:lstStyle>
              <a:p>
                <a:pPr algn="ctr">
                  <a:spcBef>
                    <a:spcPct val="20000"/>
                  </a:spcBef>
                  <a:spcAft>
                    <a:spcPct val="0"/>
                  </a:spcAft>
                  <a:buClr>
                    <a:schemeClr val="bg1"/>
                  </a:buClr>
                  <a:buSzPct val="100000"/>
                  <a:buFontTx/>
                  <a:buChar char="•"/>
                </a:pPr>
                <a:endParaRPr kumimoji="0" lang="zh-TW" altLang="en-US" sz="2200">
                  <a:solidFill>
                    <a:schemeClr val="tx1"/>
                  </a:solidFill>
                  <a:latin typeface="Arial" panose="020B0604020202020204" pitchFamily="34" charset="0"/>
                  <a:ea typeface="標楷體" panose="03000509000000000000" pitchFamily="65" charset="-120"/>
                </a:endParaRPr>
              </a:p>
            </p:txBody>
          </p:sp>
          <p:pic>
            <p:nvPicPr>
              <p:cNvPr id="13" name="Picture 7" descr="根區"/>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8" y="2436"/>
                <a:ext cx="1195" cy="8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8"/>
              <p:cNvSpPr>
                <a:spLocks noChangeArrowheads="1"/>
              </p:cNvSpPr>
              <p:nvPr/>
            </p:nvSpPr>
            <p:spPr bwMode="auto">
              <a:xfrm>
                <a:off x="6314" y="3004"/>
                <a:ext cx="793" cy="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4114800">
                  <a:spcAft>
                    <a:spcPct val="20000"/>
                  </a:spcAft>
                  <a:buClr>
                    <a:schemeClr val="hlink"/>
                  </a:buClr>
                  <a:buSzPct val="75000"/>
                  <a:buFont typeface="Wingdings" panose="05000000000000000000" pitchFamily="2" charset="2"/>
                  <a:buChar char="n"/>
                  <a:defRPr kumimoji="1" sz="2800">
                    <a:solidFill>
                      <a:schemeClr val="bg1"/>
                    </a:solidFill>
                    <a:latin typeface="News Gothic" pitchFamily="34" charset="0"/>
                    <a:ea typeface="新細明體" panose="02020500000000000000" pitchFamily="18" charset="-120"/>
                  </a:defRPr>
                </a:lvl1pPr>
                <a:lvl2pPr marL="2057400" indent="-285750" defTabSz="4114800">
                  <a:spcAft>
                    <a:spcPct val="20000"/>
                  </a:spcAft>
                  <a:buClr>
                    <a:srgbClr val="80BA64"/>
                  </a:buClr>
                  <a:buSzPct val="75000"/>
                  <a:buFont typeface="Wingdings" panose="05000000000000000000" pitchFamily="2" charset="2"/>
                  <a:buChar char="l"/>
                  <a:defRPr kumimoji="1" sz="2400">
                    <a:solidFill>
                      <a:schemeClr val="bg1"/>
                    </a:solidFill>
                    <a:latin typeface="News Gothic" pitchFamily="34" charset="0"/>
                    <a:ea typeface="新細明體" panose="02020500000000000000" pitchFamily="18" charset="-120"/>
                  </a:defRPr>
                </a:lvl2pPr>
                <a:lvl3pPr marL="4114800" indent="-228600" defTabSz="4114800">
                  <a:spcAft>
                    <a:spcPct val="20000"/>
                  </a:spcAft>
                  <a:buChar char="•"/>
                  <a:defRPr kumimoji="1">
                    <a:solidFill>
                      <a:schemeClr val="bg1"/>
                    </a:solidFill>
                    <a:latin typeface="News Gothic" pitchFamily="34" charset="0"/>
                    <a:ea typeface="新細明體" panose="02020500000000000000" pitchFamily="18" charset="-120"/>
                  </a:defRPr>
                </a:lvl3pPr>
                <a:lvl4pPr marL="6172200" indent="-228600" defTabSz="4114800">
                  <a:spcAft>
                    <a:spcPct val="20000"/>
                  </a:spcAft>
                  <a:buChar char="–"/>
                  <a:defRPr kumimoji="1">
                    <a:solidFill>
                      <a:schemeClr val="bg1"/>
                    </a:solidFill>
                    <a:latin typeface="News Gothic" pitchFamily="34" charset="0"/>
                    <a:ea typeface="新細明體" panose="02020500000000000000" pitchFamily="18" charset="-120"/>
                  </a:defRPr>
                </a:lvl4pPr>
                <a:lvl5pPr marL="8229600" indent="-228600" defTabSz="4114800">
                  <a:spcBef>
                    <a:spcPct val="20000"/>
                  </a:spcBef>
                  <a:buChar char="»"/>
                  <a:defRPr kumimoji="1" sz="2000" b="1">
                    <a:solidFill>
                      <a:schemeClr val="tx1"/>
                    </a:solidFill>
                    <a:latin typeface="News Gothic" pitchFamily="34" charset="0"/>
                    <a:ea typeface="新細明體" panose="02020500000000000000" pitchFamily="18" charset="-120"/>
                  </a:defRPr>
                </a:lvl5pPr>
                <a:lvl6pPr marL="8686800" indent="-228600" defTabSz="41148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6pPr>
                <a:lvl7pPr marL="9144000" indent="-228600" defTabSz="41148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7pPr>
                <a:lvl8pPr marL="9601200" indent="-228600" defTabSz="41148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8pPr>
                <a:lvl9pPr marL="10058400" indent="-228600" defTabSz="41148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9pPr>
              </a:lstStyle>
              <a:p>
                <a:pPr eaLnBrk="1" hangingPunct="1">
                  <a:spcAft>
                    <a:spcPct val="0"/>
                  </a:spcAft>
                  <a:buClrTx/>
                  <a:buSzTx/>
                  <a:buFontTx/>
                  <a:buNone/>
                </a:pPr>
                <a:r>
                  <a:rPr lang="zh-TW" altLang="en-US" sz="800" b="1" dirty="0">
                    <a:solidFill>
                      <a:srgbClr val="000000"/>
                    </a:solidFill>
                    <a:latin typeface="標楷體" panose="03000509000000000000" pitchFamily="65" charset="-120"/>
                    <a:cs typeface="Times New Roman" panose="02020603050405020304" pitchFamily="18" charset="0"/>
                  </a:rPr>
                  <a:t>（</a:t>
                </a:r>
                <a:r>
                  <a:rPr lang="en-US" altLang="zh-TW" sz="800" b="1" dirty="0">
                    <a:solidFill>
                      <a:srgbClr val="000000"/>
                    </a:solidFill>
                    <a:latin typeface="標楷體" panose="03000509000000000000" pitchFamily="65" charset="-120"/>
                    <a:cs typeface="Times New Roman" panose="02020603050405020304" pitchFamily="18" charset="0"/>
                  </a:rPr>
                  <a:t>Brix</a:t>
                </a:r>
                <a:r>
                  <a:rPr lang="zh-TW" altLang="en-US" sz="800" b="1" dirty="0">
                    <a:solidFill>
                      <a:srgbClr val="000000"/>
                    </a:solidFill>
                    <a:latin typeface="標楷體" panose="03000509000000000000" pitchFamily="65" charset="-120"/>
                    <a:cs typeface="Times New Roman" panose="02020603050405020304" pitchFamily="18" charset="0"/>
                  </a:rPr>
                  <a:t>，</a:t>
                </a:r>
                <a:r>
                  <a:rPr lang="en-US" altLang="zh-TW" sz="800" b="1" dirty="0">
                    <a:solidFill>
                      <a:srgbClr val="000000"/>
                    </a:solidFill>
                    <a:latin typeface="標楷體" panose="03000509000000000000" pitchFamily="65" charset="-120"/>
                    <a:cs typeface="Times New Roman" panose="02020603050405020304" pitchFamily="18" charset="0"/>
                  </a:rPr>
                  <a:t>1987</a:t>
                </a:r>
                <a:r>
                  <a:rPr lang="zh-TW" altLang="en-US" sz="800" b="1" dirty="0">
                    <a:solidFill>
                      <a:srgbClr val="000000"/>
                    </a:solidFill>
                    <a:latin typeface="標楷體" panose="03000509000000000000" pitchFamily="65" charset="-120"/>
                    <a:cs typeface="Times New Roman" panose="02020603050405020304" pitchFamily="18" charset="0"/>
                  </a:rPr>
                  <a:t>）</a:t>
                </a:r>
              </a:p>
            </p:txBody>
          </p:sp>
          <p:sp>
            <p:nvSpPr>
              <p:cNvPr id="15" name="Text Box 9"/>
              <p:cNvSpPr txBox="1">
                <a:spLocks noChangeArrowheads="1"/>
              </p:cNvSpPr>
              <p:nvPr/>
            </p:nvSpPr>
            <p:spPr bwMode="auto">
              <a:xfrm>
                <a:off x="5837" y="3248"/>
                <a:ext cx="800"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4114800">
                  <a:spcAft>
                    <a:spcPct val="20000"/>
                  </a:spcAft>
                  <a:buClr>
                    <a:schemeClr val="hlink"/>
                  </a:buClr>
                  <a:buSzPct val="75000"/>
                  <a:buFont typeface="Wingdings" panose="05000000000000000000" pitchFamily="2" charset="2"/>
                  <a:buChar char="n"/>
                  <a:defRPr kumimoji="1" sz="2800">
                    <a:solidFill>
                      <a:schemeClr val="bg1"/>
                    </a:solidFill>
                    <a:latin typeface="News Gothic" pitchFamily="34" charset="0"/>
                    <a:ea typeface="新細明體" panose="02020500000000000000" pitchFamily="18" charset="-120"/>
                  </a:defRPr>
                </a:lvl1pPr>
                <a:lvl2pPr marL="2057400" indent="-285750" defTabSz="4114800">
                  <a:spcAft>
                    <a:spcPct val="20000"/>
                  </a:spcAft>
                  <a:buClr>
                    <a:srgbClr val="80BA64"/>
                  </a:buClr>
                  <a:buSzPct val="75000"/>
                  <a:buFont typeface="Wingdings" panose="05000000000000000000" pitchFamily="2" charset="2"/>
                  <a:buChar char="l"/>
                  <a:defRPr kumimoji="1" sz="2400">
                    <a:solidFill>
                      <a:schemeClr val="bg1"/>
                    </a:solidFill>
                    <a:latin typeface="News Gothic" pitchFamily="34" charset="0"/>
                    <a:ea typeface="新細明體" panose="02020500000000000000" pitchFamily="18" charset="-120"/>
                  </a:defRPr>
                </a:lvl2pPr>
                <a:lvl3pPr marL="4114800" indent="-228600" defTabSz="4114800">
                  <a:spcAft>
                    <a:spcPct val="20000"/>
                  </a:spcAft>
                  <a:buChar char="•"/>
                  <a:defRPr kumimoji="1">
                    <a:solidFill>
                      <a:schemeClr val="bg1"/>
                    </a:solidFill>
                    <a:latin typeface="News Gothic" pitchFamily="34" charset="0"/>
                    <a:ea typeface="新細明體" panose="02020500000000000000" pitchFamily="18" charset="-120"/>
                  </a:defRPr>
                </a:lvl3pPr>
                <a:lvl4pPr marL="6172200" indent="-228600" defTabSz="4114800">
                  <a:spcAft>
                    <a:spcPct val="20000"/>
                  </a:spcAft>
                  <a:buChar char="–"/>
                  <a:defRPr kumimoji="1">
                    <a:solidFill>
                      <a:schemeClr val="bg1"/>
                    </a:solidFill>
                    <a:latin typeface="News Gothic" pitchFamily="34" charset="0"/>
                    <a:ea typeface="新細明體" panose="02020500000000000000" pitchFamily="18" charset="-120"/>
                  </a:defRPr>
                </a:lvl4pPr>
                <a:lvl5pPr marL="8229600" indent="-228600" defTabSz="4114800">
                  <a:spcBef>
                    <a:spcPct val="20000"/>
                  </a:spcBef>
                  <a:buChar char="»"/>
                  <a:defRPr kumimoji="1" sz="2000" b="1">
                    <a:solidFill>
                      <a:schemeClr val="tx1"/>
                    </a:solidFill>
                    <a:latin typeface="News Gothic" pitchFamily="34" charset="0"/>
                    <a:ea typeface="新細明體" panose="02020500000000000000" pitchFamily="18" charset="-120"/>
                  </a:defRPr>
                </a:lvl5pPr>
                <a:lvl6pPr marL="8686800" indent="-228600" defTabSz="41148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6pPr>
                <a:lvl7pPr marL="9144000" indent="-228600" defTabSz="41148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7pPr>
                <a:lvl8pPr marL="9601200" indent="-228600" defTabSz="41148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8pPr>
                <a:lvl9pPr marL="10058400" indent="-228600" defTabSz="41148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9pPr>
              </a:lstStyle>
              <a:p>
                <a:pPr eaLnBrk="1" hangingPunct="1">
                  <a:spcBef>
                    <a:spcPct val="50000"/>
                  </a:spcBef>
                  <a:spcAft>
                    <a:spcPct val="0"/>
                  </a:spcAft>
                  <a:buClrTx/>
                  <a:buSzTx/>
                  <a:buFontTx/>
                  <a:buNone/>
                </a:pPr>
                <a:r>
                  <a:rPr lang="zh-TW" altLang="en-US" sz="1000" dirty="0">
                    <a:solidFill>
                      <a:schemeClr val="tx1"/>
                    </a:solidFill>
                    <a:latin typeface="Arial" panose="020B0604020202020204" pitchFamily="34" charset="0"/>
                    <a:ea typeface="微軟正黑體" panose="020B0604030504040204" pitchFamily="34" charset="-120"/>
                  </a:rPr>
                  <a:t>根區效應示意</a:t>
                </a:r>
              </a:p>
            </p:txBody>
          </p:sp>
        </p:grpSp>
        <p:sp>
          <p:nvSpPr>
            <p:cNvPr id="9" name="Line 10"/>
            <p:cNvSpPr>
              <a:spLocks noChangeShapeType="1"/>
            </p:cNvSpPr>
            <p:nvPr/>
          </p:nvSpPr>
          <p:spPr bwMode="auto">
            <a:xfrm flipV="1">
              <a:off x="3738" y="2723"/>
              <a:ext cx="1544" cy="132"/>
            </a:xfrm>
            <a:prstGeom prst="line">
              <a:avLst/>
            </a:prstGeom>
            <a:noFill/>
            <a:ln w="158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0" name="Text Box 11"/>
            <p:cNvSpPr txBox="1">
              <a:spLocks noChangeArrowheads="1"/>
            </p:cNvSpPr>
            <p:nvPr/>
          </p:nvSpPr>
          <p:spPr bwMode="auto">
            <a:xfrm>
              <a:off x="476" y="1434"/>
              <a:ext cx="408" cy="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ct val="20000"/>
                </a:spcAft>
                <a:buClr>
                  <a:schemeClr val="hlink"/>
                </a:buClr>
                <a:buSzPct val="75000"/>
                <a:buFont typeface="Wingdings" panose="05000000000000000000" pitchFamily="2" charset="2"/>
                <a:buChar char="n"/>
                <a:defRPr kumimoji="1" sz="2800">
                  <a:solidFill>
                    <a:schemeClr val="bg1"/>
                  </a:solidFill>
                  <a:latin typeface="News Gothic" pitchFamily="34" charset="0"/>
                  <a:ea typeface="新細明體" panose="02020500000000000000" pitchFamily="18" charset="-120"/>
                </a:defRPr>
              </a:lvl1pPr>
              <a:lvl2pPr marL="742950" indent="-285750">
                <a:spcAft>
                  <a:spcPct val="20000"/>
                </a:spcAft>
                <a:buClr>
                  <a:srgbClr val="80BA64"/>
                </a:buClr>
                <a:buSzPct val="75000"/>
                <a:buFont typeface="Wingdings" panose="05000000000000000000" pitchFamily="2" charset="2"/>
                <a:buChar char="l"/>
                <a:defRPr kumimoji="1" sz="2400">
                  <a:solidFill>
                    <a:schemeClr val="bg1"/>
                  </a:solidFill>
                  <a:latin typeface="News Gothic" pitchFamily="34" charset="0"/>
                  <a:ea typeface="新細明體" panose="02020500000000000000" pitchFamily="18" charset="-120"/>
                </a:defRPr>
              </a:lvl2pPr>
              <a:lvl3pPr marL="1143000" indent="-228600">
                <a:spcAft>
                  <a:spcPct val="20000"/>
                </a:spcAft>
                <a:buChar char="•"/>
                <a:defRPr kumimoji="1">
                  <a:solidFill>
                    <a:schemeClr val="bg1"/>
                  </a:solidFill>
                  <a:latin typeface="News Gothic" pitchFamily="34" charset="0"/>
                  <a:ea typeface="新細明體" panose="02020500000000000000" pitchFamily="18" charset="-120"/>
                </a:defRPr>
              </a:lvl3pPr>
              <a:lvl4pPr marL="1600200" indent="-228600">
                <a:spcAft>
                  <a:spcPct val="20000"/>
                </a:spcAft>
                <a:buChar char="–"/>
                <a:defRPr kumimoji="1">
                  <a:solidFill>
                    <a:schemeClr val="bg1"/>
                  </a:solidFill>
                  <a:latin typeface="News Gothic" pitchFamily="34" charset="0"/>
                  <a:ea typeface="新細明體" panose="02020500000000000000" pitchFamily="18" charset="-120"/>
                </a:defRPr>
              </a:lvl4pPr>
              <a:lvl5pPr marL="2057400" indent="-228600">
                <a:spcBef>
                  <a:spcPct val="20000"/>
                </a:spcBef>
                <a:buChar char="»"/>
                <a:defRPr kumimoji="1" sz="2000" b="1">
                  <a:solidFill>
                    <a:schemeClr val="tx1"/>
                  </a:solidFill>
                  <a:latin typeface="News Gothic"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9pPr>
            </a:lstStyle>
            <a:p>
              <a:pPr eaLnBrk="1" hangingPunct="1">
                <a:spcBef>
                  <a:spcPct val="50000"/>
                </a:spcBef>
                <a:spcAft>
                  <a:spcPct val="0"/>
                </a:spcAft>
                <a:buClrTx/>
                <a:buSzTx/>
                <a:buFontTx/>
                <a:buNone/>
              </a:pPr>
              <a:r>
                <a:rPr lang="zh-TW" altLang="en-US" sz="800" dirty="0">
                  <a:solidFill>
                    <a:schemeClr val="tx1"/>
                  </a:solidFill>
                  <a:latin typeface="Arial" panose="020B0604020202020204" pitchFamily="34" charset="0"/>
                  <a:ea typeface="標楷體" panose="03000509000000000000" pitchFamily="65" charset="-120"/>
                </a:rPr>
                <a:t>進流</a:t>
              </a:r>
            </a:p>
          </p:txBody>
        </p:sp>
        <p:sp>
          <p:nvSpPr>
            <p:cNvPr id="11" name="Line 12"/>
            <p:cNvSpPr>
              <a:spLocks noChangeShapeType="1"/>
            </p:cNvSpPr>
            <p:nvPr/>
          </p:nvSpPr>
          <p:spPr bwMode="auto">
            <a:xfrm>
              <a:off x="521" y="1661"/>
              <a:ext cx="227" cy="0"/>
            </a:xfrm>
            <a:prstGeom prst="line">
              <a:avLst/>
            </a:prstGeom>
            <a:noFill/>
            <a:ln w="158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sp>
        <p:nvSpPr>
          <p:cNvPr id="16" name="標題 1"/>
          <p:cNvSpPr>
            <a:spLocks noGrp="1"/>
          </p:cNvSpPr>
          <p:nvPr>
            <p:ph type="title"/>
          </p:nvPr>
        </p:nvSpPr>
        <p:spPr>
          <a:xfrm>
            <a:off x="79131" y="96716"/>
            <a:ext cx="1988951" cy="596838"/>
          </a:xfrm>
        </p:spPr>
        <p:txBody>
          <a:bodyPr vert="horz" lIns="91440" tIns="45720" rIns="91440" bIns="45720" rtlCol="0" anchor="ctr">
            <a:normAutofit/>
          </a:bodyPr>
          <a:lstStyle/>
          <a:p>
            <a:r>
              <a:rPr lang="zh-TW" altLang="en-US" sz="2800" b="1" dirty="0"/>
              <a:t>設計</a:t>
            </a:r>
            <a:r>
              <a:rPr lang="zh-TW" altLang="en-US" sz="2800" b="1" dirty="0" smtClean="0"/>
              <a:t>說明 </a:t>
            </a:r>
            <a:r>
              <a:rPr lang="en-US" altLang="zh-TW" sz="2800" b="1" dirty="0" smtClean="0"/>
              <a:t>‒</a:t>
            </a:r>
            <a:endParaRPr lang="zh-TW" altLang="en-US" sz="2800" b="1" dirty="0"/>
          </a:p>
        </p:txBody>
      </p:sp>
      <p:sp>
        <p:nvSpPr>
          <p:cNvPr id="17" name="矩形 16"/>
          <p:cNvSpPr/>
          <p:nvPr/>
        </p:nvSpPr>
        <p:spPr>
          <a:xfrm>
            <a:off x="1885908" y="210469"/>
            <a:ext cx="3262432" cy="424732"/>
          </a:xfrm>
          <a:prstGeom prst="rect">
            <a:avLst/>
          </a:prstGeom>
        </p:spPr>
        <p:txBody>
          <a:bodyPr vert="horz" wrap="none" lIns="91440" tIns="45720" rIns="91440" bIns="45720" rtlCol="0" anchor="ctr">
            <a:spAutoFit/>
          </a:bodyPr>
          <a:lstStyle/>
          <a:p>
            <a:pPr eaLnBrk="0" fontAlgn="base" hangingPunct="0">
              <a:lnSpc>
                <a:spcPct val="90000"/>
              </a:lnSpc>
              <a:spcBef>
                <a:spcPct val="0"/>
              </a:spcBef>
              <a:spcAft>
                <a:spcPct val="0"/>
              </a:spcAft>
              <a:tabLst>
                <a:tab pos="5334000" algn="r"/>
              </a:tabLst>
            </a:pPr>
            <a:r>
              <a:rPr lang="zh-TW" altLang="zh-TW" sz="24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水質自然淨化處理系統</a:t>
            </a:r>
            <a:endParaRPr lang="zh-TW" altLang="en-US" sz="24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18" name="矩形 17"/>
          <p:cNvSpPr/>
          <p:nvPr/>
        </p:nvSpPr>
        <p:spPr>
          <a:xfrm>
            <a:off x="102550" y="1001039"/>
            <a:ext cx="4366901" cy="1323439"/>
          </a:xfrm>
          <a:prstGeom prst="rect">
            <a:avLst/>
          </a:prstGeom>
        </p:spPr>
        <p:txBody>
          <a:bodyPr vert="horz" wrap="square" lIns="91440" tIns="45720" rIns="91440" bIns="45720" rtlCol="0">
            <a:spAutoFit/>
          </a:bodyPr>
          <a:lstStyle/>
          <a:p>
            <a:pPr marL="522288" indent="-342900">
              <a:lnSpc>
                <a:spcPts val="2400"/>
              </a:lnSpc>
              <a:spcBef>
                <a:spcPts val="1200"/>
              </a:spcBef>
              <a:buFont typeface="Arial" panose="020B0604020202020204" pitchFamily="34" charset="0"/>
              <a:buChar char="•"/>
            </a:pPr>
            <a:r>
              <a:rPr lang="zh-TW" altLang="zh-TW" sz="2000" kern="100" dirty="0">
                <a:solidFill>
                  <a:srgbClr val="000000"/>
                </a:solidFill>
                <a:latin typeface="Times New Roman" panose="02020603050405020304" pitchFamily="18" charset="0"/>
                <a:ea typeface="標楷體" panose="03000509000000000000" pitchFamily="65" charset="-120"/>
              </a:rPr>
              <a:t>設置人工溼地或植栽礫石濾床等自然淨化處理系統，透過物理性、化學性及生物性之作用，有效降低湖水中污染物</a:t>
            </a:r>
            <a:r>
              <a:rPr lang="zh-TW" altLang="zh-TW" sz="2000" kern="100" dirty="0" smtClean="0">
                <a:solidFill>
                  <a:srgbClr val="000000"/>
                </a:solidFill>
                <a:latin typeface="Times New Roman" panose="02020603050405020304" pitchFamily="18" charset="0"/>
                <a:ea typeface="標楷體" panose="03000509000000000000" pitchFamily="65" charset="-120"/>
              </a:rPr>
              <a:t>濃度</a:t>
            </a:r>
            <a:r>
              <a:rPr lang="zh-TW" altLang="en-US" sz="2000" kern="100" dirty="0" smtClean="0">
                <a:solidFill>
                  <a:srgbClr val="000000"/>
                </a:solidFill>
                <a:latin typeface="Times New Roman" panose="02020603050405020304" pitchFamily="18" charset="0"/>
                <a:ea typeface="標楷體" panose="03000509000000000000" pitchFamily="65" charset="-120"/>
              </a:rPr>
              <a:t>。</a:t>
            </a:r>
            <a:endParaRPr lang="zh-TW" altLang="en-US" sz="2000" kern="100" dirty="0">
              <a:solidFill>
                <a:srgbClr val="000000"/>
              </a:solidFill>
              <a:latin typeface="Times New Roman" panose="02020603050405020304" pitchFamily="18" charset="0"/>
              <a:ea typeface="標楷體" panose="03000509000000000000" pitchFamily="65" charset="-120"/>
            </a:endParaRPr>
          </a:p>
        </p:txBody>
      </p:sp>
      <p:sp>
        <p:nvSpPr>
          <p:cNvPr id="19" name="投影片編號版面配置區 18"/>
          <p:cNvSpPr>
            <a:spLocks noGrp="1"/>
          </p:cNvSpPr>
          <p:nvPr>
            <p:ph type="sldNum" sz="quarter" idx="12"/>
          </p:nvPr>
        </p:nvSpPr>
        <p:spPr/>
        <p:txBody>
          <a:bodyPr/>
          <a:lstStyle/>
          <a:p>
            <a:fld id="{874E72F4-5AC2-4827-866C-0A5BE25DA73D}" type="slidenum">
              <a:rPr lang="zh-TW" altLang="en-US" smtClean="0"/>
              <a:t>21</a:t>
            </a:fld>
            <a:endParaRPr lang="zh-TW" altLang="en-US"/>
          </a:p>
        </p:txBody>
      </p:sp>
    </p:spTree>
    <p:extLst>
      <p:ext uri="{BB962C8B-B14F-4D97-AF65-F5344CB8AC3E}">
        <p14:creationId xmlns:p14="http://schemas.microsoft.com/office/powerpoint/2010/main" val="320505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圖片 8" descr="架子3-01"/>
          <p:cNvPicPr>
            <a:picLocks noChangeAspect="1" noChangeArrowheads="1"/>
          </p:cNvPicPr>
          <p:nvPr/>
        </p:nvPicPr>
        <p:blipFill>
          <a:blip r:embed="rId2" cstate="print">
            <a:extLst>
              <a:ext uri="{28A0092B-C50C-407E-A947-70E740481C1C}">
                <a14:useLocalDpi xmlns:a14="http://schemas.microsoft.com/office/drawing/2010/main" val="0"/>
              </a:ext>
            </a:extLst>
          </a:blip>
          <a:srcRect t="8479"/>
          <a:stretch>
            <a:fillRect/>
          </a:stretch>
        </p:blipFill>
        <p:spPr bwMode="auto">
          <a:xfrm>
            <a:off x="4221621" y="1157144"/>
            <a:ext cx="4751463" cy="2135585"/>
          </a:xfrm>
          <a:prstGeom prst="rect">
            <a:avLst/>
          </a:prstGeom>
          <a:noFill/>
          <a:extLst>
            <a:ext uri="{909E8E84-426E-40DD-AFC4-6F175D3DCCD1}">
              <a14:hiddenFill xmlns:a14="http://schemas.microsoft.com/office/drawing/2010/main">
                <a:solidFill>
                  <a:srgbClr val="FFFFFF"/>
                </a:solidFill>
              </a14:hiddenFill>
            </a:ext>
          </a:extLst>
        </p:spPr>
      </p:pic>
      <p:pic>
        <p:nvPicPr>
          <p:cNvPr id="28673" name="圖片 29" descr="架子1-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6948" y="3575879"/>
            <a:ext cx="4935923" cy="269556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55175" y="1107534"/>
            <a:ext cx="4025814" cy="2554545"/>
          </a:xfrm>
          <a:prstGeom prst="rect">
            <a:avLst/>
          </a:prstGeom>
          <a:extLst/>
        </p:spPr>
        <p:txBody>
          <a:bodyPr vert="horz" wrap="square" lIns="91440" tIns="45720" rIns="91440" bIns="45720" rtlCol="0">
            <a:spAutoFit/>
          </a:bodyPr>
          <a:lstStyle/>
          <a:p>
            <a:pPr marL="522288" indent="-342900">
              <a:lnSpc>
                <a:spcPts val="2400"/>
              </a:lnSpc>
              <a:spcBef>
                <a:spcPts val="1200"/>
              </a:spcBef>
              <a:buFont typeface="Arial" panose="020B0604020202020204" pitchFamily="34" charset="0"/>
              <a:buChar char="•"/>
            </a:pPr>
            <a:r>
              <a:rPr lang="zh-TW" altLang="en-US" sz="2000" kern="100" dirty="0">
                <a:solidFill>
                  <a:srgbClr val="000000"/>
                </a:solidFill>
                <a:latin typeface="Times New Roman" panose="02020603050405020304" pitchFamily="18" charset="0"/>
                <a:ea typeface="標楷體" panose="03000509000000000000" pitchFamily="65" charset="-120"/>
              </a:rPr>
              <a:t>為有利環境教育導覽學習，擬於節點處設置解說導覽設施。</a:t>
            </a:r>
            <a:endParaRPr lang="en-US" altLang="zh-TW" sz="2000" kern="100" dirty="0">
              <a:solidFill>
                <a:srgbClr val="000000"/>
              </a:solidFill>
              <a:latin typeface="Times New Roman" panose="02020603050405020304" pitchFamily="18" charset="0"/>
              <a:ea typeface="標楷體" panose="03000509000000000000" pitchFamily="65" charset="-120"/>
            </a:endParaRPr>
          </a:p>
          <a:p>
            <a:pPr marL="522288" indent="-342900">
              <a:lnSpc>
                <a:spcPts val="2400"/>
              </a:lnSpc>
              <a:spcBef>
                <a:spcPts val="1200"/>
              </a:spcBef>
              <a:buFont typeface="Arial" panose="020B0604020202020204" pitchFamily="34" charset="0"/>
              <a:buChar char="•"/>
            </a:pPr>
            <a:r>
              <a:rPr lang="zh-TW" altLang="en-US" sz="2000" kern="100" dirty="0" smtClean="0">
                <a:solidFill>
                  <a:srgbClr val="000000"/>
                </a:solidFill>
                <a:latin typeface="Times New Roman" panose="02020603050405020304" pitchFamily="18" charset="0"/>
                <a:ea typeface="標楷體" panose="03000509000000000000" pitchFamily="65" charset="-120"/>
              </a:rPr>
              <a:t>另於</a:t>
            </a:r>
            <a:r>
              <a:rPr lang="zh-TW" altLang="en-US" sz="2000" kern="100" dirty="0">
                <a:solidFill>
                  <a:srgbClr val="000000"/>
                </a:solidFill>
                <a:latin typeface="Times New Roman" panose="02020603050405020304" pitchFamily="18" charset="0"/>
                <a:ea typeface="標楷體" panose="03000509000000000000" pitchFamily="65" charset="-120"/>
              </a:rPr>
              <a:t>生態敏感區設置告示牌，以避免人為干擾，解說導覽及告示牌設施所選用的材料，需盡量以環保及耐用為原則。</a:t>
            </a:r>
          </a:p>
          <a:p>
            <a:pPr marL="522288" indent="-342900">
              <a:lnSpc>
                <a:spcPts val="2400"/>
              </a:lnSpc>
              <a:spcBef>
                <a:spcPts val="1200"/>
              </a:spcBef>
              <a:buFont typeface="Arial" panose="020B0604020202020204" pitchFamily="34" charset="0"/>
              <a:buChar char="•"/>
            </a:pPr>
            <a:endParaRPr lang="zh-TW" altLang="en-US" sz="2000" kern="100" dirty="0">
              <a:solidFill>
                <a:srgbClr val="000000"/>
              </a:solidFill>
              <a:latin typeface="Times New Roman" panose="02020603050405020304" pitchFamily="18" charset="0"/>
              <a:ea typeface="標楷體" panose="03000509000000000000" pitchFamily="65" charset="-120"/>
            </a:endParaRPr>
          </a:p>
        </p:txBody>
      </p:sp>
      <p:sp>
        <p:nvSpPr>
          <p:cNvPr id="6" name="Rectangle 4"/>
          <p:cNvSpPr>
            <a:spLocks noChangeArrowheads="1"/>
          </p:cNvSpPr>
          <p:nvPr/>
        </p:nvSpPr>
        <p:spPr bwMode="auto">
          <a:xfrm>
            <a:off x="0" y="2981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9" name="標題 1"/>
          <p:cNvSpPr>
            <a:spLocks noGrp="1"/>
          </p:cNvSpPr>
          <p:nvPr>
            <p:ph type="title"/>
          </p:nvPr>
        </p:nvSpPr>
        <p:spPr>
          <a:xfrm>
            <a:off x="79131" y="96716"/>
            <a:ext cx="1988951" cy="596838"/>
          </a:xfrm>
        </p:spPr>
        <p:txBody>
          <a:bodyPr vert="horz" lIns="91440" tIns="45720" rIns="91440" bIns="45720" rtlCol="0" anchor="ctr">
            <a:normAutofit/>
          </a:bodyPr>
          <a:lstStyle/>
          <a:p>
            <a:r>
              <a:rPr lang="zh-TW" altLang="en-US" sz="2800" b="1" dirty="0"/>
              <a:t>設計</a:t>
            </a:r>
            <a:r>
              <a:rPr lang="zh-TW" altLang="en-US" sz="2800" b="1" dirty="0" smtClean="0"/>
              <a:t>說明 </a:t>
            </a:r>
            <a:r>
              <a:rPr lang="en-US" altLang="zh-TW" sz="2800" b="1" dirty="0" smtClean="0"/>
              <a:t>‒</a:t>
            </a:r>
            <a:endParaRPr lang="zh-TW" altLang="en-US" sz="2800" b="1" dirty="0"/>
          </a:p>
        </p:txBody>
      </p:sp>
      <p:sp>
        <p:nvSpPr>
          <p:cNvPr id="4" name="矩形 3"/>
          <p:cNvSpPr/>
          <p:nvPr/>
        </p:nvSpPr>
        <p:spPr>
          <a:xfrm>
            <a:off x="1877649" y="184869"/>
            <a:ext cx="2031325" cy="424732"/>
          </a:xfrm>
          <a:prstGeom prst="rect">
            <a:avLst/>
          </a:prstGeom>
        </p:spPr>
        <p:txBody>
          <a:bodyPr vert="horz" wrap="none" lIns="91440" tIns="45720" rIns="91440" bIns="45720" rtlCol="0" anchor="ctr">
            <a:spAutoFit/>
          </a:bodyPr>
          <a:lstStyle/>
          <a:p>
            <a:pPr eaLnBrk="0" fontAlgn="base" hangingPunct="0">
              <a:lnSpc>
                <a:spcPct val="90000"/>
              </a:lnSpc>
              <a:spcBef>
                <a:spcPct val="0"/>
              </a:spcBef>
              <a:spcAft>
                <a:spcPct val="0"/>
              </a:spcAft>
              <a:tabLst>
                <a:tab pos="5334000" algn="r"/>
              </a:tabLst>
            </a:pPr>
            <a:r>
              <a:rPr lang="zh-TW" altLang="en-US" sz="24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解說導覽設施</a:t>
            </a:r>
          </a:p>
        </p:txBody>
      </p:sp>
      <p:sp>
        <p:nvSpPr>
          <p:cNvPr id="8" name="投影片編號版面配置區 7"/>
          <p:cNvSpPr>
            <a:spLocks noGrp="1"/>
          </p:cNvSpPr>
          <p:nvPr>
            <p:ph type="sldNum" sz="quarter" idx="12"/>
          </p:nvPr>
        </p:nvSpPr>
        <p:spPr/>
        <p:txBody>
          <a:bodyPr/>
          <a:lstStyle/>
          <a:p>
            <a:fld id="{874E72F4-5AC2-4827-866C-0A5BE25DA73D}" type="slidenum">
              <a:rPr lang="zh-TW" altLang="en-US" smtClean="0"/>
              <a:t>22</a:t>
            </a:fld>
            <a:endParaRPr lang="zh-TW" altLang="en-US"/>
          </a:p>
        </p:txBody>
      </p:sp>
    </p:spTree>
    <p:extLst>
      <p:ext uri="{BB962C8B-B14F-4D97-AF65-F5344CB8AC3E}">
        <p14:creationId xmlns:p14="http://schemas.microsoft.com/office/powerpoint/2010/main" val="2793781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79131" y="96716"/>
            <a:ext cx="4185139" cy="596838"/>
          </a:xfrm>
        </p:spPr>
        <p:txBody>
          <a:bodyPr vert="horz" lIns="91440" tIns="45720" rIns="91440" bIns="45720" rtlCol="0" anchor="ctr">
            <a:normAutofit/>
          </a:bodyPr>
          <a:lstStyle/>
          <a:p>
            <a:r>
              <a:rPr lang="zh-TW" altLang="zh-TW" sz="2800" b="1" dirty="0"/>
              <a:t>計畫經費</a:t>
            </a:r>
            <a:endParaRPr lang="zh-TW" altLang="en-US" sz="2800" b="1" dirty="0"/>
          </a:p>
        </p:txBody>
      </p:sp>
      <p:sp>
        <p:nvSpPr>
          <p:cNvPr id="5" name="矩形 4"/>
          <p:cNvSpPr/>
          <p:nvPr/>
        </p:nvSpPr>
        <p:spPr>
          <a:xfrm>
            <a:off x="90285" y="693554"/>
            <a:ext cx="8963429" cy="1246495"/>
          </a:xfrm>
          <a:prstGeom prst="rect">
            <a:avLst/>
          </a:prstGeom>
        </p:spPr>
        <p:txBody>
          <a:bodyPr wrap="square">
            <a:spAutoFit/>
          </a:bodyPr>
          <a:lstStyle/>
          <a:p>
            <a:pPr indent="304800" algn="just">
              <a:lnSpc>
                <a:spcPct val="125000"/>
              </a:lnSpc>
              <a:spcBef>
                <a:spcPts val="600"/>
              </a:spcBef>
              <a:spcAft>
                <a:spcPts val="600"/>
              </a:spcAft>
            </a:pPr>
            <a:r>
              <a:rPr lang="zh-TW" altLang="zh-TW" sz="2000" kern="100" dirty="0" smtClean="0">
                <a:solidFill>
                  <a:srgbClr val="000000"/>
                </a:solidFill>
                <a:latin typeface="標楷體" panose="03000509000000000000" pitchFamily="65" charset="-120"/>
                <a:ea typeface="標楷體" panose="03000509000000000000" pitchFamily="65" charset="-120"/>
                <a:cs typeface="Times New Roman" panose="02020603050405020304" pitchFamily="18" charset="0"/>
              </a:rPr>
              <a:t>整體</a:t>
            </a:r>
            <a:r>
              <a:rPr lang="zh-TW" altLang="zh-TW" sz="2000"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計畫總經費</a:t>
            </a:r>
            <a:r>
              <a:rPr lang="en-US" altLang="zh-TW" sz="2000"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10,000</a:t>
            </a:r>
            <a:r>
              <a:rPr lang="zh-TW" altLang="zh-TW" sz="2000"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千元整（含工程費、規劃設計監造費、生態檢核服務費、空氣污染防制費、工程管理費等），由「全國水環境改善計畫｣第三期預算及地方分擔款支應</a:t>
            </a:r>
            <a:r>
              <a:rPr lang="en-US" altLang="zh-TW" sz="2000"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a:t>
            </a:r>
            <a:r>
              <a:rPr lang="zh-TW" altLang="zh-TW" sz="2000"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中央補助款：</a:t>
            </a:r>
            <a:r>
              <a:rPr lang="en-US" altLang="zh-TW" sz="2000"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7,800</a:t>
            </a:r>
            <a:r>
              <a:rPr lang="zh-TW" altLang="zh-TW" sz="2000"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千元、地方分擔款：</a:t>
            </a:r>
            <a:r>
              <a:rPr lang="en-US" altLang="zh-TW" sz="2000"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2,200</a:t>
            </a:r>
            <a:r>
              <a:rPr lang="zh-TW" altLang="zh-TW" sz="2000"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千元</a:t>
            </a:r>
            <a:r>
              <a:rPr lang="en-US" altLang="zh-TW" sz="2000"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a:t>
            </a:r>
            <a:r>
              <a:rPr lang="zh-TW" altLang="zh-TW" sz="2000"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a:t>
            </a:r>
            <a:endParaRPr lang="zh-TW" altLang="zh-TW" sz="2000"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endParaRPr>
          </a:p>
        </p:txBody>
      </p:sp>
      <p:graphicFrame>
        <p:nvGraphicFramePr>
          <p:cNvPr id="7" name="表格 6"/>
          <p:cNvGraphicFramePr>
            <a:graphicFrameLocks noGrp="1"/>
          </p:cNvGraphicFramePr>
          <p:nvPr>
            <p:extLst>
              <p:ext uri="{D42A27DB-BD31-4B8C-83A1-F6EECF244321}">
                <p14:modId xmlns:p14="http://schemas.microsoft.com/office/powerpoint/2010/main" val="2721758936"/>
              </p:ext>
            </p:extLst>
          </p:nvPr>
        </p:nvGraphicFramePr>
        <p:xfrm>
          <a:off x="217203" y="2203157"/>
          <a:ext cx="8709594" cy="4346747"/>
        </p:xfrm>
        <a:graphic>
          <a:graphicData uri="http://schemas.openxmlformats.org/drawingml/2006/table">
            <a:tbl>
              <a:tblPr firstRow="1" firstCol="1" lastRow="1" lastCol="1" bandRow="1" bandCol="1">
                <a:tableStyleId>{5C22544A-7EE6-4342-B048-85BDC9FD1C3A}</a:tableStyleId>
              </a:tblPr>
              <a:tblGrid>
                <a:gridCol w="486565">
                  <a:extLst>
                    <a:ext uri="{9D8B030D-6E8A-4147-A177-3AD203B41FA5}">
                      <a16:colId xmlns:a16="http://schemas.microsoft.com/office/drawing/2014/main" val="2882687125"/>
                    </a:ext>
                  </a:extLst>
                </a:gridCol>
                <a:gridCol w="778035">
                  <a:extLst>
                    <a:ext uri="{9D8B030D-6E8A-4147-A177-3AD203B41FA5}">
                      <a16:colId xmlns:a16="http://schemas.microsoft.com/office/drawing/2014/main" val="415942931"/>
                    </a:ext>
                  </a:extLst>
                </a:gridCol>
                <a:gridCol w="557864">
                  <a:extLst>
                    <a:ext uri="{9D8B030D-6E8A-4147-A177-3AD203B41FA5}">
                      <a16:colId xmlns:a16="http://schemas.microsoft.com/office/drawing/2014/main" val="1874720044"/>
                    </a:ext>
                  </a:extLst>
                </a:gridCol>
                <a:gridCol w="541163">
                  <a:extLst>
                    <a:ext uri="{9D8B030D-6E8A-4147-A177-3AD203B41FA5}">
                      <a16:colId xmlns:a16="http://schemas.microsoft.com/office/drawing/2014/main" val="22183618"/>
                    </a:ext>
                  </a:extLst>
                </a:gridCol>
                <a:gridCol w="526773">
                  <a:extLst>
                    <a:ext uri="{9D8B030D-6E8A-4147-A177-3AD203B41FA5}">
                      <a16:colId xmlns:a16="http://schemas.microsoft.com/office/drawing/2014/main" val="1899839816"/>
                    </a:ext>
                  </a:extLst>
                </a:gridCol>
                <a:gridCol w="666774">
                  <a:extLst>
                    <a:ext uri="{9D8B030D-6E8A-4147-A177-3AD203B41FA5}">
                      <a16:colId xmlns:a16="http://schemas.microsoft.com/office/drawing/2014/main" val="1857322211"/>
                    </a:ext>
                  </a:extLst>
                </a:gridCol>
                <a:gridCol w="666774">
                  <a:extLst>
                    <a:ext uri="{9D8B030D-6E8A-4147-A177-3AD203B41FA5}">
                      <a16:colId xmlns:a16="http://schemas.microsoft.com/office/drawing/2014/main" val="359974502"/>
                    </a:ext>
                  </a:extLst>
                </a:gridCol>
                <a:gridCol w="487349">
                  <a:extLst>
                    <a:ext uri="{9D8B030D-6E8A-4147-A177-3AD203B41FA5}">
                      <a16:colId xmlns:a16="http://schemas.microsoft.com/office/drawing/2014/main" val="1302550846"/>
                    </a:ext>
                  </a:extLst>
                </a:gridCol>
                <a:gridCol w="487349">
                  <a:extLst>
                    <a:ext uri="{9D8B030D-6E8A-4147-A177-3AD203B41FA5}">
                      <a16:colId xmlns:a16="http://schemas.microsoft.com/office/drawing/2014/main" val="649083533"/>
                    </a:ext>
                  </a:extLst>
                </a:gridCol>
                <a:gridCol w="487349">
                  <a:extLst>
                    <a:ext uri="{9D8B030D-6E8A-4147-A177-3AD203B41FA5}">
                      <a16:colId xmlns:a16="http://schemas.microsoft.com/office/drawing/2014/main" val="81489510"/>
                    </a:ext>
                  </a:extLst>
                </a:gridCol>
                <a:gridCol w="580587">
                  <a:extLst>
                    <a:ext uri="{9D8B030D-6E8A-4147-A177-3AD203B41FA5}">
                      <a16:colId xmlns:a16="http://schemas.microsoft.com/office/drawing/2014/main" val="3101304581"/>
                    </a:ext>
                  </a:extLst>
                </a:gridCol>
                <a:gridCol w="581371">
                  <a:extLst>
                    <a:ext uri="{9D8B030D-6E8A-4147-A177-3AD203B41FA5}">
                      <a16:colId xmlns:a16="http://schemas.microsoft.com/office/drawing/2014/main" val="1066247758"/>
                    </a:ext>
                  </a:extLst>
                </a:gridCol>
                <a:gridCol w="581371">
                  <a:extLst>
                    <a:ext uri="{9D8B030D-6E8A-4147-A177-3AD203B41FA5}">
                      <a16:colId xmlns:a16="http://schemas.microsoft.com/office/drawing/2014/main" val="2224683244"/>
                    </a:ext>
                  </a:extLst>
                </a:gridCol>
                <a:gridCol w="640135">
                  <a:extLst>
                    <a:ext uri="{9D8B030D-6E8A-4147-A177-3AD203B41FA5}">
                      <a16:colId xmlns:a16="http://schemas.microsoft.com/office/drawing/2014/main" val="1955509847"/>
                    </a:ext>
                  </a:extLst>
                </a:gridCol>
                <a:gridCol w="640135">
                  <a:extLst>
                    <a:ext uri="{9D8B030D-6E8A-4147-A177-3AD203B41FA5}">
                      <a16:colId xmlns:a16="http://schemas.microsoft.com/office/drawing/2014/main" val="2541592744"/>
                    </a:ext>
                  </a:extLst>
                </a:gridCol>
              </a:tblGrid>
              <a:tr h="204439">
                <a:tc rowSpan="4">
                  <a:txBody>
                    <a:bodyPr/>
                    <a:lstStyle/>
                    <a:p>
                      <a:pPr algn="ctr">
                        <a:spcAft>
                          <a:spcPts val="0"/>
                        </a:spcAft>
                      </a:pPr>
                      <a:r>
                        <a:rPr lang="zh-TW" sz="1100" kern="100">
                          <a:effectLst/>
                        </a:rPr>
                        <a:t>項次</a:t>
                      </a:r>
                      <a:endParaRPr lang="zh-TW" sz="1100" kern="100">
                        <a:effectLst/>
                        <a:latin typeface="Times New Roman" panose="02020603050405020304" pitchFamily="18" charset="0"/>
                        <a:ea typeface="新細明體" panose="02020500000000000000" pitchFamily="18" charset="-120"/>
                      </a:endParaRPr>
                    </a:p>
                  </a:txBody>
                  <a:tcPr marL="64288" marR="64288" marT="0" marB="0" anchor="ctr"/>
                </a:tc>
                <a:tc rowSpan="4">
                  <a:txBody>
                    <a:bodyPr/>
                    <a:lstStyle/>
                    <a:p>
                      <a:pPr algn="ctr">
                        <a:spcAft>
                          <a:spcPts val="0"/>
                        </a:spcAft>
                      </a:pPr>
                      <a:r>
                        <a:rPr lang="zh-TW" sz="1100" kern="100">
                          <a:effectLst/>
                        </a:rPr>
                        <a:t>分項案件名稱</a:t>
                      </a:r>
                      <a:endParaRPr lang="zh-TW" sz="1100" kern="100">
                        <a:effectLst/>
                        <a:latin typeface="Times New Roman" panose="02020603050405020304" pitchFamily="18" charset="0"/>
                        <a:ea typeface="新細明體" panose="02020500000000000000" pitchFamily="18" charset="-120"/>
                      </a:endParaRPr>
                    </a:p>
                  </a:txBody>
                  <a:tcPr marL="64288" marR="64288" marT="0" marB="0" anchor="ctr"/>
                </a:tc>
                <a:tc rowSpan="4">
                  <a:txBody>
                    <a:bodyPr/>
                    <a:lstStyle/>
                    <a:p>
                      <a:pPr algn="ctr">
                        <a:spcAft>
                          <a:spcPts val="0"/>
                        </a:spcAft>
                      </a:pPr>
                      <a:r>
                        <a:rPr lang="zh-TW" sz="1100" kern="100">
                          <a:effectLst/>
                        </a:rPr>
                        <a:t>對應部會</a:t>
                      </a:r>
                      <a:endParaRPr lang="zh-TW" sz="1100" kern="100">
                        <a:effectLst/>
                        <a:latin typeface="Times New Roman" panose="02020603050405020304" pitchFamily="18" charset="0"/>
                        <a:ea typeface="新細明體" panose="02020500000000000000" pitchFamily="18" charset="-120"/>
                      </a:endParaRPr>
                    </a:p>
                  </a:txBody>
                  <a:tcPr marL="64288" marR="64288" marT="0" marB="0" anchor="ctr"/>
                </a:tc>
                <a:tc gridSpan="12">
                  <a:txBody>
                    <a:bodyPr/>
                    <a:lstStyle/>
                    <a:p>
                      <a:pPr algn="ctr">
                        <a:spcAft>
                          <a:spcPts val="0"/>
                        </a:spcAft>
                      </a:pPr>
                      <a:r>
                        <a:rPr lang="zh-TW" sz="1300" kern="100" dirty="0">
                          <a:effectLst/>
                        </a:rPr>
                        <a:t>總工程經費</a:t>
                      </a:r>
                      <a:r>
                        <a:rPr lang="en-US" sz="1300" kern="100" dirty="0">
                          <a:effectLst/>
                        </a:rPr>
                        <a:t>(</a:t>
                      </a:r>
                      <a:r>
                        <a:rPr lang="zh-TW" sz="1300" kern="100" dirty="0">
                          <a:effectLst/>
                        </a:rPr>
                        <a:t>單位：千元</a:t>
                      </a:r>
                      <a:r>
                        <a:rPr lang="en-US" sz="1300" kern="100" dirty="0">
                          <a:effectLst/>
                        </a:rPr>
                        <a:t>)</a:t>
                      </a:r>
                      <a:endParaRPr lang="zh-TW" sz="1100" kern="100" dirty="0">
                        <a:effectLst/>
                        <a:latin typeface="Times New Roman" panose="02020603050405020304" pitchFamily="18" charset="0"/>
                        <a:ea typeface="新細明體" panose="02020500000000000000" pitchFamily="18" charset="-120"/>
                      </a:endParaRPr>
                    </a:p>
                  </a:txBody>
                  <a:tcPr marL="64288" marR="64288"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218735589"/>
                  </a:ext>
                </a:extLst>
              </a:tr>
              <a:tr h="172987">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gridSpan="4">
                  <a:txBody>
                    <a:bodyPr/>
                    <a:lstStyle/>
                    <a:p>
                      <a:pPr algn="ctr">
                        <a:spcAft>
                          <a:spcPts val="0"/>
                        </a:spcAft>
                      </a:pPr>
                      <a:r>
                        <a:rPr lang="en-US" sz="1200" kern="100" dirty="0">
                          <a:effectLst/>
                        </a:rPr>
                        <a:t>110</a:t>
                      </a:r>
                      <a:r>
                        <a:rPr lang="zh-TW" sz="1200" kern="100" dirty="0">
                          <a:effectLst/>
                        </a:rPr>
                        <a:t>年度</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2">
                  <a:txBody>
                    <a:bodyPr/>
                    <a:lstStyle/>
                    <a:p>
                      <a:pPr algn="ctr">
                        <a:spcAft>
                          <a:spcPts val="0"/>
                        </a:spcAft>
                      </a:pPr>
                      <a:r>
                        <a:rPr lang="en-US" sz="1200" kern="100">
                          <a:effectLst/>
                        </a:rPr>
                        <a:t>111</a:t>
                      </a:r>
                      <a:r>
                        <a:rPr lang="zh-TW" sz="1200" kern="100">
                          <a:effectLst/>
                        </a:rPr>
                        <a:t>年度</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hMerge="1">
                  <a:txBody>
                    <a:bodyPr/>
                    <a:lstStyle/>
                    <a:p>
                      <a:endParaRPr lang="zh-TW" altLang="en-US"/>
                    </a:p>
                  </a:txBody>
                  <a:tcPr/>
                </a:tc>
                <a:tc gridSpan="2">
                  <a:txBody>
                    <a:bodyPr/>
                    <a:lstStyle/>
                    <a:p>
                      <a:pPr algn="ctr">
                        <a:spcAft>
                          <a:spcPts val="0"/>
                        </a:spcAft>
                      </a:pPr>
                      <a:r>
                        <a:rPr lang="en-US" sz="1200" kern="100" dirty="0">
                          <a:effectLst/>
                        </a:rPr>
                        <a:t>112</a:t>
                      </a:r>
                      <a:r>
                        <a:rPr lang="zh-TW" sz="1200" kern="100" dirty="0">
                          <a:effectLst/>
                        </a:rPr>
                        <a:t>年度</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hMerge="1">
                  <a:txBody>
                    <a:bodyPr/>
                    <a:lstStyle/>
                    <a:p>
                      <a:endParaRPr lang="zh-TW" altLang="en-US"/>
                    </a:p>
                  </a:txBody>
                  <a:tcPr/>
                </a:tc>
                <a:tc rowSpan="2" gridSpan="2">
                  <a:txBody>
                    <a:bodyPr/>
                    <a:lstStyle/>
                    <a:p>
                      <a:pPr algn="ctr">
                        <a:spcAft>
                          <a:spcPts val="0"/>
                        </a:spcAft>
                      </a:pPr>
                      <a:r>
                        <a:rPr lang="zh-TW" sz="1200" kern="100">
                          <a:effectLst/>
                        </a:rPr>
                        <a:t>工程費小計</a:t>
                      </a:r>
                      <a:r>
                        <a:rPr lang="en-US" sz="1200" kern="100">
                          <a:effectLst/>
                        </a:rPr>
                        <a:t>(B)=</a:t>
                      </a:r>
                      <a:r>
                        <a:rPr lang="zh-TW" sz="1200" kern="100">
                          <a:effectLst/>
                        </a:rPr>
                        <a:t>Σ</a:t>
                      </a:r>
                      <a:r>
                        <a:rPr lang="en-US" sz="1200" kern="100">
                          <a:effectLst/>
                        </a:rPr>
                        <a:t>(b)</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rowSpan="2" hMerge="1">
                  <a:txBody>
                    <a:bodyPr/>
                    <a:lstStyle/>
                    <a:p>
                      <a:endParaRPr lang="zh-TW" altLang="en-US"/>
                    </a:p>
                  </a:txBody>
                  <a:tcPr/>
                </a:tc>
                <a:tc rowSpan="2" gridSpan="2">
                  <a:txBody>
                    <a:bodyPr/>
                    <a:lstStyle/>
                    <a:p>
                      <a:pPr algn="ctr">
                        <a:spcAft>
                          <a:spcPts val="0"/>
                        </a:spcAft>
                      </a:pPr>
                      <a:r>
                        <a:rPr lang="zh-TW" sz="1200" kern="100">
                          <a:effectLst/>
                        </a:rPr>
                        <a:t>總計</a:t>
                      </a:r>
                    </a:p>
                    <a:p>
                      <a:pPr algn="ctr">
                        <a:spcAft>
                          <a:spcPts val="0"/>
                        </a:spcAft>
                      </a:pPr>
                      <a:r>
                        <a:rPr lang="en-US" sz="1200" kern="100">
                          <a:effectLst/>
                        </a:rPr>
                        <a:t>(A)+(B)</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rowSpan="2" hMerge="1">
                  <a:txBody>
                    <a:bodyPr/>
                    <a:lstStyle/>
                    <a:p>
                      <a:endParaRPr lang="zh-TW" altLang="en-US"/>
                    </a:p>
                  </a:txBody>
                  <a:tcPr/>
                </a:tc>
                <a:extLst>
                  <a:ext uri="{0D108BD9-81ED-4DB2-BD59-A6C34878D82A}">
                    <a16:rowId xmlns:a16="http://schemas.microsoft.com/office/drawing/2014/main" val="3426327360"/>
                  </a:ext>
                </a:extLst>
              </a:tr>
              <a:tr h="345716">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gridSpan="2">
                  <a:txBody>
                    <a:bodyPr/>
                    <a:lstStyle/>
                    <a:p>
                      <a:pPr algn="ctr">
                        <a:spcAft>
                          <a:spcPts val="0"/>
                        </a:spcAft>
                      </a:pPr>
                      <a:r>
                        <a:rPr lang="zh-TW" sz="1200" kern="100" dirty="0">
                          <a:effectLst/>
                        </a:rPr>
                        <a:t>規劃設計費</a:t>
                      </a:r>
                      <a:r>
                        <a:rPr lang="en-US" sz="1200" kern="100" dirty="0">
                          <a:effectLst/>
                        </a:rPr>
                        <a:t>(A)</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hMerge="1">
                  <a:txBody>
                    <a:bodyPr/>
                    <a:lstStyle/>
                    <a:p>
                      <a:endParaRPr lang="zh-TW" altLang="en-US"/>
                    </a:p>
                  </a:txBody>
                  <a:tcPr/>
                </a:tc>
                <a:tc gridSpan="2">
                  <a:txBody>
                    <a:bodyPr/>
                    <a:lstStyle/>
                    <a:p>
                      <a:pPr algn="ctr">
                        <a:spcAft>
                          <a:spcPts val="0"/>
                        </a:spcAft>
                      </a:pPr>
                      <a:r>
                        <a:rPr lang="zh-TW" sz="1200" kern="100">
                          <a:effectLst/>
                        </a:rPr>
                        <a:t>工程費</a:t>
                      </a:r>
                      <a:r>
                        <a:rPr lang="en-US" sz="1200" kern="100">
                          <a:effectLst/>
                        </a:rPr>
                        <a:t>(b)</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hMerge="1">
                  <a:txBody>
                    <a:bodyPr/>
                    <a:lstStyle/>
                    <a:p>
                      <a:endParaRPr lang="zh-TW" altLang="en-US"/>
                    </a:p>
                  </a:txBody>
                  <a:tcPr/>
                </a:tc>
                <a:tc gridSpan="2">
                  <a:txBody>
                    <a:bodyPr/>
                    <a:lstStyle/>
                    <a:p>
                      <a:pPr algn="ctr">
                        <a:spcAft>
                          <a:spcPts val="0"/>
                        </a:spcAft>
                      </a:pPr>
                      <a:r>
                        <a:rPr lang="zh-TW" sz="1200" kern="100" dirty="0">
                          <a:effectLst/>
                        </a:rPr>
                        <a:t>工程費</a:t>
                      </a:r>
                      <a:r>
                        <a:rPr lang="en-US" sz="1200" kern="100" dirty="0">
                          <a:effectLst/>
                        </a:rPr>
                        <a:t>(b)</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hMerge="1">
                  <a:txBody>
                    <a:bodyPr/>
                    <a:lstStyle/>
                    <a:p>
                      <a:endParaRPr lang="zh-TW" altLang="en-US"/>
                    </a:p>
                  </a:txBody>
                  <a:tcPr/>
                </a:tc>
                <a:tc gridSpan="2">
                  <a:txBody>
                    <a:bodyPr/>
                    <a:lstStyle/>
                    <a:p>
                      <a:pPr algn="ctr">
                        <a:spcAft>
                          <a:spcPts val="0"/>
                        </a:spcAft>
                      </a:pPr>
                      <a:r>
                        <a:rPr lang="zh-TW" sz="1200" kern="100">
                          <a:effectLst/>
                        </a:rPr>
                        <a:t>工程費</a:t>
                      </a:r>
                      <a:r>
                        <a:rPr lang="en-US" sz="1200" kern="100">
                          <a:effectLst/>
                        </a:rPr>
                        <a:t>(b)</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hMerge="1">
                  <a:txBody>
                    <a:bodyPr/>
                    <a:lstStyle/>
                    <a:p>
                      <a:endParaRPr lang="zh-TW" altLang="en-US"/>
                    </a:p>
                  </a:txBody>
                  <a:tcPr/>
                </a:tc>
                <a:tc gridSpan="2" vMerge="1">
                  <a:txBody>
                    <a:bodyPr/>
                    <a:lstStyle/>
                    <a:p>
                      <a:endParaRPr lang="zh-TW" altLang="en-US"/>
                    </a:p>
                  </a:txBody>
                  <a:tcPr/>
                </a:tc>
                <a:tc hMerge="1" vMerge="1">
                  <a:txBody>
                    <a:bodyPr/>
                    <a:lstStyle/>
                    <a:p>
                      <a:endParaRPr lang="zh-TW" altLang="en-US"/>
                    </a:p>
                  </a:txBody>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2507561658"/>
                  </a:ext>
                </a:extLst>
              </a:tr>
              <a:tr h="566139">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1200" kern="100" dirty="0">
                          <a:effectLst/>
                        </a:rPr>
                        <a:t>中央</a:t>
                      </a:r>
                    </a:p>
                    <a:p>
                      <a:pPr algn="ctr">
                        <a:spcAft>
                          <a:spcPts val="0"/>
                        </a:spcAft>
                      </a:pPr>
                      <a:r>
                        <a:rPr lang="zh-TW" sz="1200" kern="100" dirty="0">
                          <a:effectLst/>
                        </a:rPr>
                        <a:t>補助</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spcAft>
                          <a:spcPts val="0"/>
                        </a:spcAft>
                      </a:pPr>
                      <a:r>
                        <a:rPr lang="zh-TW" sz="1200" kern="100" dirty="0">
                          <a:effectLst/>
                        </a:rPr>
                        <a:t>地方</a:t>
                      </a:r>
                    </a:p>
                    <a:p>
                      <a:pPr algn="ctr">
                        <a:spcAft>
                          <a:spcPts val="0"/>
                        </a:spcAft>
                      </a:pPr>
                      <a:r>
                        <a:rPr lang="zh-TW" sz="1200" kern="100" dirty="0">
                          <a:effectLst/>
                        </a:rPr>
                        <a:t>分擔</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spcAft>
                          <a:spcPts val="0"/>
                        </a:spcAft>
                      </a:pPr>
                      <a:r>
                        <a:rPr lang="zh-TW" sz="1200" kern="100" dirty="0">
                          <a:effectLst/>
                        </a:rPr>
                        <a:t>中央</a:t>
                      </a:r>
                    </a:p>
                    <a:p>
                      <a:pPr algn="ctr">
                        <a:spcAft>
                          <a:spcPts val="0"/>
                        </a:spcAft>
                      </a:pPr>
                      <a:r>
                        <a:rPr lang="zh-TW" sz="1200" kern="100" dirty="0">
                          <a:effectLst/>
                        </a:rPr>
                        <a:t>補助</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spcAft>
                          <a:spcPts val="0"/>
                        </a:spcAft>
                      </a:pPr>
                      <a:r>
                        <a:rPr lang="zh-TW" sz="1200" kern="100" dirty="0">
                          <a:effectLst/>
                        </a:rPr>
                        <a:t>地方</a:t>
                      </a:r>
                    </a:p>
                    <a:p>
                      <a:pPr algn="ctr">
                        <a:spcAft>
                          <a:spcPts val="0"/>
                        </a:spcAft>
                      </a:pPr>
                      <a:r>
                        <a:rPr lang="zh-TW" sz="1200" kern="100" dirty="0">
                          <a:effectLst/>
                        </a:rPr>
                        <a:t>分擔</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spcAft>
                          <a:spcPts val="0"/>
                        </a:spcAft>
                      </a:pPr>
                      <a:r>
                        <a:rPr lang="zh-TW" sz="1200" kern="100" dirty="0">
                          <a:effectLst/>
                        </a:rPr>
                        <a:t>中央</a:t>
                      </a:r>
                    </a:p>
                    <a:p>
                      <a:pPr algn="ctr">
                        <a:spcAft>
                          <a:spcPts val="0"/>
                        </a:spcAft>
                      </a:pPr>
                      <a:r>
                        <a:rPr lang="zh-TW" sz="1200" kern="100" dirty="0">
                          <a:effectLst/>
                        </a:rPr>
                        <a:t>補助</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spcAft>
                          <a:spcPts val="0"/>
                        </a:spcAft>
                      </a:pPr>
                      <a:r>
                        <a:rPr lang="zh-TW" sz="1200" kern="100">
                          <a:effectLst/>
                        </a:rPr>
                        <a:t>地方</a:t>
                      </a:r>
                    </a:p>
                    <a:p>
                      <a:pPr algn="ctr">
                        <a:spcAft>
                          <a:spcPts val="0"/>
                        </a:spcAft>
                      </a:pPr>
                      <a:r>
                        <a:rPr lang="zh-TW" sz="1200" kern="100">
                          <a:effectLst/>
                        </a:rPr>
                        <a:t>分擔</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spcAft>
                          <a:spcPts val="0"/>
                        </a:spcAft>
                      </a:pPr>
                      <a:r>
                        <a:rPr lang="zh-TW" sz="1200" kern="100" dirty="0">
                          <a:effectLst/>
                        </a:rPr>
                        <a:t>中央</a:t>
                      </a:r>
                    </a:p>
                    <a:p>
                      <a:pPr algn="ctr">
                        <a:spcAft>
                          <a:spcPts val="0"/>
                        </a:spcAft>
                      </a:pPr>
                      <a:r>
                        <a:rPr lang="zh-TW" sz="1200" kern="100" dirty="0">
                          <a:effectLst/>
                        </a:rPr>
                        <a:t>補助</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spcAft>
                          <a:spcPts val="0"/>
                        </a:spcAft>
                      </a:pPr>
                      <a:r>
                        <a:rPr lang="zh-TW" sz="1200" kern="100">
                          <a:effectLst/>
                        </a:rPr>
                        <a:t>地方</a:t>
                      </a:r>
                    </a:p>
                    <a:p>
                      <a:pPr algn="ctr">
                        <a:spcAft>
                          <a:spcPts val="0"/>
                        </a:spcAft>
                      </a:pPr>
                      <a:r>
                        <a:rPr lang="zh-TW" sz="1200" kern="100">
                          <a:effectLst/>
                        </a:rPr>
                        <a:t>分擔</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spcAft>
                          <a:spcPts val="0"/>
                        </a:spcAft>
                      </a:pPr>
                      <a:r>
                        <a:rPr lang="zh-TW" sz="1200" kern="100">
                          <a:effectLst/>
                        </a:rPr>
                        <a:t>中央補助</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spcAft>
                          <a:spcPts val="0"/>
                        </a:spcAft>
                      </a:pPr>
                      <a:r>
                        <a:rPr lang="zh-TW" sz="1200" kern="100">
                          <a:effectLst/>
                        </a:rPr>
                        <a:t>地方分擔</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spcAft>
                          <a:spcPts val="0"/>
                        </a:spcAft>
                      </a:pPr>
                      <a:r>
                        <a:rPr lang="zh-TW" sz="1200" kern="100">
                          <a:effectLst/>
                        </a:rPr>
                        <a:t>中央</a:t>
                      </a:r>
                    </a:p>
                    <a:p>
                      <a:pPr algn="ctr">
                        <a:spcAft>
                          <a:spcPts val="0"/>
                        </a:spcAft>
                      </a:pPr>
                      <a:r>
                        <a:rPr lang="zh-TW" sz="1200" kern="100">
                          <a:effectLst/>
                        </a:rPr>
                        <a:t>補助</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spcAft>
                          <a:spcPts val="0"/>
                        </a:spcAft>
                      </a:pPr>
                      <a:r>
                        <a:rPr lang="zh-TW" sz="1200" kern="100">
                          <a:effectLst/>
                        </a:rPr>
                        <a:t>地方</a:t>
                      </a:r>
                    </a:p>
                    <a:p>
                      <a:pPr algn="ctr">
                        <a:spcAft>
                          <a:spcPts val="0"/>
                        </a:spcAft>
                      </a:pPr>
                      <a:r>
                        <a:rPr lang="zh-TW" sz="1200" kern="100">
                          <a:effectLst/>
                        </a:rPr>
                        <a:t>分擔</a:t>
                      </a:r>
                      <a:endParaRPr lang="zh-TW" sz="1200" kern="100">
                        <a:effectLst/>
                        <a:latin typeface="Times New Roman" panose="02020603050405020304" pitchFamily="18" charset="0"/>
                        <a:ea typeface="新細明體" panose="02020500000000000000" pitchFamily="18" charset="-120"/>
                      </a:endParaRPr>
                    </a:p>
                  </a:txBody>
                  <a:tcPr marL="64288" marR="64288" marT="0" marB="0"/>
                </a:tc>
                <a:extLst>
                  <a:ext uri="{0D108BD9-81ED-4DB2-BD59-A6C34878D82A}">
                    <a16:rowId xmlns:a16="http://schemas.microsoft.com/office/drawing/2014/main" val="18024664"/>
                  </a:ext>
                </a:extLst>
              </a:tr>
              <a:tr h="1037921">
                <a:tc>
                  <a:txBody>
                    <a:bodyPr/>
                    <a:lstStyle/>
                    <a:p>
                      <a:pPr algn="ctr">
                        <a:spcAft>
                          <a:spcPts val="0"/>
                        </a:spcAft>
                      </a:pPr>
                      <a:r>
                        <a:rPr lang="en-US" sz="1100" kern="100">
                          <a:effectLst/>
                        </a:rPr>
                        <a:t>1</a:t>
                      </a:r>
                      <a:endParaRPr lang="zh-TW" sz="11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zh-TW" sz="1100" kern="100">
                          <a:effectLst/>
                        </a:rPr>
                        <a:t>雙鯉湖水環境改善計畫</a:t>
                      </a:r>
                      <a:endParaRPr lang="zh-TW" sz="11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zh-TW" sz="1100" kern="100">
                          <a:effectLst/>
                        </a:rPr>
                        <a:t>經濟部水利署</a:t>
                      </a:r>
                      <a:endParaRPr lang="zh-TW" sz="11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a:effectLst/>
                        </a:rPr>
                        <a:t>366.386</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a:effectLst/>
                        </a:rPr>
                        <a:t>103.340</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a:effectLst/>
                        </a:rPr>
                        <a:t>7,433.614</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a:effectLst/>
                        </a:rPr>
                        <a:t>2,096.660</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a:effectLst/>
                        </a:rPr>
                        <a:t> </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a:effectLst/>
                        </a:rPr>
                        <a:t> </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a:effectLst/>
                        </a:rPr>
                        <a:t> </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a:effectLst/>
                        </a:rPr>
                        <a:t> </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7,433.614</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2,096.660</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a:effectLst/>
                        </a:rPr>
                        <a:t>7,800</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a:effectLst/>
                        </a:rPr>
                        <a:t>2,200</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extLst>
                  <a:ext uri="{0D108BD9-81ED-4DB2-BD59-A6C34878D82A}">
                    <a16:rowId xmlns:a16="http://schemas.microsoft.com/office/drawing/2014/main" val="1389509565"/>
                  </a:ext>
                </a:extLst>
              </a:tr>
              <a:tr h="314522">
                <a:tc>
                  <a:txBody>
                    <a:bodyPr/>
                    <a:lstStyle/>
                    <a:p>
                      <a:pPr algn="ctr">
                        <a:spcAft>
                          <a:spcPts val="0"/>
                        </a:spcAft>
                      </a:pPr>
                      <a:r>
                        <a:rPr lang="en-US" sz="1100" kern="100">
                          <a:effectLst/>
                        </a:rPr>
                        <a:t>2</a:t>
                      </a:r>
                      <a:endParaRPr lang="zh-TW" sz="11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zh-TW" sz="1100" kern="100">
                          <a:effectLst/>
                        </a:rPr>
                        <a:t>○○</a:t>
                      </a:r>
                      <a:endParaRPr lang="zh-TW" sz="11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100" kern="100">
                          <a:effectLst/>
                        </a:rPr>
                        <a:t> </a:t>
                      </a:r>
                      <a:endParaRPr lang="zh-TW" sz="11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lnSpc>
                          <a:spcPts val="2400"/>
                        </a:lnSpc>
                        <a:spcAft>
                          <a:spcPts val="0"/>
                        </a:spcAft>
                      </a:pPr>
                      <a:r>
                        <a:rPr lang="en-US" sz="1200" kern="100" dirty="0">
                          <a:effectLst/>
                        </a:rPr>
                        <a:t> </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dirty="0">
                          <a:effectLst/>
                        </a:rPr>
                        <a:t> </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dirty="0">
                          <a:effectLst/>
                        </a:rPr>
                        <a:t> </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dirty="0">
                          <a:effectLst/>
                        </a:rPr>
                        <a:t> </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dirty="0">
                          <a:effectLst/>
                        </a:rPr>
                        <a:t> </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dirty="0">
                          <a:effectLst/>
                        </a:rPr>
                        <a:t> </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dirty="0">
                          <a:effectLst/>
                        </a:rPr>
                        <a:t> </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tc>
                <a:extLst>
                  <a:ext uri="{0D108BD9-81ED-4DB2-BD59-A6C34878D82A}">
                    <a16:rowId xmlns:a16="http://schemas.microsoft.com/office/drawing/2014/main" val="3465137291"/>
                  </a:ext>
                </a:extLst>
              </a:tr>
              <a:tr h="314522">
                <a:tc>
                  <a:txBody>
                    <a:bodyPr/>
                    <a:lstStyle/>
                    <a:p>
                      <a:pPr algn="ctr">
                        <a:spcAft>
                          <a:spcPts val="0"/>
                        </a:spcAft>
                      </a:pPr>
                      <a:r>
                        <a:rPr lang="en-US" sz="1100" kern="100">
                          <a:effectLst/>
                        </a:rPr>
                        <a:t>3</a:t>
                      </a:r>
                      <a:endParaRPr lang="zh-TW" sz="11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zh-TW" sz="1100" kern="100">
                          <a:effectLst/>
                        </a:rPr>
                        <a:t>○○</a:t>
                      </a:r>
                      <a:endParaRPr lang="zh-TW" sz="11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100" kern="100">
                          <a:effectLst/>
                        </a:rPr>
                        <a:t> </a:t>
                      </a:r>
                      <a:endParaRPr lang="zh-TW" sz="11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lnSpc>
                          <a:spcPts val="2400"/>
                        </a:lnSpc>
                        <a:spcAft>
                          <a:spcPts val="0"/>
                        </a:spcAft>
                      </a:pPr>
                      <a:r>
                        <a:rPr lang="en-US" sz="1200" kern="100" dirty="0">
                          <a:effectLst/>
                        </a:rPr>
                        <a:t> </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dirty="0">
                          <a:effectLst/>
                        </a:rPr>
                        <a:t> </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dirty="0">
                          <a:effectLst/>
                        </a:rPr>
                        <a:t> </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dirty="0">
                          <a:effectLst/>
                        </a:rPr>
                        <a:t> </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dirty="0">
                          <a:effectLst/>
                        </a:rPr>
                        <a:t> </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dirty="0">
                          <a:effectLst/>
                        </a:rPr>
                        <a:t> </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dirty="0">
                          <a:effectLst/>
                        </a:rPr>
                        <a:t> </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tc>
                <a:extLst>
                  <a:ext uri="{0D108BD9-81ED-4DB2-BD59-A6C34878D82A}">
                    <a16:rowId xmlns:a16="http://schemas.microsoft.com/office/drawing/2014/main" val="3881547116"/>
                  </a:ext>
                </a:extLst>
              </a:tr>
              <a:tr h="314522">
                <a:tc>
                  <a:txBody>
                    <a:bodyPr/>
                    <a:lstStyle/>
                    <a:p>
                      <a:pPr algn="ctr">
                        <a:spcAft>
                          <a:spcPts val="0"/>
                        </a:spcAft>
                      </a:pPr>
                      <a:r>
                        <a:rPr lang="en-US" sz="1100" kern="100">
                          <a:effectLst/>
                        </a:rPr>
                        <a:t>4</a:t>
                      </a:r>
                      <a:endParaRPr lang="zh-TW" sz="11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zh-TW" sz="1100" kern="100">
                          <a:effectLst/>
                        </a:rPr>
                        <a:t>○○</a:t>
                      </a:r>
                      <a:endParaRPr lang="zh-TW" sz="11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100" kern="100">
                          <a:effectLst/>
                        </a:rPr>
                        <a:t> </a:t>
                      </a:r>
                      <a:endParaRPr lang="zh-TW" sz="11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lnSpc>
                          <a:spcPts val="2400"/>
                        </a:lnSpc>
                        <a:spcAft>
                          <a:spcPts val="0"/>
                        </a:spcAft>
                      </a:pPr>
                      <a:r>
                        <a:rPr lang="en-US" sz="1200" kern="100" dirty="0">
                          <a:effectLst/>
                        </a:rPr>
                        <a:t> </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dirty="0">
                          <a:effectLst/>
                        </a:rPr>
                        <a:t> </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dirty="0">
                          <a:effectLst/>
                        </a:rPr>
                        <a:t> </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dirty="0">
                          <a:effectLst/>
                        </a:rPr>
                        <a:t> </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dirty="0">
                          <a:effectLst/>
                        </a:rPr>
                        <a:t> </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dirty="0">
                          <a:effectLst/>
                        </a:rPr>
                        <a:t> </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tc>
                <a:extLst>
                  <a:ext uri="{0D108BD9-81ED-4DB2-BD59-A6C34878D82A}">
                    <a16:rowId xmlns:a16="http://schemas.microsoft.com/office/drawing/2014/main" val="1260823697"/>
                  </a:ext>
                </a:extLst>
              </a:tr>
              <a:tr h="314522">
                <a:tc>
                  <a:txBody>
                    <a:bodyPr/>
                    <a:lstStyle/>
                    <a:p>
                      <a:pPr algn="ctr">
                        <a:lnSpc>
                          <a:spcPts val="2400"/>
                        </a:lnSpc>
                        <a:spcAft>
                          <a:spcPts val="0"/>
                        </a:spcAft>
                      </a:pPr>
                      <a:r>
                        <a:rPr lang="en-US" sz="1100" kern="100">
                          <a:effectLst/>
                        </a:rPr>
                        <a:t> </a:t>
                      </a:r>
                      <a:endParaRPr lang="zh-TW" sz="11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spcAft>
                          <a:spcPts val="0"/>
                        </a:spcAft>
                      </a:pPr>
                      <a:r>
                        <a:rPr lang="en-US" sz="1100" kern="100">
                          <a:effectLst/>
                        </a:rPr>
                        <a:t>…</a:t>
                      </a:r>
                      <a:endParaRPr lang="zh-TW" sz="11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100" kern="100">
                          <a:effectLst/>
                        </a:rPr>
                        <a:t> </a:t>
                      </a:r>
                      <a:endParaRPr lang="zh-TW" sz="11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lnSpc>
                          <a:spcPts val="2400"/>
                        </a:lnSpc>
                        <a:spcAft>
                          <a:spcPts val="0"/>
                        </a:spcAft>
                      </a:pPr>
                      <a:r>
                        <a:rPr lang="en-US" sz="1200" kern="100" dirty="0">
                          <a:effectLst/>
                        </a:rPr>
                        <a:t> </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dirty="0">
                          <a:effectLst/>
                        </a:rPr>
                        <a:t> </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dirty="0">
                          <a:effectLst/>
                        </a:rPr>
                        <a:t> </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dirty="0">
                          <a:effectLst/>
                        </a:rPr>
                        <a:t> </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dirty="0">
                          <a:effectLst/>
                        </a:rPr>
                        <a:t> </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tc>
                <a:extLst>
                  <a:ext uri="{0D108BD9-81ED-4DB2-BD59-A6C34878D82A}">
                    <a16:rowId xmlns:a16="http://schemas.microsoft.com/office/drawing/2014/main" val="2605471435"/>
                  </a:ext>
                </a:extLst>
              </a:tr>
              <a:tr h="345716">
                <a:tc gridSpan="2">
                  <a:txBody>
                    <a:bodyPr/>
                    <a:lstStyle/>
                    <a:p>
                      <a:pPr algn="ctr">
                        <a:spcAft>
                          <a:spcPts val="0"/>
                        </a:spcAft>
                      </a:pPr>
                      <a:r>
                        <a:rPr lang="zh-TW" sz="1300" kern="100">
                          <a:effectLst/>
                        </a:rPr>
                        <a:t>小計</a:t>
                      </a:r>
                      <a:endParaRPr lang="zh-TW" sz="1100" kern="100">
                        <a:effectLst/>
                        <a:latin typeface="Times New Roman" panose="02020603050405020304" pitchFamily="18" charset="0"/>
                        <a:ea typeface="新細明體" panose="02020500000000000000" pitchFamily="18" charset="-120"/>
                      </a:endParaRPr>
                    </a:p>
                  </a:txBody>
                  <a:tcPr marL="64288" marR="64288" marT="0" marB="0" anchor="ctr"/>
                </a:tc>
                <a:tc hMerge="1">
                  <a:txBody>
                    <a:bodyPr/>
                    <a:lstStyle/>
                    <a:p>
                      <a:endParaRPr lang="zh-TW" altLang="en-US"/>
                    </a:p>
                  </a:txBody>
                  <a:tcPr/>
                </a:tc>
                <a:tc>
                  <a:txBody>
                    <a:bodyPr/>
                    <a:lstStyle/>
                    <a:p>
                      <a:pPr algn="ctr">
                        <a:spcAft>
                          <a:spcPts val="0"/>
                        </a:spcAft>
                      </a:pPr>
                      <a:r>
                        <a:rPr lang="en-US" sz="1300" kern="100">
                          <a:effectLst/>
                        </a:rPr>
                        <a:t> </a:t>
                      </a:r>
                      <a:endParaRPr lang="zh-TW" sz="11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a:effectLst/>
                        </a:rPr>
                        <a:t>366.386</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a:effectLst/>
                        </a:rPr>
                        <a:t>103.340</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7,433.614</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2,096.660</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a:effectLst/>
                        </a:rPr>
                        <a:t> </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a:effectLst/>
                        </a:rPr>
                        <a:t>7,433.614</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a:effectLst/>
                        </a:rPr>
                        <a:t>2,096.660</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a:effectLst/>
                        </a:rPr>
                        <a:t>7,800</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a:effectLst/>
                        </a:rPr>
                        <a:t>2,200</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extLst>
                  <a:ext uri="{0D108BD9-81ED-4DB2-BD59-A6C34878D82A}">
                    <a16:rowId xmlns:a16="http://schemas.microsoft.com/office/drawing/2014/main" val="3180382849"/>
                  </a:ext>
                </a:extLst>
              </a:tr>
              <a:tr h="345716">
                <a:tc gridSpan="2">
                  <a:txBody>
                    <a:bodyPr/>
                    <a:lstStyle/>
                    <a:p>
                      <a:pPr algn="ctr">
                        <a:spcAft>
                          <a:spcPts val="0"/>
                        </a:spcAft>
                      </a:pPr>
                      <a:r>
                        <a:rPr lang="zh-TW" sz="1300" kern="100">
                          <a:effectLst/>
                        </a:rPr>
                        <a:t>總計</a:t>
                      </a:r>
                      <a:endParaRPr lang="zh-TW" sz="1100" kern="100">
                        <a:effectLst/>
                        <a:latin typeface="Times New Roman" panose="02020603050405020304" pitchFamily="18" charset="0"/>
                        <a:ea typeface="新細明體" panose="02020500000000000000" pitchFamily="18" charset="-120"/>
                      </a:endParaRPr>
                    </a:p>
                  </a:txBody>
                  <a:tcPr marL="64288" marR="64288" marT="0" marB="0" anchor="ctr"/>
                </a:tc>
                <a:tc hMerge="1">
                  <a:txBody>
                    <a:bodyPr/>
                    <a:lstStyle/>
                    <a:p>
                      <a:endParaRPr lang="zh-TW" altLang="en-US"/>
                    </a:p>
                  </a:txBody>
                  <a:tcPr/>
                </a:tc>
                <a:tc>
                  <a:txBody>
                    <a:bodyPr/>
                    <a:lstStyle/>
                    <a:p>
                      <a:pPr algn="ctr">
                        <a:spcAft>
                          <a:spcPts val="0"/>
                        </a:spcAft>
                      </a:pPr>
                      <a:r>
                        <a:rPr lang="en-US" sz="1100" kern="100">
                          <a:effectLst/>
                        </a:rPr>
                        <a:t> </a:t>
                      </a:r>
                      <a:endParaRPr lang="zh-TW" sz="11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366.386</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a:effectLst/>
                        </a:rPr>
                        <a:t>103.340</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a:effectLst/>
                        </a:rPr>
                        <a:t>7,433.614</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a:effectLst/>
                        </a:rPr>
                        <a:t>2,096.660</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a:effectLst/>
                        </a:rPr>
                        <a:t> </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a:effectLst/>
                        </a:rPr>
                        <a:t> </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a:effectLst/>
                        </a:rPr>
                        <a:t> </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a:effectLst/>
                        </a:rPr>
                        <a:t> </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a:effectLst/>
                        </a:rPr>
                        <a:t>7,433.614</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a:effectLst/>
                        </a:rPr>
                        <a:t>2,096.660</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a:effectLst/>
                        </a:rPr>
                        <a:t>7,800</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a:effectLst/>
                        </a:rPr>
                        <a:t>2,200</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extLst>
                  <a:ext uri="{0D108BD9-81ED-4DB2-BD59-A6C34878D82A}">
                    <a16:rowId xmlns:a16="http://schemas.microsoft.com/office/drawing/2014/main" val="4281054824"/>
                  </a:ext>
                </a:extLst>
              </a:tr>
            </a:tbl>
          </a:graphicData>
        </a:graphic>
      </p:graphicFrame>
      <p:sp>
        <p:nvSpPr>
          <p:cNvPr id="2" name="投影片編號版面配置區 1"/>
          <p:cNvSpPr>
            <a:spLocks noGrp="1"/>
          </p:cNvSpPr>
          <p:nvPr>
            <p:ph type="sldNum" sz="quarter" idx="12"/>
          </p:nvPr>
        </p:nvSpPr>
        <p:spPr/>
        <p:txBody>
          <a:bodyPr/>
          <a:lstStyle/>
          <a:p>
            <a:fld id="{874E72F4-5AC2-4827-866C-0A5BE25DA73D}" type="slidenum">
              <a:rPr lang="zh-TW" altLang="en-US" smtClean="0"/>
              <a:t>23</a:t>
            </a:fld>
            <a:endParaRPr lang="zh-TW" altLang="en-US"/>
          </a:p>
        </p:txBody>
      </p:sp>
    </p:spTree>
    <p:extLst>
      <p:ext uri="{BB962C8B-B14F-4D97-AF65-F5344CB8AC3E}">
        <p14:creationId xmlns:p14="http://schemas.microsoft.com/office/powerpoint/2010/main" val="2882382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79132" y="96716"/>
            <a:ext cx="1894948" cy="596838"/>
          </a:xfrm>
        </p:spPr>
        <p:txBody>
          <a:bodyPr vert="horz" lIns="91440" tIns="45720" rIns="91440" bIns="45720" rtlCol="0" anchor="ctr">
            <a:normAutofit/>
          </a:bodyPr>
          <a:lstStyle/>
          <a:p>
            <a:r>
              <a:rPr lang="zh-TW" altLang="en-US" sz="2800" b="1" dirty="0"/>
              <a:t>經費分析</a:t>
            </a:r>
            <a:endParaRPr lang="zh-TW" altLang="en-US" sz="2800" b="1" dirty="0"/>
          </a:p>
        </p:txBody>
      </p:sp>
      <p:graphicFrame>
        <p:nvGraphicFramePr>
          <p:cNvPr id="6" name="表格 5"/>
          <p:cNvGraphicFramePr>
            <a:graphicFrameLocks noGrp="1"/>
          </p:cNvGraphicFramePr>
          <p:nvPr>
            <p:extLst>
              <p:ext uri="{D42A27DB-BD31-4B8C-83A1-F6EECF244321}">
                <p14:modId xmlns:p14="http://schemas.microsoft.com/office/powerpoint/2010/main" val="1453735412"/>
              </p:ext>
            </p:extLst>
          </p:nvPr>
        </p:nvGraphicFramePr>
        <p:xfrm>
          <a:off x="2811566" y="96716"/>
          <a:ext cx="6170062" cy="6577391"/>
        </p:xfrm>
        <a:graphic>
          <a:graphicData uri="http://schemas.openxmlformats.org/drawingml/2006/table">
            <a:tbl>
              <a:tblPr firstRow="1" firstCol="1" bandRow="1">
                <a:tableStyleId>{5C22544A-7EE6-4342-B048-85BDC9FD1C3A}</a:tableStyleId>
              </a:tblPr>
              <a:tblGrid>
                <a:gridCol w="447907">
                  <a:extLst>
                    <a:ext uri="{9D8B030D-6E8A-4147-A177-3AD203B41FA5}">
                      <a16:colId xmlns:a16="http://schemas.microsoft.com/office/drawing/2014/main" val="3375711503"/>
                    </a:ext>
                  </a:extLst>
                </a:gridCol>
                <a:gridCol w="2443728">
                  <a:extLst>
                    <a:ext uri="{9D8B030D-6E8A-4147-A177-3AD203B41FA5}">
                      <a16:colId xmlns:a16="http://schemas.microsoft.com/office/drawing/2014/main" val="2569336012"/>
                    </a:ext>
                  </a:extLst>
                </a:gridCol>
                <a:gridCol w="474255">
                  <a:extLst>
                    <a:ext uri="{9D8B030D-6E8A-4147-A177-3AD203B41FA5}">
                      <a16:colId xmlns:a16="http://schemas.microsoft.com/office/drawing/2014/main" val="2320927997"/>
                    </a:ext>
                  </a:extLst>
                </a:gridCol>
                <a:gridCol w="474255">
                  <a:extLst>
                    <a:ext uri="{9D8B030D-6E8A-4147-A177-3AD203B41FA5}">
                      <a16:colId xmlns:a16="http://schemas.microsoft.com/office/drawing/2014/main" val="63433311"/>
                    </a:ext>
                  </a:extLst>
                </a:gridCol>
                <a:gridCol w="829946">
                  <a:extLst>
                    <a:ext uri="{9D8B030D-6E8A-4147-A177-3AD203B41FA5}">
                      <a16:colId xmlns:a16="http://schemas.microsoft.com/office/drawing/2014/main" val="250700473"/>
                    </a:ext>
                  </a:extLst>
                </a:gridCol>
                <a:gridCol w="856292">
                  <a:extLst>
                    <a:ext uri="{9D8B030D-6E8A-4147-A177-3AD203B41FA5}">
                      <a16:colId xmlns:a16="http://schemas.microsoft.com/office/drawing/2014/main" val="135883232"/>
                    </a:ext>
                  </a:extLst>
                </a:gridCol>
                <a:gridCol w="600499">
                  <a:extLst>
                    <a:ext uri="{9D8B030D-6E8A-4147-A177-3AD203B41FA5}">
                      <a16:colId xmlns:a16="http://schemas.microsoft.com/office/drawing/2014/main" val="1968144087"/>
                    </a:ext>
                  </a:extLst>
                </a:gridCol>
                <a:gridCol w="43180">
                  <a:extLst>
                    <a:ext uri="{9D8B030D-6E8A-4147-A177-3AD203B41FA5}">
                      <a16:colId xmlns:a16="http://schemas.microsoft.com/office/drawing/2014/main" val="2172263364"/>
                    </a:ext>
                  </a:extLst>
                </a:gridCol>
              </a:tblGrid>
              <a:tr h="371201">
                <a:tc gridSpan="8">
                  <a:txBody>
                    <a:bodyPr/>
                    <a:lstStyle/>
                    <a:p>
                      <a:pPr algn="ctr">
                        <a:spcAft>
                          <a:spcPts val="0"/>
                        </a:spcAft>
                      </a:pPr>
                      <a:r>
                        <a:rPr lang="zh-TW" sz="1400" kern="0">
                          <a:effectLst/>
                        </a:rPr>
                        <a:t>雙鯉湖水環境改善計畫經費概算表</a:t>
                      </a:r>
                      <a:endParaRPr lang="zh-TW" sz="1200" kern="100">
                        <a:effectLst/>
                        <a:latin typeface="Times New Roman" panose="02020603050405020304" pitchFamily="18" charset="0"/>
                        <a:ea typeface="新細明體" panose="02020500000000000000" pitchFamily="18" charset="-120"/>
                      </a:endParaRPr>
                    </a:p>
                  </a:txBody>
                  <a:tcPr marL="17780" marR="17780"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594927020"/>
                  </a:ext>
                </a:extLst>
              </a:tr>
              <a:tr h="219254">
                <a:tc>
                  <a:txBody>
                    <a:bodyPr/>
                    <a:lstStyle/>
                    <a:p>
                      <a:pPr algn="ctr">
                        <a:spcAft>
                          <a:spcPts val="0"/>
                        </a:spcAft>
                      </a:pPr>
                      <a:r>
                        <a:rPr lang="zh-TW" sz="1100" kern="0" dirty="0">
                          <a:effectLst/>
                        </a:rPr>
                        <a:t>項次</a:t>
                      </a:r>
                      <a:endParaRPr lang="zh-TW" sz="1100" kern="100" dirty="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zh-TW" sz="1100" kern="0">
                          <a:effectLst/>
                        </a:rPr>
                        <a:t>工程項目</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zh-TW" sz="1100" kern="0">
                          <a:effectLst/>
                        </a:rPr>
                        <a:t>單位</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zh-TW" sz="1100" kern="0">
                          <a:effectLst/>
                        </a:rPr>
                        <a:t>數量</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zh-TW" sz="1100" kern="0">
                          <a:effectLst/>
                        </a:rPr>
                        <a:t>單價</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zh-TW" sz="1100" kern="0">
                          <a:effectLst/>
                        </a:rPr>
                        <a:t>複價</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zh-TW" sz="1100" kern="0">
                          <a:effectLst/>
                        </a:rPr>
                        <a:t>備註</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200" kern="100">
                          <a:effectLst/>
                        </a:rPr>
                        <a:t> </a:t>
                      </a:r>
                      <a:endParaRPr lang="zh-TW" sz="1200" kern="100">
                        <a:effectLst/>
                        <a:latin typeface="Times New Roman" panose="02020603050405020304" pitchFamily="18" charset="0"/>
                        <a:ea typeface="新細明體" panose="02020500000000000000" pitchFamily="18" charset="-120"/>
                      </a:endParaRPr>
                    </a:p>
                  </a:txBody>
                  <a:tcPr marL="0" marR="0" marT="0" marB="0" anchor="ctr"/>
                </a:tc>
                <a:extLst>
                  <a:ext uri="{0D108BD9-81ED-4DB2-BD59-A6C34878D82A}">
                    <a16:rowId xmlns:a16="http://schemas.microsoft.com/office/drawing/2014/main" val="3003236641"/>
                  </a:ext>
                </a:extLst>
              </a:tr>
              <a:tr h="219254">
                <a:tc>
                  <a:txBody>
                    <a:bodyPr/>
                    <a:lstStyle/>
                    <a:p>
                      <a:pPr algn="ctr">
                        <a:spcAft>
                          <a:spcPts val="0"/>
                        </a:spcAft>
                      </a:pPr>
                      <a:r>
                        <a:rPr lang="zh-TW" sz="1100" kern="0" dirty="0">
                          <a:effectLst/>
                        </a:rPr>
                        <a:t>壹</a:t>
                      </a:r>
                      <a:endParaRPr lang="zh-TW" sz="1100" kern="100" dirty="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a:effectLst/>
                        </a:rPr>
                        <a:t>發包工程費</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a:effectLst/>
                        </a:rPr>
                        <a:t>　</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zh-TW" sz="1100" kern="0">
                          <a:effectLst/>
                        </a:rPr>
                        <a:t>　</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a:effectLst/>
                        </a:rPr>
                        <a:t>　</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a:effectLst/>
                        </a:rPr>
                        <a:t>　</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just">
                        <a:spcAft>
                          <a:spcPts val="0"/>
                        </a:spcAft>
                      </a:pPr>
                      <a:r>
                        <a:rPr lang="zh-TW" sz="1100" kern="0">
                          <a:effectLst/>
                        </a:rPr>
                        <a:t>　</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200" kern="100">
                          <a:effectLst/>
                        </a:rPr>
                        <a:t> </a:t>
                      </a:r>
                      <a:endParaRPr lang="zh-TW" sz="1200" kern="100">
                        <a:effectLst/>
                        <a:latin typeface="Times New Roman" panose="02020603050405020304" pitchFamily="18" charset="0"/>
                        <a:ea typeface="新細明體" panose="02020500000000000000" pitchFamily="18" charset="-120"/>
                      </a:endParaRPr>
                    </a:p>
                  </a:txBody>
                  <a:tcPr marL="0" marR="0" marT="0" marB="0" anchor="ctr"/>
                </a:tc>
                <a:extLst>
                  <a:ext uri="{0D108BD9-81ED-4DB2-BD59-A6C34878D82A}">
                    <a16:rowId xmlns:a16="http://schemas.microsoft.com/office/drawing/2014/main" val="476925489"/>
                  </a:ext>
                </a:extLst>
              </a:tr>
              <a:tr h="219254">
                <a:tc>
                  <a:txBody>
                    <a:bodyPr/>
                    <a:lstStyle/>
                    <a:p>
                      <a:pPr algn="ctr">
                        <a:spcAft>
                          <a:spcPts val="0"/>
                        </a:spcAft>
                      </a:pPr>
                      <a:r>
                        <a:rPr lang="zh-TW" sz="1100" kern="0">
                          <a:effectLst/>
                        </a:rPr>
                        <a:t>一</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dirty="0">
                          <a:effectLst/>
                        </a:rPr>
                        <a:t>直接工程費</a:t>
                      </a:r>
                      <a:endParaRPr lang="zh-TW" sz="1100" kern="100" dirty="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a:effectLst/>
                        </a:rPr>
                        <a:t>　</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zh-TW" sz="1100" kern="0">
                          <a:effectLst/>
                        </a:rPr>
                        <a:t>　</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a:effectLst/>
                        </a:rPr>
                        <a:t>　</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a:effectLst/>
                        </a:rPr>
                        <a:t>　</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just">
                        <a:spcAft>
                          <a:spcPts val="0"/>
                        </a:spcAft>
                      </a:pPr>
                      <a:r>
                        <a:rPr lang="zh-TW" sz="1100" kern="0">
                          <a:effectLst/>
                        </a:rPr>
                        <a:t>　</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200" kern="100">
                          <a:effectLst/>
                        </a:rPr>
                        <a:t> </a:t>
                      </a:r>
                      <a:endParaRPr lang="zh-TW" sz="1200" kern="100">
                        <a:effectLst/>
                        <a:latin typeface="Times New Roman" panose="02020603050405020304" pitchFamily="18" charset="0"/>
                        <a:ea typeface="新細明體" panose="02020500000000000000" pitchFamily="18" charset="-120"/>
                      </a:endParaRPr>
                    </a:p>
                  </a:txBody>
                  <a:tcPr marL="0" marR="0" marT="0" marB="0" anchor="ctr"/>
                </a:tc>
                <a:extLst>
                  <a:ext uri="{0D108BD9-81ED-4DB2-BD59-A6C34878D82A}">
                    <a16:rowId xmlns:a16="http://schemas.microsoft.com/office/drawing/2014/main" val="3535290048"/>
                  </a:ext>
                </a:extLst>
              </a:tr>
              <a:tr h="382119">
                <a:tc>
                  <a:txBody>
                    <a:bodyPr/>
                    <a:lstStyle/>
                    <a:p>
                      <a:pPr algn="ctr">
                        <a:spcAft>
                          <a:spcPts val="0"/>
                        </a:spcAft>
                      </a:pPr>
                      <a:r>
                        <a:rPr lang="en-US" sz="1100" kern="0">
                          <a:effectLst/>
                        </a:rPr>
                        <a:t>(</a:t>
                      </a:r>
                      <a:r>
                        <a:rPr lang="zh-TW" sz="1100" kern="0">
                          <a:effectLst/>
                        </a:rPr>
                        <a:t>一</a:t>
                      </a:r>
                      <a:r>
                        <a:rPr lang="en-US" sz="1100" kern="0">
                          <a:effectLst/>
                        </a:rPr>
                        <a:t>)</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dirty="0">
                          <a:effectLst/>
                        </a:rPr>
                        <a:t>雙鯉湖區疏濬及淤泥清除改善</a:t>
                      </a:r>
                      <a:r>
                        <a:rPr lang="en-US" sz="1100" kern="0" dirty="0">
                          <a:effectLst/>
                        </a:rPr>
                        <a:t>(</a:t>
                      </a:r>
                      <a:r>
                        <a:rPr lang="zh-TW" sz="1100" kern="0" dirty="0">
                          <a:effectLst/>
                        </a:rPr>
                        <a:t>平均浚深</a:t>
                      </a:r>
                      <a:r>
                        <a:rPr lang="en-US" sz="1100" kern="0" dirty="0">
                          <a:effectLst/>
                        </a:rPr>
                        <a:t>50cm)</a:t>
                      </a:r>
                      <a:endParaRPr lang="zh-TW" sz="1100" kern="100" dirty="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zh-TW" sz="1100" kern="0">
                          <a:effectLst/>
                        </a:rPr>
                        <a:t>公頃</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en-US" sz="1100" kern="0">
                          <a:effectLst/>
                        </a:rPr>
                        <a:t>7</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r">
                        <a:spcAft>
                          <a:spcPts val="0"/>
                        </a:spcAft>
                      </a:pPr>
                      <a:r>
                        <a:rPr lang="en-US" sz="1100" kern="0">
                          <a:effectLst/>
                        </a:rPr>
                        <a:t>750,000</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r">
                        <a:spcAft>
                          <a:spcPts val="0"/>
                        </a:spcAft>
                      </a:pPr>
                      <a:r>
                        <a:rPr lang="en-US" sz="1100" kern="0">
                          <a:effectLst/>
                        </a:rPr>
                        <a:t>5,250,000</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a:effectLst/>
                        </a:rPr>
                        <a:t>　</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200" kern="100">
                          <a:effectLst/>
                        </a:rPr>
                        <a:t> </a:t>
                      </a:r>
                      <a:endParaRPr lang="zh-TW" sz="1200" kern="100">
                        <a:effectLst/>
                        <a:latin typeface="Times New Roman" panose="02020603050405020304" pitchFamily="18" charset="0"/>
                        <a:ea typeface="新細明體" panose="02020500000000000000" pitchFamily="18" charset="-120"/>
                      </a:endParaRPr>
                    </a:p>
                  </a:txBody>
                  <a:tcPr marL="0" marR="0" marT="0" marB="0" anchor="ctr"/>
                </a:tc>
                <a:extLst>
                  <a:ext uri="{0D108BD9-81ED-4DB2-BD59-A6C34878D82A}">
                    <a16:rowId xmlns:a16="http://schemas.microsoft.com/office/drawing/2014/main" val="1480809291"/>
                  </a:ext>
                </a:extLst>
              </a:tr>
              <a:tr h="219254">
                <a:tc>
                  <a:txBody>
                    <a:bodyPr/>
                    <a:lstStyle/>
                    <a:p>
                      <a:pPr algn="ctr">
                        <a:spcAft>
                          <a:spcPts val="0"/>
                        </a:spcAft>
                      </a:pPr>
                      <a:r>
                        <a:rPr lang="en-US" sz="1100" kern="0">
                          <a:effectLst/>
                        </a:rPr>
                        <a:t>(</a:t>
                      </a:r>
                      <a:r>
                        <a:rPr lang="zh-TW" sz="1100" kern="0">
                          <a:effectLst/>
                        </a:rPr>
                        <a:t>二</a:t>
                      </a:r>
                      <a:r>
                        <a:rPr lang="en-US" sz="1100" kern="0">
                          <a:effectLst/>
                        </a:rPr>
                        <a:t>)</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dirty="0">
                          <a:effectLst/>
                        </a:rPr>
                        <a:t>湖區疏濬範圍內之週邊護岸整理維護</a:t>
                      </a:r>
                      <a:endParaRPr lang="zh-TW" sz="1100" kern="100" dirty="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zh-TW" sz="1100" kern="0">
                          <a:effectLst/>
                        </a:rPr>
                        <a:t>式</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en-US" sz="1100" kern="0">
                          <a:effectLst/>
                        </a:rPr>
                        <a:t>1</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r">
                        <a:spcAft>
                          <a:spcPts val="0"/>
                        </a:spcAft>
                      </a:pPr>
                      <a:r>
                        <a:rPr lang="en-US" sz="1100" kern="0">
                          <a:effectLst/>
                        </a:rPr>
                        <a:t>400,000</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r">
                        <a:spcAft>
                          <a:spcPts val="0"/>
                        </a:spcAft>
                      </a:pPr>
                      <a:r>
                        <a:rPr lang="en-US" sz="1100" kern="0">
                          <a:effectLst/>
                        </a:rPr>
                        <a:t>400,000</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a:effectLst/>
                        </a:rPr>
                        <a:t>　</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200" kern="100">
                          <a:effectLst/>
                        </a:rPr>
                        <a:t> </a:t>
                      </a:r>
                      <a:endParaRPr lang="zh-TW" sz="1200" kern="100">
                        <a:effectLst/>
                        <a:latin typeface="Times New Roman" panose="02020603050405020304" pitchFamily="18" charset="0"/>
                        <a:ea typeface="新細明體" panose="02020500000000000000" pitchFamily="18" charset="-120"/>
                      </a:endParaRPr>
                    </a:p>
                  </a:txBody>
                  <a:tcPr marL="0" marR="0" marT="0" marB="0" anchor="ctr"/>
                </a:tc>
                <a:extLst>
                  <a:ext uri="{0D108BD9-81ED-4DB2-BD59-A6C34878D82A}">
                    <a16:rowId xmlns:a16="http://schemas.microsoft.com/office/drawing/2014/main" val="3361422661"/>
                  </a:ext>
                </a:extLst>
              </a:tr>
              <a:tr h="219254">
                <a:tc>
                  <a:txBody>
                    <a:bodyPr/>
                    <a:lstStyle/>
                    <a:p>
                      <a:pPr algn="ctr">
                        <a:spcAft>
                          <a:spcPts val="0"/>
                        </a:spcAft>
                      </a:pPr>
                      <a:r>
                        <a:rPr lang="en-US" sz="1100" kern="0">
                          <a:effectLst/>
                        </a:rPr>
                        <a:t>(</a:t>
                      </a:r>
                      <a:r>
                        <a:rPr lang="zh-TW" sz="1100" kern="0">
                          <a:effectLst/>
                        </a:rPr>
                        <a:t>三</a:t>
                      </a:r>
                      <a:r>
                        <a:rPr lang="en-US" sz="1100" kern="0">
                          <a:effectLst/>
                        </a:rPr>
                        <a:t>)</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a:effectLst/>
                        </a:rPr>
                        <a:t>建置水質改善淨化系統設施</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zh-TW" sz="1100" kern="0">
                          <a:effectLst/>
                        </a:rPr>
                        <a:t>式</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en-US" sz="1100" kern="0">
                          <a:effectLst/>
                        </a:rPr>
                        <a:t>1</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r">
                        <a:spcAft>
                          <a:spcPts val="0"/>
                        </a:spcAft>
                      </a:pPr>
                      <a:r>
                        <a:rPr lang="en-US" sz="1100" kern="0">
                          <a:effectLst/>
                        </a:rPr>
                        <a:t>1,000,000</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r">
                        <a:spcAft>
                          <a:spcPts val="0"/>
                        </a:spcAft>
                      </a:pPr>
                      <a:r>
                        <a:rPr lang="en-US" sz="1100" kern="0" dirty="0">
                          <a:effectLst/>
                        </a:rPr>
                        <a:t>1,000,000</a:t>
                      </a:r>
                      <a:endParaRPr lang="zh-TW" sz="1100" kern="100" dirty="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a:effectLst/>
                        </a:rPr>
                        <a:t>　</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200" kern="100">
                          <a:effectLst/>
                        </a:rPr>
                        <a:t> </a:t>
                      </a:r>
                      <a:endParaRPr lang="zh-TW" sz="1200" kern="100">
                        <a:effectLst/>
                        <a:latin typeface="Times New Roman" panose="02020603050405020304" pitchFamily="18" charset="0"/>
                        <a:ea typeface="新細明體" panose="02020500000000000000" pitchFamily="18" charset="-120"/>
                      </a:endParaRPr>
                    </a:p>
                  </a:txBody>
                  <a:tcPr marL="0" marR="0" marT="0" marB="0" anchor="ctr"/>
                </a:tc>
                <a:extLst>
                  <a:ext uri="{0D108BD9-81ED-4DB2-BD59-A6C34878D82A}">
                    <a16:rowId xmlns:a16="http://schemas.microsoft.com/office/drawing/2014/main" val="3658364146"/>
                  </a:ext>
                </a:extLst>
              </a:tr>
              <a:tr h="219254">
                <a:tc>
                  <a:txBody>
                    <a:bodyPr/>
                    <a:lstStyle/>
                    <a:p>
                      <a:pPr algn="ctr">
                        <a:spcAft>
                          <a:spcPts val="0"/>
                        </a:spcAft>
                      </a:pPr>
                      <a:r>
                        <a:rPr lang="en-US" sz="1100" kern="0">
                          <a:effectLst/>
                        </a:rPr>
                        <a:t>(</a:t>
                      </a:r>
                      <a:r>
                        <a:rPr lang="zh-TW" sz="1100" kern="0">
                          <a:effectLst/>
                        </a:rPr>
                        <a:t>四</a:t>
                      </a:r>
                      <a:r>
                        <a:rPr lang="en-US" sz="1100" kern="0">
                          <a:effectLst/>
                        </a:rPr>
                        <a:t>)</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a:effectLst/>
                        </a:rPr>
                        <a:t>生物微棲地營造</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zh-TW" sz="1100" kern="0">
                          <a:effectLst/>
                        </a:rPr>
                        <a:t>式</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en-US" sz="1100" kern="0">
                          <a:effectLst/>
                        </a:rPr>
                        <a:t>1</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r">
                        <a:spcAft>
                          <a:spcPts val="0"/>
                        </a:spcAft>
                      </a:pPr>
                      <a:r>
                        <a:rPr lang="en-US" sz="1100" kern="0">
                          <a:effectLst/>
                        </a:rPr>
                        <a:t>300,000</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r">
                        <a:spcAft>
                          <a:spcPts val="0"/>
                        </a:spcAft>
                      </a:pPr>
                      <a:r>
                        <a:rPr lang="en-US" sz="1100" kern="0">
                          <a:effectLst/>
                        </a:rPr>
                        <a:t>300,000</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a:effectLst/>
                        </a:rPr>
                        <a:t>　</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200" kern="100">
                          <a:effectLst/>
                        </a:rPr>
                        <a:t> </a:t>
                      </a:r>
                      <a:endParaRPr lang="zh-TW" sz="1200" kern="100">
                        <a:effectLst/>
                        <a:latin typeface="Times New Roman" panose="02020603050405020304" pitchFamily="18" charset="0"/>
                        <a:ea typeface="新細明體" panose="02020500000000000000" pitchFamily="18" charset="-120"/>
                      </a:endParaRPr>
                    </a:p>
                  </a:txBody>
                  <a:tcPr marL="0" marR="0" marT="0" marB="0" anchor="ctr"/>
                </a:tc>
                <a:extLst>
                  <a:ext uri="{0D108BD9-81ED-4DB2-BD59-A6C34878D82A}">
                    <a16:rowId xmlns:a16="http://schemas.microsoft.com/office/drawing/2014/main" val="1977601397"/>
                  </a:ext>
                </a:extLst>
              </a:tr>
              <a:tr h="219254">
                <a:tc>
                  <a:txBody>
                    <a:bodyPr/>
                    <a:lstStyle/>
                    <a:p>
                      <a:pPr algn="ctr">
                        <a:spcAft>
                          <a:spcPts val="0"/>
                        </a:spcAft>
                      </a:pPr>
                      <a:r>
                        <a:rPr lang="en-US" sz="1100" kern="0">
                          <a:effectLst/>
                        </a:rPr>
                        <a:t>(</a:t>
                      </a:r>
                      <a:r>
                        <a:rPr lang="zh-TW" sz="1100" kern="0">
                          <a:effectLst/>
                        </a:rPr>
                        <a:t>五</a:t>
                      </a:r>
                      <a:r>
                        <a:rPr lang="en-US" sz="1100" kern="0">
                          <a:effectLst/>
                        </a:rPr>
                        <a:t>)</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a:effectLst/>
                        </a:rPr>
                        <a:t>環境教育導覽設施改善</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zh-TW" sz="1100" kern="0">
                          <a:effectLst/>
                        </a:rPr>
                        <a:t>式</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en-US" sz="1100" kern="0" dirty="0">
                          <a:effectLst/>
                        </a:rPr>
                        <a:t>1</a:t>
                      </a:r>
                      <a:endParaRPr lang="zh-TW" sz="1100" kern="100" dirty="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r">
                        <a:spcAft>
                          <a:spcPts val="0"/>
                        </a:spcAft>
                      </a:pPr>
                      <a:r>
                        <a:rPr lang="en-US" sz="1100" kern="0">
                          <a:effectLst/>
                        </a:rPr>
                        <a:t>300,000</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r">
                        <a:spcAft>
                          <a:spcPts val="0"/>
                        </a:spcAft>
                      </a:pPr>
                      <a:r>
                        <a:rPr lang="en-US" sz="1100" kern="0">
                          <a:effectLst/>
                        </a:rPr>
                        <a:t>300,000</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a:effectLst/>
                        </a:rPr>
                        <a:t>　</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200" kern="100">
                          <a:effectLst/>
                        </a:rPr>
                        <a:t> </a:t>
                      </a:r>
                      <a:endParaRPr lang="zh-TW" sz="1200" kern="100">
                        <a:effectLst/>
                        <a:latin typeface="Times New Roman" panose="02020603050405020304" pitchFamily="18" charset="0"/>
                        <a:ea typeface="新細明體" panose="02020500000000000000" pitchFamily="18" charset="-120"/>
                      </a:endParaRPr>
                    </a:p>
                  </a:txBody>
                  <a:tcPr marL="0" marR="0" marT="0" marB="0" anchor="ctr"/>
                </a:tc>
                <a:extLst>
                  <a:ext uri="{0D108BD9-81ED-4DB2-BD59-A6C34878D82A}">
                    <a16:rowId xmlns:a16="http://schemas.microsoft.com/office/drawing/2014/main" val="3323157544"/>
                  </a:ext>
                </a:extLst>
              </a:tr>
              <a:tr h="219254">
                <a:tc>
                  <a:txBody>
                    <a:bodyPr/>
                    <a:lstStyle/>
                    <a:p>
                      <a:pPr algn="ctr">
                        <a:spcAft>
                          <a:spcPts val="0"/>
                        </a:spcAft>
                      </a:pPr>
                      <a:r>
                        <a:rPr lang="en-US" sz="1100" kern="0">
                          <a:effectLst/>
                        </a:rPr>
                        <a:t>(</a:t>
                      </a:r>
                      <a:r>
                        <a:rPr lang="zh-TW" sz="1100" kern="0">
                          <a:effectLst/>
                        </a:rPr>
                        <a:t>六</a:t>
                      </a:r>
                      <a:r>
                        <a:rPr lang="en-US" sz="1100" kern="0">
                          <a:effectLst/>
                        </a:rPr>
                        <a:t>)</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a:effectLst/>
                        </a:rPr>
                        <a:t>其他雜項費用</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zh-TW" sz="1100" kern="0">
                          <a:effectLst/>
                        </a:rPr>
                        <a:t>式</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en-US" sz="1100" kern="0">
                          <a:effectLst/>
                        </a:rPr>
                        <a:t>1</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r">
                        <a:spcAft>
                          <a:spcPts val="0"/>
                        </a:spcAft>
                      </a:pPr>
                      <a:r>
                        <a:rPr lang="en-US" sz="1100" kern="0">
                          <a:effectLst/>
                        </a:rPr>
                        <a:t>186,000</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r">
                        <a:spcAft>
                          <a:spcPts val="0"/>
                        </a:spcAft>
                      </a:pPr>
                      <a:r>
                        <a:rPr lang="en-US" sz="1100" kern="0">
                          <a:effectLst/>
                        </a:rPr>
                        <a:t>186,000</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a:effectLst/>
                        </a:rPr>
                        <a:t>　</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200" kern="100">
                          <a:effectLst/>
                        </a:rPr>
                        <a:t> </a:t>
                      </a:r>
                      <a:endParaRPr lang="zh-TW" sz="1200" kern="100">
                        <a:effectLst/>
                        <a:latin typeface="Times New Roman" panose="02020603050405020304" pitchFamily="18" charset="0"/>
                        <a:ea typeface="新細明體" panose="02020500000000000000" pitchFamily="18" charset="-120"/>
                      </a:endParaRPr>
                    </a:p>
                  </a:txBody>
                  <a:tcPr marL="0" marR="0" marT="0" marB="0" anchor="ctr"/>
                </a:tc>
                <a:extLst>
                  <a:ext uri="{0D108BD9-81ED-4DB2-BD59-A6C34878D82A}">
                    <a16:rowId xmlns:a16="http://schemas.microsoft.com/office/drawing/2014/main" val="1290308066"/>
                  </a:ext>
                </a:extLst>
              </a:tr>
              <a:tr h="219254">
                <a:tc>
                  <a:txBody>
                    <a:bodyPr/>
                    <a:lstStyle/>
                    <a:p>
                      <a:pPr>
                        <a:spcAft>
                          <a:spcPts val="0"/>
                        </a:spcAft>
                      </a:pPr>
                      <a:r>
                        <a:rPr lang="zh-TW" sz="1100" kern="0">
                          <a:effectLst/>
                        </a:rPr>
                        <a:t>　</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zh-TW" sz="1100" kern="0">
                          <a:effectLst/>
                        </a:rPr>
                        <a:t>直接工程費小計</a:t>
                      </a:r>
                      <a:r>
                        <a:rPr lang="en-US" sz="1100" kern="0">
                          <a:effectLst/>
                        </a:rPr>
                        <a:t>(A)</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a:effectLst/>
                        </a:rPr>
                        <a:t>　</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endParaRPr lang="zh-TW" sz="1100">
                        <a:effectLst/>
                        <a:latin typeface="Times New Roman" panose="02020603050405020304" pitchFamily="18" charset="0"/>
                      </a:endParaRPr>
                    </a:p>
                  </a:txBody>
                  <a:tcPr marL="17780" marR="17780" marT="0" marB="0" anchor="ctr"/>
                </a:tc>
                <a:tc>
                  <a:txBody>
                    <a:bodyPr/>
                    <a:lstStyle/>
                    <a:p>
                      <a:pPr>
                        <a:spcAft>
                          <a:spcPts val="0"/>
                        </a:spcAft>
                      </a:pPr>
                      <a:r>
                        <a:rPr lang="zh-TW" sz="1100" kern="0" dirty="0">
                          <a:effectLst/>
                        </a:rPr>
                        <a:t>　</a:t>
                      </a:r>
                      <a:endParaRPr lang="zh-TW" sz="1100" kern="100" dirty="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r">
                        <a:spcAft>
                          <a:spcPts val="0"/>
                        </a:spcAft>
                      </a:pPr>
                      <a:r>
                        <a:rPr lang="en-US" sz="1100" kern="0" dirty="0">
                          <a:effectLst/>
                        </a:rPr>
                        <a:t>7,436,000</a:t>
                      </a:r>
                      <a:endParaRPr lang="zh-TW" sz="1100" kern="100" dirty="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en-US" sz="1100" kern="0">
                          <a:effectLst/>
                        </a:rPr>
                        <a:t>DP</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200" kern="100">
                          <a:effectLst/>
                        </a:rPr>
                        <a:t> </a:t>
                      </a:r>
                      <a:endParaRPr lang="zh-TW" sz="1200" kern="100">
                        <a:effectLst/>
                        <a:latin typeface="Times New Roman" panose="02020603050405020304" pitchFamily="18" charset="0"/>
                        <a:ea typeface="新細明體" panose="02020500000000000000" pitchFamily="18" charset="-120"/>
                      </a:endParaRPr>
                    </a:p>
                  </a:txBody>
                  <a:tcPr marL="0" marR="0" marT="0" marB="0" anchor="ctr"/>
                </a:tc>
                <a:extLst>
                  <a:ext uri="{0D108BD9-81ED-4DB2-BD59-A6C34878D82A}">
                    <a16:rowId xmlns:a16="http://schemas.microsoft.com/office/drawing/2014/main" val="2622891055"/>
                  </a:ext>
                </a:extLst>
              </a:tr>
              <a:tr h="219254">
                <a:tc>
                  <a:txBody>
                    <a:bodyPr/>
                    <a:lstStyle/>
                    <a:p>
                      <a:pPr algn="ctr">
                        <a:spcAft>
                          <a:spcPts val="0"/>
                        </a:spcAft>
                      </a:pPr>
                      <a:r>
                        <a:rPr lang="zh-TW" sz="1100" kern="0">
                          <a:effectLst/>
                        </a:rPr>
                        <a:t>二</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dirty="0">
                          <a:effectLst/>
                        </a:rPr>
                        <a:t>間接工程費</a:t>
                      </a:r>
                      <a:endParaRPr lang="zh-TW" sz="1100" kern="100" dirty="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a:effectLst/>
                        </a:rPr>
                        <a:t>　</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endParaRPr lang="zh-TW" sz="1100">
                        <a:effectLst/>
                        <a:latin typeface="Times New Roman" panose="02020603050405020304" pitchFamily="18" charset="0"/>
                      </a:endParaRPr>
                    </a:p>
                  </a:txBody>
                  <a:tcPr marL="17780" marR="17780" marT="0" marB="0" anchor="ctr"/>
                </a:tc>
                <a:tc>
                  <a:txBody>
                    <a:bodyPr/>
                    <a:lstStyle/>
                    <a:p>
                      <a:pPr>
                        <a:spcAft>
                          <a:spcPts val="0"/>
                        </a:spcAft>
                      </a:pPr>
                      <a:r>
                        <a:rPr lang="zh-TW" sz="1100" kern="0">
                          <a:effectLst/>
                        </a:rPr>
                        <a:t>　</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a:effectLst/>
                        </a:rPr>
                        <a:t>　</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a:effectLst/>
                        </a:rPr>
                        <a:t>　</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200" kern="100">
                          <a:effectLst/>
                        </a:rPr>
                        <a:t> </a:t>
                      </a:r>
                      <a:endParaRPr lang="zh-TW" sz="1200" kern="100">
                        <a:effectLst/>
                        <a:latin typeface="Times New Roman" panose="02020603050405020304" pitchFamily="18" charset="0"/>
                        <a:ea typeface="新細明體" panose="02020500000000000000" pitchFamily="18" charset="-120"/>
                      </a:endParaRPr>
                    </a:p>
                  </a:txBody>
                  <a:tcPr marL="0" marR="0" marT="0" marB="0" anchor="ctr"/>
                </a:tc>
                <a:extLst>
                  <a:ext uri="{0D108BD9-81ED-4DB2-BD59-A6C34878D82A}">
                    <a16:rowId xmlns:a16="http://schemas.microsoft.com/office/drawing/2014/main" val="1204465706"/>
                  </a:ext>
                </a:extLst>
              </a:tr>
              <a:tr h="573177">
                <a:tc>
                  <a:txBody>
                    <a:bodyPr/>
                    <a:lstStyle/>
                    <a:p>
                      <a:pPr algn="ctr">
                        <a:spcAft>
                          <a:spcPts val="0"/>
                        </a:spcAft>
                      </a:pPr>
                      <a:r>
                        <a:rPr lang="en-US" sz="1100" kern="0">
                          <a:effectLst/>
                        </a:rPr>
                        <a:t>(</a:t>
                      </a:r>
                      <a:r>
                        <a:rPr lang="zh-TW" sz="1100" kern="0">
                          <a:effectLst/>
                        </a:rPr>
                        <a:t>一</a:t>
                      </a:r>
                      <a:r>
                        <a:rPr lang="en-US" sz="1100" kern="0">
                          <a:effectLst/>
                        </a:rPr>
                        <a:t>)</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dirty="0">
                          <a:effectLst/>
                        </a:rPr>
                        <a:t>保險費（營造工程財產損失險、營造綜合保險第</a:t>
                      </a:r>
                      <a:r>
                        <a:rPr lang="en-US" sz="1100" kern="0" dirty="0">
                          <a:effectLst/>
                        </a:rPr>
                        <a:t>3</a:t>
                      </a:r>
                      <a:r>
                        <a:rPr lang="zh-TW" sz="1100" kern="0" dirty="0">
                          <a:effectLst/>
                        </a:rPr>
                        <a:t>人意外責任險、營造</a:t>
                      </a:r>
                      <a:r>
                        <a:rPr lang="en-US" sz="1100" kern="0" dirty="0">
                          <a:effectLst/>
                        </a:rPr>
                        <a:t>(</a:t>
                      </a:r>
                      <a:r>
                        <a:rPr lang="zh-TW" sz="1100" kern="0" dirty="0">
                          <a:effectLst/>
                        </a:rPr>
                        <a:t>安裝工程</a:t>
                      </a:r>
                      <a:r>
                        <a:rPr lang="en-US" sz="1100" kern="0" dirty="0">
                          <a:effectLst/>
                        </a:rPr>
                        <a:t>)</a:t>
                      </a:r>
                      <a:r>
                        <a:rPr lang="zh-TW" sz="1100" kern="0" dirty="0">
                          <a:effectLst/>
                        </a:rPr>
                        <a:t>綜合保險附加僱主意外責任險）</a:t>
                      </a:r>
                      <a:endParaRPr lang="zh-TW" sz="1100" kern="100" dirty="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zh-TW" sz="1100" kern="0" dirty="0">
                          <a:effectLst/>
                        </a:rPr>
                        <a:t>式</a:t>
                      </a:r>
                      <a:endParaRPr lang="zh-TW" sz="1100" kern="100" dirty="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en-US" sz="1100" kern="0">
                          <a:effectLst/>
                        </a:rPr>
                        <a:t>1</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r">
                        <a:spcAft>
                          <a:spcPts val="0"/>
                        </a:spcAft>
                      </a:pPr>
                      <a:r>
                        <a:rPr lang="en-US" sz="1100" kern="0">
                          <a:effectLst/>
                        </a:rPr>
                        <a:t>22,308</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r">
                        <a:spcAft>
                          <a:spcPts val="0"/>
                        </a:spcAft>
                      </a:pPr>
                      <a:r>
                        <a:rPr lang="en-US" sz="1100" kern="0" dirty="0">
                          <a:effectLst/>
                        </a:rPr>
                        <a:t>22,308</a:t>
                      </a:r>
                      <a:endParaRPr lang="zh-TW" sz="1100" kern="100" dirty="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en-US" sz="1100" kern="0">
                          <a:effectLst/>
                        </a:rPr>
                        <a:t>DP*0.3%</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200" kern="100">
                          <a:effectLst/>
                        </a:rPr>
                        <a:t> </a:t>
                      </a:r>
                      <a:endParaRPr lang="zh-TW" sz="1200" kern="100">
                        <a:effectLst/>
                        <a:latin typeface="Times New Roman" panose="02020603050405020304" pitchFamily="18" charset="0"/>
                        <a:ea typeface="新細明體" panose="02020500000000000000" pitchFamily="18" charset="-120"/>
                      </a:endParaRPr>
                    </a:p>
                  </a:txBody>
                  <a:tcPr marL="0" marR="0" marT="0" marB="0" anchor="ctr"/>
                </a:tc>
                <a:extLst>
                  <a:ext uri="{0D108BD9-81ED-4DB2-BD59-A6C34878D82A}">
                    <a16:rowId xmlns:a16="http://schemas.microsoft.com/office/drawing/2014/main" val="46330944"/>
                  </a:ext>
                </a:extLst>
              </a:tr>
              <a:tr h="219254">
                <a:tc>
                  <a:txBody>
                    <a:bodyPr/>
                    <a:lstStyle/>
                    <a:p>
                      <a:pPr algn="ctr">
                        <a:spcAft>
                          <a:spcPts val="0"/>
                        </a:spcAft>
                      </a:pPr>
                      <a:r>
                        <a:rPr lang="en-US" sz="1100" kern="0">
                          <a:effectLst/>
                        </a:rPr>
                        <a:t>(</a:t>
                      </a:r>
                      <a:r>
                        <a:rPr lang="zh-TW" sz="1100" kern="0">
                          <a:effectLst/>
                        </a:rPr>
                        <a:t>二</a:t>
                      </a:r>
                      <a:r>
                        <a:rPr lang="en-US" sz="1100" kern="0">
                          <a:effectLst/>
                        </a:rPr>
                        <a:t>)</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a:effectLst/>
                        </a:rPr>
                        <a:t>包商工地管理及利潤</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zh-TW" sz="1100" kern="0" dirty="0">
                          <a:effectLst/>
                        </a:rPr>
                        <a:t>式</a:t>
                      </a:r>
                      <a:endParaRPr lang="zh-TW" sz="1100" kern="100" dirty="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en-US" sz="1100" kern="0">
                          <a:effectLst/>
                        </a:rPr>
                        <a:t>1</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r">
                        <a:spcAft>
                          <a:spcPts val="0"/>
                        </a:spcAft>
                      </a:pPr>
                      <a:r>
                        <a:rPr lang="en-US" sz="1100" kern="0">
                          <a:effectLst/>
                        </a:rPr>
                        <a:t>594,880</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r">
                        <a:spcAft>
                          <a:spcPts val="0"/>
                        </a:spcAft>
                      </a:pPr>
                      <a:r>
                        <a:rPr lang="en-US" sz="1100" kern="0">
                          <a:effectLst/>
                        </a:rPr>
                        <a:t>594,880</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en-US" sz="1100" kern="0">
                          <a:effectLst/>
                        </a:rPr>
                        <a:t>DP*8%</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200" kern="100">
                          <a:effectLst/>
                        </a:rPr>
                        <a:t> </a:t>
                      </a:r>
                      <a:endParaRPr lang="zh-TW" sz="1200" kern="100">
                        <a:effectLst/>
                        <a:latin typeface="Times New Roman" panose="02020603050405020304" pitchFamily="18" charset="0"/>
                        <a:ea typeface="新細明體" panose="02020500000000000000" pitchFamily="18" charset="-120"/>
                      </a:endParaRPr>
                    </a:p>
                  </a:txBody>
                  <a:tcPr marL="0" marR="0" marT="0" marB="0" anchor="ctr"/>
                </a:tc>
                <a:extLst>
                  <a:ext uri="{0D108BD9-81ED-4DB2-BD59-A6C34878D82A}">
                    <a16:rowId xmlns:a16="http://schemas.microsoft.com/office/drawing/2014/main" val="2619177539"/>
                  </a:ext>
                </a:extLst>
              </a:tr>
              <a:tr h="219254">
                <a:tc>
                  <a:txBody>
                    <a:bodyPr/>
                    <a:lstStyle/>
                    <a:p>
                      <a:pPr algn="ctr">
                        <a:spcAft>
                          <a:spcPts val="0"/>
                        </a:spcAft>
                      </a:pPr>
                      <a:r>
                        <a:rPr lang="en-US" sz="1100" kern="0">
                          <a:effectLst/>
                        </a:rPr>
                        <a:t>(</a:t>
                      </a:r>
                      <a:r>
                        <a:rPr lang="zh-TW" sz="1100" kern="0">
                          <a:effectLst/>
                        </a:rPr>
                        <a:t>三</a:t>
                      </a:r>
                      <a:r>
                        <a:rPr lang="en-US" sz="1100" kern="0">
                          <a:effectLst/>
                        </a:rPr>
                        <a:t>)</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a:effectLst/>
                        </a:rPr>
                        <a:t>勞工安全衛生管理費用</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zh-TW" sz="1100" kern="0" dirty="0">
                          <a:effectLst/>
                        </a:rPr>
                        <a:t>式</a:t>
                      </a:r>
                      <a:endParaRPr lang="zh-TW" sz="1100" kern="100" dirty="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en-US" sz="1100" kern="0" dirty="0">
                          <a:effectLst/>
                        </a:rPr>
                        <a:t>1</a:t>
                      </a:r>
                      <a:endParaRPr lang="zh-TW" sz="1100" kern="100" dirty="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r">
                        <a:spcAft>
                          <a:spcPts val="0"/>
                        </a:spcAft>
                      </a:pPr>
                      <a:r>
                        <a:rPr lang="en-US" sz="1100" kern="0">
                          <a:effectLst/>
                        </a:rPr>
                        <a:t>29,744</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r">
                        <a:spcAft>
                          <a:spcPts val="0"/>
                        </a:spcAft>
                      </a:pPr>
                      <a:r>
                        <a:rPr lang="en-US" sz="1100" kern="0">
                          <a:effectLst/>
                        </a:rPr>
                        <a:t>29,744</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en-US" sz="1100" kern="0">
                          <a:effectLst/>
                        </a:rPr>
                        <a:t>DP*0.4%</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200" kern="100">
                          <a:effectLst/>
                        </a:rPr>
                        <a:t> </a:t>
                      </a:r>
                      <a:endParaRPr lang="zh-TW" sz="1200" kern="100">
                        <a:effectLst/>
                        <a:latin typeface="Times New Roman" panose="02020603050405020304" pitchFamily="18" charset="0"/>
                        <a:ea typeface="新細明體" panose="02020500000000000000" pitchFamily="18" charset="-120"/>
                      </a:endParaRPr>
                    </a:p>
                  </a:txBody>
                  <a:tcPr marL="0" marR="0" marT="0" marB="0" anchor="ctr"/>
                </a:tc>
                <a:extLst>
                  <a:ext uri="{0D108BD9-81ED-4DB2-BD59-A6C34878D82A}">
                    <a16:rowId xmlns:a16="http://schemas.microsoft.com/office/drawing/2014/main" val="3957009397"/>
                  </a:ext>
                </a:extLst>
              </a:tr>
              <a:tr h="219254">
                <a:tc>
                  <a:txBody>
                    <a:bodyPr/>
                    <a:lstStyle/>
                    <a:p>
                      <a:pPr algn="ctr">
                        <a:spcAft>
                          <a:spcPts val="0"/>
                        </a:spcAft>
                      </a:pPr>
                      <a:r>
                        <a:rPr lang="en-US" sz="1100" kern="0">
                          <a:effectLst/>
                        </a:rPr>
                        <a:t>(</a:t>
                      </a:r>
                      <a:r>
                        <a:rPr lang="zh-TW" sz="1100" kern="0">
                          <a:effectLst/>
                        </a:rPr>
                        <a:t>四</a:t>
                      </a:r>
                      <a:r>
                        <a:rPr lang="en-US" sz="1100" kern="0">
                          <a:effectLst/>
                        </a:rPr>
                        <a:t>)</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a:effectLst/>
                        </a:rPr>
                        <a:t>環保清潔費</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zh-TW" sz="1100" kern="0">
                          <a:effectLst/>
                        </a:rPr>
                        <a:t>式</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en-US" sz="1100" kern="0" dirty="0">
                          <a:effectLst/>
                        </a:rPr>
                        <a:t>1</a:t>
                      </a:r>
                      <a:endParaRPr lang="zh-TW" sz="1100" kern="100" dirty="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r">
                        <a:spcAft>
                          <a:spcPts val="0"/>
                        </a:spcAft>
                      </a:pPr>
                      <a:r>
                        <a:rPr lang="en-US" sz="1100" kern="0">
                          <a:effectLst/>
                        </a:rPr>
                        <a:t>14,872</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r">
                        <a:spcAft>
                          <a:spcPts val="0"/>
                        </a:spcAft>
                      </a:pPr>
                      <a:r>
                        <a:rPr lang="en-US" sz="1100" kern="0">
                          <a:effectLst/>
                        </a:rPr>
                        <a:t>14,872</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en-US" sz="1100" kern="0">
                          <a:effectLst/>
                        </a:rPr>
                        <a:t>DP*0.2%</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200" kern="100">
                          <a:effectLst/>
                        </a:rPr>
                        <a:t> </a:t>
                      </a:r>
                      <a:endParaRPr lang="zh-TW" sz="1200" kern="100">
                        <a:effectLst/>
                        <a:latin typeface="Times New Roman" panose="02020603050405020304" pitchFamily="18" charset="0"/>
                        <a:ea typeface="新細明體" panose="02020500000000000000" pitchFamily="18" charset="-120"/>
                      </a:endParaRPr>
                    </a:p>
                  </a:txBody>
                  <a:tcPr marL="0" marR="0" marT="0" marB="0" anchor="ctr"/>
                </a:tc>
                <a:extLst>
                  <a:ext uri="{0D108BD9-81ED-4DB2-BD59-A6C34878D82A}">
                    <a16:rowId xmlns:a16="http://schemas.microsoft.com/office/drawing/2014/main" val="1567185933"/>
                  </a:ext>
                </a:extLst>
              </a:tr>
              <a:tr h="219254">
                <a:tc>
                  <a:txBody>
                    <a:bodyPr/>
                    <a:lstStyle/>
                    <a:p>
                      <a:pPr algn="ctr">
                        <a:spcAft>
                          <a:spcPts val="0"/>
                        </a:spcAft>
                      </a:pPr>
                      <a:r>
                        <a:rPr lang="en-US" sz="1100" kern="0">
                          <a:effectLst/>
                        </a:rPr>
                        <a:t>(</a:t>
                      </a:r>
                      <a:r>
                        <a:rPr lang="zh-TW" sz="1100" kern="0">
                          <a:effectLst/>
                        </a:rPr>
                        <a:t>五</a:t>
                      </a:r>
                      <a:r>
                        <a:rPr lang="en-US" sz="1100" kern="0">
                          <a:effectLst/>
                        </a:rPr>
                        <a:t>)</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a:effectLst/>
                        </a:rPr>
                        <a:t>工程品管費</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zh-TW" sz="1100" kern="0" dirty="0">
                          <a:effectLst/>
                        </a:rPr>
                        <a:t>式</a:t>
                      </a:r>
                      <a:endParaRPr lang="zh-TW" sz="1100" kern="100" dirty="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en-US" sz="1100" kern="0" dirty="0">
                          <a:effectLst/>
                        </a:rPr>
                        <a:t>1</a:t>
                      </a:r>
                      <a:endParaRPr lang="zh-TW" sz="1100" kern="100" dirty="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r">
                        <a:spcAft>
                          <a:spcPts val="0"/>
                        </a:spcAft>
                      </a:pPr>
                      <a:r>
                        <a:rPr lang="en-US" sz="1100" kern="0" dirty="0">
                          <a:effectLst/>
                        </a:rPr>
                        <a:t>44,616</a:t>
                      </a:r>
                      <a:endParaRPr lang="zh-TW" sz="1100" kern="100" dirty="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r">
                        <a:spcAft>
                          <a:spcPts val="0"/>
                        </a:spcAft>
                      </a:pPr>
                      <a:r>
                        <a:rPr lang="en-US" sz="1100" kern="0">
                          <a:effectLst/>
                        </a:rPr>
                        <a:t>44,616</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en-US" sz="1100" kern="0">
                          <a:effectLst/>
                        </a:rPr>
                        <a:t>DP*0.6%</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200" kern="100">
                          <a:effectLst/>
                        </a:rPr>
                        <a:t> </a:t>
                      </a:r>
                      <a:endParaRPr lang="zh-TW" sz="1200" kern="100">
                        <a:effectLst/>
                        <a:latin typeface="Times New Roman" panose="02020603050405020304" pitchFamily="18" charset="0"/>
                        <a:ea typeface="新細明體" panose="02020500000000000000" pitchFamily="18" charset="-120"/>
                      </a:endParaRPr>
                    </a:p>
                  </a:txBody>
                  <a:tcPr marL="0" marR="0" marT="0" marB="0" anchor="ctr"/>
                </a:tc>
                <a:extLst>
                  <a:ext uri="{0D108BD9-81ED-4DB2-BD59-A6C34878D82A}">
                    <a16:rowId xmlns:a16="http://schemas.microsoft.com/office/drawing/2014/main" val="580581627"/>
                  </a:ext>
                </a:extLst>
              </a:tr>
              <a:tr h="219254">
                <a:tc>
                  <a:txBody>
                    <a:bodyPr/>
                    <a:lstStyle/>
                    <a:p>
                      <a:pPr>
                        <a:spcAft>
                          <a:spcPts val="0"/>
                        </a:spcAft>
                      </a:pPr>
                      <a:r>
                        <a:rPr lang="zh-TW" sz="1100" kern="0">
                          <a:effectLst/>
                        </a:rPr>
                        <a:t>　</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zh-TW" sz="1100" kern="0">
                          <a:effectLst/>
                        </a:rPr>
                        <a:t>間接工程費小計</a:t>
                      </a:r>
                      <a:r>
                        <a:rPr lang="en-US" sz="1100" kern="0">
                          <a:effectLst/>
                        </a:rPr>
                        <a:t>(B)</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dirty="0">
                          <a:effectLst/>
                        </a:rPr>
                        <a:t>　</a:t>
                      </a:r>
                      <a:endParaRPr lang="zh-TW" sz="1100" kern="100" dirty="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endParaRPr lang="zh-TW" sz="1100" dirty="0">
                        <a:effectLst/>
                        <a:latin typeface="Times New Roman" panose="02020603050405020304" pitchFamily="18" charset="0"/>
                      </a:endParaRPr>
                    </a:p>
                  </a:txBody>
                  <a:tcPr marL="17780" marR="17780" marT="0" marB="0" anchor="ctr"/>
                </a:tc>
                <a:tc>
                  <a:txBody>
                    <a:bodyPr/>
                    <a:lstStyle/>
                    <a:p>
                      <a:pPr>
                        <a:spcAft>
                          <a:spcPts val="0"/>
                        </a:spcAft>
                      </a:pPr>
                      <a:r>
                        <a:rPr lang="zh-TW" sz="1100" kern="0" dirty="0">
                          <a:effectLst/>
                        </a:rPr>
                        <a:t>　</a:t>
                      </a:r>
                      <a:endParaRPr lang="zh-TW" sz="1100" kern="100" dirty="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r">
                        <a:spcAft>
                          <a:spcPts val="0"/>
                        </a:spcAft>
                      </a:pPr>
                      <a:r>
                        <a:rPr lang="en-US" sz="1100" kern="0">
                          <a:effectLst/>
                        </a:rPr>
                        <a:t>706,420</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a:effectLst/>
                        </a:rPr>
                        <a:t>　</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200" kern="100">
                          <a:effectLst/>
                        </a:rPr>
                        <a:t> </a:t>
                      </a:r>
                      <a:endParaRPr lang="zh-TW" sz="1200" kern="100">
                        <a:effectLst/>
                        <a:latin typeface="Times New Roman" panose="02020603050405020304" pitchFamily="18" charset="0"/>
                        <a:ea typeface="新細明體" panose="02020500000000000000" pitchFamily="18" charset="-120"/>
                      </a:endParaRPr>
                    </a:p>
                  </a:txBody>
                  <a:tcPr marL="0" marR="0" marT="0" marB="0" anchor="ctr"/>
                </a:tc>
                <a:extLst>
                  <a:ext uri="{0D108BD9-81ED-4DB2-BD59-A6C34878D82A}">
                    <a16:rowId xmlns:a16="http://schemas.microsoft.com/office/drawing/2014/main" val="528207785"/>
                  </a:ext>
                </a:extLst>
              </a:tr>
              <a:tr h="219254">
                <a:tc>
                  <a:txBody>
                    <a:bodyPr/>
                    <a:lstStyle/>
                    <a:p>
                      <a:pPr>
                        <a:spcAft>
                          <a:spcPts val="0"/>
                        </a:spcAft>
                      </a:pPr>
                      <a:r>
                        <a:rPr lang="zh-TW" sz="1100" kern="0">
                          <a:effectLst/>
                        </a:rPr>
                        <a:t>　</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en-US" sz="1100" kern="0">
                          <a:effectLst/>
                        </a:rPr>
                        <a:t>(A)+(B)</a:t>
                      </a:r>
                      <a:r>
                        <a:rPr lang="zh-TW" sz="1100" kern="0">
                          <a:effectLst/>
                        </a:rPr>
                        <a:t>合計</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a:effectLst/>
                        </a:rPr>
                        <a:t>　</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endParaRPr lang="zh-TW" sz="1100" dirty="0">
                        <a:effectLst/>
                        <a:latin typeface="Times New Roman" panose="02020603050405020304" pitchFamily="18" charset="0"/>
                      </a:endParaRPr>
                    </a:p>
                  </a:txBody>
                  <a:tcPr marL="17780" marR="17780" marT="0" marB="0" anchor="ctr"/>
                </a:tc>
                <a:tc>
                  <a:txBody>
                    <a:bodyPr/>
                    <a:lstStyle/>
                    <a:p>
                      <a:pPr algn="r">
                        <a:spcAft>
                          <a:spcPts val="0"/>
                        </a:spcAft>
                      </a:pPr>
                      <a:r>
                        <a:rPr lang="zh-TW" sz="1100" kern="0" dirty="0">
                          <a:effectLst/>
                        </a:rPr>
                        <a:t>　</a:t>
                      </a:r>
                      <a:endParaRPr lang="zh-TW" sz="1100" kern="100" dirty="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r">
                        <a:spcAft>
                          <a:spcPts val="0"/>
                        </a:spcAft>
                      </a:pPr>
                      <a:r>
                        <a:rPr lang="en-US" sz="1100" kern="0">
                          <a:effectLst/>
                        </a:rPr>
                        <a:t>8,142,420</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en-US" sz="1100" kern="0">
                          <a:effectLst/>
                        </a:rPr>
                        <a:t>FB</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200" kern="100">
                          <a:effectLst/>
                        </a:rPr>
                        <a:t> </a:t>
                      </a:r>
                      <a:endParaRPr lang="zh-TW" sz="1200" kern="100">
                        <a:effectLst/>
                        <a:latin typeface="Times New Roman" panose="02020603050405020304" pitchFamily="18" charset="0"/>
                        <a:ea typeface="新細明體" panose="02020500000000000000" pitchFamily="18" charset="-120"/>
                      </a:endParaRPr>
                    </a:p>
                  </a:txBody>
                  <a:tcPr marL="0" marR="0" marT="0" marB="0" anchor="ctr"/>
                </a:tc>
                <a:extLst>
                  <a:ext uri="{0D108BD9-81ED-4DB2-BD59-A6C34878D82A}">
                    <a16:rowId xmlns:a16="http://schemas.microsoft.com/office/drawing/2014/main" val="3074204832"/>
                  </a:ext>
                </a:extLst>
              </a:tr>
              <a:tr h="219254">
                <a:tc>
                  <a:txBody>
                    <a:bodyPr/>
                    <a:lstStyle/>
                    <a:p>
                      <a:pPr algn="ctr">
                        <a:spcAft>
                          <a:spcPts val="0"/>
                        </a:spcAft>
                      </a:pPr>
                      <a:r>
                        <a:rPr lang="en-US" sz="1100" kern="0">
                          <a:effectLst/>
                        </a:rPr>
                        <a:t>(</a:t>
                      </a:r>
                      <a:r>
                        <a:rPr lang="zh-TW" sz="1100" kern="0">
                          <a:effectLst/>
                        </a:rPr>
                        <a:t>六</a:t>
                      </a:r>
                      <a:r>
                        <a:rPr lang="en-US" sz="1100" kern="0">
                          <a:effectLst/>
                        </a:rPr>
                        <a:t>)</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a:effectLst/>
                        </a:rPr>
                        <a:t>稅捐</a:t>
                      </a:r>
                      <a:r>
                        <a:rPr lang="en-US" sz="1100" kern="0">
                          <a:effectLst/>
                        </a:rPr>
                        <a:t>(C)</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zh-TW" sz="1100" kern="0">
                          <a:effectLst/>
                        </a:rPr>
                        <a:t>式</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en-US" sz="1100" kern="0" dirty="0">
                          <a:effectLst/>
                        </a:rPr>
                        <a:t>1</a:t>
                      </a:r>
                      <a:endParaRPr lang="zh-TW" sz="1100" kern="100" dirty="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r">
                        <a:spcAft>
                          <a:spcPts val="0"/>
                        </a:spcAft>
                      </a:pPr>
                      <a:r>
                        <a:rPr lang="en-US" sz="1100" kern="0" dirty="0">
                          <a:effectLst/>
                        </a:rPr>
                        <a:t>407,121</a:t>
                      </a:r>
                      <a:endParaRPr lang="zh-TW" sz="1100" kern="100" dirty="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r">
                        <a:spcAft>
                          <a:spcPts val="0"/>
                        </a:spcAft>
                      </a:pPr>
                      <a:r>
                        <a:rPr lang="en-US" sz="1100" kern="0">
                          <a:effectLst/>
                        </a:rPr>
                        <a:t>407,121</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en-US" sz="1100" kern="0">
                          <a:effectLst/>
                        </a:rPr>
                        <a:t>5%</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200" kern="100">
                          <a:effectLst/>
                        </a:rPr>
                        <a:t> </a:t>
                      </a:r>
                      <a:endParaRPr lang="zh-TW" sz="1200" kern="100">
                        <a:effectLst/>
                        <a:latin typeface="Times New Roman" panose="02020603050405020304" pitchFamily="18" charset="0"/>
                        <a:ea typeface="新細明體" panose="02020500000000000000" pitchFamily="18" charset="-120"/>
                      </a:endParaRPr>
                    </a:p>
                  </a:txBody>
                  <a:tcPr marL="0" marR="0" marT="0" marB="0" anchor="ctr"/>
                </a:tc>
                <a:extLst>
                  <a:ext uri="{0D108BD9-81ED-4DB2-BD59-A6C34878D82A}">
                    <a16:rowId xmlns:a16="http://schemas.microsoft.com/office/drawing/2014/main" val="2009093017"/>
                  </a:ext>
                </a:extLst>
              </a:tr>
              <a:tr h="254744">
                <a:tc>
                  <a:txBody>
                    <a:bodyPr/>
                    <a:lstStyle/>
                    <a:p>
                      <a:pPr>
                        <a:spcAft>
                          <a:spcPts val="0"/>
                        </a:spcAft>
                      </a:pPr>
                      <a:r>
                        <a:rPr lang="zh-TW" sz="1100" kern="0">
                          <a:effectLst/>
                        </a:rPr>
                        <a:t>　</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zh-TW" sz="1100" kern="0">
                          <a:effectLst/>
                        </a:rPr>
                        <a:t>發包工程費合計</a:t>
                      </a:r>
                      <a:r>
                        <a:rPr lang="en-US" sz="1100" kern="0">
                          <a:effectLst/>
                        </a:rPr>
                        <a:t>(A+B+C)</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a:effectLst/>
                        </a:rPr>
                        <a:t>　</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endParaRPr lang="zh-TW" sz="1100" dirty="0">
                        <a:effectLst/>
                        <a:latin typeface="Times New Roman" panose="02020603050405020304" pitchFamily="18" charset="0"/>
                      </a:endParaRPr>
                    </a:p>
                  </a:txBody>
                  <a:tcPr marL="17780" marR="17780" marT="0" marB="0" anchor="ctr"/>
                </a:tc>
                <a:tc>
                  <a:txBody>
                    <a:bodyPr/>
                    <a:lstStyle/>
                    <a:p>
                      <a:pPr algn="ctr">
                        <a:spcAft>
                          <a:spcPts val="0"/>
                        </a:spcAft>
                      </a:pPr>
                      <a:r>
                        <a:rPr lang="zh-TW" sz="1100" kern="0" dirty="0">
                          <a:effectLst/>
                        </a:rPr>
                        <a:t>　</a:t>
                      </a:r>
                      <a:endParaRPr lang="zh-TW" sz="1100" kern="100" dirty="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r">
                        <a:spcAft>
                          <a:spcPts val="0"/>
                        </a:spcAft>
                      </a:pPr>
                      <a:r>
                        <a:rPr lang="en-US" sz="1100" kern="0" dirty="0">
                          <a:effectLst/>
                        </a:rPr>
                        <a:t>8,549,541</a:t>
                      </a:r>
                      <a:endParaRPr lang="zh-TW" sz="1100" kern="100" dirty="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a:effectLst/>
                        </a:rPr>
                        <a:t>　</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200" kern="100">
                          <a:effectLst/>
                        </a:rPr>
                        <a:t> </a:t>
                      </a:r>
                      <a:endParaRPr lang="zh-TW" sz="1200" kern="100">
                        <a:effectLst/>
                        <a:latin typeface="Times New Roman" panose="02020603050405020304" pitchFamily="18" charset="0"/>
                        <a:ea typeface="新細明體" panose="02020500000000000000" pitchFamily="18" charset="-120"/>
                      </a:endParaRPr>
                    </a:p>
                  </a:txBody>
                  <a:tcPr marL="0" marR="0" marT="0" marB="0" anchor="ctr"/>
                </a:tc>
                <a:extLst>
                  <a:ext uri="{0D108BD9-81ED-4DB2-BD59-A6C34878D82A}">
                    <a16:rowId xmlns:a16="http://schemas.microsoft.com/office/drawing/2014/main" val="1065761043"/>
                  </a:ext>
                </a:extLst>
              </a:tr>
              <a:tr h="365422">
                <a:tc>
                  <a:txBody>
                    <a:bodyPr/>
                    <a:lstStyle/>
                    <a:p>
                      <a:pPr algn="ctr">
                        <a:spcAft>
                          <a:spcPts val="0"/>
                        </a:spcAft>
                      </a:pPr>
                      <a:r>
                        <a:rPr lang="zh-TW" sz="1100" kern="0">
                          <a:effectLst/>
                        </a:rPr>
                        <a:t>參</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a:effectLst/>
                        </a:rPr>
                        <a:t>空氣汙染防治費</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zh-TW" sz="1100" kern="0">
                          <a:effectLst/>
                        </a:rPr>
                        <a:t>式</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en-US" sz="1100" kern="0">
                          <a:effectLst/>
                        </a:rPr>
                        <a:t>1</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r">
                        <a:spcAft>
                          <a:spcPts val="0"/>
                        </a:spcAft>
                      </a:pPr>
                      <a:r>
                        <a:rPr lang="en-US" sz="1100" kern="0" dirty="0">
                          <a:effectLst/>
                        </a:rPr>
                        <a:t>20,821</a:t>
                      </a:r>
                      <a:endParaRPr lang="zh-TW" sz="1100" kern="100" dirty="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r">
                        <a:spcAft>
                          <a:spcPts val="0"/>
                        </a:spcAft>
                      </a:pPr>
                      <a:r>
                        <a:rPr lang="en-US" sz="1100" kern="0" dirty="0">
                          <a:effectLst/>
                        </a:rPr>
                        <a:t>20,821</a:t>
                      </a:r>
                      <a:endParaRPr lang="zh-TW" sz="1100" kern="100" dirty="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en-US" sz="1100" kern="0">
                          <a:effectLst/>
                        </a:rPr>
                        <a:t>DP*0.28%</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200" kern="100">
                          <a:effectLst/>
                        </a:rPr>
                        <a:t> </a:t>
                      </a:r>
                      <a:endParaRPr lang="zh-TW" sz="1200" kern="100">
                        <a:effectLst/>
                        <a:latin typeface="Times New Roman" panose="02020603050405020304" pitchFamily="18" charset="0"/>
                        <a:ea typeface="新細明體" panose="02020500000000000000" pitchFamily="18" charset="-120"/>
                      </a:endParaRPr>
                    </a:p>
                  </a:txBody>
                  <a:tcPr marL="0" marR="0" marT="0" marB="0" anchor="ctr"/>
                </a:tc>
                <a:extLst>
                  <a:ext uri="{0D108BD9-81ED-4DB2-BD59-A6C34878D82A}">
                    <a16:rowId xmlns:a16="http://schemas.microsoft.com/office/drawing/2014/main" val="2253795234"/>
                  </a:ext>
                </a:extLst>
              </a:tr>
              <a:tr h="219254">
                <a:tc>
                  <a:txBody>
                    <a:bodyPr/>
                    <a:lstStyle/>
                    <a:p>
                      <a:pPr algn="ctr">
                        <a:spcAft>
                          <a:spcPts val="0"/>
                        </a:spcAft>
                      </a:pPr>
                      <a:r>
                        <a:rPr lang="zh-TW" sz="1100" kern="0">
                          <a:effectLst/>
                        </a:rPr>
                        <a:t>肆</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a:effectLst/>
                        </a:rPr>
                        <a:t>委託設計監造服務費</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zh-TW" sz="1100" kern="0">
                          <a:effectLst/>
                        </a:rPr>
                        <a:t>式</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en-US" sz="1100" kern="0">
                          <a:effectLst/>
                        </a:rPr>
                        <a:t>1</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r">
                        <a:spcAft>
                          <a:spcPts val="0"/>
                        </a:spcAft>
                      </a:pPr>
                      <a:r>
                        <a:rPr lang="en-US" sz="1100" kern="0" dirty="0">
                          <a:effectLst/>
                        </a:rPr>
                        <a:t>837,011</a:t>
                      </a:r>
                      <a:endParaRPr lang="zh-TW" sz="1100" kern="100" dirty="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r">
                        <a:spcAft>
                          <a:spcPts val="0"/>
                        </a:spcAft>
                      </a:pPr>
                      <a:r>
                        <a:rPr lang="en-US" sz="1100" kern="0" dirty="0">
                          <a:effectLst/>
                        </a:rPr>
                        <a:t>837,011</a:t>
                      </a:r>
                      <a:endParaRPr lang="zh-TW" sz="1100" kern="100" dirty="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a:effectLst/>
                        </a:rPr>
                        <a:t>　</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200" kern="100">
                          <a:effectLst/>
                        </a:rPr>
                        <a:t> </a:t>
                      </a:r>
                      <a:endParaRPr lang="zh-TW" sz="1200" kern="100">
                        <a:effectLst/>
                        <a:latin typeface="Times New Roman" panose="02020603050405020304" pitchFamily="18" charset="0"/>
                        <a:ea typeface="新細明體" panose="02020500000000000000" pitchFamily="18" charset="-120"/>
                      </a:endParaRPr>
                    </a:p>
                  </a:txBody>
                  <a:tcPr marL="0" marR="0" marT="0" marB="0" anchor="ctr"/>
                </a:tc>
                <a:extLst>
                  <a:ext uri="{0D108BD9-81ED-4DB2-BD59-A6C34878D82A}">
                    <a16:rowId xmlns:a16="http://schemas.microsoft.com/office/drawing/2014/main" val="2939617782"/>
                  </a:ext>
                </a:extLst>
              </a:tr>
              <a:tr h="219254">
                <a:tc>
                  <a:txBody>
                    <a:bodyPr/>
                    <a:lstStyle/>
                    <a:p>
                      <a:pPr algn="ctr">
                        <a:spcAft>
                          <a:spcPts val="0"/>
                        </a:spcAft>
                      </a:pPr>
                      <a:r>
                        <a:rPr lang="zh-TW" sz="1100" kern="0">
                          <a:effectLst/>
                        </a:rPr>
                        <a:t>伍</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a:effectLst/>
                        </a:rPr>
                        <a:t>生態檢核服務費</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zh-TW" sz="1100" kern="0">
                          <a:effectLst/>
                        </a:rPr>
                        <a:t>式</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en-US" sz="1100" kern="0">
                          <a:effectLst/>
                        </a:rPr>
                        <a:t>1</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r">
                        <a:spcAft>
                          <a:spcPts val="0"/>
                        </a:spcAft>
                      </a:pPr>
                      <a:r>
                        <a:rPr lang="en-US" sz="1100" kern="0">
                          <a:effectLst/>
                        </a:rPr>
                        <a:t>350,000</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r">
                        <a:spcAft>
                          <a:spcPts val="0"/>
                        </a:spcAft>
                      </a:pPr>
                      <a:r>
                        <a:rPr lang="en-US" sz="1100" kern="0" dirty="0">
                          <a:effectLst/>
                        </a:rPr>
                        <a:t>350,000</a:t>
                      </a:r>
                      <a:endParaRPr lang="zh-TW" sz="1100" kern="100" dirty="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dirty="0">
                          <a:effectLst/>
                        </a:rPr>
                        <a:t>　</a:t>
                      </a:r>
                      <a:endParaRPr lang="zh-TW" sz="1100" kern="100" dirty="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200" kern="100">
                          <a:effectLst/>
                        </a:rPr>
                        <a:t> </a:t>
                      </a:r>
                      <a:endParaRPr lang="zh-TW" sz="1200" kern="100">
                        <a:effectLst/>
                        <a:latin typeface="Times New Roman" panose="02020603050405020304" pitchFamily="18" charset="0"/>
                        <a:ea typeface="新細明體" panose="02020500000000000000" pitchFamily="18" charset="-120"/>
                      </a:endParaRPr>
                    </a:p>
                  </a:txBody>
                  <a:tcPr marL="0" marR="0" marT="0" marB="0" anchor="ctr"/>
                </a:tc>
                <a:extLst>
                  <a:ext uri="{0D108BD9-81ED-4DB2-BD59-A6C34878D82A}">
                    <a16:rowId xmlns:a16="http://schemas.microsoft.com/office/drawing/2014/main" val="2588323076"/>
                  </a:ext>
                </a:extLst>
              </a:tr>
              <a:tr h="219254">
                <a:tc>
                  <a:txBody>
                    <a:bodyPr/>
                    <a:lstStyle/>
                    <a:p>
                      <a:pPr algn="ctr">
                        <a:spcAft>
                          <a:spcPts val="0"/>
                        </a:spcAft>
                      </a:pPr>
                      <a:r>
                        <a:rPr lang="zh-TW" sz="1100" kern="0" dirty="0">
                          <a:effectLst/>
                        </a:rPr>
                        <a:t>陸</a:t>
                      </a:r>
                      <a:endParaRPr lang="zh-TW" sz="1100" kern="100" dirty="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a:effectLst/>
                        </a:rPr>
                        <a:t>工程管理費</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zh-TW" sz="1100" kern="0">
                          <a:effectLst/>
                        </a:rPr>
                        <a:t>式</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en-US" sz="1100" kern="0">
                          <a:effectLst/>
                        </a:rPr>
                        <a:t>1</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r">
                        <a:spcAft>
                          <a:spcPts val="0"/>
                        </a:spcAft>
                      </a:pPr>
                      <a:r>
                        <a:rPr lang="en-US" sz="1100" kern="0">
                          <a:effectLst/>
                        </a:rPr>
                        <a:t>242,627</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r">
                        <a:spcAft>
                          <a:spcPts val="0"/>
                        </a:spcAft>
                      </a:pPr>
                      <a:r>
                        <a:rPr lang="en-US" sz="1100" kern="0" dirty="0">
                          <a:effectLst/>
                        </a:rPr>
                        <a:t>242,627</a:t>
                      </a:r>
                      <a:endParaRPr lang="zh-TW" sz="1100" kern="100" dirty="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dirty="0">
                          <a:effectLst/>
                        </a:rPr>
                        <a:t>約</a:t>
                      </a:r>
                      <a:r>
                        <a:rPr lang="en-US" sz="1100" kern="0" dirty="0">
                          <a:effectLst/>
                        </a:rPr>
                        <a:t>3%</a:t>
                      </a:r>
                      <a:endParaRPr lang="zh-TW" sz="1100" kern="100" dirty="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200" kern="100">
                          <a:effectLst/>
                        </a:rPr>
                        <a:t> </a:t>
                      </a:r>
                      <a:endParaRPr lang="zh-TW" sz="1200" kern="100">
                        <a:effectLst/>
                        <a:latin typeface="Times New Roman" panose="02020603050405020304" pitchFamily="18" charset="0"/>
                        <a:ea typeface="新細明體" panose="02020500000000000000" pitchFamily="18" charset="-120"/>
                      </a:endParaRPr>
                    </a:p>
                  </a:txBody>
                  <a:tcPr marL="0" marR="0" marT="0" marB="0" anchor="ctr"/>
                </a:tc>
                <a:extLst>
                  <a:ext uri="{0D108BD9-81ED-4DB2-BD59-A6C34878D82A}">
                    <a16:rowId xmlns:a16="http://schemas.microsoft.com/office/drawing/2014/main" val="2958282736"/>
                  </a:ext>
                </a:extLst>
              </a:tr>
              <a:tr h="245648">
                <a:tc>
                  <a:txBody>
                    <a:bodyPr/>
                    <a:lstStyle/>
                    <a:p>
                      <a:pPr algn="ctr">
                        <a:spcAft>
                          <a:spcPts val="0"/>
                        </a:spcAft>
                      </a:pPr>
                      <a:r>
                        <a:rPr lang="zh-TW" sz="1100" kern="0">
                          <a:effectLst/>
                        </a:rPr>
                        <a:t>　</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ctr">
                        <a:spcAft>
                          <a:spcPts val="0"/>
                        </a:spcAft>
                      </a:pPr>
                      <a:r>
                        <a:rPr lang="zh-TW" sz="1100" kern="0">
                          <a:effectLst/>
                        </a:rPr>
                        <a:t>總計畫費用</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a:effectLst/>
                        </a:rPr>
                        <a:t>　</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endParaRPr lang="zh-TW" sz="1100">
                        <a:effectLst/>
                        <a:latin typeface="Times New Roman" panose="02020603050405020304" pitchFamily="18" charset="0"/>
                      </a:endParaRPr>
                    </a:p>
                  </a:txBody>
                  <a:tcPr marL="17780" marR="17780" marT="0" marB="0" anchor="ctr"/>
                </a:tc>
                <a:tc>
                  <a:txBody>
                    <a:bodyPr/>
                    <a:lstStyle/>
                    <a:p>
                      <a:pPr algn="r">
                        <a:spcAft>
                          <a:spcPts val="0"/>
                        </a:spcAft>
                      </a:pPr>
                      <a:r>
                        <a:rPr lang="zh-TW" sz="1100" kern="0">
                          <a:effectLst/>
                        </a:rPr>
                        <a:t>　</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lgn="r">
                        <a:spcAft>
                          <a:spcPts val="0"/>
                        </a:spcAft>
                      </a:pPr>
                      <a:r>
                        <a:rPr lang="en-US" sz="1100" kern="0">
                          <a:effectLst/>
                        </a:rPr>
                        <a:t>10,000,000</a:t>
                      </a:r>
                      <a:endParaRPr lang="zh-TW" sz="1100" kern="10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100" kern="0" dirty="0">
                          <a:effectLst/>
                        </a:rPr>
                        <a:t>　</a:t>
                      </a:r>
                      <a:endParaRPr lang="zh-TW" sz="1100" kern="100" dirty="0">
                        <a:effectLst/>
                        <a:latin typeface="Times New Roman" panose="02020603050405020304" pitchFamily="18" charset="0"/>
                        <a:ea typeface="新細明體" panose="02020500000000000000" pitchFamily="18" charset="-120"/>
                      </a:endParaRPr>
                    </a:p>
                  </a:txBody>
                  <a:tcPr marL="17780" marR="17780" marT="0" marB="0" anchor="ctr"/>
                </a:tc>
                <a:tc>
                  <a:txBody>
                    <a:bodyPr/>
                    <a:lstStyle/>
                    <a:p>
                      <a:pPr>
                        <a:spcAft>
                          <a:spcPts val="0"/>
                        </a:spcAft>
                      </a:pPr>
                      <a:r>
                        <a:rPr lang="zh-TW" sz="1200" kern="100" dirty="0">
                          <a:effectLst/>
                        </a:rPr>
                        <a:t> </a:t>
                      </a:r>
                      <a:endParaRPr lang="zh-TW" sz="1200" kern="100" dirty="0">
                        <a:effectLst/>
                        <a:latin typeface="Times New Roman" panose="02020603050405020304" pitchFamily="18" charset="0"/>
                        <a:ea typeface="新細明體" panose="02020500000000000000" pitchFamily="18" charset="-120"/>
                      </a:endParaRPr>
                    </a:p>
                  </a:txBody>
                  <a:tcPr marL="0" marR="0" marT="0" marB="0" anchor="ctr"/>
                </a:tc>
                <a:extLst>
                  <a:ext uri="{0D108BD9-81ED-4DB2-BD59-A6C34878D82A}">
                    <a16:rowId xmlns:a16="http://schemas.microsoft.com/office/drawing/2014/main" val="2665126332"/>
                  </a:ext>
                </a:extLst>
              </a:tr>
            </a:tbl>
          </a:graphicData>
        </a:graphic>
      </p:graphicFrame>
      <p:sp>
        <p:nvSpPr>
          <p:cNvPr id="2" name="投影片編號版面配置區 1"/>
          <p:cNvSpPr>
            <a:spLocks noGrp="1"/>
          </p:cNvSpPr>
          <p:nvPr>
            <p:ph type="sldNum" sz="quarter" idx="12"/>
          </p:nvPr>
        </p:nvSpPr>
        <p:spPr/>
        <p:txBody>
          <a:bodyPr/>
          <a:lstStyle/>
          <a:p>
            <a:fld id="{874E72F4-5AC2-4827-866C-0A5BE25DA73D}" type="slidenum">
              <a:rPr lang="zh-TW" altLang="en-US" smtClean="0"/>
              <a:t>24</a:t>
            </a:fld>
            <a:endParaRPr lang="zh-TW" altLang="en-US"/>
          </a:p>
        </p:txBody>
      </p:sp>
    </p:spTree>
    <p:extLst>
      <p:ext uri="{BB962C8B-B14F-4D97-AF65-F5344CB8AC3E}">
        <p14:creationId xmlns:p14="http://schemas.microsoft.com/office/powerpoint/2010/main" val="2334551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56044" y="113901"/>
            <a:ext cx="3134088" cy="596838"/>
          </a:xfrm>
        </p:spPr>
        <p:txBody>
          <a:bodyPr vert="horz" lIns="91440" tIns="45720" rIns="91440" bIns="45720" rtlCol="0" anchor="ctr">
            <a:normAutofit/>
          </a:bodyPr>
          <a:lstStyle/>
          <a:p>
            <a:r>
              <a:rPr lang="zh-TW" altLang="en-US" sz="2800" b="1" dirty="0"/>
              <a:t>計畫執行期程表</a:t>
            </a:r>
          </a:p>
        </p:txBody>
      </p:sp>
      <p:sp>
        <p:nvSpPr>
          <p:cNvPr id="6" name="Rectangle 4"/>
          <p:cNvSpPr>
            <a:spLocks noChangeArrowheads="1"/>
          </p:cNvSpPr>
          <p:nvPr/>
        </p:nvSpPr>
        <p:spPr bwMode="auto">
          <a:xfrm>
            <a:off x="0" y="2981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5" name="表格 4"/>
          <p:cNvGraphicFramePr>
            <a:graphicFrameLocks noGrp="1"/>
          </p:cNvGraphicFramePr>
          <p:nvPr>
            <p:extLst>
              <p:ext uri="{D42A27DB-BD31-4B8C-83A1-F6EECF244321}">
                <p14:modId xmlns:p14="http://schemas.microsoft.com/office/powerpoint/2010/main" val="3093651840"/>
              </p:ext>
            </p:extLst>
          </p:nvPr>
        </p:nvGraphicFramePr>
        <p:xfrm>
          <a:off x="303371" y="945656"/>
          <a:ext cx="8387702" cy="5301317"/>
        </p:xfrm>
        <a:graphic>
          <a:graphicData uri="http://schemas.openxmlformats.org/drawingml/2006/table">
            <a:tbl>
              <a:tblPr/>
              <a:tblGrid>
                <a:gridCol w="1983256">
                  <a:extLst>
                    <a:ext uri="{9D8B030D-6E8A-4147-A177-3AD203B41FA5}">
                      <a16:colId xmlns:a16="http://schemas.microsoft.com/office/drawing/2014/main" val="4243317022"/>
                    </a:ext>
                  </a:extLst>
                </a:gridCol>
                <a:gridCol w="355606">
                  <a:extLst>
                    <a:ext uri="{9D8B030D-6E8A-4147-A177-3AD203B41FA5}">
                      <a16:colId xmlns:a16="http://schemas.microsoft.com/office/drawing/2014/main" val="725020024"/>
                    </a:ext>
                  </a:extLst>
                </a:gridCol>
                <a:gridCol w="355606">
                  <a:extLst>
                    <a:ext uri="{9D8B030D-6E8A-4147-A177-3AD203B41FA5}">
                      <a16:colId xmlns:a16="http://schemas.microsoft.com/office/drawing/2014/main" val="3617460240"/>
                    </a:ext>
                  </a:extLst>
                </a:gridCol>
                <a:gridCol w="355606">
                  <a:extLst>
                    <a:ext uri="{9D8B030D-6E8A-4147-A177-3AD203B41FA5}">
                      <a16:colId xmlns:a16="http://schemas.microsoft.com/office/drawing/2014/main" val="726834900"/>
                    </a:ext>
                  </a:extLst>
                </a:gridCol>
                <a:gridCol w="355606">
                  <a:extLst>
                    <a:ext uri="{9D8B030D-6E8A-4147-A177-3AD203B41FA5}">
                      <a16:colId xmlns:a16="http://schemas.microsoft.com/office/drawing/2014/main" val="2974110235"/>
                    </a:ext>
                  </a:extLst>
                </a:gridCol>
                <a:gridCol w="355606">
                  <a:extLst>
                    <a:ext uri="{9D8B030D-6E8A-4147-A177-3AD203B41FA5}">
                      <a16:colId xmlns:a16="http://schemas.microsoft.com/office/drawing/2014/main" val="1278861070"/>
                    </a:ext>
                  </a:extLst>
                </a:gridCol>
                <a:gridCol w="355606">
                  <a:extLst>
                    <a:ext uri="{9D8B030D-6E8A-4147-A177-3AD203B41FA5}">
                      <a16:colId xmlns:a16="http://schemas.microsoft.com/office/drawing/2014/main" val="1905820712"/>
                    </a:ext>
                  </a:extLst>
                </a:gridCol>
                <a:gridCol w="355606">
                  <a:extLst>
                    <a:ext uri="{9D8B030D-6E8A-4147-A177-3AD203B41FA5}">
                      <a16:colId xmlns:a16="http://schemas.microsoft.com/office/drawing/2014/main" val="1899464143"/>
                    </a:ext>
                  </a:extLst>
                </a:gridCol>
                <a:gridCol w="355606">
                  <a:extLst>
                    <a:ext uri="{9D8B030D-6E8A-4147-A177-3AD203B41FA5}">
                      <a16:colId xmlns:a16="http://schemas.microsoft.com/office/drawing/2014/main" val="1594636606"/>
                    </a:ext>
                  </a:extLst>
                </a:gridCol>
                <a:gridCol w="355606">
                  <a:extLst>
                    <a:ext uri="{9D8B030D-6E8A-4147-A177-3AD203B41FA5}">
                      <a16:colId xmlns:a16="http://schemas.microsoft.com/office/drawing/2014/main" val="1994077826"/>
                    </a:ext>
                  </a:extLst>
                </a:gridCol>
                <a:gridCol w="355606">
                  <a:extLst>
                    <a:ext uri="{9D8B030D-6E8A-4147-A177-3AD203B41FA5}">
                      <a16:colId xmlns:a16="http://schemas.microsoft.com/office/drawing/2014/main" val="648310043"/>
                    </a:ext>
                  </a:extLst>
                </a:gridCol>
                <a:gridCol w="355606">
                  <a:extLst>
                    <a:ext uri="{9D8B030D-6E8A-4147-A177-3AD203B41FA5}">
                      <a16:colId xmlns:a16="http://schemas.microsoft.com/office/drawing/2014/main" val="2683831999"/>
                    </a:ext>
                  </a:extLst>
                </a:gridCol>
                <a:gridCol w="355606">
                  <a:extLst>
                    <a:ext uri="{9D8B030D-6E8A-4147-A177-3AD203B41FA5}">
                      <a16:colId xmlns:a16="http://schemas.microsoft.com/office/drawing/2014/main" val="3944359134"/>
                    </a:ext>
                  </a:extLst>
                </a:gridCol>
                <a:gridCol w="355606">
                  <a:extLst>
                    <a:ext uri="{9D8B030D-6E8A-4147-A177-3AD203B41FA5}">
                      <a16:colId xmlns:a16="http://schemas.microsoft.com/office/drawing/2014/main" val="4123646894"/>
                    </a:ext>
                  </a:extLst>
                </a:gridCol>
                <a:gridCol w="355606">
                  <a:extLst>
                    <a:ext uri="{9D8B030D-6E8A-4147-A177-3AD203B41FA5}">
                      <a16:colId xmlns:a16="http://schemas.microsoft.com/office/drawing/2014/main" val="920636396"/>
                    </a:ext>
                  </a:extLst>
                </a:gridCol>
                <a:gridCol w="355606">
                  <a:extLst>
                    <a:ext uri="{9D8B030D-6E8A-4147-A177-3AD203B41FA5}">
                      <a16:colId xmlns:a16="http://schemas.microsoft.com/office/drawing/2014/main" val="2001940963"/>
                    </a:ext>
                  </a:extLst>
                </a:gridCol>
                <a:gridCol w="355606">
                  <a:extLst>
                    <a:ext uri="{9D8B030D-6E8A-4147-A177-3AD203B41FA5}">
                      <a16:colId xmlns:a16="http://schemas.microsoft.com/office/drawing/2014/main" val="3899773529"/>
                    </a:ext>
                  </a:extLst>
                </a:gridCol>
                <a:gridCol w="357375">
                  <a:extLst>
                    <a:ext uri="{9D8B030D-6E8A-4147-A177-3AD203B41FA5}">
                      <a16:colId xmlns:a16="http://schemas.microsoft.com/office/drawing/2014/main" val="3863423094"/>
                    </a:ext>
                  </a:extLst>
                </a:gridCol>
                <a:gridCol w="357375">
                  <a:extLst>
                    <a:ext uri="{9D8B030D-6E8A-4147-A177-3AD203B41FA5}">
                      <a16:colId xmlns:a16="http://schemas.microsoft.com/office/drawing/2014/main" val="284546725"/>
                    </a:ext>
                  </a:extLst>
                </a:gridCol>
              </a:tblGrid>
              <a:tr h="499797">
                <a:tc gridSpan="19">
                  <a:txBody>
                    <a:bodyPr/>
                    <a:lstStyle/>
                    <a:p>
                      <a:pPr>
                        <a:spcAft>
                          <a:spcPts val="0"/>
                        </a:spcAft>
                      </a:pPr>
                      <a:r>
                        <a:rPr lang="zh-TW" sz="1600" b="1" kern="0">
                          <a:effectLst/>
                          <a:latin typeface="標楷體" panose="03000509000000000000" pitchFamily="65" charset="-120"/>
                          <a:ea typeface="新細明體" panose="02020500000000000000" pitchFamily="18" charset="-120"/>
                          <a:cs typeface="新細明體" panose="02020500000000000000" pitchFamily="18" charset="-120"/>
                        </a:rPr>
                        <a:t>雙鯉湖水環境改善計畫執行期程</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348588895"/>
                  </a:ext>
                </a:extLst>
              </a:tr>
              <a:tr h="263147">
                <a:tc rowSpan="2">
                  <a:txBody>
                    <a:bodyPr/>
                    <a:lstStyle/>
                    <a:p>
                      <a:pPr algn="ctr">
                        <a:spcAft>
                          <a:spcPts val="0"/>
                        </a:spcAft>
                      </a:pPr>
                      <a:r>
                        <a:rPr lang="zh-TW" sz="1600" b="1" kern="0" dirty="0">
                          <a:effectLst/>
                          <a:latin typeface="標楷體" panose="03000509000000000000" pitchFamily="65" charset="-120"/>
                          <a:ea typeface="新細明體" panose="02020500000000000000" pitchFamily="18" charset="-120"/>
                          <a:cs typeface="新細明體" panose="02020500000000000000" pitchFamily="18" charset="-120"/>
                        </a:rPr>
                        <a:t>執</a:t>
                      </a:r>
                      <a:r>
                        <a:rPr lang="zh-TW" sz="1600" b="1" kern="0" dirty="0">
                          <a:effectLst/>
                          <a:latin typeface="Times New Roman" panose="02020603050405020304" pitchFamily="18" charset="0"/>
                          <a:ea typeface="標楷體" panose="03000509000000000000" pitchFamily="65" charset="-120"/>
                          <a:cs typeface="新細明體" panose="02020500000000000000" pitchFamily="18" charset="-120"/>
                        </a:rPr>
                        <a:t> </a:t>
                      </a:r>
                      <a:r>
                        <a:rPr lang="zh-TW" sz="1600" b="1" kern="0" dirty="0">
                          <a:effectLst/>
                          <a:latin typeface="標楷體" panose="03000509000000000000" pitchFamily="65" charset="-120"/>
                          <a:ea typeface="新細明體" panose="02020500000000000000" pitchFamily="18" charset="-120"/>
                          <a:cs typeface="新細明體" panose="02020500000000000000" pitchFamily="18" charset="-120"/>
                        </a:rPr>
                        <a:t>行</a:t>
                      </a:r>
                      <a:r>
                        <a:rPr lang="zh-TW" sz="1600" b="1" kern="0" dirty="0">
                          <a:effectLst/>
                          <a:latin typeface="Times New Roman" panose="02020603050405020304" pitchFamily="18" charset="0"/>
                          <a:ea typeface="標楷體" panose="03000509000000000000" pitchFamily="65" charset="-120"/>
                          <a:cs typeface="新細明體" panose="02020500000000000000" pitchFamily="18" charset="-120"/>
                        </a:rPr>
                        <a:t> </a:t>
                      </a:r>
                      <a:r>
                        <a:rPr lang="zh-TW" sz="1600" b="1" kern="0" dirty="0">
                          <a:effectLst/>
                          <a:latin typeface="標楷體" panose="03000509000000000000" pitchFamily="65" charset="-120"/>
                          <a:ea typeface="新細明體" panose="02020500000000000000" pitchFamily="18" charset="-120"/>
                          <a:cs typeface="新細明體" panose="02020500000000000000" pitchFamily="18" charset="-120"/>
                        </a:rPr>
                        <a:t>項</a:t>
                      </a:r>
                      <a:r>
                        <a:rPr lang="zh-TW" sz="1600" b="1" kern="0" dirty="0">
                          <a:effectLst/>
                          <a:latin typeface="Times New Roman" panose="02020603050405020304" pitchFamily="18" charset="0"/>
                          <a:ea typeface="標楷體" panose="03000509000000000000" pitchFamily="65" charset="-120"/>
                          <a:cs typeface="新細明體" panose="02020500000000000000" pitchFamily="18" charset="-120"/>
                        </a:rPr>
                        <a:t> </a:t>
                      </a:r>
                      <a:r>
                        <a:rPr lang="zh-TW" sz="1600" b="1" kern="0" dirty="0">
                          <a:effectLst/>
                          <a:latin typeface="標楷體" panose="03000509000000000000" pitchFamily="65" charset="-120"/>
                          <a:ea typeface="新細明體" panose="02020500000000000000" pitchFamily="18" charset="-120"/>
                          <a:cs typeface="新細明體" panose="02020500000000000000" pitchFamily="18" charset="-120"/>
                        </a:rPr>
                        <a:t>目</a:t>
                      </a:r>
                      <a:endParaRPr lang="zh-TW" sz="1600" b="1"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9">
                  <a:txBody>
                    <a:bodyPr/>
                    <a:lstStyle/>
                    <a:p>
                      <a:pPr algn="ctr">
                        <a:spcAft>
                          <a:spcPts val="0"/>
                        </a:spcAft>
                      </a:pPr>
                      <a:r>
                        <a:rPr lang="en-US" sz="1600" b="1" kern="0" dirty="0">
                          <a:effectLst/>
                          <a:latin typeface="標楷體" panose="03000509000000000000" pitchFamily="65" charset="-120"/>
                          <a:ea typeface="新細明體" panose="02020500000000000000" pitchFamily="18" charset="-120"/>
                          <a:cs typeface="新細明體" panose="02020500000000000000" pitchFamily="18" charset="-120"/>
                        </a:rPr>
                        <a:t>110</a:t>
                      </a:r>
                      <a:r>
                        <a:rPr lang="zh-TW" sz="1600" b="1" kern="0" dirty="0">
                          <a:effectLst/>
                          <a:latin typeface="標楷體" panose="03000509000000000000" pitchFamily="65" charset="-120"/>
                          <a:ea typeface="新細明體" panose="02020500000000000000" pitchFamily="18" charset="-120"/>
                          <a:cs typeface="新細明體" panose="02020500000000000000" pitchFamily="18" charset="-120"/>
                        </a:rPr>
                        <a:t>年</a:t>
                      </a:r>
                      <a:endParaRPr lang="zh-TW" sz="1600" b="1"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9">
                  <a:txBody>
                    <a:bodyPr/>
                    <a:lstStyle/>
                    <a:p>
                      <a:pPr algn="ctr">
                        <a:spcAft>
                          <a:spcPts val="0"/>
                        </a:spcAft>
                      </a:pPr>
                      <a:r>
                        <a:rPr lang="en-US" sz="1600" b="1" kern="0" dirty="0">
                          <a:effectLst/>
                          <a:latin typeface="標楷體" panose="03000509000000000000" pitchFamily="65" charset="-120"/>
                          <a:ea typeface="新細明體" panose="02020500000000000000" pitchFamily="18" charset="-120"/>
                          <a:cs typeface="新細明體" panose="02020500000000000000" pitchFamily="18" charset="-120"/>
                        </a:rPr>
                        <a:t>111</a:t>
                      </a:r>
                      <a:r>
                        <a:rPr lang="zh-TW" sz="1600" b="1" kern="0" dirty="0">
                          <a:effectLst/>
                          <a:latin typeface="標楷體" panose="03000509000000000000" pitchFamily="65" charset="-120"/>
                          <a:ea typeface="新細明體" panose="02020500000000000000" pitchFamily="18" charset="-120"/>
                          <a:cs typeface="新細明體" panose="02020500000000000000" pitchFamily="18" charset="-120"/>
                        </a:rPr>
                        <a:t>年</a:t>
                      </a:r>
                      <a:endParaRPr lang="zh-TW" sz="1600" b="1"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5232302"/>
                  </a:ext>
                </a:extLst>
              </a:tr>
              <a:tr h="328021">
                <a:tc vMerge="1">
                  <a:txBody>
                    <a:bodyPr/>
                    <a:lstStyle/>
                    <a:p>
                      <a:endParaRPr lang="zh-TW" altLang="en-US"/>
                    </a:p>
                  </a:txBody>
                  <a:tcPr/>
                </a:tc>
                <a:tc>
                  <a:txBody>
                    <a:bodyPr/>
                    <a:lstStyle/>
                    <a:p>
                      <a:pPr algn="ctr">
                        <a:spcAft>
                          <a:spcPts val="0"/>
                        </a:spcAft>
                      </a:pPr>
                      <a:r>
                        <a:rPr lang="en-US" sz="1600" b="1" kern="0" dirty="0">
                          <a:effectLst/>
                          <a:latin typeface="標楷體" panose="03000509000000000000" pitchFamily="65" charset="-120"/>
                          <a:ea typeface="新細明體" panose="02020500000000000000" pitchFamily="18" charset="-120"/>
                          <a:cs typeface="新細明體" panose="02020500000000000000" pitchFamily="18" charset="-120"/>
                        </a:rPr>
                        <a:t>4</a:t>
                      </a:r>
                      <a:endParaRPr lang="zh-TW" sz="1600" b="1"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dirty="0">
                          <a:effectLst/>
                          <a:latin typeface="標楷體" panose="03000509000000000000" pitchFamily="65" charset="-120"/>
                          <a:ea typeface="新細明體" panose="02020500000000000000" pitchFamily="18" charset="-120"/>
                          <a:cs typeface="新細明體" panose="02020500000000000000" pitchFamily="18" charset="-120"/>
                        </a:rPr>
                        <a:t>5</a:t>
                      </a:r>
                      <a:endParaRPr lang="zh-TW" sz="1600" b="1"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dirty="0">
                          <a:effectLst/>
                          <a:latin typeface="標楷體" panose="03000509000000000000" pitchFamily="65" charset="-120"/>
                          <a:ea typeface="新細明體" panose="02020500000000000000" pitchFamily="18" charset="-120"/>
                          <a:cs typeface="新細明體" panose="02020500000000000000" pitchFamily="18" charset="-120"/>
                        </a:rPr>
                        <a:t>6</a:t>
                      </a:r>
                      <a:endParaRPr lang="zh-TW" sz="1600" b="1"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dirty="0">
                          <a:effectLst/>
                          <a:latin typeface="標楷體" panose="03000509000000000000" pitchFamily="65" charset="-120"/>
                          <a:ea typeface="新細明體" panose="02020500000000000000" pitchFamily="18" charset="-120"/>
                          <a:cs typeface="新細明體" panose="02020500000000000000" pitchFamily="18" charset="-120"/>
                        </a:rPr>
                        <a:t>7</a:t>
                      </a:r>
                      <a:endParaRPr lang="zh-TW" sz="1600" b="1"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dirty="0">
                          <a:effectLst/>
                          <a:latin typeface="標楷體" panose="03000509000000000000" pitchFamily="65" charset="-120"/>
                          <a:ea typeface="新細明體" panose="02020500000000000000" pitchFamily="18" charset="-120"/>
                          <a:cs typeface="新細明體" panose="02020500000000000000" pitchFamily="18" charset="-120"/>
                        </a:rPr>
                        <a:t>8</a:t>
                      </a:r>
                      <a:endParaRPr lang="zh-TW" sz="1600" b="1"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dirty="0">
                          <a:effectLst/>
                          <a:latin typeface="標楷體" panose="03000509000000000000" pitchFamily="65" charset="-120"/>
                          <a:ea typeface="新細明體" panose="02020500000000000000" pitchFamily="18" charset="-120"/>
                          <a:cs typeface="新細明體" panose="02020500000000000000" pitchFamily="18" charset="-120"/>
                        </a:rPr>
                        <a:t>9</a:t>
                      </a:r>
                      <a:endParaRPr lang="zh-TW" sz="1600" b="1"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rPr>
                        <a:t>10</a:t>
                      </a:r>
                      <a:endParaRPr lang="zh-TW"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rPr>
                        <a:t>11</a:t>
                      </a:r>
                      <a:endParaRPr lang="zh-TW"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rPr>
                        <a:t>12</a:t>
                      </a:r>
                      <a:endParaRPr lang="zh-TW"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rPr>
                        <a:t>1</a:t>
                      </a:r>
                      <a:endParaRPr lang="zh-TW"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rPr>
                        <a:t>2</a:t>
                      </a:r>
                      <a:endParaRPr lang="zh-TW"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rPr>
                        <a:t>3</a:t>
                      </a:r>
                      <a:endParaRPr lang="zh-TW"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rPr>
                        <a:t>4</a:t>
                      </a:r>
                      <a:endParaRPr lang="zh-TW"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rPr>
                        <a:t>5</a:t>
                      </a:r>
                      <a:endParaRPr lang="zh-TW"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rPr>
                        <a:t>6</a:t>
                      </a:r>
                      <a:endParaRPr lang="zh-TW"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rPr>
                        <a:t>7</a:t>
                      </a:r>
                      <a:endParaRPr lang="zh-TW"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rPr>
                        <a:t>8</a:t>
                      </a:r>
                      <a:endParaRPr lang="zh-TW"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rPr>
                        <a:t>9</a:t>
                      </a:r>
                      <a:endParaRPr lang="zh-TW"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164409"/>
                  </a:ext>
                </a:extLst>
              </a:tr>
              <a:tr h="263147">
                <a:tc rowSpan="2">
                  <a:txBody>
                    <a:bodyPr/>
                    <a:lstStyle/>
                    <a:p>
                      <a:pPr marL="225425" indent="-225425">
                        <a:spcAft>
                          <a:spcPts val="0"/>
                        </a:spcAft>
                      </a:pPr>
                      <a:r>
                        <a:rPr lang="zh-TW" sz="1500" b="1" kern="0">
                          <a:solidFill>
                            <a:srgbClr val="000000"/>
                          </a:solidFill>
                          <a:effectLst/>
                          <a:latin typeface="標楷體" panose="03000509000000000000" pitchFamily="65" charset="-120"/>
                          <a:ea typeface="新細明體" panose="02020500000000000000" pitchFamily="18" charset="-120"/>
                          <a:cs typeface="新細明體" panose="02020500000000000000" pitchFamily="18" charset="-120"/>
                        </a:rPr>
                        <a:t>計畫送審</a:t>
                      </a:r>
                      <a:endParaRPr lang="zh-TW" sz="1500" b="1" kern="10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dirty="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dirty="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dirty="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dirty="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dirty="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dirty="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dirty="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dirty="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dirty="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dirty="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dirty="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dirty="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dirty="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dirty="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85803549"/>
                  </a:ext>
                </a:extLst>
              </a:tr>
              <a:tr h="263147">
                <a:tc vMerge="1">
                  <a:txBody>
                    <a:bodyPr/>
                    <a:lstStyle/>
                    <a:p>
                      <a:endParaRPr lang="zh-TW" altLang="en-US"/>
                    </a:p>
                  </a:txBody>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89342762"/>
                  </a:ext>
                </a:extLst>
              </a:tr>
              <a:tr h="263147">
                <a:tc rowSpan="2">
                  <a:txBody>
                    <a:bodyPr/>
                    <a:lstStyle/>
                    <a:p>
                      <a:pPr>
                        <a:spcAft>
                          <a:spcPts val="0"/>
                        </a:spcAft>
                      </a:pPr>
                      <a:r>
                        <a:rPr lang="zh-TW" sz="1500" b="1" kern="100">
                          <a:solidFill>
                            <a:srgbClr val="000000"/>
                          </a:solidFill>
                          <a:effectLst/>
                          <a:latin typeface="標楷體" panose="03000509000000000000" pitchFamily="65" charset="-120"/>
                          <a:ea typeface="新細明體" panose="02020500000000000000" pitchFamily="18" charset="-120"/>
                        </a:rPr>
                        <a:t>計畫修正核定</a:t>
                      </a:r>
                      <a:endParaRPr lang="zh-TW" sz="1500" b="1" kern="10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30944608"/>
                  </a:ext>
                </a:extLst>
              </a:tr>
              <a:tr h="263147">
                <a:tc vMerge="1">
                  <a:txBody>
                    <a:bodyPr/>
                    <a:lstStyle/>
                    <a:p>
                      <a:endParaRPr lang="zh-TW" altLang="en-US"/>
                    </a:p>
                  </a:txBody>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68481445"/>
                  </a:ext>
                </a:extLst>
              </a:tr>
              <a:tr h="263147">
                <a:tc rowSpan="2">
                  <a:txBody>
                    <a:bodyPr/>
                    <a:lstStyle/>
                    <a:p>
                      <a:pPr>
                        <a:spcAft>
                          <a:spcPts val="0"/>
                        </a:spcAft>
                      </a:pPr>
                      <a:r>
                        <a:rPr lang="zh-TW" sz="1500" b="1" kern="100">
                          <a:solidFill>
                            <a:srgbClr val="000000"/>
                          </a:solidFill>
                          <a:effectLst/>
                          <a:latin typeface="標楷體" panose="03000509000000000000" pitchFamily="65" charset="-120"/>
                          <a:ea typeface="新細明體" panose="02020500000000000000" pitchFamily="18" charset="-120"/>
                        </a:rPr>
                        <a:t>規劃設計</a:t>
                      </a:r>
                      <a:r>
                        <a:rPr lang="en-US" sz="1500" b="1" kern="100">
                          <a:solidFill>
                            <a:srgbClr val="000000"/>
                          </a:solidFill>
                          <a:effectLst/>
                          <a:latin typeface="標楷體" panose="03000509000000000000" pitchFamily="65" charset="-120"/>
                          <a:ea typeface="新細明體" panose="02020500000000000000" pitchFamily="18" charset="-120"/>
                        </a:rPr>
                        <a:t>(</a:t>
                      </a:r>
                      <a:r>
                        <a:rPr lang="zh-TW" sz="1500" b="1" kern="100">
                          <a:solidFill>
                            <a:srgbClr val="000000"/>
                          </a:solidFill>
                          <a:effectLst/>
                          <a:latin typeface="標楷體" panose="03000509000000000000" pitchFamily="65" charset="-120"/>
                          <a:ea typeface="新細明體" panose="02020500000000000000" pitchFamily="18" charset="-120"/>
                        </a:rPr>
                        <a:t>含生態檢核</a:t>
                      </a:r>
                      <a:r>
                        <a:rPr lang="en-US" sz="1500" b="1" kern="100">
                          <a:solidFill>
                            <a:srgbClr val="000000"/>
                          </a:solidFill>
                          <a:effectLst/>
                          <a:latin typeface="標楷體" panose="03000509000000000000" pitchFamily="65" charset="-120"/>
                          <a:ea typeface="新細明體" panose="02020500000000000000" pitchFamily="18" charset="-120"/>
                        </a:rPr>
                        <a:t>)</a:t>
                      </a:r>
                      <a:r>
                        <a:rPr lang="zh-TW" sz="1500" b="1" kern="100">
                          <a:solidFill>
                            <a:srgbClr val="000000"/>
                          </a:solidFill>
                          <a:effectLst/>
                          <a:latin typeface="標楷體" panose="03000509000000000000" pitchFamily="65" charset="-120"/>
                          <a:ea typeface="新細明體" panose="02020500000000000000" pitchFamily="18" charset="-120"/>
                        </a:rPr>
                        <a:t>招標階段</a:t>
                      </a:r>
                      <a:endParaRPr lang="zh-TW" sz="1500" b="1" kern="10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dirty="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dirty="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73543719"/>
                  </a:ext>
                </a:extLst>
              </a:tr>
              <a:tr h="263147">
                <a:tc vMerge="1">
                  <a:txBody>
                    <a:bodyPr/>
                    <a:lstStyle/>
                    <a:p>
                      <a:endParaRPr lang="zh-TW" altLang="en-US"/>
                    </a:p>
                  </a:txBody>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6722240"/>
                  </a:ext>
                </a:extLst>
              </a:tr>
              <a:tr h="263147">
                <a:tc rowSpan="2">
                  <a:txBody>
                    <a:bodyPr/>
                    <a:lstStyle/>
                    <a:p>
                      <a:pPr>
                        <a:spcAft>
                          <a:spcPts val="0"/>
                        </a:spcAft>
                      </a:pPr>
                      <a:r>
                        <a:rPr lang="zh-TW" sz="1500" b="1" kern="100">
                          <a:solidFill>
                            <a:srgbClr val="000000"/>
                          </a:solidFill>
                          <a:effectLst/>
                          <a:latin typeface="標楷體" panose="03000509000000000000" pitchFamily="65" charset="-120"/>
                          <a:ea typeface="新細明體" panose="02020500000000000000" pitchFamily="18" charset="-120"/>
                        </a:rPr>
                        <a:t>工程規劃設計</a:t>
                      </a:r>
                      <a:endParaRPr lang="zh-TW" sz="1500" b="1" kern="10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38537559"/>
                  </a:ext>
                </a:extLst>
              </a:tr>
              <a:tr h="263147">
                <a:tc vMerge="1">
                  <a:txBody>
                    <a:bodyPr/>
                    <a:lstStyle/>
                    <a:p>
                      <a:endParaRPr lang="zh-TW" altLang="en-US"/>
                    </a:p>
                  </a:txBody>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44204531"/>
                  </a:ext>
                </a:extLst>
              </a:tr>
              <a:tr h="263147">
                <a:tc rowSpan="2">
                  <a:txBody>
                    <a:bodyPr/>
                    <a:lstStyle/>
                    <a:p>
                      <a:pPr>
                        <a:spcAft>
                          <a:spcPts val="0"/>
                        </a:spcAft>
                      </a:pPr>
                      <a:r>
                        <a:rPr lang="zh-TW" sz="1500" b="1" kern="100">
                          <a:solidFill>
                            <a:srgbClr val="000000"/>
                          </a:solidFill>
                          <a:effectLst/>
                          <a:latin typeface="標楷體" panose="03000509000000000000" pitchFamily="65" charset="-120"/>
                          <a:ea typeface="新細明體" panose="02020500000000000000" pitchFamily="18" charset="-120"/>
                        </a:rPr>
                        <a:t>工程招標階段</a:t>
                      </a:r>
                      <a:endParaRPr lang="zh-TW" sz="1500" b="1" kern="10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38785244"/>
                  </a:ext>
                </a:extLst>
              </a:tr>
              <a:tr h="263147">
                <a:tc vMerge="1">
                  <a:txBody>
                    <a:bodyPr/>
                    <a:lstStyle/>
                    <a:p>
                      <a:endParaRPr lang="zh-TW" altLang="en-US"/>
                    </a:p>
                  </a:txBody>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78485398"/>
                  </a:ext>
                </a:extLst>
              </a:tr>
              <a:tr h="263147">
                <a:tc rowSpan="2">
                  <a:txBody>
                    <a:bodyPr/>
                    <a:lstStyle/>
                    <a:p>
                      <a:pPr>
                        <a:spcAft>
                          <a:spcPts val="0"/>
                        </a:spcAft>
                      </a:pPr>
                      <a:r>
                        <a:rPr lang="zh-TW" sz="1500" b="1" kern="100">
                          <a:solidFill>
                            <a:srgbClr val="000000"/>
                          </a:solidFill>
                          <a:effectLst/>
                          <a:latin typeface="標楷體" panose="03000509000000000000" pitchFamily="65" charset="-120"/>
                          <a:ea typeface="新細明體" panose="02020500000000000000" pitchFamily="18" charset="-120"/>
                        </a:rPr>
                        <a:t>工程施工及監造</a:t>
                      </a:r>
                      <a:endParaRPr lang="zh-TW" sz="1500" b="1" kern="10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76106555"/>
                  </a:ext>
                </a:extLst>
              </a:tr>
              <a:tr h="263147">
                <a:tc vMerge="1">
                  <a:txBody>
                    <a:bodyPr/>
                    <a:lstStyle/>
                    <a:p>
                      <a:endParaRPr lang="zh-TW" altLang="en-US"/>
                    </a:p>
                  </a:txBody>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75006403"/>
                  </a:ext>
                </a:extLst>
              </a:tr>
              <a:tr h="263147">
                <a:tc rowSpan="2">
                  <a:txBody>
                    <a:bodyPr/>
                    <a:lstStyle/>
                    <a:p>
                      <a:pPr>
                        <a:spcAft>
                          <a:spcPts val="0"/>
                        </a:spcAft>
                      </a:pPr>
                      <a:r>
                        <a:rPr lang="zh-TW" sz="1500" b="1" kern="0">
                          <a:solidFill>
                            <a:srgbClr val="000000"/>
                          </a:solidFill>
                          <a:effectLst/>
                          <a:latin typeface="標楷體" panose="03000509000000000000" pitchFamily="65" charset="-120"/>
                          <a:ea typeface="新細明體" panose="02020500000000000000" pitchFamily="18" charset="-120"/>
                          <a:cs typeface="新細明體" panose="02020500000000000000" pitchFamily="18" charset="-120"/>
                        </a:rPr>
                        <a:t>生態檢核作業</a:t>
                      </a:r>
                      <a:endParaRPr lang="zh-TW" sz="1500" b="1" kern="10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637346693"/>
                  </a:ext>
                </a:extLst>
              </a:tr>
              <a:tr h="263147">
                <a:tc vMerge="1">
                  <a:txBody>
                    <a:bodyPr/>
                    <a:lstStyle/>
                    <a:p>
                      <a:endParaRPr lang="zh-TW" altLang="en-US"/>
                    </a:p>
                  </a:txBody>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44211025"/>
                  </a:ext>
                </a:extLst>
              </a:tr>
              <a:tr h="263147">
                <a:tc rowSpan="2">
                  <a:txBody>
                    <a:bodyPr/>
                    <a:lstStyle/>
                    <a:p>
                      <a:pPr>
                        <a:spcAft>
                          <a:spcPts val="0"/>
                        </a:spcAft>
                      </a:pPr>
                      <a:r>
                        <a:rPr lang="zh-TW" sz="1500" b="1" kern="0" dirty="0">
                          <a:solidFill>
                            <a:srgbClr val="000000"/>
                          </a:solidFill>
                          <a:effectLst/>
                          <a:latin typeface="標楷體" panose="03000509000000000000" pitchFamily="65" charset="-120"/>
                          <a:ea typeface="新細明體" panose="02020500000000000000" pitchFamily="18" charset="-120"/>
                          <a:cs typeface="新細明體" panose="02020500000000000000" pitchFamily="18" charset="-120"/>
                        </a:rPr>
                        <a:t>工程驗收結算</a:t>
                      </a:r>
                      <a:endParaRPr lang="zh-TW" sz="1500" b="1"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113681038"/>
                  </a:ext>
                </a:extLst>
              </a:tr>
              <a:tr h="263147">
                <a:tc vMerge="1">
                  <a:txBody>
                    <a:bodyPr/>
                    <a:lstStyle/>
                    <a:p>
                      <a:endParaRPr lang="zh-TW" altLang="en-US"/>
                    </a:p>
                  </a:txBody>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dirty="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dirty="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23669838"/>
                  </a:ext>
                </a:extLst>
              </a:tr>
            </a:tbl>
          </a:graphicData>
        </a:graphic>
      </p:graphicFrame>
      <p:sp>
        <p:nvSpPr>
          <p:cNvPr id="2" name="投影片編號版面配置區 1"/>
          <p:cNvSpPr>
            <a:spLocks noGrp="1"/>
          </p:cNvSpPr>
          <p:nvPr>
            <p:ph type="sldNum" sz="quarter" idx="12"/>
          </p:nvPr>
        </p:nvSpPr>
        <p:spPr/>
        <p:txBody>
          <a:bodyPr/>
          <a:lstStyle/>
          <a:p>
            <a:fld id="{874E72F4-5AC2-4827-866C-0A5BE25DA73D}" type="slidenum">
              <a:rPr lang="zh-TW" altLang="en-US" smtClean="0"/>
              <a:t>25</a:t>
            </a:fld>
            <a:endParaRPr lang="zh-TW" altLang="en-US"/>
          </a:p>
        </p:txBody>
      </p:sp>
    </p:spTree>
    <p:extLst>
      <p:ext uri="{BB962C8B-B14F-4D97-AF65-F5344CB8AC3E}">
        <p14:creationId xmlns:p14="http://schemas.microsoft.com/office/powerpoint/2010/main" val="3573219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3823" y="693554"/>
            <a:ext cx="8776531" cy="5478423"/>
          </a:xfrm>
          <a:prstGeom prst="rect">
            <a:avLst/>
          </a:prstGeom>
        </p:spPr>
        <p:txBody>
          <a:bodyPr wrap="square">
            <a:spAutoFit/>
          </a:bodyPr>
          <a:lstStyle/>
          <a:p>
            <a:pPr marL="358775" indent="-358775">
              <a:lnSpc>
                <a:spcPts val="2400"/>
              </a:lnSpc>
              <a:spcBef>
                <a:spcPts val="1200"/>
              </a:spcBef>
              <a:spcAft>
                <a:spcPts val="0"/>
              </a:spcAft>
            </a:pPr>
            <a:r>
              <a:rPr lang="en-US" altLang="zh-TW" sz="2000" b="1" kern="100" dirty="0" smtClean="0">
                <a:solidFill>
                  <a:srgbClr val="000000"/>
                </a:solidFill>
                <a:latin typeface="標楷體" panose="03000509000000000000" pitchFamily="65" charset="-120"/>
                <a:ea typeface="標楷體" panose="03000509000000000000" pitchFamily="65" charset="-120"/>
              </a:rPr>
              <a:t>(</a:t>
            </a:r>
            <a:r>
              <a:rPr lang="zh-TW" altLang="zh-TW" sz="2000" b="1" kern="100" dirty="0">
                <a:solidFill>
                  <a:srgbClr val="000000"/>
                </a:solidFill>
                <a:latin typeface="標楷體" panose="03000509000000000000" pitchFamily="65" charset="-120"/>
                <a:ea typeface="標楷體" panose="03000509000000000000" pitchFamily="65" charset="-120"/>
              </a:rPr>
              <a:t>一</a:t>
            </a:r>
            <a:r>
              <a:rPr lang="en-US" altLang="zh-TW" sz="2000" b="1" kern="100" dirty="0">
                <a:solidFill>
                  <a:srgbClr val="000000"/>
                </a:solidFill>
                <a:latin typeface="標楷體" panose="03000509000000000000" pitchFamily="65" charset="-120"/>
                <a:ea typeface="標楷體" panose="03000509000000000000" pitchFamily="65" charset="-120"/>
              </a:rPr>
              <a:t>)</a:t>
            </a:r>
            <a:r>
              <a:rPr lang="zh-TW" altLang="zh-TW" sz="2000" b="1" kern="100" dirty="0">
                <a:solidFill>
                  <a:srgbClr val="000000"/>
                </a:solidFill>
                <a:latin typeface="標楷體" panose="03000509000000000000" pitchFamily="65" charset="-120"/>
                <a:ea typeface="標楷體" panose="03000509000000000000" pitchFamily="65" charset="-120"/>
              </a:rPr>
              <a:t>工程可行性</a:t>
            </a:r>
            <a:r>
              <a:rPr lang="en-US" altLang="zh-TW" sz="2000" b="1" kern="100" dirty="0">
                <a:solidFill>
                  <a:srgbClr val="000000"/>
                </a:solidFill>
                <a:latin typeface="標楷體" panose="03000509000000000000" pitchFamily="65" charset="-120"/>
                <a:ea typeface="標楷體" panose="03000509000000000000" pitchFamily="65" charset="-120"/>
              </a:rPr>
              <a:t>:</a:t>
            </a:r>
            <a:endParaRPr lang="zh-TW" altLang="zh-TW" sz="2000" kern="100" dirty="0">
              <a:latin typeface="標楷體" panose="03000509000000000000" pitchFamily="65" charset="-120"/>
              <a:ea typeface="標楷體" panose="03000509000000000000" pitchFamily="65" charset="-120"/>
            </a:endParaRPr>
          </a:p>
          <a:p>
            <a:pPr marL="444500">
              <a:lnSpc>
                <a:spcPts val="2400"/>
              </a:lnSpc>
              <a:spcBef>
                <a:spcPts val="1200"/>
              </a:spcBef>
              <a:spcAft>
                <a:spcPts val="0"/>
              </a:spcAft>
            </a:pPr>
            <a:r>
              <a:rPr lang="zh-TW" altLang="zh-TW" sz="2000" kern="100" dirty="0">
                <a:solidFill>
                  <a:srgbClr val="000000"/>
                </a:solidFill>
                <a:latin typeface="標楷體" panose="03000509000000000000" pitchFamily="65" charset="-120"/>
                <a:ea typeface="標楷體" panose="03000509000000000000" pitchFamily="65" charset="-120"/>
              </a:rPr>
              <a:t>本計畫工程主要工項為淤泥清除及建置水質淨化系統等，相關工程技術單純且有諸多案例可參考，故具工程可行性。</a:t>
            </a:r>
            <a:endParaRPr lang="zh-TW" altLang="zh-TW" sz="2000" kern="100" dirty="0">
              <a:latin typeface="標楷體" panose="03000509000000000000" pitchFamily="65" charset="-120"/>
              <a:ea typeface="標楷體" panose="03000509000000000000" pitchFamily="65" charset="-120"/>
            </a:endParaRPr>
          </a:p>
          <a:p>
            <a:pPr marL="358775" indent="-358775">
              <a:lnSpc>
                <a:spcPts val="2400"/>
              </a:lnSpc>
              <a:spcBef>
                <a:spcPts val="1200"/>
              </a:spcBef>
            </a:pPr>
            <a:r>
              <a:rPr lang="en-US" altLang="zh-TW" sz="2000" b="1" kern="100" dirty="0">
                <a:solidFill>
                  <a:srgbClr val="000000"/>
                </a:solidFill>
                <a:latin typeface="標楷體" panose="03000509000000000000" pitchFamily="65" charset="-120"/>
                <a:ea typeface="標楷體" panose="03000509000000000000" pitchFamily="65" charset="-120"/>
              </a:rPr>
              <a:t>(</a:t>
            </a:r>
            <a:r>
              <a:rPr lang="zh-TW" altLang="zh-TW" sz="2000" b="1" kern="100" dirty="0">
                <a:solidFill>
                  <a:srgbClr val="000000"/>
                </a:solidFill>
                <a:latin typeface="標楷體" panose="03000509000000000000" pitchFamily="65" charset="-120"/>
                <a:ea typeface="標楷體" panose="03000509000000000000" pitchFamily="65" charset="-120"/>
              </a:rPr>
              <a:t>二</a:t>
            </a:r>
            <a:r>
              <a:rPr lang="en-US" altLang="zh-TW" sz="2000" b="1" kern="100" dirty="0">
                <a:solidFill>
                  <a:srgbClr val="000000"/>
                </a:solidFill>
                <a:latin typeface="標楷體" panose="03000509000000000000" pitchFamily="65" charset="-120"/>
                <a:ea typeface="標楷體" panose="03000509000000000000" pitchFamily="65" charset="-120"/>
              </a:rPr>
              <a:t>)</a:t>
            </a:r>
            <a:r>
              <a:rPr lang="zh-TW" altLang="zh-TW" sz="2000" b="1" kern="100" dirty="0">
                <a:solidFill>
                  <a:srgbClr val="000000"/>
                </a:solidFill>
                <a:latin typeface="標楷體" panose="03000509000000000000" pitchFamily="65" charset="-120"/>
                <a:ea typeface="標楷體" panose="03000509000000000000" pitchFamily="65" charset="-120"/>
              </a:rPr>
              <a:t>財務可行性</a:t>
            </a:r>
            <a:r>
              <a:rPr lang="en-US" altLang="zh-TW" sz="2000" b="1" kern="100" dirty="0">
                <a:solidFill>
                  <a:srgbClr val="000000"/>
                </a:solidFill>
                <a:latin typeface="標楷體" panose="03000509000000000000" pitchFamily="65" charset="-120"/>
                <a:ea typeface="標楷體" panose="03000509000000000000" pitchFamily="65" charset="-120"/>
              </a:rPr>
              <a:t>:</a:t>
            </a:r>
            <a:endParaRPr lang="zh-TW" altLang="zh-TW" sz="2000" b="1" kern="100" dirty="0">
              <a:solidFill>
                <a:srgbClr val="000000"/>
              </a:solidFill>
              <a:latin typeface="標楷體" panose="03000509000000000000" pitchFamily="65" charset="-120"/>
              <a:ea typeface="標楷體" panose="03000509000000000000" pitchFamily="65" charset="-120"/>
            </a:endParaRPr>
          </a:p>
          <a:p>
            <a:pPr marL="444500">
              <a:lnSpc>
                <a:spcPts val="2400"/>
              </a:lnSpc>
              <a:spcBef>
                <a:spcPts val="1200"/>
              </a:spcBef>
            </a:pPr>
            <a:r>
              <a:rPr lang="zh-TW" altLang="zh-TW" sz="2000" kern="100" dirty="0">
                <a:solidFill>
                  <a:srgbClr val="000000"/>
                </a:solidFill>
                <a:latin typeface="標楷體" panose="03000509000000000000" pitchFamily="65" charset="-120"/>
                <a:ea typeface="標楷體" panose="03000509000000000000" pitchFamily="65" charset="-120"/>
              </a:rPr>
              <a:t>本計畫工程經費不高，除仰賴中央單位補助外，地方政府可分擔部分經費，故具財務可行性。</a:t>
            </a:r>
          </a:p>
          <a:p>
            <a:pPr marL="358775" indent="-358775">
              <a:lnSpc>
                <a:spcPts val="2400"/>
              </a:lnSpc>
              <a:spcBef>
                <a:spcPts val="1200"/>
              </a:spcBef>
              <a:spcAft>
                <a:spcPts val="0"/>
              </a:spcAft>
            </a:pPr>
            <a:r>
              <a:rPr lang="en-US" altLang="zh-TW" sz="2000" b="1" kern="100" dirty="0">
                <a:solidFill>
                  <a:srgbClr val="000000"/>
                </a:solidFill>
                <a:latin typeface="標楷體" panose="03000509000000000000" pitchFamily="65" charset="-120"/>
                <a:ea typeface="標楷體" panose="03000509000000000000" pitchFamily="65" charset="-120"/>
              </a:rPr>
              <a:t>(</a:t>
            </a:r>
            <a:r>
              <a:rPr lang="zh-TW" altLang="zh-TW" sz="2000" b="1" kern="100" dirty="0">
                <a:solidFill>
                  <a:srgbClr val="000000"/>
                </a:solidFill>
                <a:latin typeface="標楷體" panose="03000509000000000000" pitchFamily="65" charset="-120"/>
                <a:ea typeface="標楷體" panose="03000509000000000000" pitchFamily="65" charset="-120"/>
              </a:rPr>
              <a:t>三</a:t>
            </a:r>
            <a:r>
              <a:rPr lang="en-US" altLang="zh-TW" sz="2000" b="1" kern="100" dirty="0">
                <a:solidFill>
                  <a:srgbClr val="000000"/>
                </a:solidFill>
                <a:latin typeface="標楷體" panose="03000509000000000000" pitchFamily="65" charset="-120"/>
                <a:ea typeface="標楷體" panose="03000509000000000000" pitchFamily="65" charset="-120"/>
              </a:rPr>
              <a:t>)</a:t>
            </a:r>
            <a:r>
              <a:rPr lang="zh-TW" altLang="zh-TW" sz="2000" b="1" kern="100" dirty="0">
                <a:solidFill>
                  <a:srgbClr val="000000"/>
                </a:solidFill>
                <a:latin typeface="標楷體" panose="03000509000000000000" pitchFamily="65" charset="-120"/>
                <a:ea typeface="標楷體" panose="03000509000000000000" pitchFamily="65" charset="-120"/>
              </a:rPr>
              <a:t>土地使用可行性</a:t>
            </a:r>
            <a:r>
              <a:rPr lang="en-US" altLang="zh-TW" sz="2000" b="1" kern="100" dirty="0">
                <a:solidFill>
                  <a:srgbClr val="000000"/>
                </a:solidFill>
                <a:latin typeface="標楷體" panose="03000509000000000000" pitchFamily="65" charset="-120"/>
                <a:ea typeface="標楷體" panose="03000509000000000000" pitchFamily="65" charset="-120"/>
              </a:rPr>
              <a:t>:</a:t>
            </a:r>
            <a:endParaRPr lang="zh-TW" altLang="zh-TW" sz="2000" b="1" kern="100" dirty="0">
              <a:solidFill>
                <a:srgbClr val="000000"/>
              </a:solidFill>
              <a:latin typeface="標楷體" panose="03000509000000000000" pitchFamily="65" charset="-120"/>
              <a:ea typeface="標楷體" panose="03000509000000000000" pitchFamily="65" charset="-120"/>
            </a:endParaRPr>
          </a:p>
          <a:p>
            <a:pPr marL="444500">
              <a:lnSpc>
                <a:spcPts val="2400"/>
              </a:lnSpc>
              <a:spcBef>
                <a:spcPts val="1200"/>
              </a:spcBef>
              <a:spcAft>
                <a:spcPts val="0"/>
              </a:spcAft>
            </a:pPr>
            <a:r>
              <a:rPr lang="zh-TW" altLang="zh-TW" sz="2000" kern="100" dirty="0">
                <a:solidFill>
                  <a:srgbClr val="000000"/>
                </a:solidFill>
                <a:latin typeface="標楷體" panose="03000509000000000000" pitchFamily="65" charset="-120"/>
                <a:ea typeface="標楷體" panose="03000509000000000000" pitchFamily="65" charset="-120"/>
              </a:rPr>
              <a:t>本計畫範圍之用地多為公有土地，部分私有土地亦皆能取得地主之使用同意書，故具土地使用可行性。</a:t>
            </a:r>
          </a:p>
          <a:p>
            <a:pPr marL="358775" indent="-358775">
              <a:lnSpc>
                <a:spcPts val="2400"/>
              </a:lnSpc>
              <a:spcBef>
                <a:spcPts val="1200"/>
              </a:spcBef>
            </a:pPr>
            <a:r>
              <a:rPr lang="en-US" altLang="zh-TW" sz="2000" b="1" kern="100" dirty="0">
                <a:solidFill>
                  <a:srgbClr val="000000"/>
                </a:solidFill>
                <a:latin typeface="標楷體" panose="03000509000000000000" pitchFamily="65" charset="-120"/>
                <a:ea typeface="標楷體" panose="03000509000000000000" pitchFamily="65" charset="-120"/>
              </a:rPr>
              <a:t>(</a:t>
            </a:r>
            <a:r>
              <a:rPr lang="zh-TW" altLang="zh-TW" sz="2000" b="1" kern="100" dirty="0">
                <a:solidFill>
                  <a:srgbClr val="000000"/>
                </a:solidFill>
                <a:latin typeface="標楷體" panose="03000509000000000000" pitchFamily="65" charset="-120"/>
                <a:ea typeface="標楷體" panose="03000509000000000000" pitchFamily="65" charset="-120"/>
              </a:rPr>
              <a:t>四</a:t>
            </a:r>
            <a:r>
              <a:rPr lang="en-US" altLang="zh-TW" sz="2000" b="1" kern="100" dirty="0">
                <a:solidFill>
                  <a:srgbClr val="000000"/>
                </a:solidFill>
                <a:latin typeface="標楷體" panose="03000509000000000000" pitchFamily="65" charset="-120"/>
                <a:ea typeface="標楷體" panose="03000509000000000000" pitchFamily="65" charset="-120"/>
              </a:rPr>
              <a:t>)</a:t>
            </a:r>
            <a:r>
              <a:rPr lang="zh-TW" altLang="zh-TW" sz="2000" b="1" kern="100" dirty="0">
                <a:solidFill>
                  <a:srgbClr val="000000"/>
                </a:solidFill>
                <a:latin typeface="標楷體" panose="03000509000000000000" pitchFamily="65" charset="-120"/>
                <a:ea typeface="標楷體" panose="03000509000000000000" pitchFamily="65" charset="-120"/>
              </a:rPr>
              <a:t>環境影響可行性</a:t>
            </a:r>
            <a:r>
              <a:rPr lang="en-US" altLang="zh-TW" sz="2000" b="1" kern="100" dirty="0">
                <a:solidFill>
                  <a:srgbClr val="000000"/>
                </a:solidFill>
                <a:latin typeface="標楷體" panose="03000509000000000000" pitchFamily="65" charset="-120"/>
                <a:ea typeface="標楷體" panose="03000509000000000000" pitchFamily="65" charset="-120"/>
              </a:rPr>
              <a:t>:</a:t>
            </a:r>
            <a:endParaRPr lang="zh-TW" altLang="zh-TW" sz="2000" b="1" kern="100" dirty="0">
              <a:solidFill>
                <a:srgbClr val="000000"/>
              </a:solidFill>
              <a:latin typeface="標楷體" panose="03000509000000000000" pitchFamily="65" charset="-120"/>
              <a:ea typeface="標楷體" panose="03000509000000000000" pitchFamily="65" charset="-120"/>
            </a:endParaRPr>
          </a:p>
          <a:p>
            <a:pPr marL="444500">
              <a:lnSpc>
                <a:spcPts val="2400"/>
              </a:lnSpc>
              <a:spcBef>
                <a:spcPts val="1200"/>
              </a:spcBef>
              <a:spcAft>
                <a:spcPts val="0"/>
              </a:spcAft>
            </a:pPr>
            <a:r>
              <a:rPr lang="zh-TW" altLang="zh-TW" sz="2000" kern="100" dirty="0">
                <a:solidFill>
                  <a:srgbClr val="000000"/>
                </a:solidFill>
                <a:latin typeface="標楷體" panose="03000509000000000000" pitchFamily="65" charset="-120"/>
                <a:ea typeface="標楷體" panose="03000509000000000000" pitchFamily="65" charset="-120"/>
              </a:rPr>
              <a:t>本計畫工程之施作目的為增進雙鯉湖之水深與容量，以及淨化水質與提升周邊環境品質和環境教育功能，因此對於環境具有正面之影響，且於各階段皆搭配生態檢核作業，確保生態環境不致遭受衝擊破壞，故本計畫深具環境影響可行性。</a:t>
            </a:r>
            <a:endParaRPr lang="zh-TW" altLang="zh-TW" sz="2000" kern="100" dirty="0">
              <a:latin typeface="標楷體" panose="03000509000000000000" pitchFamily="65" charset="-120"/>
              <a:ea typeface="標楷體" panose="03000509000000000000" pitchFamily="65" charset="-120"/>
            </a:endParaRPr>
          </a:p>
        </p:txBody>
      </p:sp>
      <p:sp>
        <p:nvSpPr>
          <p:cNvPr id="6" name="標題 1"/>
          <p:cNvSpPr>
            <a:spLocks noGrp="1"/>
          </p:cNvSpPr>
          <p:nvPr>
            <p:ph type="title"/>
          </p:nvPr>
        </p:nvSpPr>
        <p:spPr>
          <a:xfrm>
            <a:off x="79132" y="68366"/>
            <a:ext cx="3134088" cy="625187"/>
          </a:xfrm>
        </p:spPr>
        <p:txBody>
          <a:bodyPr vert="horz" lIns="91440" tIns="45720" rIns="91440" bIns="45720" rtlCol="0" anchor="ctr">
            <a:normAutofit/>
          </a:bodyPr>
          <a:lstStyle/>
          <a:p>
            <a:pPr lvl="0"/>
            <a:r>
              <a:rPr lang="zh-TW" altLang="zh-TW" sz="2800" b="1" dirty="0" smtClean="0"/>
              <a:t>計畫可行性</a:t>
            </a:r>
            <a:endParaRPr lang="zh-TW" altLang="en-US" sz="2800" b="1" dirty="0"/>
          </a:p>
        </p:txBody>
      </p:sp>
      <p:sp>
        <p:nvSpPr>
          <p:cNvPr id="8" name="投影片編號版面配置區 7"/>
          <p:cNvSpPr>
            <a:spLocks noGrp="1"/>
          </p:cNvSpPr>
          <p:nvPr>
            <p:ph type="sldNum" sz="quarter" idx="12"/>
          </p:nvPr>
        </p:nvSpPr>
        <p:spPr/>
        <p:txBody>
          <a:bodyPr/>
          <a:lstStyle/>
          <a:p>
            <a:fld id="{874E72F4-5AC2-4827-866C-0A5BE25DA73D}" type="slidenum">
              <a:rPr lang="zh-TW" altLang="en-US" smtClean="0"/>
              <a:t>26</a:t>
            </a:fld>
            <a:endParaRPr lang="zh-TW" altLang="en-US"/>
          </a:p>
        </p:txBody>
      </p:sp>
    </p:spTree>
    <p:extLst>
      <p:ext uri="{BB962C8B-B14F-4D97-AF65-F5344CB8AC3E}">
        <p14:creationId xmlns:p14="http://schemas.microsoft.com/office/powerpoint/2010/main" val="722415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56044" y="173628"/>
            <a:ext cx="4185139" cy="596838"/>
          </a:xfrm>
        </p:spPr>
        <p:txBody>
          <a:bodyPr vert="horz" lIns="91440" tIns="45720" rIns="91440" bIns="45720" rtlCol="0" anchor="ctr">
            <a:normAutofit/>
          </a:bodyPr>
          <a:lstStyle/>
          <a:p>
            <a:r>
              <a:rPr lang="zh-TW" altLang="en-US" sz="2800" b="1" dirty="0"/>
              <a:t>預期成果及效益</a:t>
            </a:r>
            <a:endParaRPr lang="zh-TW" altLang="en-US" sz="2800" b="1" dirty="0"/>
          </a:p>
        </p:txBody>
      </p:sp>
      <p:sp>
        <p:nvSpPr>
          <p:cNvPr id="6" name="Rectangle 4"/>
          <p:cNvSpPr>
            <a:spLocks noChangeArrowheads="1"/>
          </p:cNvSpPr>
          <p:nvPr/>
        </p:nvSpPr>
        <p:spPr bwMode="auto">
          <a:xfrm>
            <a:off x="0" y="2981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 name="矩形 1"/>
          <p:cNvSpPr/>
          <p:nvPr/>
        </p:nvSpPr>
        <p:spPr>
          <a:xfrm>
            <a:off x="79131" y="1023171"/>
            <a:ext cx="8782858" cy="3016210"/>
          </a:xfrm>
          <a:prstGeom prst="rect">
            <a:avLst/>
          </a:prstGeom>
        </p:spPr>
        <p:txBody>
          <a:bodyPr wrap="square">
            <a:spAutoFit/>
          </a:bodyPr>
          <a:lstStyle/>
          <a:p>
            <a:pPr marL="725488" indent="-457200">
              <a:lnSpc>
                <a:spcPts val="2400"/>
              </a:lnSpc>
              <a:spcBef>
                <a:spcPts val="1200"/>
              </a:spcBef>
              <a:spcAft>
                <a:spcPts val="0"/>
              </a:spcAft>
              <a:buAutoNum type="arabicPeriod"/>
            </a:pPr>
            <a:r>
              <a:rPr lang="zh-TW" altLang="zh-TW" sz="2400" kern="100" dirty="0" smtClean="0">
                <a:solidFill>
                  <a:srgbClr val="000000"/>
                </a:solidFill>
                <a:latin typeface="Times New Roman" panose="02020603050405020304" pitchFamily="18" charset="0"/>
                <a:ea typeface="標楷體" panose="03000509000000000000" pitchFamily="65" charset="-120"/>
              </a:rPr>
              <a:t>建</a:t>
            </a:r>
            <a:r>
              <a:rPr lang="zh-TW" altLang="zh-TW" sz="2400" kern="100" dirty="0">
                <a:solidFill>
                  <a:srgbClr val="000000"/>
                </a:solidFill>
                <a:latin typeface="Times New Roman" panose="02020603050405020304" pitchFamily="18" charset="0"/>
                <a:ea typeface="標楷體" panose="03000509000000000000" pitchFamily="65" charset="-120"/>
              </a:rPr>
              <a:t>構優質景觀，改善既有湖庫品質及友善遊客的自然賞景、賞鳥</a:t>
            </a:r>
            <a:r>
              <a:rPr lang="zh-TW" altLang="zh-TW" sz="2400" kern="100" dirty="0">
                <a:solidFill>
                  <a:srgbClr val="000000"/>
                </a:solidFill>
                <a:latin typeface="Times New Roman" panose="02020603050405020304" pitchFamily="18" charset="0"/>
                <a:ea typeface="標楷體" panose="03000509000000000000" pitchFamily="65" charset="-120"/>
              </a:rPr>
              <a:t>、環境教育及休憩設施，保育生態景觀資源</a:t>
            </a:r>
            <a:r>
              <a:rPr lang="zh-TW" altLang="zh-TW" sz="2400" kern="100" dirty="0" smtClean="0">
                <a:solidFill>
                  <a:srgbClr val="000000"/>
                </a:solidFill>
                <a:latin typeface="Times New Roman" panose="02020603050405020304" pitchFamily="18" charset="0"/>
                <a:ea typeface="標楷體" panose="03000509000000000000" pitchFamily="65" charset="-120"/>
              </a:rPr>
              <a:t>。</a:t>
            </a:r>
            <a:endParaRPr lang="en-US" altLang="zh-TW" sz="2400" kern="100" dirty="0" smtClean="0">
              <a:solidFill>
                <a:srgbClr val="000000"/>
              </a:solidFill>
              <a:latin typeface="Times New Roman" panose="02020603050405020304" pitchFamily="18" charset="0"/>
              <a:ea typeface="標楷體" panose="03000509000000000000" pitchFamily="65" charset="-120"/>
            </a:endParaRPr>
          </a:p>
          <a:p>
            <a:pPr marL="725488" indent="-457200">
              <a:lnSpc>
                <a:spcPts val="2400"/>
              </a:lnSpc>
              <a:spcBef>
                <a:spcPts val="1200"/>
              </a:spcBef>
              <a:spcAft>
                <a:spcPts val="0"/>
              </a:spcAft>
              <a:buAutoNum type="arabicPeriod"/>
            </a:pPr>
            <a:r>
              <a:rPr lang="zh-TW" altLang="zh-TW" sz="2400" kern="100" dirty="0" smtClean="0">
                <a:solidFill>
                  <a:srgbClr val="000000"/>
                </a:solidFill>
                <a:latin typeface="Times New Roman" panose="02020603050405020304" pitchFamily="18" charset="0"/>
                <a:ea typeface="標楷體" panose="03000509000000000000" pitchFamily="65" charset="-120"/>
              </a:rPr>
              <a:t>配合</a:t>
            </a:r>
            <a:r>
              <a:rPr lang="zh-TW" altLang="zh-TW" sz="2400" kern="100" dirty="0">
                <a:solidFill>
                  <a:srgbClr val="000000"/>
                </a:solidFill>
                <a:latin typeface="Times New Roman" panose="02020603050405020304" pitchFamily="18" charset="0"/>
                <a:ea typeface="標楷體" panose="03000509000000000000" pitchFamily="65" charset="-120"/>
              </a:rPr>
              <a:t>湖體疏浚清淤及環境整理，提升湖體的蓄水功能，以達永續發展目標</a:t>
            </a:r>
            <a:r>
              <a:rPr lang="zh-TW" altLang="zh-TW" sz="2400" kern="100" dirty="0" smtClean="0">
                <a:solidFill>
                  <a:srgbClr val="000000"/>
                </a:solidFill>
                <a:latin typeface="Times New Roman" panose="02020603050405020304" pitchFamily="18" charset="0"/>
                <a:ea typeface="標楷體" panose="03000509000000000000" pitchFamily="65" charset="-120"/>
              </a:rPr>
              <a:t>。</a:t>
            </a:r>
            <a:endParaRPr lang="en-US" altLang="zh-TW" sz="2400" kern="100" dirty="0" smtClean="0">
              <a:solidFill>
                <a:srgbClr val="000000"/>
              </a:solidFill>
              <a:latin typeface="Times New Roman" panose="02020603050405020304" pitchFamily="18" charset="0"/>
              <a:ea typeface="標楷體" panose="03000509000000000000" pitchFamily="65" charset="-120"/>
            </a:endParaRPr>
          </a:p>
          <a:p>
            <a:pPr marL="725488" indent="-457200">
              <a:lnSpc>
                <a:spcPts val="2400"/>
              </a:lnSpc>
              <a:spcBef>
                <a:spcPts val="1200"/>
              </a:spcBef>
              <a:spcAft>
                <a:spcPts val="0"/>
              </a:spcAft>
              <a:buAutoNum type="arabicPeriod"/>
            </a:pPr>
            <a:r>
              <a:rPr lang="zh-TW" altLang="zh-TW" sz="2400" kern="100" dirty="0" smtClean="0">
                <a:solidFill>
                  <a:srgbClr val="000000"/>
                </a:solidFill>
                <a:latin typeface="Times New Roman" panose="02020603050405020304" pitchFamily="18" charset="0"/>
                <a:ea typeface="標楷體" panose="03000509000000000000" pitchFamily="65" charset="-120"/>
              </a:rPr>
              <a:t>改善</a:t>
            </a:r>
            <a:r>
              <a:rPr lang="zh-TW" altLang="zh-TW" sz="2400" kern="100" dirty="0">
                <a:solidFill>
                  <a:srgbClr val="000000"/>
                </a:solidFill>
                <a:latin typeface="Times New Roman" panose="02020603050405020304" pitchFamily="18" charset="0"/>
                <a:ea typeface="標楷體" panose="03000509000000000000" pitchFamily="65" charset="-120"/>
              </a:rPr>
              <a:t>湖庫水質，保障水棲生物健康與安全，提升水域周邊之環境衛生</a:t>
            </a:r>
            <a:r>
              <a:rPr lang="zh-TW" altLang="zh-TW" sz="2400" kern="100" dirty="0" smtClean="0">
                <a:solidFill>
                  <a:srgbClr val="000000"/>
                </a:solidFill>
                <a:latin typeface="Times New Roman" panose="02020603050405020304" pitchFamily="18" charset="0"/>
                <a:ea typeface="標楷體" panose="03000509000000000000" pitchFamily="65" charset="-120"/>
              </a:rPr>
              <a:t>。</a:t>
            </a:r>
            <a:endParaRPr lang="en-US" altLang="zh-TW" sz="2400" kern="100" dirty="0" smtClean="0">
              <a:solidFill>
                <a:srgbClr val="000000"/>
              </a:solidFill>
              <a:latin typeface="Times New Roman" panose="02020603050405020304" pitchFamily="18" charset="0"/>
              <a:ea typeface="標楷體" panose="03000509000000000000" pitchFamily="65" charset="-120"/>
            </a:endParaRPr>
          </a:p>
          <a:p>
            <a:pPr marL="725488" indent="-457200">
              <a:lnSpc>
                <a:spcPts val="2400"/>
              </a:lnSpc>
              <a:spcBef>
                <a:spcPts val="1200"/>
              </a:spcBef>
              <a:spcAft>
                <a:spcPts val="0"/>
              </a:spcAft>
              <a:buAutoNum type="arabicPeriod"/>
            </a:pPr>
            <a:r>
              <a:rPr lang="zh-TW" altLang="zh-TW" sz="2400" kern="100" dirty="0" smtClean="0">
                <a:solidFill>
                  <a:srgbClr val="000000"/>
                </a:solidFill>
                <a:latin typeface="Times New Roman" panose="02020603050405020304" pitchFamily="18" charset="0"/>
                <a:ea typeface="標楷體" panose="03000509000000000000" pitchFamily="65" charset="-120"/>
              </a:rPr>
              <a:t>營造</a:t>
            </a:r>
            <a:r>
              <a:rPr lang="zh-TW" altLang="zh-TW" sz="2400" kern="100" dirty="0">
                <a:solidFill>
                  <a:srgbClr val="000000"/>
                </a:solidFill>
                <a:latin typeface="Times New Roman" panose="02020603050405020304" pitchFamily="18" charset="0"/>
                <a:ea typeface="標楷體" panose="03000509000000000000" pitchFamily="65" charset="-120"/>
              </a:rPr>
              <a:t>生物微棲地環境，提供多樣性生物棲息利用，以達到整體生態保育與復育。 </a:t>
            </a:r>
          </a:p>
        </p:txBody>
      </p:sp>
      <p:sp>
        <p:nvSpPr>
          <p:cNvPr id="4" name="投影片編號版面配置區 3"/>
          <p:cNvSpPr>
            <a:spLocks noGrp="1"/>
          </p:cNvSpPr>
          <p:nvPr>
            <p:ph type="sldNum" sz="quarter" idx="12"/>
          </p:nvPr>
        </p:nvSpPr>
        <p:spPr/>
        <p:txBody>
          <a:bodyPr/>
          <a:lstStyle/>
          <a:p>
            <a:fld id="{874E72F4-5AC2-4827-866C-0A5BE25DA73D}" type="slidenum">
              <a:rPr lang="zh-TW" altLang="en-US" smtClean="0"/>
              <a:t>27</a:t>
            </a:fld>
            <a:endParaRPr lang="zh-TW" altLang="en-US"/>
          </a:p>
        </p:txBody>
      </p:sp>
    </p:spTree>
    <p:extLst>
      <p:ext uri="{BB962C8B-B14F-4D97-AF65-F5344CB8AC3E}">
        <p14:creationId xmlns:p14="http://schemas.microsoft.com/office/powerpoint/2010/main" val="2888397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2370" y="693554"/>
            <a:ext cx="8853443" cy="5724644"/>
          </a:xfrm>
          <a:prstGeom prst="rect">
            <a:avLst/>
          </a:prstGeom>
        </p:spPr>
        <p:txBody>
          <a:bodyPr wrap="square">
            <a:spAutoFit/>
          </a:bodyPr>
          <a:lstStyle/>
          <a:p>
            <a:pPr indent="-539750">
              <a:spcAft>
                <a:spcPts val="1200"/>
              </a:spcAft>
            </a:pPr>
            <a:r>
              <a:rPr lang="x-none" altLang="zh-TW" sz="2400" b="0" kern="100" dirty="0" smtClean="0">
                <a:effectLst/>
                <a:latin typeface="標楷體" panose="03000509000000000000" pitchFamily="65" charset="-120"/>
                <a:ea typeface="標楷體" panose="03000509000000000000" pitchFamily="65" charset="-120"/>
                <a:cs typeface="Times New Roman" panose="02020603050405020304" pitchFamily="18" charset="0"/>
              </a:rPr>
              <a:t>(</a:t>
            </a:r>
            <a:r>
              <a:rPr lang="x-none" altLang="zh-TW" sz="2400" b="0" kern="100" dirty="0" smtClean="0">
                <a:effectLst/>
                <a:latin typeface="標楷體" panose="03000509000000000000" pitchFamily="65" charset="-120"/>
                <a:ea typeface="標楷體" panose="03000509000000000000" pitchFamily="65" charset="-120"/>
                <a:cs typeface="Times New Roman" panose="02020603050405020304" pitchFamily="18" charset="0"/>
              </a:rPr>
              <a:t>一)</a:t>
            </a:r>
            <a:r>
              <a:rPr lang="x-none" altLang="zh-TW" sz="2400" b="0" kern="100" dirty="0" smtClean="0">
                <a:effectLst/>
                <a:latin typeface="標楷體" panose="03000509000000000000" pitchFamily="65" charset="-120"/>
                <a:ea typeface="標楷體" panose="03000509000000000000" pitchFamily="65" charset="-120"/>
                <a:cs typeface="Times New Roman" panose="02020603050405020304" pitchFamily="18" charset="0"/>
              </a:rPr>
              <a:t>經常性維護管理作業</a:t>
            </a:r>
            <a:endParaRPr lang="zh-TW" altLang="zh-TW" sz="2000" dirty="0" smtClean="0">
              <a:effectLst/>
              <a:latin typeface="標楷體" panose="03000509000000000000" pitchFamily="65" charset="-120"/>
              <a:ea typeface="標楷體" panose="03000509000000000000" pitchFamily="65" charset="-120"/>
              <a:cs typeface="Times New Roman" panose="02020603050405020304" pitchFamily="18" charset="0"/>
            </a:endParaRPr>
          </a:p>
          <a:p>
            <a:pPr indent="304800" algn="just"/>
            <a:r>
              <a:rPr lang="en-US" altLang="zh-TW" sz="2000" kern="100" dirty="0" smtClean="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1</a:t>
            </a:r>
            <a:r>
              <a:rPr lang="en-US" altLang="zh-TW" sz="2000" kern="100" dirty="0" smtClean="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r>
              <a:rPr lang="zh-TW" altLang="zh-TW" sz="2000" kern="100" dirty="0" smtClean="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生物管理：</a:t>
            </a:r>
            <a:endParaRPr lang="zh-TW" altLang="zh-TW" sz="2000" kern="100" dirty="0" smtClean="0">
              <a:effectLst/>
              <a:latin typeface="標楷體" panose="03000509000000000000" pitchFamily="65" charset="-120"/>
              <a:ea typeface="標楷體" panose="03000509000000000000" pitchFamily="65" charset="-120"/>
              <a:cs typeface="Times New Roman" panose="02020603050405020304" pitchFamily="18" charset="0"/>
            </a:endParaRPr>
          </a:p>
          <a:p>
            <a:pPr marL="538163" indent="-88900" algn="just"/>
            <a:r>
              <a:rPr lang="en-US" altLang="zh-TW" kern="100" dirty="0" smtClean="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(1)</a:t>
            </a:r>
            <a:r>
              <a:rPr lang="zh-TW" altLang="zh-TW" kern="100" dirty="0" smtClean="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為</a:t>
            </a:r>
            <a:r>
              <a:rPr lang="zh-TW" altLang="zh-TW"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避免過度干擾溼地生態系統，植栽收割作業每年以</a:t>
            </a:r>
            <a:r>
              <a:rPr lang="en-US" altLang="zh-TW"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1-2</a:t>
            </a:r>
            <a:r>
              <a:rPr lang="zh-TW" altLang="zh-TW"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次為原則。</a:t>
            </a:r>
          </a:p>
          <a:p>
            <a:pPr marL="806450" indent="-361950" algn="just"/>
            <a:r>
              <a:rPr lang="en-US" altLang="zh-TW"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(2)</a:t>
            </a:r>
            <a:r>
              <a:rPr lang="zh-TW" altLang="zh-TW"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病媒蚊管理：針對開放水域定期清理漂浮物和垃圾，避免阻塞水流導致流速減緩，以減少蚊子滋生的機會。</a:t>
            </a:r>
          </a:p>
          <a:p>
            <a:pPr marL="803275" indent="-358775" algn="just"/>
            <a:r>
              <a:rPr lang="en-US" altLang="zh-TW"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(3)</a:t>
            </a:r>
            <a:r>
              <a:rPr lang="zh-TW" altLang="zh-TW"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強勢外來種生物移除：如福壽螺、泰國鱧等強勢物種，應即時撈補移除。</a:t>
            </a:r>
          </a:p>
          <a:p>
            <a:pPr indent="304800" algn="just"/>
            <a:r>
              <a:rPr lang="en-US" altLang="zh-TW" sz="2000" kern="100" dirty="0" smtClean="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a:t>
            </a:r>
            <a:r>
              <a:rPr lang="zh-TW" altLang="zh-TW" sz="2000" kern="100" dirty="0" smtClean="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淤泥管理</a:t>
            </a:r>
            <a:endParaRPr lang="zh-TW" altLang="zh-TW" sz="2000" kern="100" dirty="0" smtClean="0">
              <a:effectLst/>
              <a:latin typeface="標楷體" panose="03000509000000000000" pitchFamily="65" charset="-120"/>
              <a:ea typeface="標楷體" panose="03000509000000000000" pitchFamily="65" charset="-120"/>
              <a:cs typeface="Times New Roman" panose="02020603050405020304" pitchFamily="18" charset="0"/>
            </a:endParaRPr>
          </a:p>
          <a:p>
            <a:pPr marL="538163" algn="just"/>
            <a:r>
              <a:rPr lang="x-none" altLang="zh-TW" sz="2000" dirty="0" smtClean="0">
                <a:effectLst/>
                <a:latin typeface="標楷體" panose="03000509000000000000" pitchFamily="65" charset="-120"/>
                <a:ea typeface="標楷體" panose="03000509000000000000" pitchFamily="65" charset="-120"/>
                <a:cs typeface="Times New Roman" panose="02020603050405020304" pitchFamily="18" charset="0"/>
              </a:rPr>
              <a:t>大量淤泥滯留在</a:t>
            </a:r>
            <a:r>
              <a:rPr lang="zh-TW" altLang="zh-TW" sz="2000" dirty="0" smtClean="0">
                <a:effectLst/>
                <a:latin typeface="標楷體" panose="03000509000000000000" pitchFamily="65" charset="-120"/>
                <a:ea typeface="標楷體" panose="03000509000000000000" pitchFamily="65" charset="-120"/>
                <a:cs typeface="Times New Roman" panose="02020603050405020304" pitchFamily="18" charset="0"/>
              </a:rPr>
              <a:t>溼地內</a:t>
            </a:r>
            <a:r>
              <a:rPr lang="x-none" altLang="zh-TW" sz="2000" dirty="0" smtClean="0">
                <a:effectLst/>
                <a:latin typeface="標楷體" panose="03000509000000000000" pitchFamily="65" charset="-120"/>
                <a:ea typeface="標楷體" panose="03000509000000000000" pitchFamily="65" charset="-120"/>
                <a:cs typeface="Times New Roman" panose="02020603050405020304" pitchFamily="18" charset="0"/>
              </a:rPr>
              <a:t>會造成陸域化、短流化、惡臭產生、自然淨化能力的降低、禽流感的威脅等，因此</a:t>
            </a:r>
            <a:r>
              <a:rPr lang="zh-TW" altLang="zh-TW" sz="2000" dirty="0" smtClean="0">
                <a:effectLst/>
                <a:latin typeface="標楷體" panose="03000509000000000000" pitchFamily="65" charset="-120"/>
                <a:ea typeface="標楷體" panose="03000509000000000000" pitchFamily="65" charset="-120"/>
                <a:cs typeface="Times New Roman" panose="02020603050405020304" pitchFamily="18" charset="0"/>
              </a:rPr>
              <a:t>需擬定</a:t>
            </a:r>
            <a:r>
              <a:rPr lang="x-none" altLang="zh-TW" sz="2000" dirty="0" smtClean="0">
                <a:effectLst/>
                <a:latin typeface="標楷體" panose="03000509000000000000" pitchFamily="65" charset="-120"/>
                <a:ea typeface="標楷體" panose="03000509000000000000" pitchFamily="65" charset="-120"/>
                <a:cs typeface="Times New Roman" panose="02020603050405020304" pitchFamily="18" charset="0"/>
              </a:rPr>
              <a:t>清</a:t>
            </a:r>
            <a:r>
              <a:rPr lang="zh-TW" altLang="zh-TW" sz="2000" dirty="0" smtClean="0">
                <a:effectLst/>
                <a:latin typeface="標楷體" panose="03000509000000000000" pitchFamily="65" charset="-120"/>
                <a:ea typeface="標楷體" panose="03000509000000000000" pitchFamily="65" charset="-120"/>
                <a:cs typeface="Times New Roman" panose="02020603050405020304" pitchFamily="18" charset="0"/>
              </a:rPr>
              <a:t>淤計畫，</a:t>
            </a:r>
            <a:r>
              <a:rPr lang="x-none" altLang="zh-TW" sz="2000" dirty="0" smtClean="0">
                <a:effectLst/>
                <a:latin typeface="標楷體" panose="03000509000000000000" pitchFamily="65" charset="-120"/>
                <a:ea typeface="標楷體" panose="03000509000000000000" pitchFamily="65" charset="-120"/>
                <a:cs typeface="Times New Roman" panose="02020603050405020304" pitchFamily="18" charset="0"/>
              </a:rPr>
              <a:t>原則上</a:t>
            </a:r>
            <a:r>
              <a:rPr lang="zh-TW" altLang="zh-TW" sz="2000" dirty="0" smtClean="0">
                <a:effectLst/>
                <a:latin typeface="標楷體" panose="03000509000000000000" pitchFamily="65" charset="-120"/>
                <a:ea typeface="標楷體" panose="03000509000000000000" pitchFamily="65" charset="-120"/>
                <a:cs typeface="Times New Roman" panose="02020603050405020304" pitchFamily="18" charset="0"/>
              </a:rPr>
              <a:t>視湖底淤積狀況以每</a:t>
            </a:r>
            <a:r>
              <a:rPr lang="x-none" altLang="zh-TW" sz="2000" dirty="0" smtClean="0">
                <a:effectLst/>
                <a:latin typeface="標楷體" panose="03000509000000000000" pitchFamily="65" charset="-120"/>
                <a:ea typeface="標楷體" panose="03000509000000000000" pitchFamily="65" charset="-120"/>
                <a:cs typeface="Times New Roman" panose="02020603050405020304" pitchFamily="18" charset="0"/>
              </a:rPr>
              <a:t>5-10年清理一次，惟進行前應先將溼地內受影響之既有水生植物移出暫置，待清淤完成後再行植入。</a:t>
            </a:r>
            <a:endParaRPr lang="zh-TW" altLang="zh-TW" sz="2000" dirty="0" smtClean="0">
              <a:effectLst/>
              <a:latin typeface="標楷體" panose="03000509000000000000" pitchFamily="65" charset="-120"/>
              <a:ea typeface="標楷體" panose="03000509000000000000" pitchFamily="65" charset="-120"/>
              <a:cs typeface="Times New Roman" panose="02020603050405020304" pitchFamily="18" charset="0"/>
            </a:endParaRPr>
          </a:p>
          <a:p>
            <a:pPr indent="304800" algn="just"/>
            <a:r>
              <a:rPr lang="en-US" altLang="zh-TW" sz="2000" kern="100" dirty="0" smtClean="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a:t>
            </a:r>
            <a:r>
              <a:rPr lang="zh-TW" altLang="zh-TW" sz="2000" kern="100" dirty="0" smtClean="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設施管理</a:t>
            </a:r>
            <a:endParaRPr lang="zh-TW" altLang="zh-TW" sz="2000" kern="100" dirty="0" smtClean="0">
              <a:effectLst/>
              <a:latin typeface="標楷體" panose="03000509000000000000" pitchFamily="65" charset="-120"/>
              <a:ea typeface="標楷體" panose="03000509000000000000" pitchFamily="65" charset="-120"/>
              <a:cs typeface="Times New Roman" panose="02020603050405020304" pitchFamily="18" charset="0"/>
            </a:endParaRPr>
          </a:p>
          <a:p>
            <a:pPr marL="538163" algn="just"/>
            <a:r>
              <a:rPr lang="x-none" altLang="zh-TW" sz="2000" dirty="0" smtClean="0">
                <a:effectLst/>
                <a:latin typeface="標楷體" panose="03000509000000000000" pitchFamily="65" charset="-120"/>
                <a:ea typeface="標楷體" panose="03000509000000000000" pitchFamily="65" charset="-120"/>
                <a:cs typeface="Times New Roman" panose="02020603050405020304" pitchFamily="18" charset="0"/>
              </a:rPr>
              <a:t>每月定期檢視人行步道、自行車道、維護道路等鋪面</a:t>
            </a:r>
            <a:r>
              <a:rPr lang="zh-TW" altLang="zh-TW" sz="2000" dirty="0" smtClean="0">
                <a:effectLst/>
                <a:latin typeface="標楷體" panose="03000509000000000000" pitchFamily="65" charset="-120"/>
                <a:ea typeface="標楷體" panose="03000509000000000000" pitchFamily="65" charset="-120"/>
                <a:cs typeface="Times New Roman" panose="02020603050405020304" pitchFamily="18" charset="0"/>
              </a:rPr>
              <a:t>、以及</a:t>
            </a:r>
            <a:r>
              <a:rPr lang="x-none" altLang="zh-TW" sz="2000" dirty="0" smtClean="0">
                <a:effectLst/>
                <a:latin typeface="標楷體" panose="03000509000000000000" pitchFamily="65" charset="-120"/>
                <a:ea typeface="標楷體" panose="03000509000000000000" pitchFamily="65" charset="-120"/>
                <a:cs typeface="Times New Roman" panose="02020603050405020304" pitchFamily="18" charset="0"/>
              </a:rPr>
              <a:t>解說牌、指示牌、</a:t>
            </a:r>
            <a:r>
              <a:rPr lang="zh-TW" altLang="zh-TW" sz="2000" dirty="0" smtClean="0">
                <a:effectLst/>
                <a:latin typeface="標楷體" panose="03000509000000000000" pitchFamily="65" charset="-120"/>
                <a:ea typeface="標楷體" panose="03000509000000000000" pitchFamily="65" charset="-120"/>
                <a:cs typeface="Times New Roman" panose="02020603050405020304" pitchFamily="18" charset="0"/>
              </a:rPr>
              <a:t>抽水</a:t>
            </a:r>
            <a:r>
              <a:rPr lang="x-none" altLang="zh-TW" sz="2000" dirty="0" smtClean="0">
                <a:effectLst/>
                <a:latin typeface="標楷體" panose="03000509000000000000" pitchFamily="65" charset="-120"/>
                <a:ea typeface="標楷體" panose="03000509000000000000" pitchFamily="65" charset="-120"/>
                <a:cs typeface="Times New Roman" panose="02020603050405020304" pitchFamily="18" charset="0"/>
              </a:rPr>
              <a:t>幫浦、座椅等環境教育及服務性設施</a:t>
            </a:r>
            <a:r>
              <a:rPr lang="zh-TW" altLang="zh-TW" sz="2000" dirty="0" smtClean="0">
                <a:effectLst/>
                <a:latin typeface="標楷體" panose="03000509000000000000" pitchFamily="65" charset="-120"/>
                <a:ea typeface="標楷體" panose="03000509000000000000" pitchFamily="65" charset="-120"/>
                <a:cs typeface="Times New Roman" panose="02020603050405020304" pitchFamily="18" charset="0"/>
              </a:rPr>
              <a:t>等</a:t>
            </a:r>
            <a:r>
              <a:rPr lang="x-none" altLang="zh-TW" sz="2000" dirty="0" smtClean="0">
                <a:effectLst/>
                <a:latin typeface="標楷體" panose="03000509000000000000" pitchFamily="65" charset="-120"/>
                <a:ea typeface="標楷體" panose="03000509000000000000" pitchFamily="65" charset="-120"/>
                <a:cs typeface="Times New Roman" panose="02020603050405020304" pitchFamily="18" charset="0"/>
              </a:rPr>
              <a:t>有無損毀情形，並即時通知廠商處理改善。</a:t>
            </a:r>
            <a:endParaRPr lang="zh-TW" altLang="zh-TW" sz="2000" dirty="0" smtClean="0">
              <a:effectLst/>
              <a:latin typeface="標楷體" panose="03000509000000000000" pitchFamily="65" charset="-120"/>
              <a:ea typeface="標楷體" panose="03000509000000000000" pitchFamily="65" charset="-120"/>
              <a:cs typeface="Times New Roman" panose="02020603050405020304" pitchFamily="18" charset="0"/>
            </a:endParaRPr>
          </a:p>
          <a:p>
            <a:pPr indent="304800" algn="just"/>
            <a:r>
              <a:rPr lang="en-US" altLang="zh-TW" sz="2000" kern="100" dirty="0" smtClean="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4.</a:t>
            </a:r>
            <a:r>
              <a:rPr lang="zh-TW" altLang="zh-TW" sz="2000" kern="100" dirty="0" smtClean="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監測作業</a:t>
            </a:r>
            <a:endParaRPr lang="zh-TW" altLang="zh-TW" sz="2000" kern="100" dirty="0" smtClean="0">
              <a:effectLst/>
              <a:latin typeface="標楷體" panose="03000509000000000000" pitchFamily="65" charset="-120"/>
              <a:ea typeface="標楷體" panose="03000509000000000000" pitchFamily="65" charset="-120"/>
              <a:cs typeface="Times New Roman" panose="02020603050405020304" pitchFamily="18" charset="0"/>
            </a:endParaRPr>
          </a:p>
          <a:p>
            <a:pPr marL="538163" algn="just"/>
            <a:r>
              <a:rPr lang="x-none" altLang="zh-TW" sz="2000" dirty="0" smtClean="0">
                <a:effectLst/>
                <a:latin typeface="標楷體" panose="03000509000000000000" pitchFamily="65" charset="-120"/>
                <a:ea typeface="標楷體" panose="03000509000000000000" pitchFamily="65" charset="-120"/>
                <a:cs typeface="Times New Roman" panose="02020603050405020304" pitchFamily="18" charset="0"/>
              </a:rPr>
              <a:t>長期監測與資料整合分析，</a:t>
            </a:r>
            <a:r>
              <a:rPr lang="zh-TW" altLang="zh-TW" sz="2000" dirty="0" smtClean="0">
                <a:effectLst/>
                <a:latin typeface="標楷體" panose="03000509000000000000" pitchFamily="65" charset="-120"/>
                <a:ea typeface="標楷體" panose="03000509000000000000" pitchFamily="65" charset="-120"/>
                <a:cs typeface="Times New Roman" panose="02020603050405020304" pitchFamily="18" charset="0"/>
              </a:rPr>
              <a:t>有助於</a:t>
            </a:r>
            <a:r>
              <a:rPr lang="x-none" altLang="zh-TW" sz="2000" dirty="0" smtClean="0">
                <a:effectLst/>
                <a:latin typeface="標楷體" panose="03000509000000000000" pitchFamily="65" charset="-120"/>
                <a:ea typeface="標楷體" panose="03000509000000000000" pitchFamily="65" charset="-120"/>
                <a:cs typeface="Times New Roman" panose="02020603050405020304" pitchFamily="18" charset="0"/>
              </a:rPr>
              <a:t>作為操作維護與管理的根據。基本的監測項目</a:t>
            </a:r>
            <a:r>
              <a:rPr lang="zh-TW" altLang="zh-TW" sz="2000" dirty="0" smtClean="0">
                <a:effectLst/>
                <a:latin typeface="標楷體" panose="03000509000000000000" pitchFamily="65" charset="-120"/>
                <a:ea typeface="標楷體" panose="03000509000000000000" pitchFamily="65" charset="-120"/>
                <a:cs typeface="Times New Roman" panose="02020603050405020304" pitchFamily="18" charset="0"/>
              </a:rPr>
              <a:t>包含水文、水質、設施物及生物等項目。</a:t>
            </a:r>
          </a:p>
        </p:txBody>
      </p:sp>
      <p:sp>
        <p:nvSpPr>
          <p:cNvPr id="7" name="標題 1"/>
          <p:cNvSpPr>
            <a:spLocks noGrp="1"/>
          </p:cNvSpPr>
          <p:nvPr>
            <p:ph type="title"/>
          </p:nvPr>
        </p:nvSpPr>
        <p:spPr>
          <a:xfrm>
            <a:off x="79131" y="96716"/>
            <a:ext cx="4185139" cy="596838"/>
          </a:xfrm>
        </p:spPr>
        <p:txBody>
          <a:bodyPr vert="horz" lIns="91440" tIns="45720" rIns="91440" bIns="45720" rtlCol="0" anchor="ctr">
            <a:normAutofit/>
          </a:bodyPr>
          <a:lstStyle/>
          <a:p>
            <a:r>
              <a:rPr lang="zh-TW" altLang="en-US" sz="2800" b="1" dirty="0"/>
              <a:t>營運管理計畫</a:t>
            </a:r>
          </a:p>
        </p:txBody>
      </p:sp>
      <p:sp>
        <p:nvSpPr>
          <p:cNvPr id="5" name="投影片編號版面配置區 4"/>
          <p:cNvSpPr>
            <a:spLocks noGrp="1"/>
          </p:cNvSpPr>
          <p:nvPr>
            <p:ph type="sldNum" sz="quarter" idx="12"/>
          </p:nvPr>
        </p:nvSpPr>
        <p:spPr/>
        <p:txBody>
          <a:bodyPr/>
          <a:lstStyle/>
          <a:p>
            <a:fld id="{874E72F4-5AC2-4827-866C-0A5BE25DA73D}" type="slidenum">
              <a:rPr lang="zh-TW" altLang="en-US" smtClean="0"/>
              <a:t>28</a:t>
            </a:fld>
            <a:endParaRPr lang="zh-TW" altLang="en-US"/>
          </a:p>
        </p:txBody>
      </p:sp>
    </p:spTree>
    <p:extLst>
      <p:ext uri="{BB962C8B-B14F-4D97-AF65-F5344CB8AC3E}">
        <p14:creationId xmlns:p14="http://schemas.microsoft.com/office/powerpoint/2010/main" val="2317391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0" y="2981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 name="矩形 1"/>
          <p:cNvSpPr/>
          <p:nvPr/>
        </p:nvSpPr>
        <p:spPr>
          <a:xfrm>
            <a:off x="427289" y="1424696"/>
            <a:ext cx="8485974" cy="2554545"/>
          </a:xfrm>
          <a:prstGeom prst="rect">
            <a:avLst/>
          </a:prstGeom>
        </p:spPr>
        <p:txBody>
          <a:bodyPr wrap="square">
            <a:spAutoFit/>
          </a:bodyPr>
          <a:lstStyle/>
          <a:p>
            <a:pPr indent="304800" algn="just">
              <a:lnSpc>
                <a:spcPct val="125000"/>
              </a:lnSpc>
              <a:spcBef>
                <a:spcPts val="600"/>
              </a:spcBef>
              <a:spcAft>
                <a:spcPts val="600"/>
              </a:spcAft>
            </a:pPr>
            <a:r>
              <a:rPr lang="x-none" altLang="zh-TW" sz="2000" kern="100" dirty="0" smtClean="0">
                <a:solidFill>
                  <a:srgbClr val="000000"/>
                </a:solidFill>
                <a:latin typeface="標楷體" panose="03000509000000000000" pitchFamily="65" charset="-120"/>
                <a:ea typeface="標楷體" panose="03000509000000000000" pitchFamily="65" charset="-120"/>
                <a:cs typeface="Times New Roman" panose="02020603050405020304" pitchFamily="18" charset="0"/>
              </a:rPr>
              <a:t>一般例行性的操作維護與監測工作委託專業廠商負責執行</a:t>
            </a:r>
            <a:r>
              <a:rPr lang="x-none" altLang="zh-TW" sz="2000"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，而生物棲地環境的管理維護與監測工作則可委由民間保育團體協助執行。</a:t>
            </a:r>
            <a:endParaRPr lang="zh-TW" altLang="zh-TW" sz="2000"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endParaRPr>
          </a:p>
          <a:p>
            <a:pPr indent="304800" algn="just">
              <a:lnSpc>
                <a:spcPct val="125000"/>
              </a:lnSpc>
              <a:spcBef>
                <a:spcPts val="600"/>
              </a:spcBef>
              <a:spcAft>
                <a:spcPts val="600"/>
              </a:spcAft>
            </a:pPr>
            <a:r>
              <a:rPr lang="x-none" altLang="zh-TW" sz="2000"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生物棲地環境的管理維護與監測工作可結合住民參與方式，擴大連結社區組織，組成經營管理團隊，擬訂維護管理規範，使其具有明確之管理辦法與執行依據，並廣招社區居民參與志工服務；以及舉辦環境教育志工培訓課程，結合周邊各級學校共同辦理環境教育推廣活動。</a:t>
            </a:r>
            <a:endParaRPr lang="zh-TW" altLang="zh-TW" sz="2000"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7" name="標題 1"/>
          <p:cNvSpPr>
            <a:spLocks noGrp="1"/>
          </p:cNvSpPr>
          <p:nvPr>
            <p:ph type="title"/>
          </p:nvPr>
        </p:nvSpPr>
        <p:spPr>
          <a:xfrm>
            <a:off x="79131" y="96716"/>
            <a:ext cx="4185139" cy="596838"/>
          </a:xfrm>
        </p:spPr>
        <p:txBody>
          <a:bodyPr vert="horz" lIns="91440" tIns="45720" rIns="91440" bIns="45720" rtlCol="0" anchor="ctr">
            <a:normAutofit/>
          </a:bodyPr>
          <a:lstStyle/>
          <a:p>
            <a:r>
              <a:rPr lang="zh-TW" altLang="en-US" sz="2800" b="1" dirty="0"/>
              <a:t>營運管理計畫</a:t>
            </a:r>
          </a:p>
        </p:txBody>
      </p:sp>
      <p:sp>
        <p:nvSpPr>
          <p:cNvPr id="5" name="矩形 4"/>
          <p:cNvSpPr/>
          <p:nvPr/>
        </p:nvSpPr>
        <p:spPr>
          <a:xfrm>
            <a:off x="209046" y="771309"/>
            <a:ext cx="5109091" cy="512128"/>
          </a:xfrm>
          <a:prstGeom prst="rect">
            <a:avLst/>
          </a:prstGeom>
        </p:spPr>
        <p:txBody>
          <a:bodyPr wrap="none">
            <a:spAutoFit/>
          </a:bodyPr>
          <a:lstStyle/>
          <a:p>
            <a:pPr indent="-539750">
              <a:lnSpc>
                <a:spcPct val="125000"/>
              </a:lnSpc>
              <a:spcBef>
                <a:spcPts val="600"/>
              </a:spcBef>
              <a:spcAft>
                <a:spcPts val="1200"/>
              </a:spcAft>
            </a:pPr>
            <a:r>
              <a:rPr lang="x-none" altLang="zh-TW" sz="2400"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zh-TW" sz="2400" kern="100" dirty="0">
                <a:latin typeface="標楷體" panose="03000509000000000000" pitchFamily="65" charset="-120"/>
                <a:ea typeface="標楷體" panose="03000509000000000000" pitchFamily="65" charset="-120"/>
                <a:cs typeface="Times New Roman" panose="02020603050405020304" pitchFamily="18" charset="0"/>
              </a:rPr>
              <a:t>二</a:t>
            </a:r>
            <a:r>
              <a:rPr lang="x-none" altLang="zh-TW" sz="2400"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zh-TW" sz="2400" kern="100" dirty="0">
                <a:latin typeface="標楷體" panose="03000509000000000000" pitchFamily="65" charset="-120"/>
                <a:ea typeface="標楷體" panose="03000509000000000000" pitchFamily="65" charset="-120"/>
                <a:cs typeface="Times New Roman" panose="02020603050405020304" pitchFamily="18" charset="0"/>
              </a:rPr>
              <a:t>中長程經營管理與住民參與計畫</a:t>
            </a:r>
          </a:p>
        </p:txBody>
      </p:sp>
      <p:sp>
        <p:nvSpPr>
          <p:cNvPr id="8" name="投影片編號版面配置區 7"/>
          <p:cNvSpPr>
            <a:spLocks noGrp="1"/>
          </p:cNvSpPr>
          <p:nvPr>
            <p:ph type="sldNum" sz="quarter" idx="12"/>
          </p:nvPr>
        </p:nvSpPr>
        <p:spPr/>
        <p:txBody>
          <a:bodyPr/>
          <a:lstStyle/>
          <a:p>
            <a:fld id="{874E72F4-5AC2-4827-866C-0A5BE25DA73D}" type="slidenum">
              <a:rPr lang="zh-TW" altLang="en-US" smtClean="0"/>
              <a:t>29</a:t>
            </a:fld>
            <a:endParaRPr lang="zh-TW" altLang="en-US"/>
          </a:p>
        </p:txBody>
      </p:sp>
    </p:spTree>
    <p:extLst>
      <p:ext uri="{BB962C8B-B14F-4D97-AF65-F5344CB8AC3E}">
        <p14:creationId xmlns:p14="http://schemas.microsoft.com/office/powerpoint/2010/main" val="2765771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圖片 19"/>
          <p:cNvPicPr>
            <a:picLocks noChangeAspect="1"/>
          </p:cNvPicPr>
          <p:nvPr/>
        </p:nvPicPr>
        <p:blipFill>
          <a:blip r:embed="rId2"/>
          <a:stretch>
            <a:fillRect/>
          </a:stretch>
        </p:blipFill>
        <p:spPr>
          <a:xfrm>
            <a:off x="0" y="693554"/>
            <a:ext cx="9152740" cy="5989178"/>
          </a:xfrm>
          <a:prstGeom prst="rect">
            <a:avLst/>
          </a:prstGeom>
        </p:spPr>
      </p:pic>
      <p:sp>
        <p:nvSpPr>
          <p:cNvPr id="9" name="標題 1"/>
          <p:cNvSpPr>
            <a:spLocks noGrp="1"/>
          </p:cNvSpPr>
          <p:nvPr>
            <p:ph type="title"/>
          </p:nvPr>
        </p:nvSpPr>
        <p:spPr>
          <a:xfrm>
            <a:off x="79131" y="96716"/>
            <a:ext cx="1923329" cy="596838"/>
          </a:xfrm>
        </p:spPr>
        <p:txBody>
          <a:bodyPr vert="horz" lIns="91440" tIns="45720" rIns="91440" bIns="45720" rtlCol="0" anchor="ctr">
            <a:normAutofit/>
          </a:bodyPr>
          <a:lstStyle/>
          <a:p>
            <a:r>
              <a:rPr lang="zh-TW" altLang="zh-TW" sz="2800" b="1" dirty="0"/>
              <a:t>計畫範圍</a:t>
            </a:r>
            <a:endParaRPr lang="zh-TW" altLang="en-US" sz="2800" b="1" dirty="0"/>
          </a:p>
        </p:txBody>
      </p:sp>
      <p:sp>
        <p:nvSpPr>
          <p:cNvPr id="15" name="文字方塊 14"/>
          <p:cNvSpPr txBox="1"/>
          <p:nvPr/>
        </p:nvSpPr>
        <p:spPr>
          <a:xfrm>
            <a:off x="5224520" y="2232004"/>
            <a:ext cx="1309706" cy="369332"/>
          </a:xfrm>
          <a:prstGeom prst="rect">
            <a:avLst/>
          </a:prstGeom>
          <a:noFill/>
        </p:spPr>
        <p:txBody>
          <a:bodyPr wrap="square" rtlCol="0">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r>
              <a:rPr lang="zh-TW" altLang="en-US" sz="1800" dirty="0"/>
              <a:t>北山</a:t>
            </a:r>
          </a:p>
        </p:txBody>
      </p:sp>
      <p:sp>
        <p:nvSpPr>
          <p:cNvPr id="16" name="文字方塊 15"/>
          <p:cNvSpPr txBox="1"/>
          <p:nvPr/>
        </p:nvSpPr>
        <p:spPr>
          <a:xfrm>
            <a:off x="2002460" y="2810176"/>
            <a:ext cx="1309706" cy="369332"/>
          </a:xfrm>
          <a:prstGeom prst="rect">
            <a:avLst/>
          </a:prstGeom>
          <a:noFill/>
        </p:spPr>
        <p:txBody>
          <a:bodyPr wrap="square" rtlCol="0">
            <a:spAutoFit/>
          </a:bodyPr>
          <a:lstStyle>
            <a:defPPr>
              <a:defRPr lang="zh-TW"/>
            </a:defPPr>
            <a:lvl1pPr>
              <a:defRPr sz="2000"/>
            </a:lvl1pPr>
          </a:lstStyle>
          <a:p>
            <a:r>
              <a:rPr lang="zh-TW" altLang="en-US" sz="1800" b="1" dirty="0">
                <a:latin typeface="微軟正黑體" panose="020B0604030504040204" pitchFamily="34" charset="-120"/>
                <a:ea typeface="微軟正黑體" panose="020B0604030504040204" pitchFamily="34" charset="-120"/>
              </a:rPr>
              <a:t>南山</a:t>
            </a:r>
          </a:p>
        </p:txBody>
      </p:sp>
      <p:sp>
        <p:nvSpPr>
          <p:cNvPr id="17" name="直線圖說文字 2 (無框線) 16"/>
          <p:cNvSpPr/>
          <p:nvPr/>
        </p:nvSpPr>
        <p:spPr>
          <a:xfrm>
            <a:off x="6631263" y="5287165"/>
            <a:ext cx="914673" cy="528226"/>
          </a:xfrm>
          <a:prstGeom prst="callout2">
            <a:avLst>
              <a:gd name="adj1" fmla="val 46809"/>
              <a:gd name="adj2" fmla="val 4861"/>
              <a:gd name="adj3" fmla="val 45220"/>
              <a:gd name="adj4" fmla="val -16451"/>
              <a:gd name="adj5" fmla="val -26663"/>
              <a:gd name="adj6" fmla="val -43128"/>
            </a:avLst>
          </a:prstGeom>
          <a:noFill/>
          <a:ln w="15875">
            <a:solidFill>
              <a:srgbClr val="C00000"/>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b="1" dirty="0">
                <a:solidFill>
                  <a:srgbClr val="FFFF00"/>
                </a:solidFill>
                <a:latin typeface="微軟正黑體" panose="020B0604030504040204" pitchFamily="34" charset="-120"/>
                <a:ea typeface="微軟正黑體" panose="020B0604030504040204" pitchFamily="34" charset="-120"/>
              </a:rPr>
              <a:t>水尾塔</a:t>
            </a:r>
          </a:p>
        </p:txBody>
      </p:sp>
      <p:sp>
        <p:nvSpPr>
          <p:cNvPr id="18" name="直線圖說文字 2 (無框線) 17"/>
          <p:cNvSpPr/>
          <p:nvPr/>
        </p:nvSpPr>
        <p:spPr>
          <a:xfrm>
            <a:off x="6256549" y="6224592"/>
            <a:ext cx="1966179" cy="567577"/>
          </a:xfrm>
          <a:prstGeom prst="callout2">
            <a:avLst>
              <a:gd name="adj1" fmla="val 46809"/>
              <a:gd name="adj2" fmla="val 4861"/>
              <a:gd name="adj3" fmla="val 45220"/>
              <a:gd name="adj4" fmla="val -6174"/>
              <a:gd name="adj5" fmla="val -85014"/>
              <a:gd name="adj6" fmla="val -41421"/>
            </a:avLst>
          </a:prstGeom>
          <a:noFill/>
          <a:ln w="15875">
            <a:solidFill>
              <a:srgbClr val="C00000"/>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TW" altLang="en-US" b="1" dirty="0">
                <a:solidFill>
                  <a:srgbClr val="FFFF00"/>
                </a:solidFill>
                <a:latin typeface="微軟正黑體" panose="020B0604030504040204" pitchFamily="34" charset="-120"/>
                <a:ea typeface="微軟正黑體" panose="020B0604030504040204" pitchFamily="34" charset="-120"/>
              </a:rPr>
              <a:t>雙鯉古地關帝廟</a:t>
            </a:r>
          </a:p>
        </p:txBody>
      </p:sp>
      <p:sp>
        <p:nvSpPr>
          <p:cNvPr id="19" name="直線圖說文字 2 (無框線) 18"/>
          <p:cNvSpPr/>
          <p:nvPr/>
        </p:nvSpPr>
        <p:spPr>
          <a:xfrm flipH="1">
            <a:off x="1153682" y="4647331"/>
            <a:ext cx="2158484" cy="567577"/>
          </a:xfrm>
          <a:prstGeom prst="callout2">
            <a:avLst>
              <a:gd name="adj1" fmla="val 46809"/>
              <a:gd name="adj2" fmla="val 4861"/>
              <a:gd name="adj3" fmla="val 45220"/>
              <a:gd name="adj4" fmla="val -6174"/>
              <a:gd name="adj5" fmla="val 132371"/>
              <a:gd name="adj6" fmla="val -49869"/>
            </a:avLst>
          </a:prstGeom>
          <a:noFill/>
          <a:ln w="15875">
            <a:solidFill>
              <a:srgbClr val="C00000"/>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TW" altLang="en-US" b="1" dirty="0">
                <a:solidFill>
                  <a:srgbClr val="FFFF00"/>
                </a:solidFill>
                <a:latin typeface="微軟正黑體" panose="020B0604030504040204" pitchFamily="34" charset="-120"/>
                <a:ea typeface="微軟正黑體" panose="020B0604030504040204" pitchFamily="34" charset="-120"/>
              </a:rPr>
              <a:t>雙鯉濕地自然中心</a:t>
            </a:r>
          </a:p>
        </p:txBody>
      </p:sp>
      <p:sp>
        <p:nvSpPr>
          <p:cNvPr id="21" name="直線圖說文字 2 (無框線) 20"/>
          <p:cNvSpPr/>
          <p:nvPr/>
        </p:nvSpPr>
        <p:spPr>
          <a:xfrm>
            <a:off x="5351599" y="3387788"/>
            <a:ext cx="1502127" cy="300355"/>
          </a:xfrm>
          <a:prstGeom prst="callout2">
            <a:avLst>
              <a:gd name="adj1" fmla="val 46279"/>
              <a:gd name="adj2" fmla="val -1997"/>
              <a:gd name="adj3" fmla="val 46280"/>
              <a:gd name="adj4" fmla="val -17019"/>
              <a:gd name="adj5" fmla="val 154940"/>
              <a:gd name="adj6" fmla="val -37173"/>
            </a:avLst>
          </a:prstGeom>
          <a:noFill/>
          <a:ln w="19050" cap="flat" cmpd="sng" algn="ctr">
            <a:solidFill>
              <a:srgbClr val="FF0000"/>
            </a:solidFill>
            <a:prstDash val="solid"/>
            <a:headEnd type="none"/>
            <a:tailEnd type="oval"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zh-TW" sz="2000" b="1" kern="100" dirty="0">
                <a:solidFill>
                  <a:srgbClr val="FF0000"/>
                </a:solidFill>
                <a:effectLst/>
                <a:latin typeface="微軟正黑體" panose="020B0604030504040204" pitchFamily="34" charset="-120"/>
                <a:ea typeface="微軟正黑體" panose="020B0604030504040204" pitchFamily="34" charset="-120"/>
                <a:cs typeface="細明體" panose="02020509000000000000" pitchFamily="49" charset="-120"/>
              </a:rPr>
              <a:t>雙鯉</a:t>
            </a:r>
            <a:r>
              <a:rPr lang="zh-TW" sz="2000" b="1" kern="100" dirty="0" smtClean="0">
                <a:solidFill>
                  <a:srgbClr val="FF0000"/>
                </a:solidFill>
                <a:effectLst/>
                <a:latin typeface="微軟正黑體" panose="020B0604030504040204" pitchFamily="34" charset="-120"/>
                <a:ea typeface="微軟正黑體" panose="020B0604030504040204" pitchFamily="34" charset="-120"/>
                <a:cs typeface="細明體" panose="02020509000000000000" pitchFamily="49" charset="-120"/>
              </a:rPr>
              <a:t>湖</a:t>
            </a:r>
            <a:r>
              <a:rPr lang="zh-TW" altLang="en-US" sz="2000" b="1" kern="100" dirty="0">
                <a:solidFill>
                  <a:srgbClr val="FF0000"/>
                </a:solidFill>
                <a:latin typeface="微軟正黑體" panose="020B0604030504040204" pitchFamily="34" charset="-120"/>
                <a:ea typeface="微軟正黑體" panose="020B0604030504040204" pitchFamily="34" charset="-120"/>
                <a:cs typeface="細明體" panose="02020509000000000000" pitchFamily="49" charset="-120"/>
              </a:rPr>
              <a:t>範圍</a:t>
            </a:r>
            <a:endParaRPr lang="zh-TW" sz="2000" b="1" kern="100" dirty="0">
              <a:solidFill>
                <a:srgbClr val="FF0000"/>
              </a:solidFill>
              <a:effectLst/>
              <a:latin typeface="微軟正黑體" panose="020B0604030504040204" pitchFamily="34" charset="-120"/>
              <a:ea typeface="微軟正黑體" panose="020B0604030504040204" pitchFamily="34" charset="-120"/>
              <a:cs typeface="細明體" panose="02020509000000000000" pitchFamily="49" charset="-120"/>
            </a:endParaRPr>
          </a:p>
        </p:txBody>
      </p:sp>
      <p:sp>
        <p:nvSpPr>
          <p:cNvPr id="2" name="投影片編號版面配置區 1"/>
          <p:cNvSpPr>
            <a:spLocks noGrp="1"/>
          </p:cNvSpPr>
          <p:nvPr>
            <p:ph type="sldNum" sz="quarter" idx="12"/>
          </p:nvPr>
        </p:nvSpPr>
        <p:spPr/>
        <p:txBody>
          <a:bodyPr/>
          <a:lstStyle/>
          <a:p>
            <a:fld id="{874E72F4-5AC2-4827-866C-0A5BE25DA73D}" type="slidenum">
              <a:rPr lang="zh-TW" altLang="en-US" smtClean="0"/>
              <a:t>3</a:t>
            </a:fld>
            <a:endParaRPr lang="zh-TW" altLang="en-US"/>
          </a:p>
        </p:txBody>
      </p:sp>
    </p:spTree>
    <p:extLst>
      <p:ext uri="{BB962C8B-B14F-4D97-AF65-F5344CB8AC3E}">
        <p14:creationId xmlns:p14="http://schemas.microsoft.com/office/powerpoint/2010/main" val="7131102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descr="DSCF869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854" y="1698904"/>
            <a:ext cx="4605854" cy="34601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4675" name="Rectangle 3"/>
          <p:cNvSpPr>
            <a:spLocks noChangeArrowheads="1"/>
          </p:cNvSpPr>
          <p:nvPr/>
        </p:nvSpPr>
        <p:spPr bwMode="auto">
          <a:xfrm>
            <a:off x="5682625" y="3550215"/>
            <a:ext cx="305885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zh-TW" altLang="en-US" sz="3600" b="1" i="1" dirty="0" smtClean="0">
                <a:solidFill>
                  <a:srgbClr val="006600"/>
                </a:solidFill>
                <a:effectLst>
                  <a:outerShdw blurRad="38100" dist="38100" dir="2700000" algn="tl">
                    <a:srgbClr val="000000">
                      <a:alpha val="43137"/>
                    </a:srgbClr>
                  </a:outerShdw>
                </a:effectLst>
              </a:rPr>
              <a:t>～ </a:t>
            </a:r>
            <a:r>
              <a:rPr lang="zh-TW" altLang="en-US" sz="3600" b="1" dirty="0" smtClean="0">
                <a:solidFill>
                  <a:srgbClr val="006600"/>
                </a:solidFill>
                <a:effectLst>
                  <a:outerShdw blurRad="38100" dist="38100" dir="2700000" algn="tl">
                    <a:srgbClr val="000000">
                      <a:alpha val="43137"/>
                    </a:srgbClr>
                  </a:outerShdw>
                </a:effectLst>
              </a:rPr>
              <a:t>敬請</a:t>
            </a:r>
            <a:r>
              <a:rPr lang="zh-TW" altLang="en-US" sz="3600" b="1" dirty="0">
                <a:solidFill>
                  <a:srgbClr val="006600"/>
                </a:solidFill>
                <a:effectLst>
                  <a:outerShdw blurRad="38100" dist="38100" dir="2700000" algn="tl">
                    <a:srgbClr val="000000">
                      <a:alpha val="43137"/>
                    </a:srgbClr>
                  </a:outerShdw>
                </a:effectLst>
              </a:rPr>
              <a:t>指教</a:t>
            </a:r>
            <a:r>
              <a:rPr lang="zh-TW" altLang="en-US" sz="3600" b="1" i="1" dirty="0" smtClean="0">
                <a:solidFill>
                  <a:srgbClr val="006600"/>
                </a:solidFill>
                <a:effectLst>
                  <a:outerShdw blurRad="38100" dist="38100" dir="2700000" algn="tl">
                    <a:srgbClr val="000000">
                      <a:alpha val="43137"/>
                    </a:srgbClr>
                  </a:outerShdw>
                </a:effectLst>
              </a:rPr>
              <a:t>～</a:t>
            </a:r>
            <a:endParaRPr lang="zh-TW" altLang="en-US" sz="3600" b="1" i="1" dirty="0">
              <a:solidFill>
                <a:srgbClr val="006600"/>
              </a:solidFill>
              <a:effectLst>
                <a:outerShdw blurRad="38100" dist="38100" dir="2700000" algn="tl">
                  <a:srgbClr val="000000">
                    <a:alpha val="43137"/>
                  </a:srgbClr>
                </a:outerShdw>
              </a:effectLst>
            </a:endParaRPr>
          </a:p>
        </p:txBody>
      </p:sp>
      <p:sp>
        <p:nvSpPr>
          <p:cNvPr id="2" name="投影片編號版面配置區 1"/>
          <p:cNvSpPr>
            <a:spLocks noGrp="1"/>
          </p:cNvSpPr>
          <p:nvPr>
            <p:ph type="sldNum" sz="quarter" idx="12"/>
          </p:nvPr>
        </p:nvSpPr>
        <p:spPr/>
        <p:txBody>
          <a:bodyPr/>
          <a:lstStyle/>
          <a:p>
            <a:fld id="{874E72F4-5AC2-4827-866C-0A5BE25DA73D}" type="slidenum">
              <a:rPr lang="zh-TW" altLang="en-US" smtClean="0"/>
              <a:t>30</a:t>
            </a:fld>
            <a:endParaRPr lang="zh-TW" altLang="en-US"/>
          </a:p>
        </p:txBody>
      </p:sp>
    </p:spTree>
    <p:extLst>
      <p:ext uri="{BB962C8B-B14F-4D97-AF65-F5344CB8AC3E}">
        <p14:creationId xmlns:p14="http://schemas.microsoft.com/office/powerpoint/2010/main" val="13380025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79132" y="96716"/>
            <a:ext cx="1783852" cy="596838"/>
          </a:xfrm>
        </p:spPr>
        <p:txBody>
          <a:bodyPr>
            <a:normAutofit/>
          </a:bodyPr>
          <a:lstStyle/>
          <a:p>
            <a:r>
              <a:rPr lang="zh-TW" altLang="en-US" sz="2800" b="1" dirty="0" smtClean="0"/>
              <a:t>現況環境</a:t>
            </a:r>
            <a:endParaRPr lang="zh-TW" altLang="en-US" sz="2800" dirty="0"/>
          </a:p>
        </p:txBody>
      </p:sp>
      <p:pic>
        <p:nvPicPr>
          <p:cNvPr id="19458" name="圖片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746" y="3892607"/>
            <a:ext cx="3960002" cy="2653471"/>
          </a:xfrm>
          <a:prstGeom prst="rect">
            <a:avLst/>
          </a:prstGeom>
          <a:noFill/>
          <a:extLst>
            <a:ext uri="{909E8E84-426E-40DD-AFC4-6F175D3DCCD1}">
              <a14:hiddenFill xmlns:a14="http://schemas.microsoft.com/office/drawing/2010/main">
                <a:solidFill>
                  <a:srgbClr val="FFFFFF"/>
                </a:solidFill>
              </a14:hiddenFill>
            </a:ext>
          </a:extLst>
        </p:spPr>
      </p:pic>
      <p:pic>
        <p:nvPicPr>
          <p:cNvPr id="19457" name="圖片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0021" y="3892608"/>
            <a:ext cx="3843959" cy="2653471"/>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56220" y="693554"/>
            <a:ext cx="8833055" cy="3093154"/>
          </a:xfrm>
          <a:prstGeom prst="rect">
            <a:avLst/>
          </a:prstGeom>
        </p:spPr>
        <p:txBody>
          <a:bodyPr wrap="square">
            <a:spAutoFit/>
          </a:bodyPr>
          <a:lstStyle/>
          <a:p>
            <a:pPr marL="444500" indent="-179388" algn="just">
              <a:lnSpc>
                <a:spcPts val="2400"/>
              </a:lnSpc>
              <a:spcBef>
                <a:spcPts val="600"/>
              </a:spcBef>
              <a:buFont typeface="Arial" panose="020B0604020202020204" pitchFamily="34" charset="0"/>
              <a:buChar char="•"/>
            </a:pPr>
            <a:r>
              <a:rPr lang="zh-TW" altLang="en-US" sz="2000" kern="100" dirty="0">
                <a:solidFill>
                  <a:srgbClr val="000000"/>
                </a:solidFill>
                <a:latin typeface="Times New Roman" panose="02020603050405020304" pitchFamily="18" charset="0"/>
                <a:ea typeface="標楷體" panose="03000509000000000000" pitchFamily="65" charset="-120"/>
              </a:rPr>
              <a:t>雙鯉湖與慈湖原是相連的大海灣，可供船舶停棲，民國</a:t>
            </a:r>
            <a:r>
              <a:rPr lang="en-US" altLang="zh-TW" sz="2000" kern="100" dirty="0">
                <a:solidFill>
                  <a:srgbClr val="000000"/>
                </a:solidFill>
                <a:latin typeface="Times New Roman" panose="02020603050405020304" pitchFamily="18" charset="0"/>
                <a:ea typeface="標楷體" panose="03000509000000000000" pitchFamily="65" charset="-120"/>
              </a:rPr>
              <a:t>42</a:t>
            </a:r>
            <a:r>
              <a:rPr lang="zh-TW" altLang="en-US" sz="2000" kern="100" dirty="0">
                <a:solidFill>
                  <a:srgbClr val="000000"/>
                </a:solidFill>
                <a:latin typeface="Times New Roman" panose="02020603050405020304" pitchFamily="18" charset="0"/>
                <a:ea typeface="標楷體" panose="03000509000000000000" pitchFamily="65" charset="-120"/>
              </a:rPr>
              <a:t>年時，因為軍事戰略及民生農漁需求</a:t>
            </a:r>
            <a:r>
              <a:rPr lang="zh-TW" altLang="en-US" sz="2000" kern="100" dirty="0" smtClean="0">
                <a:solidFill>
                  <a:srgbClr val="000000"/>
                </a:solidFill>
                <a:latin typeface="Times New Roman" panose="02020603050405020304" pitchFamily="18" charset="0"/>
                <a:ea typeface="標楷體" panose="03000509000000000000" pitchFamily="65" charset="-120"/>
              </a:rPr>
              <a:t>，築堤而成一座近封閉的水域，</a:t>
            </a:r>
            <a:r>
              <a:rPr lang="zh-TW" altLang="en-US" sz="2000" kern="100" dirty="0">
                <a:solidFill>
                  <a:srgbClr val="000000"/>
                </a:solidFill>
                <a:latin typeface="Times New Roman" panose="02020603050405020304" pitchFamily="18" charset="0"/>
                <a:ea typeface="標楷體" panose="03000509000000000000" pitchFamily="65" charset="-120"/>
              </a:rPr>
              <a:t>因位於「雙鯉古地」關帝廟之前方，遂命名為「雙鯉湖」</a:t>
            </a:r>
            <a:r>
              <a:rPr lang="zh-TW" altLang="en-US" sz="2000" kern="100" dirty="0" smtClean="0">
                <a:solidFill>
                  <a:srgbClr val="000000"/>
                </a:solidFill>
                <a:latin typeface="Times New Roman" panose="02020603050405020304" pitchFamily="18" charset="0"/>
                <a:ea typeface="標楷體" panose="03000509000000000000" pitchFamily="65" charset="-120"/>
              </a:rPr>
              <a:t>。</a:t>
            </a:r>
            <a:endParaRPr lang="en-US" altLang="zh-TW" sz="2000" kern="100" dirty="0" smtClean="0">
              <a:solidFill>
                <a:srgbClr val="000000"/>
              </a:solidFill>
              <a:latin typeface="Times New Roman" panose="02020603050405020304" pitchFamily="18" charset="0"/>
              <a:ea typeface="標楷體" panose="03000509000000000000" pitchFamily="65" charset="-120"/>
            </a:endParaRPr>
          </a:p>
          <a:p>
            <a:pPr marL="444500" indent="-179388" algn="just">
              <a:lnSpc>
                <a:spcPts val="2400"/>
              </a:lnSpc>
              <a:spcBef>
                <a:spcPts val="600"/>
              </a:spcBef>
              <a:buFont typeface="Arial" panose="020B0604020202020204" pitchFamily="34" charset="0"/>
              <a:buChar char="•"/>
            </a:pPr>
            <a:r>
              <a:rPr lang="zh-TW" altLang="en-US" sz="2000" kern="100" dirty="0">
                <a:solidFill>
                  <a:srgbClr val="000000"/>
                </a:solidFill>
                <a:latin typeface="Times New Roman" panose="02020603050405020304" pitchFamily="18" charset="0"/>
                <a:ea typeface="標楷體" panose="03000509000000000000" pitchFamily="65" charset="-120"/>
              </a:rPr>
              <a:t>水產</a:t>
            </a:r>
            <a:r>
              <a:rPr lang="zh-TW" altLang="en-US" sz="2000" kern="100" dirty="0" smtClean="0">
                <a:solidFill>
                  <a:srgbClr val="000000"/>
                </a:solidFill>
                <a:latin typeface="Times New Roman" panose="02020603050405020304" pitchFamily="18" charset="0"/>
                <a:ea typeface="標楷體" panose="03000509000000000000" pitchFamily="65" charset="-120"/>
              </a:rPr>
              <a:t>養殖業沒落後，</a:t>
            </a:r>
            <a:r>
              <a:rPr lang="zh-TW" altLang="en-US" sz="2000" kern="100" dirty="0">
                <a:solidFill>
                  <a:srgbClr val="000000"/>
                </a:solidFill>
                <a:latin typeface="Times New Roman" panose="02020603050405020304" pitchFamily="18" charset="0"/>
                <a:ea typeface="標楷體" panose="03000509000000000000" pitchFamily="65" charset="-120"/>
              </a:rPr>
              <a:t>許多魚塭無人經營而任其荒廢，卻吸引了不少的水鳥前來覓食，加上鄰近區域林木茂密，於是逐漸形成了眾多鳥類棲息地。</a:t>
            </a:r>
            <a:endParaRPr lang="en-US" altLang="zh-TW" sz="2000" kern="100" dirty="0" smtClean="0">
              <a:solidFill>
                <a:srgbClr val="000000"/>
              </a:solidFill>
              <a:latin typeface="Times New Roman" panose="02020603050405020304" pitchFamily="18" charset="0"/>
              <a:ea typeface="標楷體" panose="03000509000000000000" pitchFamily="65" charset="-120"/>
            </a:endParaRPr>
          </a:p>
          <a:p>
            <a:pPr marL="444500" indent="-179388" algn="just">
              <a:lnSpc>
                <a:spcPts val="2400"/>
              </a:lnSpc>
              <a:spcBef>
                <a:spcPts val="600"/>
              </a:spcBef>
              <a:buFont typeface="Arial" panose="020B0604020202020204" pitchFamily="34" charset="0"/>
              <a:buChar char="•"/>
            </a:pPr>
            <a:r>
              <a:rPr lang="zh-TW" altLang="zh-TW" sz="2000" kern="100" dirty="0" smtClean="0">
                <a:solidFill>
                  <a:srgbClr val="000000"/>
                </a:solidFill>
                <a:latin typeface="Times New Roman" panose="02020603050405020304" pitchFamily="18" charset="0"/>
                <a:ea typeface="標楷體" panose="03000509000000000000" pitchFamily="65" charset="-120"/>
              </a:rPr>
              <a:t>民國</a:t>
            </a:r>
            <a:r>
              <a:rPr lang="en-US" altLang="zh-TW" sz="2000" kern="100" dirty="0">
                <a:solidFill>
                  <a:srgbClr val="000000"/>
                </a:solidFill>
                <a:latin typeface="Times New Roman" panose="02020603050405020304" pitchFamily="18" charset="0"/>
                <a:ea typeface="標楷體" panose="03000509000000000000" pitchFamily="65" charset="-120"/>
              </a:rPr>
              <a:t>84</a:t>
            </a:r>
            <a:r>
              <a:rPr lang="zh-TW" altLang="zh-TW" sz="2000" kern="100" dirty="0">
                <a:solidFill>
                  <a:srgbClr val="000000"/>
                </a:solidFill>
                <a:latin typeface="Times New Roman" panose="02020603050405020304" pitchFamily="18" charset="0"/>
                <a:ea typeface="標楷體" panose="03000509000000000000" pitchFamily="65" charset="-120"/>
              </a:rPr>
              <a:t>年金門國</a:t>
            </a:r>
            <a:r>
              <a:rPr lang="zh-TW" altLang="zh-TW" sz="2000" kern="100" dirty="0">
                <a:latin typeface="Times New Roman" panose="02020603050405020304" pitchFamily="18" charset="0"/>
                <a:ea typeface="標楷體" panose="03000509000000000000" pitchFamily="65" charset="-120"/>
              </a:rPr>
              <a:t>家公園正式成立，將雙鯉湖與慈湖兩湖區列入範圍，並採不同使用性質的景觀保存策略，使得該區的生物得以受到有效保護</a:t>
            </a:r>
            <a:r>
              <a:rPr lang="zh-TW" altLang="zh-TW" sz="2000" kern="100" dirty="0" smtClean="0">
                <a:latin typeface="Times New Roman" panose="02020603050405020304" pitchFamily="18" charset="0"/>
                <a:ea typeface="標楷體" panose="03000509000000000000" pitchFamily="65" charset="-120"/>
              </a:rPr>
              <a:t>。</a:t>
            </a:r>
            <a:endParaRPr lang="en-US" altLang="zh-TW" sz="2000" kern="100" dirty="0">
              <a:latin typeface="Times New Roman" panose="02020603050405020304" pitchFamily="18" charset="0"/>
              <a:ea typeface="標楷體" panose="03000509000000000000" pitchFamily="65" charset="-120"/>
            </a:endParaRPr>
          </a:p>
          <a:p>
            <a:pPr marL="444500" indent="-179388" algn="just">
              <a:lnSpc>
                <a:spcPts val="2400"/>
              </a:lnSpc>
              <a:spcBef>
                <a:spcPts val="600"/>
              </a:spcBef>
              <a:buFont typeface="Arial" panose="020B0604020202020204" pitchFamily="34" charset="0"/>
              <a:buChar char="•"/>
            </a:pPr>
            <a:r>
              <a:rPr lang="zh-TW" altLang="zh-TW" sz="2000" kern="100" dirty="0" smtClean="0">
                <a:solidFill>
                  <a:srgbClr val="000000"/>
                </a:solidFill>
                <a:latin typeface="Times New Roman" panose="02020603050405020304" pitchFamily="18" charset="0"/>
                <a:ea typeface="標楷體" panose="03000509000000000000" pitchFamily="65" charset="-120"/>
              </a:rPr>
              <a:t>民國</a:t>
            </a:r>
            <a:r>
              <a:rPr lang="en-US" altLang="zh-TW" sz="2000" kern="100" dirty="0">
                <a:solidFill>
                  <a:srgbClr val="000000"/>
                </a:solidFill>
                <a:latin typeface="Times New Roman" panose="02020603050405020304" pitchFamily="18" charset="0"/>
                <a:ea typeface="標楷體" panose="03000509000000000000" pitchFamily="65" charset="-120"/>
              </a:rPr>
              <a:t>89</a:t>
            </a:r>
            <a:r>
              <a:rPr lang="zh-TW" altLang="zh-TW" sz="2000" kern="100" dirty="0">
                <a:solidFill>
                  <a:srgbClr val="000000"/>
                </a:solidFill>
                <a:latin typeface="Times New Roman" panose="02020603050405020304" pitchFamily="18" charset="0"/>
                <a:ea typeface="標楷體" panose="03000509000000000000" pitchFamily="65" charset="-120"/>
              </a:rPr>
              <a:t>年在湖畔建置完成「雙鯉濕地自然中心」，以介紹金門地區的自然資源</a:t>
            </a:r>
            <a:r>
              <a:rPr lang="zh-TW" altLang="zh-TW" sz="2000" kern="100" dirty="0" smtClean="0">
                <a:solidFill>
                  <a:srgbClr val="000000"/>
                </a:solidFill>
                <a:latin typeface="Times New Roman" panose="02020603050405020304" pitchFamily="18" charset="0"/>
                <a:ea typeface="標楷體" panose="03000509000000000000" pitchFamily="65" charset="-120"/>
              </a:rPr>
              <a:t>為主，</a:t>
            </a:r>
            <a:r>
              <a:rPr lang="zh-TW" altLang="zh-TW" sz="2000" kern="100" dirty="0">
                <a:solidFill>
                  <a:srgbClr val="000000"/>
                </a:solidFill>
                <a:latin typeface="Times New Roman" panose="02020603050405020304" pitchFamily="18" charset="0"/>
                <a:ea typeface="標楷體" panose="03000509000000000000" pitchFamily="65" charset="-120"/>
              </a:rPr>
              <a:t>並可沿著湖畔步道進行實地的生態觀察。</a:t>
            </a:r>
            <a:endParaRPr lang="zh-TW" altLang="zh-TW" sz="2000" kern="100" dirty="0">
              <a:latin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fld id="{874E72F4-5AC2-4827-866C-0A5BE25DA73D}" type="slidenum">
              <a:rPr lang="zh-TW" altLang="en-US" smtClean="0"/>
              <a:t>4</a:t>
            </a:fld>
            <a:endParaRPr lang="zh-TW" altLang="en-US"/>
          </a:p>
        </p:txBody>
      </p:sp>
    </p:spTree>
    <p:extLst>
      <p:ext uri="{BB962C8B-B14F-4D97-AF65-F5344CB8AC3E}">
        <p14:creationId xmlns:p14="http://schemas.microsoft.com/office/powerpoint/2010/main" val="1720528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圖片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680" y="3196126"/>
            <a:ext cx="4205588" cy="2813703"/>
          </a:xfrm>
          <a:prstGeom prst="rect">
            <a:avLst/>
          </a:prstGeom>
          <a:noFill/>
          <a:extLst>
            <a:ext uri="{909E8E84-426E-40DD-AFC4-6F175D3DCCD1}">
              <a14:hiddenFill xmlns:a14="http://schemas.microsoft.com/office/drawing/2010/main">
                <a:solidFill>
                  <a:srgbClr val="FFFFFF"/>
                </a:solidFill>
              </a14:hiddenFill>
            </a:ext>
          </a:extLst>
        </p:spPr>
      </p:pic>
      <p:pic>
        <p:nvPicPr>
          <p:cNvPr id="17409" name="圖片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3331" y="3196125"/>
            <a:ext cx="4205748" cy="2813704"/>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85458" y="1125572"/>
            <a:ext cx="8964537" cy="1015663"/>
          </a:xfrm>
          <a:prstGeom prst="rect">
            <a:avLst/>
          </a:prstGeom>
        </p:spPr>
        <p:txBody>
          <a:bodyPr wrap="square">
            <a:spAutoFit/>
          </a:bodyPr>
          <a:lstStyle/>
          <a:p>
            <a:pPr marL="444500" indent="-179388" algn="just">
              <a:lnSpc>
                <a:spcPts val="2400"/>
              </a:lnSpc>
              <a:spcBef>
                <a:spcPts val="600"/>
              </a:spcBef>
              <a:buFont typeface="Arial" panose="020B0604020202020204" pitchFamily="34" charset="0"/>
              <a:buChar char="•"/>
            </a:pPr>
            <a:r>
              <a:rPr lang="zh-TW" altLang="zh-TW" sz="2000" kern="100" dirty="0">
                <a:solidFill>
                  <a:srgbClr val="000000"/>
                </a:solidFill>
                <a:latin typeface="Times New Roman" panose="02020603050405020304" pitchFamily="18" charset="0"/>
                <a:ea typeface="標楷體" panose="03000509000000000000" pitchFamily="65" charset="-120"/>
              </a:rPr>
              <a:t>雙鯉湖附近區域有南山、北山及林厝等傳統聚落，以及雙鯉古地關帝廟、保靈殿、北山風獅爺、水尾塔等重要人文景觀，且鄰近古寧國小，對於發展人文生態旅遊與環境教育極具潛力。</a:t>
            </a:r>
          </a:p>
        </p:txBody>
      </p:sp>
      <p:sp>
        <p:nvSpPr>
          <p:cNvPr id="8" name="標題 1"/>
          <p:cNvSpPr>
            <a:spLocks noGrp="1"/>
          </p:cNvSpPr>
          <p:nvPr>
            <p:ph type="title"/>
          </p:nvPr>
        </p:nvSpPr>
        <p:spPr>
          <a:xfrm>
            <a:off x="79132" y="96716"/>
            <a:ext cx="1783852" cy="596838"/>
          </a:xfrm>
        </p:spPr>
        <p:txBody>
          <a:bodyPr>
            <a:normAutofit/>
          </a:bodyPr>
          <a:lstStyle/>
          <a:p>
            <a:r>
              <a:rPr lang="zh-TW" altLang="en-US" sz="2800" b="1" dirty="0" smtClean="0"/>
              <a:t>現況環境</a:t>
            </a:r>
            <a:endParaRPr lang="zh-TW" altLang="en-US" sz="2800" dirty="0"/>
          </a:p>
        </p:txBody>
      </p:sp>
      <p:sp>
        <p:nvSpPr>
          <p:cNvPr id="6" name="投影片編號版面配置區 5"/>
          <p:cNvSpPr>
            <a:spLocks noGrp="1"/>
          </p:cNvSpPr>
          <p:nvPr>
            <p:ph type="sldNum" sz="quarter" idx="12"/>
          </p:nvPr>
        </p:nvSpPr>
        <p:spPr/>
        <p:txBody>
          <a:bodyPr/>
          <a:lstStyle/>
          <a:p>
            <a:fld id="{874E72F4-5AC2-4827-866C-0A5BE25DA73D}" type="slidenum">
              <a:rPr lang="zh-TW" altLang="en-US" smtClean="0"/>
              <a:t>5</a:t>
            </a:fld>
            <a:endParaRPr lang="zh-TW" altLang="en-US"/>
          </a:p>
        </p:txBody>
      </p:sp>
    </p:spTree>
    <p:extLst>
      <p:ext uri="{BB962C8B-B14F-4D97-AF65-F5344CB8AC3E}">
        <p14:creationId xmlns:p14="http://schemas.microsoft.com/office/powerpoint/2010/main" val="3267058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圖片 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998" y="2863867"/>
            <a:ext cx="4181002" cy="3139471"/>
          </a:xfrm>
          <a:prstGeom prst="rect">
            <a:avLst/>
          </a:prstGeom>
          <a:noFill/>
          <a:extLst>
            <a:ext uri="{909E8E84-426E-40DD-AFC4-6F175D3DCCD1}">
              <a14:hiddenFill xmlns:a14="http://schemas.microsoft.com/office/drawing/2010/main">
                <a:solidFill>
                  <a:srgbClr val="FFFFFF"/>
                </a:solidFill>
              </a14:hiddenFill>
            </a:ext>
          </a:extLst>
        </p:spPr>
      </p:pic>
      <p:pic>
        <p:nvPicPr>
          <p:cNvPr id="16385" name="圖片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8594" y="2863867"/>
            <a:ext cx="4166123" cy="3124592"/>
          </a:xfrm>
          <a:prstGeom prst="rect">
            <a:avLst/>
          </a:prstGeom>
          <a:noFill/>
          <a:extLst>
            <a:ext uri="{909E8E84-426E-40DD-AFC4-6F175D3DCCD1}">
              <a14:hiddenFill xmlns:a14="http://schemas.microsoft.com/office/drawing/2010/main">
                <a:solidFill>
                  <a:srgbClr val="FFFFFF"/>
                </a:solidFill>
              </a14:hiddenFill>
            </a:ext>
          </a:extLst>
        </p:spPr>
      </p:pic>
      <p:sp>
        <p:nvSpPr>
          <p:cNvPr id="7" name="標題 1"/>
          <p:cNvSpPr>
            <a:spLocks noGrp="1"/>
          </p:cNvSpPr>
          <p:nvPr>
            <p:ph type="title"/>
          </p:nvPr>
        </p:nvSpPr>
        <p:spPr>
          <a:xfrm>
            <a:off x="79132" y="96716"/>
            <a:ext cx="1783852" cy="596838"/>
          </a:xfrm>
        </p:spPr>
        <p:txBody>
          <a:bodyPr>
            <a:normAutofit/>
          </a:bodyPr>
          <a:lstStyle/>
          <a:p>
            <a:r>
              <a:rPr lang="zh-TW" altLang="en-US" sz="2800" b="1" dirty="0" smtClean="0"/>
              <a:t>現況環境</a:t>
            </a:r>
            <a:endParaRPr lang="zh-TW" altLang="en-US" sz="2800" dirty="0"/>
          </a:p>
        </p:txBody>
      </p:sp>
      <p:sp>
        <p:nvSpPr>
          <p:cNvPr id="4" name="矩形 3"/>
          <p:cNvSpPr/>
          <p:nvPr/>
        </p:nvSpPr>
        <p:spPr>
          <a:xfrm>
            <a:off x="0" y="1177699"/>
            <a:ext cx="8904717" cy="1015663"/>
          </a:xfrm>
          <a:prstGeom prst="rect">
            <a:avLst/>
          </a:prstGeom>
        </p:spPr>
        <p:txBody>
          <a:bodyPr wrap="square">
            <a:spAutoFit/>
          </a:bodyPr>
          <a:lstStyle/>
          <a:p>
            <a:pPr marL="444500" indent="-179388" algn="just">
              <a:lnSpc>
                <a:spcPts val="2400"/>
              </a:lnSpc>
              <a:spcBef>
                <a:spcPts val="600"/>
              </a:spcBef>
              <a:buFont typeface="Arial" panose="020B0604020202020204" pitchFamily="34" charset="0"/>
              <a:buChar char="•"/>
            </a:pPr>
            <a:r>
              <a:rPr lang="zh-TW" altLang="zh-TW" sz="2000" kern="100" dirty="0">
                <a:solidFill>
                  <a:srgbClr val="000000"/>
                </a:solidFill>
                <a:latin typeface="Times New Roman" panose="02020603050405020304" pitchFamily="18" charset="0"/>
                <a:ea typeface="標楷體" panose="03000509000000000000" pitchFamily="65" charset="-120"/>
              </a:rPr>
              <a:t>然由於雙鯉湖淤積狀況日益嚴重，威脅諸多水棲生物的生存，尤其近兩年來金門地區乾旱缺水，造成部分湖底乾涸見底，僅存的水域則是優養化問題嚴重，大大影響眾多湖區內的生物棲息。</a:t>
            </a:r>
          </a:p>
        </p:txBody>
      </p:sp>
      <p:sp>
        <p:nvSpPr>
          <p:cNvPr id="6" name="投影片編號版面配置區 5"/>
          <p:cNvSpPr>
            <a:spLocks noGrp="1"/>
          </p:cNvSpPr>
          <p:nvPr>
            <p:ph type="sldNum" sz="quarter" idx="12"/>
          </p:nvPr>
        </p:nvSpPr>
        <p:spPr/>
        <p:txBody>
          <a:bodyPr/>
          <a:lstStyle/>
          <a:p>
            <a:fld id="{874E72F4-5AC2-4827-866C-0A5BE25DA73D}" type="slidenum">
              <a:rPr lang="zh-TW" altLang="en-US" smtClean="0"/>
              <a:t>6</a:t>
            </a:fld>
            <a:endParaRPr lang="zh-TW" altLang="en-US"/>
          </a:p>
        </p:txBody>
      </p:sp>
    </p:spTree>
    <p:extLst>
      <p:ext uri="{BB962C8B-B14F-4D97-AF65-F5344CB8AC3E}">
        <p14:creationId xmlns:p14="http://schemas.microsoft.com/office/powerpoint/2010/main" val="1581492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79131" y="96716"/>
            <a:ext cx="4185139" cy="596838"/>
          </a:xfrm>
        </p:spPr>
        <p:txBody>
          <a:bodyPr vert="horz" lIns="91440" tIns="45720" rIns="91440" bIns="45720" rtlCol="0" anchor="ctr">
            <a:normAutofit/>
          </a:bodyPr>
          <a:lstStyle/>
          <a:p>
            <a:r>
              <a:rPr lang="zh-TW" altLang="en-US" sz="2800" b="1" dirty="0"/>
              <a:t>生態環境現況</a:t>
            </a:r>
            <a:endParaRPr lang="zh-TW" altLang="en-US" sz="2800" b="1" dirty="0"/>
          </a:p>
        </p:txBody>
      </p:sp>
      <p:pic>
        <p:nvPicPr>
          <p:cNvPr id="18434" name="圖片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432" y="4043597"/>
            <a:ext cx="4001580" cy="2672484"/>
          </a:xfrm>
          <a:prstGeom prst="rect">
            <a:avLst/>
          </a:prstGeom>
          <a:noFill/>
          <a:extLst>
            <a:ext uri="{909E8E84-426E-40DD-AFC4-6F175D3DCCD1}">
              <a14:hiddenFill xmlns:a14="http://schemas.microsoft.com/office/drawing/2010/main">
                <a:solidFill>
                  <a:srgbClr val="FFFFFF"/>
                </a:solidFill>
              </a14:hiddenFill>
            </a:ext>
          </a:extLst>
        </p:spPr>
      </p:pic>
      <p:pic>
        <p:nvPicPr>
          <p:cNvPr id="18433" name="圖片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7560" y="4053058"/>
            <a:ext cx="4070246" cy="2670653"/>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2219" y="600851"/>
            <a:ext cx="8825587" cy="3400931"/>
          </a:xfrm>
          <a:prstGeom prst="rect">
            <a:avLst/>
          </a:prstGeom>
        </p:spPr>
        <p:txBody>
          <a:bodyPr wrap="square">
            <a:spAutoFit/>
          </a:bodyPr>
          <a:lstStyle/>
          <a:p>
            <a:pPr marL="444500" indent="-179388" algn="just">
              <a:lnSpc>
                <a:spcPts val="2400"/>
              </a:lnSpc>
              <a:spcBef>
                <a:spcPts val="600"/>
              </a:spcBef>
              <a:buFont typeface="Arial" panose="020B0604020202020204" pitchFamily="34" charset="0"/>
              <a:buChar char="•"/>
            </a:pPr>
            <a:r>
              <a:rPr lang="zh-TW" altLang="zh-TW" sz="2000" kern="100" dirty="0">
                <a:solidFill>
                  <a:srgbClr val="000000"/>
                </a:solidFill>
                <a:latin typeface="Times New Roman" panose="02020603050405020304" pitchFamily="18" charset="0"/>
                <a:ea typeface="標楷體" panose="03000509000000000000" pitchFamily="65" charset="-120"/>
              </a:rPr>
              <a:t>雙鯉湖及附近濕地由一連串的淡鹹水池塘、養殖池構成，同時也具備旱田、灌叢、樹林等環境，交錯形成多元生態系統</a:t>
            </a:r>
            <a:r>
              <a:rPr lang="zh-TW" altLang="zh-TW" sz="2000" kern="100" dirty="0" smtClean="0">
                <a:solidFill>
                  <a:srgbClr val="000000"/>
                </a:solidFill>
                <a:latin typeface="Times New Roman" panose="02020603050405020304" pitchFamily="18" charset="0"/>
                <a:ea typeface="標楷體" panose="03000509000000000000" pitchFamily="65" charset="-120"/>
              </a:rPr>
              <a:t>。</a:t>
            </a:r>
            <a:endParaRPr lang="en-US" altLang="zh-TW" sz="2000" kern="100" dirty="0" smtClean="0">
              <a:solidFill>
                <a:srgbClr val="000000"/>
              </a:solidFill>
              <a:latin typeface="Times New Roman" panose="02020603050405020304" pitchFamily="18" charset="0"/>
              <a:ea typeface="標楷體" panose="03000509000000000000" pitchFamily="65" charset="-120"/>
            </a:endParaRPr>
          </a:p>
          <a:p>
            <a:pPr marL="444500" indent="-179388" algn="just">
              <a:lnSpc>
                <a:spcPts val="2400"/>
              </a:lnSpc>
              <a:spcBef>
                <a:spcPts val="600"/>
              </a:spcBef>
              <a:buFont typeface="Arial" panose="020B0604020202020204" pitchFamily="34" charset="0"/>
              <a:buChar char="•"/>
            </a:pPr>
            <a:r>
              <a:rPr lang="zh-TW" altLang="zh-TW" sz="2000" kern="100" dirty="0" smtClean="0">
                <a:solidFill>
                  <a:srgbClr val="000000"/>
                </a:solidFill>
                <a:latin typeface="Times New Roman" panose="02020603050405020304" pitchFamily="18" charset="0"/>
                <a:ea typeface="標楷體" panose="03000509000000000000" pitchFamily="65" charset="-120"/>
              </a:rPr>
              <a:t>植物</a:t>
            </a:r>
            <a:r>
              <a:rPr lang="zh-TW" altLang="zh-TW" sz="2000" kern="100" dirty="0">
                <a:solidFill>
                  <a:srgbClr val="000000"/>
                </a:solidFill>
                <a:latin typeface="Times New Roman" panose="02020603050405020304" pitchFamily="18" charset="0"/>
                <a:ea typeface="標楷體" panose="03000509000000000000" pitchFamily="65" charset="-120"/>
              </a:rPr>
              <a:t>資源主要有木麻黃、樟樹、潺槁樹、大葉合歡、相思樹、朴樹、苦楝、黃槿、月橘、刺花椒、小葉桑等</a:t>
            </a:r>
            <a:r>
              <a:rPr lang="zh-TW" altLang="zh-TW" sz="2000" kern="100" dirty="0" smtClean="0">
                <a:solidFill>
                  <a:srgbClr val="000000"/>
                </a:solidFill>
                <a:latin typeface="Times New Roman" panose="02020603050405020304" pitchFamily="18" charset="0"/>
                <a:ea typeface="標楷體" panose="03000509000000000000" pitchFamily="65" charset="-120"/>
              </a:rPr>
              <a:t>。</a:t>
            </a:r>
            <a:endParaRPr lang="en-US" altLang="zh-TW" sz="2000" kern="100" dirty="0" smtClean="0">
              <a:solidFill>
                <a:srgbClr val="000000"/>
              </a:solidFill>
              <a:latin typeface="Times New Roman" panose="02020603050405020304" pitchFamily="18" charset="0"/>
              <a:ea typeface="標楷體" panose="03000509000000000000" pitchFamily="65" charset="-120"/>
            </a:endParaRPr>
          </a:p>
          <a:p>
            <a:pPr marL="444500" indent="-179388" algn="just">
              <a:lnSpc>
                <a:spcPts val="2400"/>
              </a:lnSpc>
              <a:spcBef>
                <a:spcPts val="600"/>
              </a:spcBef>
              <a:buFont typeface="Arial" panose="020B0604020202020204" pitchFamily="34" charset="0"/>
              <a:buChar char="•"/>
            </a:pPr>
            <a:r>
              <a:rPr lang="zh-TW" altLang="zh-TW" sz="2000" kern="100" dirty="0" smtClean="0">
                <a:solidFill>
                  <a:srgbClr val="000000"/>
                </a:solidFill>
                <a:latin typeface="Times New Roman" panose="02020603050405020304" pitchFamily="18" charset="0"/>
                <a:ea typeface="標楷體" panose="03000509000000000000" pitchFamily="65" charset="-120"/>
              </a:rPr>
              <a:t>動物</a:t>
            </a:r>
            <a:r>
              <a:rPr lang="zh-TW" altLang="zh-TW" sz="2000" kern="100" dirty="0">
                <a:solidFill>
                  <a:srgbClr val="000000"/>
                </a:solidFill>
                <a:latin typeface="Times New Roman" panose="02020603050405020304" pitchFamily="18" charset="0"/>
                <a:ea typeface="標楷體" panose="03000509000000000000" pitchFamily="65" charset="-120"/>
              </a:rPr>
              <a:t>資源有水獺及大白鷺、中白鷺、小白鷺、蒼鷺、黃小鷺、夜鷺、唐白鷺、翠鳥、斑翡翠、蒼翡翠、黑頭翡翠、紅冠水雞、白冠雞、鸕鶿、小鷿鷉、赤頸鴨、花嘴鴨、羅文鴨、琵嘴鴨、青足鷸、高蹺鴴、鵟、黑翅鳶、鶺鴒、黃尾鴝、褐翅鴉鵑、斑頸鳩、鷦鶯、黑臉鵐、喜鵲、伯勞等鳥類。</a:t>
            </a:r>
          </a:p>
          <a:p>
            <a:pPr marL="444500" indent="-179388" algn="just">
              <a:lnSpc>
                <a:spcPts val="2400"/>
              </a:lnSpc>
              <a:spcBef>
                <a:spcPts val="600"/>
              </a:spcBef>
              <a:buFont typeface="Arial" panose="020B0604020202020204" pitchFamily="34" charset="0"/>
              <a:buChar char="•"/>
            </a:pPr>
            <a:r>
              <a:rPr lang="zh-TW" altLang="zh-TW" sz="2000" kern="100" dirty="0" smtClean="0">
                <a:solidFill>
                  <a:srgbClr val="000000"/>
                </a:solidFill>
                <a:latin typeface="Times New Roman" panose="02020603050405020304" pitchFamily="18" charset="0"/>
                <a:ea typeface="標楷體" panose="03000509000000000000" pitchFamily="65" charset="-120"/>
              </a:rPr>
              <a:t>推測</a:t>
            </a:r>
            <a:r>
              <a:rPr lang="zh-TW" altLang="zh-TW" sz="2000" kern="100" dirty="0">
                <a:solidFill>
                  <a:srgbClr val="000000"/>
                </a:solidFill>
                <a:latin typeface="Times New Roman" panose="02020603050405020304" pitchFamily="18" charset="0"/>
                <a:ea typeface="標楷體" panose="03000509000000000000" pitchFamily="65" charset="-120"/>
              </a:rPr>
              <a:t>雙鯉濕地自然中心涵洞為連結雙鯉湖及周遭湖泊重要之生物廊道，惟近年來人為活動趨繁及環境劣化，可能影響該區歐亞水獺活動。</a:t>
            </a:r>
          </a:p>
        </p:txBody>
      </p:sp>
      <p:sp>
        <p:nvSpPr>
          <p:cNvPr id="4" name="投影片編號版面配置區 3"/>
          <p:cNvSpPr>
            <a:spLocks noGrp="1"/>
          </p:cNvSpPr>
          <p:nvPr>
            <p:ph type="sldNum" sz="quarter" idx="12"/>
          </p:nvPr>
        </p:nvSpPr>
        <p:spPr/>
        <p:txBody>
          <a:bodyPr/>
          <a:lstStyle/>
          <a:p>
            <a:fld id="{874E72F4-5AC2-4827-866C-0A5BE25DA73D}" type="slidenum">
              <a:rPr lang="zh-TW" altLang="en-US" smtClean="0"/>
              <a:t>7</a:t>
            </a:fld>
            <a:endParaRPr lang="zh-TW" altLang="en-US"/>
          </a:p>
        </p:txBody>
      </p:sp>
    </p:spTree>
    <p:extLst>
      <p:ext uri="{BB962C8B-B14F-4D97-AF65-F5344CB8AC3E}">
        <p14:creationId xmlns:p14="http://schemas.microsoft.com/office/powerpoint/2010/main" val="2000462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79131" y="96716"/>
            <a:ext cx="4185139" cy="596838"/>
          </a:xfrm>
        </p:spPr>
        <p:txBody>
          <a:bodyPr vert="horz" lIns="91440" tIns="45720" rIns="91440" bIns="45720" rtlCol="0" anchor="ctr">
            <a:normAutofit/>
          </a:bodyPr>
          <a:lstStyle/>
          <a:p>
            <a:r>
              <a:rPr lang="zh-TW" altLang="en-US" sz="2800" b="1" dirty="0"/>
              <a:t>水質狀況</a:t>
            </a:r>
            <a:endParaRPr lang="zh-TW" altLang="en-US" sz="2800" b="1" dirty="0"/>
          </a:p>
        </p:txBody>
      </p:sp>
      <p:pic>
        <p:nvPicPr>
          <p:cNvPr id="15362" name="圖片 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232" y="3523469"/>
            <a:ext cx="4013768" cy="3010326"/>
          </a:xfrm>
          <a:prstGeom prst="rect">
            <a:avLst/>
          </a:prstGeom>
          <a:noFill/>
          <a:extLst>
            <a:ext uri="{909E8E84-426E-40DD-AFC4-6F175D3DCCD1}">
              <a14:hiddenFill xmlns:a14="http://schemas.microsoft.com/office/drawing/2010/main">
                <a:solidFill>
                  <a:srgbClr val="FFFFFF"/>
                </a:solidFill>
              </a14:hiddenFill>
            </a:ext>
          </a:extLst>
        </p:spPr>
      </p:pic>
      <p:pic>
        <p:nvPicPr>
          <p:cNvPr id="15361" name="圖片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1968" y="3523469"/>
            <a:ext cx="3999433" cy="3010326"/>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79130" y="693554"/>
            <a:ext cx="8817041" cy="2323713"/>
          </a:xfrm>
          <a:prstGeom prst="rect">
            <a:avLst/>
          </a:prstGeom>
        </p:spPr>
        <p:txBody>
          <a:bodyPr wrap="square">
            <a:spAutoFit/>
          </a:bodyPr>
          <a:lstStyle/>
          <a:p>
            <a:pPr marL="444500" indent="-179388" algn="just">
              <a:lnSpc>
                <a:spcPts val="2400"/>
              </a:lnSpc>
              <a:spcBef>
                <a:spcPts val="600"/>
              </a:spcBef>
              <a:buFont typeface="Arial" panose="020B0604020202020204" pitchFamily="34" charset="0"/>
              <a:buChar char="•"/>
            </a:pPr>
            <a:r>
              <a:rPr lang="zh-TW" altLang="zh-TW" sz="2000" kern="100" dirty="0">
                <a:solidFill>
                  <a:srgbClr val="000000"/>
                </a:solidFill>
                <a:latin typeface="Times New Roman" panose="02020603050405020304" pitchFamily="18" charset="0"/>
                <a:ea typeface="標楷體" panose="03000509000000000000" pitchFamily="65" charset="-120"/>
              </a:rPr>
              <a:t>雙鯉湖因缺乏水源補充，加上鄰近聚落之部分汙廢水溢流入湖中，造成水中營養鹽不斷累積，水質呈現優養化</a:t>
            </a:r>
            <a:r>
              <a:rPr lang="zh-TW" altLang="zh-TW" sz="2000" kern="100" dirty="0" smtClean="0">
                <a:solidFill>
                  <a:srgbClr val="000000"/>
                </a:solidFill>
                <a:latin typeface="Times New Roman" panose="02020603050405020304" pitchFamily="18" charset="0"/>
                <a:ea typeface="標楷體" panose="03000509000000000000" pitchFamily="65" charset="-120"/>
              </a:rPr>
              <a:t>狀態</a:t>
            </a:r>
            <a:r>
              <a:rPr lang="zh-TW" altLang="en-US" sz="2000" kern="100" dirty="0" smtClean="0">
                <a:solidFill>
                  <a:srgbClr val="000000"/>
                </a:solidFill>
                <a:latin typeface="Times New Roman" panose="02020603050405020304" pitchFamily="18" charset="0"/>
                <a:ea typeface="標楷體" panose="03000509000000000000" pitchFamily="65" charset="-120"/>
              </a:rPr>
              <a:t>。</a:t>
            </a:r>
            <a:endParaRPr lang="en-US" altLang="zh-TW" sz="2000" kern="100" dirty="0" smtClean="0">
              <a:solidFill>
                <a:srgbClr val="000000"/>
              </a:solidFill>
              <a:latin typeface="Times New Roman" panose="02020603050405020304" pitchFamily="18" charset="0"/>
              <a:ea typeface="標楷體" panose="03000509000000000000" pitchFamily="65" charset="-120"/>
            </a:endParaRPr>
          </a:p>
          <a:p>
            <a:pPr marL="444500" indent="-179388" algn="just">
              <a:lnSpc>
                <a:spcPts val="2400"/>
              </a:lnSpc>
              <a:spcBef>
                <a:spcPts val="600"/>
              </a:spcBef>
              <a:buFont typeface="Arial" panose="020B0604020202020204" pitchFamily="34" charset="0"/>
              <a:buChar char="•"/>
            </a:pPr>
            <a:r>
              <a:rPr lang="zh-TW" altLang="zh-TW" sz="2000" kern="100" dirty="0" smtClean="0">
                <a:solidFill>
                  <a:srgbClr val="000000"/>
                </a:solidFill>
                <a:latin typeface="Times New Roman" panose="02020603050405020304" pitchFamily="18" charset="0"/>
                <a:ea typeface="標楷體" panose="03000509000000000000" pitchFamily="65" charset="-120"/>
              </a:rPr>
              <a:t>雖然</a:t>
            </a:r>
            <a:r>
              <a:rPr lang="zh-TW" altLang="zh-TW" sz="2000" kern="100" dirty="0">
                <a:solidFill>
                  <a:srgbClr val="000000"/>
                </a:solidFill>
                <a:latin typeface="Times New Roman" panose="02020603050405020304" pitchFamily="18" charset="0"/>
                <a:ea typeface="標楷體" panose="03000509000000000000" pitchFamily="65" charset="-120"/>
              </a:rPr>
              <a:t>國家公園於</a:t>
            </a:r>
            <a:r>
              <a:rPr lang="en-US" altLang="zh-TW" sz="2000" kern="100" dirty="0">
                <a:solidFill>
                  <a:srgbClr val="000000"/>
                </a:solidFill>
                <a:latin typeface="Times New Roman" panose="02020603050405020304" pitchFamily="18" charset="0"/>
                <a:ea typeface="標楷體" panose="03000509000000000000" pitchFamily="65" charset="-120"/>
              </a:rPr>
              <a:t>101</a:t>
            </a:r>
            <a:r>
              <a:rPr lang="zh-TW" altLang="zh-TW" sz="2000" kern="100" dirty="0">
                <a:solidFill>
                  <a:srgbClr val="000000"/>
                </a:solidFill>
                <a:latin typeface="Times New Roman" panose="02020603050405020304" pitchFamily="18" charset="0"/>
                <a:ea typeface="標楷體" panose="03000509000000000000" pitchFamily="65" charset="-120"/>
              </a:rPr>
              <a:t>年度起已陸續完成北山及南山聚落的污水家戶接管，已解決污廢水流入湖中的問題，但是近期金門久旱未雨，水域範圍不斷</a:t>
            </a:r>
            <a:r>
              <a:rPr lang="zh-TW" altLang="zh-TW" sz="2000" kern="100" dirty="0" smtClean="0">
                <a:solidFill>
                  <a:srgbClr val="000000"/>
                </a:solidFill>
                <a:latin typeface="Times New Roman" panose="02020603050405020304" pitchFamily="18" charset="0"/>
                <a:ea typeface="標楷體" panose="03000509000000000000" pitchFamily="65" charset="-120"/>
              </a:rPr>
              <a:t>縮小，僅存</a:t>
            </a:r>
            <a:r>
              <a:rPr lang="zh-TW" altLang="zh-TW" sz="2000" kern="100" dirty="0">
                <a:solidFill>
                  <a:srgbClr val="000000"/>
                </a:solidFill>
                <a:latin typeface="Times New Roman" panose="02020603050405020304" pitchFamily="18" charset="0"/>
                <a:ea typeface="標楷體" panose="03000509000000000000" pitchFamily="65" charset="-120"/>
              </a:rPr>
              <a:t>的部分水域中滋生大量藻類，水色呈欖綠色，優養化情況嚴重，亟待進行水質淨化處理，以確保生物棲息環境健康，並維護水域周邊環境之安全衛生。</a:t>
            </a:r>
            <a:endParaRPr lang="zh-TW" altLang="en-US" sz="2000" kern="100" dirty="0">
              <a:solidFill>
                <a:srgbClr val="000000"/>
              </a:solidFill>
              <a:latin typeface="Times New Roman" panose="02020603050405020304" pitchFamily="18" charset="0"/>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fld id="{874E72F4-5AC2-4827-866C-0A5BE25DA73D}" type="slidenum">
              <a:rPr lang="zh-TW" altLang="en-US" smtClean="0"/>
              <a:t>8</a:t>
            </a:fld>
            <a:endParaRPr lang="zh-TW" altLang="en-US"/>
          </a:p>
        </p:txBody>
      </p:sp>
    </p:spTree>
    <p:extLst>
      <p:ext uri="{BB962C8B-B14F-4D97-AF65-F5344CB8AC3E}">
        <p14:creationId xmlns:p14="http://schemas.microsoft.com/office/powerpoint/2010/main" val="2814649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79131" y="96716"/>
            <a:ext cx="4185139" cy="596838"/>
          </a:xfrm>
        </p:spPr>
        <p:txBody>
          <a:bodyPr vert="horz" lIns="91440" tIns="45720" rIns="91440" bIns="45720" rtlCol="0" anchor="ctr">
            <a:normAutofit/>
          </a:bodyPr>
          <a:lstStyle/>
          <a:p>
            <a:r>
              <a:rPr lang="zh-TW" altLang="en-US" sz="2800" b="1" dirty="0"/>
              <a:t>公民參與辦理情形 </a:t>
            </a:r>
          </a:p>
        </p:txBody>
      </p:sp>
      <p:sp>
        <p:nvSpPr>
          <p:cNvPr id="4" name="矩形 3"/>
          <p:cNvSpPr/>
          <p:nvPr/>
        </p:nvSpPr>
        <p:spPr>
          <a:xfrm>
            <a:off x="29369" y="924290"/>
            <a:ext cx="4284661" cy="1938992"/>
          </a:xfrm>
          <a:prstGeom prst="rect">
            <a:avLst/>
          </a:prstGeom>
        </p:spPr>
        <p:txBody>
          <a:bodyPr wrap="square">
            <a:spAutoFit/>
          </a:bodyPr>
          <a:lstStyle/>
          <a:p>
            <a:pPr marL="444500" indent="-179388" algn="just">
              <a:lnSpc>
                <a:spcPts val="2400"/>
              </a:lnSpc>
              <a:spcBef>
                <a:spcPts val="600"/>
              </a:spcBef>
              <a:buFont typeface="Arial" panose="020B0604020202020204" pitchFamily="34" charset="0"/>
              <a:buChar char="•"/>
            </a:pPr>
            <a:r>
              <a:rPr lang="en-US" altLang="zh-TW" sz="2000" kern="100" dirty="0">
                <a:solidFill>
                  <a:srgbClr val="000000"/>
                </a:solidFill>
                <a:latin typeface="Times New Roman" panose="02020603050405020304" pitchFamily="18" charset="0"/>
                <a:ea typeface="標楷體" panose="03000509000000000000" pitchFamily="65" charset="-120"/>
              </a:rPr>
              <a:t>109/3/11</a:t>
            </a:r>
            <a:r>
              <a:rPr lang="zh-TW" altLang="zh-TW" sz="2000" kern="100" dirty="0">
                <a:solidFill>
                  <a:srgbClr val="000000"/>
                </a:solidFill>
                <a:latin typeface="Times New Roman" panose="02020603050405020304" pitchFamily="18" charset="0"/>
                <a:ea typeface="標楷體" panose="03000509000000000000" pitchFamily="65" charset="-120"/>
              </a:rPr>
              <a:t>召開之金寧鄉民代表會第十二屆第六次臨時會中所通過</a:t>
            </a:r>
            <a:r>
              <a:rPr lang="en-US" altLang="zh-TW" sz="2000" kern="100" dirty="0">
                <a:solidFill>
                  <a:srgbClr val="000000"/>
                </a:solidFill>
                <a:latin typeface="Times New Roman" panose="02020603050405020304" pitchFamily="18" charset="0"/>
                <a:ea typeface="標楷體" panose="03000509000000000000" pitchFamily="65" charset="-120"/>
              </a:rPr>
              <a:t>12</a:t>
            </a:r>
            <a:r>
              <a:rPr lang="zh-TW" altLang="zh-TW" sz="2000" kern="100" dirty="0">
                <a:solidFill>
                  <a:srgbClr val="000000"/>
                </a:solidFill>
                <a:latin typeface="Times New Roman" panose="02020603050405020304" pitchFamily="18" charset="0"/>
                <a:ea typeface="標楷體" panose="03000509000000000000" pitchFamily="65" charset="-120"/>
              </a:rPr>
              <a:t>項提案中之第七案由代表李琳瑯提案「促請協助雙鯉湖浚深，以提升蓄水功能及有利辦理端午節龍舟競技活動。」</a:t>
            </a:r>
            <a:endParaRPr lang="zh-TW" altLang="en-US" sz="2000" kern="100" dirty="0">
              <a:solidFill>
                <a:srgbClr val="000000"/>
              </a:solidFill>
              <a:latin typeface="Times New Roman" panose="02020603050405020304" pitchFamily="18" charset="0"/>
              <a:ea typeface="標楷體" panose="03000509000000000000" pitchFamily="65" charset="-120"/>
            </a:endParaRPr>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4030" y="96716"/>
            <a:ext cx="4780208" cy="6761284"/>
          </a:xfrm>
          <a:prstGeom prst="rect">
            <a:avLst/>
          </a:prstGeom>
        </p:spPr>
      </p:pic>
      <p:sp>
        <p:nvSpPr>
          <p:cNvPr id="2" name="投影片編號版面配置區 1"/>
          <p:cNvSpPr>
            <a:spLocks noGrp="1"/>
          </p:cNvSpPr>
          <p:nvPr>
            <p:ph type="sldNum" sz="quarter" idx="12"/>
          </p:nvPr>
        </p:nvSpPr>
        <p:spPr/>
        <p:txBody>
          <a:bodyPr/>
          <a:lstStyle/>
          <a:p>
            <a:fld id="{874E72F4-5AC2-4827-866C-0A5BE25DA73D}" type="slidenum">
              <a:rPr lang="zh-TW" altLang="en-US" smtClean="0"/>
              <a:t>9</a:t>
            </a:fld>
            <a:endParaRPr lang="zh-TW" altLang="en-US"/>
          </a:p>
        </p:txBody>
      </p:sp>
    </p:spTree>
    <p:extLst>
      <p:ext uri="{BB962C8B-B14F-4D97-AF65-F5344CB8AC3E}">
        <p14:creationId xmlns:p14="http://schemas.microsoft.com/office/powerpoint/2010/main" val="3851967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201</TotalTime>
  <Words>3165</Words>
  <Application>Microsoft Office PowerPoint</Application>
  <PresentationFormat>如螢幕大小 (4:3)</PresentationFormat>
  <Paragraphs>807</Paragraphs>
  <Slides>30</Slides>
  <Notes>1</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30</vt:i4>
      </vt:variant>
    </vt:vector>
  </HeadingPairs>
  <TitlesOfParts>
    <vt:vector size="39" baseType="lpstr">
      <vt:lpstr>細明體</vt:lpstr>
      <vt:lpstr>微軟正黑體</vt:lpstr>
      <vt:lpstr>新細明體</vt:lpstr>
      <vt:lpstr>標楷體</vt:lpstr>
      <vt:lpstr>Arial</vt:lpstr>
      <vt:lpstr>Calibri</vt:lpstr>
      <vt:lpstr>Calibri Light</vt:lpstr>
      <vt:lpstr>Times New Roman</vt:lpstr>
      <vt:lpstr>Office 佈景主題</vt:lpstr>
      <vt:lpstr>PowerPoint 簡報</vt:lpstr>
      <vt:lpstr>計畫位置</vt:lpstr>
      <vt:lpstr>計畫範圍</vt:lpstr>
      <vt:lpstr>現況環境</vt:lpstr>
      <vt:lpstr>現況環境</vt:lpstr>
      <vt:lpstr>現況環境</vt:lpstr>
      <vt:lpstr>生態環境現況</vt:lpstr>
      <vt:lpstr>水質狀況</vt:lpstr>
      <vt:lpstr>公民參與辦理情形 </vt:lpstr>
      <vt:lpstr>公民參與辦理情形 </vt:lpstr>
      <vt:lpstr>公民參與辦理情形 </vt:lpstr>
      <vt:lpstr>公民參與辦理情形 </vt:lpstr>
      <vt:lpstr>公民參與辦理情形 </vt:lpstr>
      <vt:lpstr>整體計畫概述</vt:lpstr>
      <vt:lpstr>整體計畫概述</vt:lpstr>
      <vt:lpstr>初步規劃構想示意圖</vt:lpstr>
      <vt:lpstr>設計說明 ‒</vt:lpstr>
      <vt:lpstr>設計說明 ‒</vt:lpstr>
      <vt:lpstr>設計說明 ‒</vt:lpstr>
      <vt:lpstr>濱岸土堤微棲地</vt:lpstr>
      <vt:lpstr>設計說明 ‒</vt:lpstr>
      <vt:lpstr>設計說明 ‒</vt:lpstr>
      <vt:lpstr>計畫經費</vt:lpstr>
      <vt:lpstr>經費分析</vt:lpstr>
      <vt:lpstr>計畫執行期程表</vt:lpstr>
      <vt:lpstr>計畫可行性</vt:lpstr>
      <vt:lpstr>預期成果及效益</vt:lpstr>
      <vt:lpstr>營運管理計畫</vt:lpstr>
      <vt:lpstr>營運管理計畫</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USER</cp:lastModifiedBy>
  <cp:revision>23</cp:revision>
  <dcterms:created xsi:type="dcterms:W3CDTF">2021-04-15T10:01:55Z</dcterms:created>
  <dcterms:modified xsi:type="dcterms:W3CDTF">2021-04-15T17:35:16Z</dcterms:modified>
</cp:coreProperties>
</file>