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Lst>
  <p:notesMasterIdLst>
    <p:notesMasterId r:id="rId95"/>
  </p:notesMasterIdLst>
  <p:handoutMasterIdLst>
    <p:handoutMasterId r:id="rId96"/>
  </p:handoutMasterIdLst>
  <p:sldIdLst>
    <p:sldId id="586" r:id="rId2"/>
    <p:sldId id="697" r:id="rId3"/>
    <p:sldId id="739" r:id="rId4"/>
    <p:sldId id="795" r:id="rId5"/>
    <p:sldId id="787" r:id="rId6"/>
    <p:sldId id="790" r:id="rId7"/>
    <p:sldId id="791" r:id="rId8"/>
    <p:sldId id="789" r:id="rId9"/>
    <p:sldId id="797" r:id="rId10"/>
    <p:sldId id="798" r:id="rId11"/>
    <p:sldId id="799" r:id="rId12"/>
    <p:sldId id="800" r:id="rId13"/>
    <p:sldId id="831" r:id="rId14"/>
    <p:sldId id="832" r:id="rId15"/>
    <p:sldId id="836" r:id="rId16"/>
    <p:sldId id="837" r:id="rId17"/>
    <p:sldId id="838" r:id="rId18"/>
    <p:sldId id="839" r:id="rId19"/>
    <p:sldId id="589" r:id="rId20"/>
    <p:sldId id="840" r:id="rId21"/>
    <p:sldId id="590" r:id="rId22"/>
    <p:sldId id="591" r:id="rId23"/>
    <p:sldId id="592" r:id="rId24"/>
    <p:sldId id="853" r:id="rId25"/>
    <p:sldId id="593" r:id="rId26"/>
    <p:sldId id="594" r:id="rId27"/>
    <p:sldId id="742" r:id="rId28"/>
    <p:sldId id="595" r:id="rId29"/>
    <p:sldId id="596" r:id="rId30"/>
    <p:sldId id="794" r:id="rId31"/>
    <p:sldId id="792" r:id="rId32"/>
    <p:sldId id="793" r:id="rId33"/>
    <p:sldId id="599" r:id="rId34"/>
    <p:sldId id="774" r:id="rId35"/>
    <p:sldId id="600" r:id="rId36"/>
    <p:sldId id="601" r:id="rId37"/>
    <p:sldId id="603" r:id="rId38"/>
    <p:sldId id="604" r:id="rId39"/>
    <p:sldId id="754" r:id="rId40"/>
    <p:sldId id="755" r:id="rId41"/>
    <p:sldId id="756" r:id="rId42"/>
    <p:sldId id="757" r:id="rId43"/>
    <p:sldId id="758" r:id="rId44"/>
    <p:sldId id="782" r:id="rId45"/>
    <p:sldId id="783" r:id="rId46"/>
    <p:sldId id="751" r:id="rId47"/>
    <p:sldId id="829" r:id="rId48"/>
    <p:sldId id="622" r:id="rId49"/>
    <p:sldId id="845" r:id="rId50"/>
    <p:sldId id="846" r:id="rId51"/>
    <p:sldId id="847" r:id="rId52"/>
    <p:sldId id="848" r:id="rId53"/>
    <p:sldId id="849" r:id="rId54"/>
    <p:sldId id="850" r:id="rId55"/>
    <p:sldId id="851" r:id="rId56"/>
    <p:sldId id="722" r:id="rId57"/>
    <p:sldId id="726" r:id="rId58"/>
    <p:sldId id="721" r:id="rId59"/>
    <p:sldId id="843" r:id="rId60"/>
    <p:sldId id="713" r:id="rId61"/>
    <p:sldId id="714" r:id="rId62"/>
    <p:sldId id="715" r:id="rId63"/>
    <p:sldId id="716" r:id="rId64"/>
    <p:sldId id="804" r:id="rId65"/>
    <p:sldId id="805" r:id="rId66"/>
    <p:sldId id="806" r:id="rId67"/>
    <p:sldId id="807" r:id="rId68"/>
    <p:sldId id="808" r:id="rId69"/>
    <p:sldId id="809" r:id="rId70"/>
    <p:sldId id="810" r:id="rId71"/>
    <p:sldId id="811" r:id="rId72"/>
    <p:sldId id="812" r:id="rId73"/>
    <p:sldId id="813" r:id="rId74"/>
    <p:sldId id="814" r:id="rId75"/>
    <p:sldId id="815" r:id="rId76"/>
    <p:sldId id="816" r:id="rId77"/>
    <p:sldId id="637" r:id="rId78"/>
    <p:sldId id="639" r:id="rId79"/>
    <p:sldId id="640" r:id="rId80"/>
    <p:sldId id="641" r:id="rId81"/>
    <p:sldId id="642" r:id="rId82"/>
    <p:sldId id="643" r:id="rId83"/>
    <p:sldId id="644" r:id="rId84"/>
    <p:sldId id="645" r:id="rId85"/>
    <p:sldId id="646" r:id="rId86"/>
    <p:sldId id="647" r:id="rId87"/>
    <p:sldId id="648" r:id="rId88"/>
    <p:sldId id="649" r:id="rId89"/>
    <p:sldId id="650" r:id="rId90"/>
    <p:sldId id="854" r:id="rId91"/>
    <p:sldId id="855" r:id="rId92"/>
    <p:sldId id="856" r:id="rId93"/>
    <p:sldId id="367" r:id="rId94"/>
  </p:sldIdLst>
  <p:sldSz cx="9144000" cy="6858000" type="screen4x3"/>
  <p:notesSz cx="6797675" cy="9926638"/>
  <p:defaultTextStyle>
    <a:defPPr>
      <a:defRPr lang="en-US"/>
    </a:defPPr>
    <a:lvl1pPr algn="l" defTabSz="457200"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defTabSz="457200"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defTabSz="457200"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defTabSz="457200"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defTabSz="457200"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126"/>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80" autoAdjust="0"/>
  </p:normalViewPr>
  <p:slideViewPr>
    <p:cSldViewPr snapToGrid="0" snapToObjects="1">
      <p:cViewPr varScale="1">
        <p:scale>
          <a:sx n="62" d="100"/>
          <a:sy n="62" d="100"/>
        </p:scale>
        <p:origin x="140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1CE88-712E-0C4F-B261-06093B653D90}" type="doc">
      <dgm:prSet loTypeId="urn:microsoft.com/office/officeart/2005/8/layout/hierarchy2" loCatId="" qsTypeId="urn:microsoft.com/office/officeart/2005/8/quickstyle/simple4" qsCatId="simple" csTypeId="urn:microsoft.com/office/officeart/2005/8/colors/colorful2" csCatId="colorful" phldr="1"/>
      <dgm:spPr/>
      <dgm:t>
        <a:bodyPr/>
        <a:lstStyle/>
        <a:p>
          <a:endParaRPr lang="zh-TW" altLang="en-US"/>
        </a:p>
      </dgm:t>
    </dgm:pt>
    <dgm:pt modelId="{9F2F9A3F-E0EC-784B-B336-D34985862E53}">
      <dgm:prSet phldrT="[文字]" custT="1"/>
      <dgm:spPr/>
      <dgm:t>
        <a:bodyPr/>
        <a:lstStyle/>
        <a:p>
          <a:r>
            <a:rPr lang="zh-TW" altLang="en-US" sz="2000" b="1" dirty="0" smtClean="0">
              <a:solidFill>
                <a:schemeClr val="tx1"/>
              </a:solidFill>
              <a:latin typeface="BiauKai"/>
              <a:ea typeface="BiauKai"/>
              <a:cs typeface="BiauKai"/>
            </a:rPr>
            <a:t>一般</a:t>
          </a:r>
          <a:endParaRPr lang="en-US" altLang="zh-TW" sz="2000" b="1" dirty="0" smtClean="0">
            <a:solidFill>
              <a:schemeClr val="tx1"/>
            </a:solidFill>
            <a:latin typeface="BiauKai"/>
            <a:ea typeface="BiauKai"/>
            <a:cs typeface="BiauKai"/>
          </a:endParaRPr>
        </a:p>
        <a:p>
          <a:r>
            <a:rPr lang="zh-TW" altLang="en-US" sz="2000" b="1" dirty="0" smtClean="0">
              <a:solidFill>
                <a:schemeClr val="tx1"/>
              </a:solidFill>
              <a:latin typeface="BiauKai"/>
              <a:ea typeface="BiauKai"/>
              <a:cs typeface="BiauKai"/>
            </a:rPr>
            <a:t>主觀構成要件要素</a:t>
          </a:r>
          <a:endParaRPr lang="zh-TW" altLang="en-US" sz="2000" b="1" dirty="0">
            <a:solidFill>
              <a:schemeClr val="tx1"/>
            </a:solidFill>
            <a:latin typeface="BiauKai"/>
            <a:ea typeface="BiauKai"/>
            <a:cs typeface="BiauKai"/>
          </a:endParaRPr>
        </a:p>
      </dgm:t>
    </dgm:pt>
    <dgm:pt modelId="{F818D705-C81E-814C-AD8F-8D104047513B}" type="parTrans" cxnId="{3B80A71A-EFF6-1841-BA25-E60948DA263F}">
      <dgm:prSet/>
      <dgm:spPr/>
      <dgm:t>
        <a:bodyPr/>
        <a:lstStyle/>
        <a:p>
          <a:endParaRPr lang="zh-TW" altLang="en-US" b="1">
            <a:solidFill>
              <a:schemeClr val="tx1"/>
            </a:solidFill>
            <a:latin typeface="BiauKai"/>
            <a:ea typeface="BiauKai"/>
            <a:cs typeface="BiauKai"/>
          </a:endParaRPr>
        </a:p>
      </dgm:t>
    </dgm:pt>
    <dgm:pt modelId="{3CF2C2F7-9522-8E4D-A513-B35046612229}" type="sibTrans" cxnId="{3B80A71A-EFF6-1841-BA25-E60948DA263F}">
      <dgm:prSet/>
      <dgm:spPr/>
      <dgm:t>
        <a:bodyPr/>
        <a:lstStyle/>
        <a:p>
          <a:endParaRPr lang="zh-TW" altLang="en-US" b="1">
            <a:solidFill>
              <a:schemeClr val="tx1"/>
            </a:solidFill>
            <a:latin typeface="BiauKai"/>
            <a:ea typeface="BiauKai"/>
            <a:cs typeface="BiauKai"/>
          </a:endParaRPr>
        </a:p>
      </dgm:t>
    </dgm:pt>
    <dgm:pt modelId="{D9C205E4-0143-064F-B33D-A3B884394297}">
      <dgm:prSet phldrT="[文字]" custT="1"/>
      <dgm:spPr/>
      <dgm:t>
        <a:bodyPr/>
        <a:lstStyle/>
        <a:p>
          <a:r>
            <a:rPr lang="zh-TW" altLang="en-US" sz="3200" b="1" dirty="0" smtClean="0">
              <a:solidFill>
                <a:schemeClr val="bg1"/>
              </a:solidFill>
              <a:latin typeface="BiauKai"/>
              <a:ea typeface="BiauKai"/>
              <a:cs typeface="BiauKai"/>
            </a:rPr>
            <a:t>故意</a:t>
          </a:r>
          <a:endParaRPr lang="zh-TW" altLang="en-US" sz="3200" b="1" dirty="0">
            <a:solidFill>
              <a:schemeClr val="bg1"/>
            </a:solidFill>
            <a:latin typeface="BiauKai"/>
            <a:ea typeface="BiauKai"/>
            <a:cs typeface="BiauKai"/>
          </a:endParaRPr>
        </a:p>
      </dgm:t>
    </dgm:pt>
    <dgm:pt modelId="{D34A8127-D1DA-2B46-9590-7F02E328C896}" type="parTrans" cxnId="{7E81C6F0-261B-B644-9C8C-0132FC114922}">
      <dgm:prSet/>
      <dgm:spPr/>
      <dgm:t>
        <a:bodyPr/>
        <a:lstStyle/>
        <a:p>
          <a:endParaRPr lang="zh-TW" altLang="en-US" b="1">
            <a:solidFill>
              <a:schemeClr val="tx1"/>
            </a:solidFill>
            <a:latin typeface="BiauKai"/>
            <a:ea typeface="BiauKai"/>
            <a:cs typeface="BiauKai"/>
          </a:endParaRPr>
        </a:p>
      </dgm:t>
    </dgm:pt>
    <dgm:pt modelId="{C226C97C-D37F-F34D-9FF8-ACEE7F0D10F4}" type="sibTrans" cxnId="{7E81C6F0-261B-B644-9C8C-0132FC114922}">
      <dgm:prSet/>
      <dgm:spPr/>
      <dgm:t>
        <a:bodyPr/>
        <a:lstStyle/>
        <a:p>
          <a:endParaRPr lang="zh-TW" altLang="en-US" b="1">
            <a:solidFill>
              <a:schemeClr val="tx1"/>
            </a:solidFill>
            <a:latin typeface="BiauKai"/>
            <a:ea typeface="BiauKai"/>
            <a:cs typeface="BiauKai"/>
          </a:endParaRPr>
        </a:p>
      </dgm:t>
    </dgm:pt>
    <dgm:pt modelId="{A3763FE3-BE38-F44C-B9C1-329F905EB1EB}">
      <dgm:prSet phldrT="[文字]" custT="1"/>
      <dgm:spPr/>
      <dgm:t>
        <a:bodyPr/>
        <a:lstStyle/>
        <a:p>
          <a:r>
            <a:rPr lang="zh-TW" altLang="en-US" sz="2000" b="1" dirty="0" smtClean="0">
              <a:solidFill>
                <a:schemeClr val="tx1"/>
              </a:solidFill>
              <a:latin typeface="BiauKai"/>
              <a:ea typeface="BiauKai"/>
              <a:cs typeface="BiauKai"/>
            </a:rPr>
            <a:t>直接故意</a:t>
          </a:r>
          <a:r>
            <a:rPr lang="en-US" altLang="zh-TW" sz="2000" b="1" dirty="0" smtClean="0">
              <a:solidFill>
                <a:schemeClr val="tx1"/>
              </a:solidFill>
              <a:latin typeface="標楷體" pitchFamily="65" charset="-120"/>
              <a:ea typeface="標楷體" pitchFamily="65" charset="-120"/>
            </a:rPr>
            <a:t>§13Ⅰ</a:t>
          </a:r>
        </a:p>
        <a:p>
          <a:r>
            <a:rPr lang="zh-TW" altLang="en-US" sz="1900" b="1" dirty="0" smtClean="0">
              <a:solidFill>
                <a:srgbClr val="FFFF00"/>
              </a:solidFill>
              <a:latin typeface="BiauKai"/>
              <a:ea typeface="BiauKai"/>
              <a:cs typeface="BiauKai"/>
            </a:rPr>
            <a:t>知</a:t>
          </a:r>
          <a:r>
            <a:rPr lang="zh-TW" altLang="en-US" sz="1900" b="1" dirty="0" smtClean="0">
              <a:solidFill>
                <a:srgbClr val="FFFF00"/>
              </a:solidFill>
              <a:latin typeface="BiauKai"/>
            </a:rPr>
            <a:t>＋欲＝有意為之</a:t>
          </a:r>
          <a:endParaRPr lang="zh-TW" altLang="en-US" sz="1900" b="1" dirty="0">
            <a:solidFill>
              <a:srgbClr val="FFFF00"/>
            </a:solidFill>
            <a:latin typeface="BiauKai"/>
            <a:ea typeface="BiauKai"/>
            <a:cs typeface="BiauKai"/>
          </a:endParaRPr>
        </a:p>
      </dgm:t>
    </dgm:pt>
    <dgm:pt modelId="{048A4BA2-B1D8-4F45-B82B-C4432696DE19}" type="parTrans" cxnId="{D7F119E8-7D79-EC40-83F8-63D193614C52}">
      <dgm:prSet/>
      <dgm:spPr/>
      <dgm:t>
        <a:bodyPr/>
        <a:lstStyle/>
        <a:p>
          <a:endParaRPr lang="zh-TW" altLang="en-US" b="1">
            <a:solidFill>
              <a:schemeClr val="tx1"/>
            </a:solidFill>
            <a:latin typeface="BiauKai"/>
            <a:ea typeface="BiauKai"/>
            <a:cs typeface="BiauKai"/>
          </a:endParaRPr>
        </a:p>
      </dgm:t>
    </dgm:pt>
    <dgm:pt modelId="{38338F1B-393E-BF42-8BAB-62B6CA68A646}" type="sibTrans" cxnId="{D7F119E8-7D79-EC40-83F8-63D193614C52}">
      <dgm:prSet/>
      <dgm:spPr/>
      <dgm:t>
        <a:bodyPr/>
        <a:lstStyle/>
        <a:p>
          <a:endParaRPr lang="zh-TW" altLang="en-US" b="1">
            <a:solidFill>
              <a:schemeClr val="tx1"/>
            </a:solidFill>
            <a:latin typeface="BiauKai"/>
            <a:ea typeface="BiauKai"/>
            <a:cs typeface="BiauKai"/>
          </a:endParaRPr>
        </a:p>
      </dgm:t>
    </dgm:pt>
    <dgm:pt modelId="{085EF0CE-BAFD-7347-A6CA-B67BAB995866}">
      <dgm:prSet phldrT="[文字]" custT="1"/>
      <dgm:spPr/>
      <dgm:t>
        <a:bodyPr/>
        <a:lstStyle/>
        <a:p>
          <a:r>
            <a:rPr lang="zh-TW" altLang="en-US" sz="2000" b="1" dirty="0" smtClean="0">
              <a:solidFill>
                <a:schemeClr val="tx1"/>
              </a:solidFill>
              <a:latin typeface="BiauKai"/>
              <a:ea typeface="BiauKai"/>
              <a:cs typeface="BiauKai"/>
            </a:rPr>
            <a:t>間接故意</a:t>
          </a:r>
          <a:r>
            <a:rPr lang="en-US" altLang="zh-TW" sz="2000" dirty="0" smtClean="0">
              <a:solidFill>
                <a:schemeClr val="tx1"/>
              </a:solidFill>
              <a:latin typeface="標楷體" pitchFamily="65" charset="-120"/>
              <a:ea typeface="標楷體" pitchFamily="65" charset="-120"/>
            </a:rPr>
            <a:t>§13Ⅱ</a:t>
          </a:r>
        </a:p>
        <a:p>
          <a:r>
            <a:rPr lang="zh-TW" altLang="en-US" sz="1800" b="1" dirty="0" smtClean="0">
              <a:solidFill>
                <a:srgbClr val="FFFF00"/>
              </a:solidFill>
              <a:latin typeface="標楷體" pitchFamily="65" charset="-120"/>
              <a:ea typeface="標楷體" pitchFamily="65" charset="-120"/>
              <a:cs typeface="BiauKai"/>
            </a:rPr>
            <a:t>知</a:t>
          </a:r>
          <a:r>
            <a:rPr lang="zh-TW" altLang="en-US" sz="1800" b="1" dirty="0" smtClean="0">
              <a:solidFill>
                <a:srgbClr val="FFFF00"/>
              </a:solidFill>
              <a:latin typeface="標楷體" pitchFamily="65" charset="-120"/>
              <a:ea typeface="標楷體" pitchFamily="65" charset="-120"/>
            </a:rPr>
            <a:t>＋容認發生、不違本意</a:t>
          </a:r>
          <a:endParaRPr lang="zh-TW" altLang="en-US" sz="1800" b="1" dirty="0">
            <a:solidFill>
              <a:srgbClr val="FFFF00"/>
            </a:solidFill>
            <a:latin typeface="BiauKai"/>
            <a:ea typeface="BiauKai"/>
            <a:cs typeface="BiauKai"/>
          </a:endParaRPr>
        </a:p>
      </dgm:t>
    </dgm:pt>
    <dgm:pt modelId="{FA6B6967-0B6E-5846-B7FE-00542E50AC81}" type="parTrans" cxnId="{BF874358-D8A0-C343-85CD-8C0E7A7C91C8}">
      <dgm:prSet/>
      <dgm:spPr/>
      <dgm:t>
        <a:bodyPr/>
        <a:lstStyle/>
        <a:p>
          <a:endParaRPr lang="zh-TW" altLang="en-US" b="1">
            <a:solidFill>
              <a:schemeClr val="tx1"/>
            </a:solidFill>
            <a:latin typeface="BiauKai"/>
            <a:ea typeface="BiauKai"/>
            <a:cs typeface="BiauKai"/>
          </a:endParaRPr>
        </a:p>
      </dgm:t>
    </dgm:pt>
    <dgm:pt modelId="{8C0827D1-8233-194B-BD9F-22924202C5C3}" type="sibTrans" cxnId="{BF874358-D8A0-C343-85CD-8C0E7A7C91C8}">
      <dgm:prSet/>
      <dgm:spPr/>
      <dgm:t>
        <a:bodyPr/>
        <a:lstStyle/>
        <a:p>
          <a:endParaRPr lang="zh-TW" altLang="en-US" b="1">
            <a:solidFill>
              <a:schemeClr val="tx1"/>
            </a:solidFill>
            <a:latin typeface="BiauKai"/>
            <a:ea typeface="BiauKai"/>
            <a:cs typeface="BiauKai"/>
          </a:endParaRPr>
        </a:p>
      </dgm:t>
    </dgm:pt>
    <dgm:pt modelId="{B555FC14-E70C-E341-908E-3BE852F4C253}">
      <dgm:prSet phldrT="[文字]" custT="1"/>
      <dgm:spPr/>
      <dgm:t>
        <a:bodyPr/>
        <a:lstStyle/>
        <a:p>
          <a:r>
            <a:rPr lang="zh-TW" altLang="en-US" sz="3200" b="1" dirty="0" smtClean="0">
              <a:solidFill>
                <a:schemeClr val="bg1"/>
              </a:solidFill>
              <a:latin typeface="BiauKai"/>
              <a:ea typeface="BiauKai"/>
              <a:cs typeface="BiauKai"/>
            </a:rPr>
            <a:t>過失</a:t>
          </a:r>
          <a:endParaRPr lang="en-US" altLang="zh-TW" sz="3200" b="1" dirty="0" smtClean="0">
            <a:solidFill>
              <a:schemeClr val="bg1"/>
            </a:solidFill>
            <a:latin typeface="BiauKai"/>
            <a:ea typeface="BiauKai"/>
            <a:cs typeface="BiauKai"/>
          </a:endParaRPr>
        </a:p>
        <a:p>
          <a:r>
            <a:rPr lang="zh-TW" altLang="en-US" sz="2000" b="1" dirty="0" smtClean="0">
              <a:solidFill>
                <a:srgbClr val="FFFF00"/>
              </a:solidFill>
              <a:latin typeface="BiauKai"/>
              <a:ea typeface="BiauKai"/>
              <a:cs typeface="BiauKai"/>
            </a:rPr>
            <a:t>應注意</a:t>
          </a:r>
          <a:r>
            <a:rPr lang="zh-TW" altLang="en-US" sz="2000" b="1" dirty="0" smtClean="0">
              <a:solidFill>
                <a:srgbClr val="FFFF00"/>
              </a:solidFill>
              <a:latin typeface="BiauKai"/>
            </a:rPr>
            <a:t>、</a:t>
          </a:r>
          <a:r>
            <a:rPr lang="zh-TW" altLang="en-US" sz="2000" b="1" dirty="0" smtClean="0">
              <a:solidFill>
                <a:srgbClr val="FFFF00"/>
              </a:solidFill>
              <a:latin typeface="BiauKai"/>
              <a:ea typeface="BiauKai"/>
              <a:cs typeface="BiauKai"/>
            </a:rPr>
            <a:t>能注意</a:t>
          </a:r>
          <a:endParaRPr lang="en-US" altLang="zh-TW" sz="2000" b="1" dirty="0" smtClean="0">
            <a:solidFill>
              <a:srgbClr val="FFFF00"/>
            </a:solidFill>
            <a:latin typeface="BiauKai"/>
            <a:ea typeface="BiauKai"/>
            <a:cs typeface="BiauKai"/>
          </a:endParaRPr>
        </a:p>
        <a:p>
          <a:r>
            <a:rPr lang="zh-TW" altLang="en-US" sz="2000" b="1" dirty="0" smtClean="0">
              <a:solidFill>
                <a:srgbClr val="FFFF00"/>
              </a:solidFill>
              <a:latin typeface="BiauKai"/>
              <a:ea typeface="BiauKai"/>
              <a:cs typeface="BiauKai"/>
            </a:rPr>
            <a:t>而不注意</a:t>
          </a:r>
          <a:endParaRPr lang="zh-TW" altLang="en-US" sz="2000" b="1" dirty="0">
            <a:solidFill>
              <a:srgbClr val="FFFF00"/>
            </a:solidFill>
            <a:latin typeface="BiauKai"/>
            <a:ea typeface="BiauKai"/>
            <a:cs typeface="BiauKai"/>
          </a:endParaRPr>
        </a:p>
      </dgm:t>
    </dgm:pt>
    <dgm:pt modelId="{CED2B556-3904-7F46-B3A5-788CAA9B1238}" type="parTrans" cxnId="{CF7AD0DA-9EC7-614C-886C-8C0B993C5AD4}">
      <dgm:prSet/>
      <dgm:spPr/>
      <dgm:t>
        <a:bodyPr/>
        <a:lstStyle/>
        <a:p>
          <a:endParaRPr lang="zh-TW" altLang="en-US" b="1">
            <a:solidFill>
              <a:schemeClr val="tx1"/>
            </a:solidFill>
            <a:latin typeface="BiauKai"/>
            <a:ea typeface="BiauKai"/>
            <a:cs typeface="BiauKai"/>
          </a:endParaRPr>
        </a:p>
      </dgm:t>
    </dgm:pt>
    <dgm:pt modelId="{9E241DCC-6000-4D4D-B250-81216C09078C}" type="sibTrans" cxnId="{CF7AD0DA-9EC7-614C-886C-8C0B993C5AD4}">
      <dgm:prSet/>
      <dgm:spPr/>
      <dgm:t>
        <a:bodyPr/>
        <a:lstStyle/>
        <a:p>
          <a:endParaRPr lang="zh-TW" altLang="en-US" b="1">
            <a:solidFill>
              <a:schemeClr val="tx1"/>
            </a:solidFill>
            <a:latin typeface="BiauKai"/>
            <a:ea typeface="BiauKai"/>
            <a:cs typeface="BiauKai"/>
          </a:endParaRPr>
        </a:p>
      </dgm:t>
    </dgm:pt>
    <dgm:pt modelId="{417D5C45-238F-2E4C-8B4B-ADF23EDB9325}">
      <dgm:prSet phldrT="[文字]" custT="1"/>
      <dgm:spPr/>
      <dgm:t>
        <a:bodyPr/>
        <a:lstStyle/>
        <a:p>
          <a:r>
            <a:rPr lang="zh-TW" altLang="en-US" sz="2000" b="1" dirty="0" smtClean="0">
              <a:solidFill>
                <a:schemeClr val="tx1"/>
              </a:solidFill>
              <a:latin typeface="BiauKai"/>
              <a:ea typeface="BiauKai"/>
              <a:cs typeface="BiauKai"/>
            </a:rPr>
            <a:t>無認識過失</a:t>
          </a:r>
          <a:r>
            <a:rPr lang="en-US" altLang="zh-TW" sz="2000" b="1" dirty="0" smtClean="0">
              <a:solidFill>
                <a:srgbClr val="FFFF00"/>
              </a:solidFill>
              <a:latin typeface="標楷體" pitchFamily="65" charset="-120"/>
              <a:ea typeface="標楷體" pitchFamily="65" charset="-120"/>
            </a:rPr>
            <a:t>§14Ⅰ</a:t>
          </a:r>
          <a:endParaRPr lang="zh-TW" altLang="en-US" sz="2000" b="1" dirty="0">
            <a:solidFill>
              <a:schemeClr val="tx1"/>
            </a:solidFill>
            <a:latin typeface="BiauKai"/>
            <a:ea typeface="BiauKai"/>
            <a:cs typeface="BiauKai"/>
          </a:endParaRPr>
        </a:p>
      </dgm:t>
    </dgm:pt>
    <dgm:pt modelId="{C808540C-2015-5644-A047-7BB4267BFB44}" type="parTrans" cxnId="{EF0D37E4-730B-A340-B1E2-61B460386941}">
      <dgm:prSet/>
      <dgm:spPr/>
      <dgm:t>
        <a:bodyPr/>
        <a:lstStyle/>
        <a:p>
          <a:endParaRPr lang="zh-TW" altLang="en-US" b="1">
            <a:solidFill>
              <a:schemeClr val="tx1"/>
            </a:solidFill>
            <a:latin typeface="BiauKai"/>
            <a:ea typeface="BiauKai"/>
            <a:cs typeface="BiauKai"/>
          </a:endParaRPr>
        </a:p>
      </dgm:t>
    </dgm:pt>
    <dgm:pt modelId="{1281E08D-AE33-C345-877C-33DDB1FFB0BC}" type="sibTrans" cxnId="{EF0D37E4-730B-A340-B1E2-61B460386941}">
      <dgm:prSet/>
      <dgm:spPr/>
      <dgm:t>
        <a:bodyPr/>
        <a:lstStyle/>
        <a:p>
          <a:endParaRPr lang="zh-TW" altLang="en-US" b="1">
            <a:solidFill>
              <a:schemeClr val="tx1"/>
            </a:solidFill>
            <a:latin typeface="BiauKai"/>
            <a:ea typeface="BiauKai"/>
            <a:cs typeface="BiauKai"/>
          </a:endParaRPr>
        </a:p>
      </dgm:t>
    </dgm:pt>
    <dgm:pt modelId="{36BE219F-C4B7-5F4D-8196-7BDB59E3099F}">
      <dgm:prSet custT="1"/>
      <dgm:spPr/>
      <dgm:t>
        <a:bodyPr/>
        <a:lstStyle/>
        <a:p>
          <a:r>
            <a:rPr lang="zh-TW" altLang="en-US" sz="2000" b="1" dirty="0" smtClean="0">
              <a:solidFill>
                <a:schemeClr val="tx1"/>
              </a:solidFill>
              <a:latin typeface="BiauKai"/>
              <a:ea typeface="BiauKai"/>
              <a:cs typeface="BiauKai"/>
            </a:rPr>
            <a:t>有認識過失</a:t>
          </a:r>
          <a:r>
            <a:rPr lang="en-US" altLang="zh-TW" sz="2000" b="1" dirty="0" smtClean="0">
              <a:solidFill>
                <a:srgbClr val="FFFF00"/>
              </a:solidFill>
              <a:latin typeface="標楷體" pitchFamily="65" charset="-120"/>
              <a:ea typeface="標楷體" pitchFamily="65" charset="-120"/>
            </a:rPr>
            <a:t>§14Ⅱ</a:t>
          </a:r>
          <a:endParaRPr lang="zh-TW" altLang="en-US" sz="2000" b="1" dirty="0">
            <a:solidFill>
              <a:srgbClr val="FFFF00"/>
            </a:solidFill>
            <a:latin typeface="BiauKai"/>
            <a:ea typeface="BiauKai"/>
            <a:cs typeface="BiauKai"/>
          </a:endParaRPr>
        </a:p>
      </dgm:t>
    </dgm:pt>
    <dgm:pt modelId="{27E34D1A-BAD3-FA42-939B-1C3BEDA0EC6D}" type="parTrans" cxnId="{93E428BA-54CC-A148-BDB0-5A1A2754FF87}">
      <dgm:prSet/>
      <dgm:spPr/>
      <dgm:t>
        <a:bodyPr/>
        <a:lstStyle/>
        <a:p>
          <a:endParaRPr lang="zh-TW" altLang="en-US" b="1">
            <a:solidFill>
              <a:schemeClr val="tx1"/>
            </a:solidFill>
            <a:latin typeface="BiauKai"/>
            <a:ea typeface="BiauKai"/>
            <a:cs typeface="BiauKai"/>
          </a:endParaRPr>
        </a:p>
      </dgm:t>
    </dgm:pt>
    <dgm:pt modelId="{D662A73D-CAEA-814E-8C0C-94914E2F3D9A}" type="sibTrans" cxnId="{93E428BA-54CC-A148-BDB0-5A1A2754FF87}">
      <dgm:prSet/>
      <dgm:spPr/>
      <dgm:t>
        <a:bodyPr/>
        <a:lstStyle/>
        <a:p>
          <a:endParaRPr lang="zh-TW" altLang="en-US" b="1">
            <a:solidFill>
              <a:schemeClr val="tx1"/>
            </a:solidFill>
            <a:latin typeface="BiauKai"/>
            <a:ea typeface="BiauKai"/>
            <a:cs typeface="BiauKai"/>
          </a:endParaRPr>
        </a:p>
      </dgm:t>
    </dgm:pt>
    <dgm:pt modelId="{722C053F-7428-4EE2-A330-99448FF217E0}">
      <dgm:prSet phldrT="[文字]" custT="1"/>
      <dgm:spPr>
        <a:ln>
          <a:solidFill>
            <a:schemeClr val="accent1"/>
          </a:solidFill>
        </a:ln>
      </dgm:spPr>
      <dgm:t>
        <a:bodyPr/>
        <a:lstStyle/>
        <a:p>
          <a:r>
            <a:rPr lang="zh-TW" altLang="en-US" sz="2000" b="1" dirty="0" smtClean="0">
              <a:solidFill>
                <a:schemeClr val="tx1"/>
              </a:solidFill>
              <a:latin typeface="BiauKai"/>
              <a:ea typeface="BiauKai"/>
              <a:cs typeface="BiauKai"/>
            </a:rPr>
            <a:t>特別</a:t>
          </a:r>
          <a:endParaRPr lang="en-US" altLang="zh-TW" sz="2000" b="1" dirty="0" smtClean="0">
            <a:solidFill>
              <a:schemeClr val="tx1"/>
            </a:solidFill>
            <a:latin typeface="BiauKai"/>
            <a:ea typeface="BiauKai"/>
            <a:cs typeface="BiauKai"/>
          </a:endParaRPr>
        </a:p>
        <a:p>
          <a:r>
            <a:rPr lang="zh-TW" altLang="en-US" sz="2000" b="1" dirty="0" smtClean="0">
              <a:solidFill>
                <a:schemeClr val="tx1"/>
              </a:solidFill>
              <a:latin typeface="BiauKai"/>
              <a:ea typeface="BiauKai"/>
              <a:cs typeface="BiauKai"/>
            </a:rPr>
            <a:t>主觀構成要件要素</a:t>
          </a:r>
          <a:endParaRPr lang="zh-TW" altLang="en-US" sz="2000" b="1" dirty="0">
            <a:solidFill>
              <a:schemeClr val="tx1"/>
            </a:solidFill>
            <a:latin typeface="BiauKai"/>
            <a:ea typeface="BiauKai"/>
            <a:cs typeface="BiauKai"/>
          </a:endParaRPr>
        </a:p>
      </dgm:t>
    </dgm:pt>
    <dgm:pt modelId="{43F15922-3AD2-4190-9E54-7D04217369B0}" type="parTrans" cxnId="{361E34F9-B4C2-4D0E-B49E-2B6401557F5B}">
      <dgm:prSet/>
      <dgm:spPr/>
      <dgm:t>
        <a:bodyPr/>
        <a:lstStyle/>
        <a:p>
          <a:endParaRPr lang="zh-TW" altLang="en-US"/>
        </a:p>
      </dgm:t>
    </dgm:pt>
    <dgm:pt modelId="{35B82015-04FE-4F7A-980A-1BF775B1CD85}" type="sibTrans" cxnId="{361E34F9-B4C2-4D0E-B49E-2B6401557F5B}">
      <dgm:prSet/>
      <dgm:spPr/>
      <dgm:t>
        <a:bodyPr/>
        <a:lstStyle/>
        <a:p>
          <a:endParaRPr lang="zh-TW" altLang="en-US"/>
        </a:p>
      </dgm:t>
    </dgm:pt>
    <dgm:pt modelId="{429D6609-2F65-CE4E-989A-E23DC6860CAE}" type="pres">
      <dgm:prSet presAssocID="{1AD1CE88-712E-0C4F-B261-06093B653D90}" presName="diagram" presStyleCnt="0">
        <dgm:presLayoutVars>
          <dgm:chPref val="1"/>
          <dgm:dir/>
          <dgm:animOne val="branch"/>
          <dgm:animLvl val="lvl"/>
          <dgm:resizeHandles val="exact"/>
        </dgm:presLayoutVars>
      </dgm:prSet>
      <dgm:spPr/>
      <dgm:t>
        <a:bodyPr/>
        <a:lstStyle/>
        <a:p>
          <a:endParaRPr lang="zh-TW" altLang="en-US"/>
        </a:p>
      </dgm:t>
    </dgm:pt>
    <dgm:pt modelId="{02E7F77E-37BE-FA4C-A811-F88D6EA37B67}" type="pres">
      <dgm:prSet presAssocID="{9F2F9A3F-E0EC-784B-B336-D34985862E53}" presName="root1" presStyleCnt="0"/>
      <dgm:spPr/>
    </dgm:pt>
    <dgm:pt modelId="{5E414304-1B19-F34A-A967-1D5C8B00EED3}" type="pres">
      <dgm:prSet presAssocID="{9F2F9A3F-E0EC-784B-B336-D34985862E53}" presName="LevelOneTextNode" presStyleLbl="node0" presStyleIdx="0" presStyleCnt="2" custScaleX="114818" custScaleY="104425" custLinFactY="-41939" custLinFactNeighborX="-238" custLinFactNeighborY="-100000">
        <dgm:presLayoutVars>
          <dgm:chPref val="3"/>
        </dgm:presLayoutVars>
      </dgm:prSet>
      <dgm:spPr/>
      <dgm:t>
        <a:bodyPr/>
        <a:lstStyle/>
        <a:p>
          <a:endParaRPr lang="zh-TW" altLang="en-US"/>
        </a:p>
      </dgm:t>
    </dgm:pt>
    <dgm:pt modelId="{A6A122A8-8179-2945-A6D7-17562770DB5A}" type="pres">
      <dgm:prSet presAssocID="{9F2F9A3F-E0EC-784B-B336-D34985862E53}" presName="level2hierChild" presStyleCnt="0"/>
      <dgm:spPr/>
    </dgm:pt>
    <dgm:pt modelId="{B93AB934-2E2C-FA4C-8F75-22E2E68B5899}" type="pres">
      <dgm:prSet presAssocID="{D34A8127-D1DA-2B46-9590-7F02E328C896}" presName="conn2-1" presStyleLbl="parChTrans1D2" presStyleIdx="0" presStyleCnt="2"/>
      <dgm:spPr/>
      <dgm:t>
        <a:bodyPr/>
        <a:lstStyle/>
        <a:p>
          <a:endParaRPr lang="zh-TW" altLang="en-US"/>
        </a:p>
      </dgm:t>
    </dgm:pt>
    <dgm:pt modelId="{2123B836-48F1-634E-A2F2-D70F74C2F2C2}" type="pres">
      <dgm:prSet presAssocID="{D34A8127-D1DA-2B46-9590-7F02E328C896}" presName="connTx" presStyleLbl="parChTrans1D2" presStyleIdx="0" presStyleCnt="2"/>
      <dgm:spPr/>
      <dgm:t>
        <a:bodyPr/>
        <a:lstStyle/>
        <a:p>
          <a:endParaRPr lang="zh-TW" altLang="en-US"/>
        </a:p>
      </dgm:t>
    </dgm:pt>
    <dgm:pt modelId="{AC86F936-CF95-4643-A0CB-3360686C8B0C}" type="pres">
      <dgm:prSet presAssocID="{D9C205E4-0143-064F-B33D-A3B884394297}" presName="root2" presStyleCnt="0"/>
      <dgm:spPr/>
    </dgm:pt>
    <dgm:pt modelId="{918F9D0F-E35E-6349-B719-86FDC123B17D}" type="pres">
      <dgm:prSet presAssocID="{D9C205E4-0143-064F-B33D-A3B884394297}" presName="LevelTwoTextNode" presStyleLbl="node2" presStyleIdx="0" presStyleCnt="2">
        <dgm:presLayoutVars>
          <dgm:chPref val="3"/>
        </dgm:presLayoutVars>
      </dgm:prSet>
      <dgm:spPr/>
      <dgm:t>
        <a:bodyPr/>
        <a:lstStyle/>
        <a:p>
          <a:endParaRPr lang="zh-TW" altLang="en-US"/>
        </a:p>
      </dgm:t>
    </dgm:pt>
    <dgm:pt modelId="{FCA14C2F-447F-AA47-8B80-F3A2E050EDAF}" type="pres">
      <dgm:prSet presAssocID="{D9C205E4-0143-064F-B33D-A3B884394297}" presName="level3hierChild" presStyleCnt="0"/>
      <dgm:spPr/>
    </dgm:pt>
    <dgm:pt modelId="{31D269E5-58D5-9B47-9730-05AB5A661B69}" type="pres">
      <dgm:prSet presAssocID="{048A4BA2-B1D8-4F45-B82B-C4432696DE19}" presName="conn2-1" presStyleLbl="parChTrans1D3" presStyleIdx="0" presStyleCnt="4"/>
      <dgm:spPr/>
      <dgm:t>
        <a:bodyPr/>
        <a:lstStyle/>
        <a:p>
          <a:endParaRPr lang="zh-TW" altLang="en-US"/>
        </a:p>
      </dgm:t>
    </dgm:pt>
    <dgm:pt modelId="{9EFEDFE9-AC28-B440-911D-411D5ECE112D}" type="pres">
      <dgm:prSet presAssocID="{048A4BA2-B1D8-4F45-B82B-C4432696DE19}" presName="connTx" presStyleLbl="parChTrans1D3" presStyleIdx="0" presStyleCnt="4"/>
      <dgm:spPr/>
      <dgm:t>
        <a:bodyPr/>
        <a:lstStyle/>
        <a:p>
          <a:endParaRPr lang="zh-TW" altLang="en-US"/>
        </a:p>
      </dgm:t>
    </dgm:pt>
    <dgm:pt modelId="{68352D7E-3166-AB40-B75E-0BBFFBAA921C}" type="pres">
      <dgm:prSet presAssocID="{A3763FE3-BE38-F44C-B9C1-329F905EB1EB}" presName="root2" presStyleCnt="0"/>
      <dgm:spPr/>
    </dgm:pt>
    <dgm:pt modelId="{833B8F8B-5AE5-1B49-A4ED-6D75FAE8FC8D}" type="pres">
      <dgm:prSet presAssocID="{A3763FE3-BE38-F44C-B9C1-329F905EB1EB}" presName="LevelTwoTextNode" presStyleLbl="node3" presStyleIdx="0" presStyleCnt="4" custScaleX="133423" custScaleY="91186">
        <dgm:presLayoutVars>
          <dgm:chPref val="3"/>
        </dgm:presLayoutVars>
      </dgm:prSet>
      <dgm:spPr/>
      <dgm:t>
        <a:bodyPr/>
        <a:lstStyle/>
        <a:p>
          <a:endParaRPr lang="zh-TW" altLang="en-US"/>
        </a:p>
      </dgm:t>
    </dgm:pt>
    <dgm:pt modelId="{1DFD5A3D-28D8-F647-A74E-02B0D020B345}" type="pres">
      <dgm:prSet presAssocID="{A3763FE3-BE38-F44C-B9C1-329F905EB1EB}" presName="level3hierChild" presStyleCnt="0"/>
      <dgm:spPr/>
    </dgm:pt>
    <dgm:pt modelId="{54AA16D6-5CD1-6A46-8CB8-6C4D75549133}" type="pres">
      <dgm:prSet presAssocID="{FA6B6967-0B6E-5846-B7FE-00542E50AC81}" presName="conn2-1" presStyleLbl="parChTrans1D3" presStyleIdx="1" presStyleCnt="4"/>
      <dgm:spPr/>
      <dgm:t>
        <a:bodyPr/>
        <a:lstStyle/>
        <a:p>
          <a:endParaRPr lang="zh-TW" altLang="en-US"/>
        </a:p>
      </dgm:t>
    </dgm:pt>
    <dgm:pt modelId="{7DC58FE4-B1EC-3343-885E-F4950507F7E0}" type="pres">
      <dgm:prSet presAssocID="{FA6B6967-0B6E-5846-B7FE-00542E50AC81}" presName="connTx" presStyleLbl="parChTrans1D3" presStyleIdx="1" presStyleCnt="4"/>
      <dgm:spPr/>
      <dgm:t>
        <a:bodyPr/>
        <a:lstStyle/>
        <a:p>
          <a:endParaRPr lang="zh-TW" altLang="en-US"/>
        </a:p>
      </dgm:t>
    </dgm:pt>
    <dgm:pt modelId="{3C2535DE-C499-D84A-BFCA-85021B02C329}" type="pres">
      <dgm:prSet presAssocID="{085EF0CE-BAFD-7347-A6CA-B67BAB995866}" presName="root2" presStyleCnt="0"/>
      <dgm:spPr/>
    </dgm:pt>
    <dgm:pt modelId="{EB9125D4-6FB3-E249-B1AA-A2274066995B}" type="pres">
      <dgm:prSet presAssocID="{085EF0CE-BAFD-7347-A6CA-B67BAB995866}" presName="LevelTwoTextNode" presStyleLbl="node3" presStyleIdx="1" presStyleCnt="4" custScaleX="134274">
        <dgm:presLayoutVars>
          <dgm:chPref val="3"/>
        </dgm:presLayoutVars>
      </dgm:prSet>
      <dgm:spPr/>
      <dgm:t>
        <a:bodyPr/>
        <a:lstStyle/>
        <a:p>
          <a:endParaRPr lang="zh-TW" altLang="en-US"/>
        </a:p>
      </dgm:t>
    </dgm:pt>
    <dgm:pt modelId="{9E377863-4722-7849-B3E1-4DF791C7A648}" type="pres">
      <dgm:prSet presAssocID="{085EF0CE-BAFD-7347-A6CA-B67BAB995866}" presName="level3hierChild" presStyleCnt="0"/>
      <dgm:spPr/>
    </dgm:pt>
    <dgm:pt modelId="{17DAF8F1-6F05-534A-AF15-F3F865959D8C}" type="pres">
      <dgm:prSet presAssocID="{CED2B556-3904-7F46-B3A5-788CAA9B1238}" presName="conn2-1" presStyleLbl="parChTrans1D2" presStyleIdx="1" presStyleCnt="2"/>
      <dgm:spPr/>
      <dgm:t>
        <a:bodyPr/>
        <a:lstStyle/>
        <a:p>
          <a:endParaRPr lang="zh-TW" altLang="en-US"/>
        </a:p>
      </dgm:t>
    </dgm:pt>
    <dgm:pt modelId="{7018B12B-58C5-F846-A564-7B72882C8488}" type="pres">
      <dgm:prSet presAssocID="{CED2B556-3904-7F46-B3A5-788CAA9B1238}" presName="connTx" presStyleLbl="parChTrans1D2" presStyleIdx="1" presStyleCnt="2"/>
      <dgm:spPr/>
      <dgm:t>
        <a:bodyPr/>
        <a:lstStyle/>
        <a:p>
          <a:endParaRPr lang="zh-TW" altLang="en-US"/>
        </a:p>
      </dgm:t>
    </dgm:pt>
    <dgm:pt modelId="{604BFC82-8B26-ED48-B0B1-AEAE86A71CE9}" type="pres">
      <dgm:prSet presAssocID="{B555FC14-E70C-E341-908E-3BE852F4C253}" presName="root2" presStyleCnt="0"/>
      <dgm:spPr/>
    </dgm:pt>
    <dgm:pt modelId="{4B763179-D06D-C24B-9AB8-39EB72DE7140}" type="pres">
      <dgm:prSet presAssocID="{B555FC14-E70C-E341-908E-3BE852F4C253}" presName="LevelTwoTextNode" presStyleLbl="node2" presStyleIdx="1" presStyleCnt="2" custScaleY="205494" custLinFactNeighborX="-832" custLinFactNeighborY="1663">
        <dgm:presLayoutVars>
          <dgm:chPref val="3"/>
        </dgm:presLayoutVars>
      </dgm:prSet>
      <dgm:spPr/>
      <dgm:t>
        <a:bodyPr/>
        <a:lstStyle/>
        <a:p>
          <a:endParaRPr lang="zh-TW" altLang="en-US"/>
        </a:p>
      </dgm:t>
    </dgm:pt>
    <dgm:pt modelId="{88FAD94D-737C-FE42-8854-4BE6B360C9F0}" type="pres">
      <dgm:prSet presAssocID="{B555FC14-E70C-E341-908E-3BE852F4C253}" presName="level3hierChild" presStyleCnt="0"/>
      <dgm:spPr/>
    </dgm:pt>
    <dgm:pt modelId="{08C65A8F-48A3-A040-B92E-1B9A5CD9FD7B}" type="pres">
      <dgm:prSet presAssocID="{C808540C-2015-5644-A047-7BB4267BFB44}" presName="conn2-1" presStyleLbl="parChTrans1D3" presStyleIdx="2" presStyleCnt="4"/>
      <dgm:spPr/>
      <dgm:t>
        <a:bodyPr/>
        <a:lstStyle/>
        <a:p>
          <a:endParaRPr lang="zh-TW" altLang="en-US"/>
        </a:p>
      </dgm:t>
    </dgm:pt>
    <dgm:pt modelId="{7CCA8608-9DE7-1D4B-AAE5-A6A2085C583B}" type="pres">
      <dgm:prSet presAssocID="{C808540C-2015-5644-A047-7BB4267BFB44}" presName="connTx" presStyleLbl="parChTrans1D3" presStyleIdx="2" presStyleCnt="4"/>
      <dgm:spPr/>
      <dgm:t>
        <a:bodyPr/>
        <a:lstStyle/>
        <a:p>
          <a:endParaRPr lang="zh-TW" altLang="en-US"/>
        </a:p>
      </dgm:t>
    </dgm:pt>
    <dgm:pt modelId="{8C45E70A-45FB-5149-82A0-FC025A8E0FBF}" type="pres">
      <dgm:prSet presAssocID="{417D5C45-238F-2E4C-8B4B-ADF23EDB9325}" presName="root2" presStyleCnt="0"/>
      <dgm:spPr/>
    </dgm:pt>
    <dgm:pt modelId="{4EC46FED-3A0C-3348-858E-AD5048EBFD64}" type="pres">
      <dgm:prSet presAssocID="{417D5C45-238F-2E4C-8B4B-ADF23EDB9325}" presName="LevelTwoTextNode" presStyleLbl="node3" presStyleIdx="2" presStyleCnt="4" custScaleX="138661">
        <dgm:presLayoutVars>
          <dgm:chPref val="3"/>
        </dgm:presLayoutVars>
      </dgm:prSet>
      <dgm:spPr/>
      <dgm:t>
        <a:bodyPr/>
        <a:lstStyle/>
        <a:p>
          <a:endParaRPr lang="zh-TW" altLang="en-US"/>
        </a:p>
      </dgm:t>
    </dgm:pt>
    <dgm:pt modelId="{2D018336-B0C8-4D4B-AF9B-19F9DBB2E007}" type="pres">
      <dgm:prSet presAssocID="{417D5C45-238F-2E4C-8B4B-ADF23EDB9325}" presName="level3hierChild" presStyleCnt="0"/>
      <dgm:spPr/>
    </dgm:pt>
    <dgm:pt modelId="{D0234E47-043F-5A4D-8CA3-3CA60822224C}" type="pres">
      <dgm:prSet presAssocID="{27E34D1A-BAD3-FA42-939B-1C3BEDA0EC6D}" presName="conn2-1" presStyleLbl="parChTrans1D3" presStyleIdx="3" presStyleCnt="4"/>
      <dgm:spPr/>
      <dgm:t>
        <a:bodyPr/>
        <a:lstStyle/>
        <a:p>
          <a:endParaRPr lang="zh-TW" altLang="en-US"/>
        </a:p>
      </dgm:t>
    </dgm:pt>
    <dgm:pt modelId="{49706ED3-139A-1A49-8579-E2B43C7F0FD7}" type="pres">
      <dgm:prSet presAssocID="{27E34D1A-BAD3-FA42-939B-1C3BEDA0EC6D}" presName="connTx" presStyleLbl="parChTrans1D3" presStyleIdx="3" presStyleCnt="4"/>
      <dgm:spPr/>
      <dgm:t>
        <a:bodyPr/>
        <a:lstStyle/>
        <a:p>
          <a:endParaRPr lang="zh-TW" altLang="en-US"/>
        </a:p>
      </dgm:t>
    </dgm:pt>
    <dgm:pt modelId="{9C21D9AE-BF01-1D4C-8F06-DA39472154C2}" type="pres">
      <dgm:prSet presAssocID="{36BE219F-C4B7-5F4D-8196-7BDB59E3099F}" presName="root2" presStyleCnt="0"/>
      <dgm:spPr/>
    </dgm:pt>
    <dgm:pt modelId="{EFF8CCFF-54EF-CC4A-986C-045C57324F78}" type="pres">
      <dgm:prSet presAssocID="{36BE219F-C4B7-5F4D-8196-7BDB59E3099F}" presName="LevelTwoTextNode" presStyleLbl="node3" presStyleIdx="3" presStyleCnt="4" custScaleX="140156">
        <dgm:presLayoutVars>
          <dgm:chPref val="3"/>
        </dgm:presLayoutVars>
      </dgm:prSet>
      <dgm:spPr/>
      <dgm:t>
        <a:bodyPr/>
        <a:lstStyle/>
        <a:p>
          <a:endParaRPr lang="zh-TW" altLang="en-US"/>
        </a:p>
      </dgm:t>
    </dgm:pt>
    <dgm:pt modelId="{5618CBF3-17E1-4E41-928B-691E637DAA08}" type="pres">
      <dgm:prSet presAssocID="{36BE219F-C4B7-5F4D-8196-7BDB59E3099F}" presName="level3hierChild" presStyleCnt="0"/>
      <dgm:spPr/>
    </dgm:pt>
    <dgm:pt modelId="{C73CFDBB-3BAA-4334-9B02-84593EAEC545}" type="pres">
      <dgm:prSet presAssocID="{722C053F-7428-4EE2-A330-99448FF217E0}" presName="root1" presStyleCnt="0"/>
      <dgm:spPr/>
    </dgm:pt>
    <dgm:pt modelId="{C7C1BCB8-6E7A-4B74-B172-269F3F627965}" type="pres">
      <dgm:prSet presAssocID="{722C053F-7428-4EE2-A330-99448FF217E0}" presName="LevelOneTextNode" presStyleLbl="node0" presStyleIdx="1" presStyleCnt="2" custScaleX="118337" custScaleY="94311" custLinFactNeighborX="-238" custLinFactNeighborY="-98740">
        <dgm:presLayoutVars>
          <dgm:chPref val="3"/>
        </dgm:presLayoutVars>
      </dgm:prSet>
      <dgm:spPr/>
      <dgm:t>
        <a:bodyPr/>
        <a:lstStyle/>
        <a:p>
          <a:endParaRPr lang="zh-TW" altLang="en-US"/>
        </a:p>
      </dgm:t>
    </dgm:pt>
    <dgm:pt modelId="{65EB0114-FC1A-461D-8D49-DC2E778AC769}" type="pres">
      <dgm:prSet presAssocID="{722C053F-7428-4EE2-A330-99448FF217E0}" presName="level2hierChild" presStyleCnt="0"/>
      <dgm:spPr/>
    </dgm:pt>
  </dgm:ptLst>
  <dgm:cxnLst>
    <dgm:cxn modelId="{BBEB6F4D-C98B-47EC-84E3-5C200DB5EBD7}" type="presOf" srcId="{417D5C45-238F-2E4C-8B4B-ADF23EDB9325}" destId="{4EC46FED-3A0C-3348-858E-AD5048EBFD64}" srcOrd="0" destOrd="0" presId="urn:microsoft.com/office/officeart/2005/8/layout/hierarchy2"/>
    <dgm:cxn modelId="{3B80A71A-EFF6-1841-BA25-E60948DA263F}" srcId="{1AD1CE88-712E-0C4F-B261-06093B653D90}" destId="{9F2F9A3F-E0EC-784B-B336-D34985862E53}" srcOrd="0" destOrd="0" parTransId="{F818D705-C81E-814C-AD8F-8D104047513B}" sibTransId="{3CF2C2F7-9522-8E4D-A513-B35046612229}"/>
    <dgm:cxn modelId="{DEC089BF-5EB3-490F-AC4C-9565F1FA5AA6}" type="presOf" srcId="{C808540C-2015-5644-A047-7BB4267BFB44}" destId="{7CCA8608-9DE7-1D4B-AAE5-A6A2085C583B}" srcOrd="1" destOrd="0" presId="urn:microsoft.com/office/officeart/2005/8/layout/hierarchy2"/>
    <dgm:cxn modelId="{D894853F-DF91-48C7-9C2B-B9F2A8A32397}" type="presOf" srcId="{D34A8127-D1DA-2B46-9590-7F02E328C896}" destId="{B93AB934-2E2C-FA4C-8F75-22E2E68B5899}" srcOrd="0" destOrd="0" presId="urn:microsoft.com/office/officeart/2005/8/layout/hierarchy2"/>
    <dgm:cxn modelId="{610E33AF-97AB-4F67-AD8A-D42A2B140FF7}" type="presOf" srcId="{D34A8127-D1DA-2B46-9590-7F02E328C896}" destId="{2123B836-48F1-634E-A2F2-D70F74C2F2C2}" srcOrd="1" destOrd="0" presId="urn:microsoft.com/office/officeart/2005/8/layout/hierarchy2"/>
    <dgm:cxn modelId="{11A8798B-52A5-45F8-B0D9-496D0533859A}" type="presOf" srcId="{1AD1CE88-712E-0C4F-B261-06093B653D90}" destId="{429D6609-2F65-CE4E-989A-E23DC6860CAE}" srcOrd="0" destOrd="0" presId="urn:microsoft.com/office/officeart/2005/8/layout/hierarchy2"/>
    <dgm:cxn modelId="{D7F119E8-7D79-EC40-83F8-63D193614C52}" srcId="{D9C205E4-0143-064F-B33D-A3B884394297}" destId="{A3763FE3-BE38-F44C-B9C1-329F905EB1EB}" srcOrd="0" destOrd="0" parTransId="{048A4BA2-B1D8-4F45-B82B-C4432696DE19}" sibTransId="{38338F1B-393E-BF42-8BAB-62B6CA68A646}"/>
    <dgm:cxn modelId="{FADA91D6-8713-4D92-9825-0ECBCF1C894B}" type="presOf" srcId="{36BE219F-C4B7-5F4D-8196-7BDB59E3099F}" destId="{EFF8CCFF-54EF-CC4A-986C-045C57324F78}" srcOrd="0" destOrd="0" presId="urn:microsoft.com/office/officeart/2005/8/layout/hierarchy2"/>
    <dgm:cxn modelId="{13CDAC88-1C71-4944-9736-3377D41F0599}" type="presOf" srcId="{CED2B556-3904-7F46-B3A5-788CAA9B1238}" destId="{17DAF8F1-6F05-534A-AF15-F3F865959D8C}" srcOrd="0" destOrd="0" presId="urn:microsoft.com/office/officeart/2005/8/layout/hierarchy2"/>
    <dgm:cxn modelId="{CF7AD0DA-9EC7-614C-886C-8C0B993C5AD4}" srcId="{9F2F9A3F-E0EC-784B-B336-D34985862E53}" destId="{B555FC14-E70C-E341-908E-3BE852F4C253}" srcOrd="1" destOrd="0" parTransId="{CED2B556-3904-7F46-B3A5-788CAA9B1238}" sibTransId="{9E241DCC-6000-4D4D-B250-81216C09078C}"/>
    <dgm:cxn modelId="{EF0D37E4-730B-A340-B1E2-61B460386941}" srcId="{B555FC14-E70C-E341-908E-3BE852F4C253}" destId="{417D5C45-238F-2E4C-8B4B-ADF23EDB9325}" srcOrd="0" destOrd="0" parTransId="{C808540C-2015-5644-A047-7BB4267BFB44}" sibTransId="{1281E08D-AE33-C345-877C-33DDB1FFB0BC}"/>
    <dgm:cxn modelId="{EF1A64AD-96E9-444D-B6B5-13BED067EB96}" type="presOf" srcId="{048A4BA2-B1D8-4F45-B82B-C4432696DE19}" destId="{9EFEDFE9-AC28-B440-911D-411D5ECE112D}" srcOrd="1" destOrd="0" presId="urn:microsoft.com/office/officeart/2005/8/layout/hierarchy2"/>
    <dgm:cxn modelId="{361E34F9-B4C2-4D0E-B49E-2B6401557F5B}" srcId="{1AD1CE88-712E-0C4F-B261-06093B653D90}" destId="{722C053F-7428-4EE2-A330-99448FF217E0}" srcOrd="1" destOrd="0" parTransId="{43F15922-3AD2-4190-9E54-7D04217369B0}" sibTransId="{35B82015-04FE-4F7A-980A-1BF775B1CD85}"/>
    <dgm:cxn modelId="{78D1F1B7-0AFD-46F3-A97B-F174495BA0B2}" type="presOf" srcId="{CED2B556-3904-7F46-B3A5-788CAA9B1238}" destId="{7018B12B-58C5-F846-A564-7B72882C8488}" srcOrd="1" destOrd="0" presId="urn:microsoft.com/office/officeart/2005/8/layout/hierarchy2"/>
    <dgm:cxn modelId="{E12712D8-CBFD-4AE8-A889-71D3FB2C17E1}" type="presOf" srcId="{27E34D1A-BAD3-FA42-939B-1C3BEDA0EC6D}" destId="{49706ED3-139A-1A49-8579-E2B43C7F0FD7}" srcOrd="1" destOrd="0" presId="urn:microsoft.com/office/officeart/2005/8/layout/hierarchy2"/>
    <dgm:cxn modelId="{9F8E23A5-9783-4C14-A181-5EE4DE4CDE75}" type="presOf" srcId="{722C053F-7428-4EE2-A330-99448FF217E0}" destId="{C7C1BCB8-6E7A-4B74-B172-269F3F627965}" srcOrd="0" destOrd="0" presId="urn:microsoft.com/office/officeart/2005/8/layout/hierarchy2"/>
    <dgm:cxn modelId="{0ADC622C-D0F9-443A-BF6D-048CE7550601}" type="presOf" srcId="{085EF0CE-BAFD-7347-A6CA-B67BAB995866}" destId="{EB9125D4-6FB3-E249-B1AA-A2274066995B}" srcOrd="0" destOrd="0" presId="urn:microsoft.com/office/officeart/2005/8/layout/hierarchy2"/>
    <dgm:cxn modelId="{FBC82455-B369-4008-8E50-4D16E1112EE7}" type="presOf" srcId="{C808540C-2015-5644-A047-7BB4267BFB44}" destId="{08C65A8F-48A3-A040-B92E-1B9A5CD9FD7B}" srcOrd="0" destOrd="0" presId="urn:microsoft.com/office/officeart/2005/8/layout/hierarchy2"/>
    <dgm:cxn modelId="{64D20160-49D4-4D33-8E52-0E8E2735F093}" type="presOf" srcId="{27E34D1A-BAD3-FA42-939B-1C3BEDA0EC6D}" destId="{D0234E47-043F-5A4D-8CA3-3CA60822224C}" srcOrd="0" destOrd="0" presId="urn:microsoft.com/office/officeart/2005/8/layout/hierarchy2"/>
    <dgm:cxn modelId="{D22A9BA6-27CD-4EBA-A2DF-ACBA8C8E24DD}" type="presOf" srcId="{D9C205E4-0143-064F-B33D-A3B884394297}" destId="{918F9D0F-E35E-6349-B719-86FDC123B17D}" srcOrd="0" destOrd="0" presId="urn:microsoft.com/office/officeart/2005/8/layout/hierarchy2"/>
    <dgm:cxn modelId="{BF874358-D8A0-C343-85CD-8C0E7A7C91C8}" srcId="{D9C205E4-0143-064F-B33D-A3B884394297}" destId="{085EF0CE-BAFD-7347-A6CA-B67BAB995866}" srcOrd="1" destOrd="0" parTransId="{FA6B6967-0B6E-5846-B7FE-00542E50AC81}" sibTransId="{8C0827D1-8233-194B-BD9F-22924202C5C3}"/>
    <dgm:cxn modelId="{93E428BA-54CC-A148-BDB0-5A1A2754FF87}" srcId="{B555FC14-E70C-E341-908E-3BE852F4C253}" destId="{36BE219F-C4B7-5F4D-8196-7BDB59E3099F}" srcOrd="1" destOrd="0" parTransId="{27E34D1A-BAD3-FA42-939B-1C3BEDA0EC6D}" sibTransId="{D662A73D-CAEA-814E-8C0C-94914E2F3D9A}"/>
    <dgm:cxn modelId="{DD5B53D1-E1E0-4324-A553-6F97891D38A3}" type="presOf" srcId="{FA6B6967-0B6E-5846-B7FE-00542E50AC81}" destId="{7DC58FE4-B1EC-3343-885E-F4950507F7E0}" srcOrd="1" destOrd="0" presId="urn:microsoft.com/office/officeart/2005/8/layout/hierarchy2"/>
    <dgm:cxn modelId="{3D6C09C4-51FE-4A9A-BFB8-721970C8CBC9}" type="presOf" srcId="{9F2F9A3F-E0EC-784B-B336-D34985862E53}" destId="{5E414304-1B19-F34A-A967-1D5C8B00EED3}" srcOrd="0" destOrd="0" presId="urn:microsoft.com/office/officeart/2005/8/layout/hierarchy2"/>
    <dgm:cxn modelId="{7E81C6F0-261B-B644-9C8C-0132FC114922}" srcId="{9F2F9A3F-E0EC-784B-B336-D34985862E53}" destId="{D9C205E4-0143-064F-B33D-A3B884394297}" srcOrd="0" destOrd="0" parTransId="{D34A8127-D1DA-2B46-9590-7F02E328C896}" sibTransId="{C226C97C-D37F-F34D-9FF8-ACEE7F0D10F4}"/>
    <dgm:cxn modelId="{63158E8D-7807-45B1-9906-B543BD7E484A}" type="presOf" srcId="{048A4BA2-B1D8-4F45-B82B-C4432696DE19}" destId="{31D269E5-58D5-9B47-9730-05AB5A661B69}" srcOrd="0" destOrd="0" presId="urn:microsoft.com/office/officeart/2005/8/layout/hierarchy2"/>
    <dgm:cxn modelId="{BE020374-5AE4-4742-97D2-9AD39CE08175}" type="presOf" srcId="{A3763FE3-BE38-F44C-B9C1-329F905EB1EB}" destId="{833B8F8B-5AE5-1B49-A4ED-6D75FAE8FC8D}" srcOrd="0" destOrd="0" presId="urn:microsoft.com/office/officeart/2005/8/layout/hierarchy2"/>
    <dgm:cxn modelId="{033DCB80-925E-441E-AFCE-B86F789D0ED3}" type="presOf" srcId="{B555FC14-E70C-E341-908E-3BE852F4C253}" destId="{4B763179-D06D-C24B-9AB8-39EB72DE7140}" srcOrd="0" destOrd="0" presId="urn:microsoft.com/office/officeart/2005/8/layout/hierarchy2"/>
    <dgm:cxn modelId="{4EDDF560-6DBF-4BCD-A1A6-CD89BE6008FC}" type="presOf" srcId="{FA6B6967-0B6E-5846-B7FE-00542E50AC81}" destId="{54AA16D6-5CD1-6A46-8CB8-6C4D75549133}" srcOrd="0" destOrd="0" presId="urn:microsoft.com/office/officeart/2005/8/layout/hierarchy2"/>
    <dgm:cxn modelId="{E24A18FA-4901-458D-A8D7-1B39DBA0EB70}" type="presParOf" srcId="{429D6609-2F65-CE4E-989A-E23DC6860CAE}" destId="{02E7F77E-37BE-FA4C-A811-F88D6EA37B67}" srcOrd="0" destOrd="0" presId="urn:microsoft.com/office/officeart/2005/8/layout/hierarchy2"/>
    <dgm:cxn modelId="{D9917053-8F7F-4274-9173-E759339EE135}" type="presParOf" srcId="{02E7F77E-37BE-FA4C-A811-F88D6EA37B67}" destId="{5E414304-1B19-F34A-A967-1D5C8B00EED3}" srcOrd="0" destOrd="0" presId="urn:microsoft.com/office/officeart/2005/8/layout/hierarchy2"/>
    <dgm:cxn modelId="{79E8FA8F-0201-4B55-8E5E-342A61B4DC8E}" type="presParOf" srcId="{02E7F77E-37BE-FA4C-A811-F88D6EA37B67}" destId="{A6A122A8-8179-2945-A6D7-17562770DB5A}" srcOrd="1" destOrd="0" presId="urn:microsoft.com/office/officeart/2005/8/layout/hierarchy2"/>
    <dgm:cxn modelId="{F6040828-EC25-4871-99C3-845882E126D4}" type="presParOf" srcId="{A6A122A8-8179-2945-A6D7-17562770DB5A}" destId="{B93AB934-2E2C-FA4C-8F75-22E2E68B5899}" srcOrd="0" destOrd="0" presId="urn:microsoft.com/office/officeart/2005/8/layout/hierarchy2"/>
    <dgm:cxn modelId="{58D3578D-D6B7-41AE-941E-46ECDD21C287}" type="presParOf" srcId="{B93AB934-2E2C-FA4C-8F75-22E2E68B5899}" destId="{2123B836-48F1-634E-A2F2-D70F74C2F2C2}" srcOrd="0" destOrd="0" presId="urn:microsoft.com/office/officeart/2005/8/layout/hierarchy2"/>
    <dgm:cxn modelId="{0F519F66-5A31-48DD-ADC1-5B4994D41670}" type="presParOf" srcId="{A6A122A8-8179-2945-A6D7-17562770DB5A}" destId="{AC86F936-CF95-4643-A0CB-3360686C8B0C}" srcOrd="1" destOrd="0" presId="urn:microsoft.com/office/officeart/2005/8/layout/hierarchy2"/>
    <dgm:cxn modelId="{9998005C-5250-47D6-9CA6-7A383FF6FE05}" type="presParOf" srcId="{AC86F936-CF95-4643-A0CB-3360686C8B0C}" destId="{918F9D0F-E35E-6349-B719-86FDC123B17D}" srcOrd="0" destOrd="0" presId="urn:microsoft.com/office/officeart/2005/8/layout/hierarchy2"/>
    <dgm:cxn modelId="{C89683BA-FCB1-40E5-A189-EF29C5C7D95B}" type="presParOf" srcId="{AC86F936-CF95-4643-A0CB-3360686C8B0C}" destId="{FCA14C2F-447F-AA47-8B80-F3A2E050EDAF}" srcOrd="1" destOrd="0" presId="urn:microsoft.com/office/officeart/2005/8/layout/hierarchy2"/>
    <dgm:cxn modelId="{27EE0D32-DAB6-4768-9B3F-B9D9CB16C31E}" type="presParOf" srcId="{FCA14C2F-447F-AA47-8B80-F3A2E050EDAF}" destId="{31D269E5-58D5-9B47-9730-05AB5A661B69}" srcOrd="0" destOrd="0" presId="urn:microsoft.com/office/officeart/2005/8/layout/hierarchy2"/>
    <dgm:cxn modelId="{96B56518-C2BB-4999-BF0D-960AA7A88206}" type="presParOf" srcId="{31D269E5-58D5-9B47-9730-05AB5A661B69}" destId="{9EFEDFE9-AC28-B440-911D-411D5ECE112D}" srcOrd="0" destOrd="0" presId="urn:microsoft.com/office/officeart/2005/8/layout/hierarchy2"/>
    <dgm:cxn modelId="{F0292592-DFCD-4F3F-B687-10B29186B0B6}" type="presParOf" srcId="{FCA14C2F-447F-AA47-8B80-F3A2E050EDAF}" destId="{68352D7E-3166-AB40-B75E-0BBFFBAA921C}" srcOrd="1" destOrd="0" presId="urn:microsoft.com/office/officeart/2005/8/layout/hierarchy2"/>
    <dgm:cxn modelId="{89962DE6-4BE5-4005-89BB-330571AEEBCA}" type="presParOf" srcId="{68352D7E-3166-AB40-B75E-0BBFFBAA921C}" destId="{833B8F8B-5AE5-1B49-A4ED-6D75FAE8FC8D}" srcOrd="0" destOrd="0" presId="urn:microsoft.com/office/officeart/2005/8/layout/hierarchy2"/>
    <dgm:cxn modelId="{3F45655B-771A-42F7-85E0-D282ADF9C487}" type="presParOf" srcId="{68352D7E-3166-AB40-B75E-0BBFFBAA921C}" destId="{1DFD5A3D-28D8-F647-A74E-02B0D020B345}" srcOrd="1" destOrd="0" presId="urn:microsoft.com/office/officeart/2005/8/layout/hierarchy2"/>
    <dgm:cxn modelId="{B6BDE92F-5CB5-46A6-B872-38DD00DD1FBE}" type="presParOf" srcId="{FCA14C2F-447F-AA47-8B80-F3A2E050EDAF}" destId="{54AA16D6-5CD1-6A46-8CB8-6C4D75549133}" srcOrd="2" destOrd="0" presId="urn:microsoft.com/office/officeart/2005/8/layout/hierarchy2"/>
    <dgm:cxn modelId="{4CB52668-22F9-4AB8-A7B1-AB8F04FDC0BB}" type="presParOf" srcId="{54AA16D6-5CD1-6A46-8CB8-6C4D75549133}" destId="{7DC58FE4-B1EC-3343-885E-F4950507F7E0}" srcOrd="0" destOrd="0" presId="urn:microsoft.com/office/officeart/2005/8/layout/hierarchy2"/>
    <dgm:cxn modelId="{F5CE8AD3-120A-454B-86C4-0915B0A091C8}" type="presParOf" srcId="{FCA14C2F-447F-AA47-8B80-F3A2E050EDAF}" destId="{3C2535DE-C499-D84A-BFCA-85021B02C329}" srcOrd="3" destOrd="0" presId="urn:microsoft.com/office/officeart/2005/8/layout/hierarchy2"/>
    <dgm:cxn modelId="{BAFDE80E-02C3-439F-A457-4CC546D7AA6E}" type="presParOf" srcId="{3C2535DE-C499-D84A-BFCA-85021B02C329}" destId="{EB9125D4-6FB3-E249-B1AA-A2274066995B}" srcOrd="0" destOrd="0" presId="urn:microsoft.com/office/officeart/2005/8/layout/hierarchy2"/>
    <dgm:cxn modelId="{98BE7890-DF6B-4484-8DDE-49EA0002954F}" type="presParOf" srcId="{3C2535DE-C499-D84A-BFCA-85021B02C329}" destId="{9E377863-4722-7849-B3E1-4DF791C7A648}" srcOrd="1" destOrd="0" presId="urn:microsoft.com/office/officeart/2005/8/layout/hierarchy2"/>
    <dgm:cxn modelId="{3E5F704C-2A91-48F0-815D-64100AE98BC7}" type="presParOf" srcId="{A6A122A8-8179-2945-A6D7-17562770DB5A}" destId="{17DAF8F1-6F05-534A-AF15-F3F865959D8C}" srcOrd="2" destOrd="0" presId="urn:microsoft.com/office/officeart/2005/8/layout/hierarchy2"/>
    <dgm:cxn modelId="{52A39484-E1DE-4DB3-9904-82E4682F484C}" type="presParOf" srcId="{17DAF8F1-6F05-534A-AF15-F3F865959D8C}" destId="{7018B12B-58C5-F846-A564-7B72882C8488}" srcOrd="0" destOrd="0" presId="urn:microsoft.com/office/officeart/2005/8/layout/hierarchy2"/>
    <dgm:cxn modelId="{A186892A-FB80-4D97-86EB-F85AF4250AB0}" type="presParOf" srcId="{A6A122A8-8179-2945-A6D7-17562770DB5A}" destId="{604BFC82-8B26-ED48-B0B1-AEAE86A71CE9}" srcOrd="3" destOrd="0" presId="urn:microsoft.com/office/officeart/2005/8/layout/hierarchy2"/>
    <dgm:cxn modelId="{1F90EFD6-2C6B-4E29-A2C1-A3B53527EE46}" type="presParOf" srcId="{604BFC82-8B26-ED48-B0B1-AEAE86A71CE9}" destId="{4B763179-D06D-C24B-9AB8-39EB72DE7140}" srcOrd="0" destOrd="0" presId="urn:microsoft.com/office/officeart/2005/8/layout/hierarchy2"/>
    <dgm:cxn modelId="{F4BC5875-C98B-4A3A-A5DB-331C9FD62F92}" type="presParOf" srcId="{604BFC82-8B26-ED48-B0B1-AEAE86A71CE9}" destId="{88FAD94D-737C-FE42-8854-4BE6B360C9F0}" srcOrd="1" destOrd="0" presId="urn:microsoft.com/office/officeart/2005/8/layout/hierarchy2"/>
    <dgm:cxn modelId="{7ECE78E5-869E-4CC5-B3D3-80599218D45B}" type="presParOf" srcId="{88FAD94D-737C-FE42-8854-4BE6B360C9F0}" destId="{08C65A8F-48A3-A040-B92E-1B9A5CD9FD7B}" srcOrd="0" destOrd="0" presId="urn:microsoft.com/office/officeart/2005/8/layout/hierarchy2"/>
    <dgm:cxn modelId="{28671FD2-C226-46F1-8CD3-66434C02B4FC}" type="presParOf" srcId="{08C65A8F-48A3-A040-B92E-1B9A5CD9FD7B}" destId="{7CCA8608-9DE7-1D4B-AAE5-A6A2085C583B}" srcOrd="0" destOrd="0" presId="urn:microsoft.com/office/officeart/2005/8/layout/hierarchy2"/>
    <dgm:cxn modelId="{E514A655-5FAF-4350-B72A-67C35DAF26E6}" type="presParOf" srcId="{88FAD94D-737C-FE42-8854-4BE6B360C9F0}" destId="{8C45E70A-45FB-5149-82A0-FC025A8E0FBF}" srcOrd="1" destOrd="0" presId="urn:microsoft.com/office/officeart/2005/8/layout/hierarchy2"/>
    <dgm:cxn modelId="{22E19F83-C135-432D-9283-CF0309BD23AC}" type="presParOf" srcId="{8C45E70A-45FB-5149-82A0-FC025A8E0FBF}" destId="{4EC46FED-3A0C-3348-858E-AD5048EBFD64}" srcOrd="0" destOrd="0" presId="urn:microsoft.com/office/officeart/2005/8/layout/hierarchy2"/>
    <dgm:cxn modelId="{FF15244E-FD36-4DBD-B4BE-37A680E5E994}" type="presParOf" srcId="{8C45E70A-45FB-5149-82A0-FC025A8E0FBF}" destId="{2D018336-B0C8-4D4B-AF9B-19F9DBB2E007}" srcOrd="1" destOrd="0" presId="urn:microsoft.com/office/officeart/2005/8/layout/hierarchy2"/>
    <dgm:cxn modelId="{2B423C22-1A3E-4CBF-B9C9-C4DBBAA925DF}" type="presParOf" srcId="{88FAD94D-737C-FE42-8854-4BE6B360C9F0}" destId="{D0234E47-043F-5A4D-8CA3-3CA60822224C}" srcOrd="2" destOrd="0" presId="urn:microsoft.com/office/officeart/2005/8/layout/hierarchy2"/>
    <dgm:cxn modelId="{18C89E87-20EC-49F9-A8A4-327EC3BCAF66}" type="presParOf" srcId="{D0234E47-043F-5A4D-8CA3-3CA60822224C}" destId="{49706ED3-139A-1A49-8579-E2B43C7F0FD7}" srcOrd="0" destOrd="0" presId="urn:microsoft.com/office/officeart/2005/8/layout/hierarchy2"/>
    <dgm:cxn modelId="{96AAA4BE-F282-434D-98D8-631FE5D23357}" type="presParOf" srcId="{88FAD94D-737C-FE42-8854-4BE6B360C9F0}" destId="{9C21D9AE-BF01-1D4C-8F06-DA39472154C2}" srcOrd="3" destOrd="0" presId="urn:microsoft.com/office/officeart/2005/8/layout/hierarchy2"/>
    <dgm:cxn modelId="{1CFBAFC6-4798-4F99-9C7F-6B9E40E21D45}" type="presParOf" srcId="{9C21D9AE-BF01-1D4C-8F06-DA39472154C2}" destId="{EFF8CCFF-54EF-CC4A-986C-045C57324F78}" srcOrd="0" destOrd="0" presId="urn:microsoft.com/office/officeart/2005/8/layout/hierarchy2"/>
    <dgm:cxn modelId="{D195B64B-4822-41F2-A407-E213E1792152}" type="presParOf" srcId="{9C21D9AE-BF01-1D4C-8F06-DA39472154C2}" destId="{5618CBF3-17E1-4E41-928B-691E637DAA08}" srcOrd="1" destOrd="0" presId="urn:microsoft.com/office/officeart/2005/8/layout/hierarchy2"/>
    <dgm:cxn modelId="{3EDA2692-8B21-4409-8BCC-9F9CD3395408}" type="presParOf" srcId="{429D6609-2F65-CE4E-989A-E23DC6860CAE}" destId="{C73CFDBB-3BAA-4334-9B02-84593EAEC545}" srcOrd="1" destOrd="0" presId="urn:microsoft.com/office/officeart/2005/8/layout/hierarchy2"/>
    <dgm:cxn modelId="{1D6CC4C4-5944-4995-9A67-D669C15D0961}" type="presParOf" srcId="{C73CFDBB-3BAA-4334-9B02-84593EAEC545}" destId="{C7C1BCB8-6E7A-4B74-B172-269F3F627965}" srcOrd="0" destOrd="0" presId="urn:microsoft.com/office/officeart/2005/8/layout/hierarchy2"/>
    <dgm:cxn modelId="{E812D351-1BBC-4764-8447-7284A033056E}" type="presParOf" srcId="{C73CFDBB-3BAA-4334-9B02-84593EAEC545}" destId="{65EB0114-FC1A-461D-8D49-DC2E778AC76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14304-1B19-F34A-A967-1D5C8B00EED3}">
      <dsp:nvSpPr>
        <dsp:cNvPr id="0" name=""/>
        <dsp:cNvSpPr/>
      </dsp:nvSpPr>
      <dsp:spPr>
        <a:xfrm>
          <a:off x="0" y="641125"/>
          <a:ext cx="2347762" cy="1067624"/>
        </a:xfrm>
        <a:prstGeom prst="roundRect">
          <a:avLst>
            <a:gd name="adj" fmla="val 10000"/>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no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一般</a:t>
          </a:r>
          <a:endParaRPr lang="en-US" altLang="zh-TW" sz="2000" b="1" kern="1200" dirty="0" smtClean="0">
            <a:solidFill>
              <a:schemeClr val="tx1"/>
            </a:solidFill>
            <a:latin typeface="BiauKai"/>
            <a:ea typeface="BiauKai"/>
            <a:cs typeface="BiauKai"/>
          </a:endParaRPr>
        </a:p>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主觀構成要件要素</a:t>
          </a:r>
          <a:endParaRPr lang="zh-TW" altLang="en-US" sz="2000" b="1" kern="1200" dirty="0">
            <a:solidFill>
              <a:schemeClr val="tx1"/>
            </a:solidFill>
            <a:latin typeface="BiauKai"/>
            <a:ea typeface="BiauKai"/>
            <a:cs typeface="BiauKai"/>
          </a:endParaRPr>
        </a:p>
      </dsp:txBody>
      <dsp:txXfrm>
        <a:off x="31270" y="672395"/>
        <a:ext cx="2285222" cy="1005084"/>
      </dsp:txXfrm>
    </dsp:sp>
    <dsp:sp modelId="{B93AB934-2E2C-FA4C-8F75-22E2E68B5899}">
      <dsp:nvSpPr>
        <dsp:cNvPr id="0" name=""/>
        <dsp:cNvSpPr/>
      </dsp:nvSpPr>
      <dsp:spPr>
        <a:xfrm rot="118263">
          <a:off x="2347519" y="1169753"/>
          <a:ext cx="823091" cy="38678"/>
        </a:xfrm>
        <a:custGeom>
          <a:avLst/>
          <a:gdLst/>
          <a:ahLst/>
          <a:cxnLst/>
          <a:rect l="0" t="0" r="0" b="0"/>
          <a:pathLst>
            <a:path>
              <a:moveTo>
                <a:pt x="0" y="19339"/>
              </a:moveTo>
              <a:lnTo>
                <a:pt x="823091" y="19339"/>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2738487" y="1168515"/>
        <a:ext cx="41154" cy="41154"/>
      </dsp:txXfrm>
    </dsp:sp>
    <dsp:sp modelId="{918F9D0F-E35E-6349-B719-86FDC123B17D}">
      <dsp:nvSpPr>
        <dsp:cNvPr id="0" name=""/>
        <dsp:cNvSpPr/>
      </dsp:nvSpPr>
      <dsp:spPr>
        <a:xfrm>
          <a:off x="3170367" y="692055"/>
          <a:ext cx="2044768" cy="1022384"/>
        </a:xfrm>
        <a:prstGeom prst="roundRect">
          <a:avLst>
            <a:gd name="adj" fmla="val 10000"/>
          </a:avLst>
        </a:prstGeom>
        <a:gradFill rotWithShape="0">
          <a:gsLst>
            <a:gs pos="0">
              <a:schemeClr val="accent3">
                <a:hueOff val="0"/>
                <a:satOff val="0"/>
                <a:lumOff val="0"/>
                <a:alphaOff val="0"/>
                <a:tint val="73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shade val="57000"/>
                <a:satMod val="120000"/>
              </a:schemeClr>
            </a:gs>
            <a:gs pos="80000">
              <a:schemeClr val="accent3">
                <a:hueOff val="0"/>
                <a:satOff val="0"/>
                <a:lumOff val="0"/>
                <a:alphaOff val="0"/>
                <a:shade val="56000"/>
                <a:satMod val="145000"/>
              </a:schemeClr>
            </a:gs>
            <a:gs pos="88000">
              <a:schemeClr val="accent3">
                <a:hueOff val="0"/>
                <a:satOff val="0"/>
                <a:lumOff val="0"/>
                <a:alphaOff val="0"/>
                <a:shade val="63000"/>
                <a:satMod val="160000"/>
              </a:schemeClr>
            </a:gs>
            <a:gs pos="100000">
              <a:schemeClr val="accent3">
                <a:hueOff val="0"/>
                <a:satOff val="0"/>
                <a:lumOff val="0"/>
                <a:alphaOff val="0"/>
                <a:tint val="99555"/>
                <a:satMod val="155000"/>
              </a:schemeClr>
            </a:gs>
          </a:gsLst>
          <a:lin ang="5400000" scaled="1"/>
        </a:gradFill>
        <a:ln>
          <a:noFill/>
        </a:ln>
        <a:effectLst>
          <a:glow rad="70000">
            <a:schemeClr val="accent3">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chemeClr val="bg1"/>
              </a:solidFill>
              <a:latin typeface="BiauKai"/>
              <a:ea typeface="BiauKai"/>
              <a:cs typeface="BiauKai"/>
            </a:rPr>
            <a:t>故意</a:t>
          </a:r>
          <a:endParaRPr lang="zh-TW" altLang="en-US" sz="3200" b="1" kern="1200" dirty="0">
            <a:solidFill>
              <a:schemeClr val="bg1"/>
            </a:solidFill>
            <a:latin typeface="BiauKai"/>
            <a:ea typeface="BiauKai"/>
            <a:cs typeface="BiauKai"/>
          </a:endParaRPr>
        </a:p>
      </dsp:txBody>
      <dsp:txXfrm>
        <a:off x="3200312" y="722000"/>
        <a:ext cx="1984878" cy="962494"/>
      </dsp:txXfrm>
    </dsp:sp>
    <dsp:sp modelId="{31D269E5-58D5-9B47-9730-05AB5A661B69}">
      <dsp:nvSpPr>
        <dsp:cNvPr id="0" name=""/>
        <dsp:cNvSpPr/>
      </dsp:nvSpPr>
      <dsp:spPr>
        <a:xfrm rot="19457599">
          <a:off x="5120462" y="889973"/>
          <a:ext cx="1007256" cy="38678"/>
        </a:xfrm>
        <a:custGeom>
          <a:avLst/>
          <a:gdLst/>
          <a:ahLst/>
          <a:cxnLst/>
          <a:rect l="0" t="0" r="0" b="0"/>
          <a:pathLst>
            <a:path>
              <a:moveTo>
                <a:pt x="0" y="19339"/>
              </a:moveTo>
              <a:lnTo>
                <a:pt x="1007256" y="19339"/>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98909" y="884130"/>
        <a:ext cx="50362" cy="50362"/>
      </dsp:txXfrm>
    </dsp:sp>
    <dsp:sp modelId="{833B8F8B-5AE5-1B49-A4ED-6D75FAE8FC8D}">
      <dsp:nvSpPr>
        <dsp:cNvPr id="0" name=""/>
        <dsp:cNvSpPr/>
      </dsp:nvSpPr>
      <dsp:spPr>
        <a:xfrm>
          <a:off x="6033044" y="149241"/>
          <a:ext cx="2728192" cy="932271"/>
        </a:xfrm>
        <a:prstGeom prst="roundRect">
          <a:avLst>
            <a:gd name="adj" fmla="val 10000"/>
          </a:avLst>
        </a:prstGeom>
        <a:gradFill rotWithShape="0">
          <a:gsLst>
            <a:gs pos="0">
              <a:schemeClr val="accent4">
                <a:hueOff val="0"/>
                <a:satOff val="0"/>
                <a:lumOff val="0"/>
                <a:alphaOff val="0"/>
                <a:tint val="73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shade val="57000"/>
                <a:satMod val="120000"/>
              </a:schemeClr>
            </a:gs>
            <a:gs pos="80000">
              <a:schemeClr val="accent4">
                <a:hueOff val="0"/>
                <a:satOff val="0"/>
                <a:lumOff val="0"/>
                <a:alphaOff val="0"/>
                <a:shade val="56000"/>
                <a:satMod val="145000"/>
              </a:schemeClr>
            </a:gs>
            <a:gs pos="88000">
              <a:schemeClr val="accent4">
                <a:hueOff val="0"/>
                <a:satOff val="0"/>
                <a:lumOff val="0"/>
                <a:alphaOff val="0"/>
                <a:shade val="63000"/>
                <a:satMod val="160000"/>
              </a:schemeClr>
            </a:gs>
            <a:gs pos="100000">
              <a:schemeClr val="accent4">
                <a:hueOff val="0"/>
                <a:satOff val="0"/>
                <a:lumOff val="0"/>
                <a:alphaOff val="0"/>
                <a:tint val="99555"/>
                <a:satMod val="155000"/>
              </a:schemeClr>
            </a:gs>
          </a:gsLst>
          <a:lin ang="5400000" scaled="1"/>
        </a:gradFill>
        <a:ln>
          <a:noFill/>
        </a:ln>
        <a:effectLst>
          <a:glow rad="70000">
            <a:schemeClr val="accent4">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直接故意</a:t>
          </a:r>
          <a:r>
            <a:rPr lang="en-US" altLang="zh-TW" sz="2000" b="1" kern="1200" dirty="0" smtClean="0">
              <a:solidFill>
                <a:schemeClr val="tx1"/>
              </a:solidFill>
              <a:latin typeface="標楷體" pitchFamily="65" charset="-120"/>
              <a:ea typeface="標楷體" pitchFamily="65" charset="-120"/>
            </a:rPr>
            <a:t>§13Ⅰ</a:t>
          </a:r>
        </a:p>
        <a:p>
          <a:pPr lvl="0" algn="ctr" defTabSz="889000">
            <a:lnSpc>
              <a:spcPct val="90000"/>
            </a:lnSpc>
            <a:spcBef>
              <a:spcPct val="0"/>
            </a:spcBef>
            <a:spcAft>
              <a:spcPct val="35000"/>
            </a:spcAft>
          </a:pPr>
          <a:r>
            <a:rPr lang="zh-TW" altLang="en-US" sz="1900" b="1" kern="1200" dirty="0" smtClean="0">
              <a:solidFill>
                <a:srgbClr val="FFFF00"/>
              </a:solidFill>
              <a:latin typeface="BiauKai"/>
              <a:ea typeface="BiauKai"/>
              <a:cs typeface="BiauKai"/>
            </a:rPr>
            <a:t>知</a:t>
          </a:r>
          <a:r>
            <a:rPr lang="zh-TW" altLang="en-US" sz="1900" b="1" kern="1200" dirty="0" smtClean="0">
              <a:solidFill>
                <a:srgbClr val="FFFF00"/>
              </a:solidFill>
              <a:latin typeface="BiauKai"/>
            </a:rPr>
            <a:t>＋欲＝有意為之</a:t>
          </a:r>
          <a:endParaRPr lang="zh-TW" altLang="en-US" sz="1900" b="1" kern="1200" dirty="0">
            <a:solidFill>
              <a:srgbClr val="FFFF00"/>
            </a:solidFill>
            <a:latin typeface="BiauKai"/>
            <a:ea typeface="BiauKai"/>
            <a:cs typeface="BiauKai"/>
          </a:endParaRPr>
        </a:p>
      </dsp:txBody>
      <dsp:txXfrm>
        <a:off x="6060349" y="176546"/>
        <a:ext cx="2673582" cy="877661"/>
      </dsp:txXfrm>
    </dsp:sp>
    <dsp:sp modelId="{54AA16D6-5CD1-6A46-8CB8-6C4D75549133}">
      <dsp:nvSpPr>
        <dsp:cNvPr id="0" name=""/>
        <dsp:cNvSpPr/>
      </dsp:nvSpPr>
      <dsp:spPr>
        <a:xfrm rot="2014244">
          <a:off x="5133269" y="1455316"/>
          <a:ext cx="981641" cy="38678"/>
        </a:xfrm>
        <a:custGeom>
          <a:avLst/>
          <a:gdLst/>
          <a:ahLst/>
          <a:cxnLst/>
          <a:rect l="0" t="0" r="0" b="0"/>
          <a:pathLst>
            <a:path>
              <a:moveTo>
                <a:pt x="0" y="19339"/>
              </a:moveTo>
              <a:lnTo>
                <a:pt x="981641" y="19339"/>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99549" y="1450114"/>
        <a:ext cx="49082" cy="49082"/>
      </dsp:txXfrm>
    </dsp:sp>
    <dsp:sp modelId="{EB9125D4-6FB3-E249-B1AA-A2274066995B}">
      <dsp:nvSpPr>
        <dsp:cNvPr id="0" name=""/>
        <dsp:cNvSpPr/>
      </dsp:nvSpPr>
      <dsp:spPr>
        <a:xfrm>
          <a:off x="6033044" y="1234870"/>
          <a:ext cx="2745593" cy="1022384"/>
        </a:xfrm>
        <a:prstGeom prst="roundRect">
          <a:avLst>
            <a:gd name="adj" fmla="val 10000"/>
          </a:avLst>
        </a:prstGeom>
        <a:gradFill rotWithShape="0">
          <a:gsLst>
            <a:gs pos="0">
              <a:schemeClr val="accent4">
                <a:hueOff val="0"/>
                <a:satOff val="0"/>
                <a:lumOff val="0"/>
                <a:alphaOff val="0"/>
                <a:tint val="73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shade val="57000"/>
                <a:satMod val="120000"/>
              </a:schemeClr>
            </a:gs>
            <a:gs pos="80000">
              <a:schemeClr val="accent4">
                <a:hueOff val="0"/>
                <a:satOff val="0"/>
                <a:lumOff val="0"/>
                <a:alphaOff val="0"/>
                <a:shade val="56000"/>
                <a:satMod val="145000"/>
              </a:schemeClr>
            </a:gs>
            <a:gs pos="88000">
              <a:schemeClr val="accent4">
                <a:hueOff val="0"/>
                <a:satOff val="0"/>
                <a:lumOff val="0"/>
                <a:alphaOff val="0"/>
                <a:shade val="63000"/>
                <a:satMod val="160000"/>
              </a:schemeClr>
            </a:gs>
            <a:gs pos="100000">
              <a:schemeClr val="accent4">
                <a:hueOff val="0"/>
                <a:satOff val="0"/>
                <a:lumOff val="0"/>
                <a:alphaOff val="0"/>
                <a:tint val="99555"/>
                <a:satMod val="155000"/>
              </a:schemeClr>
            </a:gs>
          </a:gsLst>
          <a:lin ang="5400000" scaled="1"/>
        </a:gradFill>
        <a:ln>
          <a:noFill/>
        </a:ln>
        <a:effectLst>
          <a:glow rad="70000">
            <a:schemeClr val="accent4">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間接故意</a:t>
          </a:r>
          <a:r>
            <a:rPr lang="en-US" altLang="zh-TW" sz="2000" kern="1200" dirty="0" smtClean="0">
              <a:solidFill>
                <a:schemeClr val="tx1"/>
              </a:solidFill>
              <a:latin typeface="標楷體" pitchFamily="65" charset="-120"/>
              <a:ea typeface="標楷體" pitchFamily="65" charset="-120"/>
            </a:rPr>
            <a:t>§13Ⅱ</a:t>
          </a:r>
        </a:p>
        <a:p>
          <a:pPr lvl="0" algn="ctr" defTabSz="889000">
            <a:lnSpc>
              <a:spcPct val="90000"/>
            </a:lnSpc>
            <a:spcBef>
              <a:spcPct val="0"/>
            </a:spcBef>
            <a:spcAft>
              <a:spcPct val="35000"/>
            </a:spcAft>
          </a:pPr>
          <a:r>
            <a:rPr lang="zh-TW" altLang="en-US" sz="1800" b="1" kern="1200" dirty="0" smtClean="0">
              <a:solidFill>
                <a:srgbClr val="FFFF00"/>
              </a:solidFill>
              <a:latin typeface="標楷體" pitchFamily="65" charset="-120"/>
              <a:ea typeface="標楷體" pitchFamily="65" charset="-120"/>
              <a:cs typeface="BiauKai"/>
            </a:rPr>
            <a:t>知</a:t>
          </a:r>
          <a:r>
            <a:rPr lang="zh-TW" altLang="en-US" sz="1800" b="1" kern="1200" dirty="0" smtClean="0">
              <a:solidFill>
                <a:srgbClr val="FFFF00"/>
              </a:solidFill>
              <a:latin typeface="標楷體" pitchFamily="65" charset="-120"/>
              <a:ea typeface="標楷體" pitchFamily="65" charset="-120"/>
            </a:rPr>
            <a:t>＋容認發生、不違本意</a:t>
          </a:r>
          <a:endParaRPr lang="zh-TW" altLang="en-US" sz="1800" b="1" kern="1200" dirty="0">
            <a:solidFill>
              <a:srgbClr val="FFFF00"/>
            </a:solidFill>
            <a:latin typeface="BiauKai"/>
            <a:ea typeface="BiauKai"/>
            <a:cs typeface="BiauKai"/>
          </a:endParaRPr>
        </a:p>
      </dsp:txBody>
      <dsp:txXfrm>
        <a:off x="6062989" y="1264815"/>
        <a:ext cx="2685703" cy="962494"/>
      </dsp:txXfrm>
    </dsp:sp>
    <dsp:sp modelId="{17DAF8F1-6F05-534A-AF15-F3F865959D8C}">
      <dsp:nvSpPr>
        <dsp:cNvPr id="0" name=""/>
        <dsp:cNvSpPr/>
      </dsp:nvSpPr>
      <dsp:spPr>
        <a:xfrm rot="4265461">
          <a:off x="1507612" y="2331468"/>
          <a:ext cx="2485892" cy="38678"/>
        </a:xfrm>
        <a:custGeom>
          <a:avLst/>
          <a:gdLst/>
          <a:ahLst/>
          <a:cxnLst/>
          <a:rect l="0" t="0" r="0" b="0"/>
          <a:pathLst>
            <a:path>
              <a:moveTo>
                <a:pt x="0" y="19339"/>
              </a:moveTo>
              <a:lnTo>
                <a:pt x="2485892" y="19339"/>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b="1" kern="1200">
            <a:solidFill>
              <a:schemeClr val="tx1"/>
            </a:solidFill>
            <a:latin typeface="BiauKai"/>
            <a:ea typeface="BiauKai"/>
            <a:cs typeface="BiauKai"/>
          </a:endParaRPr>
        </a:p>
      </dsp:txBody>
      <dsp:txXfrm>
        <a:off x="2688411" y="2288660"/>
        <a:ext cx="124294" cy="124294"/>
      </dsp:txXfrm>
    </dsp:sp>
    <dsp:sp modelId="{4B763179-D06D-C24B-9AB8-39EB72DE7140}">
      <dsp:nvSpPr>
        <dsp:cNvPr id="0" name=""/>
        <dsp:cNvSpPr/>
      </dsp:nvSpPr>
      <dsp:spPr>
        <a:xfrm>
          <a:off x="3153355" y="2476208"/>
          <a:ext cx="2044768" cy="2100938"/>
        </a:xfrm>
        <a:prstGeom prst="roundRect">
          <a:avLst>
            <a:gd name="adj" fmla="val 10000"/>
          </a:avLst>
        </a:prstGeom>
        <a:gradFill rotWithShape="0">
          <a:gsLst>
            <a:gs pos="0">
              <a:schemeClr val="accent3">
                <a:hueOff val="0"/>
                <a:satOff val="0"/>
                <a:lumOff val="0"/>
                <a:alphaOff val="0"/>
                <a:tint val="73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shade val="57000"/>
                <a:satMod val="120000"/>
              </a:schemeClr>
            </a:gs>
            <a:gs pos="80000">
              <a:schemeClr val="accent3">
                <a:hueOff val="0"/>
                <a:satOff val="0"/>
                <a:lumOff val="0"/>
                <a:alphaOff val="0"/>
                <a:shade val="56000"/>
                <a:satMod val="145000"/>
              </a:schemeClr>
            </a:gs>
            <a:gs pos="88000">
              <a:schemeClr val="accent3">
                <a:hueOff val="0"/>
                <a:satOff val="0"/>
                <a:lumOff val="0"/>
                <a:alphaOff val="0"/>
                <a:shade val="63000"/>
                <a:satMod val="160000"/>
              </a:schemeClr>
            </a:gs>
            <a:gs pos="100000">
              <a:schemeClr val="accent3">
                <a:hueOff val="0"/>
                <a:satOff val="0"/>
                <a:lumOff val="0"/>
                <a:alphaOff val="0"/>
                <a:tint val="99555"/>
                <a:satMod val="155000"/>
              </a:schemeClr>
            </a:gs>
          </a:gsLst>
          <a:lin ang="5400000" scaled="1"/>
        </a:gradFill>
        <a:ln>
          <a:noFill/>
        </a:ln>
        <a:effectLst>
          <a:glow rad="70000">
            <a:schemeClr val="accent3">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chemeClr val="bg1"/>
              </a:solidFill>
              <a:latin typeface="BiauKai"/>
              <a:ea typeface="BiauKai"/>
              <a:cs typeface="BiauKai"/>
            </a:rPr>
            <a:t>過失</a:t>
          </a:r>
          <a:endParaRPr lang="en-US" altLang="zh-TW" sz="3200" b="1" kern="1200" dirty="0" smtClean="0">
            <a:solidFill>
              <a:schemeClr val="bg1"/>
            </a:solidFill>
            <a:latin typeface="BiauKai"/>
            <a:ea typeface="BiauKai"/>
            <a:cs typeface="BiauKai"/>
          </a:endParaRPr>
        </a:p>
        <a:p>
          <a:pPr lvl="0" algn="ctr" defTabSz="1422400">
            <a:lnSpc>
              <a:spcPct val="90000"/>
            </a:lnSpc>
            <a:spcBef>
              <a:spcPct val="0"/>
            </a:spcBef>
            <a:spcAft>
              <a:spcPct val="35000"/>
            </a:spcAft>
          </a:pPr>
          <a:r>
            <a:rPr lang="zh-TW" altLang="en-US" sz="2000" b="1" kern="1200" dirty="0" smtClean="0">
              <a:solidFill>
                <a:srgbClr val="FFFF00"/>
              </a:solidFill>
              <a:latin typeface="BiauKai"/>
              <a:ea typeface="BiauKai"/>
              <a:cs typeface="BiauKai"/>
            </a:rPr>
            <a:t>應注意</a:t>
          </a:r>
          <a:r>
            <a:rPr lang="zh-TW" altLang="en-US" sz="2000" b="1" kern="1200" dirty="0" smtClean="0">
              <a:solidFill>
                <a:srgbClr val="FFFF00"/>
              </a:solidFill>
              <a:latin typeface="BiauKai"/>
            </a:rPr>
            <a:t>、</a:t>
          </a:r>
          <a:r>
            <a:rPr lang="zh-TW" altLang="en-US" sz="2000" b="1" kern="1200" dirty="0" smtClean="0">
              <a:solidFill>
                <a:srgbClr val="FFFF00"/>
              </a:solidFill>
              <a:latin typeface="BiauKai"/>
              <a:ea typeface="BiauKai"/>
              <a:cs typeface="BiauKai"/>
            </a:rPr>
            <a:t>能注意</a:t>
          </a:r>
          <a:endParaRPr lang="en-US" altLang="zh-TW" sz="2000" b="1" kern="1200" dirty="0" smtClean="0">
            <a:solidFill>
              <a:srgbClr val="FFFF00"/>
            </a:solidFill>
            <a:latin typeface="BiauKai"/>
            <a:ea typeface="BiauKai"/>
            <a:cs typeface="BiauKai"/>
          </a:endParaRPr>
        </a:p>
        <a:p>
          <a:pPr lvl="0" algn="ctr" defTabSz="1422400">
            <a:lnSpc>
              <a:spcPct val="90000"/>
            </a:lnSpc>
            <a:spcBef>
              <a:spcPct val="0"/>
            </a:spcBef>
            <a:spcAft>
              <a:spcPct val="35000"/>
            </a:spcAft>
          </a:pPr>
          <a:r>
            <a:rPr lang="zh-TW" altLang="en-US" sz="2000" b="1" kern="1200" dirty="0" smtClean="0">
              <a:solidFill>
                <a:srgbClr val="FFFF00"/>
              </a:solidFill>
              <a:latin typeface="BiauKai"/>
              <a:ea typeface="BiauKai"/>
              <a:cs typeface="BiauKai"/>
            </a:rPr>
            <a:t>而不注意</a:t>
          </a:r>
          <a:endParaRPr lang="zh-TW" altLang="en-US" sz="2000" b="1" kern="1200" dirty="0">
            <a:solidFill>
              <a:srgbClr val="FFFF00"/>
            </a:solidFill>
            <a:latin typeface="BiauKai"/>
            <a:ea typeface="BiauKai"/>
            <a:cs typeface="BiauKai"/>
          </a:endParaRPr>
        </a:p>
      </dsp:txBody>
      <dsp:txXfrm>
        <a:off x="3213244" y="2536097"/>
        <a:ext cx="1924990" cy="1981160"/>
      </dsp:txXfrm>
    </dsp:sp>
    <dsp:sp modelId="{08C65A8F-48A3-A040-B92E-1B9A5CD9FD7B}">
      <dsp:nvSpPr>
        <dsp:cNvPr id="0" name=""/>
        <dsp:cNvSpPr/>
      </dsp:nvSpPr>
      <dsp:spPr>
        <a:xfrm rot="19444671">
          <a:off x="5100083" y="3204902"/>
          <a:ext cx="1031001" cy="38678"/>
        </a:xfrm>
        <a:custGeom>
          <a:avLst/>
          <a:gdLst/>
          <a:ahLst/>
          <a:cxnLst/>
          <a:rect l="0" t="0" r="0" b="0"/>
          <a:pathLst>
            <a:path>
              <a:moveTo>
                <a:pt x="0" y="19339"/>
              </a:moveTo>
              <a:lnTo>
                <a:pt x="1031001" y="19339"/>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89809" y="3198466"/>
        <a:ext cx="51550" cy="51550"/>
      </dsp:txXfrm>
    </dsp:sp>
    <dsp:sp modelId="{4EC46FED-3A0C-3348-858E-AD5048EBFD64}">
      <dsp:nvSpPr>
        <dsp:cNvPr id="0" name=""/>
        <dsp:cNvSpPr/>
      </dsp:nvSpPr>
      <dsp:spPr>
        <a:xfrm>
          <a:off x="6033044" y="2410612"/>
          <a:ext cx="2835297" cy="1022384"/>
        </a:xfrm>
        <a:prstGeom prst="roundRect">
          <a:avLst>
            <a:gd name="adj" fmla="val 10000"/>
          </a:avLst>
        </a:prstGeom>
        <a:gradFill rotWithShape="0">
          <a:gsLst>
            <a:gs pos="0">
              <a:schemeClr val="accent4">
                <a:hueOff val="0"/>
                <a:satOff val="0"/>
                <a:lumOff val="0"/>
                <a:alphaOff val="0"/>
                <a:tint val="73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shade val="57000"/>
                <a:satMod val="120000"/>
              </a:schemeClr>
            </a:gs>
            <a:gs pos="80000">
              <a:schemeClr val="accent4">
                <a:hueOff val="0"/>
                <a:satOff val="0"/>
                <a:lumOff val="0"/>
                <a:alphaOff val="0"/>
                <a:shade val="56000"/>
                <a:satMod val="145000"/>
              </a:schemeClr>
            </a:gs>
            <a:gs pos="88000">
              <a:schemeClr val="accent4">
                <a:hueOff val="0"/>
                <a:satOff val="0"/>
                <a:lumOff val="0"/>
                <a:alphaOff val="0"/>
                <a:shade val="63000"/>
                <a:satMod val="160000"/>
              </a:schemeClr>
            </a:gs>
            <a:gs pos="100000">
              <a:schemeClr val="accent4">
                <a:hueOff val="0"/>
                <a:satOff val="0"/>
                <a:lumOff val="0"/>
                <a:alphaOff val="0"/>
                <a:tint val="99555"/>
                <a:satMod val="155000"/>
              </a:schemeClr>
            </a:gs>
          </a:gsLst>
          <a:lin ang="5400000" scaled="1"/>
        </a:gradFill>
        <a:ln>
          <a:noFill/>
        </a:ln>
        <a:effectLst>
          <a:glow rad="70000">
            <a:schemeClr val="accent4">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無認識過失</a:t>
          </a:r>
          <a:r>
            <a:rPr lang="en-US" altLang="zh-TW" sz="2000" b="1" kern="1200" dirty="0" smtClean="0">
              <a:solidFill>
                <a:srgbClr val="FFFF00"/>
              </a:solidFill>
              <a:latin typeface="標楷體" pitchFamily="65" charset="-120"/>
              <a:ea typeface="標楷體" pitchFamily="65" charset="-120"/>
            </a:rPr>
            <a:t>§14Ⅰ</a:t>
          </a:r>
          <a:endParaRPr lang="zh-TW" altLang="en-US" sz="2000" b="1" kern="1200" dirty="0">
            <a:solidFill>
              <a:schemeClr val="tx1"/>
            </a:solidFill>
            <a:latin typeface="BiauKai"/>
            <a:ea typeface="BiauKai"/>
            <a:cs typeface="BiauKai"/>
          </a:endParaRPr>
        </a:p>
      </dsp:txBody>
      <dsp:txXfrm>
        <a:off x="6062989" y="2440557"/>
        <a:ext cx="2775407" cy="962494"/>
      </dsp:txXfrm>
    </dsp:sp>
    <dsp:sp modelId="{D0234E47-043F-5A4D-8CA3-3CA60822224C}">
      <dsp:nvSpPr>
        <dsp:cNvPr id="0" name=""/>
        <dsp:cNvSpPr/>
      </dsp:nvSpPr>
      <dsp:spPr>
        <a:xfrm rot="2061720">
          <a:off x="5109871" y="3792773"/>
          <a:ext cx="1011426" cy="38678"/>
        </a:xfrm>
        <a:custGeom>
          <a:avLst/>
          <a:gdLst/>
          <a:ahLst/>
          <a:cxnLst/>
          <a:rect l="0" t="0" r="0" b="0"/>
          <a:pathLst>
            <a:path>
              <a:moveTo>
                <a:pt x="0" y="19339"/>
              </a:moveTo>
              <a:lnTo>
                <a:pt x="1011426" y="19339"/>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b="1" kern="1200">
            <a:solidFill>
              <a:schemeClr val="tx1"/>
            </a:solidFill>
            <a:latin typeface="BiauKai"/>
            <a:ea typeface="BiauKai"/>
            <a:cs typeface="BiauKai"/>
          </a:endParaRPr>
        </a:p>
      </dsp:txBody>
      <dsp:txXfrm>
        <a:off x="5590298" y="3786826"/>
        <a:ext cx="50571" cy="50571"/>
      </dsp:txXfrm>
    </dsp:sp>
    <dsp:sp modelId="{EFF8CCFF-54EF-CC4A-986C-045C57324F78}">
      <dsp:nvSpPr>
        <dsp:cNvPr id="0" name=""/>
        <dsp:cNvSpPr/>
      </dsp:nvSpPr>
      <dsp:spPr>
        <a:xfrm>
          <a:off x="6033044" y="3586354"/>
          <a:ext cx="2865866" cy="1022384"/>
        </a:xfrm>
        <a:prstGeom prst="roundRect">
          <a:avLst>
            <a:gd name="adj" fmla="val 10000"/>
          </a:avLst>
        </a:prstGeom>
        <a:gradFill rotWithShape="0">
          <a:gsLst>
            <a:gs pos="0">
              <a:schemeClr val="accent4">
                <a:hueOff val="0"/>
                <a:satOff val="0"/>
                <a:lumOff val="0"/>
                <a:alphaOff val="0"/>
                <a:tint val="73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shade val="57000"/>
                <a:satMod val="120000"/>
              </a:schemeClr>
            </a:gs>
            <a:gs pos="80000">
              <a:schemeClr val="accent4">
                <a:hueOff val="0"/>
                <a:satOff val="0"/>
                <a:lumOff val="0"/>
                <a:alphaOff val="0"/>
                <a:shade val="56000"/>
                <a:satMod val="145000"/>
              </a:schemeClr>
            </a:gs>
            <a:gs pos="88000">
              <a:schemeClr val="accent4">
                <a:hueOff val="0"/>
                <a:satOff val="0"/>
                <a:lumOff val="0"/>
                <a:alphaOff val="0"/>
                <a:shade val="63000"/>
                <a:satMod val="160000"/>
              </a:schemeClr>
            </a:gs>
            <a:gs pos="100000">
              <a:schemeClr val="accent4">
                <a:hueOff val="0"/>
                <a:satOff val="0"/>
                <a:lumOff val="0"/>
                <a:alphaOff val="0"/>
                <a:tint val="99555"/>
                <a:satMod val="155000"/>
              </a:schemeClr>
            </a:gs>
          </a:gsLst>
          <a:lin ang="5400000" scaled="1"/>
        </a:gradFill>
        <a:ln>
          <a:noFill/>
        </a:ln>
        <a:effectLst>
          <a:glow rad="70000">
            <a:schemeClr val="accent4">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有認識過失</a:t>
          </a:r>
          <a:r>
            <a:rPr lang="en-US" altLang="zh-TW" sz="2000" b="1" kern="1200" dirty="0" smtClean="0">
              <a:solidFill>
                <a:srgbClr val="FFFF00"/>
              </a:solidFill>
              <a:latin typeface="標楷體" pitchFamily="65" charset="-120"/>
              <a:ea typeface="標楷體" pitchFamily="65" charset="-120"/>
            </a:rPr>
            <a:t>§14Ⅱ</a:t>
          </a:r>
          <a:endParaRPr lang="zh-TW" altLang="en-US" sz="2000" b="1" kern="1200" dirty="0">
            <a:solidFill>
              <a:srgbClr val="FFFF00"/>
            </a:solidFill>
            <a:latin typeface="BiauKai"/>
            <a:ea typeface="BiauKai"/>
            <a:cs typeface="BiauKai"/>
          </a:endParaRPr>
        </a:p>
      </dsp:txBody>
      <dsp:txXfrm>
        <a:off x="6062989" y="3616299"/>
        <a:ext cx="2805976" cy="962494"/>
      </dsp:txXfrm>
    </dsp:sp>
    <dsp:sp modelId="{C7C1BCB8-6E7A-4B74-B172-269F3F627965}">
      <dsp:nvSpPr>
        <dsp:cNvPr id="0" name=""/>
        <dsp:cNvSpPr/>
      </dsp:nvSpPr>
      <dsp:spPr>
        <a:xfrm>
          <a:off x="0" y="2303768"/>
          <a:ext cx="2419718" cy="964221"/>
        </a:xfrm>
        <a:prstGeom prst="roundRect">
          <a:avLst>
            <a:gd name="adj" fmla="val 10000"/>
          </a:avLst>
        </a:prstGeom>
        <a:gradFill rotWithShape="0">
          <a:gsLst>
            <a:gs pos="0">
              <a:schemeClr val="accent1">
                <a:hueOff val="0"/>
                <a:satOff val="0"/>
                <a:lumOff val="0"/>
                <a:alphaOff val="0"/>
                <a:tint val="73000"/>
                <a:satMod val="150000"/>
              </a:schemeClr>
            </a:gs>
            <a:gs pos="25000">
              <a:schemeClr val="accent1">
                <a:hueOff val="0"/>
                <a:satOff val="0"/>
                <a:lumOff val="0"/>
                <a:alphaOff val="0"/>
                <a:tint val="96000"/>
                <a:shade val="80000"/>
                <a:satMod val="105000"/>
              </a:schemeClr>
            </a:gs>
            <a:gs pos="38000">
              <a:schemeClr val="accent1">
                <a:hueOff val="0"/>
                <a:satOff val="0"/>
                <a:lumOff val="0"/>
                <a:alphaOff val="0"/>
                <a:tint val="96000"/>
                <a:shade val="59000"/>
                <a:satMod val="120000"/>
              </a:schemeClr>
            </a:gs>
            <a:gs pos="55000">
              <a:schemeClr val="accent1">
                <a:hueOff val="0"/>
                <a:satOff val="0"/>
                <a:lumOff val="0"/>
                <a:alphaOff val="0"/>
                <a:shade val="57000"/>
                <a:satMod val="120000"/>
              </a:schemeClr>
            </a:gs>
            <a:gs pos="80000">
              <a:schemeClr val="accent1">
                <a:hueOff val="0"/>
                <a:satOff val="0"/>
                <a:lumOff val="0"/>
                <a:alphaOff val="0"/>
                <a:shade val="56000"/>
                <a:satMod val="145000"/>
              </a:schemeClr>
            </a:gs>
            <a:gs pos="88000">
              <a:schemeClr val="accent1">
                <a:hueOff val="0"/>
                <a:satOff val="0"/>
                <a:lumOff val="0"/>
                <a:alphaOff val="0"/>
                <a:shade val="63000"/>
                <a:satMod val="160000"/>
              </a:schemeClr>
            </a:gs>
            <a:gs pos="100000">
              <a:schemeClr val="accent1">
                <a:hueOff val="0"/>
                <a:satOff val="0"/>
                <a:lumOff val="0"/>
                <a:alphaOff val="0"/>
                <a:tint val="99555"/>
                <a:satMod val="155000"/>
              </a:schemeClr>
            </a:gs>
          </a:gsLst>
          <a:lin ang="5400000" scaled="1"/>
        </a:gradFill>
        <a:ln>
          <a:solidFill>
            <a:schemeClr val="accent1"/>
          </a:solidFill>
        </a:ln>
        <a:effectLst>
          <a:glow rad="70000">
            <a:schemeClr val="accent1">
              <a:hueOff val="0"/>
              <a:satOff val="0"/>
              <a:lumOff val="0"/>
              <a:alphaOff val="0"/>
              <a:tint val="30000"/>
              <a:shade val="95000"/>
              <a:satMod val="300000"/>
              <a:alpha val="5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特別</a:t>
          </a:r>
          <a:endParaRPr lang="en-US" altLang="zh-TW" sz="2000" b="1" kern="1200" dirty="0" smtClean="0">
            <a:solidFill>
              <a:schemeClr val="tx1"/>
            </a:solidFill>
            <a:latin typeface="BiauKai"/>
            <a:ea typeface="BiauKai"/>
            <a:cs typeface="BiauKai"/>
          </a:endParaRPr>
        </a:p>
        <a:p>
          <a:pPr lvl="0" algn="ctr" defTabSz="889000">
            <a:lnSpc>
              <a:spcPct val="90000"/>
            </a:lnSpc>
            <a:spcBef>
              <a:spcPct val="0"/>
            </a:spcBef>
            <a:spcAft>
              <a:spcPct val="35000"/>
            </a:spcAft>
          </a:pPr>
          <a:r>
            <a:rPr lang="zh-TW" altLang="en-US" sz="2000" b="1" kern="1200" dirty="0" smtClean="0">
              <a:solidFill>
                <a:schemeClr val="tx1"/>
              </a:solidFill>
              <a:latin typeface="BiauKai"/>
              <a:ea typeface="BiauKai"/>
              <a:cs typeface="BiauKai"/>
            </a:rPr>
            <a:t>主觀構成要件要素</a:t>
          </a:r>
          <a:endParaRPr lang="zh-TW" altLang="en-US" sz="2000" b="1" kern="1200" dirty="0">
            <a:solidFill>
              <a:schemeClr val="tx1"/>
            </a:solidFill>
            <a:latin typeface="BiauKai"/>
            <a:ea typeface="BiauKai"/>
            <a:cs typeface="BiauKai"/>
          </a:endParaRPr>
        </a:p>
      </dsp:txBody>
      <dsp:txXfrm>
        <a:off x="28241" y="2332009"/>
        <a:ext cx="2363236" cy="9077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312" tIns="45656" rIns="91312" bIns="45656" rtlCol="0"/>
          <a:lstStyle>
            <a:lvl1pPr algn="r">
              <a:defRPr sz="1200"/>
            </a:lvl1pPr>
          </a:lstStyle>
          <a:p>
            <a:fld id="{57567D26-CFCC-4626-A65B-46E7B49C0579}" type="datetimeFigureOut">
              <a:rPr lang="zh-TW" altLang="en-US" smtClean="0"/>
              <a:pPr/>
              <a:t>2019/9/23</a:t>
            </a:fld>
            <a:endParaRPr lang="zh-TW" altLang="en-US"/>
          </a:p>
        </p:txBody>
      </p:sp>
      <p:sp>
        <p:nvSpPr>
          <p:cNvPr id="4" name="頁尾版面配置區 3"/>
          <p:cNvSpPr>
            <a:spLocks noGrp="1"/>
          </p:cNvSpPr>
          <p:nvPr>
            <p:ph type="ftr" sz="quarter" idx="2"/>
          </p:nvPr>
        </p:nvSpPr>
        <p:spPr>
          <a:xfrm>
            <a:off x="1" y="9428584"/>
            <a:ext cx="2945659" cy="496332"/>
          </a:xfrm>
          <a:prstGeom prst="rect">
            <a:avLst/>
          </a:prstGeom>
        </p:spPr>
        <p:txBody>
          <a:bodyPr vert="horz" lIns="91312" tIns="45656" rIns="91312" bIns="4565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6332"/>
          </a:xfrm>
          <a:prstGeom prst="rect">
            <a:avLst/>
          </a:prstGeom>
        </p:spPr>
        <p:txBody>
          <a:bodyPr vert="horz" lIns="91312" tIns="45656" rIns="91312" bIns="45656" rtlCol="0" anchor="b"/>
          <a:lstStyle>
            <a:lvl1pPr algn="r">
              <a:defRPr sz="1200"/>
            </a:lvl1pPr>
          </a:lstStyle>
          <a:p>
            <a:fld id="{4352CA00-8625-42DC-93C2-94CCF20E1D7E}" type="slidenum">
              <a:rPr lang="zh-TW" altLang="en-US" smtClean="0"/>
              <a:pPr/>
              <a:t>‹#›</a:t>
            </a:fld>
            <a:endParaRPr lang="zh-TW" altLang="en-US"/>
          </a:p>
        </p:txBody>
      </p:sp>
    </p:spTree>
    <p:extLst>
      <p:ext uri="{BB962C8B-B14F-4D97-AF65-F5344CB8AC3E}">
        <p14:creationId xmlns:p14="http://schemas.microsoft.com/office/powerpoint/2010/main" val="1794081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312" tIns="45656" rIns="91312" bIns="45656" rtlCol="0"/>
          <a:lstStyle>
            <a:lvl1pPr algn="r">
              <a:defRPr sz="1200"/>
            </a:lvl1pPr>
          </a:lstStyle>
          <a:p>
            <a:fld id="{B7AE6EDF-4906-447A-9AB4-0FEDD2DB99DF}" type="datetimeFigureOut">
              <a:rPr lang="zh-TW" altLang="en-US" smtClean="0"/>
              <a:pPr/>
              <a:t>2019/9/23</a:t>
            </a:fld>
            <a:endParaRPr lang="zh-TW" altLang="en-US"/>
          </a:p>
        </p:txBody>
      </p:sp>
      <p:sp>
        <p:nvSpPr>
          <p:cNvPr id="4" name="投影片圖像版面配置區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312" tIns="45656" rIns="91312" bIns="45656"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312" tIns="45656" rIns="91312" bIns="45656"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9428584"/>
            <a:ext cx="2945659" cy="496332"/>
          </a:xfrm>
          <a:prstGeom prst="rect">
            <a:avLst/>
          </a:prstGeom>
        </p:spPr>
        <p:txBody>
          <a:bodyPr vert="horz" lIns="91312" tIns="45656" rIns="91312" bIns="45656"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6332"/>
          </a:xfrm>
          <a:prstGeom prst="rect">
            <a:avLst/>
          </a:prstGeom>
        </p:spPr>
        <p:txBody>
          <a:bodyPr vert="horz" lIns="91312" tIns="45656" rIns="91312" bIns="45656" rtlCol="0" anchor="b"/>
          <a:lstStyle>
            <a:lvl1pPr algn="r">
              <a:defRPr sz="1200"/>
            </a:lvl1pPr>
          </a:lstStyle>
          <a:p>
            <a:fld id="{8618BCC4-B685-400A-ACC9-E40D21CC6D27}" type="slidenum">
              <a:rPr lang="zh-TW" altLang="en-US" smtClean="0"/>
              <a:pPr/>
              <a:t>‹#›</a:t>
            </a:fld>
            <a:endParaRPr lang="zh-TW" altLang="en-US"/>
          </a:p>
        </p:txBody>
      </p:sp>
    </p:spTree>
    <p:extLst>
      <p:ext uri="{BB962C8B-B14F-4D97-AF65-F5344CB8AC3E}">
        <p14:creationId xmlns:p14="http://schemas.microsoft.com/office/powerpoint/2010/main" val="377622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tyle>
          <a:lnRef idx="2">
            <a:schemeClr val="accent1">
              <a:shade val="50000"/>
            </a:schemeClr>
          </a:lnRef>
          <a:fillRef idx="1">
            <a:schemeClr val="accent1"/>
          </a:fillRef>
          <a:effectRef idx="0">
            <a:schemeClr val="accent1"/>
          </a:effectRef>
          <a:fontRef idx="minor">
            <a:schemeClr val="lt1"/>
          </a:fontRef>
        </p:style>
      </p:sp>
      <p:sp>
        <p:nvSpPr>
          <p:cNvPr id="3" name="文字方塊 2"/>
          <p:cNvSpPr txBox="1"/>
          <p:nvPr/>
        </p:nvSpPr>
        <p:spPr>
          <a:xfrm>
            <a:off x="679026" y="4775941"/>
            <a:ext cx="5439098" cy="3907882"/>
          </a:xfrm>
          <a:prstGeom prst="rect">
            <a:avLst/>
          </a:prstGeom>
          <a:noFill/>
          <a:ln>
            <a:noFill/>
          </a:ln>
        </p:spPr>
        <p:txBody>
          <a:bodyPr vert="horz" wrap="square" lIns="91863" tIns="46113" rIns="91863" bIns="46113" anchor="t" anchorCtr="0" compatLnSpc="1"/>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r>
              <a:rPr lang="en-US" sz="1200">
                <a:solidFill>
                  <a:srgbClr val="000000"/>
                </a:solidFill>
                <a:highlight>
                  <a:scrgbClr r="0" g="0" b="0">
                    <a:alpha val="0"/>
                  </a:scrgbClr>
                </a:highlight>
                <a:latin typeface="Calibri" pitchFamily="34"/>
                <a:ea typeface="新細明體" pitchFamily="18"/>
                <a:cs typeface="新細明體" pitchFamily="18"/>
              </a:rPr>
              <a:t>(</a:t>
            </a:r>
            <a:r>
              <a:rPr lang="zh-TW" altLang="en-US" sz="1200">
                <a:solidFill>
                  <a:srgbClr val="000000"/>
                </a:solidFill>
                <a:highlight>
                  <a:scrgbClr r="0" g="0" b="0">
                    <a:alpha val="0"/>
                  </a:scrgbClr>
                </a:highlight>
                <a:latin typeface="Calibri" pitchFamily="34"/>
                <a:ea typeface="新細明體" pitchFamily="18"/>
                <a:cs typeface="新細明體" pitchFamily="18"/>
              </a:rPr>
              <a:t>本頁設有動畫</a:t>
            </a:r>
            <a:r>
              <a:rPr lang="en-US" sz="1200">
                <a:solidFill>
                  <a:srgbClr val="000000"/>
                </a:solidFill>
                <a:highlight>
                  <a:scrgbClr r="0" g="0" b="0">
                    <a:alpha val="0"/>
                  </a:scrgbClr>
                </a:highlight>
                <a:latin typeface="Calibri" pitchFamily="34"/>
                <a:ea typeface="新細明體" pitchFamily="18"/>
                <a:cs typeface="新細明體" pitchFamily="18"/>
              </a:rPr>
              <a:t>)</a:t>
            </a:r>
          </a:p>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endParaRPr lang="zh-TW" altLang="en-US" sz="1200">
              <a:solidFill>
                <a:srgbClr val="000000"/>
              </a:solidFill>
              <a:highlight>
                <a:scrgbClr r="0" g="0" b="0">
                  <a:alpha val="0"/>
                </a:scrgbClr>
              </a:highlight>
              <a:latin typeface="Calibri" pitchFamily="34"/>
              <a:ea typeface="新細明體" pitchFamily="18"/>
              <a:cs typeface="新細明體" pitchFamily="18"/>
            </a:endParaRPr>
          </a:p>
        </p:txBody>
      </p:sp>
      <p:sp>
        <p:nvSpPr>
          <p:cNvPr id="4" name="投影片編號版面配置區 3"/>
          <p:cNvSpPr/>
          <p:nvPr/>
        </p:nvSpPr>
        <p:spPr>
          <a:xfrm>
            <a:off x="3851439" y="9426941"/>
            <a:ext cx="2944619" cy="4979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63" tIns="46113" rIns="91863" bIns="46113" anchor="b" anchorCtr="0" compatLnSpc="1"/>
          <a:lstStyle/>
          <a:p>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fld id="{B58FC236-02DA-4D38-9C63-D0D1C31CBE5F}" type="slidenum">
              <a:rPr lang="en-US" altLang="zh-TW" sz="1200">
                <a:solidFill>
                  <a:srgbClr val="000000"/>
                </a:solidFill>
                <a:latin typeface="Calibri" pitchFamily="34"/>
                <a:ea typeface="新細明體" pitchFamily="18"/>
                <a:cs typeface="新細明體" pitchFamily="18"/>
              </a:rPr>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t>51</a:t>
            </a:fld>
            <a:endParaRPr lang="zh-TW" altLang="en-US" sz="1200">
              <a:solidFill>
                <a:srgbClr val="000000"/>
              </a:solidFill>
              <a:latin typeface="Calibri" pitchFamily="34"/>
              <a:ea typeface="新細明體" pitchFamily="18"/>
              <a:cs typeface="新細明體" pitchFamily="1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tyle>
          <a:lnRef idx="2">
            <a:schemeClr val="accent1">
              <a:shade val="50000"/>
            </a:schemeClr>
          </a:lnRef>
          <a:fillRef idx="1">
            <a:schemeClr val="accent1"/>
          </a:fillRef>
          <a:effectRef idx="0">
            <a:schemeClr val="accent1"/>
          </a:effectRef>
          <a:fontRef idx="minor">
            <a:schemeClr val="lt1"/>
          </a:fontRef>
        </p:style>
      </p:sp>
      <p:sp>
        <p:nvSpPr>
          <p:cNvPr id="3" name="文字方塊 2"/>
          <p:cNvSpPr txBox="1"/>
          <p:nvPr/>
        </p:nvSpPr>
        <p:spPr>
          <a:xfrm>
            <a:off x="679026" y="4775941"/>
            <a:ext cx="5439098" cy="3907882"/>
          </a:xfrm>
          <a:prstGeom prst="rect">
            <a:avLst/>
          </a:prstGeom>
          <a:noFill/>
          <a:ln>
            <a:noFill/>
          </a:ln>
        </p:spPr>
        <p:txBody>
          <a:bodyPr vert="horz" wrap="square" lIns="91863" tIns="46113" rIns="91863" bIns="46113" anchor="t" anchorCtr="0" compatLnSpc="1"/>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r>
              <a:rPr lang="en-US" sz="1200">
                <a:solidFill>
                  <a:srgbClr val="000000"/>
                </a:solidFill>
                <a:highlight>
                  <a:scrgbClr r="0" g="0" b="0">
                    <a:alpha val="0"/>
                  </a:scrgbClr>
                </a:highlight>
                <a:latin typeface="Calibri" pitchFamily="34"/>
                <a:ea typeface="新細明體" pitchFamily="18"/>
                <a:cs typeface="新細明體" pitchFamily="18"/>
              </a:rPr>
              <a:t>(</a:t>
            </a:r>
            <a:r>
              <a:rPr lang="zh-TW" altLang="en-US" sz="1200">
                <a:solidFill>
                  <a:srgbClr val="000000"/>
                </a:solidFill>
                <a:highlight>
                  <a:scrgbClr r="0" g="0" b="0">
                    <a:alpha val="0"/>
                  </a:scrgbClr>
                </a:highlight>
                <a:latin typeface="Calibri" pitchFamily="34"/>
                <a:ea typeface="新細明體" pitchFamily="18"/>
                <a:cs typeface="新細明體" pitchFamily="18"/>
              </a:rPr>
              <a:t>本頁設有動畫</a:t>
            </a:r>
            <a:r>
              <a:rPr lang="en-US" sz="1200">
                <a:solidFill>
                  <a:srgbClr val="000000"/>
                </a:solidFill>
                <a:highlight>
                  <a:scrgbClr r="0" g="0" b="0">
                    <a:alpha val="0"/>
                  </a:scrgbClr>
                </a:highlight>
                <a:latin typeface="Calibri" pitchFamily="34"/>
                <a:ea typeface="新細明體" pitchFamily="18"/>
                <a:cs typeface="新細明體" pitchFamily="18"/>
              </a:rPr>
              <a:t>)</a:t>
            </a:r>
          </a:p>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endParaRPr lang="zh-TW" altLang="en-US" sz="1200">
              <a:solidFill>
                <a:srgbClr val="000000"/>
              </a:solidFill>
              <a:highlight>
                <a:scrgbClr r="0" g="0" b="0">
                  <a:alpha val="0"/>
                </a:scrgbClr>
              </a:highlight>
              <a:latin typeface="Calibri" pitchFamily="34"/>
              <a:ea typeface="新細明體" pitchFamily="18"/>
              <a:cs typeface="新細明體" pitchFamily="18"/>
            </a:endParaRPr>
          </a:p>
        </p:txBody>
      </p:sp>
      <p:sp>
        <p:nvSpPr>
          <p:cNvPr id="4" name="投影片編號版面配置區 3"/>
          <p:cNvSpPr/>
          <p:nvPr/>
        </p:nvSpPr>
        <p:spPr>
          <a:xfrm>
            <a:off x="3851439" y="9426941"/>
            <a:ext cx="2944619" cy="4979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63" tIns="46113" rIns="91863" bIns="46113" anchor="b" anchorCtr="0" compatLnSpc="1"/>
          <a:lstStyle/>
          <a:p>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fld id="{49D97416-ED87-4EE5-8C5C-E5725ABD9C6E}" type="slidenum">
              <a:rPr lang="en-US" altLang="zh-TW" sz="1200">
                <a:solidFill>
                  <a:srgbClr val="000000"/>
                </a:solidFill>
                <a:latin typeface="Calibri" pitchFamily="34"/>
                <a:ea typeface="新細明體" pitchFamily="18"/>
                <a:cs typeface="新細明體" pitchFamily="18"/>
              </a:rPr>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t>52</a:t>
            </a:fld>
            <a:endParaRPr lang="zh-TW" altLang="en-US" sz="1200">
              <a:solidFill>
                <a:srgbClr val="000000"/>
              </a:solidFill>
              <a:latin typeface="Calibri" pitchFamily="34"/>
              <a:ea typeface="新細明體" pitchFamily="18"/>
              <a:cs typeface="新細明體" pitchFamily="1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tyle>
          <a:lnRef idx="2">
            <a:schemeClr val="accent1">
              <a:shade val="50000"/>
            </a:schemeClr>
          </a:lnRef>
          <a:fillRef idx="1">
            <a:schemeClr val="accent1"/>
          </a:fillRef>
          <a:effectRef idx="0">
            <a:schemeClr val="accent1"/>
          </a:effectRef>
          <a:fontRef idx="minor">
            <a:schemeClr val="lt1"/>
          </a:fontRef>
        </p:style>
      </p:sp>
      <p:sp>
        <p:nvSpPr>
          <p:cNvPr id="3" name="文字方塊 2"/>
          <p:cNvSpPr txBox="1"/>
          <p:nvPr/>
        </p:nvSpPr>
        <p:spPr>
          <a:xfrm>
            <a:off x="679026" y="4775941"/>
            <a:ext cx="5439098" cy="3907882"/>
          </a:xfrm>
          <a:prstGeom prst="rect">
            <a:avLst/>
          </a:prstGeom>
          <a:noFill/>
          <a:ln>
            <a:noFill/>
          </a:ln>
        </p:spPr>
        <p:txBody>
          <a:bodyPr vert="horz" wrap="square" lIns="91863" tIns="46113" rIns="91863" bIns="46113" anchor="t" anchorCtr="0" compatLnSpc="1"/>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r>
              <a:rPr lang="en-US" sz="1200">
                <a:solidFill>
                  <a:srgbClr val="000000"/>
                </a:solidFill>
                <a:highlight>
                  <a:scrgbClr r="0" g="0" b="0">
                    <a:alpha val="0"/>
                  </a:scrgbClr>
                </a:highlight>
                <a:latin typeface="Calibri" pitchFamily="34"/>
                <a:ea typeface="新細明體" pitchFamily="18"/>
                <a:cs typeface="新細明體" pitchFamily="18"/>
              </a:rPr>
              <a:t>(</a:t>
            </a:r>
            <a:r>
              <a:rPr lang="zh-TW" altLang="en-US" sz="1200">
                <a:solidFill>
                  <a:srgbClr val="000000"/>
                </a:solidFill>
                <a:highlight>
                  <a:scrgbClr r="0" g="0" b="0">
                    <a:alpha val="0"/>
                  </a:scrgbClr>
                </a:highlight>
                <a:latin typeface="Calibri" pitchFamily="34"/>
                <a:ea typeface="新細明體" pitchFamily="18"/>
                <a:cs typeface="新細明體" pitchFamily="18"/>
              </a:rPr>
              <a:t>本頁設有動畫</a:t>
            </a:r>
            <a:r>
              <a:rPr lang="en-US" sz="1200">
                <a:solidFill>
                  <a:srgbClr val="000000"/>
                </a:solidFill>
                <a:highlight>
                  <a:scrgbClr r="0" g="0" b="0">
                    <a:alpha val="0"/>
                  </a:scrgbClr>
                </a:highlight>
                <a:latin typeface="Calibri" pitchFamily="34"/>
                <a:ea typeface="新細明體" pitchFamily="18"/>
                <a:cs typeface="新細明體" pitchFamily="18"/>
              </a:rPr>
              <a:t>)</a:t>
            </a:r>
          </a:p>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endParaRPr lang="zh-TW" altLang="en-US" sz="1200">
              <a:solidFill>
                <a:srgbClr val="000000"/>
              </a:solidFill>
              <a:highlight>
                <a:scrgbClr r="0" g="0" b="0">
                  <a:alpha val="0"/>
                </a:scrgbClr>
              </a:highlight>
              <a:latin typeface="Calibri" pitchFamily="34"/>
              <a:ea typeface="新細明體" pitchFamily="18"/>
              <a:cs typeface="新細明體" pitchFamily="18"/>
            </a:endParaRPr>
          </a:p>
        </p:txBody>
      </p:sp>
      <p:sp>
        <p:nvSpPr>
          <p:cNvPr id="4" name="投影片編號版面配置區 3"/>
          <p:cNvSpPr/>
          <p:nvPr/>
        </p:nvSpPr>
        <p:spPr>
          <a:xfrm>
            <a:off x="3851439" y="9426941"/>
            <a:ext cx="2944619" cy="4979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63" tIns="46113" rIns="91863" bIns="46113" anchor="b" anchorCtr="0" compatLnSpc="1"/>
          <a:lstStyle/>
          <a:p>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fld id="{3CE2F227-E49A-44D6-B147-2DB78BDFFA61}" type="slidenum">
              <a:rPr lang="en-US" altLang="zh-TW" sz="1200">
                <a:solidFill>
                  <a:srgbClr val="000000"/>
                </a:solidFill>
                <a:latin typeface="Calibri" pitchFamily="34"/>
                <a:ea typeface="新細明體" pitchFamily="18"/>
                <a:cs typeface="新細明體" pitchFamily="18"/>
              </a:rPr>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t>53</a:t>
            </a:fld>
            <a:endParaRPr lang="zh-TW" altLang="en-US" sz="1200">
              <a:solidFill>
                <a:srgbClr val="000000"/>
              </a:solidFill>
              <a:latin typeface="Calibri" pitchFamily="34"/>
              <a:ea typeface="新細明體" pitchFamily="18"/>
              <a:cs typeface="新細明體" pitchFamily="1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tyle>
          <a:lnRef idx="2">
            <a:schemeClr val="accent1">
              <a:shade val="50000"/>
            </a:schemeClr>
          </a:lnRef>
          <a:fillRef idx="1">
            <a:schemeClr val="accent1"/>
          </a:fillRef>
          <a:effectRef idx="0">
            <a:schemeClr val="accent1"/>
          </a:effectRef>
          <a:fontRef idx="minor">
            <a:schemeClr val="lt1"/>
          </a:fontRef>
        </p:style>
      </p:sp>
      <p:sp>
        <p:nvSpPr>
          <p:cNvPr id="3" name="文字方塊 2"/>
          <p:cNvSpPr txBox="1"/>
          <p:nvPr/>
        </p:nvSpPr>
        <p:spPr>
          <a:xfrm>
            <a:off x="679026" y="4775941"/>
            <a:ext cx="5439098" cy="3907882"/>
          </a:xfrm>
          <a:prstGeom prst="rect">
            <a:avLst/>
          </a:prstGeom>
          <a:noFill/>
          <a:ln>
            <a:noFill/>
          </a:ln>
        </p:spPr>
        <p:txBody>
          <a:bodyPr vert="horz" wrap="square" lIns="91863" tIns="46113" rIns="91863" bIns="46113" anchor="t" anchorCtr="0" compatLnSpc="1"/>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endParaRPr lang="zh-TW" altLang="en-US" sz="1200">
              <a:solidFill>
                <a:srgbClr val="000000"/>
              </a:solidFill>
              <a:highlight>
                <a:scrgbClr r="0" g="0" b="0">
                  <a:alpha val="0"/>
                </a:scrgbClr>
              </a:highlight>
              <a:latin typeface="Calibri" pitchFamily="34"/>
              <a:ea typeface="新細明體" pitchFamily="18"/>
              <a:cs typeface="新細明體" pitchFamily="18"/>
            </a:endParaRPr>
          </a:p>
        </p:txBody>
      </p:sp>
      <p:sp>
        <p:nvSpPr>
          <p:cNvPr id="4" name="投影片編號版面配置區 3"/>
          <p:cNvSpPr/>
          <p:nvPr/>
        </p:nvSpPr>
        <p:spPr>
          <a:xfrm>
            <a:off x="3851439" y="9426941"/>
            <a:ext cx="2944619" cy="4979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63" tIns="46113" rIns="91863" bIns="46113" anchor="b" anchorCtr="0" compatLnSpc="1"/>
          <a:lstStyle/>
          <a:p>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fld id="{0D7E6D28-BBFE-4DA1-AB17-619571923337}" type="slidenum">
              <a:rPr lang="en-US" altLang="zh-TW" sz="1200">
                <a:solidFill>
                  <a:srgbClr val="000000"/>
                </a:solidFill>
                <a:latin typeface="Calibri" pitchFamily="34"/>
                <a:ea typeface="新細明體" pitchFamily="18"/>
                <a:cs typeface="新細明體" pitchFamily="18"/>
              </a:rPr>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t>54</a:t>
            </a:fld>
            <a:endParaRPr lang="zh-TW" altLang="en-US" sz="1200">
              <a:solidFill>
                <a:srgbClr val="000000"/>
              </a:solidFill>
              <a:latin typeface="Calibri" pitchFamily="34"/>
              <a:ea typeface="新細明體" pitchFamily="18"/>
              <a:cs typeface="新細明體" pitchFamily="1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6813" y="1241425"/>
            <a:ext cx="4464050" cy="3349625"/>
          </a:xfrm>
        </p:spPr>
        <p:style>
          <a:lnRef idx="2">
            <a:schemeClr val="accent1">
              <a:shade val="50000"/>
            </a:schemeClr>
          </a:lnRef>
          <a:fillRef idx="1">
            <a:schemeClr val="accent1"/>
          </a:fillRef>
          <a:effectRef idx="0">
            <a:schemeClr val="accent1"/>
          </a:effectRef>
          <a:fontRef idx="minor">
            <a:schemeClr val="lt1"/>
          </a:fontRef>
        </p:style>
      </p:sp>
      <p:sp>
        <p:nvSpPr>
          <p:cNvPr id="3" name="文字方塊 2"/>
          <p:cNvSpPr txBox="1"/>
          <p:nvPr/>
        </p:nvSpPr>
        <p:spPr>
          <a:xfrm>
            <a:off x="679026" y="4775941"/>
            <a:ext cx="5439098" cy="3907882"/>
          </a:xfrm>
          <a:prstGeom prst="rect">
            <a:avLst/>
          </a:prstGeom>
          <a:noFill/>
          <a:ln>
            <a:noFill/>
          </a:ln>
        </p:spPr>
        <p:txBody>
          <a:bodyPr vert="horz" wrap="square" lIns="91863" tIns="46113" rIns="91863" bIns="46113" anchor="t" anchorCtr="0" compatLnSpc="1"/>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pPr>
              <a:spcBef>
                <a:spcPts val="0"/>
              </a:spcBef>
              <a:spcAft>
                <a:spcPts val="0"/>
              </a:spcAft>
              <a:tabLst>
                <a:tab pos="0" algn="l"/>
                <a:tab pos="922264" algn="l"/>
                <a:tab pos="1844528" algn="l"/>
                <a:tab pos="2766791" algn="l"/>
                <a:tab pos="3689055" algn="l"/>
                <a:tab pos="4611319" algn="l"/>
                <a:tab pos="5533582" algn="l"/>
                <a:tab pos="6455846" algn="l"/>
                <a:tab pos="7378111" algn="l"/>
                <a:tab pos="8300375" algn="l"/>
                <a:tab pos="9222638" algn="l"/>
                <a:tab pos="10144902" algn="l"/>
              </a:tabLst>
            </a:pPr>
            <a:endParaRPr lang="zh-TW" altLang="en-US" sz="1200">
              <a:solidFill>
                <a:srgbClr val="000000"/>
              </a:solidFill>
              <a:highlight>
                <a:scrgbClr r="0" g="0" b="0">
                  <a:alpha val="0"/>
                </a:scrgbClr>
              </a:highlight>
              <a:latin typeface="Calibri" pitchFamily="34"/>
              <a:ea typeface="新細明體" pitchFamily="18"/>
              <a:cs typeface="新細明體" pitchFamily="18"/>
            </a:endParaRPr>
          </a:p>
        </p:txBody>
      </p:sp>
      <p:sp>
        <p:nvSpPr>
          <p:cNvPr id="4" name="投影片編號版面配置區 3"/>
          <p:cNvSpPr/>
          <p:nvPr/>
        </p:nvSpPr>
        <p:spPr>
          <a:xfrm>
            <a:off x="3851439" y="9426941"/>
            <a:ext cx="2944619" cy="4979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63" tIns="46113" rIns="91863" bIns="46113" anchor="b" anchorCtr="0" compatLnSpc="1"/>
          <a:lstStyle/>
          <a:p>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fld id="{7E9AF631-05DA-4278-9BB0-0837FCB6AC60}" type="slidenum">
              <a:rPr lang="en-US" altLang="zh-TW" sz="1200">
                <a:solidFill>
                  <a:srgbClr val="000000"/>
                </a:solidFill>
                <a:latin typeface="Calibri" pitchFamily="34"/>
                <a:ea typeface="新細明體" pitchFamily="18"/>
                <a:cs typeface="新細明體" pitchFamily="18"/>
              </a:rPr>
              <a:pPr algn="r">
                <a:spcBef>
                  <a:spcPts val="0"/>
                </a:spcBef>
                <a:spcAft>
                  <a:spcPts val="0"/>
                </a:spcAft>
                <a:tabLst>
                  <a:tab pos="0" algn="l"/>
                  <a:tab pos="461132" algn="l"/>
                  <a:tab pos="922264" algn="l"/>
                  <a:tab pos="1383395" algn="l"/>
                  <a:tab pos="1844528" algn="l"/>
                  <a:tab pos="2305660" algn="l"/>
                  <a:tab pos="2766791" algn="l"/>
                  <a:tab pos="3227923" algn="l"/>
                  <a:tab pos="3689055" algn="l"/>
                  <a:tab pos="4150187" algn="l"/>
                  <a:tab pos="4611319" algn="l"/>
                  <a:tab pos="5072451" algn="l"/>
                  <a:tab pos="5533582" algn="l"/>
                  <a:tab pos="5994715" algn="l"/>
                  <a:tab pos="6455846" algn="l"/>
                  <a:tab pos="6916979" algn="l"/>
                  <a:tab pos="7378111" algn="l"/>
                  <a:tab pos="7839243" algn="l"/>
                  <a:tab pos="8300375" algn="l"/>
                  <a:tab pos="8761506" algn="l"/>
                  <a:tab pos="9222638" algn="l"/>
                </a:tabLst>
              </a:pPr>
              <a:t>55</a:t>
            </a:fld>
            <a:endParaRPr lang="zh-TW" altLang="en-US" sz="1200">
              <a:solidFill>
                <a:srgbClr val="000000"/>
              </a:solidFill>
              <a:latin typeface="Calibri" pitchFamily="34"/>
              <a:ea typeface="新細明體" pitchFamily="18"/>
              <a:cs typeface="新細明體" pitchFamily="1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618BCC4-B685-400A-ACC9-E40D21CC6D27}" type="slidenum">
              <a:rPr lang="zh-TW" altLang="en-US" smtClean="0"/>
              <a:pPr/>
              <a:t>57</a:t>
            </a:fld>
            <a:endParaRPr lang="zh-TW" altLang="en-US"/>
          </a:p>
        </p:txBody>
      </p:sp>
    </p:spTree>
    <p:extLst>
      <p:ext uri="{BB962C8B-B14F-4D97-AF65-F5344CB8AC3E}">
        <p14:creationId xmlns:p14="http://schemas.microsoft.com/office/powerpoint/2010/main" val="9364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8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41910" indent="-285350" eaLnBrk="0" hangingPunct="0">
              <a:spcBef>
                <a:spcPct val="30000"/>
              </a:spcBef>
              <a:defRPr sz="1200">
                <a:solidFill>
                  <a:schemeClr val="tx1"/>
                </a:solidFill>
                <a:latin typeface="Calibri" pitchFamily="34" charset="0"/>
                <a:ea typeface="新細明體" charset="-120"/>
              </a:defRPr>
            </a:lvl2pPr>
            <a:lvl3pPr marL="1141400" indent="-228280" eaLnBrk="0" hangingPunct="0">
              <a:spcBef>
                <a:spcPct val="30000"/>
              </a:spcBef>
              <a:defRPr sz="1200">
                <a:solidFill>
                  <a:schemeClr val="tx1"/>
                </a:solidFill>
                <a:latin typeface="Calibri" pitchFamily="34" charset="0"/>
                <a:ea typeface="新細明體" charset="-120"/>
              </a:defRPr>
            </a:lvl3pPr>
            <a:lvl4pPr marL="1597960" indent="-228280" eaLnBrk="0" hangingPunct="0">
              <a:spcBef>
                <a:spcPct val="30000"/>
              </a:spcBef>
              <a:defRPr sz="1200">
                <a:solidFill>
                  <a:schemeClr val="tx1"/>
                </a:solidFill>
                <a:latin typeface="Calibri" pitchFamily="34" charset="0"/>
                <a:ea typeface="新細明體" charset="-120"/>
              </a:defRPr>
            </a:lvl4pPr>
            <a:lvl5pPr marL="2054520" indent="-228280" eaLnBrk="0" hangingPunct="0">
              <a:spcBef>
                <a:spcPct val="30000"/>
              </a:spcBef>
              <a:defRPr sz="1200">
                <a:solidFill>
                  <a:schemeClr val="tx1"/>
                </a:solidFill>
                <a:latin typeface="Calibri" pitchFamily="34" charset="0"/>
                <a:ea typeface="新細明體" charset="-120"/>
              </a:defRPr>
            </a:lvl5pPr>
            <a:lvl6pPr marL="2511080" indent="-228280" eaLnBrk="0" fontAlgn="base" hangingPunct="0">
              <a:spcBef>
                <a:spcPct val="30000"/>
              </a:spcBef>
              <a:spcAft>
                <a:spcPct val="0"/>
              </a:spcAft>
              <a:defRPr sz="1200">
                <a:solidFill>
                  <a:schemeClr val="tx1"/>
                </a:solidFill>
                <a:latin typeface="Calibri" pitchFamily="34" charset="0"/>
                <a:ea typeface="新細明體" charset="-120"/>
              </a:defRPr>
            </a:lvl6pPr>
            <a:lvl7pPr marL="2967639" indent="-228280" eaLnBrk="0" fontAlgn="base" hangingPunct="0">
              <a:spcBef>
                <a:spcPct val="30000"/>
              </a:spcBef>
              <a:spcAft>
                <a:spcPct val="0"/>
              </a:spcAft>
              <a:defRPr sz="1200">
                <a:solidFill>
                  <a:schemeClr val="tx1"/>
                </a:solidFill>
                <a:latin typeface="Calibri" pitchFamily="34" charset="0"/>
                <a:ea typeface="新細明體" charset="-120"/>
              </a:defRPr>
            </a:lvl7pPr>
            <a:lvl8pPr marL="3424199" indent="-228280" eaLnBrk="0" fontAlgn="base" hangingPunct="0">
              <a:spcBef>
                <a:spcPct val="30000"/>
              </a:spcBef>
              <a:spcAft>
                <a:spcPct val="0"/>
              </a:spcAft>
              <a:defRPr sz="1200">
                <a:solidFill>
                  <a:schemeClr val="tx1"/>
                </a:solidFill>
                <a:latin typeface="Calibri" pitchFamily="34" charset="0"/>
                <a:ea typeface="新細明體" charset="-120"/>
              </a:defRPr>
            </a:lvl8pPr>
            <a:lvl9pPr marL="3880759" indent="-228280"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F130148-5954-48F1-AF64-3C7485F3EBE6}" type="slidenum">
              <a:rPr lang="zh-TW" altLang="en-US" smtClean="0">
                <a:latin typeface="Times New Roman" pitchFamily="18" charset="0"/>
              </a:rPr>
              <a:pPr eaLnBrk="1" hangingPunct="1">
                <a:spcBef>
                  <a:spcPct val="0"/>
                </a:spcBef>
              </a:pPr>
              <a:t>85</a:t>
            </a:fld>
            <a:endParaRPr lang="en-US" altLang="zh-TW"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ln>
            <a:miter lim="1000000"/>
          </a:ln>
        </p:spPr>
      </p:sp>
      <p:sp>
        <p:nvSpPr>
          <p:cNvPr id="36867" name="備忘稿版面配置區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a:lstStyle/>
          <a:p>
            <a:pPr defTabSz="914400">
              <a:spcBef>
                <a:spcPct val="0"/>
              </a:spcBef>
            </a:pPr>
            <a:endParaRPr lang="zh-TW" altLang="en-US" smtClean="0"/>
          </a:p>
        </p:txBody>
      </p:sp>
      <p:sp>
        <p:nvSpPr>
          <p:cNvPr id="36868" name="投影片編號版面配置區 3"/>
          <p:cNvSpPr>
            <a:spLocks noGrp="1" noChangeArrowheads="1"/>
          </p:cNvSpPr>
          <p:nvPr>
            <p:ph type="sldNum" sz="quarter" idx="4"/>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1pPr>
            <a:lvl2pPr marL="742950" indent="-285750" eaLnBrk="0" hangingPunct="0">
              <a:spcBef>
                <a:spcPct val="30000"/>
              </a:spcBef>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2pPr>
            <a:lvl3pPr marL="1143000" indent="-228600" eaLnBrk="0" hangingPunct="0">
              <a:spcBef>
                <a:spcPct val="30000"/>
              </a:spcBef>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3pPr>
            <a:lvl4pPr marL="1600200" indent="-228600" eaLnBrk="0" hangingPunct="0">
              <a:spcBef>
                <a:spcPct val="30000"/>
              </a:spcBef>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4pPr>
            <a:lvl5pPr marL="2057400" indent="-228600" eaLnBrk="0" hangingPunct="0">
              <a:spcBef>
                <a:spcPct val="30000"/>
              </a:spcBef>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cs typeface="Arial" panose="020B0604020202020204" pitchFamily="34" charset="0"/>
              </a:defRPr>
            </a:lvl9pPr>
          </a:lstStyle>
          <a:p>
            <a:pPr>
              <a:spcBef>
                <a:spcPct val="0"/>
              </a:spcBef>
              <a:buSzTx/>
            </a:pPr>
            <a:fld id="{635D8812-B442-4B88-9BE6-17763BF46200}" type="slidenum">
              <a:rPr lang="zh-TW" altLang="en-US"/>
              <a:pPr>
                <a:spcBef>
                  <a:spcPct val="0"/>
                </a:spcBef>
                <a:buSzTx/>
              </a:pPr>
              <a:t>90</a:t>
            </a:fld>
            <a:endParaRPr lang="zh-TW" altLang="en-US"/>
          </a:p>
        </p:txBody>
      </p:sp>
    </p:spTree>
    <p:extLst>
      <p:ext uri="{BB962C8B-B14F-4D97-AF65-F5344CB8AC3E}">
        <p14:creationId xmlns:p14="http://schemas.microsoft.com/office/powerpoint/2010/main" val="133843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7" name="手繪多邊形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手繪多邊形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標題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30" name="日期版面配置區 29"/>
          <p:cNvSpPr>
            <a:spLocks noGrp="1"/>
          </p:cNvSpPr>
          <p:nvPr>
            <p:ph type="dt" sz="half" idx="10"/>
          </p:nvPr>
        </p:nvSpPr>
        <p:spPr/>
        <p:txBody>
          <a:bodyPr/>
          <a:lstStyle/>
          <a:p>
            <a:fld id="{E3BADDEA-3C44-41F1-ADFF-374E9C7F5F19}" type="datetime1">
              <a:rPr lang="en-US" altLang="zh-TW" smtClean="0"/>
              <a:pPr/>
              <a:t>9/23/2019</a:t>
            </a:fld>
            <a:endParaRPr lang="en-US" altLang="zh-TW"/>
          </a:p>
        </p:txBody>
      </p:sp>
      <p:sp>
        <p:nvSpPr>
          <p:cNvPr id="19" name="頁尾版面配置區 18"/>
          <p:cNvSpPr>
            <a:spLocks noGrp="1"/>
          </p:cNvSpPr>
          <p:nvPr>
            <p:ph type="ftr" sz="quarter" idx="11"/>
          </p:nvPr>
        </p:nvSpPr>
        <p:spPr/>
        <p:txBody>
          <a:bodyPr/>
          <a:lstStyle/>
          <a:p>
            <a:endParaRPr lang="en-US" altLang="zh-TW"/>
          </a:p>
        </p:txBody>
      </p:sp>
      <p:sp>
        <p:nvSpPr>
          <p:cNvPr id="27" name="投影片編號版面配置區 26"/>
          <p:cNvSpPr>
            <a:spLocks noGrp="1"/>
          </p:cNvSpPr>
          <p:nvPr>
            <p:ph type="sldNum" sz="quarter" idx="12"/>
          </p:nvPr>
        </p:nvSpPr>
        <p:spPr/>
        <p:txBody>
          <a:bodyPr/>
          <a:lstStyle/>
          <a:p>
            <a:fld id="{F7D78E68-DF6B-4D04-9A04-2175A38A60B1}" type="slidenum">
              <a:rPr lang="en-US" altLang="zh-TW" smtClean="0"/>
              <a:pPr/>
              <a:t>‹#›</a:t>
            </a:fld>
            <a:endParaRPr lang="en-US" altLang="zh-TW"/>
          </a:p>
        </p:txBody>
      </p:sp>
    </p:spTree>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F526CE5D-EEE0-412B-A5E0-B6B2F0B8A5A0}" type="datetime1">
              <a:rPr lang="en-US" altLang="zh-TW" smtClean="0"/>
              <a:pPr/>
              <a:t>9/23/2019</a:t>
            </a:fld>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CACAC13A-57AC-4A9F-9103-10E37C4CE277}"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1F8F61AD-DAA0-4202-905F-8EF60DE1DE19}" type="datetime1">
              <a:rPr lang="en-US" altLang="zh-TW" smtClean="0"/>
              <a:pPr/>
              <a:t>9/23/2019</a:t>
            </a:fld>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CA79B495-2AD3-470D-9FD0-CBF55394080A}"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C2A8EAA3-4BDA-43AA-814E-B757576750C9}" type="datetime1">
              <a:rPr lang="en-US" altLang="zh-TW" smtClean="0"/>
              <a:pPr/>
              <a:t>9/23/2019</a:t>
            </a:fld>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B9B96E60-47E7-4746-8FB0-0894767749FC}"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2">
        <a:schemeClr val="bg2"/>
      </p:bgRef>
    </p:bg>
    <p:spTree>
      <p:nvGrpSpPr>
        <p:cNvPr id="1" name=""/>
        <p:cNvGrpSpPr/>
        <p:nvPr/>
      </p:nvGrpSpPr>
      <p:grpSpPr>
        <a:xfrm>
          <a:off x="0" y="0"/>
          <a:ext cx="0" cy="0"/>
          <a:chOff x="0" y="0"/>
          <a:chExt cx="0" cy="0"/>
        </a:xfrm>
      </p:grpSpPr>
      <p:sp>
        <p:nvSpPr>
          <p:cNvPr id="7" name="手繪多邊形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手繪多邊形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標題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30ED18CB-BFAE-4A01-B07D-F0DA938D3826}" type="datetime1">
              <a:rPr lang="en-US" altLang="zh-TW" smtClean="0"/>
              <a:pPr/>
              <a:t>9/23/2019</a:t>
            </a:fld>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255AF60A-CDF4-4E65-8863-301F3C325B1D}" type="slidenum">
              <a:rPr lang="en-US" altLang="zh-TW" smtClean="0"/>
              <a:pPr/>
              <a:t>‹#›</a:t>
            </a:fld>
            <a:endParaRPr lang="en-US" altLang="zh-TW"/>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1143000"/>
          </a:xfrm>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847637E0-0D46-4CAA-9AFB-FCD248D616BD}" type="datetime1">
              <a:rPr lang="en-US" altLang="zh-TW" smtClean="0"/>
              <a:pPr/>
              <a:t>9/23/2019</a:t>
            </a:fld>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87A9DE0C-12BA-4F4E-B6DA-CD0AFF4EBD08}"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30ED18CB-BFAE-4A01-B07D-F0DA938D3826}" type="datetime1">
              <a:rPr lang="en-US" altLang="zh-TW" smtClean="0"/>
              <a:pPr/>
              <a:t>9/23/2019</a:t>
            </a:fld>
            <a:endParaRPr lang="en-US" altLang="zh-TW"/>
          </a:p>
        </p:txBody>
      </p:sp>
      <p:sp>
        <p:nvSpPr>
          <p:cNvPr id="8" name="頁尾版面配置區 7"/>
          <p:cNvSpPr>
            <a:spLocks noGrp="1"/>
          </p:cNvSpPr>
          <p:nvPr>
            <p:ph type="ftr" sz="quarter" idx="11"/>
          </p:nvPr>
        </p:nvSpPr>
        <p:spPr/>
        <p:txBody>
          <a:bodyPr/>
          <a:lstStyle/>
          <a:p>
            <a:endParaRPr lang="en-US" altLang="zh-TW"/>
          </a:p>
        </p:txBody>
      </p:sp>
      <p:sp>
        <p:nvSpPr>
          <p:cNvPr id="9" name="投影片編號版面配置區 8"/>
          <p:cNvSpPr>
            <a:spLocks noGrp="1"/>
          </p:cNvSpPr>
          <p:nvPr>
            <p:ph type="sldNum" sz="quarter" idx="12"/>
          </p:nvPr>
        </p:nvSpPr>
        <p:spPr/>
        <p:txBody>
          <a:bodyPr/>
          <a:lstStyle/>
          <a:p>
            <a:fld id="{255AF60A-CDF4-4E65-8863-301F3C325B1D}" type="slidenum">
              <a:rPr lang="en-US" altLang="zh-TW" smtClean="0"/>
              <a:pPr/>
              <a:t>‹#›</a:t>
            </a:fld>
            <a:endParaRPr lang="en-US" altLang="zh-TW"/>
          </a:p>
        </p:txBody>
      </p:sp>
    </p:spTree>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320"/>
            <a:ext cx="7470648" cy="1143000"/>
          </a:xfrm>
        </p:spPr>
        <p:txBody>
          <a:bodyPr anchor="ctr"/>
          <a:lstStyle>
            <a:lvl1pPr algn="l">
              <a:defRPr sz="4600"/>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E1C2B650-896B-405A-853B-F9576FE70A96}" type="datetime1">
              <a:rPr lang="en-US" altLang="zh-TW" smtClean="0"/>
              <a:pPr/>
              <a:t>9/23/2019</a:t>
            </a:fld>
            <a:endParaRPr lang="en-US" altLang="zh-TW"/>
          </a:p>
        </p:txBody>
      </p:sp>
      <p:sp>
        <p:nvSpPr>
          <p:cNvPr id="8" name="投影片編號版面配置區 7"/>
          <p:cNvSpPr>
            <a:spLocks noGrp="1"/>
          </p:cNvSpPr>
          <p:nvPr>
            <p:ph type="sldNum" sz="quarter" idx="11"/>
          </p:nvPr>
        </p:nvSpPr>
        <p:spPr/>
        <p:txBody>
          <a:bodyPr/>
          <a:lstStyle/>
          <a:p>
            <a:fld id="{991BD665-425E-42AB-A693-3EC85D66DA74}" type="slidenum">
              <a:rPr lang="en-US" altLang="zh-TW" smtClean="0"/>
              <a:pPr/>
              <a:t>‹#›</a:t>
            </a:fld>
            <a:endParaRPr lang="en-US" altLang="zh-TW"/>
          </a:p>
        </p:txBody>
      </p:sp>
      <p:sp>
        <p:nvSpPr>
          <p:cNvPr id="9" name="頁尾版面配置區 8"/>
          <p:cNvSpPr>
            <a:spLocks noGrp="1"/>
          </p:cNvSpPr>
          <p:nvPr>
            <p:ph type="ftr" sz="quarter" idx="12"/>
          </p:nvPr>
        </p:nvSpPr>
        <p:spPr/>
        <p:txBody>
          <a:bodyPr/>
          <a:lstStyle/>
          <a:p>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9C8C347-3755-490B-89AA-A93B2CCD455B}" type="datetime1">
              <a:rPr lang="en-US" altLang="zh-TW" smtClean="0"/>
              <a:pPr/>
              <a:t>9/23/2019</a:t>
            </a:fld>
            <a:endParaRPr lang="en-US" altLang="zh-TW"/>
          </a:p>
        </p:txBody>
      </p:sp>
      <p:sp>
        <p:nvSpPr>
          <p:cNvPr id="3" name="頁尾版面配置區 2"/>
          <p:cNvSpPr>
            <a:spLocks noGrp="1"/>
          </p:cNvSpPr>
          <p:nvPr>
            <p:ph type="ftr" sz="quarter" idx="11"/>
          </p:nvPr>
        </p:nvSpPr>
        <p:spPr/>
        <p:txBody>
          <a:bodyPr/>
          <a:lstStyle/>
          <a:p>
            <a:endParaRPr lang="en-US" altLang="zh-TW"/>
          </a:p>
        </p:txBody>
      </p:sp>
      <p:sp>
        <p:nvSpPr>
          <p:cNvPr id="4" name="投影片編號版面配置區 3"/>
          <p:cNvSpPr>
            <a:spLocks noGrp="1"/>
          </p:cNvSpPr>
          <p:nvPr>
            <p:ph type="sldNum" sz="quarter" idx="12"/>
          </p:nvPr>
        </p:nvSpPr>
        <p:spPr/>
        <p:txBody>
          <a:bodyPr/>
          <a:lstStyle/>
          <a:p>
            <a:fld id="{F9ED003B-158C-4340-85E6-E50B697D5D38}"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67A6463A-1E08-4A96-926D-DC0DD30E848C}" type="datetime1">
              <a:rPr lang="en-US" altLang="zh-TW" smtClean="0"/>
              <a:pPr/>
              <a:t>9/23/2019</a:t>
            </a:fld>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a:xfrm>
            <a:off x="8156448" y="6422064"/>
            <a:ext cx="762000" cy="365125"/>
          </a:xfrm>
        </p:spPr>
        <p:txBody>
          <a:bodyPr/>
          <a:lstStyle/>
          <a:p>
            <a:fld id="{4697C715-9A4F-4D75-8270-C0AA2DC9DDD6}"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457200" y="6422064"/>
            <a:ext cx="2133600" cy="365125"/>
          </a:xfrm>
        </p:spPr>
        <p:txBody>
          <a:bodyPr/>
          <a:lstStyle/>
          <a:p>
            <a:fld id="{06D0EFE3-33FC-44F6-9F01-2E4CE0E4A4CE}" type="datetime1">
              <a:rPr lang="en-US" altLang="zh-TW" smtClean="0"/>
              <a:pPr/>
              <a:t>9/23/2019</a:t>
            </a:fld>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4164B77B-F49F-41AA-8DC1-50679E3F28B8}" type="slidenum">
              <a:rPr lang="en-US" altLang="zh-TW" smtClean="0"/>
              <a:pPr/>
              <a:t>‹#›</a:t>
            </a:fld>
            <a:endParaRPr lang="en-US" altLang="zh-TW"/>
          </a:p>
        </p:txBody>
      </p:sp>
    </p:spTree>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手繪多邊形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手繪多邊形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標題版面配置區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0ED18CB-BFAE-4A01-B07D-F0DA938D3826}" type="datetime1">
              <a:rPr lang="en-US" altLang="zh-TW" smtClean="0"/>
              <a:pPr/>
              <a:t>9/23/2019</a:t>
            </a:fld>
            <a:endParaRPr lang="en-US" altLang="zh-TW"/>
          </a:p>
        </p:txBody>
      </p:sp>
      <p:sp>
        <p:nvSpPr>
          <p:cNvPr id="22" name="頁尾版面配置區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ltLang="zh-TW"/>
          </a:p>
        </p:txBody>
      </p:sp>
      <p:sp>
        <p:nvSpPr>
          <p:cNvPr id="18" name="投影片編號版面配置區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55AF60A-CDF4-4E65-8863-301F3C325B1D}" type="slidenum">
              <a:rPr lang="en-US" altLang="zh-TW" smtClean="0"/>
              <a:pPr/>
              <a:t>‹#›</a:t>
            </a:fld>
            <a:endParaRPr lang="en-US" altLang="zh-TW"/>
          </a:p>
        </p:txBody>
      </p:sp>
    </p:spTree>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slow">
    <p:wipe/>
  </p:transition>
  <p:timing>
    <p:tnLst>
      <p:par>
        <p:cTn id="1" dur="indefinite" restart="never" nodeType="tmRoot"/>
      </p:par>
    </p:tnLst>
  </p:timing>
  <p:hf sldNum="0"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5.emf"/></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5.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5.emf"/></Relationships>
</file>

<file path=ppt/slides/_rels/slide61.xml.rels><?xml version="1.0" encoding="UTF-8" standalone="yes"?>
<Relationships xmlns="http://schemas.openxmlformats.org/package/2006/relationships"><Relationship Id="rId2" Type="http://schemas.openxmlformats.org/officeDocument/2006/relationships/hyperlink" Target="../../&#22294;&#21033;&#33287;&#20415;&#27665;/&#22283;&#23433;&#23616;&#38263;&#34081;&#24471;&#21213;%20&#35408;&#24046;&#26053;&#36027;&#36973;&#26597;&#36774;.mp4"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5.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34.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3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15.emf"/></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05484" y="2624810"/>
            <a:ext cx="8784404" cy="605294"/>
          </a:xfrm>
          <a:prstGeom prst="rect">
            <a:avLst/>
          </a:prstGeom>
          <a:noFill/>
          <a:ln w="9525">
            <a:noFill/>
            <a:miter lim="800000"/>
            <a:headEnd/>
            <a:tailEnd/>
          </a:ln>
        </p:spPr>
        <p:txBody>
          <a:bodyPr wrap="square">
            <a:spAutoFit/>
          </a:bodyPr>
          <a:lstStyle/>
          <a:p>
            <a:pPr algn="ctr">
              <a:lnSpc>
                <a:spcPts val="4000"/>
              </a:lnSpc>
              <a:spcBef>
                <a:spcPct val="50000"/>
              </a:spcBef>
            </a:pPr>
            <a:r>
              <a:rPr lang="en-US" altLang="zh-TW" sz="6000" b="1" dirty="0">
                <a:solidFill>
                  <a:srgbClr val="FFFF00"/>
                </a:solidFill>
                <a:latin typeface="Times New Roman" pitchFamily="18" charset="0"/>
                <a:ea typeface="標楷體" pitchFamily="65" charset="-120"/>
              </a:rPr>
              <a:t> </a:t>
            </a:r>
            <a:r>
              <a:rPr lang="zh-TW" altLang="en-US" sz="6600" b="1" dirty="0" smtClean="0">
                <a:solidFill>
                  <a:srgbClr val="FFFF00"/>
                </a:solidFill>
                <a:latin typeface="Times New Roman" pitchFamily="18" charset="0"/>
                <a:ea typeface="標楷體" pitchFamily="65" charset="-120"/>
              </a:rPr>
              <a:t>廉政專題</a:t>
            </a:r>
            <a:r>
              <a:rPr lang="en-US" altLang="zh-TW" sz="6600" b="1" dirty="0" smtClean="0">
                <a:solidFill>
                  <a:srgbClr val="FFFF00"/>
                </a:solidFill>
                <a:latin typeface="Times New Roman" pitchFamily="18" charset="0"/>
                <a:ea typeface="標楷體" pitchFamily="65" charset="-120"/>
              </a:rPr>
              <a:t>---</a:t>
            </a:r>
            <a:r>
              <a:rPr lang="zh-TW" altLang="en-US" sz="6600" b="1" dirty="0" smtClean="0">
                <a:solidFill>
                  <a:srgbClr val="FFFF00"/>
                </a:solidFill>
                <a:latin typeface="Times New Roman" pitchFamily="18" charset="0"/>
                <a:ea typeface="標楷體" pitchFamily="65" charset="-120"/>
              </a:rPr>
              <a:t>圖利與便民</a:t>
            </a:r>
            <a:endParaRPr lang="en-US" altLang="zh-TW" sz="6600" b="1" dirty="0" smtClean="0">
              <a:solidFill>
                <a:srgbClr val="FFFF00"/>
              </a:solidFill>
              <a:latin typeface="Times New Roman" pitchFamily="18" charset="0"/>
              <a:ea typeface="標楷體" pitchFamily="65" charset="-120"/>
            </a:endParaRPr>
          </a:p>
        </p:txBody>
      </p:sp>
      <p:sp>
        <p:nvSpPr>
          <p:cNvPr id="3076" name="Text Box 4"/>
          <p:cNvSpPr txBox="1">
            <a:spLocks noChangeArrowheads="1"/>
          </p:cNvSpPr>
          <p:nvPr/>
        </p:nvSpPr>
        <p:spPr bwMode="auto">
          <a:xfrm rot="10800000" flipV="1">
            <a:off x="1821035" y="4442469"/>
            <a:ext cx="5621337" cy="1077218"/>
          </a:xfrm>
          <a:prstGeom prst="rect">
            <a:avLst/>
          </a:prstGeom>
          <a:noFill/>
          <a:ln w="9525">
            <a:noFill/>
            <a:miter lim="800000"/>
            <a:headEnd/>
            <a:tailEnd/>
          </a:ln>
        </p:spPr>
        <p:txBody>
          <a:bodyPr>
            <a:spAutoFit/>
          </a:bodyPr>
          <a:lstStyle/>
          <a:p>
            <a:pPr algn="ctr">
              <a:lnSpc>
                <a:spcPts val="3000"/>
              </a:lnSpc>
              <a:spcBef>
                <a:spcPct val="50000"/>
              </a:spcBef>
            </a:pPr>
            <a:r>
              <a:rPr lang="zh-TW" altLang="en-US" sz="2800" b="1" dirty="0" smtClean="0">
                <a:latin typeface="新細明體" pitchFamily="18" charset="-120"/>
              </a:rPr>
              <a:t>福建金門地方檢察署</a:t>
            </a:r>
            <a:endParaRPr lang="zh-TW" altLang="en-US" sz="2800" b="1" dirty="0">
              <a:latin typeface="新細明體" pitchFamily="18" charset="-120"/>
            </a:endParaRPr>
          </a:p>
          <a:p>
            <a:pPr algn="ctr">
              <a:lnSpc>
                <a:spcPts val="3000"/>
              </a:lnSpc>
              <a:spcBef>
                <a:spcPct val="50000"/>
              </a:spcBef>
            </a:pPr>
            <a:r>
              <a:rPr lang="zh-TW" altLang="en-US" sz="2800" b="1" dirty="0" smtClean="0">
                <a:latin typeface="新細明體" pitchFamily="18" charset="-120"/>
              </a:rPr>
              <a:t>檢察長洪家原</a:t>
            </a:r>
            <a:r>
              <a:rPr lang="zh-TW" altLang="en-US" sz="2800" dirty="0" smtClean="0">
                <a:latin typeface="新細明體" pitchFamily="18" charset="-120"/>
              </a:rPr>
              <a:t> </a:t>
            </a:r>
            <a:endParaRPr lang="zh-TW" altLang="en-US" sz="2800" dirty="0">
              <a:latin typeface="新細明體" pitchFamily="18" charset="-120"/>
            </a:endParaRPr>
          </a:p>
        </p:txBody>
      </p:sp>
    </p:spTree>
    <p:extLst>
      <p:ext uri="{BB962C8B-B14F-4D97-AF65-F5344CB8AC3E}">
        <p14:creationId xmlns:p14="http://schemas.microsoft.com/office/powerpoint/2010/main" val="198914133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26627" name="內容版面配置區 2"/>
          <p:cNvSpPr>
            <a:spLocks noGrp="1"/>
          </p:cNvSpPr>
          <p:nvPr>
            <p:ph idx="1"/>
          </p:nvPr>
        </p:nvSpPr>
        <p:spPr/>
        <p:txBody>
          <a:bodyPr/>
          <a:lstStyle/>
          <a:p>
            <a:endParaRPr lang="zh-TW" altLang="en-US" smtClean="0"/>
          </a:p>
        </p:txBody>
      </p:sp>
      <p:graphicFrame>
        <p:nvGraphicFramePr>
          <p:cNvPr id="2662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01433" name="投影片" r:id="rId3" imgW="4014252" imgH="3009801" progId="PowerPoint.Slide.8">
                  <p:embed/>
                </p:oleObj>
              </mc:Choice>
              <mc:Fallback>
                <p:oleObj name="投影片" r:id="rId3" imgW="4014252" imgH="3009801"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矩形 4"/>
          <p:cNvSpPr/>
          <p:nvPr/>
        </p:nvSpPr>
        <p:spPr>
          <a:xfrm>
            <a:off x="0" y="0"/>
            <a:ext cx="4572000" cy="714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zh-TW" altLang="en-US" sz="2800" b="1" dirty="0"/>
              <a:t>筆錄仍須載明申告意旨</a:t>
            </a:r>
          </a:p>
        </p:txBody>
      </p:sp>
    </p:spTree>
    <p:extLst>
      <p:ext uri="{BB962C8B-B14F-4D97-AF65-F5344CB8AC3E}">
        <p14:creationId xmlns:p14="http://schemas.microsoft.com/office/powerpoint/2010/main" val="259428680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27651" name="內容版面配置區 2"/>
          <p:cNvSpPr>
            <a:spLocks noGrp="1"/>
          </p:cNvSpPr>
          <p:nvPr>
            <p:ph idx="1"/>
          </p:nvPr>
        </p:nvSpPr>
        <p:spPr/>
        <p:txBody>
          <a:bodyPr/>
          <a:lstStyle/>
          <a:p>
            <a:endParaRPr lang="zh-TW" altLang="en-US" smtClean="0"/>
          </a:p>
        </p:txBody>
      </p:sp>
      <p:graphicFrame>
        <p:nvGraphicFramePr>
          <p:cNvPr id="2765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02457"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8155079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28675" name="內容版面配置區 2"/>
          <p:cNvSpPr>
            <a:spLocks noGrp="1"/>
          </p:cNvSpPr>
          <p:nvPr>
            <p:ph idx="1"/>
          </p:nvPr>
        </p:nvSpPr>
        <p:spPr/>
        <p:txBody>
          <a:bodyPr/>
          <a:lstStyle/>
          <a:p>
            <a:endParaRPr lang="zh-TW" altLang="en-US" smtClean="0"/>
          </a:p>
        </p:txBody>
      </p:sp>
      <p:graphicFrame>
        <p:nvGraphicFramePr>
          <p:cNvPr id="28676" name="Object 2"/>
          <p:cNvGraphicFramePr>
            <a:graphicFrameLocks noChangeAspect="1"/>
          </p:cNvGraphicFramePr>
          <p:nvPr/>
        </p:nvGraphicFramePr>
        <p:xfrm>
          <a:off x="0" y="0"/>
          <a:ext cx="9144000" cy="6700838"/>
        </p:xfrm>
        <a:graphic>
          <a:graphicData uri="http://schemas.openxmlformats.org/presentationml/2006/ole">
            <mc:AlternateContent xmlns:mc="http://schemas.openxmlformats.org/markup-compatibility/2006">
              <mc:Choice xmlns:v="urn:schemas-microsoft-com:vml" Requires="v">
                <p:oleObj spid="_x0000_s403481"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0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685160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0" y="0"/>
            <a:ext cx="7467600" cy="1143000"/>
          </a:xfrm>
        </p:spPr>
        <p:txBody>
          <a:bodyPr/>
          <a:lstStyle/>
          <a:p>
            <a:r>
              <a:rPr lang="zh-TW" altLang="en-US" sz="4800" b="1" dirty="0"/>
              <a:t>如何查詢實務見解</a:t>
            </a:r>
            <a:endParaRPr lang="zh-TW" altLang="en-US" dirty="0"/>
          </a:p>
        </p:txBody>
      </p:sp>
      <p:pic>
        <p:nvPicPr>
          <p:cNvPr id="6" name="圖片 5"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2890"/>
            <a:ext cx="9144000" cy="5855110"/>
          </a:xfrm>
          <a:prstGeom prst="rect">
            <a:avLst/>
          </a:prstGeom>
        </p:spPr>
      </p:pic>
    </p:spTree>
    <p:extLst>
      <p:ext uri="{BB962C8B-B14F-4D97-AF65-F5344CB8AC3E}">
        <p14:creationId xmlns:p14="http://schemas.microsoft.com/office/powerpoint/2010/main" val="426748176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0" y="0"/>
            <a:ext cx="7467600" cy="1143000"/>
          </a:xfrm>
        </p:spPr>
        <p:txBody>
          <a:bodyPr/>
          <a:lstStyle/>
          <a:p>
            <a:r>
              <a:rPr lang="zh-TW" altLang="en-US" sz="4800" b="1" dirty="0"/>
              <a:t>如何查詢實務見解</a:t>
            </a:r>
            <a:endParaRPr lang="zh-TW" altLang="en-US" dirty="0"/>
          </a:p>
        </p:txBody>
      </p:sp>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7640"/>
            <a:ext cx="9144000" cy="5840360"/>
          </a:xfrm>
          <a:prstGeom prst="rect">
            <a:avLst/>
          </a:prstGeom>
        </p:spPr>
      </p:pic>
    </p:spTree>
    <p:extLst>
      <p:ext uri="{BB962C8B-B14F-4D97-AF65-F5344CB8AC3E}">
        <p14:creationId xmlns:p14="http://schemas.microsoft.com/office/powerpoint/2010/main" val="69512360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0" y="0"/>
            <a:ext cx="7467600" cy="1143000"/>
          </a:xfrm>
        </p:spPr>
        <p:txBody>
          <a:bodyPr/>
          <a:lstStyle/>
          <a:p>
            <a:r>
              <a:rPr lang="zh-TW" altLang="en-US" sz="4800" b="1" dirty="0"/>
              <a:t>如何查詢實務見解</a:t>
            </a:r>
            <a:endParaRPr lang="zh-TW" altLang="en-US" dirty="0"/>
          </a:p>
        </p:txBody>
      </p:sp>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5107"/>
            <a:ext cx="9144000" cy="5952893"/>
          </a:xfrm>
          <a:prstGeom prst="rect">
            <a:avLst/>
          </a:prstGeom>
        </p:spPr>
      </p:pic>
    </p:spTree>
    <p:extLst>
      <p:ext uri="{BB962C8B-B14F-4D97-AF65-F5344CB8AC3E}">
        <p14:creationId xmlns:p14="http://schemas.microsoft.com/office/powerpoint/2010/main" val="55822298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idx="4294967295"/>
          </p:nvPr>
        </p:nvSpPr>
        <p:spPr>
          <a:xfrm>
            <a:off x="0" y="0"/>
            <a:ext cx="7467600" cy="1143000"/>
          </a:xfrm>
        </p:spPr>
        <p:txBody>
          <a:bodyPr/>
          <a:lstStyle/>
          <a:p>
            <a:r>
              <a:rPr lang="zh-TW" altLang="en-US" sz="4800" b="1" dirty="0"/>
              <a:t>如何查詢實務見解</a:t>
            </a:r>
            <a:endParaRPr lang="zh-TW" altLang="en-US" dirty="0"/>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2350"/>
            <a:ext cx="9144000" cy="5965650"/>
          </a:xfrm>
          <a:prstGeom prst="rect">
            <a:avLst/>
          </a:prstGeom>
        </p:spPr>
      </p:pic>
    </p:spTree>
    <p:extLst>
      <p:ext uri="{BB962C8B-B14F-4D97-AF65-F5344CB8AC3E}">
        <p14:creationId xmlns:p14="http://schemas.microsoft.com/office/powerpoint/2010/main" val="114228810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457200" y="0"/>
            <a:ext cx="7467600" cy="1143000"/>
          </a:xfrm>
        </p:spPr>
        <p:txBody>
          <a:bodyPr>
            <a:normAutofit/>
          </a:bodyPr>
          <a:lstStyle/>
          <a:p>
            <a:r>
              <a:rPr lang="zh-TW" altLang="en-US" sz="5400" b="1" dirty="0" smtClean="0"/>
              <a:t>國賠請求之要件</a:t>
            </a:r>
            <a:endParaRPr lang="zh-TW" altLang="en-US" sz="5400" b="1" dirty="0"/>
          </a:p>
        </p:txBody>
      </p:sp>
      <p:sp>
        <p:nvSpPr>
          <p:cNvPr id="7" name="內容版面配置區 6"/>
          <p:cNvSpPr>
            <a:spLocks noGrp="1"/>
          </p:cNvSpPr>
          <p:nvPr>
            <p:ph sz="half" idx="1"/>
          </p:nvPr>
        </p:nvSpPr>
        <p:spPr>
          <a:xfrm>
            <a:off x="457200" y="1143000"/>
            <a:ext cx="3657600" cy="4983163"/>
          </a:xfrm>
        </p:spPr>
        <p:txBody>
          <a:bodyPr>
            <a:normAutofit/>
          </a:bodyPr>
          <a:lstStyle/>
          <a:p>
            <a:pPr>
              <a:buNone/>
            </a:pPr>
            <a:r>
              <a:rPr lang="zh-TW" altLang="en-US" sz="3200" b="1" dirty="0" smtClean="0"/>
              <a:t>人的因素</a:t>
            </a:r>
            <a:r>
              <a:rPr lang="en-US" altLang="zh-TW" sz="3200" b="1" dirty="0" smtClean="0"/>
              <a:t>--§2</a:t>
            </a:r>
          </a:p>
          <a:p>
            <a:r>
              <a:rPr lang="zh-TW" altLang="en-US" sz="2800" dirty="0" smtClean="0"/>
              <a:t>公務員或受委託行使公權力之人</a:t>
            </a:r>
            <a:endParaRPr lang="en-US" altLang="zh-TW" sz="2800" dirty="0" smtClean="0"/>
          </a:p>
          <a:p>
            <a:r>
              <a:rPr lang="zh-TW" altLang="en-US" sz="2800" dirty="0" smtClean="0"/>
              <a:t>不法</a:t>
            </a:r>
            <a:r>
              <a:rPr lang="zh-TW" altLang="en-US" sz="2800" b="1" dirty="0" smtClean="0">
                <a:solidFill>
                  <a:srgbClr val="FFC000"/>
                </a:solidFill>
              </a:rPr>
              <a:t>公權力</a:t>
            </a:r>
            <a:r>
              <a:rPr lang="zh-TW" altLang="en-US" sz="2800" dirty="0" smtClean="0"/>
              <a:t>之行為或怠於執行職務</a:t>
            </a:r>
            <a:endParaRPr lang="en-US" altLang="zh-TW" sz="2800" dirty="0" smtClean="0"/>
          </a:p>
          <a:p>
            <a:r>
              <a:rPr lang="zh-TW" altLang="en-US" sz="2800" b="1" dirty="0" smtClean="0">
                <a:solidFill>
                  <a:srgbClr val="FFFF00"/>
                </a:solidFill>
              </a:rPr>
              <a:t>故意或過失</a:t>
            </a:r>
            <a:endParaRPr lang="en-US" altLang="zh-TW" sz="2800" b="1" dirty="0" smtClean="0">
              <a:solidFill>
                <a:srgbClr val="FFFF00"/>
              </a:solidFill>
            </a:endParaRPr>
          </a:p>
          <a:p>
            <a:r>
              <a:rPr lang="zh-TW" altLang="en-US" sz="2800" dirty="0" smtClean="0"/>
              <a:t>人民自由權利受損</a:t>
            </a:r>
            <a:endParaRPr lang="en-US" altLang="zh-TW" sz="2800" dirty="0" smtClean="0"/>
          </a:p>
          <a:p>
            <a:r>
              <a:rPr lang="zh-TW" altLang="en-US" sz="2800" dirty="0" smtClean="0"/>
              <a:t>受損與</a:t>
            </a:r>
            <a:r>
              <a:rPr lang="en-US" altLang="zh-TW" sz="2800" dirty="0" smtClean="0"/>
              <a:t>(</a:t>
            </a:r>
            <a:r>
              <a:rPr lang="zh-TW" altLang="en-US" sz="2800" dirty="0" smtClean="0"/>
              <a:t>不</a:t>
            </a:r>
            <a:r>
              <a:rPr lang="en-US" altLang="zh-TW" sz="2800" dirty="0" smtClean="0"/>
              <a:t>)</a:t>
            </a:r>
            <a:r>
              <a:rPr lang="zh-TW" altLang="en-US" sz="2800" dirty="0" smtClean="0"/>
              <a:t>行為間有相當因果關係</a:t>
            </a:r>
            <a:endParaRPr lang="en-US" altLang="zh-TW" sz="2800" dirty="0" smtClean="0"/>
          </a:p>
          <a:p>
            <a:endParaRPr lang="zh-TW" altLang="en-US" dirty="0"/>
          </a:p>
        </p:txBody>
      </p:sp>
      <p:sp>
        <p:nvSpPr>
          <p:cNvPr id="8" name="內容版面配置區 7"/>
          <p:cNvSpPr>
            <a:spLocks noGrp="1"/>
          </p:cNvSpPr>
          <p:nvPr>
            <p:ph sz="half" idx="2"/>
          </p:nvPr>
        </p:nvSpPr>
        <p:spPr>
          <a:xfrm>
            <a:off x="4556502" y="1363852"/>
            <a:ext cx="3983064" cy="4262034"/>
          </a:xfrm>
        </p:spPr>
        <p:txBody>
          <a:bodyPr>
            <a:normAutofit/>
          </a:bodyPr>
          <a:lstStyle/>
          <a:p>
            <a:pPr>
              <a:buNone/>
            </a:pPr>
            <a:r>
              <a:rPr lang="zh-TW" altLang="en-US" sz="3600" b="1" dirty="0" smtClean="0">
                <a:solidFill>
                  <a:srgbClr val="FFFF00"/>
                </a:solidFill>
              </a:rPr>
              <a:t>物的因素</a:t>
            </a:r>
            <a:r>
              <a:rPr lang="en-US" altLang="zh-TW" sz="3600" b="1" dirty="0" smtClean="0">
                <a:solidFill>
                  <a:srgbClr val="FFFF00"/>
                </a:solidFill>
              </a:rPr>
              <a:t>--§3</a:t>
            </a:r>
          </a:p>
          <a:p>
            <a:r>
              <a:rPr lang="zh-TW" altLang="en-US" sz="2800" dirty="0" smtClean="0"/>
              <a:t>公有</a:t>
            </a:r>
            <a:r>
              <a:rPr lang="en-US" altLang="zh-TW" sz="2800" dirty="0" smtClean="0"/>
              <a:t>(</a:t>
            </a:r>
            <a:r>
              <a:rPr lang="zh-TW" altLang="en-US" sz="2800" dirty="0" smtClean="0"/>
              <a:t>管領</a:t>
            </a:r>
            <a:r>
              <a:rPr lang="en-US" altLang="zh-TW" sz="2800" dirty="0" smtClean="0"/>
              <a:t>)</a:t>
            </a:r>
            <a:r>
              <a:rPr lang="zh-TW" altLang="en-US" sz="2800" dirty="0" smtClean="0"/>
              <a:t>公共設施</a:t>
            </a:r>
            <a:endParaRPr lang="en-US" altLang="zh-TW" sz="2800" dirty="0" smtClean="0"/>
          </a:p>
          <a:p>
            <a:r>
              <a:rPr lang="zh-TW" altLang="en-US" sz="2800" dirty="0" smtClean="0"/>
              <a:t>其設置或管理有欠缺</a:t>
            </a:r>
            <a:endParaRPr lang="en-US" altLang="zh-TW" sz="2800" dirty="0" smtClean="0"/>
          </a:p>
          <a:p>
            <a:r>
              <a:rPr lang="zh-TW" altLang="en-US" sz="2800" dirty="0" smtClean="0"/>
              <a:t>人民之生命身體財產受損</a:t>
            </a:r>
            <a:endParaRPr lang="en-US" altLang="zh-TW" sz="2800" dirty="0" smtClean="0"/>
          </a:p>
          <a:p>
            <a:r>
              <a:rPr lang="zh-TW" altLang="en-US" sz="2800" dirty="0" smtClean="0"/>
              <a:t>受損與欠缺間有相當因果關係</a:t>
            </a:r>
            <a:endParaRPr lang="en-US" altLang="zh-TW" sz="2800" dirty="0" smtClean="0"/>
          </a:p>
          <a:p>
            <a:pPr>
              <a:buFont typeface="Wingdings" pitchFamily="2" charset="2"/>
              <a:buChar char="ü"/>
            </a:pPr>
            <a:r>
              <a:rPr lang="en-US" altLang="zh-TW" sz="2800" b="1" dirty="0" smtClean="0">
                <a:solidFill>
                  <a:srgbClr val="FFFF00"/>
                </a:solidFill>
              </a:rPr>
              <a:t>(</a:t>
            </a:r>
            <a:r>
              <a:rPr lang="zh-TW" altLang="en-US" sz="2800" b="1" dirty="0" smtClean="0">
                <a:solidFill>
                  <a:srgbClr val="FFFF00"/>
                </a:solidFill>
              </a:rPr>
              <a:t>或稱無過失責任</a:t>
            </a:r>
            <a:r>
              <a:rPr lang="en-US" altLang="zh-TW" sz="2800" b="1" dirty="0" smtClean="0">
                <a:solidFill>
                  <a:srgbClr val="FFFF00"/>
                </a:solidFill>
              </a:rPr>
              <a:t>)</a:t>
            </a:r>
            <a:endParaRPr lang="zh-TW" altLang="en-US" sz="2800" b="1" dirty="0">
              <a:solidFill>
                <a:srgbClr val="FFFF00"/>
              </a:solidFill>
            </a:endParaRPr>
          </a:p>
        </p:txBody>
      </p:sp>
      <p:sp>
        <p:nvSpPr>
          <p:cNvPr id="9" name="矩形 8"/>
          <p:cNvSpPr/>
          <p:nvPr/>
        </p:nvSpPr>
        <p:spPr>
          <a:xfrm>
            <a:off x="650929" y="5668963"/>
            <a:ext cx="7687159"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800" b="1" dirty="0" smtClean="0"/>
              <a:t>刑法</a:t>
            </a:r>
            <a:r>
              <a:rPr lang="en-US" altLang="zh-TW" sz="2800" b="1" dirty="0" smtClean="0"/>
              <a:t>§276(</a:t>
            </a:r>
            <a:r>
              <a:rPr lang="zh-TW" altLang="en-US" sz="2800" b="1" dirty="0" smtClean="0"/>
              <a:t>業務</a:t>
            </a:r>
            <a:r>
              <a:rPr lang="en-US" altLang="zh-TW" sz="2800" b="1" dirty="0" smtClean="0"/>
              <a:t>)</a:t>
            </a:r>
            <a:r>
              <a:rPr lang="zh-TW" altLang="en-US" sz="2800" b="1" dirty="0" smtClean="0"/>
              <a:t>過失致死、</a:t>
            </a:r>
            <a:r>
              <a:rPr lang="en-US" altLang="zh-TW" sz="2800" b="1" dirty="0" smtClean="0"/>
              <a:t> §284(</a:t>
            </a:r>
            <a:r>
              <a:rPr lang="zh-TW" altLang="en-US" sz="2800" b="1" dirty="0" smtClean="0"/>
              <a:t>業務</a:t>
            </a:r>
            <a:r>
              <a:rPr lang="en-US" altLang="zh-TW" sz="2800" b="1" dirty="0" smtClean="0"/>
              <a:t>)</a:t>
            </a:r>
            <a:r>
              <a:rPr lang="zh-TW" altLang="en-US" sz="2800" b="1" dirty="0" smtClean="0"/>
              <a:t>過失傷害</a:t>
            </a:r>
            <a:endParaRPr lang="zh-TW" altLang="en-US" sz="2800" b="1" dirty="0"/>
          </a:p>
        </p:txBody>
      </p:sp>
    </p:spTree>
    <p:extLst>
      <p:ext uri="{BB962C8B-B14F-4D97-AF65-F5344CB8AC3E}">
        <p14:creationId xmlns:p14="http://schemas.microsoft.com/office/powerpoint/2010/main" val="347788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5400" b="1" dirty="0" smtClean="0">
                <a:solidFill>
                  <a:srgbClr val="FFFF00"/>
                </a:solidFill>
              </a:rPr>
              <a:t>所受損害</a:t>
            </a:r>
            <a:r>
              <a:rPr lang="en-US" altLang="zh-TW" sz="5400" b="1" dirty="0" smtClean="0">
                <a:solidFill>
                  <a:srgbClr val="FFFF00"/>
                </a:solidFill>
              </a:rPr>
              <a:t>(</a:t>
            </a:r>
            <a:r>
              <a:rPr lang="zh-TW" altLang="en-US" sz="5400" b="1" dirty="0" smtClean="0">
                <a:solidFill>
                  <a:srgbClr val="FFFF00"/>
                </a:solidFill>
              </a:rPr>
              <a:t>實務常見態樣</a:t>
            </a:r>
            <a:r>
              <a:rPr lang="en-US" altLang="zh-TW" sz="5400" b="1" dirty="0" smtClean="0">
                <a:solidFill>
                  <a:srgbClr val="FFFF00"/>
                </a:solidFill>
              </a:rPr>
              <a:t>)</a:t>
            </a:r>
            <a:endParaRPr lang="zh-TW" altLang="en-US" sz="5400" b="1" dirty="0">
              <a:solidFill>
                <a:srgbClr val="FFFF00"/>
              </a:solidFill>
            </a:endParaRPr>
          </a:p>
        </p:txBody>
      </p:sp>
      <p:sp>
        <p:nvSpPr>
          <p:cNvPr id="5" name="內容版面配置區 4"/>
          <p:cNvSpPr>
            <a:spLocks noGrp="1"/>
          </p:cNvSpPr>
          <p:nvPr>
            <p:ph sz="half" idx="1"/>
          </p:nvPr>
        </p:nvSpPr>
        <p:spPr>
          <a:xfrm>
            <a:off x="457200" y="1600200"/>
            <a:ext cx="3657600" cy="5257800"/>
          </a:xfrm>
        </p:spPr>
        <p:txBody>
          <a:bodyPr>
            <a:normAutofit/>
          </a:bodyPr>
          <a:lstStyle/>
          <a:p>
            <a:pPr>
              <a:buNone/>
            </a:pPr>
            <a:r>
              <a:rPr lang="zh-TW" altLang="en-US" sz="4000" dirty="0" smtClean="0"/>
              <a:t>傷害</a:t>
            </a:r>
            <a:endParaRPr lang="en-US" altLang="zh-TW" sz="4000" dirty="0" smtClean="0"/>
          </a:p>
          <a:p>
            <a:r>
              <a:rPr lang="zh-TW" altLang="en-US" sz="3200" dirty="0" smtClean="0"/>
              <a:t>醫療費用</a:t>
            </a:r>
            <a:endParaRPr lang="en-US" altLang="zh-TW" sz="3200" dirty="0" smtClean="0"/>
          </a:p>
          <a:p>
            <a:r>
              <a:rPr lang="zh-TW" altLang="en-US" sz="3200" dirty="0" smtClean="0"/>
              <a:t>減少勞動力損害</a:t>
            </a:r>
            <a:endParaRPr lang="en-US" altLang="zh-TW" sz="3200" dirty="0" smtClean="0"/>
          </a:p>
          <a:p>
            <a:r>
              <a:rPr lang="zh-TW" altLang="en-US" sz="3200" dirty="0" smtClean="0"/>
              <a:t>增加生活上需要</a:t>
            </a:r>
            <a:endParaRPr lang="en-US" altLang="zh-TW" sz="3200" dirty="0" smtClean="0"/>
          </a:p>
          <a:p>
            <a:r>
              <a:rPr lang="en-US" altLang="zh-TW" sz="3200" dirty="0" smtClean="0"/>
              <a:t>(</a:t>
            </a:r>
            <a:r>
              <a:rPr lang="zh-TW" altLang="en-US" sz="3200" dirty="0" smtClean="0"/>
              <a:t>精神</a:t>
            </a:r>
            <a:r>
              <a:rPr lang="en-US" altLang="zh-TW" sz="3200" dirty="0" smtClean="0"/>
              <a:t>)</a:t>
            </a:r>
            <a:r>
              <a:rPr lang="zh-TW" altLang="en-US" sz="3200" dirty="0" smtClean="0"/>
              <a:t>慰撫金</a:t>
            </a:r>
            <a:endParaRPr lang="en-US" altLang="zh-TW" sz="3200" dirty="0" smtClean="0"/>
          </a:p>
          <a:p>
            <a:endParaRPr lang="en-US" altLang="zh-TW" sz="3200" dirty="0" smtClean="0"/>
          </a:p>
        </p:txBody>
      </p:sp>
      <p:sp>
        <p:nvSpPr>
          <p:cNvPr id="6" name="內容版面配置區 5"/>
          <p:cNvSpPr>
            <a:spLocks noGrp="1"/>
          </p:cNvSpPr>
          <p:nvPr>
            <p:ph sz="half" idx="2"/>
          </p:nvPr>
        </p:nvSpPr>
        <p:spPr>
          <a:xfrm>
            <a:off x="4267199" y="1600200"/>
            <a:ext cx="4442848" cy="5257800"/>
          </a:xfrm>
        </p:spPr>
        <p:txBody>
          <a:bodyPr>
            <a:normAutofit/>
          </a:bodyPr>
          <a:lstStyle/>
          <a:p>
            <a:pPr>
              <a:buNone/>
            </a:pPr>
            <a:r>
              <a:rPr lang="zh-TW" altLang="en-US" sz="4000" dirty="0" smtClean="0"/>
              <a:t>死亡</a:t>
            </a:r>
            <a:endParaRPr lang="en-US" altLang="zh-TW" sz="4000" dirty="0" smtClean="0"/>
          </a:p>
          <a:p>
            <a:r>
              <a:rPr lang="zh-TW" altLang="en-US" sz="3200" dirty="0" smtClean="0"/>
              <a:t>殯葬費</a:t>
            </a:r>
            <a:endParaRPr lang="en-US" altLang="zh-TW" sz="3200" dirty="0" smtClean="0"/>
          </a:p>
          <a:p>
            <a:r>
              <a:rPr lang="zh-TW" altLang="en-US" sz="3200" dirty="0" smtClean="0"/>
              <a:t>扶養費用</a:t>
            </a:r>
            <a:endParaRPr lang="en-US" altLang="zh-TW" sz="3200" dirty="0" smtClean="0"/>
          </a:p>
          <a:p>
            <a:r>
              <a:rPr lang="en-US" altLang="zh-TW" sz="3200" dirty="0" smtClean="0"/>
              <a:t>(</a:t>
            </a:r>
            <a:r>
              <a:rPr lang="zh-TW" altLang="en-US" sz="3200" dirty="0" smtClean="0"/>
              <a:t>精神</a:t>
            </a:r>
            <a:r>
              <a:rPr lang="en-US" altLang="zh-TW" sz="3200" dirty="0" smtClean="0"/>
              <a:t>)</a:t>
            </a:r>
            <a:r>
              <a:rPr lang="zh-TW" altLang="en-US" sz="3200" dirty="0" smtClean="0"/>
              <a:t>慰撫金</a:t>
            </a:r>
            <a:endParaRPr lang="en-US" altLang="zh-TW" sz="3200" dirty="0" smtClean="0"/>
          </a:p>
          <a:p>
            <a:r>
              <a:rPr lang="zh-TW" altLang="en-US" sz="3200" dirty="0" smtClean="0"/>
              <a:t>被害人死亡前之財產上損害賠償</a:t>
            </a:r>
            <a:r>
              <a:rPr lang="en-US" altLang="zh-TW" sz="3200" dirty="0" smtClean="0"/>
              <a:t>(</a:t>
            </a:r>
            <a:r>
              <a:rPr lang="zh-TW" altLang="en-US" sz="3200" dirty="0" smtClean="0"/>
              <a:t>如醫療費用等</a:t>
            </a:r>
            <a:r>
              <a:rPr lang="en-US" altLang="zh-TW" sz="3200" dirty="0" smtClean="0"/>
              <a:t>)</a:t>
            </a:r>
          </a:p>
        </p:txBody>
      </p:sp>
      <p:sp>
        <p:nvSpPr>
          <p:cNvPr id="7" name="矩形 6"/>
          <p:cNvSpPr/>
          <p:nvPr/>
        </p:nvSpPr>
        <p:spPr>
          <a:xfrm>
            <a:off x="570854" y="5548393"/>
            <a:ext cx="7392692"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buFont typeface="Wingdings" pitchFamily="2" charset="2"/>
              <a:buChar char="u"/>
            </a:pPr>
            <a:r>
              <a:rPr lang="zh-TW" altLang="en-US" sz="3200" dirty="0" smtClean="0"/>
              <a:t>並注意過失相抵</a:t>
            </a:r>
            <a:r>
              <a:rPr lang="en-US" altLang="zh-TW" sz="3200" dirty="0" smtClean="0"/>
              <a:t>(</a:t>
            </a:r>
            <a:r>
              <a:rPr lang="zh-TW" altLang="en-US" sz="3200" dirty="0" smtClean="0"/>
              <a:t>與有過失</a:t>
            </a:r>
            <a:r>
              <a:rPr lang="en-US" altLang="zh-TW" sz="3200" dirty="0" smtClean="0"/>
              <a:t>)</a:t>
            </a:r>
            <a:r>
              <a:rPr lang="zh-TW" altLang="en-US" sz="3200" dirty="0" smtClean="0"/>
              <a:t>、損益相抵</a:t>
            </a:r>
            <a:endParaRPr lang="zh-TW" altLang="en-US" sz="3200" dirty="0"/>
          </a:p>
        </p:txBody>
      </p:sp>
    </p:spTree>
    <p:extLst>
      <p:ext uri="{BB962C8B-B14F-4D97-AF65-F5344CB8AC3E}">
        <p14:creationId xmlns:p14="http://schemas.microsoft.com/office/powerpoint/2010/main" val="151861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6935"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itchFamily="34" charset="-128"/>
                <a:ea typeface="MS UI Gothic" pitchFamily="34" charset="-128"/>
              </a:rPr>
              <a:t>刑法公務員</a:t>
            </a:r>
            <a:endParaRPr lang="en-US" altLang="zh-TW" sz="6600" b="1" dirty="0" smtClean="0">
              <a:solidFill>
                <a:srgbClr val="FFFF00"/>
              </a:solidFill>
              <a:latin typeface="MS UI Gothic" pitchFamily="34" charset="-128"/>
              <a:ea typeface="MS UI Gothic" pitchFamily="34" charset="-128"/>
            </a:endParaRPr>
          </a:p>
          <a:p>
            <a:pPr algn="ctr">
              <a:defRPr/>
            </a:pPr>
            <a:r>
              <a:rPr lang="zh-TW" altLang="en-US" sz="6600" b="1" dirty="0" smtClean="0">
                <a:solidFill>
                  <a:srgbClr val="FFFF00"/>
                </a:solidFill>
                <a:latin typeface="MS UI Gothic" pitchFamily="34" charset="-128"/>
                <a:ea typeface="MS UI Gothic" pitchFamily="34" charset="-128"/>
              </a:rPr>
              <a:t>與相對服從義務</a:t>
            </a:r>
            <a:endParaRPr lang="zh-TW" altLang="en-US" sz="6600" b="1" dirty="0">
              <a:solidFill>
                <a:srgbClr val="FFFF00"/>
              </a:solidFill>
              <a:latin typeface="MS UI Gothic" pitchFamily="34" charset="-128"/>
              <a:ea typeface="MS UI Gothic" pitchFamily="34" charset="-128"/>
            </a:endParaRPr>
          </a:p>
        </p:txBody>
      </p:sp>
    </p:spTree>
    <p:extLst>
      <p:ext uri="{BB962C8B-B14F-4D97-AF65-F5344CB8AC3E}">
        <p14:creationId xmlns:p14="http://schemas.microsoft.com/office/powerpoint/2010/main" val="3316265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88176"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7067988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3"/>
          <p:cNvSpPr>
            <a:spLocks noGrp="1" noChangeArrowheads="1"/>
          </p:cNvSpPr>
          <p:nvPr>
            <p:ph type="body" idx="4294967295"/>
          </p:nvPr>
        </p:nvSpPr>
        <p:spPr>
          <a:xfrm>
            <a:off x="221225" y="398206"/>
            <a:ext cx="8804787" cy="6312310"/>
          </a:xfrm>
        </p:spPr>
        <p:txBody>
          <a:bodyPr>
            <a:normAutofit fontScale="92500" lnSpcReduction="10000"/>
          </a:bodyPr>
          <a:lstStyle/>
          <a:p>
            <a:pPr eaLnBrk="1" hangingPunct="1">
              <a:lnSpc>
                <a:spcPct val="80000"/>
              </a:lnSpc>
              <a:buFont typeface="Arial" panose="020B0604020202020204" pitchFamily="34" charset="0"/>
              <a:buChar char="•"/>
            </a:pPr>
            <a:r>
              <a:rPr lang="zh-TW" altLang="en-US" sz="3200" b="1" dirty="0" smtClean="0"/>
              <a:t>最廣義：國家賠償法</a:t>
            </a:r>
            <a:r>
              <a:rPr lang="en-US" altLang="zh-TW" sz="3200" b="1" dirty="0" smtClean="0"/>
              <a:t>§2 </a:t>
            </a:r>
            <a:r>
              <a:rPr lang="zh-TW" altLang="en-US" sz="3200" b="1" dirty="0" smtClean="0"/>
              <a:t>、</a:t>
            </a:r>
            <a:r>
              <a:rPr lang="zh-TW" altLang="en-US" sz="3200" b="1" dirty="0" smtClean="0">
                <a:solidFill>
                  <a:srgbClr val="FFC000"/>
                </a:solidFill>
              </a:rPr>
              <a:t>舊刑法</a:t>
            </a:r>
            <a:r>
              <a:rPr lang="en-US" altLang="zh-TW" sz="3200" b="1" dirty="0" smtClean="0">
                <a:solidFill>
                  <a:srgbClr val="FFC000"/>
                </a:solidFill>
              </a:rPr>
              <a:t>§10</a:t>
            </a:r>
            <a:r>
              <a:rPr lang="zh-TW" altLang="en-US" sz="3200" b="1" dirty="0" smtClean="0">
                <a:solidFill>
                  <a:srgbClr val="FFC000"/>
                </a:solidFill>
              </a:rPr>
              <a:t>條</a:t>
            </a:r>
          </a:p>
          <a:p>
            <a:pPr eaLnBrk="1" hangingPunct="1">
              <a:lnSpc>
                <a:spcPct val="80000"/>
              </a:lnSpc>
              <a:buFontTx/>
              <a:buNone/>
            </a:pPr>
            <a:r>
              <a:rPr lang="zh-TW" altLang="en-US" sz="3200" b="1" dirty="0" smtClean="0"/>
              <a:t>                </a:t>
            </a:r>
            <a:r>
              <a:rPr lang="en-US" altLang="zh-TW" sz="3200" b="1" dirty="0" smtClean="0"/>
              <a:t>~</a:t>
            </a:r>
            <a:r>
              <a:rPr lang="zh-TW" altLang="en-US" sz="3200" b="1" dirty="0" smtClean="0"/>
              <a:t>本法所稱公務員者，謂依法令從事於公</a:t>
            </a:r>
          </a:p>
          <a:p>
            <a:pPr eaLnBrk="1" hangingPunct="1">
              <a:lnSpc>
                <a:spcPct val="80000"/>
              </a:lnSpc>
              <a:buFontTx/>
              <a:buNone/>
            </a:pPr>
            <a:r>
              <a:rPr lang="zh-TW" altLang="en-US" sz="3200" b="1" dirty="0" smtClean="0"/>
              <a:t>                  務之人員。</a:t>
            </a:r>
          </a:p>
          <a:p>
            <a:pPr eaLnBrk="1" hangingPunct="1">
              <a:lnSpc>
                <a:spcPct val="80000"/>
              </a:lnSpc>
              <a:buFont typeface="Arial" panose="020B0604020202020204" pitchFamily="34" charset="0"/>
              <a:buChar char="•"/>
            </a:pPr>
            <a:r>
              <a:rPr lang="zh-TW" altLang="en-US" sz="3200" b="1" dirty="0" smtClean="0"/>
              <a:t>廣　義：公務員服務法</a:t>
            </a:r>
            <a:r>
              <a:rPr lang="en-US" altLang="zh-TW" sz="3200" b="1" dirty="0" smtClean="0"/>
              <a:t>§24</a:t>
            </a:r>
          </a:p>
          <a:p>
            <a:pPr eaLnBrk="1" hangingPunct="1">
              <a:lnSpc>
                <a:spcPct val="80000"/>
              </a:lnSpc>
              <a:buFontTx/>
              <a:buNone/>
            </a:pPr>
            <a:r>
              <a:rPr lang="zh-TW" altLang="en-US" sz="3200" b="1" dirty="0" smtClean="0"/>
              <a:t>　　　　  </a:t>
            </a:r>
            <a:r>
              <a:rPr lang="en-US" altLang="zh-TW" sz="3200" b="1" dirty="0" smtClean="0"/>
              <a:t>~</a:t>
            </a:r>
            <a:r>
              <a:rPr lang="zh-TW" altLang="en-US" sz="3200" b="1" dirty="0" smtClean="0"/>
              <a:t>本法於受有俸給之文</a:t>
            </a:r>
            <a:r>
              <a:rPr lang="zh-TW" altLang="en-US" sz="3200" b="1" dirty="0" smtClean="0">
                <a:solidFill>
                  <a:srgbClr val="FFC000"/>
                </a:solidFill>
              </a:rPr>
              <a:t>武職</a:t>
            </a:r>
            <a:r>
              <a:rPr lang="zh-TW" altLang="en-US" sz="3200" b="1" dirty="0" smtClean="0"/>
              <a:t>公務員，及其</a:t>
            </a:r>
          </a:p>
          <a:p>
            <a:pPr eaLnBrk="1" hangingPunct="1">
              <a:lnSpc>
                <a:spcPct val="80000"/>
              </a:lnSpc>
              <a:buFontTx/>
              <a:buNone/>
            </a:pPr>
            <a:r>
              <a:rPr lang="zh-TW" altLang="en-US" sz="3200" b="1" dirty="0" smtClean="0"/>
              <a:t>   　　　　 他</a:t>
            </a:r>
            <a:r>
              <a:rPr lang="zh-TW" altLang="en-US" sz="3200" b="1" dirty="0" smtClean="0">
                <a:solidFill>
                  <a:srgbClr val="FFC000"/>
                </a:solidFill>
              </a:rPr>
              <a:t>公營事業</a:t>
            </a:r>
            <a:r>
              <a:rPr lang="zh-TW" altLang="en-US" sz="3200" b="1" dirty="0" smtClean="0"/>
              <a:t>機關服務人員，均適用之。</a:t>
            </a:r>
          </a:p>
          <a:p>
            <a:pPr eaLnBrk="1" hangingPunct="1">
              <a:lnSpc>
                <a:spcPct val="80000"/>
              </a:lnSpc>
              <a:buFontTx/>
              <a:buNone/>
            </a:pPr>
            <a:r>
              <a:rPr lang="zh-TW" altLang="en-US" sz="3200" b="1" dirty="0" smtClean="0"/>
              <a:t>　　　　  </a:t>
            </a:r>
            <a:r>
              <a:rPr lang="en-US" altLang="zh-TW" sz="3200" b="1" dirty="0" smtClean="0"/>
              <a:t>~</a:t>
            </a:r>
            <a:r>
              <a:rPr lang="zh-TW" altLang="en-US" sz="3200" b="1" dirty="0" smtClean="0"/>
              <a:t>以受有俸給為標準 ，是約聘僱人員及未</a:t>
            </a:r>
            <a:endParaRPr lang="en-US" altLang="zh-TW" sz="3200" b="1" dirty="0" smtClean="0"/>
          </a:p>
          <a:p>
            <a:pPr eaLnBrk="1" hangingPunct="1">
              <a:lnSpc>
                <a:spcPct val="80000"/>
              </a:lnSpc>
              <a:buFontTx/>
              <a:buNone/>
            </a:pPr>
            <a:r>
              <a:rPr lang="zh-TW" altLang="en-US" sz="3200" b="1" dirty="0"/>
              <a:t> </a:t>
            </a:r>
            <a:r>
              <a:rPr lang="zh-TW" altLang="en-US" sz="3200" b="1" dirty="0" smtClean="0"/>
              <a:t>                 兼任行政職之教師自不屬之。</a:t>
            </a:r>
            <a:endParaRPr lang="en-US" altLang="zh-TW" sz="3200" b="1" dirty="0" smtClean="0"/>
          </a:p>
          <a:p>
            <a:pPr eaLnBrk="1" hangingPunct="1">
              <a:lnSpc>
                <a:spcPct val="80000"/>
              </a:lnSpc>
              <a:buFontTx/>
              <a:buNone/>
            </a:pPr>
            <a:r>
              <a:rPr lang="zh-TW" altLang="en-US" sz="3200" b="1" dirty="0"/>
              <a:t> </a:t>
            </a:r>
            <a:r>
              <a:rPr lang="zh-TW" altLang="en-US" sz="3200" b="1" dirty="0" smtClean="0"/>
              <a:t>               </a:t>
            </a:r>
            <a:r>
              <a:rPr lang="en-US" altLang="zh-TW" sz="3200" b="1" dirty="0" smtClean="0">
                <a:solidFill>
                  <a:srgbClr val="FFFF00"/>
                </a:solidFill>
              </a:rPr>
              <a:t>~</a:t>
            </a:r>
            <a:r>
              <a:rPr lang="zh-TW" altLang="en-US" sz="3200" b="1" dirty="0" smtClean="0">
                <a:solidFill>
                  <a:srgbClr val="FFFF00"/>
                </a:solidFill>
              </a:rPr>
              <a:t>公務員之民法責任（通說）該公務員係</a:t>
            </a:r>
            <a:endParaRPr lang="en-US" altLang="zh-TW" sz="3200" b="1" dirty="0" smtClean="0">
              <a:solidFill>
                <a:srgbClr val="FFFF00"/>
              </a:solidFill>
            </a:endParaRPr>
          </a:p>
          <a:p>
            <a:pPr eaLnBrk="1" hangingPunct="1">
              <a:lnSpc>
                <a:spcPct val="80000"/>
              </a:lnSpc>
              <a:buFontTx/>
              <a:buNone/>
            </a:pPr>
            <a:r>
              <a:rPr lang="zh-TW" altLang="en-US" sz="3200" b="1" dirty="0">
                <a:solidFill>
                  <a:srgbClr val="FFFF00"/>
                </a:solidFill>
              </a:rPr>
              <a:t>　</a:t>
            </a:r>
            <a:r>
              <a:rPr lang="zh-TW" altLang="en-US" sz="3200" b="1" dirty="0" smtClean="0">
                <a:solidFill>
                  <a:srgbClr val="FFFF00"/>
                </a:solidFill>
              </a:rPr>
              <a:t>　　　　指廣義即公服法上之公務員，惟亦有認</a:t>
            </a:r>
            <a:endParaRPr lang="en-US" altLang="zh-TW" sz="3200" b="1" dirty="0" smtClean="0">
              <a:solidFill>
                <a:srgbClr val="FFFF00"/>
              </a:solidFill>
            </a:endParaRPr>
          </a:p>
          <a:p>
            <a:pPr eaLnBrk="1" hangingPunct="1">
              <a:lnSpc>
                <a:spcPct val="80000"/>
              </a:lnSpc>
              <a:buFontTx/>
              <a:buNone/>
            </a:pPr>
            <a:r>
              <a:rPr lang="zh-TW" altLang="en-US" sz="3200" b="1" dirty="0">
                <a:solidFill>
                  <a:srgbClr val="FFFF00"/>
                </a:solidFill>
              </a:rPr>
              <a:t>　</a:t>
            </a:r>
            <a:r>
              <a:rPr lang="zh-TW" altLang="en-US" sz="3200" b="1" dirty="0" smtClean="0">
                <a:solidFill>
                  <a:srgbClr val="FFFF00"/>
                </a:solidFill>
              </a:rPr>
              <a:t>　　　　應指最廣義即國賠法上之公務員，以與</a:t>
            </a:r>
            <a:endParaRPr lang="en-US" altLang="zh-TW" sz="3200" b="1" dirty="0" smtClean="0">
              <a:solidFill>
                <a:srgbClr val="FFFF00"/>
              </a:solidFill>
            </a:endParaRPr>
          </a:p>
          <a:p>
            <a:pPr eaLnBrk="1" hangingPunct="1">
              <a:lnSpc>
                <a:spcPct val="80000"/>
              </a:lnSpc>
              <a:buFontTx/>
              <a:buNone/>
            </a:pPr>
            <a:r>
              <a:rPr lang="zh-TW" altLang="en-US" sz="3200" b="1" dirty="0">
                <a:solidFill>
                  <a:srgbClr val="FFFF00"/>
                </a:solidFill>
              </a:rPr>
              <a:t>　</a:t>
            </a:r>
            <a:r>
              <a:rPr lang="zh-TW" altLang="en-US" sz="3200" b="1" dirty="0" smtClean="0">
                <a:solidFill>
                  <a:srgbClr val="FFFF00"/>
                </a:solidFill>
              </a:rPr>
              <a:t>　　　　國賠呼應（邱聰智等）</a:t>
            </a:r>
            <a:r>
              <a:rPr lang="zh-TW" altLang="en-US" sz="3200" b="1" dirty="0">
                <a:solidFill>
                  <a:srgbClr val="FFFF00"/>
                </a:solidFill>
              </a:rPr>
              <a:t>　</a:t>
            </a:r>
            <a:r>
              <a:rPr lang="zh-TW" altLang="en-US" sz="3200" b="1" dirty="0" smtClean="0"/>
              <a:t>　　　　　</a:t>
            </a:r>
          </a:p>
          <a:p>
            <a:pPr eaLnBrk="1" hangingPunct="1">
              <a:lnSpc>
                <a:spcPct val="80000"/>
              </a:lnSpc>
              <a:buFont typeface="Arial" panose="020B0604020202020204" pitchFamily="34" charset="0"/>
              <a:buChar char="•"/>
            </a:pPr>
            <a:r>
              <a:rPr lang="zh-TW" altLang="en-US" sz="3200" b="1" dirty="0" smtClean="0"/>
              <a:t>狹　義：公務員懲戒法</a:t>
            </a:r>
            <a:r>
              <a:rPr lang="en-US" altLang="zh-TW" sz="3200" b="1" dirty="0" smtClean="0"/>
              <a:t>~</a:t>
            </a:r>
            <a:r>
              <a:rPr lang="zh-TW" altLang="en-US" sz="3200" b="1" dirty="0" smtClean="0">
                <a:solidFill>
                  <a:srgbClr val="FFC000"/>
                </a:solidFill>
              </a:rPr>
              <a:t>尚包括政務官</a:t>
            </a:r>
            <a:r>
              <a:rPr lang="zh-TW" altLang="en-US" sz="3200" b="1" dirty="0" smtClean="0"/>
              <a:t>。</a:t>
            </a:r>
          </a:p>
          <a:p>
            <a:pPr>
              <a:lnSpc>
                <a:spcPct val="80000"/>
              </a:lnSpc>
              <a:buFont typeface="Arial" panose="020B0604020202020204" pitchFamily="34" charset="0"/>
              <a:buChar char="•"/>
            </a:pPr>
            <a:r>
              <a:rPr lang="zh-TW" altLang="en-US" sz="3200" b="1" dirty="0" smtClean="0"/>
              <a:t>最狹義：公務人員任用法</a:t>
            </a:r>
            <a:r>
              <a:rPr lang="en-US" altLang="zh-TW" sz="3200" b="1" dirty="0" smtClean="0"/>
              <a:t>§5</a:t>
            </a:r>
            <a:r>
              <a:rPr lang="zh-TW" altLang="en-US" sz="3200" b="1" dirty="0" smtClean="0"/>
              <a:t>上之公務員概念，此</a:t>
            </a:r>
            <a:endParaRPr lang="en-US" altLang="zh-TW" sz="3200" b="1" dirty="0" smtClean="0"/>
          </a:p>
          <a:p>
            <a:pPr marL="36576" indent="0">
              <a:lnSpc>
                <a:spcPct val="80000"/>
              </a:lnSpc>
              <a:buNone/>
            </a:pPr>
            <a:r>
              <a:rPr lang="en-US" altLang="zh-TW" sz="3200" b="1" dirty="0"/>
              <a:t> </a:t>
            </a:r>
            <a:r>
              <a:rPr lang="en-US" altLang="zh-TW" sz="3200" b="1" dirty="0" smtClean="0"/>
              <a:t>                 </a:t>
            </a:r>
            <a:r>
              <a:rPr lang="zh-TW" altLang="en-US" sz="3200" b="1" dirty="0" smtClean="0"/>
              <a:t>與</a:t>
            </a:r>
            <a:r>
              <a:rPr lang="zh-TW" altLang="en-US" sz="3200" b="1" dirty="0"/>
              <a:t>考</a:t>
            </a:r>
            <a:r>
              <a:rPr lang="zh-TW" altLang="en-US" sz="3200" b="1" dirty="0" smtClean="0"/>
              <a:t>績、退休者同範圍，</a:t>
            </a:r>
            <a:r>
              <a:rPr lang="zh-TW" altLang="en-US" sz="3200" b="1" dirty="0" smtClean="0">
                <a:solidFill>
                  <a:srgbClr val="FFC000"/>
                </a:solidFill>
              </a:rPr>
              <a:t>即指事務官。</a:t>
            </a:r>
            <a:endParaRPr lang="en-US" altLang="zh-TW" sz="3200" b="1" dirty="0" smtClean="0">
              <a:solidFill>
                <a:srgbClr val="FFC000"/>
              </a:solidFill>
            </a:endParaRPr>
          </a:p>
          <a:p>
            <a:pPr marL="36576" indent="0">
              <a:lnSpc>
                <a:spcPct val="80000"/>
              </a:lnSpc>
              <a:buNone/>
            </a:pPr>
            <a:endParaRPr lang="zh-TW" altLang="en-US" sz="2800" b="1" dirty="0" smtClean="0"/>
          </a:p>
        </p:txBody>
      </p:sp>
    </p:spTree>
    <p:extLst>
      <p:ext uri="{BB962C8B-B14F-4D97-AF65-F5344CB8AC3E}">
        <p14:creationId xmlns:p14="http://schemas.microsoft.com/office/powerpoint/2010/main" val="46422371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F0509AB8-D7DC-4193-A9FF-AD6C2F557F1B}" type="slidenum">
              <a:rPr lang="zh-TW" altLang="en-US"/>
              <a:pPr/>
              <a:t>21</a:t>
            </a:fld>
            <a:endParaRPr lang="en-US" altLang="zh-TW"/>
          </a:p>
        </p:txBody>
      </p:sp>
      <p:sp>
        <p:nvSpPr>
          <p:cNvPr id="894978" name="Rectangle 2"/>
          <p:cNvSpPr>
            <a:spLocks noGrp="1" noChangeArrowheads="1"/>
          </p:cNvSpPr>
          <p:nvPr>
            <p:ph type="title"/>
          </p:nvPr>
        </p:nvSpPr>
        <p:spPr>
          <a:xfrm>
            <a:off x="179388" y="176981"/>
            <a:ext cx="8964612" cy="1052513"/>
          </a:xfrm>
        </p:spPr>
        <p:txBody>
          <a:bodyPr/>
          <a:lstStyle/>
          <a:p>
            <a:r>
              <a:rPr lang="zh-TW" altLang="en-US" sz="6000" b="1" dirty="0" smtClean="0">
                <a:solidFill>
                  <a:srgbClr val="FFFF00"/>
                </a:solidFill>
                <a:latin typeface="標楷體" pitchFamily="65" charset="-120"/>
                <a:ea typeface="標楷體" pitchFamily="65" charset="-120"/>
              </a:rPr>
              <a:t>刑法公務員</a:t>
            </a:r>
            <a:r>
              <a:rPr lang="zh-TW" altLang="en-US" sz="3600" b="1" dirty="0">
                <a:solidFill>
                  <a:srgbClr val="FFFF00"/>
                </a:solidFill>
                <a:latin typeface="標楷體" pitchFamily="65" charset="-120"/>
                <a:ea typeface="標楷體" pitchFamily="65" charset="-120"/>
              </a:rPr>
              <a:t>（</a:t>
            </a:r>
            <a:r>
              <a:rPr lang="en-US" altLang="zh-TW" sz="3600" b="1" dirty="0">
                <a:solidFill>
                  <a:srgbClr val="FFFF00"/>
                </a:solidFill>
                <a:latin typeface="標楷體" pitchFamily="65" charset="-120"/>
                <a:ea typeface="標楷體" pitchFamily="65" charset="-120"/>
              </a:rPr>
              <a:t>940202</a:t>
            </a:r>
            <a:r>
              <a:rPr lang="zh-TW" altLang="en-US" sz="3600" b="1" dirty="0">
                <a:solidFill>
                  <a:srgbClr val="FFFF00"/>
                </a:solidFill>
                <a:latin typeface="標楷體" pitchFamily="65" charset="-120"/>
                <a:ea typeface="標楷體" pitchFamily="65" charset="-120"/>
              </a:rPr>
              <a:t>修正）</a:t>
            </a:r>
          </a:p>
        </p:txBody>
      </p:sp>
      <p:sp>
        <p:nvSpPr>
          <p:cNvPr id="894979" name="Rectangle 3"/>
          <p:cNvSpPr>
            <a:spLocks noGrp="1" noChangeArrowheads="1"/>
          </p:cNvSpPr>
          <p:nvPr>
            <p:ph type="body" idx="1"/>
          </p:nvPr>
        </p:nvSpPr>
        <p:spPr>
          <a:xfrm>
            <a:off x="395288" y="1587564"/>
            <a:ext cx="8229600" cy="4824412"/>
          </a:xfrm>
        </p:spPr>
        <p:txBody>
          <a:bodyPr/>
          <a:lstStyle/>
          <a:p>
            <a:pPr>
              <a:buFontTx/>
              <a:buNone/>
            </a:pPr>
            <a:r>
              <a:rPr lang="zh-TW" altLang="en-US" b="1" dirty="0"/>
              <a:t>第 </a:t>
            </a:r>
            <a:r>
              <a:rPr lang="en-US" altLang="zh-TW" b="1" dirty="0"/>
              <a:t>10 </a:t>
            </a:r>
            <a:r>
              <a:rPr lang="zh-TW" altLang="en-US" b="1" dirty="0"/>
              <a:t>條 稱公務員者，謂下列人員：</a:t>
            </a:r>
          </a:p>
          <a:p>
            <a:pPr>
              <a:buFontTx/>
              <a:buNone/>
            </a:pPr>
            <a:r>
              <a:rPr lang="zh-TW" altLang="en-US" b="1" dirty="0"/>
              <a:t>一、依法令服務於國家、地方自治團體所屬</a:t>
            </a:r>
          </a:p>
          <a:p>
            <a:pPr>
              <a:buFontTx/>
              <a:buNone/>
            </a:pPr>
            <a:r>
              <a:rPr lang="zh-TW" altLang="en-US" b="1" dirty="0"/>
              <a:t>       機關而具有法定職務權限</a:t>
            </a:r>
            <a:r>
              <a:rPr lang="en-US" altLang="zh-TW" b="1" dirty="0">
                <a:solidFill>
                  <a:srgbClr val="FFFF00"/>
                </a:solidFill>
              </a:rPr>
              <a:t>(</a:t>
            </a:r>
            <a:r>
              <a:rPr lang="zh-TW" altLang="en-US" b="1" dirty="0">
                <a:solidFill>
                  <a:srgbClr val="FFFF00"/>
                </a:solidFill>
              </a:rPr>
              <a:t>身分公務員</a:t>
            </a:r>
            <a:r>
              <a:rPr lang="en-US" altLang="zh-TW" b="1" dirty="0">
                <a:solidFill>
                  <a:srgbClr val="FFFF00"/>
                </a:solidFill>
              </a:rPr>
              <a:t>)</a:t>
            </a:r>
            <a:r>
              <a:rPr lang="zh-TW" altLang="en-US" b="1" dirty="0"/>
              <a:t>，</a:t>
            </a:r>
          </a:p>
          <a:p>
            <a:pPr>
              <a:buFontTx/>
              <a:buNone/>
            </a:pPr>
            <a:r>
              <a:rPr lang="zh-TW" altLang="en-US" b="1" dirty="0"/>
              <a:t>       以及</a:t>
            </a:r>
            <a:r>
              <a:rPr lang="zh-TW" altLang="en-US" b="1" dirty="0">
                <a:solidFill>
                  <a:srgbClr val="FFFF00"/>
                </a:solidFill>
              </a:rPr>
              <a:t>其他依法令從事於公共事務，而具</a:t>
            </a:r>
          </a:p>
          <a:p>
            <a:pPr>
              <a:buFontTx/>
              <a:buNone/>
            </a:pPr>
            <a:r>
              <a:rPr lang="zh-TW" altLang="en-US" b="1" dirty="0">
                <a:solidFill>
                  <a:srgbClr val="FFFF00"/>
                </a:solidFill>
              </a:rPr>
              <a:t>       有法定職務權限</a:t>
            </a:r>
            <a:r>
              <a:rPr lang="zh-TW" altLang="en-US" b="1" dirty="0"/>
              <a:t>者</a:t>
            </a:r>
            <a:r>
              <a:rPr lang="zh-TW" altLang="en-US" b="1" dirty="0">
                <a:solidFill>
                  <a:srgbClr val="FFFF00"/>
                </a:solidFill>
              </a:rPr>
              <a:t>（授權公務員）</a:t>
            </a:r>
            <a:r>
              <a:rPr lang="zh-TW" altLang="en-US" b="1" dirty="0"/>
              <a:t>。</a:t>
            </a:r>
          </a:p>
          <a:p>
            <a:pPr>
              <a:buFontTx/>
              <a:buNone/>
            </a:pPr>
            <a:r>
              <a:rPr lang="zh-TW" altLang="en-US" b="1" dirty="0"/>
              <a:t>二、受國家、地方自治團體所屬機關依法委</a:t>
            </a:r>
          </a:p>
          <a:p>
            <a:pPr>
              <a:buFontTx/>
              <a:buNone/>
            </a:pPr>
            <a:r>
              <a:rPr lang="zh-TW" altLang="en-US" b="1" dirty="0"/>
              <a:t>　　託，從事與委託機關權限有關之公共事</a:t>
            </a:r>
          </a:p>
          <a:p>
            <a:pPr>
              <a:buFontTx/>
              <a:buNone/>
            </a:pPr>
            <a:r>
              <a:rPr lang="zh-TW" altLang="en-US" b="1" dirty="0"/>
              <a:t>　　務者</a:t>
            </a:r>
            <a:r>
              <a:rPr lang="zh-TW" altLang="en-US" b="1" dirty="0">
                <a:solidFill>
                  <a:srgbClr val="FFFF00"/>
                </a:solidFill>
              </a:rPr>
              <a:t>（受託公務員）</a:t>
            </a:r>
            <a:r>
              <a:rPr lang="zh-TW" altLang="en-US" b="1" dirty="0"/>
              <a:t>。</a:t>
            </a:r>
            <a:endParaRPr lang="zh-TW" altLang="en-US" dirty="0"/>
          </a:p>
        </p:txBody>
      </p:sp>
    </p:spTree>
    <p:extLst>
      <p:ext uri="{BB962C8B-B14F-4D97-AF65-F5344CB8AC3E}">
        <p14:creationId xmlns:p14="http://schemas.microsoft.com/office/powerpoint/2010/main" val="165213546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88913"/>
            <a:ext cx="9144000" cy="777875"/>
          </a:xfrm>
          <a:noFill/>
          <a:extLst>
            <a:ext uri="{909E8E84-426E-40DD-AFC4-6F175D3DCCD1}">
              <a14:hiddenFill xmlns:a14="http://schemas.microsoft.com/office/drawing/2010/main">
                <a:solidFill>
                  <a:srgbClr val="FFFFFF"/>
                </a:solidFill>
              </a14:hiddenFill>
            </a:ext>
          </a:extLst>
        </p:spPr>
        <p:txBody>
          <a:bodyPr>
            <a:normAutofit fontScale="90000"/>
          </a:bodyPr>
          <a:lstStyle/>
          <a:p>
            <a:pPr algn="ctr"/>
            <a:r>
              <a:rPr lang="zh-TW" altLang="en-US" sz="4800" b="1" dirty="0" smtClean="0">
                <a:effectLst/>
                <a:ea typeface="標楷體" pitchFamily="65" charset="-120"/>
              </a:rPr>
              <a:t>刑法公務員中之授權公務員</a:t>
            </a:r>
            <a:endParaRPr lang="zh-TW" altLang="en-US" sz="4800" dirty="0" smtClean="0">
              <a:effectLst/>
              <a:ea typeface="標楷體" pitchFamily="65" charset="-120"/>
            </a:endParaRPr>
          </a:p>
        </p:txBody>
      </p:sp>
      <p:sp>
        <p:nvSpPr>
          <p:cNvPr id="17411" name="Rectangle 3"/>
          <p:cNvSpPr>
            <a:spLocks noGrp="1" noChangeArrowheads="1"/>
          </p:cNvSpPr>
          <p:nvPr>
            <p:ph type="body" idx="1"/>
          </p:nvPr>
        </p:nvSpPr>
        <p:spPr>
          <a:xfrm>
            <a:off x="0" y="1136650"/>
            <a:ext cx="9144000" cy="5721350"/>
          </a:xfrm>
        </p:spPr>
        <p:txBody>
          <a:bodyPr/>
          <a:lstStyle/>
          <a:p>
            <a:pPr>
              <a:lnSpc>
                <a:spcPct val="90000"/>
              </a:lnSpc>
              <a:buFontTx/>
              <a:buNone/>
            </a:pPr>
            <a:r>
              <a:rPr lang="zh-TW" altLang="en-US" sz="2800" dirty="0" smtClean="0"/>
              <a:t>判斷授權公務員之要件：</a:t>
            </a:r>
          </a:p>
          <a:p>
            <a:pPr>
              <a:lnSpc>
                <a:spcPct val="90000"/>
              </a:lnSpc>
              <a:buFontTx/>
              <a:buNone/>
            </a:pPr>
            <a:r>
              <a:rPr lang="zh-TW" altLang="en-US" sz="2800" dirty="0" smtClean="0"/>
              <a:t>「</a:t>
            </a:r>
            <a:r>
              <a:rPr lang="zh-TW" altLang="en-US" sz="2800" b="1" dirty="0" smtClean="0">
                <a:solidFill>
                  <a:schemeClr val="hlink"/>
                </a:solidFill>
              </a:rPr>
              <a:t>依法令從事於公共事務</a:t>
            </a:r>
            <a:r>
              <a:rPr lang="zh-TW" altLang="en-US" sz="2800" dirty="0" smtClean="0"/>
              <a:t>」而「</a:t>
            </a:r>
            <a:r>
              <a:rPr lang="zh-TW" altLang="en-US" sz="2800" b="1" dirty="0" smtClean="0">
                <a:solidFill>
                  <a:schemeClr val="hlink"/>
                </a:solidFill>
              </a:rPr>
              <a:t>具有法定職務權限</a:t>
            </a:r>
            <a:r>
              <a:rPr lang="zh-TW" altLang="en-US" sz="2800" dirty="0" smtClean="0"/>
              <a:t>」者</a:t>
            </a:r>
          </a:p>
          <a:p>
            <a:pPr>
              <a:lnSpc>
                <a:spcPct val="90000"/>
              </a:lnSpc>
              <a:buFontTx/>
              <a:buNone/>
            </a:pPr>
            <a:r>
              <a:rPr lang="en-US" altLang="zh-TW" sz="2800" b="1" dirty="0" smtClean="0"/>
              <a:t>(1).</a:t>
            </a:r>
            <a:r>
              <a:rPr lang="zh-TW" altLang="en-US" sz="2800" b="1" dirty="0" smtClean="0">
                <a:solidFill>
                  <a:srgbClr val="FFFF00"/>
                </a:solidFill>
              </a:rPr>
              <a:t>有法令依據從事於公共事務：</a:t>
            </a:r>
          </a:p>
          <a:p>
            <a:pPr>
              <a:lnSpc>
                <a:spcPct val="90000"/>
              </a:lnSpc>
              <a:buFontTx/>
              <a:buNone/>
            </a:pPr>
            <a:r>
              <a:rPr lang="zh-TW" altLang="en-US" sz="2800" dirty="0" smtClean="0"/>
              <a:t>     甲</a:t>
            </a:r>
            <a:r>
              <a:rPr lang="en-US" altLang="zh-TW" sz="2800" dirty="0" smtClean="0"/>
              <a:t>.</a:t>
            </a:r>
            <a:r>
              <a:rPr lang="zh-TW" altLang="en-US" sz="2800" dirty="0" smtClean="0"/>
              <a:t>機關組織法令：</a:t>
            </a:r>
            <a:r>
              <a:rPr lang="zh-TW" altLang="en-US" sz="2800" b="1" dirty="0" smtClean="0">
                <a:solidFill>
                  <a:srgbClr val="FFC000"/>
                </a:solidFill>
              </a:rPr>
              <a:t>農田水利會組織通則、臺灣省自來</a:t>
            </a:r>
          </a:p>
          <a:p>
            <a:pPr>
              <a:lnSpc>
                <a:spcPct val="90000"/>
              </a:lnSpc>
              <a:buFontTx/>
              <a:buNone/>
            </a:pPr>
            <a:r>
              <a:rPr lang="zh-TW" altLang="en-US" sz="2800" b="1" dirty="0" smtClean="0">
                <a:solidFill>
                  <a:srgbClr val="FFC000"/>
                </a:solidFill>
              </a:rPr>
              <a:t>                                   水股份有限公司暫行組織規程等</a:t>
            </a:r>
          </a:p>
          <a:p>
            <a:pPr>
              <a:lnSpc>
                <a:spcPct val="90000"/>
              </a:lnSpc>
              <a:buFontTx/>
              <a:buNone/>
            </a:pPr>
            <a:r>
              <a:rPr lang="zh-TW" altLang="en-US" sz="2800" dirty="0" smtClean="0"/>
              <a:t>     乙</a:t>
            </a:r>
            <a:r>
              <a:rPr lang="en-US" altLang="zh-TW" sz="2800" dirty="0" smtClean="0"/>
              <a:t>.</a:t>
            </a:r>
            <a:r>
              <a:rPr lang="zh-TW" altLang="en-US" sz="2800" dirty="0" smtClean="0"/>
              <a:t>政府採購法令：（詳後述）</a:t>
            </a:r>
          </a:p>
          <a:p>
            <a:pPr>
              <a:lnSpc>
                <a:spcPct val="90000"/>
              </a:lnSpc>
              <a:buFontTx/>
              <a:buNone/>
            </a:pPr>
            <a:r>
              <a:rPr lang="zh-TW" altLang="en-US" sz="2800" dirty="0" smtClean="0"/>
              <a:t>     丙</a:t>
            </a:r>
            <a:r>
              <a:rPr lang="en-US" altLang="zh-TW" sz="2800" dirty="0" smtClean="0"/>
              <a:t>.</a:t>
            </a:r>
            <a:r>
              <a:rPr lang="zh-TW" altLang="en-US" sz="2800" dirty="0" smtClean="0"/>
              <a:t>其他法令： 替代役實施條例</a:t>
            </a:r>
            <a:r>
              <a:rPr lang="en-US" altLang="zh-TW" sz="2800" dirty="0" smtClean="0"/>
              <a:t>---</a:t>
            </a:r>
            <a:r>
              <a:rPr lang="zh-TW" altLang="en-US" sz="2800" dirty="0" smtClean="0"/>
              <a:t>警察役部分</a:t>
            </a:r>
          </a:p>
          <a:p>
            <a:pPr>
              <a:lnSpc>
                <a:spcPct val="90000"/>
              </a:lnSpc>
              <a:buFontTx/>
              <a:buNone/>
            </a:pPr>
            <a:r>
              <a:rPr lang="zh-TW" altLang="en-US" sz="2800" dirty="0" smtClean="0"/>
              <a:t>　　　　　　       有爭議者：</a:t>
            </a:r>
            <a:r>
              <a:rPr lang="zh-TW" altLang="en-US" sz="2800" b="1" dirty="0" smtClean="0">
                <a:solidFill>
                  <a:schemeClr val="hlink"/>
                </a:solidFill>
              </a:rPr>
              <a:t>科學技術基本法</a:t>
            </a:r>
            <a:r>
              <a:rPr lang="zh-TW" altLang="en-US" sz="2800" dirty="0" smtClean="0"/>
              <a:t>？</a:t>
            </a:r>
          </a:p>
          <a:p>
            <a:pPr>
              <a:lnSpc>
                <a:spcPct val="90000"/>
              </a:lnSpc>
              <a:buFontTx/>
              <a:buNone/>
            </a:pPr>
            <a:r>
              <a:rPr lang="zh-TW" altLang="en-US" sz="2800" dirty="0" smtClean="0"/>
              <a:t>                           　　　　　  </a:t>
            </a:r>
            <a:r>
              <a:rPr lang="zh-TW" altLang="en-US" sz="2800" b="1" dirty="0" smtClean="0">
                <a:solidFill>
                  <a:schemeClr val="hlink"/>
                </a:solidFill>
              </a:rPr>
              <a:t>促進民間參與公共建設法</a:t>
            </a:r>
            <a:r>
              <a:rPr lang="zh-TW" altLang="zh-TW" sz="2800" dirty="0" smtClean="0"/>
              <a:t>？</a:t>
            </a:r>
            <a:endParaRPr lang="zh-TW" altLang="en-US" sz="2800" dirty="0" smtClean="0">
              <a:solidFill>
                <a:schemeClr val="hlink"/>
              </a:solidFill>
            </a:endParaRPr>
          </a:p>
          <a:p>
            <a:pPr>
              <a:lnSpc>
                <a:spcPct val="90000"/>
              </a:lnSpc>
              <a:buFontTx/>
              <a:buNone/>
            </a:pPr>
            <a:r>
              <a:rPr lang="en-US" altLang="zh-TW" sz="2800" dirty="0" smtClean="0"/>
              <a:t>(2). </a:t>
            </a:r>
            <a:r>
              <a:rPr lang="zh-TW" altLang="en-US" sz="2800" b="1" dirty="0" smtClean="0">
                <a:solidFill>
                  <a:srgbClr val="FFFF00"/>
                </a:solidFill>
              </a:rPr>
              <a:t>「具有法定職務權限」： 即非單純從事機械性、勞力</a:t>
            </a:r>
            <a:endParaRPr lang="en-US" altLang="zh-TW" sz="2800" b="1" dirty="0" smtClean="0">
              <a:solidFill>
                <a:srgbClr val="FFFF00"/>
              </a:solidFill>
            </a:endParaRPr>
          </a:p>
          <a:p>
            <a:pPr>
              <a:lnSpc>
                <a:spcPct val="90000"/>
              </a:lnSpc>
              <a:buFontTx/>
              <a:buNone/>
            </a:pPr>
            <a:r>
              <a:rPr lang="zh-TW" altLang="en-US" sz="2800" b="1" dirty="0" smtClean="0">
                <a:solidFill>
                  <a:srgbClr val="FFFF00"/>
                </a:solidFill>
              </a:rPr>
              <a:t>　　性工作，此與身分上公務員同，是機關、構內，縱屬</a:t>
            </a:r>
            <a:endParaRPr lang="en-US" altLang="zh-TW" sz="2800" b="1" dirty="0" smtClean="0">
              <a:solidFill>
                <a:srgbClr val="FFFF00"/>
              </a:solidFill>
            </a:endParaRPr>
          </a:p>
          <a:p>
            <a:pPr>
              <a:lnSpc>
                <a:spcPct val="90000"/>
              </a:lnSpc>
              <a:buFontTx/>
              <a:buNone/>
            </a:pPr>
            <a:r>
              <a:rPr lang="zh-TW" altLang="en-US" sz="2800" b="1" dirty="0" smtClean="0">
                <a:solidFill>
                  <a:srgbClr val="FFFF00"/>
                </a:solidFill>
              </a:rPr>
              <a:t>　　編制之工友、保全、駕駛、清潔工亦已非刑法公務員</a:t>
            </a:r>
          </a:p>
        </p:txBody>
      </p:sp>
    </p:spTree>
    <p:extLst>
      <p:ext uri="{BB962C8B-B14F-4D97-AF65-F5344CB8AC3E}">
        <p14:creationId xmlns:p14="http://schemas.microsoft.com/office/powerpoint/2010/main" val="402437061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0"/>
            <a:ext cx="9144000" cy="769938"/>
          </a:xfrm>
          <a:noFill/>
          <a:extLst>
            <a:ext uri="{909E8E84-426E-40DD-AFC4-6F175D3DCCD1}">
              <a14:hiddenFill xmlns:a14="http://schemas.microsoft.com/office/drawing/2010/main">
                <a:solidFill>
                  <a:srgbClr val="FFFFFF"/>
                </a:solidFill>
              </a14:hiddenFill>
            </a:ext>
          </a:extLst>
        </p:spPr>
        <p:txBody>
          <a:bodyPr>
            <a:noAutofit/>
          </a:bodyPr>
          <a:lstStyle/>
          <a:p>
            <a:pPr algn="ctr"/>
            <a:r>
              <a:rPr lang="zh-TW" altLang="en-US" sz="5400" b="1" dirty="0" smtClean="0">
                <a:solidFill>
                  <a:srgbClr val="002060"/>
                </a:solidFill>
                <a:effectLst>
                  <a:outerShdw blurRad="38100" dist="38100" dir="2700000" algn="tl">
                    <a:srgbClr val="000000">
                      <a:alpha val="43137"/>
                    </a:srgbClr>
                  </a:outerShdw>
                </a:effectLst>
                <a:ea typeface="標楷體" pitchFamily="65" charset="-120"/>
              </a:rPr>
              <a:t>教授採購</a:t>
            </a:r>
          </a:p>
        </p:txBody>
      </p:sp>
      <p:sp>
        <p:nvSpPr>
          <p:cNvPr id="173059" name="Rectangle 3"/>
          <p:cNvSpPr>
            <a:spLocks noGrp="1" noChangeArrowheads="1"/>
          </p:cNvSpPr>
          <p:nvPr>
            <p:ph type="subTitle" idx="1"/>
          </p:nvPr>
        </p:nvSpPr>
        <p:spPr>
          <a:xfrm>
            <a:off x="0" y="0"/>
            <a:ext cx="9144000" cy="6858000"/>
          </a:xfrm>
        </p:spPr>
        <p:txBody>
          <a:bodyPr/>
          <a:lstStyle/>
          <a:p>
            <a:pPr algn="l">
              <a:lnSpc>
                <a:spcPct val="80000"/>
              </a:lnSpc>
              <a:defRPr/>
            </a:pPr>
            <a:r>
              <a:rPr lang="en-US" altLang="zh-TW" sz="2400" dirty="0" smtClean="0"/>
              <a:t>(1).</a:t>
            </a:r>
            <a:r>
              <a:rPr lang="zh-TW" altLang="en-US" sz="2400" b="1" dirty="0" smtClean="0">
                <a:solidFill>
                  <a:srgbClr val="FFC000"/>
                </a:solidFill>
              </a:rPr>
              <a:t>適用政府採購法</a:t>
            </a:r>
            <a:r>
              <a:rPr lang="zh-TW" altLang="en-US" sz="2400" b="1" dirty="0" smtClean="0">
                <a:solidFill>
                  <a:srgbClr val="FFFF00"/>
                </a:solidFill>
              </a:rPr>
              <a:t>：</a:t>
            </a:r>
            <a:r>
              <a:rPr lang="zh-TW" altLang="en-US" sz="2400" dirty="0" smtClean="0"/>
              <a:t>受政府</a:t>
            </a:r>
            <a:r>
              <a:rPr lang="zh-TW" altLang="en-US" sz="2400" b="1" dirty="0" smtClean="0"/>
              <a:t>輔助</a:t>
            </a:r>
            <a:r>
              <a:rPr lang="en-US" altLang="zh-TW" sz="2400" b="1" dirty="0" smtClean="0"/>
              <a:t>.</a:t>
            </a:r>
            <a:r>
              <a:rPr lang="zh-TW" altLang="en-US" sz="2400" b="1" dirty="0" smtClean="0"/>
              <a:t>委託辦理</a:t>
            </a:r>
            <a:r>
              <a:rPr lang="zh-TW" altLang="en-US" sz="2400" b="1" dirty="0" smtClean="0">
                <a:solidFill>
                  <a:srgbClr val="FFFF00"/>
                </a:solidFill>
              </a:rPr>
              <a:t>「非科學研究」之採購</a:t>
            </a:r>
          </a:p>
          <a:p>
            <a:pPr algn="l">
              <a:lnSpc>
                <a:spcPct val="80000"/>
              </a:lnSpc>
              <a:defRPr/>
            </a:pPr>
            <a:r>
              <a:rPr lang="zh-TW" altLang="en-US" sz="2400" dirty="0" smtClean="0"/>
              <a:t>      </a:t>
            </a:r>
            <a:r>
              <a:rPr lang="en-US" altLang="zh-TW" sz="2400" dirty="0" smtClean="0"/>
              <a:t>(</a:t>
            </a:r>
            <a:r>
              <a:rPr lang="zh-TW" altLang="en-US" sz="2400" dirty="0" smtClean="0"/>
              <a:t>採</a:t>
            </a:r>
            <a:r>
              <a:rPr lang="en-US" altLang="zh-TW" sz="2400" dirty="0" smtClean="0"/>
              <a:t>4.5</a:t>
            </a:r>
            <a:r>
              <a:rPr lang="zh-TW" altLang="en-US" sz="2400" dirty="0" smtClean="0"/>
              <a:t>條</a:t>
            </a:r>
            <a:r>
              <a:rPr lang="en-US" altLang="zh-TW" sz="2400" dirty="0" smtClean="0"/>
              <a:t>) (99</a:t>
            </a:r>
            <a:r>
              <a:rPr lang="zh-TW" altLang="en-US" sz="2400" dirty="0" smtClean="0"/>
              <a:t>台上</a:t>
            </a:r>
            <a:r>
              <a:rPr lang="en-US" altLang="zh-TW" sz="2400" dirty="0" smtClean="0"/>
              <a:t>2275)</a:t>
            </a:r>
          </a:p>
          <a:p>
            <a:pPr algn="l">
              <a:lnSpc>
                <a:spcPct val="80000"/>
              </a:lnSpc>
              <a:defRPr/>
            </a:pPr>
            <a:r>
              <a:rPr lang="en-US" altLang="zh-TW" sz="2400" dirty="0" smtClean="0"/>
              <a:t>(2).</a:t>
            </a:r>
            <a:r>
              <a:rPr lang="zh-TW" altLang="en-US" sz="2400" b="1" dirty="0" smtClean="0">
                <a:solidFill>
                  <a:srgbClr val="FFFF00"/>
                </a:solidFill>
              </a:rPr>
              <a:t>適用科學技術基本法：受輔助</a:t>
            </a:r>
            <a:r>
              <a:rPr lang="en-US" altLang="zh-TW" sz="2400" b="1" dirty="0" smtClean="0">
                <a:solidFill>
                  <a:srgbClr val="FFFF00"/>
                </a:solidFill>
              </a:rPr>
              <a:t>.</a:t>
            </a:r>
            <a:r>
              <a:rPr lang="zh-TW" altLang="en-US" sz="2400" b="1" dirty="0" smtClean="0">
                <a:solidFill>
                  <a:srgbClr val="FFFF00"/>
                </a:solidFill>
              </a:rPr>
              <a:t>委託辦理「科學研究」之採購</a:t>
            </a:r>
          </a:p>
          <a:p>
            <a:pPr algn="l">
              <a:lnSpc>
                <a:spcPct val="80000"/>
              </a:lnSpc>
              <a:defRPr/>
            </a:pPr>
            <a:r>
              <a:rPr lang="zh-TW" altLang="en-US" sz="2400" b="1" dirty="0" smtClean="0"/>
              <a:t>甲說：公立學校、公立研究機關受政府補助、委託或出資之科學</a:t>
            </a:r>
          </a:p>
          <a:p>
            <a:pPr algn="l">
              <a:lnSpc>
                <a:spcPct val="80000"/>
              </a:lnSpc>
              <a:defRPr/>
            </a:pPr>
            <a:r>
              <a:rPr lang="zh-TW" altLang="en-US" sz="2400" b="1" dirty="0" smtClean="0"/>
              <a:t>           技術研究發展，如符合科學技術基本法</a:t>
            </a:r>
            <a:r>
              <a:rPr lang="zh-TW" altLang="en-US" sz="2400" b="1" dirty="0" smtClean="0">
                <a:solidFill>
                  <a:srgbClr val="FFFF00"/>
                </a:solidFill>
              </a:rPr>
              <a:t>第六條第三項</a:t>
            </a:r>
            <a:r>
              <a:rPr lang="zh-TW" altLang="en-US" sz="2400" b="1" dirty="0" smtClean="0"/>
              <a:t>規定，</a:t>
            </a:r>
          </a:p>
          <a:p>
            <a:pPr algn="l">
              <a:lnSpc>
                <a:spcPct val="80000"/>
              </a:lnSpc>
              <a:defRPr/>
            </a:pPr>
            <a:r>
              <a:rPr lang="zh-TW" altLang="en-US" sz="2400" b="1" dirty="0" smtClean="0"/>
              <a:t>           僅係其辦理採購不適用政府採購法之規定</a:t>
            </a:r>
            <a:r>
              <a:rPr lang="zh-TW" altLang="en-US" sz="2400" b="1" dirty="0" smtClean="0">
                <a:solidFill>
                  <a:srgbClr val="FFFF00"/>
                </a:solidFill>
              </a:rPr>
              <a:t>（依該條但書規</a:t>
            </a:r>
          </a:p>
          <a:p>
            <a:pPr algn="l">
              <a:lnSpc>
                <a:spcPct val="80000"/>
              </a:lnSpc>
              <a:defRPr/>
            </a:pPr>
            <a:r>
              <a:rPr lang="zh-TW" altLang="en-US" sz="2400" b="1" dirty="0" smtClean="0">
                <a:solidFill>
                  <a:srgbClr val="FFFF00"/>
                </a:solidFill>
              </a:rPr>
              <a:t>           定，仍應依政府補助科學技術研究發展採購監督管理辦法為</a:t>
            </a:r>
          </a:p>
          <a:p>
            <a:pPr algn="l">
              <a:lnSpc>
                <a:spcPct val="80000"/>
              </a:lnSpc>
              <a:defRPr/>
            </a:pPr>
            <a:r>
              <a:rPr lang="zh-TW" altLang="en-US" sz="2400" b="1" dirty="0" smtClean="0">
                <a:solidFill>
                  <a:srgbClr val="FFFF00"/>
                </a:solidFill>
              </a:rPr>
              <a:t>           之），但其承辦或監辦採購人員，就其從事採購行為，乃屬</a:t>
            </a:r>
          </a:p>
          <a:p>
            <a:pPr algn="l">
              <a:lnSpc>
                <a:spcPct val="80000"/>
              </a:lnSpc>
              <a:defRPr/>
            </a:pPr>
            <a:r>
              <a:rPr lang="zh-TW" altLang="en-US" sz="2400" b="1" dirty="0" smtClean="0">
                <a:solidFill>
                  <a:srgbClr val="FFFF00"/>
                </a:solidFill>
              </a:rPr>
              <a:t>          「授權公務員」</a:t>
            </a:r>
            <a:r>
              <a:rPr lang="zh-TW" altLang="en-US" sz="2400" b="1" dirty="0" smtClean="0"/>
              <a:t>，</a:t>
            </a:r>
            <a:r>
              <a:rPr lang="zh-TW" altLang="en-US" sz="2400" dirty="0" smtClean="0"/>
              <a:t>倘其辦理採購有貪污、舞弊情事，自仍有</a:t>
            </a:r>
          </a:p>
          <a:p>
            <a:pPr algn="l">
              <a:lnSpc>
                <a:spcPct val="80000"/>
              </a:lnSpc>
              <a:defRPr/>
            </a:pPr>
            <a:r>
              <a:rPr lang="zh-TW" altLang="en-US" sz="2400" dirty="0" smtClean="0"/>
              <a:t>            貪污治罪條例之適用</a:t>
            </a:r>
            <a:r>
              <a:rPr lang="zh-TW" altLang="en-US" sz="2400" b="1" dirty="0" smtClean="0"/>
              <a:t>。</a:t>
            </a:r>
            <a:r>
              <a:rPr lang="en-US" altLang="zh-TW" sz="2400" dirty="0" smtClean="0"/>
              <a:t>(100</a:t>
            </a:r>
            <a:r>
              <a:rPr lang="zh-TW" altLang="en-US" sz="2400" dirty="0" smtClean="0"/>
              <a:t>台上</a:t>
            </a:r>
            <a:r>
              <a:rPr lang="en-US" altLang="zh-TW" sz="2400" dirty="0" smtClean="0"/>
              <a:t>459</a:t>
            </a:r>
            <a:r>
              <a:rPr lang="zh-TW" altLang="en-US" sz="2400" dirty="0" smtClean="0"/>
              <a:t>、</a:t>
            </a:r>
            <a:r>
              <a:rPr lang="en-US" altLang="zh-TW" sz="2400" dirty="0" smtClean="0"/>
              <a:t>100</a:t>
            </a:r>
            <a:r>
              <a:rPr lang="zh-TW" altLang="en-US" sz="2400" dirty="0" smtClean="0"/>
              <a:t>台上</a:t>
            </a:r>
            <a:r>
              <a:rPr lang="en-US" altLang="zh-TW" sz="2400" dirty="0" smtClean="0"/>
              <a:t>17 )</a:t>
            </a:r>
          </a:p>
          <a:p>
            <a:pPr algn="l">
              <a:lnSpc>
                <a:spcPct val="80000"/>
              </a:lnSpc>
              <a:defRPr/>
            </a:pPr>
            <a:r>
              <a:rPr lang="zh-TW" altLang="en-US" sz="2400" b="1" dirty="0" smtClean="0"/>
              <a:t>乙說：</a:t>
            </a:r>
            <a:r>
              <a:rPr lang="zh-TW" altLang="en-US" sz="2400" b="1" dirty="0" smtClean="0">
                <a:solidFill>
                  <a:srgbClr val="FFFF00"/>
                </a:solidFill>
              </a:rPr>
              <a:t>基於特別法優於普通法及程序從新原則</a:t>
            </a:r>
            <a:r>
              <a:rPr lang="zh-TW" altLang="en-US" sz="2400" b="1" dirty="0" smtClean="0">
                <a:solidFill>
                  <a:schemeClr val="hlink"/>
                </a:solidFill>
              </a:rPr>
              <a:t>，</a:t>
            </a:r>
            <a:r>
              <a:rPr lang="zh-TW" altLang="en-US" sz="2400" dirty="0" smtClean="0"/>
              <a:t>公立學校接受國科</a:t>
            </a:r>
          </a:p>
          <a:p>
            <a:pPr algn="l">
              <a:lnSpc>
                <a:spcPct val="80000"/>
              </a:lnSpc>
              <a:defRPr/>
            </a:pPr>
            <a:r>
              <a:rPr lang="zh-TW" altLang="en-US" sz="2400" dirty="0" smtClean="0"/>
              <a:t>           會等委託機構補助專題研究計畫經費所辦理之科學技術研究</a:t>
            </a:r>
          </a:p>
          <a:p>
            <a:pPr algn="l">
              <a:lnSpc>
                <a:spcPct val="80000"/>
              </a:lnSpc>
              <a:defRPr/>
            </a:pPr>
            <a:r>
              <a:rPr lang="zh-TW" altLang="en-US" sz="2400" dirty="0" smtClean="0"/>
              <a:t>           發展採購，均排除政府採購法之適用。凡適用科學技術基本</a:t>
            </a:r>
          </a:p>
          <a:p>
            <a:pPr algn="l">
              <a:lnSpc>
                <a:spcPct val="80000"/>
              </a:lnSpc>
              <a:defRPr/>
            </a:pPr>
            <a:r>
              <a:rPr lang="zh-TW" altLang="en-US" sz="2400" dirty="0" smtClean="0"/>
              <a:t>           法</a:t>
            </a:r>
            <a:r>
              <a:rPr lang="zh-TW" altLang="en-US" sz="2400" b="1" dirty="0" smtClean="0">
                <a:solidFill>
                  <a:srgbClr val="FFFF00"/>
                </a:solidFill>
              </a:rPr>
              <a:t>辦理科學研究之採購，非執行公權力之公共事務，即非授</a:t>
            </a:r>
          </a:p>
          <a:p>
            <a:pPr algn="l">
              <a:lnSpc>
                <a:spcPct val="80000"/>
              </a:lnSpc>
              <a:defRPr/>
            </a:pPr>
            <a:r>
              <a:rPr lang="zh-TW" altLang="en-US" sz="2400" b="1" dirty="0" smtClean="0">
                <a:solidFill>
                  <a:srgbClr val="FFFF00"/>
                </a:solidFill>
              </a:rPr>
              <a:t>           權公務員</a:t>
            </a:r>
            <a:r>
              <a:rPr lang="zh-TW" altLang="en-US" sz="2400" dirty="0" smtClean="0"/>
              <a:t>。</a:t>
            </a:r>
            <a:r>
              <a:rPr lang="en-US" altLang="zh-TW" sz="2400" dirty="0" smtClean="0"/>
              <a:t>98</a:t>
            </a:r>
            <a:r>
              <a:rPr lang="zh-TW" altLang="en-US" sz="2400" dirty="0" smtClean="0"/>
              <a:t>台上</a:t>
            </a:r>
            <a:r>
              <a:rPr lang="en-US" altLang="zh-TW" sz="2400" dirty="0" smtClean="0"/>
              <a:t>2269</a:t>
            </a:r>
            <a:r>
              <a:rPr lang="zh-TW" altLang="en-US" sz="2400" dirty="0" smtClean="0"/>
              <a:t>，</a:t>
            </a:r>
            <a:r>
              <a:rPr lang="en-US" altLang="zh-TW" sz="2400" dirty="0" smtClean="0"/>
              <a:t>102</a:t>
            </a:r>
            <a:r>
              <a:rPr lang="zh-TW" altLang="en-US" sz="2400" dirty="0" smtClean="0"/>
              <a:t>台上</a:t>
            </a:r>
            <a:r>
              <a:rPr lang="en-US" altLang="zh-TW" sz="2400" dirty="0" smtClean="0"/>
              <a:t>1448</a:t>
            </a:r>
          </a:p>
        </p:txBody>
      </p:sp>
    </p:spTree>
    <p:extLst>
      <p:ext uri="{BB962C8B-B14F-4D97-AF65-F5344CB8AC3E}">
        <p14:creationId xmlns:p14="http://schemas.microsoft.com/office/powerpoint/2010/main" val="275115131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973394"/>
          </a:xfrm>
        </p:spPr>
        <p:txBody>
          <a:bodyPr>
            <a:normAutofit fontScale="90000"/>
          </a:bodyPr>
          <a:lstStyle/>
          <a:p>
            <a:r>
              <a:rPr lang="zh-TW" altLang="en-US" dirty="0" smtClean="0"/>
              <a:t> </a:t>
            </a:r>
            <a:r>
              <a:rPr lang="zh-TW" altLang="en-US" sz="4200" b="1" dirty="0" smtClean="0">
                <a:solidFill>
                  <a:srgbClr val="FFC000"/>
                </a:solidFill>
              </a:rPr>
              <a:t>最高法院</a:t>
            </a:r>
            <a:r>
              <a:rPr lang="en-US" altLang="zh-TW" sz="4200" b="1" dirty="0" smtClean="0">
                <a:solidFill>
                  <a:srgbClr val="FFC000"/>
                </a:solidFill>
              </a:rPr>
              <a:t>103</a:t>
            </a:r>
            <a:r>
              <a:rPr lang="zh-TW" altLang="en-US" sz="4200" b="1" dirty="0" smtClean="0">
                <a:solidFill>
                  <a:srgbClr val="FFC000"/>
                </a:solidFill>
              </a:rPr>
              <a:t>年度第</a:t>
            </a:r>
            <a:r>
              <a:rPr lang="en-US" altLang="zh-TW" sz="4200" b="1" dirty="0" smtClean="0">
                <a:solidFill>
                  <a:srgbClr val="FFC000"/>
                </a:solidFill>
              </a:rPr>
              <a:t>13</a:t>
            </a:r>
            <a:r>
              <a:rPr lang="zh-TW" altLang="en-US" sz="4200" b="1" dirty="0" smtClean="0">
                <a:solidFill>
                  <a:srgbClr val="FFC000"/>
                </a:solidFill>
              </a:rPr>
              <a:t>次</a:t>
            </a:r>
            <a:r>
              <a:rPr lang="zh-TW" altLang="en-US" sz="4200" b="1" dirty="0">
                <a:solidFill>
                  <a:srgbClr val="FFC000"/>
                </a:solidFill>
              </a:rPr>
              <a:t>刑事</a:t>
            </a:r>
            <a:r>
              <a:rPr lang="zh-TW" altLang="en-US" sz="4200" b="1" dirty="0" smtClean="0">
                <a:solidFill>
                  <a:srgbClr val="FFC000"/>
                </a:solidFill>
              </a:rPr>
              <a:t>庭會議決議</a:t>
            </a:r>
            <a:endParaRPr lang="zh-TW" altLang="en-US" sz="4200" b="1" dirty="0">
              <a:solidFill>
                <a:srgbClr val="FFC000"/>
              </a:solidFill>
            </a:endParaRPr>
          </a:p>
        </p:txBody>
      </p:sp>
      <p:sp>
        <p:nvSpPr>
          <p:cNvPr id="3" name="內容版面配置區 2"/>
          <p:cNvSpPr>
            <a:spLocks noGrp="1"/>
          </p:cNvSpPr>
          <p:nvPr>
            <p:ph idx="1"/>
          </p:nvPr>
        </p:nvSpPr>
        <p:spPr>
          <a:xfrm>
            <a:off x="0" y="796413"/>
            <a:ext cx="9144000" cy="6061587"/>
          </a:xfrm>
        </p:spPr>
        <p:txBody>
          <a:bodyPr>
            <a:normAutofit fontScale="32500" lnSpcReduction="20000"/>
          </a:bodyPr>
          <a:lstStyle/>
          <a:p>
            <a:endParaRPr lang="zh-TW" altLang="en-US" dirty="0"/>
          </a:p>
          <a:p>
            <a:r>
              <a:rPr lang="zh-TW" altLang="en-US" sz="4900" dirty="0" smtClean="0"/>
              <a:t>一</a:t>
            </a:r>
            <a:r>
              <a:rPr lang="zh-TW" altLang="en-US" sz="4900" dirty="0"/>
              <a:t>、現行刑法已採限縮舊法公務員之定義，刻意將公立醫院、公立學校、公營事業機構人員，排除在身分公務員之外</a:t>
            </a:r>
            <a:r>
              <a:rPr lang="zh-TW" altLang="en-US" sz="4900" dirty="0" smtClean="0"/>
              <a:t>。</a:t>
            </a:r>
            <a:endParaRPr lang="en-US" altLang="zh-TW" sz="4900" dirty="0" smtClean="0"/>
          </a:p>
          <a:p>
            <a:r>
              <a:rPr lang="zh-TW" altLang="en-US" sz="4900" dirty="0" smtClean="0"/>
              <a:t>二</a:t>
            </a:r>
            <a:r>
              <a:rPr lang="zh-TW" altLang="en-US" sz="4900" dirty="0"/>
              <a:t>、雖然立法理由中，又將依政府採購法規定之各公立學校、公營事業之承辦、監辦採購等人員，列為刑法第十條第二項第一款後段之「其他依法令從事於公共事務，而具有法定職務權限者」（授權公務員），然則較諸身分公務員，其性質上既屬次要、補充之規範，解釋上自應從嚴限縮。此觀諸政府採購法第九十五條規定，是類採購人員，宜以專業人員為之，並特別設有一定之資格、考試、訓練、發證及管理，作為配套規範甚明，</a:t>
            </a:r>
            <a:r>
              <a:rPr lang="zh-TW" altLang="en-US" sz="4900" b="1" dirty="0">
                <a:solidFill>
                  <a:srgbClr val="FFFF00"/>
                </a:solidFill>
              </a:rPr>
              <a:t>益見所謂承辦、監辦採購等人員，係以上揭醫院、學校、事業機構之總務、會計等專業人員為主；至於非專業之人員，仍須以採購行為所繫本身之事務，攸關國計民生之事項者為限</a:t>
            </a:r>
            <a:r>
              <a:rPr lang="zh-TW" altLang="en-US" sz="4900" b="1" dirty="0" smtClean="0">
                <a:solidFill>
                  <a:srgbClr val="FFFF00"/>
                </a:solidFill>
              </a:rPr>
              <a:t>。</a:t>
            </a:r>
            <a:endParaRPr lang="en-US" altLang="zh-TW" sz="4900" b="1" dirty="0" smtClean="0">
              <a:solidFill>
                <a:srgbClr val="FFFF00"/>
              </a:solidFill>
            </a:endParaRPr>
          </a:p>
          <a:p>
            <a:r>
              <a:rPr lang="zh-TW" altLang="en-US" sz="4900" dirty="0" smtClean="0"/>
              <a:t>三</a:t>
            </a:r>
            <a:r>
              <a:rPr lang="zh-TW" altLang="en-US" sz="4900" dirty="0"/>
              <a:t>、再由修法理由對非身分公務員之職能性公務員（授權公務員、委託公務員），所指「從事法定之公共事務」、「公務上之權力」等字詞，並參照國家賠償法有關行政委託之界定，本於刑法謙抑思想，作為最後手段性之刑法，其涵攝自應較諸行政法愈為嚴格。易言之，</a:t>
            </a:r>
            <a:r>
              <a:rPr lang="zh-TW" altLang="en-US" sz="4900" b="1" dirty="0">
                <a:solidFill>
                  <a:srgbClr val="FFFF00"/>
                </a:solidFill>
              </a:rPr>
              <a:t>所稱公共事務或公務權力，除所從事者為公權力行政（高權行政）外，雖有包括部分之給付行政在內，惟應以學說上之通說，亦即以攸關國計民生等民眾依賴者為限，此從刑法學界對公共事務之看法，認為必須兼備對內性與對外性二種要件，亦可印證</a:t>
            </a:r>
            <a:r>
              <a:rPr lang="zh-TW" altLang="en-US" sz="4900" b="1" dirty="0" smtClean="0">
                <a:solidFill>
                  <a:srgbClr val="FFFF00"/>
                </a:solidFill>
              </a:rPr>
              <a:t>。</a:t>
            </a:r>
            <a:endParaRPr lang="en-US" altLang="zh-TW" sz="4900" b="1" dirty="0" smtClean="0">
              <a:solidFill>
                <a:srgbClr val="FFFF00"/>
              </a:solidFill>
            </a:endParaRPr>
          </a:p>
          <a:p>
            <a:r>
              <a:rPr lang="zh-TW" altLang="en-US" sz="4900" dirty="0" smtClean="0"/>
              <a:t>四</a:t>
            </a:r>
            <a:r>
              <a:rPr lang="zh-TW" altLang="en-US" sz="4900" dirty="0"/>
              <a:t>、題示從事科學研究計畫之公立大學教授（下稱主持教授），既非總務、會計人員，採購物品，並非其法定職務權限，實際上，其任務主要係在於提出學術研究之成果，政府或公立研究機關（構）對於主持教授，並無上下從屬或監督之對內性關係，人民對於主持教授學術研究之成果，亦毫無直接、實質的</a:t>
            </a:r>
            <a:r>
              <a:rPr lang="zh-TW" altLang="en-US" sz="4900" dirty="0" smtClean="0"/>
              <a:t>依賴性及</a:t>
            </a:r>
            <a:r>
              <a:rPr lang="zh-TW" altLang="en-US" sz="4900" dirty="0"/>
              <a:t>順從性，遑論照料義務。是主持教授雖有辦理採購，仍不符合公務員有關公共事務、法定職務權限等要件，自非刑法上之公務員。具體而言，請購物品（非採購）固勿論；縱有直接辦理採購事務，依政府採購法規定意旨及法律解釋之原則，因非專業之人員，且所涉亦非攸關國計民生之事項，同非在授權公務員之列。況其後修正通過之科學技術基本法，為杜爭議，已經直接在第六條第四項明文規定，上揭各情形，不適用政府採購法之規定，排除授權公務員之適用；至於科學技術基本法雖有子法即科學技術研究發展採購監督管理辦法之設，僅為內部管理之便，不能超越該母法及政府採購法規定意旨，採取更為寬鬆之解釋，不應因此被視成委託公務員</a:t>
            </a:r>
            <a:r>
              <a:rPr lang="zh-TW" altLang="en-US" sz="4900" dirty="0" smtClean="0"/>
              <a:t>。</a:t>
            </a:r>
            <a:endParaRPr lang="en-US" altLang="zh-TW" sz="4900" dirty="0" smtClean="0"/>
          </a:p>
          <a:p>
            <a:r>
              <a:rPr lang="zh-TW" altLang="en-US" sz="4900" dirty="0" smtClean="0"/>
              <a:t>五</a:t>
            </a:r>
            <a:r>
              <a:rPr lang="zh-TW" altLang="en-US" sz="4900" dirty="0"/>
              <a:t>、倘主持教授有詐領或溢領補助經費等情形，則視具體案情，依刑事法相關之規定論處，自不待言</a:t>
            </a:r>
            <a:r>
              <a:rPr lang="zh-TW" altLang="en-US" sz="4500" dirty="0"/>
              <a:t>。</a:t>
            </a:r>
          </a:p>
        </p:txBody>
      </p:sp>
    </p:spTree>
    <p:extLst>
      <p:ext uri="{BB962C8B-B14F-4D97-AF65-F5344CB8AC3E}">
        <p14:creationId xmlns:p14="http://schemas.microsoft.com/office/powerpoint/2010/main" val="16039110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fld id="{5D31F930-CA4F-414D-B844-DF0C94905140}" type="slidenum">
              <a:rPr lang="zh-TW" altLang="en-US"/>
              <a:pPr/>
              <a:t>25</a:t>
            </a:fld>
            <a:endParaRPr lang="en-US" altLang="zh-TW"/>
          </a:p>
        </p:txBody>
      </p:sp>
      <p:sp>
        <p:nvSpPr>
          <p:cNvPr id="897026" name="Rectangle 2"/>
          <p:cNvSpPr>
            <a:spLocks noGrp="1" noChangeArrowheads="1"/>
          </p:cNvSpPr>
          <p:nvPr>
            <p:ph type="title"/>
          </p:nvPr>
        </p:nvSpPr>
        <p:spPr>
          <a:xfrm>
            <a:off x="179388" y="0"/>
            <a:ext cx="8964612" cy="908050"/>
          </a:xfrm>
        </p:spPr>
        <p:txBody>
          <a:bodyPr>
            <a:normAutofit/>
          </a:bodyPr>
          <a:lstStyle/>
          <a:p>
            <a:pPr algn="ctr"/>
            <a:r>
              <a:rPr lang="zh-TW" altLang="en-US" sz="4800" b="1" dirty="0" smtClean="0">
                <a:ea typeface="標楷體" pitchFamily="65" charset="-120"/>
              </a:rPr>
              <a:t>刑法</a:t>
            </a:r>
            <a:r>
              <a:rPr lang="zh-TW" altLang="en-US" sz="4800" b="1" dirty="0">
                <a:ea typeface="標楷體" pitchFamily="65" charset="-120"/>
              </a:rPr>
              <a:t>公務員中</a:t>
            </a:r>
            <a:r>
              <a:rPr lang="zh-TW" altLang="en-US" sz="4800" b="1" dirty="0" smtClean="0">
                <a:ea typeface="標楷體" pitchFamily="65" charset="-120"/>
              </a:rPr>
              <a:t>之受託公務員</a:t>
            </a:r>
            <a:endParaRPr lang="zh-TW" altLang="en-US" sz="4800" b="1" dirty="0">
              <a:solidFill>
                <a:srgbClr val="FFFF00"/>
              </a:solidFill>
              <a:latin typeface="標楷體" pitchFamily="65" charset="-120"/>
              <a:ea typeface="標楷體" pitchFamily="65" charset="-120"/>
            </a:endParaRPr>
          </a:p>
        </p:txBody>
      </p:sp>
      <p:sp>
        <p:nvSpPr>
          <p:cNvPr id="897027" name="Rectangle 3"/>
          <p:cNvSpPr>
            <a:spLocks noGrp="1" noChangeArrowheads="1"/>
          </p:cNvSpPr>
          <p:nvPr>
            <p:ph type="body" idx="1"/>
          </p:nvPr>
        </p:nvSpPr>
        <p:spPr>
          <a:xfrm>
            <a:off x="395288" y="1024838"/>
            <a:ext cx="8229600" cy="3780861"/>
          </a:xfrm>
        </p:spPr>
        <p:txBody>
          <a:bodyPr/>
          <a:lstStyle/>
          <a:p>
            <a:pPr marL="36576" indent="0">
              <a:buNone/>
            </a:pPr>
            <a:r>
              <a:rPr lang="zh-TW" altLang="en-US" b="1" dirty="0" smtClean="0">
                <a:solidFill>
                  <a:srgbClr val="FFFF00"/>
                </a:solidFill>
                <a:latin typeface="標楷體" pitchFamily="65" charset="-120"/>
                <a:ea typeface="標楷體" pitchFamily="65" charset="-120"/>
              </a:rPr>
              <a:t>受委託行使公權力之定性</a:t>
            </a:r>
            <a:r>
              <a:rPr lang="zh-TW" altLang="en-US" b="1" dirty="0">
                <a:solidFill>
                  <a:srgbClr val="FFFF00"/>
                </a:solidFill>
                <a:latin typeface="標楷體" pitchFamily="65" charset="-120"/>
                <a:ea typeface="標楷體" pitchFamily="65" charset="-120"/>
              </a:rPr>
              <a:t>，</a:t>
            </a:r>
            <a:r>
              <a:rPr lang="zh-TW" altLang="en-US" b="1" dirty="0" smtClean="0">
                <a:solidFill>
                  <a:srgbClr val="FFFF00"/>
                </a:solidFill>
                <a:latin typeface="標楷體" pitchFamily="65" charset="-120"/>
                <a:ea typeface="標楷體" pitchFamily="65" charset="-120"/>
              </a:rPr>
              <a:t>與行政法上公</a:t>
            </a:r>
            <a:r>
              <a:rPr lang="zh-TW" altLang="en-US" b="1" dirty="0">
                <a:solidFill>
                  <a:srgbClr val="FFFF00"/>
                </a:solidFill>
              </a:rPr>
              <a:t>、</a:t>
            </a:r>
            <a:r>
              <a:rPr lang="zh-TW" altLang="en-US" b="1" dirty="0">
                <a:solidFill>
                  <a:srgbClr val="FFFF00"/>
                </a:solidFill>
                <a:latin typeface="標楷體" pitchFamily="65" charset="-120"/>
                <a:ea typeface="標楷體" pitchFamily="65" charset="-120"/>
              </a:rPr>
              <a:t>私法區別之標準與</a:t>
            </a:r>
            <a:r>
              <a:rPr lang="zh-TW" altLang="en-US" b="1" dirty="0" smtClean="0">
                <a:solidFill>
                  <a:srgbClr val="FFFF00"/>
                </a:solidFill>
                <a:latin typeface="標楷體" pitchFamily="65" charset="-120"/>
                <a:ea typeface="標楷體" pitchFamily="65" charset="-120"/>
              </a:rPr>
              <a:t>實益</a:t>
            </a:r>
            <a:r>
              <a:rPr lang="zh-TW" altLang="en-US" b="1" dirty="0" smtClean="0">
                <a:solidFill>
                  <a:srgbClr val="FFFF00"/>
                </a:solidFill>
              </a:rPr>
              <a:t>。</a:t>
            </a:r>
            <a:endParaRPr lang="zh-TW" altLang="en-US" b="1" dirty="0">
              <a:solidFill>
                <a:srgbClr val="FFFF00"/>
              </a:solidFill>
            </a:endParaRPr>
          </a:p>
          <a:p>
            <a:pPr>
              <a:buFont typeface="Wingdings" pitchFamily="2" charset="2"/>
              <a:buNone/>
            </a:pPr>
            <a:r>
              <a:rPr lang="zh-TW" altLang="en-US" b="1" dirty="0" smtClean="0">
                <a:solidFill>
                  <a:srgbClr val="FFFF00"/>
                </a:solidFill>
                <a:latin typeface="標楷體" pitchFamily="65" charset="-120"/>
                <a:ea typeface="標楷體" pitchFamily="65" charset="-120"/>
              </a:rPr>
              <a:t>組織</a:t>
            </a:r>
            <a:r>
              <a:rPr lang="zh-TW" altLang="en-US" b="1" dirty="0">
                <a:solidFill>
                  <a:srgbClr val="FFFF00"/>
                </a:solidFill>
                <a:latin typeface="標楷體" pitchFamily="65" charset="-120"/>
                <a:ea typeface="標楷體" pitchFamily="65" charset="-120"/>
              </a:rPr>
              <a:t>　　　　　　</a:t>
            </a:r>
            <a:r>
              <a:rPr lang="zh-TW" altLang="en-US" b="1" dirty="0" smtClean="0">
                <a:solidFill>
                  <a:srgbClr val="FFFF00"/>
                </a:solidFill>
                <a:latin typeface="標楷體" pitchFamily="65" charset="-120"/>
                <a:ea typeface="標楷體" pitchFamily="65" charset="-120"/>
              </a:rPr>
              <a:t>作用</a:t>
            </a:r>
            <a:r>
              <a:rPr lang="zh-TW" altLang="en-US" b="1" dirty="0">
                <a:solidFill>
                  <a:srgbClr val="FFFF00"/>
                </a:solidFill>
                <a:latin typeface="標楷體" pitchFamily="65" charset="-120"/>
                <a:ea typeface="標楷體" pitchFamily="65" charset="-120"/>
              </a:rPr>
              <a:t>　　　　　救濟</a:t>
            </a:r>
          </a:p>
          <a:p>
            <a:pPr>
              <a:buFont typeface="Wingdings" pitchFamily="2" charset="2"/>
              <a:buNone/>
            </a:pPr>
            <a:r>
              <a:rPr lang="zh-TW" altLang="en-US" b="1" dirty="0">
                <a:solidFill>
                  <a:srgbClr val="FFFF00"/>
                </a:solidFill>
                <a:latin typeface="標楷體" pitchFamily="65" charset="-120"/>
                <a:ea typeface="標楷體" pitchFamily="65" charset="-120"/>
              </a:rPr>
              <a:t>公　　　　　　　公權力　　　　行政救濟　　　</a:t>
            </a:r>
          </a:p>
          <a:p>
            <a:pPr>
              <a:buFont typeface="Wingdings" pitchFamily="2" charset="2"/>
              <a:buNone/>
            </a:pPr>
            <a:endParaRPr lang="zh-TW" altLang="en-US" b="1" dirty="0">
              <a:solidFill>
                <a:srgbClr val="FFFF00"/>
              </a:solidFill>
              <a:latin typeface="標楷體" pitchFamily="65" charset="-120"/>
              <a:ea typeface="標楷體" pitchFamily="65" charset="-120"/>
            </a:endParaRPr>
          </a:p>
          <a:p>
            <a:pPr>
              <a:buFont typeface="Wingdings" pitchFamily="2" charset="2"/>
              <a:buNone/>
            </a:pPr>
            <a:r>
              <a:rPr lang="zh-TW" altLang="en-US" b="1" dirty="0">
                <a:solidFill>
                  <a:srgbClr val="FFFF00"/>
                </a:solidFill>
                <a:latin typeface="標楷體" pitchFamily="65" charset="-120"/>
                <a:ea typeface="標楷體" pitchFamily="65" charset="-120"/>
              </a:rPr>
              <a:t>私　　　　　　　私經濟　　　　民事訴訟　</a:t>
            </a:r>
          </a:p>
          <a:p>
            <a:pPr>
              <a:buFont typeface="Wingdings" pitchFamily="2" charset="2"/>
              <a:buNone/>
            </a:pPr>
            <a:endParaRPr lang="zh-TW" altLang="en-US" b="1" dirty="0">
              <a:solidFill>
                <a:srgbClr val="FFFF00"/>
              </a:solidFill>
              <a:latin typeface="標楷體" pitchFamily="65" charset="-120"/>
              <a:ea typeface="標楷體" pitchFamily="65" charset="-120"/>
            </a:endParaRPr>
          </a:p>
          <a:p>
            <a:endParaRPr lang="zh-TW" altLang="en-US" dirty="0" smtClean="0">
              <a:solidFill>
                <a:srgbClr val="FFFF00"/>
              </a:solidFill>
              <a:latin typeface="標楷體" pitchFamily="65" charset="-120"/>
              <a:ea typeface="標楷體" pitchFamily="65" charset="-120"/>
            </a:endParaRPr>
          </a:p>
          <a:p>
            <a:endParaRPr lang="zh-TW" altLang="en-US" dirty="0">
              <a:solidFill>
                <a:srgbClr val="FFFF00"/>
              </a:solidFill>
            </a:endParaRPr>
          </a:p>
        </p:txBody>
      </p:sp>
      <p:sp>
        <p:nvSpPr>
          <p:cNvPr id="897028" name="AutoShape 4"/>
          <p:cNvSpPr>
            <a:spLocks noChangeArrowheads="1"/>
          </p:cNvSpPr>
          <p:nvPr/>
        </p:nvSpPr>
        <p:spPr bwMode="auto">
          <a:xfrm>
            <a:off x="1231181" y="2604484"/>
            <a:ext cx="1989576" cy="485775"/>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97029" name="AutoShape 5"/>
          <p:cNvSpPr>
            <a:spLocks noChangeArrowheads="1"/>
          </p:cNvSpPr>
          <p:nvPr/>
        </p:nvSpPr>
        <p:spPr bwMode="auto">
          <a:xfrm>
            <a:off x="1294106" y="3751553"/>
            <a:ext cx="1989576" cy="485775"/>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97030" name="AutoShape 6"/>
          <p:cNvSpPr>
            <a:spLocks noChangeArrowheads="1"/>
          </p:cNvSpPr>
          <p:nvPr/>
        </p:nvSpPr>
        <p:spPr bwMode="auto">
          <a:xfrm>
            <a:off x="5080512" y="3751552"/>
            <a:ext cx="647700" cy="485775"/>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97031" name="AutoShape 7"/>
          <p:cNvSpPr>
            <a:spLocks noChangeArrowheads="1"/>
          </p:cNvSpPr>
          <p:nvPr/>
        </p:nvSpPr>
        <p:spPr bwMode="auto">
          <a:xfrm>
            <a:off x="5080512" y="2690709"/>
            <a:ext cx="647700" cy="485775"/>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 name="AutoShape 4"/>
          <p:cNvSpPr>
            <a:spLocks noChangeArrowheads="1"/>
          </p:cNvSpPr>
          <p:nvPr/>
        </p:nvSpPr>
        <p:spPr bwMode="auto">
          <a:xfrm rot="1341395">
            <a:off x="1221867" y="3205861"/>
            <a:ext cx="1980952" cy="485775"/>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4" name="AutoShape 4"/>
          <p:cNvSpPr>
            <a:spLocks noChangeArrowheads="1"/>
          </p:cNvSpPr>
          <p:nvPr/>
        </p:nvSpPr>
        <p:spPr bwMode="auto">
          <a:xfrm rot="20273277">
            <a:off x="1218320" y="3223949"/>
            <a:ext cx="1983971" cy="485775"/>
          </a:xfrm>
          <a:prstGeom prst="rightArrow">
            <a:avLst>
              <a:gd name="adj1" fmla="val 50000"/>
              <a:gd name="adj2" fmla="val 33333"/>
            </a:avLst>
          </a:prstGeom>
          <a:solidFill>
            <a:srgbClr val="FF0000"/>
          </a:solidFill>
          <a:ln w="9525">
            <a:solidFill>
              <a:schemeClr val="tx1"/>
            </a:solidFill>
            <a:miter lim="800000"/>
            <a:headEnd/>
            <a:tailEnd/>
          </a:ln>
          <a:effectLst/>
          <a:extLst/>
        </p:spPr>
        <p:txBody>
          <a:bodyPr wrap="none" anchor="ctr"/>
          <a:lstStyle/>
          <a:p>
            <a:endParaRPr lang="zh-TW" altLang="en-US">
              <a:solidFill>
                <a:srgbClr val="FF0000"/>
              </a:solidFill>
            </a:endParaRPr>
          </a:p>
        </p:txBody>
      </p:sp>
      <p:sp>
        <p:nvSpPr>
          <p:cNvPr id="2" name="矩形 1"/>
          <p:cNvSpPr/>
          <p:nvPr/>
        </p:nvSpPr>
        <p:spPr>
          <a:xfrm>
            <a:off x="0" y="4247535"/>
            <a:ext cx="9143999" cy="263996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indent="-365125">
              <a:lnSpc>
                <a:spcPts val="4000"/>
              </a:lnSpc>
              <a:buFont typeface="Wingdings" panose="05000000000000000000" pitchFamily="2" charset="2"/>
              <a:buChar char="l"/>
            </a:pPr>
            <a:r>
              <a:rPr lang="zh-TW" altLang="zh-TW" sz="2400" dirty="0" smtClean="0">
                <a:latin typeface="新細明體" panose="02020500000000000000" pitchFamily="18" charset="-120"/>
                <a:ea typeface="新細明體" panose="02020500000000000000" pitchFamily="18" charset="-120"/>
              </a:rPr>
              <a:t>如</a:t>
            </a:r>
            <a:r>
              <a:rPr lang="zh-TW" altLang="zh-TW" sz="2400" dirty="0">
                <a:latin typeface="新細明體" panose="02020500000000000000" pitchFamily="18" charset="-120"/>
                <a:ea typeface="新細明體" panose="02020500000000000000" pitchFamily="18" charset="-120"/>
              </a:rPr>
              <a:t>僅受公務機關私經濟行為之民事委任，非屬委託公務員</a:t>
            </a:r>
            <a:endParaRPr lang="en-US" altLang="zh-TW" sz="2400" dirty="0">
              <a:latin typeface="新細明體" panose="02020500000000000000" pitchFamily="18" charset="-120"/>
              <a:ea typeface="新細明體" panose="02020500000000000000" pitchFamily="18" charset="-120"/>
            </a:endParaRPr>
          </a:p>
          <a:p>
            <a:pPr marL="365125" lvl="1" indent="0">
              <a:lnSpc>
                <a:spcPts val="4000"/>
              </a:lnSpc>
              <a:buNone/>
            </a:pPr>
            <a:r>
              <a:rPr lang="zh-TW" altLang="zh-TW" sz="2400" dirty="0">
                <a:latin typeface="新細明體" panose="02020500000000000000" pitchFamily="18" charset="-120"/>
                <a:ea typeface="新細明體" panose="02020500000000000000" pitchFamily="18" charset="-120"/>
              </a:rPr>
              <a:t>例如：受稅捐機關委託代收稅款之農會或便利商店員工侵占所經手代收之稅款。</a:t>
            </a:r>
            <a:endParaRPr lang="en-US" altLang="zh-TW" sz="2400" dirty="0">
              <a:latin typeface="新細明體" panose="02020500000000000000" pitchFamily="18" charset="-120"/>
              <a:ea typeface="新細明體" panose="02020500000000000000" pitchFamily="18" charset="-120"/>
            </a:endParaRPr>
          </a:p>
          <a:p>
            <a:pPr marL="365125" indent="-365125">
              <a:lnSpc>
                <a:spcPts val="4000"/>
              </a:lnSpc>
              <a:spcBef>
                <a:spcPts val="0"/>
              </a:spcBef>
              <a:buFont typeface="Wingdings" panose="05000000000000000000" pitchFamily="2" charset="2"/>
              <a:buChar char="l"/>
            </a:pPr>
            <a:r>
              <a:rPr lang="zh-TW" altLang="zh-TW" sz="2400" dirty="0" smtClean="0">
                <a:latin typeface="新細明體" panose="02020500000000000000" pitchFamily="18" charset="-120"/>
                <a:ea typeface="新細明體" panose="02020500000000000000" pitchFamily="18" charset="-120"/>
              </a:rPr>
              <a:t>行政</a:t>
            </a:r>
            <a:r>
              <a:rPr lang="zh-TW" altLang="zh-TW" sz="2400" dirty="0">
                <a:latin typeface="新細明體" panose="02020500000000000000" pitchFamily="18" charset="-120"/>
                <a:ea typeface="新細明體" panose="02020500000000000000" pitchFamily="18" charset="-120"/>
              </a:rPr>
              <a:t>輔助人，非屬委託公務員。</a:t>
            </a:r>
            <a:endParaRPr lang="en-US" altLang="zh-TW" sz="2400" dirty="0">
              <a:latin typeface="新細明體" panose="02020500000000000000" pitchFamily="18" charset="-120"/>
              <a:ea typeface="新細明體" panose="02020500000000000000" pitchFamily="18" charset="-120"/>
            </a:endParaRPr>
          </a:p>
          <a:p>
            <a:pPr marL="365125" lvl="1" indent="0">
              <a:lnSpc>
                <a:spcPts val="4000"/>
              </a:lnSpc>
              <a:spcBef>
                <a:spcPts val="0"/>
              </a:spcBef>
              <a:buNone/>
            </a:pPr>
            <a:r>
              <a:rPr lang="zh-TW" altLang="zh-TW" sz="2400" dirty="0">
                <a:latin typeface="新細明體" panose="02020500000000000000" pitchFamily="18" charset="-120"/>
                <a:ea typeface="新細明體" panose="02020500000000000000" pitchFamily="18" charset="-120"/>
              </a:rPr>
              <a:t>例如：民間拖吊業者從事違規車輛拖吊業務。</a:t>
            </a:r>
          </a:p>
        </p:txBody>
      </p:sp>
    </p:spTree>
    <p:extLst>
      <p:ext uri="{BB962C8B-B14F-4D97-AF65-F5344CB8AC3E}">
        <p14:creationId xmlns:p14="http://schemas.microsoft.com/office/powerpoint/2010/main" val="310115589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1B19E317-6D55-4A1E-A733-7CC28BD8B729}" type="slidenum">
              <a:rPr lang="zh-TW" altLang="en-US"/>
              <a:pPr>
                <a:defRPr/>
              </a:pPr>
              <a:t>26</a:t>
            </a:fld>
            <a:endParaRPr lang="en-US" altLang="zh-TW"/>
          </a:p>
        </p:txBody>
      </p:sp>
      <p:sp>
        <p:nvSpPr>
          <p:cNvPr id="900098" name="Rectangle 2"/>
          <p:cNvSpPr>
            <a:spLocks noGrp="1" noChangeArrowheads="1"/>
          </p:cNvSpPr>
          <p:nvPr>
            <p:ph type="title"/>
          </p:nvPr>
        </p:nvSpPr>
        <p:spPr>
          <a:xfrm>
            <a:off x="176981" y="0"/>
            <a:ext cx="8520932" cy="1356852"/>
          </a:xfrm>
        </p:spPr>
        <p:txBody>
          <a:bodyPr>
            <a:normAutofit/>
          </a:bodyPr>
          <a:lstStyle/>
          <a:p>
            <a:pPr>
              <a:defRPr/>
            </a:pPr>
            <a:r>
              <a:rPr lang="zh-TW" altLang="en-US" sz="5400" b="1" dirty="0">
                <a:solidFill>
                  <a:srgbClr val="FFFF00"/>
                </a:solidFill>
                <a:ea typeface="標楷體" pitchFamily="65" charset="-120"/>
              </a:rPr>
              <a:t>公務員之服從義務</a:t>
            </a:r>
          </a:p>
        </p:txBody>
      </p:sp>
      <p:sp>
        <p:nvSpPr>
          <p:cNvPr id="79876" name="Rectangle 3"/>
          <p:cNvSpPr>
            <a:spLocks noGrp="1" noChangeArrowheads="1"/>
          </p:cNvSpPr>
          <p:nvPr>
            <p:ph type="body" idx="1"/>
          </p:nvPr>
        </p:nvSpPr>
        <p:spPr>
          <a:xfrm>
            <a:off x="468312" y="1474839"/>
            <a:ext cx="8447087" cy="5312349"/>
          </a:xfrm>
        </p:spPr>
        <p:txBody>
          <a:bodyPr>
            <a:normAutofit fontScale="85000" lnSpcReduction="20000"/>
          </a:bodyPr>
          <a:lstStyle/>
          <a:p>
            <a:r>
              <a:rPr lang="zh-TW" altLang="en-US" b="1" dirty="0" smtClean="0"/>
              <a:t>刑法</a:t>
            </a:r>
            <a:r>
              <a:rPr lang="en-US" altLang="zh-TW" b="1" dirty="0" smtClean="0"/>
              <a:t>§21</a:t>
            </a:r>
            <a:r>
              <a:rPr lang="zh-TW" altLang="en-US" dirty="0" smtClean="0"/>
              <a:t>（阻卻違法事由</a:t>
            </a:r>
            <a:r>
              <a:rPr lang="en-US" altLang="zh-TW" dirty="0" smtClean="0"/>
              <a:t>---</a:t>
            </a:r>
            <a:r>
              <a:rPr lang="zh-TW" altLang="en-US" dirty="0" smtClean="0"/>
              <a:t>依法</a:t>
            </a:r>
            <a:r>
              <a:rPr lang="zh-TW" altLang="en-US" dirty="0"/>
              <a:t>令之行為</a:t>
            </a:r>
            <a:r>
              <a:rPr lang="zh-TW" altLang="en-US" dirty="0" smtClean="0"/>
              <a:t>）</a:t>
            </a:r>
            <a:endParaRPr lang="en-US" altLang="zh-TW" dirty="0" smtClean="0"/>
          </a:p>
          <a:p>
            <a:pPr marL="36576" indent="0">
              <a:buNone/>
            </a:pPr>
            <a:r>
              <a:rPr lang="zh-TW" altLang="en-US" dirty="0"/>
              <a:t>依法令之行為，不罰。依所屬上級公務員命令之職務上行為，不罰。</a:t>
            </a:r>
            <a:r>
              <a:rPr lang="zh-TW" altLang="en-US" b="1" dirty="0">
                <a:solidFill>
                  <a:srgbClr val="FFFF00"/>
                </a:solidFill>
              </a:rPr>
              <a:t>但明知命令違法者，不在此限。</a:t>
            </a:r>
            <a:r>
              <a:rPr lang="zh-TW" altLang="en-US" b="1" dirty="0"/>
              <a:t>實務學說均採相對服從義務，亦即當事人仍須自行判斷，而與武官之絕對服從者不同，是自</a:t>
            </a:r>
            <a:r>
              <a:rPr lang="zh-TW" altLang="en-US" b="1" dirty="0">
                <a:solidFill>
                  <a:srgbClr val="FFFF00"/>
                </a:solidFill>
              </a:rPr>
              <a:t>不能僅因係上級之命令即免責。</a:t>
            </a:r>
            <a:endParaRPr lang="en-US" altLang="zh-TW" b="1" dirty="0">
              <a:solidFill>
                <a:srgbClr val="FFFF00"/>
              </a:solidFill>
            </a:endParaRPr>
          </a:p>
          <a:p>
            <a:r>
              <a:rPr lang="zh-TW" altLang="en-US" b="1" dirty="0" smtClean="0"/>
              <a:t>公務人員保障法</a:t>
            </a:r>
            <a:r>
              <a:rPr lang="en-US" altLang="zh-TW" b="1" dirty="0" smtClean="0"/>
              <a:t>§17</a:t>
            </a:r>
          </a:p>
          <a:p>
            <a:pPr marL="36576" indent="0">
              <a:buNone/>
            </a:pPr>
            <a:r>
              <a:rPr lang="zh-TW" altLang="en-US" dirty="0"/>
              <a:t>公務人員對於長官監督範圍內所發之命令有服從義務，如認為該命令</a:t>
            </a:r>
            <a:r>
              <a:rPr lang="zh-TW" altLang="en-US" dirty="0" smtClean="0"/>
              <a:t>違法，應</a:t>
            </a:r>
            <a:r>
              <a:rPr lang="zh-TW" altLang="en-US" dirty="0"/>
              <a:t>負報告之義務；該管長官如認其命令並未違法，而以書面下達時，</a:t>
            </a:r>
            <a:r>
              <a:rPr lang="zh-TW" altLang="en-US" dirty="0" smtClean="0"/>
              <a:t>公務人員</a:t>
            </a:r>
            <a:r>
              <a:rPr lang="zh-TW" altLang="en-US" dirty="0"/>
              <a:t>即應服從；其因此所生之責任，由該長官負之。但其命令有違反</a:t>
            </a:r>
            <a:r>
              <a:rPr lang="zh-TW" altLang="en-US" dirty="0" smtClean="0"/>
              <a:t>刑          </a:t>
            </a:r>
            <a:r>
              <a:rPr lang="zh-TW" altLang="en-US" dirty="0"/>
              <a:t>事法律者，公務人員無服從之義務</a:t>
            </a:r>
            <a:r>
              <a:rPr lang="zh-TW" altLang="en-US" dirty="0" smtClean="0"/>
              <a:t>。</a:t>
            </a:r>
            <a:endParaRPr lang="en-US" altLang="zh-TW" dirty="0" smtClean="0"/>
          </a:p>
          <a:p>
            <a:pPr marL="36576" indent="0">
              <a:buNone/>
            </a:pPr>
            <a:r>
              <a:rPr lang="zh-TW" altLang="en-US" b="1" dirty="0" smtClean="0">
                <a:solidFill>
                  <a:srgbClr val="FFFF00"/>
                </a:solidFill>
              </a:rPr>
              <a:t>前項</a:t>
            </a:r>
            <a:r>
              <a:rPr lang="zh-TW" altLang="en-US" b="1" dirty="0">
                <a:solidFill>
                  <a:srgbClr val="FFFF00"/>
                </a:solidFill>
              </a:rPr>
              <a:t>情形，該管長官非以書面下達命令者，公務人員得請求其以書面為</a:t>
            </a:r>
            <a:r>
              <a:rPr lang="zh-TW" altLang="en-US" b="1" dirty="0" smtClean="0">
                <a:solidFill>
                  <a:srgbClr val="FFFF00"/>
                </a:solidFill>
              </a:rPr>
              <a:t>之</a:t>
            </a:r>
            <a:r>
              <a:rPr lang="zh-TW" altLang="en-US" dirty="0" smtClean="0"/>
              <a:t>，該</a:t>
            </a:r>
            <a:r>
              <a:rPr lang="zh-TW" altLang="en-US" dirty="0"/>
              <a:t>管長官拒絕時，視為撤回其命令。</a:t>
            </a:r>
          </a:p>
          <a:p>
            <a:pPr marL="36576" indent="0">
              <a:buNone/>
            </a:pPr>
            <a:endParaRPr lang="en-US" altLang="zh-TW" b="1" dirty="0" smtClean="0">
              <a:solidFill>
                <a:srgbClr val="FFFF00"/>
              </a:solidFill>
            </a:endParaRPr>
          </a:p>
          <a:p>
            <a:pPr marL="36576" indent="0">
              <a:buNone/>
            </a:pPr>
            <a:endParaRPr lang="zh-TW" altLang="en-US" b="1" dirty="0">
              <a:solidFill>
                <a:srgbClr val="FFFF00"/>
              </a:solidFill>
            </a:endParaRPr>
          </a:p>
          <a:p>
            <a:pPr marL="36576" indent="0">
              <a:buNone/>
            </a:pPr>
            <a:endParaRPr lang="zh-TW" altLang="en-US" dirty="0"/>
          </a:p>
          <a:p>
            <a:pPr marL="36576" indent="0">
              <a:buNone/>
            </a:pPr>
            <a:endParaRPr lang="zh-TW" altLang="en-US" dirty="0"/>
          </a:p>
        </p:txBody>
      </p:sp>
    </p:spTree>
    <p:extLst>
      <p:ext uri="{BB962C8B-B14F-4D97-AF65-F5344CB8AC3E}">
        <p14:creationId xmlns:p14="http://schemas.microsoft.com/office/powerpoint/2010/main" val="9718197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9213" y="0"/>
            <a:ext cx="7978877" cy="1143000"/>
          </a:xfrm>
        </p:spPr>
        <p:txBody>
          <a:bodyPr>
            <a:normAutofit fontScale="90000"/>
          </a:bodyPr>
          <a:lstStyle/>
          <a:p>
            <a:r>
              <a:rPr lang="zh-TW" altLang="en-US" dirty="0" smtClean="0"/>
              <a:t>貪污治罪條例只處罰刑法公務員？</a:t>
            </a:r>
            <a:endParaRPr lang="zh-TW" altLang="en-US" dirty="0"/>
          </a:p>
        </p:txBody>
      </p:sp>
      <p:sp>
        <p:nvSpPr>
          <p:cNvPr id="3" name="內容版面配置區 2"/>
          <p:cNvSpPr>
            <a:spLocks noGrp="1"/>
          </p:cNvSpPr>
          <p:nvPr>
            <p:ph idx="1"/>
          </p:nvPr>
        </p:nvSpPr>
        <p:spPr>
          <a:xfrm>
            <a:off x="1" y="1327356"/>
            <a:ext cx="9143999" cy="5530644"/>
          </a:xfrm>
        </p:spPr>
        <p:txBody>
          <a:bodyPr>
            <a:normAutofit fontScale="40000" lnSpcReduction="20000"/>
          </a:bodyPr>
          <a:lstStyle/>
          <a:p>
            <a:r>
              <a:rPr lang="zh-TW" altLang="en-US" sz="4300" b="1" dirty="0">
                <a:solidFill>
                  <a:srgbClr val="FFFF00"/>
                </a:solidFill>
              </a:rPr>
              <a:t>第  </a:t>
            </a:r>
            <a:r>
              <a:rPr lang="en-US" altLang="zh-TW" sz="4300" b="1" dirty="0">
                <a:solidFill>
                  <a:srgbClr val="FFFF00"/>
                </a:solidFill>
              </a:rPr>
              <a:t>2 </a:t>
            </a:r>
            <a:r>
              <a:rPr lang="zh-TW" altLang="en-US" sz="4300" b="1" dirty="0">
                <a:solidFill>
                  <a:srgbClr val="FFFF00"/>
                </a:solidFill>
              </a:rPr>
              <a:t>條    （犯罪主體）</a:t>
            </a:r>
          </a:p>
          <a:p>
            <a:r>
              <a:rPr lang="zh-TW" altLang="en-US" sz="4300" dirty="0"/>
              <a:t>            公務員犯本條例之罪者，依本條例處斷。</a:t>
            </a:r>
          </a:p>
          <a:p>
            <a:r>
              <a:rPr lang="zh-TW" altLang="en-US" sz="4300" b="1" dirty="0" smtClean="0">
                <a:solidFill>
                  <a:srgbClr val="FFFF00"/>
                </a:solidFill>
              </a:rPr>
              <a:t>第  </a:t>
            </a:r>
            <a:r>
              <a:rPr lang="en-US" altLang="zh-TW" sz="4300" b="1" dirty="0">
                <a:solidFill>
                  <a:srgbClr val="FFFF00"/>
                </a:solidFill>
              </a:rPr>
              <a:t>3 </a:t>
            </a:r>
            <a:r>
              <a:rPr lang="zh-TW" altLang="en-US" sz="4300" b="1" dirty="0">
                <a:solidFill>
                  <a:srgbClr val="FFFF00"/>
                </a:solidFill>
              </a:rPr>
              <a:t>條    （共犯之適用）</a:t>
            </a:r>
          </a:p>
          <a:p>
            <a:r>
              <a:rPr lang="zh-TW" altLang="en-US" sz="4300" b="1" dirty="0">
                <a:solidFill>
                  <a:srgbClr val="FFFF00"/>
                </a:solidFill>
              </a:rPr>
              <a:t>            與前條人員共犯本條例之罪者，亦依本條例處斷。</a:t>
            </a:r>
          </a:p>
          <a:p>
            <a:r>
              <a:rPr lang="zh-TW" altLang="en-US" sz="4300" b="1" dirty="0">
                <a:solidFill>
                  <a:srgbClr val="FFFF00"/>
                </a:solidFill>
              </a:rPr>
              <a:t>第 </a:t>
            </a:r>
            <a:r>
              <a:rPr lang="en-US" altLang="zh-TW" sz="4300" b="1" dirty="0">
                <a:solidFill>
                  <a:srgbClr val="FFFF00"/>
                </a:solidFill>
              </a:rPr>
              <a:t>11 </a:t>
            </a:r>
            <a:r>
              <a:rPr lang="zh-TW" altLang="en-US" sz="4300" b="1" dirty="0">
                <a:solidFill>
                  <a:srgbClr val="FFFF00"/>
                </a:solidFill>
              </a:rPr>
              <a:t>條    （行賄之處罰）</a:t>
            </a:r>
          </a:p>
          <a:p>
            <a:r>
              <a:rPr lang="zh-TW" altLang="en-US" sz="4300" dirty="0"/>
              <a:t>            對於第二條人員，關於違背職務之行為，行求、期約或交付賄賂或其他</a:t>
            </a:r>
            <a:r>
              <a:rPr lang="zh-TW" altLang="en-US" sz="4300" dirty="0" smtClean="0"/>
              <a:t>不正利益者</a:t>
            </a:r>
            <a:r>
              <a:rPr lang="zh-TW" altLang="en-US" sz="4300" dirty="0"/>
              <a:t>，</a:t>
            </a:r>
            <a:endParaRPr lang="en-US" altLang="zh-TW" sz="4300" dirty="0" smtClean="0"/>
          </a:p>
          <a:p>
            <a:r>
              <a:rPr lang="zh-TW" altLang="en-US" sz="4300" dirty="0"/>
              <a:t>　</a:t>
            </a:r>
            <a:r>
              <a:rPr lang="zh-TW" altLang="en-US" sz="4300" dirty="0" smtClean="0"/>
              <a:t>　     處</a:t>
            </a:r>
            <a:r>
              <a:rPr lang="en-US" altLang="zh-TW" sz="4300" dirty="0" smtClean="0"/>
              <a:t>1</a:t>
            </a:r>
            <a:r>
              <a:rPr lang="zh-TW" altLang="en-US" sz="4300" dirty="0" smtClean="0"/>
              <a:t>年以上</a:t>
            </a:r>
            <a:r>
              <a:rPr lang="en-US" altLang="zh-TW" sz="4300" dirty="0" smtClean="0"/>
              <a:t>7</a:t>
            </a:r>
            <a:r>
              <a:rPr lang="zh-TW" altLang="en-US" sz="4300" dirty="0" smtClean="0"/>
              <a:t>年</a:t>
            </a:r>
            <a:r>
              <a:rPr lang="zh-TW" altLang="en-US" sz="4300" dirty="0"/>
              <a:t>以下有期徒刑，得併科新</a:t>
            </a:r>
            <a:r>
              <a:rPr lang="zh-TW" altLang="en-US" sz="4300" dirty="0" smtClean="0"/>
              <a:t>臺幣</a:t>
            </a:r>
            <a:r>
              <a:rPr lang="en-US" altLang="zh-TW" sz="4300" dirty="0" smtClean="0"/>
              <a:t>300</a:t>
            </a:r>
            <a:r>
              <a:rPr lang="zh-TW" altLang="en-US" sz="4300" dirty="0" smtClean="0"/>
              <a:t>萬元</a:t>
            </a:r>
            <a:r>
              <a:rPr lang="zh-TW" altLang="en-US" sz="4300" dirty="0"/>
              <a:t>以下</a:t>
            </a:r>
            <a:r>
              <a:rPr lang="zh-TW" altLang="en-US" sz="4300" dirty="0" smtClean="0"/>
              <a:t>罰金。</a:t>
            </a:r>
          </a:p>
          <a:p>
            <a:r>
              <a:rPr lang="zh-TW" altLang="en-US" sz="4300" dirty="0" smtClean="0"/>
              <a:t>            </a:t>
            </a:r>
            <a:r>
              <a:rPr lang="zh-TW" altLang="en-US" sz="4300" dirty="0"/>
              <a:t>對於第二條人員，關於不違背職務之行為，行求、期約或交付賄賂或</a:t>
            </a:r>
            <a:r>
              <a:rPr lang="zh-TW" altLang="en-US" sz="4300" dirty="0" smtClean="0"/>
              <a:t>其他不正利益</a:t>
            </a:r>
          </a:p>
          <a:p>
            <a:r>
              <a:rPr lang="zh-TW" altLang="en-US" sz="4300" dirty="0" smtClean="0"/>
              <a:t>            者，處</a:t>
            </a:r>
            <a:r>
              <a:rPr lang="en-US" altLang="zh-TW" sz="4300" dirty="0" smtClean="0"/>
              <a:t>3</a:t>
            </a:r>
            <a:r>
              <a:rPr lang="zh-TW" altLang="en-US" sz="4300" dirty="0" smtClean="0"/>
              <a:t>年以下有期徒刑、拘役或科或併科新臺幣</a:t>
            </a:r>
            <a:r>
              <a:rPr lang="en-US" altLang="zh-TW" sz="4300" dirty="0" smtClean="0"/>
              <a:t>50</a:t>
            </a:r>
            <a:r>
              <a:rPr lang="zh-TW" altLang="en-US" sz="4300" dirty="0" smtClean="0"/>
              <a:t>萬元以下罰金</a:t>
            </a:r>
            <a:r>
              <a:rPr lang="zh-TW" altLang="en-US" sz="4300" dirty="0"/>
              <a:t>。</a:t>
            </a:r>
          </a:p>
          <a:p>
            <a:r>
              <a:rPr lang="zh-TW" altLang="en-US" sz="4300" dirty="0"/>
              <a:t>            對於外國、大陸地區、香港或澳門之公務員，就跨區貿易、投資或其他商</a:t>
            </a:r>
          </a:p>
          <a:p>
            <a:r>
              <a:rPr lang="zh-TW" altLang="en-US" sz="4300" dirty="0"/>
              <a:t>            業活動有關事項，為前二項行為者，依前二項規定處斷。</a:t>
            </a:r>
          </a:p>
          <a:p>
            <a:r>
              <a:rPr lang="zh-TW" altLang="en-US" sz="4300" dirty="0"/>
              <a:t>            </a:t>
            </a:r>
            <a:r>
              <a:rPr lang="zh-TW" altLang="en-US" sz="4300" b="1" dirty="0">
                <a:solidFill>
                  <a:srgbClr val="FFFF00"/>
                </a:solidFill>
              </a:rPr>
              <a:t>不具第二條人員之身分而犯前三項之罪者，亦同。</a:t>
            </a:r>
          </a:p>
          <a:p>
            <a:r>
              <a:rPr lang="zh-TW" altLang="en-US" sz="4300" b="1" dirty="0">
                <a:solidFill>
                  <a:srgbClr val="FFFF00"/>
                </a:solidFill>
              </a:rPr>
              <a:t>第 </a:t>
            </a:r>
            <a:r>
              <a:rPr lang="en-US" altLang="zh-TW" sz="4300" b="1" dirty="0">
                <a:solidFill>
                  <a:srgbClr val="FFFF00"/>
                </a:solidFill>
              </a:rPr>
              <a:t>15 </a:t>
            </a:r>
            <a:r>
              <a:rPr lang="zh-TW" altLang="en-US" sz="4300" b="1" dirty="0">
                <a:solidFill>
                  <a:srgbClr val="FFFF00"/>
                </a:solidFill>
              </a:rPr>
              <a:t>條    （藏匿代管贓物罪</a:t>
            </a:r>
            <a:r>
              <a:rPr lang="zh-TW" altLang="en-US" sz="4300" b="1" dirty="0" smtClean="0">
                <a:solidFill>
                  <a:srgbClr val="FFFF00"/>
                </a:solidFill>
              </a:rPr>
              <a:t>）</a:t>
            </a:r>
            <a:r>
              <a:rPr lang="zh-TW" altLang="en-US" sz="4300" b="1" dirty="0">
                <a:solidFill>
                  <a:srgbClr val="FFFF00"/>
                </a:solidFill>
              </a:rPr>
              <a:t>（</a:t>
            </a:r>
            <a:r>
              <a:rPr lang="zh-TW" altLang="en-US" sz="4300" dirty="0" smtClean="0">
                <a:solidFill>
                  <a:srgbClr val="FFFF00"/>
                </a:solidFill>
              </a:rPr>
              <a:t>最高法院 </a:t>
            </a:r>
            <a:r>
              <a:rPr lang="en-US" altLang="zh-TW" sz="4300" dirty="0" smtClean="0">
                <a:solidFill>
                  <a:srgbClr val="FFFF00"/>
                </a:solidFill>
              </a:rPr>
              <a:t>87</a:t>
            </a:r>
            <a:r>
              <a:rPr lang="zh-TW" altLang="en-US" sz="4300" dirty="0">
                <a:solidFill>
                  <a:srgbClr val="FFFF00"/>
                </a:solidFill>
              </a:rPr>
              <a:t>年度台上字第</a:t>
            </a:r>
            <a:r>
              <a:rPr lang="en-US" altLang="zh-TW" sz="4300" dirty="0">
                <a:solidFill>
                  <a:srgbClr val="FFFF00"/>
                </a:solidFill>
              </a:rPr>
              <a:t>931</a:t>
            </a:r>
            <a:r>
              <a:rPr lang="zh-TW" altLang="en-US" sz="4300" dirty="0" smtClean="0">
                <a:solidFill>
                  <a:srgbClr val="FFFF00"/>
                </a:solidFill>
              </a:rPr>
              <a:t>號判決）</a:t>
            </a:r>
            <a:endParaRPr lang="zh-TW" altLang="en-US" sz="4300" b="1" dirty="0">
              <a:solidFill>
                <a:srgbClr val="FFFF00"/>
              </a:solidFill>
            </a:endParaRPr>
          </a:p>
          <a:p>
            <a:r>
              <a:rPr lang="zh-TW" altLang="en-US" sz="4300" dirty="0"/>
              <a:t>            明知因犯第四條至第六條之罪所得之財物，故為收受、搬運、隱匿、寄</a:t>
            </a:r>
            <a:r>
              <a:rPr lang="zh-TW" altLang="en-US" sz="4300" dirty="0" smtClean="0"/>
              <a:t>藏或故買者</a:t>
            </a:r>
            <a:endParaRPr lang="zh-TW" altLang="en-US" sz="4300" dirty="0"/>
          </a:p>
          <a:p>
            <a:r>
              <a:rPr lang="zh-TW" altLang="en-US" sz="4300" dirty="0"/>
              <a:t>            </a:t>
            </a:r>
            <a:r>
              <a:rPr lang="zh-TW" altLang="en-US" sz="4300" dirty="0" smtClean="0"/>
              <a:t>，處</a:t>
            </a:r>
            <a:r>
              <a:rPr lang="en-US" altLang="zh-TW" sz="4300" dirty="0" smtClean="0"/>
              <a:t>1</a:t>
            </a:r>
            <a:r>
              <a:rPr lang="zh-TW" altLang="en-US" sz="4300" dirty="0" smtClean="0"/>
              <a:t>年以上</a:t>
            </a:r>
            <a:r>
              <a:rPr lang="en-US" altLang="zh-TW" sz="4300" dirty="0" smtClean="0"/>
              <a:t>7</a:t>
            </a:r>
            <a:r>
              <a:rPr lang="zh-TW" altLang="en-US" sz="4300" dirty="0" smtClean="0"/>
              <a:t>年</a:t>
            </a:r>
            <a:r>
              <a:rPr lang="zh-TW" altLang="en-US" sz="4300" dirty="0"/>
              <a:t>以下有期徒刑，得併科</a:t>
            </a:r>
            <a:r>
              <a:rPr lang="zh-TW" altLang="en-US" sz="4300" dirty="0" smtClean="0"/>
              <a:t>新台幣</a:t>
            </a:r>
            <a:r>
              <a:rPr lang="en-US" altLang="zh-TW" sz="4300" dirty="0" smtClean="0"/>
              <a:t>300</a:t>
            </a:r>
            <a:r>
              <a:rPr lang="zh-TW" altLang="en-US" sz="4300" dirty="0" smtClean="0"/>
              <a:t>萬元</a:t>
            </a:r>
            <a:r>
              <a:rPr lang="zh-TW" altLang="en-US" sz="4300" dirty="0"/>
              <a:t>以下</a:t>
            </a:r>
            <a:r>
              <a:rPr lang="zh-TW" altLang="en-US" sz="4300" dirty="0" smtClean="0"/>
              <a:t>罰金</a:t>
            </a:r>
            <a:r>
              <a:rPr lang="zh-TW" altLang="en-US" sz="4300" dirty="0"/>
              <a:t>。</a:t>
            </a:r>
          </a:p>
          <a:p>
            <a:r>
              <a:rPr lang="zh-TW" altLang="en-US" sz="4300" b="1" dirty="0" smtClean="0">
                <a:solidFill>
                  <a:srgbClr val="FFFF00"/>
                </a:solidFill>
              </a:rPr>
              <a:t>第 </a:t>
            </a:r>
            <a:r>
              <a:rPr lang="en-US" altLang="zh-TW" sz="4300" b="1" dirty="0">
                <a:solidFill>
                  <a:srgbClr val="FFFF00"/>
                </a:solidFill>
              </a:rPr>
              <a:t>16 </a:t>
            </a:r>
            <a:r>
              <a:rPr lang="zh-TW" altLang="en-US" sz="4300" b="1" dirty="0">
                <a:solidFill>
                  <a:srgbClr val="FFFF00"/>
                </a:solidFill>
              </a:rPr>
              <a:t>條    （誣告之處罰）</a:t>
            </a:r>
          </a:p>
          <a:p>
            <a:r>
              <a:rPr lang="zh-TW" altLang="en-US" sz="4300" dirty="0"/>
              <a:t>            誣告他人犯本條例之罪者，依刑法規定加重其刑至二分之一。</a:t>
            </a:r>
          </a:p>
          <a:p>
            <a:r>
              <a:rPr lang="zh-TW" altLang="en-US" sz="4300" dirty="0"/>
              <a:t>            意圖他人受刑事處分，虛構事實，而為</a:t>
            </a:r>
            <a:r>
              <a:rPr lang="zh-TW" altLang="en-US" sz="4300" dirty="0" smtClean="0"/>
              <a:t>第</a:t>
            </a:r>
            <a:r>
              <a:rPr lang="en-US" altLang="zh-TW" sz="4300" dirty="0" smtClean="0"/>
              <a:t>11</a:t>
            </a:r>
            <a:r>
              <a:rPr lang="zh-TW" altLang="en-US" sz="4300" dirty="0" smtClean="0"/>
              <a:t>條第</a:t>
            </a:r>
            <a:r>
              <a:rPr lang="en-US" altLang="zh-TW" sz="4300" dirty="0" smtClean="0"/>
              <a:t>5</a:t>
            </a:r>
            <a:r>
              <a:rPr lang="zh-TW" altLang="en-US" sz="4300" dirty="0" smtClean="0"/>
              <a:t>項</a:t>
            </a:r>
            <a:r>
              <a:rPr lang="zh-TW" altLang="en-US" sz="4300" dirty="0"/>
              <a:t>之自首者，</a:t>
            </a:r>
            <a:r>
              <a:rPr lang="zh-TW" altLang="en-US" sz="4300" dirty="0" smtClean="0"/>
              <a:t>處</a:t>
            </a:r>
            <a:r>
              <a:rPr lang="en-US" altLang="zh-TW" sz="4300" dirty="0" smtClean="0"/>
              <a:t>3</a:t>
            </a:r>
            <a:r>
              <a:rPr lang="zh-TW" altLang="en-US" sz="4300" dirty="0" smtClean="0"/>
              <a:t>年以上</a:t>
            </a:r>
            <a:r>
              <a:rPr lang="zh-TW" altLang="en-US" sz="4300" dirty="0"/>
              <a:t>十年</a:t>
            </a:r>
            <a:r>
              <a:rPr lang="zh-TW" altLang="en-US" sz="4300" dirty="0" smtClean="0"/>
              <a:t>以下</a:t>
            </a:r>
            <a:endParaRPr lang="en-US" altLang="zh-TW" sz="4300" dirty="0" smtClean="0"/>
          </a:p>
          <a:p>
            <a:r>
              <a:rPr lang="zh-TW" altLang="en-US" sz="4300" dirty="0"/>
              <a:t> </a:t>
            </a:r>
            <a:r>
              <a:rPr lang="zh-TW" altLang="en-US" sz="4300" dirty="0" smtClean="0"/>
              <a:t>           有期徒刑</a:t>
            </a:r>
            <a:r>
              <a:rPr lang="zh-TW" altLang="en-US" sz="4300" dirty="0"/>
              <a:t>。</a:t>
            </a:r>
          </a:p>
          <a:p>
            <a:r>
              <a:rPr lang="zh-TW" altLang="en-US" sz="4300" dirty="0"/>
              <a:t>            </a:t>
            </a:r>
            <a:r>
              <a:rPr lang="zh-TW" altLang="en-US" sz="4300" b="1" dirty="0">
                <a:solidFill>
                  <a:srgbClr val="FFFF00"/>
                </a:solidFill>
              </a:rPr>
              <a:t>不具第二條人員之身分而犯前二項之罪者，亦依前二項規定處斷。</a:t>
            </a:r>
          </a:p>
          <a:p>
            <a:endParaRPr lang="zh-TW" altLang="en-US" sz="4300" dirty="0"/>
          </a:p>
          <a:p>
            <a:endParaRPr lang="zh-TW" altLang="en-US" dirty="0"/>
          </a:p>
        </p:txBody>
      </p:sp>
      <p:sp>
        <p:nvSpPr>
          <p:cNvPr id="4" name="圓角矩形 3"/>
          <p:cNvSpPr/>
          <p:nvPr/>
        </p:nvSpPr>
        <p:spPr>
          <a:xfrm>
            <a:off x="6282813" y="1445342"/>
            <a:ext cx="2639961" cy="69317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schemeClr val="tx1"/>
                </a:solidFill>
                <a:latin typeface="+mj-ea"/>
                <a:ea typeface="+mj-ea"/>
              </a:rPr>
              <a:t>身分犯與己手犯</a:t>
            </a:r>
            <a:endParaRPr lang="zh-TW" altLang="en-US" sz="2400" b="1" dirty="0">
              <a:solidFill>
                <a:schemeClr val="tx1"/>
              </a:solidFill>
              <a:latin typeface="+mj-ea"/>
              <a:ea typeface="+mj-ea"/>
            </a:endParaRPr>
          </a:p>
        </p:txBody>
      </p:sp>
    </p:spTree>
    <p:extLst>
      <p:ext uri="{BB962C8B-B14F-4D97-AF65-F5344CB8AC3E}">
        <p14:creationId xmlns:p14="http://schemas.microsoft.com/office/powerpoint/2010/main" val="296455669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7959"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anose="020B0600070205080204" pitchFamily="34" charset="-128"/>
                <a:ea typeface="MS UI Gothic" panose="020B0600070205080204" pitchFamily="34" charset="-128"/>
              </a:rPr>
              <a:t>貪汙、瀆職犯罪研析</a:t>
            </a:r>
            <a:endParaRPr lang="en-US" altLang="zh-TW" sz="6600" b="1" dirty="0" smtClean="0">
              <a:solidFill>
                <a:srgbClr val="FFFF00"/>
              </a:solidFill>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25556632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8313" y="0"/>
            <a:ext cx="8229600" cy="836613"/>
          </a:xfrm>
          <a:noFill/>
        </p:spPr>
        <p:txBody>
          <a:bodyPr/>
          <a:lstStyle/>
          <a:p>
            <a:r>
              <a:rPr lang="zh-TW" altLang="en-US" sz="4800" b="1" smtClean="0">
                <a:solidFill>
                  <a:srgbClr val="FFFF00"/>
                </a:solidFill>
                <a:effectLst/>
                <a:ea typeface="標楷體" pitchFamily="65" charset="-120"/>
              </a:rPr>
              <a:t>貪污治罪條例</a:t>
            </a:r>
          </a:p>
        </p:txBody>
      </p:sp>
      <p:sp>
        <p:nvSpPr>
          <p:cNvPr id="30723" name="Rectangle 3"/>
          <p:cNvSpPr>
            <a:spLocks noGrp="1" noChangeArrowheads="1"/>
          </p:cNvSpPr>
          <p:nvPr>
            <p:ph type="body" idx="1"/>
          </p:nvPr>
        </p:nvSpPr>
        <p:spPr>
          <a:xfrm>
            <a:off x="0" y="1120775"/>
            <a:ext cx="9144000" cy="5737225"/>
          </a:xfrm>
        </p:spPr>
        <p:txBody>
          <a:bodyPr>
            <a:normAutofit fontScale="92500"/>
          </a:bodyPr>
          <a:lstStyle/>
          <a:p>
            <a:pPr>
              <a:buFontTx/>
              <a:buNone/>
            </a:pPr>
            <a:r>
              <a:rPr lang="zh-TW" altLang="en-US" sz="2800" b="1" dirty="0" smtClean="0">
                <a:latin typeface="新細明體" pitchFamily="18" charset="-120"/>
              </a:rPr>
              <a:t>第  </a:t>
            </a:r>
            <a:r>
              <a:rPr lang="en-US" altLang="zh-TW" sz="2800" b="1" dirty="0" smtClean="0">
                <a:latin typeface="新細明體" pitchFamily="18" charset="-120"/>
              </a:rPr>
              <a:t>4 </a:t>
            </a:r>
            <a:r>
              <a:rPr lang="zh-TW" altLang="en-US" sz="2800" b="1" dirty="0" smtClean="0">
                <a:latin typeface="新細明體" pitchFamily="18" charset="-120"/>
              </a:rPr>
              <a:t>條    有下列行為之一者，處無期徒刑或十年以上有</a:t>
            </a:r>
          </a:p>
          <a:p>
            <a:pPr>
              <a:buFontTx/>
              <a:buNone/>
            </a:pPr>
            <a:r>
              <a:rPr lang="zh-TW" altLang="en-US" sz="2800" b="1" dirty="0" smtClean="0">
                <a:latin typeface="新細明體" pitchFamily="18" charset="-120"/>
              </a:rPr>
              <a:t>                期徒刑，得併科新台幣一億元以下罰金：</a:t>
            </a:r>
          </a:p>
          <a:p>
            <a:pPr>
              <a:buFontTx/>
              <a:buNone/>
            </a:pPr>
            <a:r>
              <a:rPr lang="zh-TW" altLang="en-US" sz="2800" b="1" dirty="0" smtClean="0">
                <a:latin typeface="新細明體" pitchFamily="18" charset="-120"/>
              </a:rPr>
              <a:t>                一、竊取或侵占公用或公有器材、財物者。</a:t>
            </a:r>
          </a:p>
          <a:p>
            <a:pPr>
              <a:buFontTx/>
              <a:buNone/>
            </a:pPr>
            <a:r>
              <a:rPr lang="zh-TW" altLang="en-US" sz="2800" b="1" dirty="0" smtClean="0">
                <a:latin typeface="新細明體" pitchFamily="18" charset="-120"/>
              </a:rPr>
              <a:t>                二、</a:t>
            </a:r>
            <a:r>
              <a:rPr lang="zh-TW" altLang="en-US" sz="2800" b="1" dirty="0" smtClean="0">
                <a:solidFill>
                  <a:srgbClr val="FFFF00"/>
                </a:solidFill>
                <a:latin typeface="新細明體" pitchFamily="18" charset="-120"/>
              </a:rPr>
              <a:t>藉勢或藉端勒索、勒徵、強占或強募財物者</a:t>
            </a:r>
          </a:p>
          <a:p>
            <a:pPr>
              <a:buFontTx/>
              <a:buNone/>
            </a:pPr>
            <a:r>
              <a:rPr lang="zh-TW" altLang="en-US" sz="2800" b="1" dirty="0" smtClean="0">
                <a:latin typeface="新細明體" pitchFamily="18" charset="-120"/>
              </a:rPr>
              <a:t>                三、</a:t>
            </a:r>
            <a:r>
              <a:rPr lang="zh-TW" altLang="en-US" sz="2800" b="1" dirty="0" smtClean="0">
                <a:solidFill>
                  <a:srgbClr val="FFFF00"/>
                </a:solidFill>
                <a:latin typeface="新細明體" pitchFamily="18" charset="-120"/>
              </a:rPr>
              <a:t>建築或經辦公用工程或購辦公用器材、物品</a:t>
            </a:r>
          </a:p>
          <a:p>
            <a:pPr>
              <a:buFontTx/>
              <a:buNone/>
            </a:pPr>
            <a:r>
              <a:rPr lang="zh-TW" altLang="en-US" sz="2800" b="1" dirty="0" smtClean="0">
                <a:solidFill>
                  <a:srgbClr val="FFFF00"/>
                </a:solidFill>
                <a:latin typeface="新細明體" pitchFamily="18" charset="-120"/>
              </a:rPr>
              <a:t>                        浮報價額、數量、收取回扣或有其他舞弊情</a:t>
            </a:r>
          </a:p>
          <a:p>
            <a:pPr>
              <a:buFontTx/>
              <a:buNone/>
            </a:pPr>
            <a:r>
              <a:rPr lang="zh-TW" altLang="en-US" sz="2800" b="1" dirty="0" smtClean="0">
                <a:solidFill>
                  <a:srgbClr val="FFFF00"/>
                </a:solidFill>
                <a:latin typeface="新細明體" pitchFamily="18" charset="-120"/>
              </a:rPr>
              <a:t>                        事者。</a:t>
            </a:r>
          </a:p>
          <a:p>
            <a:pPr>
              <a:buFontTx/>
              <a:buNone/>
            </a:pPr>
            <a:r>
              <a:rPr lang="zh-TW" altLang="en-US" sz="2800" b="1" dirty="0" smtClean="0">
                <a:latin typeface="新細明體" pitchFamily="18" charset="-120"/>
              </a:rPr>
              <a:t>                四、以公用運輸工具裝運違禁物品或漏稅物品者</a:t>
            </a:r>
          </a:p>
          <a:p>
            <a:pPr>
              <a:buFontTx/>
              <a:buNone/>
            </a:pPr>
            <a:r>
              <a:rPr lang="zh-TW" altLang="en-US" sz="2800" b="1" dirty="0" smtClean="0">
                <a:latin typeface="新細明體" pitchFamily="18" charset="-120"/>
              </a:rPr>
              <a:t>                五、</a:t>
            </a:r>
            <a:r>
              <a:rPr lang="zh-TW" altLang="en-US" sz="2800" b="1" dirty="0" smtClean="0">
                <a:solidFill>
                  <a:srgbClr val="FFFF00"/>
                </a:solidFill>
                <a:latin typeface="新細明體" pitchFamily="18" charset="-120"/>
              </a:rPr>
              <a:t>對於違背職務之行為，要求、期約或收受賄</a:t>
            </a:r>
          </a:p>
          <a:p>
            <a:pPr>
              <a:buFontTx/>
              <a:buNone/>
            </a:pPr>
            <a:r>
              <a:rPr lang="zh-TW" altLang="en-US" sz="2800" b="1" dirty="0" smtClean="0">
                <a:solidFill>
                  <a:srgbClr val="FFFF00"/>
                </a:solidFill>
                <a:latin typeface="新細明體" pitchFamily="18" charset="-120"/>
              </a:rPr>
              <a:t>　　　　 　　賂或其他不正利益者。</a:t>
            </a:r>
          </a:p>
          <a:p>
            <a:pPr>
              <a:buFontTx/>
              <a:buNone/>
            </a:pPr>
            <a:r>
              <a:rPr lang="zh-TW" altLang="en-US" sz="2800" b="1" dirty="0" smtClean="0">
                <a:latin typeface="新細明體" pitchFamily="18" charset="-120"/>
              </a:rPr>
              <a:t>                前項第一款至第四款之未遂犯罰之。</a:t>
            </a:r>
            <a:endParaRPr lang="zh-TW" altLang="en-US" sz="2800" dirty="0" smtClean="0"/>
          </a:p>
        </p:txBody>
      </p:sp>
    </p:spTree>
    <p:extLst>
      <p:ext uri="{BB962C8B-B14F-4D97-AF65-F5344CB8AC3E}">
        <p14:creationId xmlns:p14="http://schemas.microsoft.com/office/powerpoint/2010/main" val="259670258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5324"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872201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0" y="398207"/>
            <a:ext cx="9144000" cy="6459794"/>
          </a:xfrm>
        </p:spPr>
        <p:txBody>
          <a:bodyPr>
            <a:normAutofit/>
          </a:bodyPr>
          <a:lstStyle/>
          <a:p>
            <a:pPr>
              <a:lnSpc>
                <a:spcPct val="80000"/>
              </a:lnSpc>
              <a:buFontTx/>
              <a:buNone/>
            </a:pPr>
            <a:r>
              <a:rPr lang="zh-TW" altLang="en-US" sz="2000" b="1" dirty="0" smtClean="0"/>
              <a:t>第  </a:t>
            </a:r>
            <a:r>
              <a:rPr lang="en-US" altLang="zh-TW" sz="2000" b="1" dirty="0" smtClean="0"/>
              <a:t>5 </a:t>
            </a:r>
            <a:r>
              <a:rPr lang="zh-TW" altLang="en-US" sz="2000" b="1" dirty="0" smtClean="0"/>
              <a:t>條    有下列行為之一者，處七年以上有期徒刑，得併科新台幣六千萬元以</a:t>
            </a:r>
          </a:p>
          <a:p>
            <a:pPr>
              <a:lnSpc>
                <a:spcPct val="80000"/>
              </a:lnSpc>
              <a:buFontTx/>
              <a:buNone/>
            </a:pPr>
            <a:r>
              <a:rPr lang="zh-TW" altLang="en-US" sz="2000" b="1" dirty="0" smtClean="0"/>
              <a:t>　　　　  下罰金：          </a:t>
            </a:r>
          </a:p>
          <a:p>
            <a:pPr>
              <a:lnSpc>
                <a:spcPct val="80000"/>
              </a:lnSpc>
              <a:buFontTx/>
              <a:buNone/>
            </a:pPr>
            <a:r>
              <a:rPr lang="zh-TW" altLang="en-US" sz="2000" b="1" dirty="0" smtClean="0"/>
              <a:t>　            一、意圖得利，擅提或截留公款或違背法令收募稅捐或公債者。</a:t>
            </a:r>
          </a:p>
          <a:p>
            <a:pPr>
              <a:lnSpc>
                <a:spcPct val="80000"/>
              </a:lnSpc>
              <a:buNone/>
            </a:pPr>
            <a:r>
              <a:rPr lang="zh-TW" altLang="en-US" sz="2000" b="1" dirty="0" smtClean="0"/>
              <a:t>　            </a:t>
            </a:r>
            <a:r>
              <a:rPr lang="zh-TW" altLang="en-US" sz="2000" b="1" dirty="0" smtClean="0">
                <a:solidFill>
                  <a:srgbClr val="FFFF00"/>
                </a:solidFill>
              </a:rPr>
              <a:t>二、利用職務上之機會，</a:t>
            </a:r>
            <a:r>
              <a:rPr lang="zh-TW" altLang="en-US" sz="2000" b="1" dirty="0">
                <a:solidFill>
                  <a:srgbClr val="FFFF00"/>
                </a:solidFill>
              </a:rPr>
              <a:t>以詐術使人將本人之物或第三人之物交付</a:t>
            </a:r>
            <a:r>
              <a:rPr lang="zh-TW" altLang="en-US" sz="2000" b="1" dirty="0" smtClean="0">
                <a:solidFill>
                  <a:srgbClr val="FFFF00"/>
                </a:solidFill>
              </a:rPr>
              <a:t>者。</a:t>
            </a:r>
          </a:p>
          <a:p>
            <a:pPr>
              <a:lnSpc>
                <a:spcPct val="80000"/>
              </a:lnSpc>
              <a:buFontTx/>
              <a:buNone/>
            </a:pPr>
            <a:r>
              <a:rPr lang="zh-TW" altLang="en-US" sz="2000" b="1" dirty="0" smtClean="0"/>
              <a:t>　            </a:t>
            </a:r>
            <a:r>
              <a:rPr lang="zh-TW" altLang="en-US" sz="2000" b="1" dirty="0" smtClean="0">
                <a:solidFill>
                  <a:srgbClr val="FFFF00"/>
                </a:solidFill>
              </a:rPr>
              <a:t>三、對於職務上之行為，要求、期約或收受賄賂或其他不正利益者。</a:t>
            </a:r>
          </a:p>
          <a:p>
            <a:pPr>
              <a:lnSpc>
                <a:spcPct val="80000"/>
              </a:lnSpc>
              <a:buFontTx/>
              <a:buNone/>
            </a:pPr>
            <a:r>
              <a:rPr lang="zh-TW" altLang="en-US" sz="2000" b="1" dirty="0" smtClean="0"/>
              <a:t>　            </a:t>
            </a:r>
            <a:r>
              <a:rPr lang="zh-TW" altLang="en-US" sz="2000" b="1" dirty="0" smtClean="0">
                <a:solidFill>
                  <a:srgbClr val="FFC000"/>
                </a:solidFill>
              </a:rPr>
              <a:t>前項第一款及第二款之未遂犯罰之。</a:t>
            </a:r>
          </a:p>
          <a:p>
            <a:pPr>
              <a:lnSpc>
                <a:spcPct val="80000"/>
              </a:lnSpc>
              <a:buFontTx/>
              <a:buNone/>
            </a:pPr>
            <a:endParaRPr lang="zh-TW" altLang="en-US" sz="2000" b="1" dirty="0" smtClean="0"/>
          </a:p>
          <a:p>
            <a:pPr>
              <a:lnSpc>
                <a:spcPct val="80000"/>
              </a:lnSpc>
              <a:buFontTx/>
              <a:buNone/>
            </a:pPr>
            <a:r>
              <a:rPr lang="zh-TW" altLang="en-US" sz="2000" b="1" dirty="0" smtClean="0"/>
              <a:t>第  </a:t>
            </a:r>
            <a:r>
              <a:rPr lang="en-US" altLang="zh-TW" sz="2000" b="1" dirty="0" smtClean="0"/>
              <a:t>6 </a:t>
            </a:r>
            <a:r>
              <a:rPr lang="zh-TW" altLang="en-US" sz="2000" b="1" dirty="0" smtClean="0"/>
              <a:t>條    有下列行為之一，處五年以上有期徒刑，得併科新臺幣三千萬元以下</a:t>
            </a:r>
          </a:p>
          <a:p>
            <a:pPr>
              <a:lnSpc>
                <a:spcPct val="80000"/>
              </a:lnSpc>
              <a:buFontTx/>
              <a:buNone/>
            </a:pPr>
            <a:r>
              <a:rPr lang="zh-TW" altLang="en-US" sz="2000" b="1" dirty="0" smtClean="0"/>
              <a:t>　　　　  罰金：            </a:t>
            </a:r>
          </a:p>
          <a:p>
            <a:pPr>
              <a:lnSpc>
                <a:spcPct val="80000"/>
              </a:lnSpc>
              <a:buFontTx/>
              <a:buNone/>
            </a:pPr>
            <a:r>
              <a:rPr lang="zh-TW" altLang="en-US" sz="2000" b="1" dirty="0" smtClean="0"/>
              <a:t>　             一、意圖得利，抑留不發職務上應發之財物者。</a:t>
            </a:r>
          </a:p>
          <a:p>
            <a:pPr>
              <a:lnSpc>
                <a:spcPct val="80000"/>
              </a:lnSpc>
              <a:buFontTx/>
              <a:buNone/>
            </a:pPr>
            <a:r>
              <a:rPr lang="zh-TW" altLang="en-US" sz="2000" b="1" dirty="0" smtClean="0"/>
              <a:t>　             二、募集款項或徵用土地、財物，從中舞弊者。</a:t>
            </a:r>
          </a:p>
          <a:p>
            <a:pPr>
              <a:lnSpc>
                <a:spcPct val="80000"/>
              </a:lnSpc>
              <a:buFontTx/>
              <a:buNone/>
            </a:pPr>
            <a:r>
              <a:rPr lang="zh-TW" altLang="en-US" sz="2000" b="1" dirty="0" smtClean="0"/>
              <a:t>　             三、竊取或侵占職務上持有之非公用私有器材、財物者。</a:t>
            </a:r>
          </a:p>
          <a:p>
            <a:pPr>
              <a:lnSpc>
                <a:spcPct val="80000"/>
              </a:lnSpc>
              <a:buFontTx/>
              <a:buNone/>
            </a:pPr>
            <a:r>
              <a:rPr lang="zh-TW" altLang="en-US" sz="2000" b="1" dirty="0" smtClean="0"/>
              <a:t>　             </a:t>
            </a:r>
            <a:r>
              <a:rPr lang="zh-TW" altLang="en-US" sz="2000" b="1" dirty="0" smtClean="0">
                <a:solidFill>
                  <a:srgbClr val="FFFF00"/>
                </a:solidFill>
              </a:rPr>
              <a:t>四、對於主管或監督之事務，明知違背法律、法律授權之法規命令、</a:t>
            </a:r>
          </a:p>
          <a:p>
            <a:pPr>
              <a:lnSpc>
                <a:spcPct val="80000"/>
              </a:lnSpc>
              <a:buFontTx/>
              <a:buNone/>
            </a:pPr>
            <a:r>
              <a:rPr lang="zh-TW" altLang="en-US" sz="2000" b="1" dirty="0" smtClean="0">
                <a:solidFill>
                  <a:srgbClr val="FFFF00"/>
                </a:solidFill>
              </a:rPr>
              <a:t>　　　　　　  職權命令、自治條例、自治規則、委辦規則或其他對多數不特定</a:t>
            </a:r>
          </a:p>
          <a:p>
            <a:pPr>
              <a:lnSpc>
                <a:spcPct val="80000"/>
              </a:lnSpc>
              <a:buFontTx/>
              <a:buNone/>
            </a:pPr>
            <a:r>
              <a:rPr lang="zh-TW" altLang="en-US" sz="2000" b="1" dirty="0" smtClean="0">
                <a:solidFill>
                  <a:srgbClr val="FFFF00"/>
                </a:solidFill>
              </a:rPr>
              <a:t>                        人民就一般事項所作對外發生法律效果之規定，直接或間接圖自</a:t>
            </a:r>
          </a:p>
          <a:p>
            <a:pPr>
              <a:lnSpc>
                <a:spcPct val="80000"/>
              </a:lnSpc>
              <a:buFontTx/>
              <a:buNone/>
            </a:pPr>
            <a:r>
              <a:rPr lang="zh-TW" altLang="en-US" sz="2000" b="1" dirty="0" smtClean="0">
                <a:solidFill>
                  <a:srgbClr val="FFFF00"/>
                </a:solidFill>
              </a:rPr>
              <a:t>                        己或其他私人不法利益，因而獲得利益者。</a:t>
            </a:r>
          </a:p>
          <a:p>
            <a:pPr>
              <a:lnSpc>
                <a:spcPct val="80000"/>
              </a:lnSpc>
              <a:buFontTx/>
              <a:buNone/>
            </a:pPr>
            <a:r>
              <a:rPr lang="zh-TW" altLang="en-US" sz="2000" b="1" dirty="0" smtClean="0">
                <a:solidFill>
                  <a:srgbClr val="FFFF00"/>
                </a:solidFill>
              </a:rPr>
              <a:t>　             五、對於非主管或監督之事務，明知違背法律、法律授權之法規命令</a:t>
            </a:r>
          </a:p>
          <a:p>
            <a:pPr>
              <a:lnSpc>
                <a:spcPct val="80000"/>
              </a:lnSpc>
              <a:buFontTx/>
              <a:buNone/>
            </a:pPr>
            <a:r>
              <a:rPr lang="zh-TW" altLang="en-US" sz="2000" b="1" dirty="0" smtClean="0">
                <a:solidFill>
                  <a:srgbClr val="FFFF00"/>
                </a:solidFill>
              </a:rPr>
              <a:t>                        職權命令、自治條例、自治規則、委辦規則或其他對多數不特定</a:t>
            </a:r>
          </a:p>
          <a:p>
            <a:pPr>
              <a:lnSpc>
                <a:spcPct val="80000"/>
              </a:lnSpc>
              <a:buFontTx/>
              <a:buNone/>
            </a:pPr>
            <a:r>
              <a:rPr lang="zh-TW" altLang="en-US" sz="2000" b="1" dirty="0" smtClean="0">
                <a:solidFill>
                  <a:srgbClr val="FFFF00"/>
                </a:solidFill>
              </a:rPr>
              <a:t>                        人一般事項所作對外發生法律效果之規定，利用職權機會或身分</a:t>
            </a:r>
          </a:p>
          <a:p>
            <a:pPr>
              <a:lnSpc>
                <a:spcPct val="80000"/>
              </a:lnSpc>
              <a:buFontTx/>
              <a:buNone/>
            </a:pPr>
            <a:r>
              <a:rPr lang="zh-TW" altLang="en-US" sz="2000" b="1" dirty="0" smtClean="0">
                <a:solidFill>
                  <a:srgbClr val="FFFF00"/>
                </a:solidFill>
              </a:rPr>
              <a:t>                        圖自己或其他私人不法利益，因而獲得利益者。</a:t>
            </a:r>
          </a:p>
          <a:p>
            <a:pPr>
              <a:lnSpc>
                <a:spcPct val="80000"/>
              </a:lnSpc>
              <a:buFontTx/>
              <a:buNone/>
            </a:pPr>
            <a:r>
              <a:rPr lang="zh-TW" altLang="en-US" sz="2000" b="1" dirty="0" smtClean="0"/>
              <a:t>　</a:t>
            </a:r>
            <a:r>
              <a:rPr lang="zh-TW" altLang="en-US" sz="2000" b="1" dirty="0" smtClean="0">
                <a:solidFill>
                  <a:srgbClr val="FFC000"/>
                </a:solidFill>
              </a:rPr>
              <a:t>             前項第一款至第三款之未遂犯罰之。</a:t>
            </a:r>
            <a:endParaRPr lang="zh-TW" altLang="en-US" sz="1600" b="1" dirty="0" smtClean="0">
              <a:solidFill>
                <a:srgbClr val="FFC000"/>
              </a:solidFill>
            </a:endParaRPr>
          </a:p>
          <a:p>
            <a:pPr>
              <a:lnSpc>
                <a:spcPct val="80000"/>
              </a:lnSpc>
            </a:pPr>
            <a:endParaRPr lang="zh-TW" altLang="en-US" sz="1600" dirty="0" smtClean="0"/>
          </a:p>
        </p:txBody>
      </p:sp>
    </p:spTree>
    <p:extLst>
      <p:ext uri="{BB962C8B-B14F-4D97-AF65-F5344CB8AC3E}">
        <p14:creationId xmlns:p14="http://schemas.microsoft.com/office/powerpoint/2010/main" val="140344488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2232" y="0"/>
            <a:ext cx="7762567" cy="811161"/>
          </a:xfrm>
        </p:spPr>
        <p:txBody>
          <a:bodyPr>
            <a:normAutofit fontScale="90000"/>
          </a:bodyPr>
          <a:lstStyle/>
          <a:p>
            <a:r>
              <a:rPr lang="zh-TW" altLang="en-US" sz="4800" b="1" dirty="0">
                <a:solidFill>
                  <a:srgbClr val="FFFF00"/>
                </a:solidFill>
                <a:ea typeface="標楷體" pitchFamily="65" charset="-120"/>
              </a:rPr>
              <a:t>刑法瀆職罪</a:t>
            </a:r>
            <a:r>
              <a:rPr lang="zh-TW" altLang="en-US" sz="4800" b="1" dirty="0" smtClean="0">
                <a:solidFill>
                  <a:srgbClr val="FFFF00"/>
                </a:solidFill>
                <a:ea typeface="標楷體" pitchFamily="65" charset="-120"/>
              </a:rPr>
              <a:t>章</a:t>
            </a:r>
            <a:r>
              <a:rPr lang="en-US" altLang="zh-TW" sz="4800" b="1" dirty="0" smtClean="0">
                <a:solidFill>
                  <a:srgbClr val="FFFF00"/>
                </a:solidFill>
                <a:ea typeface="標楷體" pitchFamily="65" charset="-120"/>
              </a:rPr>
              <a:t>---</a:t>
            </a:r>
            <a:r>
              <a:rPr lang="zh-TW" altLang="en-US" sz="3600" dirty="0" smtClean="0">
                <a:solidFill>
                  <a:srgbClr val="FFFF00"/>
                </a:solidFill>
                <a:latin typeface="標楷體" panose="03000509000000000000" pitchFamily="65" charset="-120"/>
                <a:ea typeface="標楷體" panose="03000509000000000000" pitchFamily="65" charset="-120"/>
              </a:rPr>
              <a:t>純</a:t>
            </a:r>
            <a:r>
              <a:rPr lang="zh-TW" altLang="en-US" sz="3600" dirty="0">
                <a:solidFill>
                  <a:srgbClr val="FFFF00"/>
                </a:solidFill>
                <a:latin typeface="標楷體" panose="03000509000000000000" pitchFamily="65" charset="-120"/>
                <a:ea typeface="標楷體" panose="03000509000000000000" pitchFamily="65" charset="-120"/>
              </a:rPr>
              <a:t>綷瀆職罪</a:t>
            </a:r>
            <a:endParaRPr lang="zh-TW" altLang="en-US" sz="36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內容版面配置區 2"/>
          <p:cNvSpPr>
            <a:spLocks noGrp="1"/>
          </p:cNvSpPr>
          <p:nvPr>
            <p:ph sz="half" idx="1"/>
          </p:nvPr>
        </p:nvSpPr>
        <p:spPr>
          <a:xfrm>
            <a:off x="324466" y="725601"/>
            <a:ext cx="6179573" cy="6046839"/>
          </a:xfrm>
        </p:spPr>
        <p:txBody>
          <a:bodyPr>
            <a:noAutofit/>
          </a:bodyPr>
          <a:lstStyle/>
          <a:p>
            <a:r>
              <a:rPr lang="en-US" altLang="zh-TW" sz="2400" b="1" dirty="0" smtClean="0"/>
              <a:t>§ </a:t>
            </a:r>
            <a:r>
              <a:rPr lang="en-US" altLang="zh-TW" sz="2400" dirty="0" smtClean="0"/>
              <a:t>120</a:t>
            </a:r>
            <a:r>
              <a:rPr lang="zh-TW" altLang="zh-TW" sz="2400" dirty="0" smtClean="0"/>
              <a:t>（</a:t>
            </a:r>
            <a:r>
              <a:rPr lang="zh-TW" altLang="en-US" sz="2400" dirty="0" smtClean="0"/>
              <a:t>公務員</a:t>
            </a:r>
            <a:r>
              <a:rPr lang="zh-TW" altLang="zh-TW" sz="2400" dirty="0" smtClean="0"/>
              <a:t>委</a:t>
            </a:r>
            <a:r>
              <a:rPr lang="zh-TW" altLang="zh-TW" sz="2400" dirty="0"/>
              <a:t>棄守地罪</a:t>
            </a:r>
            <a:r>
              <a:rPr lang="zh-TW" altLang="zh-TW" sz="2400" dirty="0" smtClean="0"/>
              <a:t>）</a:t>
            </a:r>
            <a:endParaRPr lang="en-US" altLang="zh-TW" sz="2400" dirty="0" smtClean="0"/>
          </a:p>
          <a:p>
            <a:r>
              <a:rPr lang="en-US" altLang="zh-TW" sz="2400" b="1" dirty="0" smtClean="0"/>
              <a:t>§ </a:t>
            </a:r>
            <a:r>
              <a:rPr lang="en-US" altLang="zh-TW" sz="2400" dirty="0" smtClean="0"/>
              <a:t>121</a:t>
            </a:r>
            <a:r>
              <a:rPr lang="zh-TW" altLang="zh-TW" sz="2400" dirty="0" smtClean="0"/>
              <a:t>（</a:t>
            </a:r>
            <a:r>
              <a:rPr lang="zh-TW" altLang="zh-TW" sz="2400" dirty="0"/>
              <a:t>不違背職務之受賄罪）</a:t>
            </a:r>
          </a:p>
          <a:p>
            <a:r>
              <a:rPr lang="en-US" altLang="zh-TW" sz="2400" b="1" dirty="0" smtClean="0"/>
              <a:t>§ </a:t>
            </a:r>
            <a:r>
              <a:rPr lang="en-US" altLang="zh-TW" sz="2400" dirty="0" smtClean="0"/>
              <a:t>122</a:t>
            </a:r>
            <a:r>
              <a:rPr lang="zh-TW" altLang="zh-TW" sz="2400" dirty="0" smtClean="0"/>
              <a:t>（違背</a:t>
            </a:r>
            <a:r>
              <a:rPr lang="zh-TW" altLang="zh-TW" sz="2400" dirty="0"/>
              <a:t>職務受賄罪及行賄罪</a:t>
            </a:r>
            <a:r>
              <a:rPr lang="zh-TW" altLang="zh-TW" sz="2400" dirty="0" smtClean="0"/>
              <a:t>）</a:t>
            </a:r>
            <a:endParaRPr lang="en-US" altLang="zh-TW" sz="2400" dirty="0" smtClean="0"/>
          </a:p>
          <a:p>
            <a:r>
              <a:rPr lang="en-US" altLang="zh-TW" sz="2400" b="1" dirty="0" smtClean="0"/>
              <a:t>§ </a:t>
            </a:r>
            <a:r>
              <a:rPr lang="en-US" altLang="zh-TW" sz="2400" dirty="0" smtClean="0"/>
              <a:t>123</a:t>
            </a:r>
            <a:r>
              <a:rPr lang="zh-TW" altLang="zh-TW" sz="2400" dirty="0" smtClean="0"/>
              <a:t>（</a:t>
            </a:r>
            <a:r>
              <a:rPr lang="zh-TW" altLang="zh-TW" sz="2400" dirty="0"/>
              <a:t>準受賄罪</a:t>
            </a:r>
            <a:r>
              <a:rPr lang="zh-TW" altLang="zh-TW" sz="2400" dirty="0" smtClean="0"/>
              <a:t>）</a:t>
            </a:r>
            <a:endParaRPr lang="en-US" altLang="zh-TW" sz="2400" dirty="0" smtClean="0"/>
          </a:p>
          <a:p>
            <a:r>
              <a:rPr lang="en-US" altLang="zh-TW" sz="2400" b="1" dirty="0" smtClean="0"/>
              <a:t>§ </a:t>
            </a:r>
            <a:r>
              <a:rPr lang="en-US" altLang="zh-TW" sz="2400" dirty="0" smtClean="0"/>
              <a:t>124</a:t>
            </a:r>
            <a:r>
              <a:rPr lang="zh-TW" altLang="zh-TW" sz="2400" dirty="0" smtClean="0"/>
              <a:t>（枉法</a:t>
            </a:r>
            <a:r>
              <a:rPr lang="zh-TW" altLang="zh-TW" sz="2400" dirty="0"/>
              <a:t>裁判或仲裁罪</a:t>
            </a:r>
            <a:r>
              <a:rPr lang="zh-TW" altLang="zh-TW" sz="2400" dirty="0" smtClean="0"/>
              <a:t>）</a:t>
            </a:r>
            <a:endParaRPr lang="en-US" altLang="zh-TW" sz="2400" dirty="0" smtClean="0"/>
          </a:p>
          <a:p>
            <a:r>
              <a:rPr lang="en-US" altLang="zh-TW" sz="2400" b="1" dirty="0" smtClean="0"/>
              <a:t>§ </a:t>
            </a:r>
            <a:r>
              <a:rPr lang="en-US" altLang="zh-TW" sz="2400" dirty="0" smtClean="0"/>
              <a:t>125</a:t>
            </a:r>
            <a:r>
              <a:rPr lang="zh-TW" altLang="zh-TW" sz="2400" dirty="0" smtClean="0"/>
              <a:t>（濫</a:t>
            </a:r>
            <a:r>
              <a:rPr lang="zh-TW" altLang="zh-TW" sz="2400" dirty="0"/>
              <a:t>權追訴處罰罪</a:t>
            </a:r>
            <a:r>
              <a:rPr lang="zh-TW" altLang="zh-TW" sz="2400" dirty="0" smtClean="0"/>
              <a:t>）</a:t>
            </a:r>
            <a:endParaRPr lang="en-US" altLang="zh-TW" sz="2400" dirty="0" smtClean="0"/>
          </a:p>
          <a:p>
            <a:r>
              <a:rPr lang="en-US" altLang="zh-TW" sz="2400" b="1" dirty="0" smtClean="0"/>
              <a:t>§ </a:t>
            </a:r>
            <a:r>
              <a:rPr lang="en-US" altLang="zh-TW" sz="2400" dirty="0" smtClean="0"/>
              <a:t>126</a:t>
            </a:r>
            <a:r>
              <a:rPr lang="zh-TW" altLang="zh-TW" sz="2400" dirty="0" smtClean="0"/>
              <a:t>（凌</a:t>
            </a:r>
            <a:r>
              <a:rPr lang="zh-TW" altLang="zh-TW" sz="2400" dirty="0"/>
              <a:t>虐人犯罪</a:t>
            </a:r>
            <a:r>
              <a:rPr lang="zh-TW" altLang="zh-TW" sz="2400" dirty="0" smtClean="0"/>
              <a:t>）</a:t>
            </a:r>
            <a:endParaRPr lang="en-US" altLang="zh-TW" sz="2400" dirty="0" smtClean="0"/>
          </a:p>
          <a:p>
            <a:r>
              <a:rPr lang="en-US" altLang="zh-TW" sz="2400" b="1" dirty="0" smtClean="0"/>
              <a:t>§ </a:t>
            </a:r>
            <a:r>
              <a:rPr lang="en-US" altLang="zh-TW" sz="2400" dirty="0" smtClean="0"/>
              <a:t>127</a:t>
            </a:r>
            <a:r>
              <a:rPr lang="zh-TW" altLang="zh-TW" sz="2400" dirty="0" smtClean="0"/>
              <a:t>（</a:t>
            </a:r>
            <a:r>
              <a:rPr lang="zh-TW" altLang="zh-TW" sz="2400" dirty="0"/>
              <a:t>違法行刑罪</a:t>
            </a:r>
            <a:r>
              <a:rPr lang="zh-TW" altLang="zh-TW" sz="2400" dirty="0" smtClean="0"/>
              <a:t>）</a:t>
            </a:r>
            <a:endParaRPr lang="en-US" altLang="zh-TW" sz="2400" dirty="0" smtClean="0"/>
          </a:p>
          <a:p>
            <a:r>
              <a:rPr lang="en-US" altLang="zh-TW" sz="2400" b="1" dirty="0" smtClean="0"/>
              <a:t>§ </a:t>
            </a:r>
            <a:r>
              <a:rPr lang="en-US" altLang="zh-TW" sz="2400" dirty="0" smtClean="0"/>
              <a:t>128</a:t>
            </a:r>
            <a:r>
              <a:rPr lang="zh-TW" altLang="zh-TW" sz="2400" dirty="0" smtClean="0"/>
              <a:t>（</a:t>
            </a:r>
            <a:r>
              <a:rPr lang="zh-TW" altLang="zh-TW" sz="2400" dirty="0"/>
              <a:t>越權</a:t>
            </a:r>
            <a:r>
              <a:rPr lang="zh-TW" altLang="zh-TW" sz="2400" dirty="0" smtClean="0"/>
              <a:t>受理</a:t>
            </a:r>
            <a:r>
              <a:rPr lang="zh-TW" altLang="en-US" sz="2400" dirty="0" smtClean="0"/>
              <a:t>訴訟事件</a:t>
            </a:r>
            <a:r>
              <a:rPr lang="zh-TW" altLang="zh-TW" sz="2400" dirty="0" smtClean="0"/>
              <a:t>罪）</a:t>
            </a:r>
            <a:endParaRPr lang="en-US" altLang="zh-TW" sz="2400" dirty="0" smtClean="0"/>
          </a:p>
          <a:p>
            <a:r>
              <a:rPr lang="en-US" altLang="zh-TW" sz="2400" b="1" dirty="0"/>
              <a:t>§ </a:t>
            </a:r>
            <a:r>
              <a:rPr lang="en-US" altLang="zh-TW" sz="2400" dirty="0" smtClean="0"/>
              <a:t>129</a:t>
            </a:r>
            <a:r>
              <a:rPr lang="zh-TW" altLang="zh-TW" sz="2400" dirty="0" smtClean="0"/>
              <a:t>（</a:t>
            </a:r>
            <a:r>
              <a:rPr lang="zh-TW" altLang="zh-TW" sz="2400" dirty="0"/>
              <a:t>違法徵收罪、抑</a:t>
            </a:r>
            <a:r>
              <a:rPr lang="zh-TW" altLang="zh-TW" sz="2400" dirty="0" smtClean="0"/>
              <a:t>留剋扣款</a:t>
            </a:r>
            <a:r>
              <a:rPr lang="zh-TW" altLang="zh-TW" sz="2400" dirty="0"/>
              <a:t>物罪）</a:t>
            </a:r>
            <a:endParaRPr lang="en-US" altLang="zh-TW" sz="2400" dirty="0"/>
          </a:p>
          <a:p>
            <a:r>
              <a:rPr lang="en-US" altLang="zh-TW" sz="2400" b="1" dirty="0"/>
              <a:t>§ </a:t>
            </a:r>
            <a:r>
              <a:rPr lang="en-US" altLang="zh-TW" sz="2400" dirty="0" smtClean="0"/>
              <a:t>130</a:t>
            </a:r>
            <a:r>
              <a:rPr lang="zh-TW" altLang="zh-TW" sz="2400" dirty="0" smtClean="0"/>
              <a:t>（</a:t>
            </a:r>
            <a:r>
              <a:rPr lang="zh-TW" altLang="zh-TW" sz="2400" dirty="0"/>
              <a:t>廢弛職務釀成災害罪）</a:t>
            </a:r>
            <a:endParaRPr lang="en-US" altLang="zh-TW" sz="2400" dirty="0"/>
          </a:p>
          <a:p>
            <a:r>
              <a:rPr lang="en-US" altLang="zh-TW" sz="2400" b="1" dirty="0"/>
              <a:t>§</a:t>
            </a:r>
            <a:r>
              <a:rPr lang="en-US" altLang="zh-TW" sz="2400" dirty="0" smtClean="0"/>
              <a:t> 131</a:t>
            </a:r>
            <a:r>
              <a:rPr lang="zh-TW" altLang="zh-TW" sz="2400" dirty="0" smtClean="0"/>
              <a:t>（</a:t>
            </a:r>
            <a:r>
              <a:rPr lang="zh-TW" altLang="zh-TW" sz="2400" dirty="0"/>
              <a:t>公務員圖利罪）</a:t>
            </a:r>
            <a:endParaRPr lang="en-US" altLang="zh-TW" sz="2400" dirty="0"/>
          </a:p>
          <a:p>
            <a:r>
              <a:rPr lang="en-US" altLang="zh-TW" sz="2400" b="1" dirty="0" smtClean="0"/>
              <a:t>§ </a:t>
            </a:r>
            <a:r>
              <a:rPr lang="en-US" altLang="zh-TW" sz="2400" dirty="0" smtClean="0"/>
              <a:t>132</a:t>
            </a:r>
            <a:r>
              <a:rPr lang="zh-TW" altLang="zh-TW" sz="2400" dirty="0" smtClean="0"/>
              <a:t>（</a:t>
            </a:r>
            <a:r>
              <a:rPr lang="zh-TW" altLang="zh-TW" sz="2400" dirty="0"/>
              <a:t>洩漏國防以外之秘密罪</a:t>
            </a:r>
            <a:r>
              <a:rPr lang="zh-TW" altLang="zh-TW" sz="2400" dirty="0" smtClean="0"/>
              <a:t>）</a:t>
            </a:r>
            <a:endParaRPr lang="en-US" altLang="zh-TW" sz="2400" dirty="0" smtClean="0"/>
          </a:p>
          <a:p>
            <a:r>
              <a:rPr lang="en-US" altLang="zh-TW" sz="2400" b="1" dirty="0"/>
              <a:t>§ </a:t>
            </a:r>
            <a:r>
              <a:rPr lang="en-US" altLang="zh-TW" sz="2400" dirty="0" smtClean="0"/>
              <a:t>133</a:t>
            </a:r>
            <a:r>
              <a:rPr lang="zh-TW" altLang="zh-TW" sz="2400" dirty="0" smtClean="0"/>
              <a:t>（</a:t>
            </a:r>
            <a:r>
              <a:rPr lang="zh-TW" altLang="en-US" sz="2400" dirty="0" smtClean="0"/>
              <a:t>妨害</a:t>
            </a:r>
            <a:r>
              <a:rPr lang="zh-TW" altLang="en-US" sz="2400" dirty="0"/>
              <a:t>郵電秘密</a:t>
            </a:r>
            <a:r>
              <a:rPr lang="zh-TW" altLang="en-US" sz="2400" dirty="0" smtClean="0"/>
              <a:t>罪）</a:t>
            </a:r>
            <a:endParaRPr lang="zh-TW" altLang="en-US" sz="2400" dirty="0"/>
          </a:p>
          <a:p>
            <a:endParaRPr lang="zh-TW" altLang="en-US" sz="2400" dirty="0"/>
          </a:p>
        </p:txBody>
      </p:sp>
      <p:sp>
        <p:nvSpPr>
          <p:cNvPr id="5" name="內容版面配置區 4"/>
          <p:cNvSpPr>
            <a:spLocks noGrp="1"/>
          </p:cNvSpPr>
          <p:nvPr>
            <p:ph sz="half" idx="2"/>
          </p:nvPr>
        </p:nvSpPr>
        <p:spPr>
          <a:xfrm>
            <a:off x="6002594" y="699035"/>
            <a:ext cx="3141406" cy="6350694"/>
          </a:xfrm>
        </p:spPr>
        <p:txBody>
          <a:bodyPr>
            <a:normAutofit/>
          </a:bodyPr>
          <a:lstStyle/>
          <a:p>
            <a:r>
              <a:rPr lang="zh-TW" altLang="en-US" sz="2400" dirty="0" smtClean="0"/>
              <a:t>陸海空軍刑法</a:t>
            </a:r>
            <a:r>
              <a:rPr lang="en-US" altLang="zh-TW" sz="2400" dirty="0" smtClean="0"/>
              <a:t>18</a:t>
            </a:r>
          </a:p>
          <a:p>
            <a:r>
              <a:rPr lang="zh-TW" altLang="en-US" sz="2400" dirty="0" smtClean="0"/>
              <a:t>貪污</a:t>
            </a:r>
            <a:r>
              <a:rPr lang="en-US" altLang="zh-TW" sz="2400" dirty="0" smtClean="0"/>
              <a:t>513</a:t>
            </a:r>
          </a:p>
          <a:p>
            <a:r>
              <a:rPr lang="zh-TW" altLang="en-US" sz="2400" dirty="0" smtClean="0"/>
              <a:t>貪污</a:t>
            </a:r>
            <a:r>
              <a:rPr lang="en-US" altLang="zh-TW" sz="2400" dirty="0" smtClean="0"/>
              <a:t>415</a:t>
            </a:r>
            <a:r>
              <a:rPr lang="zh-TW" altLang="en-US" sz="2400" dirty="0" smtClean="0">
                <a:ea typeface="新細明體"/>
              </a:rPr>
              <a:t>、</a:t>
            </a:r>
            <a:r>
              <a:rPr lang="en-US" altLang="zh-TW" sz="2400" dirty="0" smtClean="0">
                <a:ea typeface="新細明體"/>
              </a:rPr>
              <a:t>11</a:t>
            </a:r>
          </a:p>
          <a:p>
            <a:r>
              <a:rPr lang="zh-TW" altLang="en-US" sz="2400" dirty="0" smtClean="0">
                <a:ea typeface="新細明體"/>
              </a:rPr>
              <a:t>於未為公務員時</a:t>
            </a:r>
            <a:endParaRPr lang="en-US" altLang="zh-TW" sz="2400" dirty="0" smtClean="0">
              <a:ea typeface="新細明體"/>
            </a:endParaRPr>
          </a:p>
          <a:p>
            <a:r>
              <a:rPr lang="zh-TW" altLang="en-US" sz="2400" dirty="0" smtClean="0">
                <a:ea typeface="新細明體"/>
              </a:rPr>
              <a:t>法官</a:t>
            </a:r>
            <a:r>
              <a:rPr lang="zh-TW" altLang="en-US" sz="2400" dirty="0" smtClean="0">
                <a:latin typeface="新細明體"/>
                <a:ea typeface="新細明體"/>
              </a:rPr>
              <a:t>、仲裁人</a:t>
            </a:r>
            <a:endParaRPr lang="en-US" altLang="zh-TW" sz="2400" dirty="0" smtClean="0">
              <a:ea typeface="新細明體"/>
            </a:endParaRPr>
          </a:p>
          <a:p>
            <a:r>
              <a:rPr lang="zh-TW" altLang="en-US" sz="2400" dirty="0" smtClean="0">
                <a:ea typeface="新細明體"/>
              </a:rPr>
              <a:t>檢察官</a:t>
            </a:r>
            <a:endParaRPr lang="en-US" altLang="zh-TW" sz="2400" dirty="0" smtClean="0">
              <a:ea typeface="新細明體"/>
            </a:endParaRPr>
          </a:p>
          <a:p>
            <a:r>
              <a:rPr lang="zh-TW" altLang="en-US" sz="2400" dirty="0" smtClean="0"/>
              <a:t>管收拘禁解送職</a:t>
            </a:r>
            <a:endParaRPr lang="en-US" altLang="zh-TW" sz="2400" dirty="0" smtClean="0"/>
          </a:p>
          <a:p>
            <a:r>
              <a:rPr lang="zh-TW" altLang="en-US" sz="2400" dirty="0" smtClean="0"/>
              <a:t>檢察官</a:t>
            </a:r>
            <a:endParaRPr lang="en-US" altLang="zh-TW" sz="2400" dirty="0"/>
          </a:p>
          <a:p>
            <a:r>
              <a:rPr lang="zh-TW" altLang="en-US" sz="2400" dirty="0"/>
              <a:t>含</a:t>
            </a:r>
            <a:r>
              <a:rPr lang="zh-TW" altLang="en-US" sz="2400" dirty="0" smtClean="0"/>
              <a:t>行政官越權受理</a:t>
            </a:r>
            <a:endParaRPr lang="en-US" altLang="zh-TW" sz="2400" dirty="0" smtClean="0"/>
          </a:p>
          <a:p>
            <a:r>
              <a:rPr lang="zh-TW" altLang="en-US" sz="2400" dirty="0" smtClean="0"/>
              <a:t>貪污</a:t>
            </a:r>
            <a:r>
              <a:rPr lang="en-US" altLang="zh-TW" sz="2400" dirty="0" smtClean="0"/>
              <a:t>511</a:t>
            </a:r>
            <a:r>
              <a:rPr lang="zh-TW" altLang="en-US" sz="2400" dirty="0">
                <a:latin typeface="新細明體"/>
                <a:ea typeface="新細明體"/>
              </a:rPr>
              <a:t> 、</a:t>
            </a:r>
            <a:r>
              <a:rPr lang="en-US" altLang="zh-TW" sz="2400" dirty="0" smtClean="0">
                <a:ea typeface="新細明體"/>
              </a:rPr>
              <a:t>611</a:t>
            </a:r>
          </a:p>
          <a:p>
            <a:r>
              <a:rPr lang="zh-TW" altLang="en-US" sz="2400" dirty="0" smtClean="0">
                <a:solidFill>
                  <a:srgbClr val="FFFF00"/>
                </a:solidFill>
              </a:rPr>
              <a:t>強調相當因果關係</a:t>
            </a:r>
            <a:endParaRPr lang="en-US" altLang="zh-TW" sz="2400" dirty="0" smtClean="0">
              <a:solidFill>
                <a:srgbClr val="FFFF00"/>
              </a:solidFill>
            </a:endParaRPr>
          </a:p>
          <a:p>
            <a:r>
              <a:rPr lang="zh-TW" altLang="en-US" sz="2400" dirty="0"/>
              <a:t>貪污</a:t>
            </a:r>
            <a:r>
              <a:rPr lang="en-US" altLang="zh-TW" sz="2400" dirty="0"/>
              <a:t>614</a:t>
            </a:r>
            <a:r>
              <a:rPr lang="zh-TW" altLang="en-US" sz="2400" dirty="0">
                <a:latin typeface="新細明體"/>
                <a:ea typeface="新細明體"/>
              </a:rPr>
              <a:t>、</a:t>
            </a:r>
            <a:r>
              <a:rPr lang="en-US" altLang="zh-TW" sz="2400" dirty="0">
                <a:ea typeface="新細明體"/>
              </a:rPr>
              <a:t>615</a:t>
            </a:r>
          </a:p>
          <a:p>
            <a:r>
              <a:rPr lang="zh-TW" altLang="en-US" b="1" dirty="0" smtClean="0">
                <a:solidFill>
                  <a:srgbClr val="FFFF00"/>
                </a:solidFill>
              </a:rPr>
              <a:t>重點</a:t>
            </a:r>
            <a:r>
              <a:rPr lang="en-US" altLang="zh-TW" b="1" dirty="0" smtClean="0">
                <a:solidFill>
                  <a:srgbClr val="FFFF00"/>
                </a:solidFill>
              </a:rPr>
              <a:t>(</a:t>
            </a:r>
            <a:r>
              <a:rPr lang="zh-TW" altLang="en-US" b="1" dirty="0" smtClean="0">
                <a:solidFill>
                  <a:srgbClr val="FFFF00"/>
                </a:solidFill>
              </a:rPr>
              <a:t>處罰過失犯</a:t>
            </a:r>
            <a:r>
              <a:rPr lang="en-US" altLang="zh-TW" b="1" dirty="0" smtClean="0">
                <a:solidFill>
                  <a:srgbClr val="FFFF00"/>
                </a:solidFill>
              </a:rPr>
              <a:t>)</a:t>
            </a:r>
          </a:p>
          <a:p>
            <a:r>
              <a:rPr lang="zh-TW" altLang="en-US" dirty="0" smtClean="0"/>
              <a:t>海角七號</a:t>
            </a:r>
            <a:endParaRPr lang="en-US" altLang="zh-TW" dirty="0" smtClean="0"/>
          </a:p>
          <a:p>
            <a:endParaRPr lang="zh-TW" altLang="en-US" dirty="0"/>
          </a:p>
        </p:txBody>
      </p:sp>
    </p:spTree>
    <p:extLst>
      <p:ext uri="{BB962C8B-B14F-4D97-AF65-F5344CB8AC3E}">
        <p14:creationId xmlns:p14="http://schemas.microsoft.com/office/powerpoint/2010/main" val="243766003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12406"/>
            <a:ext cx="7467600" cy="1143000"/>
          </a:xfrm>
          <a:noFill/>
        </p:spPr>
        <p:txBody>
          <a:bodyPr>
            <a:normAutofit fontScale="90000"/>
          </a:bodyPr>
          <a:lstStyle/>
          <a:p>
            <a:r>
              <a:rPr lang="zh-TW" altLang="en-US" sz="5400" b="1" dirty="0">
                <a:solidFill>
                  <a:srgbClr val="FFFF00"/>
                </a:solidFill>
                <a:ea typeface="標楷體" pitchFamily="65" charset="-120"/>
              </a:rPr>
              <a:t>刑法瀆職罪</a:t>
            </a:r>
            <a:r>
              <a:rPr lang="zh-TW" altLang="en-US" sz="5400" b="1" dirty="0" smtClean="0">
                <a:solidFill>
                  <a:srgbClr val="FFFF00"/>
                </a:solidFill>
                <a:ea typeface="標楷體" pitchFamily="65" charset="-120"/>
              </a:rPr>
              <a:t>章</a:t>
            </a:r>
            <a:r>
              <a:rPr lang="en-US" altLang="zh-TW" sz="5400" b="1" dirty="0" smtClean="0">
                <a:solidFill>
                  <a:srgbClr val="FFFF00"/>
                </a:solidFill>
                <a:latin typeface="+mn-lt"/>
                <a:ea typeface="標楷體" pitchFamily="65" charset="-120"/>
              </a:rPr>
              <a:t>---</a:t>
            </a:r>
            <a:r>
              <a:rPr lang="zh-TW" altLang="en-US" sz="4000" b="1" dirty="0" smtClean="0">
                <a:solidFill>
                  <a:srgbClr val="FFFF00"/>
                </a:solidFill>
                <a:latin typeface="+mn-lt"/>
                <a:ea typeface="標楷體" pitchFamily="65" charset="-120"/>
              </a:rPr>
              <a:t>不</a:t>
            </a:r>
            <a:r>
              <a:rPr lang="zh-TW" altLang="en-US" sz="4000" dirty="0" smtClean="0">
                <a:solidFill>
                  <a:srgbClr val="FFFF00"/>
                </a:solidFill>
                <a:latin typeface="標楷體" panose="03000509000000000000" pitchFamily="65" charset="-120"/>
                <a:ea typeface="標楷體" panose="03000509000000000000" pitchFamily="65" charset="-120"/>
              </a:rPr>
              <a:t>純</a:t>
            </a:r>
            <a:r>
              <a:rPr lang="zh-TW" altLang="en-US" sz="4000" dirty="0">
                <a:solidFill>
                  <a:srgbClr val="FFFF00"/>
                </a:solidFill>
                <a:latin typeface="標楷體" panose="03000509000000000000" pitchFamily="65" charset="-120"/>
                <a:ea typeface="標楷體" panose="03000509000000000000" pitchFamily="65" charset="-120"/>
              </a:rPr>
              <a:t>綷</a:t>
            </a:r>
            <a:r>
              <a:rPr lang="zh-TW" altLang="en-US" sz="4000" dirty="0" smtClean="0">
                <a:solidFill>
                  <a:srgbClr val="FFFF00"/>
                </a:solidFill>
                <a:latin typeface="標楷體" panose="03000509000000000000" pitchFamily="65" charset="-120"/>
                <a:ea typeface="標楷體" panose="03000509000000000000" pitchFamily="65" charset="-120"/>
              </a:rPr>
              <a:t>瀆職罪</a:t>
            </a:r>
            <a:endParaRPr lang="zh-TW" altLang="en-US" sz="5400" b="1" dirty="0" smtClean="0">
              <a:solidFill>
                <a:srgbClr val="FFFF00"/>
              </a:solidFill>
              <a:effectLst/>
              <a:ea typeface="標楷體" pitchFamily="65" charset="-120"/>
            </a:endParaRPr>
          </a:p>
        </p:txBody>
      </p:sp>
      <p:sp>
        <p:nvSpPr>
          <p:cNvPr id="32772" name="Rectangle 4"/>
          <p:cNvSpPr>
            <a:spLocks noGrp="1" noChangeArrowheads="1"/>
          </p:cNvSpPr>
          <p:nvPr>
            <p:ph idx="1"/>
          </p:nvPr>
        </p:nvSpPr>
        <p:spPr>
          <a:xfrm>
            <a:off x="457199" y="1423219"/>
            <a:ext cx="8480323" cy="5434781"/>
          </a:xfrm>
        </p:spPr>
        <p:txBody>
          <a:bodyPr>
            <a:normAutofit/>
          </a:bodyPr>
          <a:lstStyle/>
          <a:p>
            <a:r>
              <a:rPr lang="zh-TW" altLang="en-US" sz="2600" dirty="0" smtClean="0"/>
              <a:t>即刑法</a:t>
            </a:r>
            <a:r>
              <a:rPr lang="en-US" altLang="zh-TW" sz="2800" b="1" dirty="0"/>
              <a:t>§ </a:t>
            </a:r>
            <a:r>
              <a:rPr lang="en-US" altLang="zh-TW" sz="2600" dirty="0" smtClean="0"/>
              <a:t>134</a:t>
            </a:r>
            <a:r>
              <a:rPr lang="zh-TW" altLang="en-US" sz="2800" dirty="0"/>
              <a:t>公務員假借職務上之權力、機會或方法，以故意犯本章以外各罪者，</a:t>
            </a:r>
            <a:r>
              <a:rPr lang="zh-TW" altLang="en-US" sz="2800" dirty="0" smtClean="0"/>
              <a:t>加重其刑</a:t>
            </a:r>
            <a:r>
              <a:rPr lang="zh-TW" altLang="en-US" sz="2800" dirty="0"/>
              <a:t>至二分之一。但因公務員之身分已特別規定其刑者，不在此限。</a:t>
            </a:r>
          </a:p>
          <a:p>
            <a:pPr lvl="1">
              <a:lnSpc>
                <a:spcPct val="90000"/>
              </a:lnSpc>
              <a:buFont typeface="Arial" panose="020B0604020202020204" pitchFamily="34" charset="0"/>
              <a:buChar char="•"/>
            </a:pPr>
            <a:r>
              <a:rPr lang="zh-TW" altLang="en-US" sz="2600" b="1" dirty="0" smtClean="0">
                <a:solidFill>
                  <a:srgbClr val="FFFF00"/>
                </a:solidFill>
              </a:rPr>
              <a:t>偽變造公文書罪</a:t>
            </a:r>
            <a:r>
              <a:rPr lang="en-US" altLang="zh-TW" sz="2600" b="1" dirty="0" smtClean="0">
                <a:solidFill>
                  <a:srgbClr val="FFFF00"/>
                </a:solidFill>
              </a:rPr>
              <a:t>211</a:t>
            </a:r>
          </a:p>
          <a:p>
            <a:pPr lvl="1">
              <a:lnSpc>
                <a:spcPct val="90000"/>
              </a:lnSpc>
              <a:buFont typeface="Arial" panose="020B0604020202020204" pitchFamily="34" charset="0"/>
              <a:buChar char="•"/>
            </a:pPr>
            <a:r>
              <a:rPr lang="zh-TW" altLang="en-US" sz="2600" b="1" dirty="0" smtClean="0">
                <a:solidFill>
                  <a:srgbClr val="FFFF00"/>
                </a:solidFill>
              </a:rPr>
              <a:t>偽變造私文書罪</a:t>
            </a:r>
            <a:r>
              <a:rPr lang="en-US" altLang="zh-TW" sz="2600" b="1" dirty="0" smtClean="0">
                <a:solidFill>
                  <a:srgbClr val="FFFF00"/>
                </a:solidFill>
              </a:rPr>
              <a:t>210</a:t>
            </a:r>
          </a:p>
          <a:p>
            <a:pPr lvl="1">
              <a:lnSpc>
                <a:spcPct val="90000"/>
              </a:lnSpc>
              <a:buFont typeface="Arial" panose="020B0604020202020204" pitchFamily="34" charset="0"/>
              <a:buChar char="•"/>
            </a:pPr>
            <a:r>
              <a:rPr lang="zh-TW" altLang="en-US" sz="2600" b="1" dirty="0" smtClean="0">
                <a:solidFill>
                  <a:srgbClr val="FFFF00"/>
                </a:solidFill>
              </a:rPr>
              <a:t>誣告罪（栽贓）</a:t>
            </a:r>
            <a:r>
              <a:rPr lang="en-US" altLang="zh-TW" sz="2600" b="1" dirty="0" smtClean="0">
                <a:solidFill>
                  <a:srgbClr val="FFFF00"/>
                </a:solidFill>
              </a:rPr>
              <a:t>169</a:t>
            </a:r>
          </a:p>
          <a:p>
            <a:pPr lvl="1">
              <a:lnSpc>
                <a:spcPct val="90000"/>
              </a:lnSpc>
              <a:buFont typeface="Arial" panose="020B0604020202020204" pitchFamily="34" charset="0"/>
              <a:buChar char="•"/>
            </a:pPr>
            <a:r>
              <a:rPr lang="zh-TW" altLang="en-US" sz="2600" b="1" dirty="0" smtClean="0">
                <a:solidFill>
                  <a:srgbClr val="FFFF00"/>
                </a:solidFill>
              </a:rPr>
              <a:t>傷害罪（刑求）</a:t>
            </a:r>
            <a:r>
              <a:rPr lang="en-US" altLang="zh-TW" sz="2600" b="1" dirty="0" smtClean="0">
                <a:solidFill>
                  <a:srgbClr val="FFFF00"/>
                </a:solidFill>
              </a:rPr>
              <a:t>277</a:t>
            </a:r>
          </a:p>
          <a:p>
            <a:pPr lvl="1">
              <a:lnSpc>
                <a:spcPct val="90000"/>
              </a:lnSpc>
              <a:buFont typeface="Arial" panose="020B0604020202020204" pitchFamily="34" charset="0"/>
              <a:buChar char="•"/>
            </a:pPr>
            <a:r>
              <a:rPr lang="zh-TW" altLang="en-US" sz="2600" b="1" dirty="0" smtClean="0">
                <a:solidFill>
                  <a:srgbClr val="FFFF00"/>
                </a:solidFill>
              </a:rPr>
              <a:t>公務背信罪　   </a:t>
            </a:r>
            <a:r>
              <a:rPr lang="en-US" altLang="zh-TW" sz="2600" b="1" dirty="0" smtClean="0">
                <a:solidFill>
                  <a:srgbClr val="FFFF00"/>
                </a:solidFill>
              </a:rPr>
              <a:t>342</a:t>
            </a:r>
          </a:p>
          <a:p>
            <a:pPr marL="448056" lvl="1" indent="0">
              <a:lnSpc>
                <a:spcPct val="90000"/>
              </a:lnSpc>
              <a:buNone/>
            </a:pPr>
            <a:r>
              <a:rPr lang="en-US" altLang="zh-TW" b="1" dirty="0" smtClean="0">
                <a:solidFill>
                  <a:srgbClr val="FFFF00"/>
                </a:solidFill>
              </a:rPr>
              <a:t>X </a:t>
            </a:r>
            <a:r>
              <a:rPr lang="zh-TW" altLang="en-US" b="1" dirty="0" smtClean="0">
                <a:solidFill>
                  <a:srgbClr val="FFFF00"/>
                </a:solidFill>
              </a:rPr>
              <a:t>公務員</a:t>
            </a:r>
            <a:r>
              <a:rPr lang="zh-TW" altLang="en-US" b="1" dirty="0">
                <a:solidFill>
                  <a:srgbClr val="FFFF00"/>
                </a:solidFill>
              </a:rPr>
              <a:t>登載不實文書罪</a:t>
            </a:r>
            <a:r>
              <a:rPr lang="en-US" altLang="zh-TW" b="1" dirty="0" smtClean="0">
                <a:solidFill>
                  <a:srgbClr val="FFFF00"/>
                </a:solidFill>
              </a:rPr>
              <a:t>213</a:t>
            </a:r>
            <a:r>
              <a:rPr lang="zh-TW" altLang="en-US" b="1" dirty="0" smtClean="0">
                <a:solidFill>
                  <a:srgbClr val="FFFF00"/>
                </a:solidFill>
              </a:rPr>
              <a:t>            雖非瀆職罪</a:t>
            </a:r>
            <a:r>
              <a:rPr lang="en-US" altLang="zh-TW" b="1" dirty="0" smtClean="0">
                <a:solidFill>
                  <a:srgbClr val="FFFF00"/>
                </a:solidFill>
              </a:rPr>
              <a:t>,</a:t>
            </a:r>
            <a:r>
              <a:rPr lang="zh-TW" altLang="en-US" b="1" dirty="0" smtClean="0">
                <a:solidFill>
                  <a:srgbClr val="FFFF00"/>
                </a:solidFill>
              </a:rPr>
              <a:t>但與  </a:t>
            </a:r>
            <a:endParaRPr lang="en-US" altLang="zh-TW" b="1" dirty="0" smtClean="0">
              <a:solidFill>
                <a:srgbClr val="FFFF00"/>
              </a:solidFill>
            </a:endParaRPr>
          </a:p>
          <a:p>
            <a:pPr marL="448056" lvl="1" indent="0">
              <a:lnSpc>
                <a:spcPct val="90000"/>
              </a:lnSpc>
              <a:buNone/>
            </a:pPr>
            <a:r>
              <a:rPr lang="zh-TW" altLang="en-US" b="1" dirty="0">
                <a:solidFill>
                  <a:srgbClr val="FFFF00"/>
                </a:solidFill>
              </a:rPr>
              <a:t> </a:t>
            </a:r>
            <a:r>
              <a:rPr lang="zh-TW" altLang="en-US" b="1" dirty="0" smtClean="0">
                <a:solidFill>
                  <a:srgbClr val="FFFF00"/>
                </a:solidFill>
              </a:rPr>
              <a:t>                                                        洩密罪反常為貪   </a:t>
            </a:r>
            <a:endParaRPr lang="en-US" altLang="zh-TW" b="1" dirty="0" smtClean="0">
              <a:solidFill>
                <a:srgbClr val="FFFF00"/>
              </a:solidFill>
            </a:endParaRPr>
          </a:p>
          <a:p>
            <a:pPr marL="448056" lvl="1" indent="0">
              <a:lnSpc>
                <a:spcPct val="90000"/>
              </a:lnSpc>
              <a:buNone/>
            </a:pPr>
            <a:r>
              <a:rPr lang="zh-TW" altLang="en-US" b="1" dirty="0">
                <a:solidFill>
                  <a:srgbClr val="FFFF00"/>
                </a:solidFill>
              </a:rPr>
              <a:t> </a:t>
            </a:r>
            <a:r>
              <a:rPr lang="zh-TW" altLang="en-US" b="1" dirty="0" smtClean="0">
                <a:solidFill>
                  <a:srgbClr val="FFFF00"/>
                </a:solidFill>
              </a:rPr>
              <a:t>                                                        污的前行為</a:t>
            </a:r>
            <a:endParaRPr lang="en-US" altLang="zh-TW" b="1" dirty="0">
              <a:solidFill>
                <a:srgbClr val="FFFF00"/>
              </a:solidFill>
            </a:endParaRPr>
          </a:p>
          <a:p>
            <a:pPr lvl="1">
              <a:lnSpc>
                <a:spcPct val="90000"/>
              </a:lnSpc>
              <a:buFont typeface="Arial" panose="020B0604020202020204" pitchFamily="34" charset="0"/>
              <a:buChar char="•"/>
            </a:pPr>
            <a:endParaRPr lang="en-US" altLang="zh-TW" sz="2600" b="1" dirty="0" smtClean="0">
              <a:solidFill>
                <a:srgbClr val="FFFF00"/>
              </a:solidFill>
            </a:endParaRPr>
          </a:p>
        </p:txBody>
      </p:sp>
      <p:sp>
        <p:nvSpPr>
          <p:cNvPr id="2" name="向左箭號 1"/>
          <p:cNvSpPr/>
          <p:nvPr/>
        </p:nvSpPr>
        <p:spPr>
          <a:xfrm>
            <a:off x="5265174" y="5111349"/>
            <a:ext cx="78417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01721536"/>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143000"/>
          </a:xfrm>
        </p:spPr>
        <p:txBody>
          <a:bodyPr>
            <a:normAutofit fontScale="90000"/>
          </a:bodyPr>
          <a:lstStyle/>
          <a:p>
            <a:pPr>
              <a:defRPr/>
            </a:pPr>
            <a:r>
              <a:rPr lang="zh-TW" altLang="en-US" sz="3600" dirty="0" smtClean="0"/>
              <a:t>刑法第</a:t>
            </a:r>
            <a:r>
              <a:rPr lang="en-US" altLang="zh-TW" sz="3600" dirty="0" smtClean="0"/>
              <a:t>130</a:t>
            </a:r>
            <a:r>
              <a:rPr lang="zh-TW" altLang="en-US" sz="3600" dirty="0" smtClean="0"/>
              <a:t>條規定：公務員廢弛職務釀成災害者，處</a:t>
            </a:r>
            <a:r>
              <a:rPr lang="en-US" altLang="zh-TW" sz="3600" dirty="0" smtClean="0"/>
              <a:t>3</a:t>
            </a:r>
            <a:r>
              <a:rPr lang="zh-TW" altLang="en-US" sz="3600" dirty="0" smtClean="0"/>
              <a:t>年 以上</a:t>
            </a:r>
            <a:r>
              <a:rPr lang="en-US" altLang="zh-TW" sz="3600" dirty="0" smtClean="0"/>
              <a:t>10</a:t>
            </a:r>
            <a:r>
              <a:rPr lang="zh-TW" altLang="en-US" sz="3600" dirty="0" smtClean="0"/>
              <a:t>年以下有期徒刑</a:t>
            </a:r>
            <a:endParaRPr lang="zh-TW" altLang="en-US" sz="3600" dirty="0"/>
          </a:p>
        </p:txBody>
      </p:sp>
      <p:sp>
        <p:nvSpPr>
          <p:cNvPr id="88067" name="內容版面配置區 2"/>
          <p:cNvSpPr>
            <a:spLocks noGrp="1"/>
          </p:cNvSpPr>
          <p:nvPr>
            <p:ph idx="1"/>
          </p:nvPr>
        </p:nvSpPr>
        <p:spPr>
          <a:xfrm>
            <a:off x="0" y="1257300"/>
            <a:ext cx="9144000" cy="5451475"/>
          </a:xfrm>
        </p:spPr>
        <p:txBody>
          <a:bodyPr>
            <a:normAutofit lnSpcReduction="10000"/>
          </a:bodyPr>
          <a:lstStyle/>
          <a:p>
            <a:r>
              <a:rPr lang="zh-TW" altLang="en-US" sz="2800" smtClean="0"/>
              <a:t>所稱「廢弛職務」即頹廢懈弛其法定職權，以對於某種災害有預防或遏止職務之公務員，廢弛其職務不為預防或遏止，以致釀成災害為其成立要件（最高法院</a:t>
            </a:r>
            <a:r>
              <a:rPr lang="en-US" altLang="zh-TW" sz="2800" smtClean="0"/>
              <a:t>30</a:t>
            </a:r>
            <a:r>
              <a:rPr lang="zh-TW" altLang="en-US" sz="2800" smtClean="0"/>
              <a:t>年上字</a:t>
            </a:r>
            <a:r>
              <a:rPr lang="en-US" altLang="zh-TW" sz="2800" smtClean="0"/>
              <a:t>2898</a:t>
            </a:r>
            <a:r>
              <a:rPr lang="zh-TW" altLang="en-US" sz="2800" smtClean="0"/>
              <a:t>號判例參照）。</a:t>
            </a:r>
            <a:r>
              <a:rPr lang="zh-TW" altLang="en-US" sz="2800" b="1" smtClean="0">
                <a:solidFill>
                  <a:srgbClr val="FFFF00"/>
                </a:solidFill>
              </a:rPr>
              <a:t>是本罪客觀構成要件為： </a:t>
            </a:r>
            <a:r>
              <a:rPr lang="en-US" altLang="zh-TW" sz="2800" b="1" smtClean="0">
                <a:solidFill>
                  <a:srgbClr val="FFFF00"/>
                </a:solidFill>
              </a:rPr>
              <a:t>(1)</a:t>
            </a:r>
            <a:r>
              <a:rPr lang="zh-TW" altLang="en-US" sz="2800" b="1" smtClean="0">
                <a:solidFill>
                  <a:srgbClr val="FFFF00"/>
                </a:solidFill>
              </a:rPr>
              <a:t>行為人須為公務員、</a:t>
            </a:r>
            <a:r>
              <a:rPr lang="en-US" altLang="zh-TW" sz="2800" b="1" smtClean="0">
                <a:solidFill>
                  <a:srgbClr val="FFFF00"/>
                </a:solidFill>
              </a:rPr>
              <a:t>(2)</a:t>
            </a:r>
            <a:r>
              <a:rPr lang="zh-TW" altLang="en-US" sz="2800" b="1" smtClean="0">
                <a:solidFill>
                  <a:srgbClr val="FFFF00"/>
                </a:solidFill>
              </a:rPr>
              <a:t>須廢弛職務、</a:t>
            </a:r>
            <a:r>
              <a:rPr lang="en-US" altLang="zh-TW" sz="2800" b="1" smtClean="0">
                <a:solidFill>
                  <a:srgbClr val="FFFF00"/>
                </a:solidFill>
              </a:rPr>
              <a:t>(3)</a:t>
            </a:r>
            <a:r>
              <a:rPr lang="zh-TW" altLang="en-US" sz="2800" b="1" smtClean="0">
                <a:solidFill>
                  <a:srgbClr val="FFFF00"/>
                </a:solidFill>
              </a:rPr>
              <a:t>須釀成災害、</a:t>
            </a:r>
            <a:r>
              <a:rPr lang="en-US" altLang="zh-TW" sz="2800" b="1" smtClean="0">
                <a:solidFill>
                  <a:srgbClr val="FFFF00"/>
                </a:solidFill>
              </a:rPr>
              <a:t>(4)</a:t>
            </a:r>
            <a:r>
              <a:rPr lang="zh-TW" altLang="en-US" sz="2800" b="1" smtClean="0">
                <a:solidFill>
                  <a:srgbClr val="FFFF00"/>
                </a:solidFill>
              </a:rPr>
              <a:t>其間具有相當因果關係</a:t>
            </a:r>
            <a:r>
              <a:rPr lang="zh-TW" altLang="en-US" sz="2800" smtClean="0"/>
              <a:t>，即災害釀成與公務員不盡其職務上所應竭盡職責間具有相當因果關聯始足當之。因此須災害得以預防或遏止，而公務員之職務與防止、遏止災害之發生或擴大有直接關係，而由於其廢弛職務致釀成災害者，始與本罪之構成要件相符。反之如公務員已竭盡其職責，而仍不免於災害發生，即不得謂為廢弛職務。又即或廢弛其職務，然係由於其他原因致成災害者，亦非此所謂「釀成災害」 。</a:t>
            </a:r>
          </a:p>
        </p:txBody>
      </p:sp>
      <p:sp>
        <p:nvSpPr>
          <p:cNvPr id="4" name="投影片編號版面配置區 3"/>
          <p:cNvSpPr>
            <a:spLocks noGrp="1"/>
          </p:cNvSpPr>
          <p:nvPr>
            <p:ph type="sldNum" sz="quarter" idx="12"/>
          </p:nvPr>
        </p:nvSpPr>
        <p:spPr/>
        <p:txBody>
          <a:bodyPr/>
          <a:lstStyle/>
          <a:p>
            <a:pPr>
              <a:defRPr/>
            </a:pPr>
            <a:fld id="{14D898BB-F853-4A0D-9CB2-4C6006682B05}" type="slidenum">
              <a:rPr lang="zh-TW" altLang="en-US" smtClean="0"/>
              <a:pPr>
                <a:defRPr/>
              </a:pPr>
              <a:t>33</a:t>
            </a:fld>
            <a:endParaRPr lang="en-US" altLang="zh-TW" dirty="0"/>
          </a:p>
        </p:txBody>
      </p:sp>
    </p:spTree>
    <p:extLst>
      <p:ext uri="{BB962C8B-B14F-4D97-AF65-F5344CB8AC3E}">
        <p14:creationId xmlns:p14="http://schemas.microsoft.com/office/powerpoint/2010/main" val="136286951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 y="0"/>
            <a:ext cx="9040761" cy="1143000"/>
          </a:xfrm>
        </p:spPr>
        <p:txBody>
          <a:bodyPr>
            <a:normAutofit fontScale="90000"/>
          </a:bodyPr>
          <a:lstStyle/>
          <a:p>
            <a:r>
              <a:rPr lang="zh-TW" altLang="en-US" dirty="0" smtClean="0"/>
              <a:t>八掌溪案更三審無罪之原因</a:t>
            </a:r>
            <a:r>
              <a:rPr lang="en-US" altLang="zh-TW" dirty="0" smtClean="0"/>
              <a:t>---</a:t>
            </a:r>
            <a:r>
              <a:rPr lang="zh-TW" altLang="en-US" dirty="0" smtClean="0"/>
              <a:t>因果關係</a:t>
            </a:r>
            <a:endParaRPr lang="zh-TW" altLang="en-US" dirty="0"/>
          </a:p>
        </p:txBody>
      </p:sp>
      <p:sp>
        <p:nvSpPr>
          <p:cNvPr id="6" name="內容版面配置區 5"/>
          <p:cNvSpPr>
            <a:spLocks noGrp="1"/>
          </p:cNvSpPr>
          <p:nvPr>
            <p:ph sz="half" idx="2"/>
          </p:nvPr>
        </p:nvSpPr>
        <p:spPr>
          <a:xfrm>
            <a:off x="4267200" y="1401096"/>
            <a:ext cx="4876800" cy="5456903"/>
          </a:xfrm>
        </p:spPr>
        <p:txBody>
          <a:bodyPr>
            <a:normAutofit fontScale="92500"/>
          </a:bodyPr>
          <a:lstStyle/>
          <a:p>
            <a:r>
              <a:rPr lang="zh-TW" altLang="en-US" dirty="0"/>
              <a:t>所謂</a:t>
            </a:r>
            <a:r>
              <a:rPr lang="zh-TW" altLang="en-US" b="1" dirty="0">
                <a:solidFill>
                  <a:srgbClr val="FFFF00"/>
                </a:solidFill>
              </a:rPr>
              <a:t>相當因果關係</a:t>
            </a:r>
            <a:r>
              <a:rPr lang="zh-TW" altLang="en-US" dirty="0"/>
              <a:t>，係指依經驗法則，綜合行為當時所存在之一切事實，為客觀之事後審查，認為</a:t>
            </a:r>
            <a:r>
              <a:rPr lang="zh-TW" altLang="en-US" b="1" dirty="0">
                <a:solidFill>
                  <a:srgbClr val="FFFF00"/>
                </a:solidFill>
              </a:rPr>
              <a:t>在一般情形下，有此環境、有此行為之同一條件，均可發生同一之結果者</a:t>
            </a:r>
            <a:r>
              <a:rPr lang="zh-TW" altLang="en-US" dirty="0"/>
              <a:t>，則該條件即為發生結果之相當條件，行為與結果即有相當之因果關係。反之，若在一般情形下，有此同一條件存在，而依客觀之審查，認為不必皆發生此結果者，則該條件與結果不相當，不過為偶然之事實而已，其行為與結果間即無相當因果關係（最高法院</a:t>
            </a:r>
            <a:r>
              <a:rPr lang="en-US" altLang="zh-TW" dirty="0"/>
              <a:t>76</a:t>
            </a:r>
            <a:r>
              <a:rPr lang="zh-TW" altLang="en-US" dirty="0"/>
              <a:t>台上</a:t>
            </a:r>
            <a:r>
              <a:rPr lang="en-US" altLang="zh-TW" dirty="0"/>
              <a:t>192</a:t>
            </a:r>
            <a:r>
              <a:rPr lang="zh-TW" altLang="en-US" dirty="0"/>
              <a:t>號判例</a:t>
            </a:r>
          </a:p>
        </p:txBody>
      </p:sp>
      <p:pic>
        <p:nvPicPr>
          <p:cNvPr id="9" name="內容版面配置區 8" descr="畫面剪輯"/>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143000"/>
            <a:ext cx="4719484" cy="5715000"/>
          </a:xfrm>
        </p:spPr>
      </p:pic>
    </p:spTree>
    <p:extLst>
      <p:ext uri="{BB962C8B-B14F-4D97-AF65-F5344CB8AC3E}">
        <p14:creationId xmlns:p14="http://schemas.microsoft.com/office/powerpoint/2010/main" val="424207211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7D7D1289-88F7-44A7-8917-0F7F2E5042B7}" type="slidenum">
              <a:rPr lang="zh-TW" altLang="en-US"/>
              <a:pPr>
                <a:defRPr/>
              </a:pPr>
              <a:t>35</a:t>
            </a:fld>
            <a:endParaRPr lang="en-US" altLang="zh-TW"/>
          </a:p>
        </p:txBody>
      </p:sp>
      <p:sp>
        <p:nvSpPr>
          <p:cNvPr id="915458" name="Rectangle 2"/>
          <p:cNvSpPr>
            <a:spLocks noGrp="1" noChangeArrowheads="1"/>
          </p:cNvSpPr>
          <p:nvPr>
            <p:ph type="title"/>
          </p:nvPr>
        </p:nvSpPr>
        <p:spPr>
          <a:xfrm>
            <a:off x="457200" y="221226"/>
            <a:ext cx="8229600" cy="1027113"/>
          </a:xfrm>
        </p:spPr>
        <p:txBody>
          <a:bodyPr>
            <a:normAutofit/>
          </a:bodyPr>
          <a:lstStyle/>
          <a:p>
            <a:pPr eaLnBrk="1" hangingPunct="1">
              <a:defRPr/>
            </a:pPr>
            <a:r>
              <a:rPr lang="zh-TW" altLang="en-US" sz="4800" b="1" dirty="0" smtClean="0">
                <a:ea typeface="標楷體" pitchFamily="65" charset="-120"/>
              </a:rPr>
              <a:t>公務機密</a:t>
            </a:r>
            <a:r>
              <a:rPr lang="en-US" altLang="zh-TW" sz="4800" b="1" dirty="0" smtClean="0">
                <a:ea typeface="標楷體" pitchFamily="65" charset="-120"/>
              </a:rPr>
              <a:t>---</a:t>
            </a:r>
            <a:r>
              <a:rPr lang="zh-TW" altLang="en-US" sz="4800" b="1" dirty="0" smtClean="0">
                <a:ea typeface="標楷體" pitchFamily="65" charset="-120"/>
              </a:rPr>
              <a:t>刑法</a:t>
            </a:r>
            <a:r>
              <a:rPr lang="en-US" altLang="zh-TW" sz="4800" b="1" dirty="0" smtClean="0">
                <a:ea typeface="標楷體" pitchFamily="65" charset="-120"/>
              </a:rPr>
              <a:t>132</a:t>
            </a:r>
            <a:r>
              <a:rPr lang="zh-TW" altLang="en-US" sz="4800" b="1" dirty="0" smtClean="0">
                <a:ea typeface="標楷體" pitchFamily="65" charset="-120"/>
              </a:rPr>
              <a:t>規定部分</a:t>
            </a:r>
          </a:p>
        </p:txBody>
      </p:sp>
      <p:sp>
        <p:nvSpPr>
          <p:cNvPr id="86020" name="Rectangle 3"/>
          <p:cNvSpPr>
            <a:spLocks noGrp="1" noChangeArrowheads="1"/>
          </p:cNvSpPr>
          <p:nvPr>
            <p:ph type="body" idx="1"/>
          </p:nvPr>
        </p:nvSpPr>
        <p:spPr>
          <a:xfrm>
            <a:off x="457200" y="1740310"/>
            <a:ext cx="8229600" cy="4355690"/>
          </a:xfrm>
        </p:spPr>
        <p:txBody>
          <a:bodyPr/>
          <a:lstStyle/>
          <a:p>
            <a:pPr eaLnBrk="1" hangingPunct="1">
              <a:lnSpc>
                <a:spcPct val="80000"/>
              </a:lnSpc>
              <a:buFont typeface="Wingdings" pitchFamily="2" charset="2"/>
              <a:buNone/>
            </a:pPr>
            <a:r>
              <a:rPr lang="zh-TW" altLang="en-US" b="1" dirty="0" smtClean="0">
                <a:latin typeface="標楷體" pitchFamily="65" charset="-120"/>
                <a:ea typeface="標楷體" pitchFamily="65" charset="-120"/>
              </a:rPr>
              <a:t>公務員洩漏或交付關於中華民國國防以外應秘密之文書、圖畫、消息或物品者，處三年以下有期徒刑。</a:t>
            </a:r>
          </a:p>
          <a:p>
            <a:pPr eaLnBrk="1" hangingPunct="1">
              <a:lnSpc>
                <a:spcPct val="80000"/>
              </a:lnSpc>
              <a:buFont typeface="Wingdings" pitchFamily="2" charset="2"/>
              <a:buNone/>
            </a:pPr>
            <a:r>
              <a:rPr lang="zh-TW" altLang="en-US" b="1" dirty="0" smtClean="0">
                <a:solidFill>
                  <a:srgbClr val="FFFF00"/>
                </a:solidFill>
                <a:latin typeface="標楷體" pitchFamily="65" charset="-120"/>
                <a:ea typeface="標楷體" pitchFamily="65" charset="-120"/>
              </a:rPr>
              <a:t>因過失犯前項之罪者</a:t>
            </a:r>
            <a:r>
              <a:rPr lang="zh-TW" altLang="en-US" b="1" dirty="0" smtClean="0">
                <a:latin typeface="標楷體" pitchFamily="65" charset="-120"/>
                <a:ea typeface="標楷體" pitchFamily="65" charset="-120"/>
              </a:rPr>
              <a:t>，處一年以下有期徒刑、拘役或三百元以下罰金。</a:t>
            </a:r>
          </a:p>
          <a:p>
            <a:pPr eaLnBrk="1" hangingPunct="1">
              <a:lnSpc>
                <a:spcPct val="80000"/>
              </a:lnSpc>
              <a:buFontTx/>
              <a:buNone/>
            </a:pPr>
            <a:r>
              <a:rPr lang="zh-TW" altLang="en-US" b="1" dirty="0" smtClean="0">
                <a:latin typeface="標楷體" pitchFamily="65" charset="-120"/>
                <a:ea typeface="標楷體" pitchFamily="65" charset="-120"/>
              </a:rPr>
              <a:t>非公務員因職務或業務知悉或持有第一項之文書、圖畫、消息或物，而洩漏或交付之者，處一年以下有期徒刑、拘役或三百元以下罰金。</a:t>
            </a:r>
          </a:p>
          <a:p>
            <a:pPr eaLnBrk="1" hangingPunct="1">
              <a:lnSpc>
                <a:spcPct val="80000"/>
              </a:lnSpc>
            </a:pPr>
            <a:endParaRPr lang="zh-TW" altLang="en-US" dirty="0" smtClean="0">
              <a:latin typeface="標楷體" pitchFamily="65" charset="-120"/>
              <a:ea typeface="標楷體" pitchFamily="65" charset="-120"/>
            </a:endParaRPr>
          </a:p>
        </p:txBody>
      </p:sp>
    </p:spTree>
    <p:extLst>
      <p:ext uri="{BB962C8B-B14F-4D97-AF65-F5344CB8AC3E}">
        <p14:creationId xmlns:p14="http://schemas.microsoft.com/office/powerpoint/2010/main" val="7816465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8983"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itchFamily="34" charset="-128"/>
                <a:ea typeface="MS UI Gothic" pitchFamily="34" charset="-128"/>
              </a:rPr>
              <a:t>貪汙犯罪中之</a:t>
            </a:r>
            <a:endParaRPr lang="en-US" altLang="zh-TW" sz="6600" b="1" dirty="0" smtClean="0">
              <a:solidFill>
                <a:srgbClr val="FFFF00"/>
              </a:solidFill>
              <a:latin typeface="MS UI Gothic" pitchFamily="34" charset="-128"/>
              <a:ea typeface="MS UI Gothic" pitchFamily="34" charset="-128"/>
            </a:endParaRPr>
          </a:p>
          <a:p>
            <a:pPr algn="ctr">
              <a:defRPr/>
            </a:pPr>
            <a:r>
              <a:rPr lang="zh-TW" altLang="en-US" sz="6600" b="1" dirty="0" smtClean="0">
                <a:solidFill>
                  <a:srgbClr val="FFFF00"/>
                </a:solidFill>
                <a:latin typeface="MS UI Gothic" pitchFamily="34" charset="-128"/>
                <a:ea typeface="MS UI Gothic" pitchFamily="34" charset="-128"/>
              </a:rPr>
              <a:t>受賄</a:t>
            </a:r>
            <a:r>
              <a:rPr lang="zh-TW" altLang="en-US" sz="6600" b="1" dirty="0" smtClean="0">
                <a:solidFill>
                  <a:srgbClr val="FFFF00"/>
                </a:solidFill>
                <a:latin typeface="新細明體"/>
                <a:ea typeface="新細明體"/>
              </a:rPr>
              <a:t>、</a:t>
            </a:r>
            <a:r>
              <a:rPr lang="zh-TW" altLang="en-US" sz="6600" b="1" dirty="0" smtClean="0">
                <a:solidFill>
                  <a:srgbClr val="FFFF00"/>
                </a:solidFill>
                <a:latin typeface="MS UI Gothic" pitchFamily="34" charset="-128"/>
                <a:ea typeface="MS UI Gothic" pitchFamily="34" charset="-128"/>
              </a:rPr>
              <a:t>回扣類型</a:t>
            </a:r>
            <a:endParaRPr lang="zh-TW" altLang="en-US" sz="6600" b="1" dirty="0">
              <a:solidFill>
                <a:srgbClr val="FFFF00"/>
              </a:solidFill>
              <a:latin typeface="MS UI Gothic" pitchFamily="34" charset="-128"/>
              <a:ea typeface="MS UI Gothic" pitchFamily="34" charset="-128"/>
            </a:endParaRPr>
          </a:p>
        </p:txBody>
      </p:sp>
    </p:spTree>
    <p:extLst>
      <p:ext uri="{BB962C8B-B14F-4D97-AF65-F5344CB8AC3E}">
        <p14:creationId xmlns:p14="http://schemas.microsoft.com/office/powerpoint/2010/main" val="24953690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65922"/>
            <a:ext cx="8229600" cy="1143000"/>
          </a:xfrm>
        </p:spPr>
        <p:txBody>
          <a:bodyPr/>
          <a:lstStyle/>
          <a:p>
            <a:pPr>
              <a:defRPr/>
            </a:pPr>
            <a:r>
              <a:rPr lang="zh-TW" altLang="en-US" sz="4000" b="1" dirty="0" smtClean="0">
                <a:solidFill>
                  <a:srgbClr val="FFFF00"/>
                </a:solidFill>
                <a:latin typeface="+mj-ea"/>
              </a:rPr>
              <a:t> </a:t>
            </a:r>
            <a:r>
              <a:rPr lang="zh-TW" altLang="en-US" sz="5400" b="1" dirty="0" smtClean="0">
                <a:solidFill>
                  <a:srgbClr val="FFFF00"/>
                </a:solidFill>
                <a:effectLst/>
                <a:latin typeface="+mj-ea"/>
              </a:rPr>
              <a:t>行受賄中弔詭的對價關係</a:t>
            </a:r>
            <a:endParaRPr lang="zh-TW" altLang="en-US" sz="5400" b="1" dirty="0">
              <a:solidFill>
                <a:srgbClr val="FFFF00"/>
              </a:solidFill>
              <a:effectLst/>
              <a:latin typeface="+mj-ea"/>
            </a:endParaRPr>
          </a:p>
        </p:txBody>
      </p:sp>
      <p:sp>
        <p:nvSpPr>
          <p:cNvPr id="97283" name="內容版面配置區 2"/>
          <p:cNvSpPr>
            <a:spLocks noGrp="1"/>
          </p:cNvSpPr>
          <p:nvPr>
            <p:ph idx="1"/>
          </p:nvPr>
        </p:nvSpPr>
        <p:spPr>
          <a:xfrm>
            <a:off x="1007167" y="2411896"/>
            <a:ext cx="7639878" cy="2478156"/>
          </a:xfrm>
        </p:spPr>
        <p:txBody>
          <a:bodyPr>
            <a:normAutofit lnSpcReduction="10000"/>
          </a:bodyPr>
          <a:lstStyle/>
          <a:p>
            <a:pPr>
              <a:buFont typeface="Wingdings" pitchFamily="2" charset="2"/>
              <a:buChar char="l"/>
            </a:pPr>
            <a:r>
              <a:rPr lang="zh-TW" altLang="en-US" sz="4800" dirty="0" smtClean="0">
                <a:latin typeface="Arial Unicode MS" pitchFamily="34" charset="-120"/>
                <a:ea typeface="Arial Unicode MS" pitchFamily="34" charset="-120"/>
                <a:cs typeface="Arial Unicode MS" pitchFamily="34" charset="-120"/>
              </a:rPr>
              <a:t>天天喝，可能沒事。</a:t>
            </a:r>
            <a:endParaRPr lang="en-US" altLang="zh-TW" sz="4800" dirty="0" smtClean="0">
              <a:latin typeface="Arial Unicode MS" pitchFamily="34" charset="-120"/>
              <a:ea typeface="Arial Unicode MS" pitchFamily="34" charset="-120"/>
              <a:cs typeface="Arial Unicode MS" pitchFamily="34" charset="-120"/>
            </a:endParaRPr>
          </a:p>
          <a:p>
            <a:endParaRPr lang="en-US" altLang="zh-TW" sz="4800" dirty="0" smtClean="0">
              <a:latin typeface="Arial Unicode MS" pitchFamily="34" charset="-120"/>
              <a:ea typeface="Arial Unicode MS" pitchFamily="34" charset="-120"/>
              <a:cs typeface="Arial Unicode MS" pitchFamily="34" charset="-120"/>
            </a:endParaRPr>
          </a:p>
          <a:p>
            <a:pPr>
              <a:buFont typeface="Wingdings" pitchFamily="2" charset="2"/>
              <a:buChar char="l"/>
            </a:pPr>
            <a:r>
              <a:rPr lang="zh-TW" altLang="en-US" sz="4800" dirty="0" smtClean="0">
                <a:latin typeface="Arial Unicode MS" pitchFamily="34" charset="-120"/>
                <a:ea typeface="Arial Unicode MS" pitchFamily="34" charset="-120"/>
                <a:cs typeface="Arial Unicode MS" pitchFamily="34" charset="-120"/>
              </a:rPr>
              <a:t>偶而喝一次，就中！！</a:t>
            </a:r>
          </a:p>
        </p:txBody>
      </p:sp>
      <p:sp>
        <p:nvSpPr>
          <p:cNvPr id="4" name="投影片編號版面配置區 3"/>
          <p:cNvSpPr>
            <a:spLocks noGrp="1"/>
          </p:cNvSpPr>
          <p:nvPr>
            <p:ph type="sldNum" sz="quarter" idx="12"/>
          </p:nvPr>
        </p:nvSpPr>
        <p:spPr/>
        <p:txBody>
          <a:bodyPr/>
          <a:lstStyle/>
          <a:p>
            <a:pPr>
              <a:defRPr/>
            </a:pPr>
            <a:fld id="{247749BB-C32F-42B9-B8A6-89DFADBF27FE}" type="slidenum">
              <a:rPr lang="zh-TW" altLang="en-US" smtClean="0"/>
              <a:pPr>
                <a:defRPr/>
              </a:pPr>
              <a:t>37</a:t>
            </a:fld>
            <a:endParaRPr lang="zh-TW" altLang="en-US"/>
          </a:p>
        </p:txBody>
      </p:sp>
    </p:spTree>
    <p:extLst>
      <p:ext uri="{BB962C8B-B14F-4D97-AF65-F5344CB8AC3E}">
        <p14:creationId xmlns:p14="http://schemas.microsoft.com/office/powerpoint/2010/main" val="16231695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49225"/>
            <a:ext cx="9144000" cy="1816100"/>
          </a:xfrm>
        </p:spPr>
        <p:txBody>
          <a:bodyPr/>
          <a:lstStyle/>
          <a:p>
            <a:pPr marL="812800" indent="-812800" algn="l" eaLnBrk="1" hangingPunct="1">
              <a:lnSpc>
                <a:spcPct val="80000"/>
              </a:lnSpc>
              <a:defRPr/>
            </a:pPr>
            <a:r>
              <a:rPr lang="zh-TW" altLang="en-US" sz="3200" b="1" dirty="0" smtClean="0">
                <a:latin typeface="標楷體" pitchFamily="65" charset="-120"/>
                <a:ea typeface="標楷體" pitchFamily="65" charset="-120"/>
              </a:rPr>
              <a:t>Ｑ、公務員利用視察機會接受民眾招待或餽贈，或與所屬機關承辦工程或公用物品之商號間，有私相借貸之行為，是否即構成貪污之行為？</a:t>
            </a:r>
            <a:br>
              <a:rPr lang="zh-TW" altLang="en-US" sz="3200" b="1" dirty="0" smtClean="0">
                <a:latin typeface="標楷體" pitchFamily="65" charset="-120"/>
                <a:ea typeface="標楷體" pitchFamily="65" charset="-120"/>
              </a:rPr>
            </a:br>
            <a:endParaRPr lang="zh-TW" altLang="en-US" sz="3200" dirty="0"/>
          </a:p>
        </p:txBody>
      </p:sp>
      <p:sp>
        <p:nvSpPr>
          <p:cNvPr id="3" name="內容版面配置區 2"/>
          <p:cNvSpPr>
            <a:spLocks noGrp="1"/>
          </p:cNvSpPr>
          <p:nvPr>
            <p:ph idx="1"/>
          </p:nvPr>
        </p:nvSpPr>
        <p:spPr>
          <a:xfrm>
            <a:off x="0" y="1802296"/>
            <a:ext cx="9144000" cy="4850294"/>
          </a:xfrm>
        </p:spPr>
        <p:txBody>
          <a:bodyPr/>
          <a:lstStyle/>
          <a:p>
            <a:pPr marL="812800" indent="-812800" eaLnBrk="1" hangingPunct="1">
              <a:lnSpc>
                <a:spcPct val="80000"/>
              </a:lnSpc>
              <a:buFontTx/>
              <a:buNone/>
              <a:defRPr/>
            </a:pPr>
            <a:r>
              <a:rPr lang="zh-TW" altLang="en-US" sz="2400" b="1" dirty="0" smtClean="0">
                <a:latin typeface="+mj-ea"/>
                <a:ea typeface="+mj-ea"/>
              </a:rPr>
              <a:t>Ａ上開二行為，或係違反公務員服務法</a:t>
            </a:r>
            <a:r>
              <a:rPr lang="en-US" altLang="zh-TW" sz="2400" b="1" dirty="0" smtClean="0">
                <a:latin typeface="+mj-ea"/>
                <a:ea typeface="+mj-ea"/>
              </a:rPr>
              <a:t>§18</a:t>
            </a:r>
            <a:r>
              <a:rPr lang="zh-TW" altLang="en-US" sz="2400" b="1" dirty="0" smtClean="0">
                <a:latin typeface="+mj-ea"/>
                <a:ea typeface="+mj-ea"/>
              </a:rPr>
              <a:t>或</a:t>
            </a:r>
            <a:r>
              <a:rPr lang="en-US" altLang="zh-TW" sz="2400" b="1" dirty="0" smtClean="0">
                <a:latin typeface="+mj-ea"/>
                <a:ea typeface="+mj-ea"/>
              </a:rPr>
              <a:t>§21</a:t>
            </a:r>
            <a:r>
              <a:rPr lang="zh-TW" altLang="en-US" sz="2400" b="1" dirty="0" smtClean="0">
                <a:latin typeface="+mj-ea"/>
                <a:ea typeface="+mj-ea"/>
              </a:rPr>
              <a:t>之規定，而應受行</a:t>
            </a:r>
            <a:endParaRPr lang="en-US" altLang="zh-TW" sz="2400" b="1" dirty="0" smtClean="0">
              <a:latin typeface="+mj-ea"/>
              <a:ea typeface="+mj-ea"/>
            </a:endParaRPr>
          </a:p>
          <a:p>
            <a:pPr marL="812800" indent="-812800" eaLnBrk="1" hangingPunct="1">
              <a:lnSpc>
                <a:spcPct val="80000"/>
              </a:lnSpc>
              <a:buFontTx/>
              <a:buNone/>
              <a:defRPr/>
            </a:pPr>
            <a:r>
              <a:rPr lang="zh-TW" altLang="en-US" sz="2400" b="1" dirty="0" smtClean="0">
                <a:latin typeface="+mj-ea"/>
                <a:ea typeface="+mj-ea"/>
              </a:rPr>
              <a:t>    政懲處</a:t>
            </a:r>
            <a:r>
              <a:rPr lang="en-US" altLang="zh-TW" sz="2400" b="1" dirty="0" smtClean="0">
                <a:latin typeface="+mj-ea"/>
                <a:ea typeface="+mj-ea"/>
              </a:rPr>
              <a:t>﹙</a:t>
            </a:r>
            <a:r>
              <a:rPr lang="zh-TW" altLang="en-US" sz="2400" b="1" dirty="0" smtClean="0">
                <a:latin typeface="+mj-ea"/>
                <a:ea typeface="+mj-ea"/>
              </a:rPr>
              <a:t>非懲戒</a:t>
            </a:r>
            <a:r>
              <a:rPr lang="en-US" altLang="zh-TW" sz="2400" b="1" dirty="0" smtClean="0">
                <a:latin typeface="+mj-ea"/>
                <a:ea typeface="+mj-ea"/>
              </a:rPr>
              <a:t>﹚</a:t>
            </a:r>
            <a:r>
              <a:rPr lang="zh-TW" altLang="en-US" sz="2400" b="1" dirty="0" smtClean="0">
                <a:latin typeface="+mj-ea"/>
                <a:ea typeface="+mj-ea"/>
              </a:rPr>
              <a:t>，然收受不正利益或圖利罪非僅以公務員違反</a:t>
            </a:r>
            <a:endParaRPr lang="en-US" altLang="zh-TW" sz="2400" b="1" dirty="0" smtClean="0">
              <a:latin typeface="+mj-ea"/>
              <a:ea typeface="+mj-ea"/>
            </a:endParaRPr>
          </a:p>
          <a:p>
            <a:pPr marL="812800" indent="-812800" eaLnBrk="1" hangingPunct="1">
              <a:lnSpc>
                <a:spcPct val="80000"/>
              </a:lnSpc>
              <a:buFontTx/>
              <a:buNone/>
              <a:defRPr/>
            </a:pPr>
            <a:r>
              <a:rPr lang="zh-TW" altLang="en-US" sz="2400" b="1" dirty="0" smtClean="0">
                <a:latin typeface="+mj-ea"/>
                <a:ea typeface="+mj-ea"/>
              </a:rPr>
              <a:t>    與職務有關義務而有利得為依據，尚應就公務員因違反與職務有</a:t>
            </a:r>
            <a:endParaRPr lang="en-US" altLang="zh-TW" sz="2400" b="1" dirty="0" smtClean="0">
              <a:latin typeface="+mj-ea"/>
              <a:ea typeface="+mj-ea"/>
            </a:endParaRPr>
          </a:p>
          <a:p>
            <a:pPr marL="812800" indent="-812800" eaLnBrk="1" hangingPunct="1">
              <a:lnSpc>
                <a:spcPct val="80000"/>
              </a:lnSpc>
              <a:buFontTx/>
              <a:buNone/>
              <a:defRPr/>
            </a:pPr>
            <a:r>
              <a:rPr lang="zh-TW" altLang="en-US" sz="2400" b="1" dirty="0" smtClean="0">
                <a:latin typeface="+mj-ea"/>
                <a:ea typeface="+mj-ea"/>
              </a:rPr>
              <a:t>　關義務，而為其他行政行為，是否有違一般行政法上之原理原則</a:t>
            </a:r>
            <a:endParaRPr lang="en-US" altLang="zh-TW" sz="2400" b="1" dirty="0" smtClean="0">
              <a:latin typeface="+mj-ea"/>
              <a:ea typeface="+mj-ea"/>
            </a:endParaRPr>
          </a:p>
          <a:p>
            <a:pPr marL="812800" indent="-812800" eaLnBrk="1" hangingPunct="1">
              <a:lnSpc>
                <a:spcPct val="80000"/>
              </a:lnSpc>
              <a:buFontTx/>
              <a:buNone/>
              <a:defRPr/>
            </a:pPr>
            <a:r>
              <a:rPr lang="zh-TW" altLang="en-US" sz="2400" b="1" dirty="0" smtClean="0">
                <a:latin typeface="+mj-ea"/>
                <a:ea typeface="+mj-ea"/>
              </a:rPr>
              <a:t>    ，加以論斷，是單純接受招待，僅行政懲處問題，但此於實務上</a:t>
            </a:r>
            <a:endParaRPr lang="en-US" altLang="zh-TW" sz="2400" b="1" dirty="0" smtClean="0">
              <a:latin typeface="+mj-ea"/>
              <a:ea typeface="+mj-ea"/>
            </a:endParaRPr>
          </a:p>
          <a:p>
            <a:pPr marL="812800" indent="-812800" eaLnBrk="1" hangingPunct="1">
              <a:lnSpc>
                <a:spcPct val="80000"/>
              </a:lnSpc>
              <a:buFontTx/>
              <a:buNone/>
              <a:defRPr/>
            </a:pPr>
            <a:r>
              <a:rPr lang="zh-TW" altLang="en-US" sz="2400" b="1" dirty="0" smtClean="0">
                <a:latin typeface="+mj-ea"/>
                <a:ea typeface="+mj-ea"/>
              </a:rPr>
              <a:t>    ，乃通常作為公務員有無貪污之動機，或不法意圖之憑證，亦即</a:t>
            </a:r>
            <a:endParaRPr lang="en-US" altLang="zh-TW" sz="2400" b="1" dirty="0" smtClean="0">
              <a:latin typeface="+mj-ea"/>
              <a:ea typeface="+mj-ea"/>
            </a:endParaRPr>
          </a:p>
          <a:p>
            <a:pPr marL="812800" indent="-812800" eaLnBrk="1" hangingPunct="1">
              <a:lnSpc>
                <a:spcPct val="80000"/>
              </a:lnSpc>
              <a:buFontTx/>
              <a:buNone/>
              <a:defRPr/>
            </a:pPr>
            <a:r>
              <a:rPr lang="zh-TW" altLang="en-US" sz="2400" b="1" dirty="0" smtClean="0">
                <a:latin typeface="+mj-ea"/>
                <a:ea typeface="+mj-ea"/>
              </a:rPr>
              <a:t>　公務員因而對提供招待者為一行政行為，給予不利益，即屬貪污</a:t>
            </a:r>
            <a:r>
              <a:rPr lang="zh-TW" altLang="en-US" sz="2400" b="1" dirty="0" smtClean="0">
                <a:latin typeface="標楷體" pitchFamily="65" charset="-120"/>
                <a:ea typeface="標楷體" pitchFamily="65" charset="-120"/>
              </a:rPr>
              <a:t>。</a:t>
            </a:r>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4929469B-7ABB-4D2F-B426-BE68C2CE7CDB}" type="slidenum">
              <a:rPr lang="zh-TW" altLang="en-US" smtClean="0"/>
              <a:pPr>
                <a:defRPr/>
              </a:pPr>
              <a:t>38</a:t>
            </a:fld>
            <a:endParaRPr lang="en-US" altLang="zh-TW"/>
          </a:p>
        </p:txBody>
      </p:sp>
      <p:sp>
        <p:nvSpPr>
          <p:cNvPr id="5" name="矩形 4"/>
          <p:cNvSpPr/>
          <p:nvPr/>
        </p:nvSpPr>
        <p:spPr bwMode="auto">
          <a:xfrm>
            <a:off x="808383" y="4916557"/>
            <a:ext cx="7686260" cy="1563756"/>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none" lIns="91440" tIns="45720" rIns="91440" bIns="45720" numCol="1" rtlCol="0" anchor="ctr" anchorCtr="0" compatLnSpc="1">
            <a:prstTxWarp prst="textNoShape">
              <a:avLst/>
            </a:prstTxWarp>
          </a:bodyPr>
          <a:lstStyle/>
          <a:p>
            <a:pPr algn="ctr"/>
            <a:r>
              <a:rPr kumimoji="1" lang="zh-TW" altLang="en-US" sz="3200" b="1" i="0" u="none" strike="noStrike" cap="none" normalizeH="0" baseline="0" dirty="0" smtClean="0">
                <a:ln>
                  <a:noFill/>
                </a:ln>
                <a:solidFill>
                  <a:srgbClr val="FFFF00"/>
                </a:solidFill>
                <a:latin typeface="Arial" charset="0"/>
                <a:ea typeface="新細明體" pitchFamily="18" charset="-120"/>
              </a:rPr>
              <a:t>另一種</a:t>
            </a:r>
            <a:r>
              <a:rPr lang="zh-TW" altLang="en-US" sz="3200" b="1" dirty="0" smtClean="0">
                <a:solidFill>
                  <a:srgbClr val="FFFF00"/>
                </a:solidFill>
                <a:latin typeface="+mj-ea"/>
              </a:rPr>
              <a:t>弔詭</a:t>
            </a:r>
            <a:endParaRPr kumimoji="1" lang="en-US" altLang="zh-TW" sz="3200" b="1" i="0" u="none" strike="noStrike" cap="none" normalizeH="0" baseline="0" dirty="0" smtClean="0">
              <a:ln>
                <a:noFill/>
              </a:ln>
              <a:solidFill>
                <a:srgbClr val="FFFF00"/>
              </a:solidFill>
              <a:latin typeface="Arial"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smtClean="0">
                <a:ln>
                  <a:noFill/>
                </a:ln>
                <a:solidFill>
                  <a:schemeClr val="tx1"/>
                </a:solidFill>
                <a:effectLst/>
                <a:latin typeface="Arial" charset="0"/>
                <a:ea typeface="新細明體" pitchFamily="18" charset="-120"/>
              </a:rPr>
              <a:t>接受招待餽贈卻不辦事</a:t>
            </a:r>
            <a:r>
              <a:rPr lang="zh-TW" altLang="en-US" sz="3200" dirty="0" smtClean="0">
                <a:solidFill>
                  <a:schemeClr val="tx1"/>
                </a:solidFill>
                <a:latin typeface="Arial" charset="0"/>
                <a:ea typeface="新細明體" pitchFamily="18" charset="-120"/>
              </a:rPr>
              <a:t>，好像詐欺</a:t>
            </a:r>
            <a:endParaRPr lang="en-US" altLang="zh-TW" sz="3200" dirty="0" smtClean="0">
              <a:solidFill>
                <a:schemeClr val="tx1"/>
              </a:solidFill>
              <a:latin typeface="Arial" charset="0"/>
              <a:ea typeface="新細明體" pitchFamily="18" charset="-120"/>
            </a:endParaRPr>
          </a:p>
          <a:p>
            <a:pPr marL="0" marR="0" indent="0" algn="ctr" defTabSz="914400" rtl="0" eaLnBrk="1" fontAlgn="base" latinLnBrk="0" hangingPunct="1">
              <a:lnSpc>
                <a:spcPct val="100000"/>
              </a:lnSpc>
              <a:spcBef>
                <a:spcPct val="0"/>
              </a:spcBef>
              <a:spcAft>
                <a:spcPct val="0"/>
              </a:spcAft>
              <a:buClrTx/>
              <a:buSzTx/>
              <a:buFontTx/>
              <a:buNone/>
              <a:tabLst/>
            </a:pPr>
            <a:r>
              <a:rPr lang="zh-TW" altLang="en-US" sz="3200" dirty="0" smtClean="0">
                <a:solidFill>
                  <a:schemeClr val="tx1"/>
                </a:solidFill>
                <a:latin typeface="Arial" charset="0"/>
                <a:ea typeface="新細明體" pitchFamily="18" charset="-120"/>
              </a:rPr>
              <a:t>，但接受後</a:t>
            </a:r>
            <a:r>
              <a:rPr kumimoji="1" lang="zh-TW" altLang="en-US" sz="3200" b="0" i="0" u="none" strike="noStrike" cap="none" normalizeH="0" baseline="0" dirty="0" smtClean="0">
                <a:ln>
                  <a:noFill/>
                </a:ln>
                <a:solidFill>
                  <a:schemeClr val="tx1"/>
                </a:solidFill>
                <a:effectLst/>
                <a:latin typeface="Arial" charset="0"/>
                <a:ea typeface="新細明體" pitchFamily="18" charset="-120"/>
              </a:rPr>
              <a:t>還辦事，卻是貪瀆</a:t>
            </a:r>
          </a:p>
        </p:txBody>
      </p:sp>
    </p:spTree>
    <p:extLst>
      <p:ext uri="{BB962C8B-B14F-4D97-AF65-F5344CB8AC3E}">
        <p14:creationId xmlns:p14="http://schemas.microsoft.com/office/powerpoint/2010/main" val="97583125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1450" y="354013"/>
            <a:ext cx="8755063" cy="6367462"/>
          </a:xfrm>
        </p:spPr>
        <p:txBody>
          <a:bodyPr/>
          <a:lstStyle/>
          <a:p>
            <a:pPr>
              <a:buFont typeface="Wingdings" pitchFamily="2" charset="2"/>
              <a:buNone/>
              <a:defRPr/>
            </a:pPr>
            <a:r>
              <a:rPr lang="zh-TW" altLang="en-US" sz="4000" b="1" dirty="0" smtClean="0">
                <a:solidFill>
                  <a:srgbClr val="FFFF00"/>
                </a:solidFill>
              </a:rPr>
              <a:t>案例：</a:t>
            </a:r>
            <a:r>
              <a:rPr lang="zh-TW" altLang="en-US" sz="4000" dirty="0" smtClean="0">
                <a:solidFill>
                  <a:schemeClr val="accent2">
                    <a:lumMod val="40000"/>
                    <a:lumOff val="60000"/>
                  </a:schemeClr>
                </a:solidFill>
              </a:rPr>
              <a:t> </a:t>
            </a:r>
            <a:endParaRPr lang="en-US" altLang="zh-TW" sz="4000" dirty="0" smtClean="0">
              <a:solidFill>
                <a:schemeClr val="accent2">
                  <a:lumMod val="40000"/>
                  <a:lumOff val="60000"/>
                </a:schemeClr>
              </a:solidFill>
            </a:endParaRPr>
          </a:p>
          <a:p>
            <a:pPr>
              <a:defRPr/>
            </a:pPr>
            <a:r>
              <a:rPr lang="en-US" altLang="zh-TW" dirty="0" smtClean="0"/>
              <a:t>A</a:t>
            </a:r>
            <a:r>
              <a:rPr lang="zh-TW" altLang="en-US" dirty="0" smtClean="0"/>
              <a:t>廠商於</a:t>
            </a:r>
            <a:r>
              <a:rPr lang="en-US" altLang="zh-TW" dirty="0" smtClean="0"/>
              <a:t>B</a:t>
            </a:r>
            <a:r>
              <a:rPr lang="zh-TW" altLang="en-US" dirty="0" smtClean="0"/>
              <a:t>公務員承辦個案期間，致贈紅酒</a:t>
            </a:r>
            <a:r>
              <a:rPr lang="en-US" altLang="zh-TW" dirty="0" smtClean="0"/>
              <a:t>1</a:t>
            </a:r>
            <a:r>
              <a:rPr lang="zh-TW" altLang="en-US" dirty="0" smtClean="0"/>
              <a:t>瓶予</a:t>
            </a:r>
            <a:r>
              <a:rPr lang="en-US" altLang="zh-TW" dirty="0" smtClean="0"/>
              <a:t>B</a:t>
            </a:r>
            <a:r>
              <a:rPr lang="zh-TW" altLang="en-US" dirty="0" smtClean="0"/>
              <a:t>，然遭</a:t>
            </a:r>
            <a:r>
              <a:rPr lang="en-US" altLang="zh-TW" dirty="0" smtClean="0"/>
              <a:t>B</a:t>
            </a:r>
            <a:r>
              <a:rPr lang="zh-TW" altLang="en-US" dirty="0" smtClean="0"/>
              <a:t>當面拒絕並退還。但因</a:t>
            </a:r>
            <a:r>
              <a:rPr lang="en-US" altLang="zh-TW" dirty="0" smtClean="0"/>
              <a:t>B</a:t>
            </a:r>
            <a:r>
              <a:rPr lang="zh-TW" altLang="en-US" dirty="0" smtClean="0"/>
              <a:t>不想張揚，未知會主管及政風單位。</a:t>
            </a:r>
            <a:endParaRPr lang="en-US" altLang="zh-TW" dirty="0" smtClean="0"/>
          </a:p>
          <a:p>
            <a:pPr>
              <a:defRPr/>
            </a:pPr>
            <a:r>
              <a:rPr lang="zh-TW" altLang="en-US" dirty="0" smtClean="0"/>
              <a:t>事後，</a:t>
            </a:r>
            <a:r>
              <a:rPr lang="en-US" altLang="zh-TW" dirty="0" smtClean="0"/>
              <a:t>A</a:t>
            </a:r>
            <a:r>
              <a:rPr lang="zh-TW" altLang="en-US" dirty="0" smtClean="0"/>
              <a:t>廠商涉及採購弊案遭檢、調搜索，查扣詳載歷年來致贈公務員財物之名冊，其中記載「</a:t>
            </a:r>
            <a:r>
              <a:rPr lang="en-US" altLang="zh-TW" dirty="0" smtClean="0"/>
              <a:t>OO</a:t>
            </a:r>
            <a:r>
              <a:rPr lang="zh-TW" altLang="en-US" dirty="0" smtClean="0"/>
              <a:t>年</a:t>
            </a:r>
            <a:r>
              <a:rPr lang="en-US" altLang="zh-TW" dirty="0" smtClean="0"/>
              <a:t>OO</a:t>
            </a:r>
            <a:r>
              <a:rPr lang="zh-TW" altLang="en-US" dirty="0" smtClean="0"/>
              <a:t>月</a:t>
            </a:r>
            <a:r>
              <a:rPr lang="en-US" altLang="zh-TW" dirty="0" smtClean="0"/>
              <a:t>OO</a:t>
            </a:r>
            <a:r>
              <a:rPr lang="zh-TW" altLang="en-US" dirty="0" smtClean="0"/>
              <a:t>日贈送</a:t>
            </a:r>
            <a:r>
              <a:rPr lang="en-US" altLang="zh-TW" dirty="0" smtClean="0"/>
              <a:t>B</a:t>
            </a:r>
            <a:r>
              <a:rPr lang="zh-TW" altLang="en-US" dirty="0" smtClean="0"/>
              <a:t>紅酒</a:t>
            </a:r>
            <a:r>
              <a:rPr lang="en-US" altLang="zh-TW" dirty="0" smtClean="0"/>
              <a:t>1</a:t>
            </a:r>
            <a:r>
              <a:rPr lang="zh-TW" altLang="en-US" dirty="0" smtClean="0"/>
              <a:t>瓶」。</a:t>
            </a:r>
          </a:p>
          <a:p>
            <a:pPr>
              <a:buFontTx/>
              <a:buNone/>
              <a:defRPr/>
            </a:pPr>
            <a:r>
              <a:rPr lang="zh-TW" altLang="en-US" sz="4000" b="1" dirty="0" smtClean="0">
                <a:solidFill>
                  <a:srgbClr val="FFFF00"/>
                </a:solidFill>
              </a:rPr>
              <a:t>結論：　　　（作法詳後述）</a:t>
            </a:r>
            <a:endParaRPr lang="en-US" altLang="zh-TW" sz="4000" b="1" dirty="0" smtClean="0">
              <a:solidFill>
                <a:srgbClr val="FFFF00"/>
              </a:solidFill>
            </a:endParaRPr>
          </a:p>
          <a:p>
            <a:pPr>
              <a:buFontTx/>
              <a:buNone/>
              <a:defRPr/>
            </a:pPr>
            <a:r>
              <a:rPr lang="zh-TW" altLang="en-US" sz="4000" b="1" dirty="0" smtClean="0">
                <a:solidFill>
                  <a:srgbClr val="FFFF00"/>
                </a:solidFill>
              </a:rPr>
              <a:t>     </a:t>
            </a:r>
            <a:r>
              <a:rPr lang="zh-TW" altLang="en-US" sz="4000" b="1" dirty="0" smtClean="0">
                <a:solidFill>
                  <a:srgbClr val="00FF00"/>
                </a:solidFill>
              </a:rPr>
              <a:t>自保很重要</a:t>
            </a:r>
            <a:r>
              <a:rPr lang="en-US" altLang="zh-TW" sz="4000" b="1" dirty="0" smtClean="0">
                <a:solidFill>
                  <a:srgbClr val="00FF00"/>
                </a:solidFill>
              </a:rPr>
              <a:t>---</a:t>
            </a:r>
            <a:r>
              <a:rPr lang="zh-TW" altLang="en-US" sz="4000" b="1" dirty="0" smtClean="0">
                <a:solidFill>
                  <a:srgbClr val="00FF00"/>
                </a:solidFill>
              </a:rPr>
              <a:t>廉政倫理規範之登錄</a:t>
            </a:r>
            <a:endParaRPr lang="en-US" altLang="zh-TW" sz="4000" b="1" dirty="0" smtClean="0">
              <a:solidFill>
                <a:srgbClr val="00FF00"/>
              </a:solidFill>
            </a:endParaRPr>
          </a:p>
          <a:p>
            <a:pPr>
              <a:buFontTx/>
              <a:buNone/>
              <a:defRPr/>
            </a:pPr>
            <a:r>
              <a:rPr lang="zh-TW" altLang="en-US" sz="4000" b="1" dirty="0" smtClean="0">
                <a:solidFill>
                  <a:srgbClr val="00FF00"/>
                </a:solidFill>
              </a:rPr>
              <a:t>     　　　　　　利益衝突迴避之報備                          </a:t>
            </a:r>
            <a:endParaRPr lang="en-US" altLang="zh-TW" sz="4000" b="1" dirty="0" smtClean="0">
              <a:solidFill>
                <a:srgbClr val="00FF00"/>
              </a:solidFill>
            </a:endParaRPr>
          </a:p>
          <a:p>
            <a:pPr>
              <a:buFontTx/>
              <a:buNone/>
              <a:defRPr/>
            </a:pPr>
            <a:endParaRPr lang="en-US" altLang="zh-TW" sz="4000" b="1" dirty="0" smtClean="0">
              <a:solidFill>
                <a:srgbClr val="00FF00"/>
              </a:solidFill>
            </a:endParaRPr>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01C71EF0-1289-49D0-BE35-658CFC6BC00D}" type="slidenum">
              <a:rPr lang="zh-TW" altLang="en-US" smtClean="0"/>
              <a:pPr>
                <a:defRPr/>
              </a:pPr>
              <a:t>39</a:t>
            </a:fld>
            <a:endParaRPr lang="zh-TW" altLang="en-US"/>
          </a:p>
        </p:txBody>
      </p:sp>
    </p:spTree>
    <p:extLst>
      <p:ext uri="{BB962C8B-B14F-4D97-AF65-F5344CB8AC3E}">
        <p14:creationId xmlns:p14="http://schemas.microsoft.com/office/powerpoint/2010/main" val="98575343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非核家園  </a:t>
            </a:r>
            <a:r>
              <a:rPr lang="en-US" altLang="zh-TW" dirty="0" smtClean="0"/>
              <a:t>V.S</a:t>
            </a:r>
            <a:r>
              <a:rPr lang="zh-TW" altLang="en-US" dirty="0" smtClean="0"/>
              <a:t>  以核養綠</a:t>
            </a:r>
            <a:endParaRPr lang="zh-TW" altLang="en-US" dirty="0"/>
          </a:p>
        </p:txBody>
      </p:sp>
      <p:sp>
        <p:nvSpPr>
          <p:cNvPr id="3" name="內容版面配置區 2"/>
          <p:cNvSpPr>
            <a:spLocks noGrp="1"/>
          </p:cNvSpPr>
          <p:nvPr>
            <p:ph idx="1"/>
          </p:nvPr>
        </p:nvSpPr>
        <p:spPr>
          <a:xfrm>
            <a:off x="265470" y="1600200"/>
            <a:ext cx="8583561" cy="5051323"/>
          </a:xfrm>
        </p:spPr>
        <p:txBody>
          <a:bodyPr>
            <a:normAutofit fontScale="92500" lnSpcReduction="10000"/>
          </a:bodyPr>
          <a:lstStyle/>
          <a:p>
            <a:r>
              <a:rPr lang="zh-TW" altLang="en-US" dirty="0"/>
              <a:t>環境</a:t>
            </a:r>
            <a:r>
              <a:rPr lang="zh-TW" altLang="en-US" dirty="0" smtClean="0"/>
              <a:t>基本法第 </a:t>
            </a:r>
            <a:r>
              <a:rPr lang="en-US" altLang="zh-TW" dirty="0"/>
              <a:t>23 </a:t>
            </a:r>
            <a:r>
              <a:rPr lang="zh-TW" altLang="en-US" dirty="0" smtClean="0"/>
              <a:t>條：政府</a:t>
            </a:r>
            <a:r>
              <a:rPr lang="zh-TW" altLang="en-US" dirty="0"/>
              <a:t>應訂定計畫，逐步達成非核家園目標；並應加強核能安全管制、</a:t>
            </a:r>
            <a:r>
              <a:rPr lang="zh-TW" altLang="en-US" dirty="0" smtClean="0"/>
              <a:t>輻射防護</a:t>
            </a:r>
            <a:r>
              <a:rPr lang="zh-TW" altLang="en-US" dirty="0"/>
              <a:t>、放射性物料管理及環境輻射偵測，確保民眾生活避免輻射危害</a:t>
            </a:r>
            <a:r>
              <a:rPr lang="zh-TW" altLang="en-US" dirty="0" smtClean="0"/>
              <a:t>。</a:t>
            </a:r>
            <a:endParaRPr lang="en-US" altLang="zh-TW" dirty="0" smtClean="0"/>
          </a:p>
          <a:p>
            <a:endParaRPr lang="en-US" altLang="zh-TW" dirty="0" smtClean="0"/>
          </a:p>
          <a:p>
            <a:r>
              <a:rPr lang="zh-TW" altLang="en-US" b="1" dirty="0"/>
              <a:t>電業</a:t>
            </a:r>
            <a:r>
              <a:rPr lang="zh-TW" altLang="en-US" b="1" dirty="0" smtClean="0"/>
              <a:t>法第</a:t>
            </a:r>
            <a:r>
              <a:rPr lang="en-US" altLang="zh-TW" b="1" dirty="0"/>
              <a:t>95</a:t>
            </a:r>
            <a:r>
              <a:rPr lang="zh-TW" altLang="en-US" b="1" dirty="0"/>
              <a:t>條第</a:t>
            </a:r>
            <a:r>
              <a:rPr lang="en-US" altLang="zh-TW" b="1" dirty="0"/>
              <a:t>1</a:t>
            </a:r>
            <a:r>
              <a:rPr lang="zh-TW" altLang="en-US" b="1" dirty="0"/>
              <a:t>項</a:t>
            </a:r>
            <a:r>
              <a:rPr lang="zh-TW" altLang="en-US" b="1" dirty="0" smtClean="0"/>
              <a:t>：核能</a:t>
            </a:r>
            <a:r>
              <a:rPr lang="zh-TW" altLang="en-US" b="1" dirty="0"/>
              <a:t>發電設備應於中華民國一百十四年以前，全部停止運轉</a:t>
            </a:r>
            <a:r>
              <a:rPr lang="zh-TW" altLang="en-US" b="1" dirty="0" smtClean="0"/>
              <a:t>。</a:t>
            </a:r>
            <a:endParaRPr lang="en-US" altLang="zh-TW" b="1" dirty="0" smtClean="0"/>
          </a:p>
          <a:p>
            <a:endParaRPr lang="en-US" altLang="zh-TW" b="1" dirty="0" smtClean="0"/>
          </a:p>
          <a:p>
            <a:r>
              <a:rPr lang="en-US" altLang="zh-TW" b="1" dirty="0">
                <a:solidFill>
                  <a:srgbClr val="FFFF00"/>
                </a:solidFill>
              </a:rPr>
              <a:t>11</a:t>
            </a:r>
            <a:r>
              <a:rPr lang="zh-TW" altLang="en-US" b="1" dirty="0">
                <a:solidFill>
                  <a:srgbClr val="FFFF00"/>
                </a:solidFill>
              </a:rPr>
              <a:t>月</a:t>
            </a:r>
            <a:r>
              <a:rPr lang="en-US" altLang="zh-TW" b="1" dirty="0">
                <a:solidFill>
                  <a:srgbClr val="FFFF00"/>
                </a:solidFill>
              </a:rPr>
              <a:t>25</a:t>
            </a:r>
            <a:r>
              <a:rPr lang="zh-TW" altLang="en-US" b="1" dirty="0">
                <a:solidFill>
                  <a:srgbClr val="FFFF00"/>
                </a:solidFill>
              </a:rPr>
              <a:t>日凌晨，由「以核養綠」方發起的全民公投第</a:t>
            </a:r>
            <a:r>
              <a:rPr lang="en-US" altLang="zh-TW" b="1" dirty="0">
                <a:solidFill>
                  <a:srgbClr val="FFFF00"/>
                </a:solidFill>
              </a:rPr>
              <a:t>16</a:t>
            </a:r>
            <a:r>
              <a:rPr lang="zh-TW" altLang="en-US" b="1" dirty="0">
                <a:solidFill>
                  <a:srgbClr val="FFFF00"/>
                </a:solidFill>
              </a:rPr>
              <a:t>案確定過關。中選會於</a:t>
            </a:r>
            <a:r>
              <a:rPr lang="en-US" altLang="zh-TW" b="1" dirty="0">
                <a:solidFill>
                  <a:srgbClr val="FFFF00"/>
                </a:solidFill>
              </a:rPr>
              <a:t>30</a:t>
            </a:r>
            <a:r>
              <a:rPr lang="zh-TW" altLang="en-US" b="1" dirty="0">
                <a:solidFill>
                  <a:srgbClr val="FFFF00"/>
                </a:solidFill>
              </a:rPr>
              <a:t>日公告結果，經濟部今（</a:t>
            </a:r>
            <a:r>
              <a:rPr lang="en-US" altLang="zh-TW" b="1" dirty="0">
                <a:solidFill>
                  <a:srgbClr val="FFFF00"/>
                </a:solidFill>
              </a:rPr>
              <a:t>4</a:t>
            </a:r>
            <a:r>
              <a:rPr lang="zh-TW" altLang="en-US" b="1" dirty="0">
                <a:solidFill>
                  <a:srgbClr val="FFFF00"/>
                </a:solidFill>
              </a:rPr>
              <a:t>）日公告電業法第</a:t>
            </a:r>
            <a:r>
              <a:rPr lang="en-US" altLang="zh-TW" b="1" dirty="0">
                <a:solidFill>
                  <a:srgbClr val="FFFF00"/>
                </a:solidFill>
              </a:rPr>
              <a:t>95</a:t>
            </a:r>
            <a:r>
              <a:rPr lang="zh-TW" altLang="en-US" b="1" dirty="0">
                <a:solidFill>
                  <a:srgbClr val="FFFF00"/>
                </a:solidFill>
              </a:rPr>
              <a:t>條第</a:t>
            </a:r>
            <a:r>
              <a:rPr lang="en-US" altLang="zh-TW" b="1" dirty="0">
                <a:solidFill>
                  <a:srgbClr val="FFFF00"/>
                </a:solidFill>
              </a:rPr>
              <a:t>1</a:t>
            </a:r>
            <a:r>
              <a:rPr lang="zh-TW" altLang="en-US" b="1" dirty="0">
                <a:solidFill>
                  <a:srgbClr val="FFFF00"/>
                </a:solidFill>
              </a:rPr>
              <a:t>項</a:t>
            </a:r>
            <a:r>
              <a:rPr lang="zh-TW" altLang="en-US" b="1" dirty="0" smtClean="0">
                <a:solidFill>
                  <a:srgbClr val="FFFF00"/>
                </a:solidFill>
              </a:rPr>
              <a:t>自</a:t>
            </a:r>
            <a:r>
              <a:rPr lang="en-US" altLang="zh-TW" b="1" dirty="0" smtClean="0">
                <a:solidFill>
                  <a:srgbClr val="FFFF00"/>
                </a:solidFill>
              </a:rPr>
              <a:t>107</a:t>
            </a:r>
            <a:r>
              <a:rPr lang="zh-TW" altLang="en-US" b="1" dirty="0" smtClean="0">
                <a:solidFill>
                  <a:srgbClr val="FFFF00"/>
                </a:solidFill>
              </a:rPr>
              <a:t>年</a:t>
            </a:r>
            <a:r>
              <a:rPr lang="en-US" altLang="zh-TW" b="1" dirty="0">
                <a:solidFill>
                  <a:srgbClr val="FFFF00"/>
                </a:solidFill>
              </a:rPr>
              <a:t>12</a:t>
            </a:r>
            <a:r>
              <a:rPr lang="zh-TW" altLang="en-US" b="1" dirty="0">
                <a:solidFill>
                  <a:srgbClr val="FFFF00"/>
                </a:solidFill>
              </a:rPr>
              <a:t>月</a:t>
            </a:r>
            <a:r>
              <a:rPr lang="en-US" altLang="zh-TW" b="1" dirty="0">
                <a:solidFill>
                  <a:srgbClr val="FFFF00"/>
                </a:solidFill>
              </a:rPr>
              <a:t>2</a:t>
            </a:r>
            <a:r>
              <a:rPr lang="zh-TW" altLang="en-US" b="1" dirty="0">
                <a:solidFill>
                  <a:srgbClr val="FFFF00"/>
                </a:solidFill>
              </a:rPr>
              <a:t>日起失其效力。</a:t>
            </a:r>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118413830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2"/>
          <p:cNvSpPr>
            <a:spLocks noGrp="1"/>
          </p:cNvSpPr>
          <p:nvPr>
            <p:ph type="title"/>
          </p:nvPr>
        </p:nvSpPr>
        <p:spPr>
          <a:xfrm>
            <a:off x="479425" y="0"/>
            <a:ext cx="8229600" cy="949325"/>
          </a:xfrm>
        </p:spPr>
        <p:txBody>
          <a:bodyPr/>
          <a:lstStyle/>
          <a:p>
            <a:pPr algn="ctr"/>
            <a:r>
              <a:rPr lang="zh-TW" altLang="en-US" sz="5400" b="1" dirty="0" smtClean="0">
                <a:effectLst/>
                <a:latin typeface="標楷體" pitchFamily="65" charset="-120"/>
                <a:ea typeface="標楷體" pitchFamily="65" charset="-120"/>
              </a:rPr>
              <a:t>廉政倫理事件登錄表</a:t>
            </a:r>
          </a:p>
        </p:txBody>
      </p:sp>
      <p:pic>
        <p:nvPicPr>
          <p:cNvPr id="93187" name="內容版面配置區 4" descr="2.png"/>
          <p:cNvPicPr>
            <a:picLocks noGrp="1" noChangeAspect="1"/>
          </p:cNvPicPr>
          <p:nvPr>
            <p:ph idx="1"/>
          </p:nvPr>
        </p:nvPicPr>
        <p:blipFill>
          <a:blip r:embed="rId2" cstate="print"/>
          <a:srcRect/>
          <a:stretch>
            <a:fillRect/>
          </a:stretch>
        </p:blipFill>
        <p:spPr>
          <a:xfrm>
            <a:off x="628650" y="949325"/>
            <a:ext cx="8001000" cy="5908675"/>
          </a:xfrm>
        </p:spPr>
      </p:pic>
      <p:sp>
        <p:nvSpPr>
          <p:cNvPr id="2" name="投影片編號版面配置區 1"/>
          <p:cNvSpPr>
            <a:spLocks noGrp="1"/>
          </p:cNvSpPr>
          <p:nvPr>
            <p:ph type="sldNum" sz="quarter" idx="12"/>
          </p:nvPr>
        </p:nvSpPr>
        <p:spPr/>
        <p:txBody>
          <a:bodyPr/>
          <a:lstStyle/>
          <a:p>
            <a:pPr>
              <a:defRPr/>
            </a:pPr>
            <a:fld id="{04B86B83-D580-4110-AE3C-3964483E35F4}" type="slidenum">
              <a:rPr lang="zh-TW" altLang="en-US" smtClean="0"/>
              <a:pPr>
                <a:defRPr/>
              </a:pPr>
              <a:t>40</a:t>
            </a:fld>
            <a:endParaRPr lang="en-US" altLang="zh-TW"/>
          </a:p>
        </p:txBody>
      </p:sp>
    </p:spTree>
    <p:extLst>
      <p:ext uri="{BB962C8B-B14F-4D97-AF65-F5344CB8AC3E}">
        <p14:creationId xmlns:p14="http://schemas.microsoft.com/office/powerpoint/2010/main" val="369672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903288"/>
          </a:xfrm>
        </p:spPr>
        <p:txBody>
          <a:bodyPr/>
          <a:lstStyle/>
          <a:p>
            <a:pPr algn="ctr">
              <a:defRPr/>
            </a:pPr>
            <a:r>
              <a:rPr lang="zh-TW" altLang="en-US" sz="3600" b="1" dirty="0" smtClean="0"/>
              <a:t>行政院及所屬機關構請託關說事件登錄表</a:t>
            </a:r>
            <a:endParaRPr lang="zh-TW" altLang="en-US" sz="3600" b="1" dirty="0"/>
          </a:p>
        </p:txBody>
      </p:sp>
      <p:pic>
        <p:nvPicPr>
          <p:cNvPr id="94211" name="內容版面配置區 4" descr="3.png"/>
          <p:cNvPicPr>
            <a:picLocks noGrp="1" noChangeAspect="1"/>
          </p:cNvPicPr>
          <p:nvPr>
            <p:ph idx="1"/>
          </p:nvPr>
        </p:nvPicPr>
        <p:blipFill>
          <a:blip r:embed="rId2" cstate="print"/>
          <a:srcRect/>
          <a:stretch>
            <a:fillRect/>
          </a:stretch>
        </p:blipFill>
        <p:spPr>
          <a:xfrm>
            <a:off x="639763" y="800100"/>
            <a:ext cx="7943850" cy="6057900"/>
          </a:xfrm>
        </p:spPr>
      </p:pic>
      <p:sp>
        <p:nvSpPr>
          <p:cNvPr id="4" name="投影片編號版面配置區 3"/>
          <p:cNvSpPr>
            <a:spLocks noGrp="1"/>
          </p:cNvSpPr>
          <p:nvPr>
            <p:ph type="sldNum" sz="quarter" idx="12"/>
          </p:nvPr>
        </p:nvSpPr>
        <p:spPr/>
        <p:txBody>
          <a:bodyPr/>
          <a:lstStyle/>
          <a:p>
            <a:pPr>
              <a:defRPr/>
            </a:pPr>
            <a:fld id="{156B3A41-2720-41BF-B307-1160A3862175}" type="slidenum">
              <a:rPr lang="zh-TW" altLang="en-US" smtClean="0"/>
              <a:pPr>
                <a:defRPr/>
              </a:pPr>
              <a:t>41</a:t>
            </a:fld>
            <a:endParaRPr lang="en-US" altLang="zh-TW"/>
          </a:p>
        </p:txBody>
      </p:sp>
    </p:spTree>
    <p:extLst>
      <p:ext uri="{BB962C8B-B14F-4D97-AF65-F5344CB8AC3E}">
        <p14:creationId xmlns:p14="http://schemas.microsoft.com/office/powerpoint/2010/main" val="97019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2275" y="0"/>
            <a:ext cx="8229600" cy="982663"/>
          </a:xfrm>
        </p:spPr>
        <p:txBody>
          <a:bodyPr/>
          <a:lstStyle/>
          <a:p>
            <a:pPr>
              <a:defRPr/>
            </a:pPr>
            <a:r>
              <a:rPr lang="zh-TW" altLang="en-US" dirty="0" smtClean="0"/>
              <a:t>利益衝突及應迴避之關係人</a:t>
            </a:r>
            <a:endParaRPr lang="zh-TW" altLang="en-US" dirty="0"/>
          </a:p>
        </p:txBody>
      </p:sp>
      <p:sp>
        <p:nvSpPr>
          <p:cNvPr id="95235" name="內容版面配置區 2"/>
          <p:cNvSpPr>
            <a:spLocks noGrp="1"/>
          </p:cNvSpPr>
          <p:nvPr>
            <p:ph idx="1"/>
          </p:nvPr>
        </p:nvSpPr>
        <p:spPr>
          <a:xfrm>
            <a:off x="0" y="925513"/>
            <a:ext cx="9144000" cy="5932487"/>
          </a:xfrm>
        </p:spPr>
        <p:txBody>
          <a:bodyPr>
            <a:normAutofit fontScale="85000" lnSpcReduction="20000"/>
          </a:bodyPr>
          <a:lstStyle/>
          <a:p>
            <a:pPr>
              <a:buFont typeface="Wingdings" pitchFamily="2" charset="2"/>
              <a:buChar char="l"/>
            </a:pPr>
            <a:r>
              <a:rPr lang="zh-TW" altLang="zh-TW" dirty="0" smtClean="0"/>
              <a:t>本法所稱利益衝突，指公職人員執行職務時，得因其作為或不作為，直接或間接使本人或其關係人獲取利益者。而所謂「獲取利益」，係指獲取私人利益，不包括獲取公益之情形</a:t>
            </a:r>
            <a:r>
              <a:rPr lang="en-US" altLang="zh-TW" dirty="0" smtClean="0"/>
              <a:t>(</a:t>
            </a:r>
            <a:r>
              <a:rPr lang="zh-TW" altLang="zh-TW" dirty="0" smtClean="0"/>
              <a:t>本法第五條</a:t>
            </a:r>
            <a:r>
              <a:rPr lang="en-US" altLang="zh-TW" dirty="0" smtClean="0"/>
              <a:t>)</a:t>
            </a:r>
          </a:p>
          <a:p>
            <a:pPr>
              <a:buFont typeface="Wingdings" pitchFamily="2" charset="2"/>
              <a:buChar char="l"/>
            </a:pPr>
            <a:r>
              <a:rPr lang="zh-TW" altLang="zh-TW" dirty="0" smtClean="0"/>
              <a:t>本法所定公職人員之關係人，其範圍如下：</a:t>
            </a:r>
            <a:r>
              <a:rPr lang="en-US" altLang="zh-TW" dirty="0" smtClean="0"/>
              <a:t/>
            </a:r>
            <a:br>
              <a:rPr lang="en-US" altLang="zh-TW" dirty="0" smtClean="0"/>
            </a:br>
            <a:r>
              <a:rPr lang="zh-TW" altLang="zh-TW" dirty="0" smtClean="0"/>
              <a:t>一、公職人員之配偶或共同生活之家屬。</a:t>
            </a:r>
            <a:r>
              <a:rPr lang="en-US" altLang="zh-TW" dirty="0" smtClean="0"/>
              <a:t/>
            </a:r>
            <a:br>
              <a:rPr lang="en-US" altLang="zh-TW" dirty="0" smtClean="0"/>
            </a:br>
            <a:r>
              <a:rPr lang="zh-TW" altLang="zh-TW" dirty="0" smtClean="0"/>
              <a:t>二、公職人員之二親等以內親屬。</a:t>
            </a:r>
            <a:endParaRPr lang="en-US" altLang="zh-TW" dirty="0" smtClean="0"/>
          </a:p>
          <a:p>
            <a:pPr marL="36576" indent="0">
              <a:buNone/>
            </a:pPr>
            <a:r>
              <a:rPr lang="zh-TW" altLang="en-US" dirty="0" smtClean="0"/>
              <a:t>    三</a:t>
            </a:r>
            <a:r>
              <a:rPr lang="zh-TW" altLang="en-US" dirty="0"/>
              <a:t>、公職人員或其配偶信託財產之受託人。但依法辦理</a:t>
            </a:r>
            <a:r>
              <a:rPr lang="zh-TW" altLang="en-US" dirty="0" smtClean="0"/>
              <a:t>強</a:t>
            </a:r>
            <a:endParaRPr lang="en-US" altLang="zh-TW" dirty="0" smtClean="0"/>
          </a:p>
          <a:p>
            <a:pPr marL="36576" indent="0">
              <a:buNone/>
            </a:pPr>
            <a:r>
              <a:rPr lang="en-US" altLang="zh-TW" dirty="0" smtClean="0"/>
              <a:t>            </a:t>
            </a:r>
            <a:r>
              <a:rPr lang="zh-TW" altLang="en-US" dirty="0" smtClean="0"/>
              <a:t>制</a:t>
            </a:r>
            <a:r>
              <a:rPr lang="zh-TW" altLang="en-US" dirty="0"/>
              <a:t>信託時，</a:t>
            </a:r>
            <a:r>
              <a:rPr lang="zh-TW" altLang="en-US" dirty="0" smtClean="0"/>
              <a:t>不在此</a:t>
            </a:r>
            <a:r>
              <a:rPr lang="zh-TW" altLang="en-US" dirty="0"/>
              <a:t>限。</a:t>
            </a:r>
            <a:br>
              <a:rPr lang="zh-TW" altLang="en-US" dirty="0"/>
            </a:br>
            <a:r>
              <a:rPr lang="zh-TW" altLang="en-US" dirty="0" smtClean="0"/>
              <a:t>　四</a:t>
            </a:r>
            <a:r>
              <a:rPr lang="zh-TW" altLang="en-US" dirty="0"/>
              <a:t>、公職人員、第一款與第二款所列人員擔任負責人、</a:t>
            </a:r>
            <a:r>
              <a:rPr lang="zh-TW" altLang="en-US" dirty="0" smtClean="0"/>
              <a:t>董</a:t>
            </a:r>
            <a:endParaRPr lang="en-US" altLang="zh-TW" dirty="0" smtClean="0"/>
          </a:p>
          <a:p>
            <a:pPr marL="36576" indent="0">
              <a:buNone/>
            </a:pPr>
            <a:r>
              <a:rPr lang="zh-TW" altLang="en-US" dirty="0"/>
              <a:t>　</a:t>
            </a:r>
            <a:r>
              <a:rPr lang="zh-TW" altLang="en-US" dirty="0" smtClean="0"/>
              <a:t>　　事</a:t>
            </a:r>
            <a:r>
              <a:rPr lang="zh-TW" altLang="en-US" dirty="0"/>
              <a:t>、獨立董事</a:t>
            </a:r>
            <a:r>
              <a:rPr lang="zh-TW" altLang="en-US" dirty="0" smtClean="0"/>
              <a:t>、監察人</a:t>
            </a:r>
            <a:r>
              <a:rPr lang="zh-TW" altLang="en-US" dirty="0"/>
              <a:t>、經理人或相類似職務之</a:t>
            </a:r>
            <a:r>
              <a:rPr lang="zh-TW" altLang="en-US" dirty="0" smtClean="0"/>
              <a:t>營利</a:t>
            </a:r>
            <a:endParaRPr lang="en-US" altLang="zh-TW" dirty="0" smtClean="0"/>
          </a:p>
          <a:p>
            <a:pPr marL="36576" indent="0">
              <a:buNone/>
            </a:pPr>
            <a:r>
              <a:rPr lang="zh-TW" altLang="en-US" dirty="0"/>
              <a:t>　</a:t>
            </a:r>
            <a:r>
              <a:rPr lang="zh-TW" altLang="en-US" dirty="0" smtClean="0"/>
              <a:t>　　事業</a:t>
            </a:r>
            <a:r>
              <a:rPr lang="zh-TW" altLang="en-US" dirty="0"/>
              <a:t>、非營利之法人及非法人</a:t>
            </a:r>
            <a:r>
              <a:rPr lang="zh-TW" altLang="en-US" dirty="0" smtClean="0"/>
              <a:t>團體</a:t>
            </a:r>
            <a:r>
              <a:rPr lang="zh-TW" altLang="en-US" dirty="0"/>
              <a:t>。但屬政府或</a:t>
            </a:r>
            <a:r>
              <a:rPr lang="zh-TW" altLang="en-US" dirty="0" smtClean="0"/>
              <a:t>公股</a:t>
            </a:r>
            <a:endParaRPr lang="en-US" altLang="zh-TW" dirty="0" smtClean="0"/>
          </a:p>
          <a:p>
            <a:pPr marL="36576" indent="0">
              <a:buNone/>
            </a:pPr>
            <a:r>
              <a:rPr lang="zh-TW" altLang="en-US" dirty="0"/>
              <a:t>　</a:t>
            </a:r>
            <a:r>
              <a:rPr lang="zh-TW" altLang="en-US" dirty="0" smtClean="0"/>
              <a:t>　　指派</a:t>
            </a:r>
            <a:r>
              <a:rPr lang="zh-TW" altLang="en-US" dirty="0"/>
              <a:t>、遴聘代表或由政府聘任者，不包括之。</a:t>
            </a:r>
            <a:br>
              <a:rPr lang="zh-TW" altLang="en-US" dirty="0"/>
            </a:br>
            <a:r>
              <a:rPr lang="zh-TW" altLang="en-US" dirty="0" smtClean="0"/>
              <a:t>　五</a:t>
            </a:r>
            <a:r>
              <a:rPr lang="zh-TW" altLang="en-US" dirty="0"/>
              <a:t>、經公職人員進用之機要人員。</a:t>
            </a:r>
            <a:br>
              <a:rPr lang="zh-TW" altLang="en-US" dirty="0"/>
            </a:br>
            <a:r>
              <a:rPr lang="zh-TW" altLang="en-US" dirty="0" smtClean="0"/>
              <a:t>　六</a:t>
            </a:r>
            <a:r>
              <a:rPr lang="zh-TW" altLang="en-US" dirty="0"/>
              <a:t>、各級民意代表之助理</a:t>
            </a:r>
            <a:r>
              <a:rPr lang="zh-TW" altLang="en-US" dirty="0" smtClean="0"/>
              <a:t>。   </a:t>
            </a:r>
            <a:r>
              <a:rPr lang="en-US" altLang="zh-TW" dirty="0" smtClean="0"/>
              <a:t>(</a:t>
            </a:r>
            <a:r>
              <a:rPr lang="zh-TW" altLang="zh-TW" dirty="0" smtClean="0"/>
              <a:t>本法第三條</a:t>
            </a:r>
            <a:r>
              <a:rPr lang="en-US" altLang="zh-TW" dirty="0" smtClean="0"/>
              <a:t>)</a:t>
            </a:r>
            <a:br>
              <a:rPr lang="en-US" altLang="zh-TW" dirty="0" smtClean="0"/>
            </a:br>
            <a:endParaRPr lang="zh-TW" altLang="en-US" dirty="0" smtClean="0"/>
          </a:p>
        </p:txBody>
      </p:sp>
      <p:sp>
        <p:nvSpPr>
          <p:cNvPr id="4" name="投影片編號版面配置區 3"/>
          <p:cNvSpPr>
            <a:spLocks noGrp="1"/>
          </p:cNvSpPr>
          <p:nvPr>
            <p:ph type="sldNum" sz="quarter" idx="12"/>
          </p:nvPr>
        </p:nvSpPr>
        <p:spPr/>
        <p:txBody>
          <a:bodyPr/>
          <a:lstStyle/>
          <a:p>
            <a:pPr>
              <a:defRPr/>
            </a:pPr>
            <a:fld id="{EE9BAA66-F71D-4DE3-A260-458DCD32EAB3}" type="slidenum">
              <a:rPr lang="zh-TW" altLang="en-US" smtClean="0"/>
              <a:pPr>
                <a:defRPr/>
              </a:pPr>
              <a:t>42</a:t>
            </a:fld>
            <a:endParaRPr lang="en-US" altLang="zh-TW"/>
          </a:p>
        </p:txBody>
      </p:sp>
    </p:spTree>
    <p:extLst>
      <p:ext uri="{BB962C8B-B14F-4D97-AF65-F5344CB8AC3E}">
        <p14:creationId xmlns:p14="http://schemas.microsoft.com/office/powerpoint/2010/main" val="124784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125" y="0"/>
            <a:ext cx="8229600" cy="1143000"/>
          </a:xfrm>
        </p:spPr>
        <p:txBody>
          <a:bodyPr>
            <a:normAutofit/>
          </a:bodyPr>
          <a:lstStyle/>
          <a:p>
            <a:pPr algn="ctr">
              <a:defRPr/>
            </a:pPr>
            <a:r>
              <a:rPr lang="en-US" altLang="zh-TW" sz="5400" b="1" dirty="0" smtClean="0">
                <a:latin typeface="標楷體" pitchFamily="65" charset="-120"/>
                <a:ea typeface="標楷體" pitchFamily="65" charset="-120"/>
              </a:rPr>
              <a:t>§10</a:t>
            </a:r>
            <a:r>
              <a:rPr lang="zh-TW" altLang="en-US" sz="5400" b="1" dirty="0" smtClean="0">
                <a:latin typeface="標楷體" pitchFamily="65" charset="-120"/>
                <a:ea typeface="標楷體" pitchFamily="65" charset="-120"/>
              </a:rPr>
              <a:t>自行迴避報備書</a:t>
            </a:r>
            <a:endParaRPr lang="zh-TW" altLang="en-US" sz="5400" b="1" dirty="0">
              <a:latin typeface="標楷體" pitchFamily="65" charset="-120"/>
              <a:ea typeface="標楷體" pitchFamily="65" charset="-120"/>
            </a:endParaRPr>
          </a:p>
        </p:txBody>
      </p:sp>
      <p:pic>
        <p:nvPicPr>
          <p:cNvPr id="96259" name="內容版面配置區 4" descr="1.png"/>
          <p:cNvPicPr>
            <a:picLocks noGrp="1" noChangeAspect="1"/>
          </p:cNvPicPr>
          <p:nvPr>
            <p:ph idx="1"/>
          </p:nvPr>
        </p:nvPicPr>
        <p:blipFill>
          <a:blip r:embed="rId2" cstate="print"/>
          <a:srcRect/>
          <a:stretch>
            <a:fillRect/>
          </a:stretch>
        </p:blipFill>
        <p:spPr>
          <a:xfrm>
            <a:off x="1085850" y="1108075"/>
            <a:ext cx="7108825" cy="5749925"/>
          </a:xfrm>
        </p:spPr>
      </p:pic>
      <p:sp>
        <p:nvSpPr>
          <p:cNvPr id="4" name="投影片編號版面配置區 3"/>
          <p:cNvSpPr>
            <a:spLocks noGrp="1"/>
          </p:cNvSpPr>
          <p:nvPr>
            <p:ph type="sldNum" sz="quarter" idx="12"/>
          </p:nvPr>
        </p:nvSpPr>
        <p:spPr/>
        <p:txBody>
          <a:bodyPr/>
          <a:lstStyle/>
          <a:p>
            <a:pPr>
              <a:defRPr/>
            </a:pPr>
            <a:fld id="{0B11F2DC-621B-4CED-8594-CF8DCB0A1C80}" type="slidenum">
              <a:rPr lang="zh-TW" altLang="en-US" smtClean="0"/>
              <a:pPr>
                <a:defRPr/>
              </a:pPr>
              <a:t>43</a:t>
            </a:fld>
            <a:endParaRPr lang="en-US" altLang="zh-TW"/>
          </a:p>
        </p:txBody>
      </p:sp>
    </p:spTree>
    <p:extLst>
      <p:ext uri="{BB962C8B-B14F-4D97-AF65-F5344CB8AC3E}">
        <p14:creationId xmlns:p14="http://schemas.microsoft.com/office/powerpoint/2010/main" val="328219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74663" y="0"/>
            <a:ext cx="8229600" cy="1009650"/>
          </a:xfrm>
        </p:spPr>
        <p:txBody>
          <a:bodyPr/>
          <a:lstStyle/>
          <a:p>
            <a:r>
              <a:rPr lang="zh-TW" altLang="en-US" sz="5400" b="1" smtClean="0">
                <a:solidFill>
                  <a:srgbClr val="FFFF00"/>
                </a:solidFill>
                <a:effectLst/>
                <a:ea typeface="標楷體" pitchFamily="65" charset="-120"/>
              </a:rPr>
              <a:t>索（收）賄 </a:t>
            </a:r>
            <a:r>
              <a:rPr lang="en-US" altLang="zh-TW" sz="5400" smtClean="0">
                <a:solidFill>
                  <a:srgbClr val="FFFF00"/>
                </a:solidFill>
                <a:effectLst/>
              </a:rPr>
              <a:t>v.s </a:t>
            </a:r>
            <a:r>
              <a:rPr lang="zh-TW" altLang="en-US" sz="5400" b="1" smtClean="0">
                <a:solidFill>
                  <a:srgbClr val="FFFF00"/>
                </a:solidFill>
                <a:effectLst/>
                <a:ea typeface="標楷體" pitchFamily="65" charset="-120"/>
              </a:rPr>
              <a:t>收取回扣</a:t>
            </a:r>
          </a:p>
        </p:txBody>
      </p:sp>
      <p:sp>
        <p:nvSpPr>
          <p:cNvPr id="36867" name="Rectangle 3"/>
          <p:cNvSpPr>
            <a:spLocks noGrp="1" noChangeArrowheads="1"/>
          </p:cNvSpPr>
          <p:nvPr>
            <p:ph type="body" sz="half" idx="1"/>
          </p:nvPr>
        </p:nvSpPr>
        <p:spPr>
          <a:xfrm>
            <a:off x="0" y="1481138"/>
            <a:ext cx="4511675" cy="5376862"/>
          </a:xfrm>
        </p:spPr>
        <p:txBody>
          <a:bodyPr/>
          <a:lstStyle/>
          <a:p>
            <a:pPr>
              <a:buFont typeface="Arial" panose="020B0604020202020204" pitchFamily="34" charset="0"/>
              <a:buChar char="•"/>
            </a:pPr>
            <a:r>
              <a:rPr lang="zh-TW" altLang="en-US" b="1" dirty="0" smtClean="0"/>
              <a:t>「賄賂」係由行賄者另行籌措一筆金錢或可以金錢計算之財物交付受賄者，而「其他不正利益」係指賄賂以外，</a:t>
            </a:r>
            <a:r>
              <a:rPr lang="zh-TW" altLang="en-US" b="1" dirty="0" smtClean="0">
                <a:solidFill>
                  <a:srgbClr val="FFFF00"/>
                </a:solidFill>
              </a:rPr>
              <a:t>物質上或非物質之利益，前者如設定債權、免除債務、給予無息或低利貸款，後者例如給予地位、允與性行為</a:t>
            </a:r>
            <a:r>
              <a:rPr lang="zh-TW" altLang="en-US" b="1" dirty="0" smtClean="0"/>
              <a:t>等</a:t>
            </a:r>
            <a:r>
              <a:rPr lang="zh-TW" altLang="en-US" sz="2400" b="1" dirty="0" smtClean="0"/>
              <a:t>。</a:t>
            </a:r>
          </a:p>
          <a:p>
            <a:pPr>
              <a:buFont typeface="Wingdings" pitchFamily="2" charset="2"/>
              <a:buNone/>
            </a:pPr>
            <a:endParaRPr lang="zh-TW" altLang="en-US" sz="900" b="1" dirty="0" smtClean="0"/>
          </a:p>
          <a:p>
            <a:pPr>
              <a:buFont typeface="Arial" panose="020B0604020202020204" pitchFamily="34" charset="0"/>
              <a:buChar char="•"/>
            </a:pPr>
            <a:r>
              <a:rPr lang="zh-TW" altLang="en-US" b="1" dirty="0" smtClean="0"/>
              <a:t>刑法上之公務員均該當</a:t>
            </a:r>
            <a:r>
              <a:rPr lang="zh-TW" altLang="en-US" sz="2400" b="1" dirty="0" smtClean="0"/>
              <a:t>。</a:t>
            </a:r>
          </a:p>
        </p:txBody>
      </p:sp>
      <p:sp>
        <p:nvSpPr>
          <p:cNvPr id="36868" name="Rectangle 4"/>
          <p:cNvSpPr>
            <a:spLocks noGrp="1" noChangeArrowheads="1"/>
          </p:cNvSpPr>
          <p:nvPr>
            <p:ph type="body" sz="half" idx="2"/>
          </p:nvPr>
        </p:nvSpPr>
        <p:spPr>
          <a:xfrm>
            <a:off x="4681538" y="1397000"/>
            <a:ext cx="4462462" cy="5245100"/>
          </a:xfrm>
        </p:spPr>
        <p:txBody>
          <a:bodyPr/>
          <a:lstStyle/>
          <a:p>
            <a:pPr>
              <a:buFont typeface="Arial" panose="020B0604020202020204" pitchFamily="34" charset="0"/>
              <a:buChar char="•"/>
            </a:pPr>
            <a:r>
              <a:rPr lang="zh-TW" altLang="en-US" b="1" dirty="0" smtClean="0">
                <a:solidFill>
                  <a:srgbClr val="FFFF00"/>
                </a:solidFill>
              </a:rPr>
              <a:t>「回扣」係指就應付給之建築材料費或工程價款，扣取其中一部分，或提取一定比率（類如佣金），</a:t>
            </a:r>
            <a:r>
              <a:rPr lang="zh-TW" altLang="en-US" b="1" dirty="0" smtClean="0"/>
              <a:t>其他可以金錢計算之財物或不正利益，均非屬「收取回扣罪」之犯罪客體。</a:t>
            </a:r>
          </a:p>
          <a:p>
            <a:pPr>
              <a:buFont typeface="Wingdings" pitchFamily="2" charset="2"/>
              <a:buChar char="l"/>
            </a:pPr>
            <a:endParaRPr lang="zh-TW" altLang="en-US" sz="900" b="1" dirty="0" smtClean="0"/>
          </a:p>
          <a:p>
            <a:pPr>
              <a:buFont typeface="Arial" panose="020B0604020202020204" pitchFamily="34" charset="0"/>
              <a:buChar char="•"/>
            </a:pPr>
            <a:r>
              <a:rPr lang="zh-TW" altLang="en-US" b="1" dirty="0" smtClean="0"/>
              <a:t>僅</a:t>
            </a:r>
            <a:r>
              <a:rPr lang="zh-TW" altLang="en-US" b="1" dirty="0" smtClean="0">
                <a:solidFill>
                  <a:srgbClr val="FFFF00"/>
                </a:solidFill>
              </a:rPr>
              <a:t>限於經辦公用工程或購辦公有器材、物品之人</a:t>
            </a:r>
            <a:r>
              <a:rPr lang="zh-TW" altLang="en-US" b="1" dirty="0" smtClean="0"/>
              <a:t>始足當之</a:t>
            </a:r>
            <a:r>
              <a:rPr lang="zh-TW" altLang="en-US" sz="2400" b="1" dirty="0" smtClean="0"/>
              <a:t>。</a:t>
            </a:r>
          </a:p>
        </p:txBody>
      </p:sp>
    </p:spTree>
    <p:extLst>
      <p:ext uri="{BB962C8B-B14F-4D97-AF65-F5344CB8AC3E}">
        <p14:creationId xmlns:p14="http://schemas.microsoft.com/office/powerpoint/2010/main" val="132694233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1143000"/>
          </a:xfrm>
        </p:spPr>
        <p:txBody>
          <a:bodyPr/>
          <a:lstStyle/>
          <a:p>
            <a:r>
              <a:rPr lang="zh-TW" altLang="en-US" sz="5400" b="1" smtClean="0">
                <a:solidFill>
                  <a:srgbClr val="FFFF00"/>
                </a:solidFill>
                <a:effectLst/>
                <a:ea typeface="標楷體" pitchFamily="65" charset="-120"/>
              </a:rPr>
              <a:t>索（收）賄 </a:t>
            </a:r>
            <a:r>
              <a:rPr lang="en-US" altLang="zh-TW" sz="5400" smtClean="0">
                <a:solidFill>
                  <a:srgbClr val="FFFF00"/>
                </a:solidFill>
                <a:effectLst/>
              </a:rPr>
              <a:t>v.s </a:t>
            </a:r>
            <a:r>
              <a:rPr lang="zh-TW" altLang="en-US" sz="5400" b="1" smtClean="0">
                <a:solidFill>
                  <a:srgbClr val="FFFF00"/>
                </a:solidFill>
                <a:effectLst/>
                <a:ea typeface="標楷體" pitchFamily="65" charset="-120"/>
              </a:rPr>
              <a:t>收取回扣</a:t>
            </a:r>
          </a:p>
        </p:txBody>
      </p:sp>
      <p:sp>
        <p:nvSpPr>
          <p:cNvPr id="37891" name="Rectangle 3"/>
          <p:cNvSpPr>
            <a:spLocks noGrp="1" noChangeArrowheads="1"/>
          </p:cNvSpPr>
          <p:nvPr>
            <p:ph type="body" sz="half" idx="1"/>
          </p:nvPr>
        </p:nvSpPr>
        <p:spPr>
          <a:xfrm>
            <a:off x="266700" y="1301750"/>
            <a:ext cx="3897313" cy="5556250"/>
          </a:xfrm>
        </p:spPr>
        <p:txBody>
          <a:bodyPr/>
          <a:lstStyle/>
          <a:p>
            <a:pPr>
              <a:lnSpc>
                <a:spcPct val="90000"/>
              </a:lnSpc>
              <a:buFont typeface="Arial" panose="020B0604020202020204" pitchFamily="34" charset="0"/>
              <a:buChar char="•"/>
            </a:pPr>
            <a:r>
              <a:rPr lang="zh-TW" altLang="en-US" sz="2600" dirty="0" smtClean="0"/>
              <a:t>所謂賄賂或其他不正利益必須為對公務員之</a:t>
            </a:r>
            <a:r>
              <a:rPr lang="zh-TW" altLang="en-US" sz="2600" b="1" dirty="0" smtClean="0">
                <a:solidFill>
                  <a:srgbClr val="FFFF00"/>
                </a:solidFill>
              </a:rPr>
              <a:t>特定職務行為之相對給付（對價性）</a:t>
            </a:r>
            <a:r>
              <a:rPr lang="zh-TW" altLang="en-US" sz="2600" dirty="0" smtClean="0"/>
              <a:t>。</a:t>
            </a:r>
          </a:p>
          <a:p>
            <a:pPr>
              <a:lnSpc>
                <a:spcPct val="90000"/>
              </a:lnSpc>
              <a:buFont typeface="Arial" panose="020B0604020202020204" pitchFamily="34" charset="0"/>
              <a:buChar char="•"/>
            </a:pPr>
            <a:r>
              <a:rPr lang="zh-TW" altLang="en-US" sz="2600" dirty="0" smtClean="0"/>
              <a:t>「賄賂罪」之行為有三：</a:t>
            </a:r>
            <a:r>
              <a:rPr lang="zh-TW" altLang="en-US" sz="2600" b="1" dirty="0" smtClean="0">
                <a:solidFill>
                  <a:srgbClr val="FFFF00"/>
                </a:solidFill>
              </a:rPr>
              <a:t>要求</a:t>
            </a:r>
            <a:r>
              <a:rPr lang="en-US" altLang="en-US" sz="2600" b="1" dirty="0" smtClean="0">
                <a:solidFill>
                  <a:srgbClr val="FFFF00"/>
                </a:solidFill>
              </a:rPr>
              <a:t>、</a:t>
            </a:r>
            <a:r>
              <a:rPr lang="zh-TW" altLang="en-US" sz="2600" b="1" dirty="0" smtClean="0">
                <a:solidFill>
                  <a:srgbClr val="FFFF00"/>
                </a:solidFill>
              </a:rPr>
              <a:t>期約</a:t>
            </a:r>
            <a:r>
              <a:rPr lang="en-US" altLang="en-US" sz="2600" b="1" dirty="0" smtClean="0">
                <a:solidFill>
                  <a:srgbClr val="FFFF00"/>
                </a:solidFill>
              </a:rPr>
              <a:t>、</a:t>
            </a:r>
            <a:r>
              <a:rPr lang="zh-TW" altLang="en-US" sz="2600" b="1" dirty="0" smtClean="0">
                <a:solidFill>
                  <a:srgbClr val="FFFF00"/>
                </a:solidFill>
              </a:rPr>
              <a:t>收受，且</a:t>
            </a:r>
            <a:r>
              <a:rPr lang="en-US" altLang="zh-TW" sz="2600" b="1" dirty="0" err="1" smtClean="0">
                <a:solidFill>
                  <a:srgbClr val="FFFF00"/>
                </a:solidFill>
              </a:rPr>
              <a:t>各階段</a:t>
            </a:r>
            <a:r>
              <a:rPr lang="zh-TW" altLang="en-US" sz="2600" b="1" dirty="0" smtClean="0">
                <a:solidFill>
                  <a:srgbClr val="FFFF00"/>
                </a:solidFill>
              </a:rPr>
              <a:t>均各自成罪</a:t>
            </a:r>
            <a:r>
              <a:rPr lang="zh-TW" altLang="en-US" sz="2600" dirty="0" smtClean="0"/>
              <a:t>。</a:t>
            </a:r>
          </a:p>
          <a:p>
            <a:pPr>
              <a:lnSpc>
                <a:spcPct val="90000"/>
              </a:lnSpc>
              <a:buFont typeface="Arial" panose="020B0604020202020204" pitchFamily="34" charset="0"/>
              <a:buChar char="•"/>
            </a:pPr>
            <a:r>
              <a:rPr lang="zh-TW" altLang="en-US" sz="2600" b="1" dirty="0" smtClean="0">
                <a:solidFill>
                  <a:schemeClr val="hlink"/>
                </a:solidFill>
              </a:rPr>
              <a:t>行賄者，無論有無違背職務行為，現已均成罪。</a:t>
            </a:r>
          </a:p>
          <a:p>
            <a:pPr>
              <a:lnSpc>
                <a:spcPct val="90000"/>
              </a:lnSpc>
              <a:buFont typeface="Arial" panose="020B0604020202020204" pitchFamily="34" charset="0"/>
              <a:buChar char="•"/>
            </a:pPr>
            <a:r>
              <a:rPr lang="zh-TW" altLang="en-US" sz="2600" b="1" dirty="0" smtClean="0">
                <a:solidFill>
                  <a:srgbClr val="FFFF00"/>
                </a:solidFill>
              </a:rPr>
              <a:t>（補）圖利罪中取得不法利益之廠商亦不為罪。</a:t>
            </a:r>
            <a:endParaRPr lang="zh-TW" altLang="en-US" sz="2600" b="1" dirty="0" smtClean="0">
              <a:solidFill>
                <a:schemeClr val="hlink"/>
              </a:solidFill>
            </a:endParaRPr>
          </a:p>
        </p:txBody>
      </p:sp>
      <p:sp>
        <p:nvSpPr>
          <p:cNvPr id="37892" name="Rectangle 4"/>
          <p:cNvSpPr>
            <a:spLocks noGrp="1" noChangeArrowheads="1"/>
          </p:cNvSpPr>
          <p:nvPr>
            <p:ph type="body" sz="half" idx="2"/>
          </p:nvPr>
        </p:nvSpPr>
        <p:spPr>
          <a:xfrm>
            <a:off x="4283075" y="1317625"/>
            <a:ext cx="4645025" cy="5879588"/>
          </a:xfrm>
        </p:spPr>
        <p:txBody>
          <a:bodyPr>
            <a:normAutofit lnSpcReduction="10000"/>
          </a:bodyPr>
          <a:lstStyle/>
          <a:p>
            <a:pPr>
              <a:buFont typeface="Arial" panose="020B0604020202020204" pitchFamily="34" charset="0"/>
              <a:buChar char="•"/>
            </a:pPr>
            <a:r>
              <a:rPr lang="zh-TW" altLang="en-US" sz="2600" dirty="0" smtClean="0"/>
              <a:t>「收取回扣罪」以於經辦公用工程或購辦公有器材、物品時，</a:t>
            </a:r>
            <a:r>
              <a:rPr lang="zh-TW" altLang="en-US" sz="2600" b="1" dirty="0" smtClean="0">
                <a:solidFill>
                  <a:srgbClr val="FFFF00"/>
                </a:solidFill>
              </a:rPr>
              <a:t>收取回扣者，即為犯罪之成立（既遂）約定但尚未收受者（未遂）</a:t>
            </a:r>
            <a:r>
              <a:rPr lang="zh-TW" altLang="en-US" sz="2600" dirty="0" smtClean="0"/>
              <a:t>，至於所收取回扣與其職務上行為，</a:t>
            </a:r>
            <a:r>
              <a:rPr lang="zh-TW" altLang="en-US" sz="2600" b="1" dirty="0" smtClean="0">
                <a:solidFill>
                  <a:srgbClr val="FFFF00"/>
                </a:solidFill>
              </a:rPr>
              <a:t>有無對價關係，則非所論</a:t>
            </a:r>
            <a:r>
              <a:rPr lang="zh-TW" altLang="en-US" sz="2600" dirty="0" smtClean="0"/>
              <a:t>。</a:t>
            </a:r>
          </a:p>
          <a:p>
            <a:pPr>
              <a:buFont typeface="Arial" panose="020B0604020202020204" pitchFamily="34" charset="0"/>
              <a:buChar char="•"/>
            </a:pPr>
            <a:r>
              <a:rPr lang="zh-TW" altLang="en-US" sz="2600" dirty="0" smtClean="0"/>
              <a:t>一般認為收取回扣罪應為賄賂罪之特別規定（</a:t>
            </a:r>
            <a:r>
              <a:rPr lang="en-US" altLang="zh-TW" sz="2600" dirty="0" smtClean="0"/>
              <a:t>73 </a:t>
            </a:r>
            <a:r>
              <a:rPr lang="zh-TW" altLang="en-US" sz="2600" dirty="0" smtClean="0"/>
              <a:t>年台上字第</a:t>
            </a:r>
            <a:r>
              <a:rPr lang="en-US" altLang="zh-TW" sz="2600" dirty="0" smtClean="0"/>
              <a:t>4707 </a:t>
            </a:r>
            <a:r>
              <a:rPr lang="zh-TW" altLang="en-US" sz="2600" dirty="0" smtClean="0"/>
              <a:t>號</a:t>
            </a:r>
            <a:r>
              <a:rPr lang="en-US" altLang="en-US" sz="2600" dirty="0" smtClean="0"/>
              <a:t>、</a:t>
            </a:r>
            <a:r>
              <a:rPr lang="en-US" altLang="zh-TW" sz="2600" dirty="0" smtClean="0"/>
              <a:t>97 </a:t>
            </a:r>
            <a:r>
              <a:rPr lang="zh-TW" altLang="en-US" sz="2600" dirty="0" smtClean="0"/>
              <a:t>年度台上字第</a:t>
            </a:r>
            <a:r>
              <a:rPr lang="en-US" altLang="zh-TW" sz="2600" dirty="0" smtClean="0"/>
              <a:t>2904 </a:t>
            </a:r>
            <a:r>
              <a:rPr lang="zh-TW" altLang="en-US" sz="2600" dirty="0" smtClean="0"/>
              <a:t>號判決）</a:t>
            </a:r>
          </a:p>
          <a:p>
            <a:pPr>
              <a:buFont typeface="Arial" panose="020B0604020202020204" pitchFamily="34" charset="0"/>
              <a:buChar char="•"/>
            </a:pPr>
            <a:r>
              <a:rPr lang="zh-TW" altLang="en-US" b="1" dirty="0">
                <a:solidFill>
                  <a:srgbClr val="FFFF00"/>
                </a:solidFill>
              </a:rPr>
              <a:t>交付回扣者不成罪</a:t>
            </a:r>
            <a:r>
              <a:rPr lang="en-US" altLang="zh-TW" b="1" dirty="0">
                <a:solidFill>
                  <a:srgbClr val="FFFF00"/>
                </a:solidFill>
              </a:rPr>
              <a:t>(</a:t>
            </a:r>
            <a:r>
              <a:rPr lang="en-US" altLang="zh-TW" sz="2400" dirty="0">
                <a:solidFill>
                  <a:srgbClr val="FFFF00"/>
                </a:solidFill>
              </a:rPr>
              <a:t>93</a:t>
            </a:r>
            <a:r>
              <a:rPr lang="zh-TW" altLang="en-US" sz="2400" dirty="0">
                <a:solidFill>
                  <a:srgbClr val="FFFF00"/>
                </a:solidFill>
              </a:rPr>
              <a:t>台上</a:t>
            </a:r>
            <a:r>
              <a:rPr lang="en-US" altLang="zh-TW" sz="2400" dirty="0">
                <a:solidFill>
                  <a:srgbClr val="FFFF00"/>
                </a:solidFill>
              </a:rPr>
              <a:t>5421</a:t>
            </a:r>
            <a:r>
              <a:rPr lang="zh-TW" altLang="en-US" sz="2400" dirty="0" smtClean="0">
                <a:solidFill>
                  <a:srgbClr val="FFFF00"/>
                </a:solidFill>
              </a:rPr>
              <a:t>號判例</a:t>
            </a:r>
            <a:r>
              <a:rPr lang="en-US" altLang="zh-TW" sz="2400" dirty="0" smtClean="0">
                <a:solidFill>
                  <a:srgbClr val="FFFF00"/>
                </a:solidFill>
              </a:rPr>
              <a:t>)</a:t>
            </a:r>
            <a:r>
              <a:rPr lang="zh-TW" altLang="en-US" sz="2400" b="1" dirty="0">
                <a:solidFill>
                  <a:srgbClr val="FFFF00"/>
                </a:solidFill>
              </a:rPr>
              <a:t>。</a:t>
            </a:r>
            <a:r>
              <a:rPr lang="en-US" altLang="zh-TW" dirty="0"/>
              <a:t>106</a:t>
            </a:r>
            <a:r>
              <a:rPr lang="zh-TW" altLang="en-US" dirty="0"/>
              <a:t>年度第</a:t>
            </a:r>
            <a:r>
              <a:rPr lang="en-US" altLang="zh-TW" dirty="0"/>
              <a:t>3</a:t>
            </a:r>
            <a:r>
              <a:rPr lang="zh-TW" altLang="en-US" dirty="0"/>
              <a:t>次刑庭決議，保留並加註注意行賄罪及沒收新制規定</a:t>
            </a:r>
            <a:endParaRPr lang="zh-TW" altLang="en-US" b="1" dirty="0">
              <a:solidFill>
                <a:srgbClr val="FFFF00"/>
              </a:solidFill>
            </a:endParaRPr>
          </a:p>
          <a:p>
            <a:pPr>
              <a:buFont typeface="Wingdings" pitchFamily="2" charset="2"/>
              <a:buNone/>
            </a:pPr>
            <a:endParaRPr lang="zh-TW" altLang="en-US" sz="2600" b="1" dirty="0" smtClean="0">
              <a:solidFill>
                <a:schemeClr val="hlink"/>
              </a:solidFill>
            </a:endParaRPr>
          </a:p>
        </p:txBody>
      </p:sp>
    </p:spTree>
    <p:extLst>
      <p:ext uri="{BB962C8B-B14F-4D97-AF65-F5344CB8AC3E}">
        <p14:creationId xmlns:p14="http://schemas.microsoft.com/office/powerpoint/2010/main" val="14888452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9818" y="0"/>
            <a:ext cx="8185355" cy="1143000"/>
          </a:xfrm>
        </p:spPr>
        <p:txBody>
          <a:bodyPr>
            <a:normAutofit/>
          </a:bodyPr>
          <a:lstStyle/>
          <a:p>
            <a:r>
              <a:rPr lang="zh-TW" altLang="zh-TW" dirty="0" smtClean="0"/>
              <a:t>貪污罪</a:t>
            </a:r>
            <a:r>
              <a:rPr lang="zh-TW" altLang="zh-TW" dirty="0"/>
              <a:t>被告不說明財產來源罪</a:t>
            </a:r>
            <a:endParaRPr lang="zh-TW" altLang="en-US" dirty="0">
              <a:effectLst>
                <a:outerShdw blurRad="38100" dist="38100" dir="2700000" algn="tl">
                  <a:srgbClr val="000000">
                    <a:alpha val="43137"/>
                  </a:srgbClr>
                </a:outerShdw>
              </a:effectLst>
            </a:endParaRPr>
          </a:p>
        </p:txBody>
      </p:sp>
      <p:sp>
        <p:nvSpPr>
          <p:cNvPr id="4" name="投影片編號版面配置區 3"/>
          <p:cNvSpPr>
            <a:spLocks noGrp="1"/>
          </p:cNvSpPr>
          <p:nvPr>
            <p:ph type="sldNum" sz="quarter" idx="11"/>
          </p:nvPr>
        </p:nvSpPr>
        <p:spPr/>
        <p:txBody>
          <a:bodyPr/>
          <a:lstStyle/>
          <a:p>
            <a:fld id="{9E579104-3EE4-4521-B2DA-9EDB5B26D791}" type="slidenum">
              <a:rPr lang="en-US" altLang="zh-TW" smtClean="0"/>
              <a:pPr/>
              <a:t>46</a:t>
            </a:fld>
            <a:endParaRPr lang="en-US" altLang="zh-TW"/>
          </a:p>
        </p:txBody>
      </p:sp>
      <p:sp>
        <p:nvSpPr>
          <p:cNvPr id="8" name="AutoShape 5"/>
          <p:cNvSpPr>
            <a:spLocks noChangeArrowheads="1"/>
          </p:cNvSpPr>
          <p:nvPr/>
        </p:nvSpPr>
        <p:spPr bwMode="auto">
          <a:xfrm>
            <a:off x="479817" y="1573310"/>
            <a:ext cx="8185355" cy="4848754"/>
          </a:xfrm>
          <a:prstGeom prst="roundRect">
            <a:avLst>
              <a:gd name="adj" fmla="val 7542"/>
            </a:avLst>
          </a:prstGeom>
          <a:gradFill flip="none" rotWithShape="1">
            <a:gsLst>
              <a:gs pos="0">
                <a:schemeClr val="accent2">
                  <a:lumMod val="20000"/>
                  <a:lumOff val="80000"/>
                </a:schemeClr>
              </a:gs>
              <a:gs pos="100000">
                <a:srgbClr val="FFFFFF"/>
              </a:gs>
            </a:gsLst>
            <a:lin ang="16200000" scaled="1"/>
            <a:tileRect/>
          </a:gradFill>
          <a:ln w="38100" algn="ctr">
            <a:solidFill>
              <a:schemeClr val="accent4">
                <a:lumMod val="75000"/>
              </a:schemeClr>
            </a:solidFill>
            <a:round/>
            <a:headEnd/>
            <a:tailEnd/>
          </a:ln>
          <a:effectLst/>
        </p:spPr>
        <p:txBody>
          <a:bodyPr tIns="288000"/>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lgn="just">
              <a:buNone/>
            </a:pPr>
            <a:r>
              <a:rPr lang="zh-TW" altLang="zh-TW" sz="2800" b="1" dirty="0">
                <a:solidFill>
                  <a:schemeClr val="bg2"/>
                </a:solidFill>
                <a:effectLst/>
              </a:rPr>
              <a:t>公務員犯</a:t>
            </a:r>
            <a:r>
              <a:rPr lang="zh-TW" altLang="zh-TW" sz="2800" b="1" dirty="0">
                <a:solidFill>
                  <a:srgbClr val="0070C0"/>
                </a:solidFill>
                <a:effectLst/>
              </a:rPr>
              <a:t>下列各款</a:t>
            </a:r>
            <a:r>
              <a:rPr lang="zh-TW" altLang="zh-TW" sz="2800" b="1" dirty="0">
                <a:solidFill>
                  <a:schemeClr val="bg2"/>
                </a:solidFill>
                <a:effectLst/>
              </a:rPr>
              <a:t>所列罪嫌之一，</a:t>
            </a:r>
            <a:r>
              <a:rPr lang="zh-TW" altLang="zh-TW" sz="2800" b="1" dirty="0">
                <a:solidFill>
                  <a:srgbClr val="0070C0"/>
                </a:solidFill>
                <a:effectLst/>
              </a:rPr>
              <a:t>檢察官於偵查中</a:t>
            </a:r>
            <a:r>
              <a:rPr lang="zh-TW" altLang="zh-TW" sz="2800" b="1" dirty="0">
                <a:solidFill>
                  <a:schemeClr val="bg2"/>
                </a:solidFill>
                <a:effectLst/>
              </a:rPr>
              <a:t>，發現公務員本人及其配偶、未成年子女自公務員涉嫌犯罪時及其後三年內，有財產增加與收入顯不相當時，得命本人就來源可疑之財產提出說明，無正當理由未為說明、無法提出合理說明或說明不實者，處五年以下有期徒刑、拘役或科或併科不明來源財產額度以下之罰金</a:t>
            </a:r>
            <a:r>
              <a:rPr lang="zh-TW" altLang="zh-TW" sz="2800" b="1" dirty="0" smtClean="0">
                <a:solidFill>
                  <a:schemeClr val="bg2"/>
                </a:solidFill>
                <a:effectLst/>
              </a:rPr>
              <a:t>：</a:t>
            </a:r>
            <a:endParaRPr lang="en-US" altLang="zh-TW" sz="2800" b="1" dirty="0" smtClean="0">
              <a:solidFill>
                <a:schemeClr val="bg2"/>
              </a:solidFill>
              <a:effectLst/>
            </a:endParaRPr>
          </a:p>
          <a:p>
            <a:pPr algn="just">
              <a:buNone/>
            </a:pPr>
            <a:r>
              <a:rPr lang="zh-TW" altLang="en-US" sz="2800" b="1" dirty="0" smtClean="0">
                <a:solidFill>
                  <a:schemeClr val="bg2"/>
                </a:solidFill>
                <a:effectLst/>
              </a:rPr>
              <a:t>第一款、</a:t>
            </a:r>
            <a:r>
              <a:rPr lang="zh-TW" altLang="zh-TW" sz="2800" b="1" dirty="0" smtClean="0">
                <a:solidFill>
                  <a:schemeClr val="bg2"/>
                </a:solidFill>
                <a:effectLst/>
              </a:rPr>
              <a:t>第四</a:t>
            </a:r>
            <a:r>
              <a:rPr lang="zh-TW" altLang="zh-TW" sz="2800" b="1" dirty="0">
                <a:solidFill>
                  <a:schemeClr val="bg2"/>
                </a:solidFill>
                <a:effectLst/>
              </a:rPr>
              <a:t>條至前條之罪</a:t>
            </a:r>
            <a:r>
              <a:rPr lang="zh-TW" altLang="zh-TW" sz="2800" b="1" dirty="0" smtClean="0">
                <a:solidFill>
                  <a:schemeClr val="bg2"/>
                </a:solidFill>
                <a:effectLst/>
              </a:rPr>
              <a:t>。</a:t>
            </a:r>
            <a:endParaRPr lang="en-US" altLang="zh-TW" sz="2800" b="1" dirty="0" smtClean="0">
              <a:solidFill>
                <a:schemeClr val="bg2"/>
              </a:solidFill>
              <a:effectLst/>
            </a:endParaRPr>
          </a:p>
          <a:p>
            <a:pPr algn="just">
              <a:buNone/>
            </a:pPr>
            <a:r>
              <a:rPr lang="zh-TW" altLang="en-US" sz="2800" b="1" dirty="0" smtClean="0">
                <a:solidFill>
                  <a:schemeClr val="bg2"/>
                </a:solidFill>
                <a:effectLst/>
              </a:rPr>
              <a:t>第二至十款、</a:t>
            </a:r>
            <a:r>
              <a:rPr lang="en-US" altLang="zh-TW" sz="2800" b="1" dirty="0" smtClean="0">
                <a:solidFill>
                  <a:schemeClr val="bg2"/>
                </a:solidFill>
                <a:effectLst/>
              </a:rPr>
              <a:t>(</a:t>
            </a:r>
            <a:r>
              <a:rPr lang="zh-TW" altLang="en-US" sz="2800" b="1" dirty="0" smtClean="0">
                <a:solidFill>
                  <a:schemeClr val="bg2"/>
                </a:solidFill>
                <a:effectLst/>
              </a:rPr>
              <a:t>刑法瀆職罪章及所列各種包庇罪</a:t>
            </a:r>
            <a:r>
              <a:rPr lang="en-US" altLang="zh-TW" sz="2800" b="1" dirty="0" smtClean="0">
                <a:solidFill>
                  <a:schemeClr val="bg2"/>
                </a:solidFill>
                <a:effectLst/>
              </a:rPr>
              <a:t>)</a:t>
            </a:r>
          </a:p>
        </p:txBody>
      </p:sp>
      <p:sp>
        <p:nvSpPr>
          <p:cNvPr id="9" name="AutoShape 6"/>
          <p:cNvSpPr>
            <a:spLocks noChangeArrowheads="1"/>
          </p:cNvSpPr>
          <p:nvPr/>
        </p:nvSpPr>
        <p:spPr bwMode="auto">
          <a:xfrm>
            <a:off x="1187624" y="1340768"/>
            <a:ext cx="4968552" cy="477837"/>
          </a:xfrm>
          <a:prstGeom prst="roundRect">
            <a:avLst>
              <a:gd name="adj" fmla="val 50000"/>
            </a:avLst>
          </a:prstGeom>
          <a:solidFill>
            <a:schemeClr val="accent2">
              <a:lumMod val="75000"/>
            </a:schemeClr>
          </a:solidFill>
          <a:ln>
            <a:noFill/>
          </a:ln>
          <a:effec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lgn="ctr" eaLnBrk="1" hangingPunct="1">
              <a:spcBef>
                <a:spcPct val="0"/>
              </a:spcBef>
              <a:buFontTx/>
              <a:buNone/>
            </a:pPr>
            <a:r>
              <a:rPr lang="zh-TW" altLang="en-US" sz="2800" b="1" dirty="0" smtClean="0">
                <a:solidFill>
                  <a:schemeClr val="bg1"/>
                </a:solidFill>
                <a:ea typeface="標楷體" pitchFamily="65" charset="-120"/>
              </a:rPr>
              <a:t>貪污治罪條例第 </a:t>
            </a:r>
            <a:r>
              <a:rPr lang="en-US" altLang="zh-TW" sz="2800" b="1" dirty="0" smtClean="0">
                <a:solidFill>
                  <a:schemeClr val="bg1"/>
                </a:solidFill>
                <a:ea typeface="標楷體" pitchFamily="65" charset="-120"/>
              </a:rPr>
              <a:t>6 </a:t>
            </a:r>
            <a:r>
              <a:rPr lang="zh-TW" altLang="en-US" sz="2800" b="1" dirty="0" smtClean="0">
                <a:solidFill>
                  <a:schemeClr val="bg1"/>
                </a:solidFill>
                <a:ea typeface="標楷體" pitchFamily="65" charset="-120"/>
              </a:rPr>
              <a:t>條之</a:t>
            </a:r>
            <a:r>
              <a:rPr lang="en-US" altLang="zh-TW" sz="2800" b="1" dirty="0" smtClean="0">
                <a:solidFill>
                  <a:schemeClr val="bg1"/>
                </a:solidFill>
                <a:ea typeface="標楷體" pitchFamily="65" charset="-120"/>
              </a:rPr>
              <a:t>1</a:t>
            </a:r>
            <a:endParaRPr lang="en-US" altLang="ja-JP" sz="2800" b="1" dirty="0">
              <a:solidFill>
                <a:schemeClr val="bg1"/>
              </a:solidFill>
              <a:ea typeface="標楷體" pitchFamily="65" charset="-120"/>
            </a:endParaRPr>
          </a:p>
        </p:txBody>
      </p:sp>
    </p:spTree>
    <p:extLst>
      <p:ext uri="{BB962C8B-B14F-4D97-AF65-F5344CB8AC3E}">
        <p14:creationId xmlns:p14="http://schemas.microsoft.com/office/powerpoint/2010/main" val="3826359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t>減免</a:t>
            </a:r>
            <a:r>
              <a:rPr lang="zh-TW" altLang="zh-TW" dirty="0"/>
              <a:t>罪責</a:t>
            </a:r>
            <a:r>
              <a:rPr lang="zh-TW" altLang="zh-TW" dirty="0" smtClean="0"/>
              <a:t>事由</a:t>
            </a:r>
            <a:r>
              <a:rPr lang="en-US" altLang="zh-TW" dirty="0" smtClean="0"/>
              <a:t>---</a:t>
            </a:r>
            <a:r>
              <a:rPr lang="zh-TW" altLang="en-US" dirty="0" smtClean="0"/>
              <a:t>貪污</a:t>
            </a:r>
            <a:r>
              <a:rPr lang="en-US" altLang="zh-TW" dirty="0" smtClean="0"/>
              <a:t>8</a:t>
            </a:r>
            <a:endParaRPr lang="zh-TW" altLang="en-US" dirty="0"/>
          </a:p>
        </p:txBody>
      </p:sp>
      <p:sp>
        <p:nvSpPr>
          <p:cNvPr id="4" name="投影片編號版面配置區 3"/>
          <p:cNvSpPr>
            <a:spLocks noGrp="1"/>
          </p:cNvSpPr>
          <p:nvPr>
            <p:ph type="sldNum" sz="quarter" idx="11"/>
          </p:nvPr>
        </p:nvSpPr>
        <p:spPr/>
        <p:txBody>
          <a:bodyPr/>
          <a:lstStyle/>
          <a:p>
            <a:fld id="{9E579104-3EE4-4521-B2DA-9EDB5B26D791}" type="slidenum">
              <a:rPr lang="en-US" altLang="zh-TW" smtClean="0"/>
              <a:pPr/>
              <a:t>47</a:t>
            </a:fld>
            <a:endParaRPr lang="en-US" altLang="zh-TW"/>
          </a:p>
        </p:txBody>
      </p:sp>
      <p:sp>
        <p:nvSpPr>
          <p:cNvPr id="5" name="AutoShape 6"/>
          <p:cNvSpPr>
            <a:spLocks noChangeArrowheads="1"/>
          </p:cNvSpPr>
          <p:nvPr/>
        </p:nvSpPr>
        <p:spPr bwMode="auto">
          <a:xfrm>
            <a:off x="971550" y="2060575"/>
            <a:ext cx="2544763" cy="595313"/>
          </a:xfrm>
          <a:prstGeom prst="roundRect">
            <a:avLst>
              <a:gd name="adj" fmla="val 16667"/>
            </a:avLst>
          </a:prstGeom>
          <a:solidFill>
            <a:srgbClr val="287876"/>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eaLnBrk="1" hangingPunct="1">
              <a:spcBef>
                <a:spcPct val="0"/>
              </a:spcBef>
              <a:buClrTx/>
              <a:buSzTx/>
              <a:buFontTx/>
              <a:buNone/>
            </a:pPr>
            <a:r>
              <a:rPr kumimoji="0" lang="zh-TW" altLang="en-US" sz="2400" b="1" dirty="0">
                <a:solidFill>
                  <a:schemeClr val="bg1"/>
                </a:solidFill>
                <a:latin typeface="標楷體" pitchFamily="65" charset="-120"/>
                <a:ea typeface="標楷體" pitchFamily="65" charset="-120"/>
              </a:rPr>
              <a:t>一、免</a:t>
            </a:r>
            <a:r>
              <a:rPr lang="zh-TW" altLang="en-US" sz="2400" b="1" dirty="0">
                <a:solidFill>
                  <a:schemeClr val="bg1"/>
                </a:solidFill>
                <a:latin typeface="標楷體" pitchFamily="65" charset="-120"/>
                <a:ea typeface="標楷體" pitchFamily="65" charset="-120"/>
              </a:rPr>
              <a:t>除其刑</a:t>
            </a:r>
          </a:p>
        </p:txBody>
      </p:sp>
      <p:sp>
        <p:nvSpPr>
          <p:cNvPr id="6" name="AutoShape 11"/>
          <p:cNvSpPr>
            <a:spLocks noChangeArrowheads="1"/>
          </p:cNvSpPr>
          <p:nvPr/>
        </p:nvSpPr>
        <p:spPr bwMode="auto">
          <a:xfrm>
            <a:off x="971550" y="5065713"/>
            <a:ext cx="2544763" cy="595312"/>
          </a:xfrm>
          <a:prstGeom prst="roundRect">
            <a:avLst>
              <a:gd name="adj" fmla="val 16667"/>
            </a:avLst>
          </a:prstGeom>
          <a:solidFill>
            <a:srgbClr val="782878"/>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eaLnBrk="1" hangingPunct="1">
              <a:spcBef>
                <a:spcPct val="0"/>
              </a:spcBef>
              <a:buClrTx/>
              <a:buSzTx/>
              <a:buFontTx/>
              <a:buNone/>
            </a:pPr>
            <a:r>
              <a:rPr lang="zh-TW" altLang="en-US" sz="2400" b="1" dirty="0">
                <a:solidFill>
                  <a:schemeClr val="bg1"/>
                </a:solidFill>
                <a:latin typeface="標楷體" pitchFamily="65" charset="-120"/>
                <a:ea typeface="標楷體" pitchFamily="65" charset="-120"/>
              </a:rPr>
              <a:t>三、減輕其刑</a:t>
            </a:r>
          </a:p>
        </p:txBody>
      </p:sp>
      <p:sp>
        <p:nvSpPr>
          <p:cNvPr id="7" name="AutoShape 16"/>
          <p:cNvSpPr>
            <a:spLocks noChangeArrowheads="1"/>
          </p:cNvSpPr>
          <p:nvPr/>
        </p:nvSpPr>
        <p:spPr bwMode="auto">
          <a:xfrm>
            <a:off x="971550" y="3190875"/>
            <a:ext cx="2544763" cy="595313"/>
          </a:xfrm>
          <a:prstGeom prst="roundRect">
            <a:avLst>
              <a:gd name="adj" fmla="val 16667"/>
            </a:avLst>
          </a:prstGeom>
          <a:solidFill>
            <a:schemeClr val="accent3">
              <a:lumMod val="60000"/>
              <a:lumOff val="40000"/>
            </a:schemeClr>
          </a:solidFill>
          <a:ln>
            <a:noFill/>
          </a:ln>
          <a:extLst/>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200" b="1" dirty="0">
                <a:solidFill>
                  <a:schemeClr val="bg1"/>
                </a:solidFill>
                <a:latin typeface="標楷體" pitchFamily="65" charset="-120"/>
                <a:ea typeface="標楷體" pitchFamily="65" charset="-120"/>
              </a:rPr>
              <a:t>二、減輕或免除其刑</a:t>
            </a:r>
          </a:p>
        </p:txBody>
      </p:sp>
      <p:grpSp>
        <p:nvGrpSpPr>
          <p:cNvPr id="8" name="Group 44"/>
          <p:cNvGrpSpPr>
            <a:grpSpLocks/>
          </p:cNvGrpSpPr>
          <p:nvPr/>
        </p:nvGrpSpPr>
        <p:grpSpPr bwMode="auto">
          <a:xfrm>
            <a:off x="3492501" y="2060575"/>
            <a:ext cx="2146301" cy="595313"/>
            <a:chOff x="2215" y="1298"/>
            <a:chExt cx="1352" cy="375"/>
          </a:xfrm>
        </p:grpSpPr>
        <p:cxnSp>
          <p:nvCxnSpPr>
            <p:cNvPr id="9" name="AutoShape 9"/>
            <p:cNvCxnSpPr>
              <a:cxnSpLocks noChangeShapeType="1"/>
              <a:stCxn id="5" idx="3"/>
              <a:endCxn id="10" idx="1"/>
            </p:cNvCxnSpPr>
            <p:nvPr/>
          </p:nvCxnSpPr>
          <p:spPr bwMode="auto">
            <a:xfrm>
              <a:off x="2215" y="1486"/>
              <a:ext cx="464" cy="0"/>
            </a:xfrm>
            <a:prstGeom prst="straightConnector1">
              <a:avLst/>
            </a:prstGeom>
            <a:noFill/>
            <a:ln w="44450">
              <a:solidFill>
                <a:srgbClr val="008080"/>
              </a:solidFill>
              <a:round/>
              <a:headEnd/>
              <a:tailEnd/>
            </a:ln>
            <a:extLst>
              <a:ext uri="{909E8E84-426E-40DD-AFC4-6F175D3DCCD1}">
                <a14:hiddenFill xmlns:a14="http://schemas.microsoft.com/office/drawing/2010/main">
                  <a:noFill/>
                </a14:hiddenFill>
              </a:ext>
            </a:extLst>
          </p:spPr>
        </p:cxnSp>
        <p:sp>
          <p:nvSpPr>
            <p:cNvPr id="10" name="AutoShape 7"/>
            <p:cNvSpPr>
              <a:spLocks noChangeArrowheads="1"/>
            </p:cNvSpPr>
            <p:nvPr/>
          </p:nvSpPr>
          <p:spPr bwMode="auto">
            <a:xfrm>
              <a:off x="2688" y="1298"/>
              <a:ext cx="879" cy="375"/>
            </a:xfrm>
            <a:prstGeom prst="roundRect">
              <a:avLst>
                <a:gd name="adj" fmla="val 16667"/>
              </a:avLst>
            </a:prstGeom>
            <a:solidFill>
              <a:srgbClr val="A0E0DE">
                <a:alpha val="50195"/>
              </a:srgbClr>
            </a:solidFill>
            <a:ln w="28575">
              <a:solidFill>
                <a:srgbClr val="008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自首</a:t>
              </a:r>
            </a:p>
          </p:txBody>
        </p:sp>
      </p:grpSp>
      <p:grpSp>
        <p:nvGrpSpPr>
          <p:cNvPr id="11" name="Group 47"/>
          <p:cNvGrpSpPr>
            <a:grpSpLocks/>
          </p:cNvGrpSpPr>
          <p:nvPr/>
        </p:nvGrpSpPr>
        <p:grpSpPr bwMode="auto">
          <a:xfrm>
            <a:off x="3516313" y="5065713"/>
            <a:ext cx="2146300" cy="595312"/>
            <a:chOff x="2215" y="3191"/>
            <a:chExt cx="1352" cy="375"/>
          </a:xfrm>
        </p:grpSpPr>
        <p:cxnSp>
          <p:nvCxnSpPr>
            <p:cNvPr id="12" name="AutoShape 14"/>
            <p:cNvCxnSpPr>
              <a:cxnSpLocks noChangeShapeType="1"/>
              <a:stCxn id="6" idx="3"/>
              <a:endCxn id="13" idx="1"/>
            </p:cNvCxnSpPr>
            <p:nvPr/>
          </p:nvCxnSpPr>
          <p:spPr bwMode="auto">
            <a:xfrm>
              <a:off x="2215" y="3379"/>
              <a:ext cx="464" cy="0"/>
            </a:xfrm>
            <a:prstGeom prst="straightConnector1">
              <a:avLst/>
            </a:prstGeom>
            <a:noFill/>
            <a:ln w="44450">
              <a:solidFill>
                <a:srgbClr val="800080"/>
              </a:solidFill>
              <a:round/>
              <a:headEnd/>
              <a:tailEnd/>
            </a:ln>
            <a:extLst>
              <a:ext uri="{909E8E84-426E-40DD-AFC4-6F175D3DCCD1}">
                <a14:hiddenFill xmlns:a14="http://schemas.microsoft.com/office/drawing/2010/main">
                  <a:noFill/>
                </a14:hiddenFill>
              </a:ext>
            </a:extLst>
          </p:spPr>
        </p:cxnSp>
        <p:sp>
          <p:nvSpPr>
            <p:cNvPr id="13" name="AutoShape 12"/>
            <p:cNvSpPr>
              <a:spLocks noChangeArrowheads="1"/>
            </p:cNvSpPr>
            <p:nvPr/>
          </p:nvSpPr>
          <p:spPr bwMode="auto">
            <a:xfrm>
              <a:off x="2688" y="3191"/>
              <a:ext cx="879" cy="375"/>
            </a:xfrm>
            <a:prstGeom prst="roundRect">
              <a:avLst>
                <a:gd name="adj" fmla="val 16667"/>
              </a:avLst>
            </a:prstGeom>
            <a:solidFill>
              <a:srgbClr val="E0A0E0">
                <a:alpha val="50195"/>
              </a:srgbClr>
            </a:solidFill>
            <a:ln w="28575">
              <a:solidFill>
                <a:srgbClr val="8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偵查自白</a:t>
              </a:r>
            </a:p>
          </p:txBody>
        </p:sp>
      </p:grpSp>
      <p:grpSp>
        <p:nvGrpSpPr>
          <p:cNvPr id="14" name="Group 45"/>
          <p:cNvGrpSpPr>
            <a:grpSpLocks/>
          </p:cNvGrpSpPr>
          <p:nvPr/>
        </p:nvGrpSpPr>
        <p:grpSpPr bwMode="auto">
          <a:xfrm>
            <a:off x="3516313" y="3190875"/>
            <a:ext cx="2146300" cy="595313"/>
            <a:chOff x="2215" y="2010"/>
            <a:chExt cx="1352" cy="375"/>
          </a:xfrm>
        </p:grpSpPr>
        <p:cxnSp>
          <p:nvCxnSpPr>
            <p:cNvPr id="15" name="AutoShape 19"/>
            <p:cNvCxnSpPr>
              <a:cxnSpLocks noChangeShapeType="1"/>
              <a:stCxn id="7" idx="3"/>
              <a:endCxn id="16" idx="1"/>
            </p:cNvCxnSpPr>
            <p:nvPr/>
          </p:nvCxnSpPr>
          <p:spPr bwMode="auto">
            <a:xfrm>
              <a:off x="2215" y="2198"/>
              <a:ext cx="464" cy="0"/>
            </a:xfrm>
            <a:prstGeom prst="straightConnector1">
              <a:avLst/>
            </a:prstGeom>
            <a:noFill/>
            <a:ln w="44450">
              <a:solidFill>
                <a:srgbClr val="000080"/>
              </a:solidFill>
              <a:round/>
              <a:headEnd/>
              <a:tailEnd/>
            </a:ln>
            <a:extLst>
              <a:ext uri="{909E8E84-426E-40DD-AFC4-6F175D3DCCD1}">
                <a14:hiddenFill xmlns:a14="http://schemas.microsoft.com/office/drawing/2010/main">
                  <a:noFill/>
                </a14:hiddenFill>
              </a:ext>
            </a:extLst>
          </p:spPr>
        </p:cxnSp>
        <p:sp>
          <p:nvSpPr>
            <p:cNvPr id="16" name="AutoShape 17"/>
            <p:cNvSpPr>
              <a:spLocks noChangeArrowheads="1"/>
            </p:cNvSpPr>
            <p:nvPr/>
          </p:nvSpPr>
          <p:spPr bwMode="auto">
            <a:xfrm>
              <a:off x="2688" y="2010"/>
              <a:ext cx="879" cy="375"/>
            </a:xfrm>
            <a:prstGeom prst="roundRect">
              <a:avLst>
                <a:gd name="adj" fmla="val 16667"/>
              </a:avLst>
            </a:prstGeom>
            <a:solidFill>
              <a:srgbClr val="A0A0E0">
                <a:alpha val="50195"/>
              </a:srgbClr>
            </a:solidFill>
            <a:ln w="28575">
              <a:solidFill>
                <a:srgbClr val="0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自首</a:t>
              </a:r>
            </a:p>
          </p:txBody>
        </p:sp>
      </p:grpSp>
      <p:grpSp>
        <p:nvGrpSpPr>
          <p:cNvPr id="17" name="Group 46"/>
          <p:cNvGrpSpPr>
            <a:grpSpLocks/>
          </p:cNvGrpSpPr>
          <p:nvPr/>
        </p:nvGrpSpPr>
        <p:grpSpPr bwMode="auto">
          <a:xfrm>
            <a:off x="3516313" y="3489325"/>
            <a:ext cx="2146300" cy="1025525"/>
            <a:chOff x="2215" y="2198"/>
            <a:chExt cx="1352" cy="646"/>
          </a:xfrm>
        </p:grpSpPr>
        <p:cxnSp>
          <p:nvCxnSpPr>
            <p:cNvPr id="18" name="AutoShape 20"/>
            <p:cNvCxnSpPr>
              <a:cxnSpLocks noChangeShapeType="1"/>
              <a:stCxn id="7" idx="3"/>
              <a:endCxn id="19" idx="1"/>
            </p:cNvCxnSpPr>
            <p:nvPr/>
          </p:nvCxnSpPr>
          <p:spPr bwMode="auto">
            <a:xfrm>
              <a:off x="2215" y="2198"/>
              <a:ext cx="464" cy="459"/>
            </a:xfrm>
            <a:prstGeom prst="bentConnector3">
              <a:avLst>
                <a:gd name="adj1" fmla="val 50861"/>
              </a:avLst>
            </a:prstGeom>
            <a:noFill/>
            <a:ln w="44450">
              <a:solidFill>
                <a:srgbClr val="000080"/>
              </a:solidFill>
              <a:miter lim="800000"/>
              <a:headEnd/>
              <a:tailEnd/>
            </a:ln>
            <a:extLst>
              <a:ext uri="{909E8E84-426E-40DD-AFC4-6F175D3DCCD1}">
                <a14:hiddenFill xmlns:a14="http://schemas.microsoft.com/office/drawing/2010/main">
                  <a:noFill/>
                </a14:hiddenFill>
              </a:ext>
            </a:extLst>
          </p:spPr>
        </p:cxnSp>
        <p:sp>
          <p:nvSpPr>
            <p:cNvPr id="19" name="AutoShape 18"/>
            <p:cNvSpPr>
              <a:spLocks noChangeArrowheads="1"/>
            </p:cNvSpPr>
            <p:nvPr/>
          </p:nvSpPr>
          <p:spPr bwMode="auto">
            <a:xfrm>
              <a:off x="2688" y="2469"/>
              <a:ext cx="879" cy="375"/>
            </a:xfrm>
            <a:prstGeom prst="roundRect">
              <a:avLst>
                <a:gd name="adj" fmla="val 16667"/>
              </a:avLst>
            </a:prstGeom>
            <a:solidFill>
              <a:srgbClr val="A0A0E0">
                <a:alpha val="50195"/>
              </a:srgbClr>
            </a:solidFill>
            <a:ln w="28575">
              <a:solidFill>
                <a:srgbClr val="0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偵查自白</a:t>
              </a:r>
            </a:p>
          </p:txBody>
        </p:sp>
      </p:grpSp>
      <p:sp>
        <p:nvSpPr>
          <p:cNvPr id="20" name="AutoShape 23"/>
          <p:cNvSpPr>
            <a:spLocks noChangeArrowheads="1"/>
          </p:cNvSpPr>
          <p:nvPr/>
        </p:nvSpPr>
        <p:spPr bwMode="auto">
          <a:xfrm>
            <a:off x="5737225" y="2060575"/>
            <a:ext cx="1395413" cy="595313"/>
          </a:xfrm>
          <a:prstGeom prst="roundRect">
            <a:avLst>
              <a:gd name="adj" fmla="val 16667"/>
            </a:avLst>
          </a:prstGeom>
          <a:solidFill>
            <a:srgbClr val="A0E0DE">
              <a:alpha val="50195"/>
            </a:srgbClr>
          </a:solidFill>
          <a:ln w="28575">
            <a:solidFill>
              <a:srgbClr val="008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污點證人</a:t>
            </a:r>
          </a:p>
        </p:txBody>
      </p:sp>
      <p:sp>
        <p:nvSpPr>
          <p:cNvPr id="21" name="AutoShape 28"/>
          <p:cNvSpPr>
            <a:spLocks noChangeArrowheads="1"/>
          </p:cNvSpPr>
          <p:nvPr/>
        </p:nvSpPr>
        <p:spPr bwMode="auto">
          <a:xfrm>
            <a:off x="5737225" y="3919538"/>
            <a:ext cx="1395413" cy="595312"/>
          </a:xfrm>
          <a:prstGeom prst="roundRect">
            <a:avLst>
              <a:gd name="adj" fmla="val 16667"/>
            </a:avLst>
          </a:prstGeom>
          <a:solidFill>
            <a:srgbClr val="A0A0E0">
              <a:alpha val="50195"/>
            </a:srgbClr>
          </a:solidFill>
          <a:ln w="28575">
            <a:solidFill>
              <a:srgbClr val="0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污點證人</a:t>
            </a:r>
          </a:p>
        </p:txBody>
      </p:sp>
      <p:grpSp>
        <p:nvGrpSpPr>
          <p:cNvPr id="22" name="Group 48"/>
          <p:cNvGrpSpPr>
            <a:grpSpLocks/>
          </p:cNvGrpSpPr>
          <p:nvPr/>
        </p:nvGrpSpPr>
        <p:grpSpPr bwMode="auto">
          <a:xfrm>
            <a:off x="7208838" y="2060575"/>
            <a:ext cx="1395412" cy="3600450"/>
            <a:chOff x="4541" y="1298"/>
            <a:chExt cx="879" cy="2268"/>
          </a:xfrm>
        </p:grpSpPr>
        <p:sp>
          <p:nvSpPr>
            <p:cNvPr id="23" name="AutoShape 30"/>
            <p:cNvSpPr>
              <a:spLocks noChangeArrowheads="1"/>
            </p:cNvSpPr>
            <p:nvPr/>
          </p:nvSpPr>
          <p:spPr bwMode="auto">
            <a:xfrm>
              <a:off x="4541" y="1298"/>
              <a:ext cx="879" cy="375"/>
            </a:xfrm>
            <a:prstGeom prst="roundRect">
              <a:avLst>
                <a:gd name="adj" fmla="val 16667"/>
              </a:avLst>
            </a:prstGeom>
            <a:solidFill>
              <a:srgbClr val="A0E0DE">
                <a:alpha val="50195"/>
              </a:srgbClr>
            </a:solidFill>
            <a:ln w="28575">
              <a:solidFill>
                <a:srgbClr val="008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標楷體" pitchFamily="65" charset="-120"/>
                  <a:ea typeface="標楷體" pitchFamily="65" charset="-120"/>
                </a:rPr>
                <a:t>還貪污所得</a:t>
              </a:r>
            </a:p>
          </p:txBody>
        </p:sp>
        <p:sp>
          <p:nvSpPr>
            <p:cNvPr id="24" name="AutoShape 32"/>
            <p:cNvSpPr>
              <a:spLocks noChangeArrowheads="1"/>
            </p:cNvSpPr>
            <p:nvPr/>
          </p:nvSpPr>
          <p:spPr bwMode="auto">
            <a:xfrm>
              <a:off x="4541" y="3191"/>
              <a:ext cx="879" cy="375"/>
            </a:xfrm>
            <a:prstGeom prst="roundRect">
              <a:avLst>
                <a:gd name="adj" fmla="val 16667"/>
              </a:avLst>
            </a:prstGeom>
            <a:solidFill>
              <a:srgbClr val="E0A0E0">
                <a:alpha val="50195"/>
              </a:srgbClr>
            </a:solidFill>
            <a:ln w="28575">
              <a:solidFill>
                <a:srgbClr val="8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Arial" pitchFamily="34" charset="0"/>
                  <a:ea typeface="標楷體" pitchFamily="65" charset="-120"/>
                </a:rPr>
                <a:t>還貪污所得</a:t>
              </a:r>
            </a:p>
          </p:txBody>
        </p:sp>
        <p:sp>
          <p:nvSpPr>
            <p:cNvPr id="25" name="AutoShape 34"/>
            <p:cNvSpPr>
              <a:spLocks noChangeArrowheads="1"/>
            </p:cNvSpPr>
            <p:nvPr/>
          </p:nvSpPr>
          <p:spPr bwMode="auto">
            <a:xfrm>
              <a:off x="4541" y="2010"/>
              <a:ext cx="879" cy="375"/>
            </a:xfrm>
            <a:prstGeom prst="roundRect">
              <a:avLst>
                <a:gd name="adj" fmla="val 16667"/>
              </a:avLst>
            </a:prstGeom>
            <a:solidFill>
              <a:srgbClr val="A0A0E0">
                <a:alpha val="50195"/>
              </a:srgbClr>
            </a:solidFill>
            <a:ln w="28575">
              <a:solidFill>
                <a:srgbClr val="0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Arial" pitchFamily="34" charset="0"/>
                  <a:ea typeface="標楷體" pitchFamily="65" charset="-120"/>
                </a:rPr>
                <a:t>還貪污所得</a:t>
              </a:r>
            </a:p>
          </p:txBody>
        </p:sp>
        <p:sp>
          <p:nvSpPr>
            <p:cNvPr id="26" name="AutoShape 35"/>
            <p:cNvSpPr>
              <a:spLocks noChangeArrowheads="1"/>
            </p:cNvSpPr>
            <p:nvPr/>
          </p:nvSpPr>
          <p:spPr bwMode="auto">
            <a:xfrm>
              <a:off x="4541" y="2469"/>
              <a:ext cx="879" cy="375"/>
            </a:xfrm>
            <a:prstGeom prst="roundRect">
              <a:avLst>
                <a:gd name="adj" fmla="val 16667"/>
              </a:avLst>
            </a:prstGeom>
            <a:solidFill>
              <a:srgbClr val="A0A0E0">
                <a:alpha val="50195"/>
              </a:srgbClr>
            </a:solidFill>
            <a:ln w="28575">
              <a:solidFill>
                <a:srgbClr val="000080"/>
              </a:solidFill>
              <a:round/>
              <a:headEnd/>
              <a:tailEnd/>
            </a:ln>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0"/>
                </a:spcBef>
                <a:buClrTx/>
                <a:buSzTx/>
                <a:buFontTx/>
                <a:buNone/>
              </a:pPr>
              <a:r>
                <a:rPr lang="zh-TW" altLang="en-US" sz="2000" b="1">
                  <a:latin typeface="Arial" pitchFamily="34" charset="0"/>
                  <a:ea typeface="標楷體" pitchFamily="65" charset="-120"/>
                </a:rPr>
                <a:t>還貪污所得</a:t>
              </a:r>
            </a:p>
          </p:txBody>
        </p:sp>
      </p:grpSp>
      <p:sp>
        <p:nvSpPr>
          <p:cNvPr id="27" name="Text Box 42"/>
          <p:cNvSpPr txBox="1">
            <a:spLocks noChangeArrowheads="1"/>
          </p:cNvSpPr>
          <p:nvPr/>
        </p:nvSpPr>
        <p:spPr bwMode="auto">
          <a:xfrm>
            <a:off x="1476375" y="3789363"/>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50000"/>
              </a:spcBef>
              <a:buClrTx/>
              <a:buSzTx/>
              <a:buFontTx/>
              <a:buNone/>
            </a:pPr>
            <a:r>
              <a:rPr lang="en-US" altLang="zh-TW" sz="2400" b="1">
                <a:latin typeface="Arial" pitchFamily="34" charset="0"/>
                <a:ea typeface="標楷體" pitchFamily="65" charset="-120"/>
              </a:rPr>
              <a:t>2/3</a:t>
            </a:r>
          </a:p>
        </p:txBody>
      </p:sp>
      <p:sp>
        <p:nvSpPr>
          <p:cNvPr id="28" name="Text Box 43"/>
          <p:cNvSpPr txBox="1">
            <a:spLocks noChangeArrowheads="1"/>
          </p:cNvSpPr>
          <p:nvPr/>
        </p:nvSpPr>
        <p:spPr bwMode="auto">
          <a:xfrm>
            <a:off x="1547813" y="5661025"/>
            <a:ext cx="71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algn="ctr" eaLnBrk="1" hangingPunct="1">
              <a:spcBef>
                <a:spcPct val="50000"/>
              </a:spcBef>
              <a:buClrTx/>
              <a:buSzTx/>
              <a:buFontTx/>
              <a:buNone/>
            </a:pPr>
            <a:r>
              <a:rPr lang="en-US" altLang="zh-TW" sz="2400" b="1">
                <a:latin typeface="Arial" pitchFamily="34" charset="0"/>
                <a:ea typeface="標楷體" pitchFamily="65" charset="-120"/>
              </a:rPr>
              <a:t>1/2</a:t>
            </a:r>
          </a:p>
        </p:txBody>
      </p:sp>
      <p:sp>
        <p:nvSpPr>
          <p:cNvPr id="29" name="AutoShape 29"/>
          <p:cNvSpPr>
            <a:spLocks/>
          </p:cNvSpPr>
          <p:nvPr/>
        </p:nvSpPr>
        <p:spPr bwMode="auto">
          <a:xfrm>
            <a:off x="539750" y="2276475"/>
            <a:ext cx="287338" cy="3168650"/>
          </a:xfrm>
          <a:prstGeom prst="leftBrace">
            <a:avLst>
              <a:gd name="adj1" fmla="val 91897"/>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5BD078"/>
              </a:buClr>
              <a:buSzPct val="95000"/>
              <a:buFont typeface="Wingdings 2" pitchFamily="18" charset="2"/>
              <a:buChar char=""/>
              <a:defRPr sz="2600">
                <a:solidFill>
                  <a:schemeClr val="tx1"/>
                </a:solidFill>
                <a:latin typeface="Constantia" pitchFamily="18" charset="0"/>
                <a:ea typeface="新細明體" pitchFamily="18" charset="-12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ea typeface="新細明體" pitchFamily="18" charset="-12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ea typeface="新細明體" pitchFamily="18" charset="-120"/>
              </a:defRPr>
            </a:lvl3pPr>
            <a:lvl4pPr marL="1600200" indent="-228600" eaLnBrk="0" hangingPunct="0">
              <a:spcBef>
                <a:spcPct val="20000"/>
              </a:spcBef>
              <a:buClr>
                <a:srgbClr val="5BD078"/>
              </a:buClr>
              <a:buSzPct val="65000"/>
              <a:buFont typeface="Wingdings 2" pitchFamily="18" charset="2"/>
              <a:buChar char=""/>
              <a:defRPr sz="2000">
                <a:solidFill>
                  <a:schemeClr val="tx1"/>
                </a:solidFill>
                <a:latin typeface="Constantia" pitchFamily="18" charset="0"/>
                <a:ea typeface="新細明體" pitchFamily="18" charset="-120"/>
              </a:defRPr>
            </a:lvl4pPr>
            <a:lvl5pPr marL="2057400" indent="-228600" eaLnBrk="0" hangingPunct="0">
              <a:spcBef>
                <a:spcPct val="20000"/>
              </a:spcBef>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5pPr>
            <a:lvl6pPr marL="25146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6pPr>
            <a:lvl7pPr marL="29718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7pPr>
            <a:lvl8pPr marL="34290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8pPr>
            <a:lvl9pPr marL="3886200" indent="-228600" eaLnBrk="0" fontAlgn="base" hangingPunct="0">
              <a:spcBef>
                <a:spcPct val="20000"/>
              </a:spcBef>
              <a:spcAft>
                <a:spcPct val="0"/>
              </a:spcAft>
              <a:buClr>
                <a:srgbClr val="A5D028"/>
              </a:buClr>
              <a:buSzPct val="65000"/>
              <a:buFont typeface="Wingdings 2" pitchFamily="18" charset="2"/>
              <a:buChar char=""/>
              <a:defRPr sz="2000">
                <a:solidFill>
                  <a:schemeClr val="tx1"/>
                </a:solidFill>
                <a:latin typeface="Constantia" pitchFamily="18" charset="0"/>
                <a:ea typeface="新細明體" pitchFamily="18" charset="-120"/>
              </a:defRPr>
            </a:lvl9pPr>
          </a:lstStyle>
          <a:p>
            <a:pPr eaLnBrk="1" hangingPunct="1">
              <a:spcBef>
                <a:spcPct val="0"/>
              </a:spcBef>
              <a:buClrTx/>
              <a:buSzTx/>
              <a:buFontTx/>
              <a:buNone/>
            </a:pPr>
            <a:endParaRPr lang="zh-TW" altLang="en-US" sz="1800">
              <a:latin typeface="Arial" pitchFamily="34" charset="0"/>
              <a:ea typeface="標楷體" pitchFamily="65" charset="-120"/>
            </a:endParaRPr>
          </a:p>
        </p:txBody>
      </p:sp>
    </p:spTree>
    <p:extLst>
      <p:ext uri="{BB962C8B-B14F-4D97-AF65-F5344CB8AC3E}">
        <p14:creationId xmlns:p14="http://schemas.microsoft.com/office/powerpoint/2010/main" val="987367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0-#ppt_w/2"/>
                                          </p:val>
                                        </p:tav>
                                        <p:tav tm="100000">
                                          <p:val>
                                            <p:strVal val="#ppt_x"/>
                                          </p:val>
                                        </p:tav>
                                      </p:tavLst>
                                    </p:anim>
                                    <p:anim calcmode="lin" valueType="num">
                                      <p:cBhvr additive="base">
                                        <p:cTn id="20" dur="750" fill="hold"/>
                                        <p:tgtEl>
                                          <p:spTgt spid="27"/>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750" fill="hold"/>
                                        <p:tgtEl>
                                          <p:spTgt spid="28"/>
                                        </p:tgtEl>
                                        <p:attrNameLst>
                                          <p:attrName>ppt_x</p:attrName>
                                        </p:attrNameLst>
                                      </p:cBhvr>
                                      <p:tavLst>
                                        <p:tav tm="0">
                                          <p:val>
                                            <p:strVal val="0-#ppt_w/2"/>
                                          </p:val>
                                        </p:tav>
                                        <p:tav tm="100000">
                                          <p:val>
                                            <p:strVal val="#ppt_x"/>
                                          </p:val>
                                        </p:tav>
                                      </p:tavLst>
                                    </p:anim>
                                    <p:anim calcmode="lin" valueType="num">
                                      <p:cBhvr additive="base">
                                        <p:cTn id="25" dur="750" fill="hold"/>
                                        <p:tgtEl>
                                          <p:spTgt spid="28"/>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750"/>
                                        <p:tgtEl>
                                          <p:spTgt spid="22"/>
                                        </p:tgtEl>
                                      </p:cBhvr>
                                    </p:animEffect>
                                    <p:anim calcmode="lin" valueType="num">
                                      <p:cBhvr>
                                        <p:cTn id="30" dur="750" fill="hold"/>
                                        <p:tgtEl>
                                          <p:spTgt spid="22"/>
                                        </p:tgtEl>
                                        <p:attrNameLst>
                                          <p:attrName>ppt_x</p:attrName>
                                        </p:attrNameLst>
                                      </p:cBhvr>
                                      <p:tavLst>
                                        <p:tav tm="0">
                                          <p:val>
                                            <p:strVal val="#ppt_x"/>
                                          </p:val>
                                        </p:tav>
                                        <p:tav tm="100000">
                                          <p:val>
                                            <p:strVal val="#ppt_x"/>
                                          </p:val>
                                        </p:tav>
                                      </p:tavLst>
                                    </p:anim>
                                    <p:anim calcmode="lin" valueType="num">
                                      <p:cBhvr>
                                        <p:cTn id="31" dur="750" fill="hold"/>
                                        <p:tgtEl>
                                          <p:spTgt spid="22"/>
                                        </p:tgtEl>
                                        <p:attrNameLst>
                                          <p:attrName>ppt_y</p:attrName>
                                        </p:attrNameLst>
                                      </p:cBhvr>
                                      <p:tavLst>
                                        <p:tav tm="0">
                                          <p:val>
                                            <p:strVal val="#ppt_y-.1"/>
                                          </p:val>
                                        </p:tav>
                                        <p:tav tm="100000">
                                          <p:val>
                                            <p:strVal val="#ppt_y"/>
                                          </p:val>
                                        </p:tav>
                                      </p:tavLst>
                                    </p:anim>
                                  </p:childTnLst>
                                </p:cTn>
                              </p:par>
                            </p:childTnLst>
                          </p:cTn>
                        </p:par>
                        <p:par>
                          <p:cTn id="32" fill="hold">
                            <p:stCondLst>
                              <p:cond delay="375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750"/>
                                        <p:tgtEl>
                                          <p:spTgt spid="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par>
                          <p:cTn id="40" fill="hold">
                            <p:stCondLst>
                              <p:cond delay="5250"/>
                            </p:stCondLst>
                            <p:childTnLst>
                              <p:par>
                                <p:cTn id="41" presetID="22" presetClass="entr" presetSubtype="8"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750"/>
                                        <p:tgtEl>
                                          <p:spTgt spid="14"/>
                                        </p:tgtEl>
                                      </p:cBhvr>
                                    </p:animEffect>
                                  </p:childTnLst>
                                </p:cTn>
                              </p:par>
                            </p:childTnLst>
                          </p:cTn>
                        </p:par>
                        <p:par>
                          <p:cTn id="44" fill="hold">
                            <p:stCondLst>
                              <p:cond delay="60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750"/>
                                        <p:tgtEl>
                                          <p:spTgt spid="17"/>
                                        </p:tgtEl>
                                      </p:cBhvr>
                                    </p:animEffect>
                                  </p:childTnLst>
                                </p:cTn>
                              </p:par>
                            </p:childTnLst>
                          </p:cTn>
                        </p:par>
                        <p:par>
                          <p:cTn id="48" fill="hold">
                            <p:stCondLst>
                              <p:cond delay="675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750"/>
                                        <p:tgtEl>
                                          <p:spTgt spid="21"/>
                                        </p:tgtEl>
                                      </p:cBhvr>
                                    </p:animEffect>
                                  </p:childTnLst>
                                </p:cTn>
                              </p:par>
                            </p:childTnLst>
                          </p:cTn>
                        </p:par>
                        <p:par>
                          <p:cTn id="52" fill="hold">
                            <p:stCondLst>
                              <p:cond delay="7500"/>
                            </p:stCondLst>
                            <p:childTnLst>
                              <p:par>
                                <p:cTn id="53" presetID="22" presetClass="entr" presetSubtype="8"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1" grpId="0" animBg="1"/>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81031"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anose="020B0600070205080204" pitchFamily="34" charset="-128"/>
                <a:ea typeface="MS UI Gothic" panose="020B0600070205080204" pitchFamily="34" charset="-128"/>
              </a:rPr>
              <a:t>圖利與便民</a:t>
            </a:r>
            <a:endParaRPr lang="en-US" altLang="zh-TW" sz="6600" b="1" dirty="0" smtClean="0">
              <a:solidFill>
                <a:srgbClr val="FFFF00"/>
              </a:solidFill>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250319325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40392" y="-1"/>
            <a:ext cx="8903608" cy="982663"/>
          </a:xfrm>
        </p:spPr>
        <p:txBody>
          <a:bodyPr rtlCol="0">
            <a:noAutofit/>
          </a:bodyPr>
          <a:lstStyle/>
          <a:p>
            <a:pPr algn="ctr" fontAlgn="auto">
              <a:spcAft>
                <a:spcPts val="0"/>
              </a:spcAft>
              <a:defRPr/>
            </a:pPr>
            <a:r>
              <a:rPr lang="en-US" altLang="zh-TW" sz="3600" b="1" dirty="0" smtClean="0">
                <a:solidFill>
                  <a:srgbClr val="FFFF00"/>
                </a:solidFill>
                <a:latin typeface="標楷體" pitchFamily="65" charset="-120"/>
                <a:ea typeface="標楷體" pitchFamily="65" charset="-120"/>
                <a:cs typeface="文鼎粗隸" charset="0"/>
              </a:rPr>
              <a:t> </a:t>
            </a:r>
            <a:r>
              <a:rPr lang="zh-TW" altLang="en-US" sz="4800" b="1" dirty="0" smtClean="0">
                <a:solidFill>
                  <a:srgbClr val="FFFF00"/>
                </a:solidFill>
                <a:latin typeface="標楷體" pitchFamily="65" charset="-120"/>
                <a:ea typeface="標楷體" pitchFamily="65" charset="-120"/>
                <a:cs typeface="文鼎粗隸" charset="0"/>
              </a:rPr>
              <a:t>主觀構成要件要素</a:t>
            </a:r>
            <a:endParaRPr lang="zh-TW" altLang="en-US" sz="4800" b="1" dirty="0">
              <a:solidFill>
                <a:srgbClr val="FFFF00"/>
              </a:solidFill>
              <a:latin typeface="標楷體" pitchFamily="65" charset="-120"/>
              <a:ea typeface="標楷體" pitchFamily="65" charset="-120"/>
              <a:cs typeface="文鼎粗隸" charset="0"/>
            </a:endParaRPr>
          </a:p>
        </p:txBody>
      </p:sp>
      <p:sp>
        <p:nvSpPr>
          <p:cNvPr id="32771" name="Rectangle 3"/>
          <p:cNvSpPr>
            <a:spLocks noGrp="1" noChangeArrowheads="1"/>
          </p:cNvSpPr>
          <p:nvPr>
            <p:ph idx="1"/>
          </p:nvPr>
        </p:nvSpPr>
        <p:spPr>
          <a:xfrm>
            <a:off x="531813" y="982663"/>
            <a:ext cx="8216900" cy="5666110"/>
          </a:xfrm>
        </p:spPr>
        <p:txBody>
          <a:bodyPr>
            <a:normAutofit/>
          </a:bodyPr>
          <a:lstStyle/>
          <a:p>
            <a:pPr>
              <a:lnSpc>
                <a:spcPct val="90000"/>
              </a:lnSpc>
            </a:pPr>
            <a:r>
              <a:rPr lang="en-US" altLang="zh-TW" sz="2400" dirty="0" smtClean="0">
                <a:latin typeface="標楷體" pitchFamily="65" charset="-120"/>
                <a:ea typeface="標楷體" pitchFamily="65" charset="-120"/>
              </a:rPr>
              <a:t>§12Ⅰ</a:t>
            </a:r>
            <a:r>
              <a:rPr lang="zh-TW" altLang="en-US" sz="2400" dirty="0" smtClean="0">
                <a:latin typeface="標楷體" pitchFamily="65" charset="-120"/>
                <a:ea typeface="標楷體" pitchFamily="65" charset="-120"/>
              </a:rPr>
              <a:t>：行為非出於故意或過失者，不罰。</a:t>
            </a:r>
            <a:endParaRPr lang="en-US" altLang="zh-TW" sz="2400" dirty="0" smtClean="0">
              <a:latin typeface="標楷體" pitchFamily="65" charset="-120"/>
              <a:ea typeface="標楷體" pitchFamily="65" charset="-120"/>
            </a:endParaRPr>
          </a:p>
          <a:p>
            <a:pPr>
              <a:lnSpc>
                <a:spcPct val="90000"/>
              </a:lnSpc>
            </a:pPr>
            <a:r>
              <a:rPr lang="en-US" altLang="zh-TW" sz="2400" dirty="0" smtClean="0">
                <a:latin typeface="標楷體" pitchFamily="65" charset="-120"/>
                <a:ea typeface="標楷體" pitchFamily="65" charset="-120"/>
              </a:rPr>
              <a:t>§12Ⅱ</a:t>
            </a:r>
            <a:r>
              <a:rPr lang="zh-TW" altLang="en-US" sz="2400" dirty="0" smtClean="0">
                <a:latin typeface="標楷體" pitchFamily="65" charset="-120"/>
                <a:ea typeface="標楷體" pitchFamily="65" charset="-120"/>
              </a:rPr>
              <a:t>：過失行為之處罰，以有特別規定者，為限。</a:t>
            </a:r>
            <a:endParaRPr lang="en-US" altLang="zh-TW" sz="2400" dirty="0" smtClean="0">
              <a:latin typeface="標楷體" pitchFamily="65" charset="-120"/>
              <a:ea typeface="標楷體" pitchFamily="65" charset="-120"/>
            </a:endParaRPr>
          </a:p>
        </p:txBody>
      </p:sp>
      <p:graphicFrame>
        <p:nvGraphicFramePr>
          <p:cNvPr id="2" name="資料圖表 1"/>
          <p:cNvGraphicFramePr/>
          <p:nvPr/>
        </p:nvGraphicFramePr>
        <p:xfrm>
          <a:off x="240392" y="1890793"/>
          <a:ext cx="8903608" cy="4757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7"/>
          <p:cNvSpPr>
            <a:spLocks noChangeArrowheads="1"/>
          </p:cNvSpPr>
          <p:nvPr/>
        </p:nvSpPr>
        <p:spPr bwMode="auto">
          <a:xfrm>
            <a:off x="1583870" y="5633357"/>
            <a:ext cx="888769" cy="8001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r>
              <a:rPr lang="zh-TW" altLang="en-US" sz="2400" b="1" dirty="0" smtClean="0">
                <a:solidFill>
                  <a:schemeClr val="bg1"/>
                </a:solidFill>
                <a:latin typeface="Tahoma" pitchFamily="34" charset="0"/>
                <a:ea typeface="標楷體" pitchFamily="65" charset="-120"/>
              </a:rPr>
              <a:t>意圖</a:t>
            </a:r>
            <a:r>
              <a:rPr lang="en-US" altLang="zh-TW" sz="2400" b="1" dirty="0" smtClean="0">
                <a:latin typeface="Tahoma" pitchFamily="34" charset="0"/>
                <a:ea typeface="標楷體" pitchFamily="65" charset="-120"/>
              </a:rPr>
              <a:t> </a:t>
            </a:r>
            <a:endParaRPr lang="zh-TW" altLang="en-US" sz="2400" b="1" dirty="0">
              <a:latin typeface="Tahoma" pitchFamily="34" charset="0"/>
              <a:ea typeface="標楷體" pitchFamily="65" charset="-120"/>
            </a:endParaRPr>
          </a:p>
        </p:txBody>
      </p:sp>
      <p:sp>
        <p:nvSpPr>
          <p:cNvPr id="6" name="Rectangle 7"/>
          <p:cNvSpPr>
            <a:spLocks noChangeArrowheads="1"/>
          </p:cNvSpPr>
          <p:nvPr/>
        </p:nvSpPr>
        <p:spPr bwMode="auto">
          <a:xfrm>
            <a:off x="240392" y="5633357"/>
            <a:ext cx="902608" cy="8001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r>
              <a:rPr lang="zh-TW" altLang="en-US" sz="2400" b="1" dirty="0" smtClean="0">
                <a:solidFill>
                  <a:schemeClr val="bg1"/>
                </a:solidFill>
                <a:latin typeface="Tahoma" pitchFamily="34" charset="0"/>
                <a:ea typeface="標楷體" pitchFamily="65" charset="-120"/>
              </a:rPr>
              <a:t>明知</a:t>
            </a:r>
            <a:r>
              <a:rPr lang="en-US" altLang="zh-TW" sz="2400" b="1" dirty="0" smtClean="0">
                <a:latin typeface="Tahoma" pitchFamily="34" charset="0"/>
                <a:ea typeface="標楷體" pitchFamily="65" charset="-120"/>
              </a:rPr>
              <a:t> </a:t>
            </a:r>
            <a:endParaRPr lang="zh-TW" altLang="en-US" sz="2400" b="1" dirty="0">
              <a:latin typeface="Tahoma" pitchFamily="34" charset="0"/>
              <a:ea typeface="標楷體" pitchFamily="65" charset="-120"/>
            </a:endParaRPr>
          </a:p>
        </p:txBody>
      </p:sp>
      <p:cxnSp>
        <p:nvCxnSpPr>
          <p:cNvPr id="8" name="直線接點 7"/>
          <p:cNvCxnSpPr>
            <a:stCxn id="5" idx="0"/>
          </p:cNvCxnSpPr>
          <p:nvPr/>
        </p:nvCxnSpPr>
        <p:spPr>
          <a:xfrm flipH="1" flipV="1">
            <a:off x="1355271" y="5257800"/>
            <a:ext cx="672984" cy="375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683020" y="5257800"/>
            <a:ext cx="672251" cy="375558"/>
          </a:xfrm>
          <a:prstGeom prst="line">
            <a:avLst/>
          </a:prstGeom>
        </p:spPr>
        <p:style>
          <a:lnRef idx="1">
            <a:schemeClr val="accent1"/>
          </a:lnRef>
          <a:fillRef idx="0">
            <a:schemeClr val="accent1"/>
          </a:fillRef>
          <a:effectRef idx="0">
            <a:schemeClr val="accent1"/>
          </a:effectRef>
          <a:fontRef idx="minor">
            <a:schemeClr val="tx1"/>
          </a:fontRef>
        </p:style>
      </p:cxnSp>
      <p:sp>
        <p:nvSpPr>
          <p:cNvPr id="19" name="上-下雙向箭號 18"/>
          <p:cNvSpPr/>
          <p:nvPr/>
        </p:nvSpPr>
        <p:spPr>
          <a:xfrm>
            <a:off x="1099238" y="3575957"/>
            <a:ext cx="484632" cy="571500"/>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0983745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903"/>
            <a:ext cx="9144000" cy="5973097"/>
          </a:xfrm>
          <a:prstGeom prst="rect">
            <a:avLst/>
          </a:prstGeom>
        </p:spPr>
      </p:pic>
      <p:sp>
        <p:nvSpPr>
          <p:cNvPr id="3" name="標題 2"/>
          <p:cNvSpPr>
            <a:spLocks noGrp="1"/>
          </p:cNvSpPr>
          <p:nvPr>
            <p:ph type="title"/>
          </p:nvPr>
        </p:nvSpPr>
        <p:spPr>
          <a:xfrm>
            <a:off x="457200" y="0"/>
            <a:ext cx="7467600" cy="1143000"/>
          </a:xfrm>
        </p:spPr>
        <p:txBody>
          <a:bodyPr/>
          <a:lstStyle/>
          <a:p>
            <a:r>
              <a:rPr lang="zh-TW" altLang="en-US" b="1" dirty="0"/>
              <a:t>如何查詢法律規定</a:t>
            </a:r>
            <a:endParaRPr lang="zh-TW" altLang="en-US" dirty="0"/>
          </a:p>
        </p:txBody>
      </p:sp>
      <p:sp>
        <p:nvSpPr>
          <p:cNvPr id="4" name="內容版面配置區 3"/>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292627417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ChangeArrowheads="1"/>
          </p:cNvSpPr>
          <p:nvPr>
            <p:ph type="title"/>
          </p:nvPr>
        </p:nvSpPr>
        <p:spPr>
          <a:xfrm>
            <a:off x="0" y="0"/>
            <a:ext cx="9144000" cy="1797050"/>
          </a:xfrm>
        </p:spPr>
        <p:txBody>
          <a:bodyPr>
            <a:noAutofit/>
          </a:bodyPr>
          <a:lstStyle/>
          <a:p>
            <a:pPr>
              <a:defRPr/>
            </a:pPr>
            <a:r>
              <a:rPr lang="zh-TW" altLang="en-US" sz="6000" b="1" dirty="0" smtClean="0">
                <a:solidFill>
                  <a:srgbClr val="FFFF00"/>
                </a:solidFill>
                <a:latin typeface="標楷體" pitchFamily="65" charset="-120"/>
                <a:ea typeface="標楷體" pitchFamily="65" charset="-120"/>
              </a:rPr>
              <a:t>    酒駕致死 </a:t>
            </a:r>
            <a:r>
              <a:rPr lang="en-US" altLang="zh-TW" sz="6000" b="1" dirty="0" err="1" smtClean="0">
                <a:solidFill>
                  <a:srgbClr val="FFFF00"/>
                </a:solidFill>
                <a:latin typeface="標楷體" pitchFamily="65" charset="-120"/>
                <a:ea typeface="標楷體" pitchFamily="65" charset="-120"/>
              </a:rPr>
              <a:t>v.s</a:t>
            </a:r>
            <a:r>
              <a:rPr lang="zh-TW" altLang="en-US" sz="6000" b="1" dirty="0" smtClean="0">
                <a:solidFill>
                  <a:srgbClr val="FFFF00"/>
                </a:solidFill>
                <a:latin typeface="標楷體" pitchFamily="65" charset="-120"/>
                <a:ea typeface="標楷體" pitchFamily="65" charset="-120"/>
              </a:rPr>
              <a:t> 殺人</a:t>
            </a:r>
            <a:r>
              <a:rPr lang="en-US" altLang="zh-TW" sz="6600" b="1" dirty="0" smtClean="0">
                <a:solidFill>
                  <a:srgbClr val="FFFF00"/>
                </a:solidFill>
                <a:latin typeface="標楷體" pitchFamily="65" charset="-120"/>
                <a:ea typeface="標楷體" pitchFamily="65" charset="-120"/>
              </a:rPr>
              <a:t/>
            </a:r>
            <a:br>
              <a:rPr lang="en-US" altLang="zh-TW" sz="6600" b="1" dirty="0" smtClean="0">
                <a:solidFill>
                  <a:srgbClr val="FFFF00"/>
                </a:solidFill>
                <a:latin typeface="標楷體" pitchFamily="65" charset="-120"/>
                <a:ea typeface="標楷體" pitchFamily="65" charset="-120"/>
              </a:rPr>
            </a:br>
            <a:r>
              <a:rPr lang="en-US" altLang="zh-TW" sz="2400" b="1" dirty="0" smtClean="0">
                <a:solidFill>
                  <a:srgbClr val="FFFF00"/>
                </a:solidFill>
                <a:latin typeface="標楷體" pitchFamily="65" charset="-120"/>
                <a:ea typeface="標楷體" pitchFamily="65" charset="-120"/>
              </a:rPr>
              <a:t>(</a:t>
            </a:r>
            <a:r>
              <a:rPr lang="zh-TW" altLang="en-US" sz="2400" b="1" dirty="0" smtClean="0">
                <a:solidFill>
                  <a:srgbClr val="FFFF00"/>
                </a:solidFill>
                <a:latin typeface="標楷體" pitchFamily="65" charset="-120"/>
                <a:ea typeface="標楷體" pitchFamily="65" charset="-120"/>
              </a:rPr>
              <a:t>酒駕</a:t>
            </a:r>
            <a:r>
              <a:rPr lang="en-US" altLang="zh-TW" sz="2400" b="1" dirty="0" smtClean="0">
                <a:solidFill>
                  <a:srgbClr val="FFFF00"/>
                </a:solidFill>
                <a:latin typeface="標楷體" pitchFamily="65" charset="-120"/>
                <a:ea typeface="標楷體" pitchFamily="65" charset="-120"/>
              </a:rPr>
              <a:t>+</a:t>
            </a:r>
            <a:r>
              <a:rPr lang="zh-TW" altLang="en-US" sz="2400" b="1" dirty="0" smtClean="0">
                <a:solidFill>
                  <a:srgbClr val="FFFF00"/>
                </a:solidFill>
                <a:latin typeface="標楷體" pitchFamily="65" charset="-120"/>
                <a:ea typeface="標楷體" pitchFamily="65" charset="-120"/>
              </a:rPr>
              <a:t>過失致死</a:t>
            </a:r>
            <a:r>
              <a:rPr lang="zh-TW" altLang="en-US" sz="2400" b="1" dirty="0">
                <a:solidFill>
                  <a:srgbClr val="FFFF00"/>
                </a:solidFill>
                <a:latin typeface="標楷體" pitchFamily="65" charset="-120"/>
                <a:ea typeface="標楷體" pitchFamily="65" charset="-120"/>
              </a:rPr>
              <a:t>之加重結果犯</a:t>
            </a:r>
            <a:r>
              <a:rPr lang="en-US" altLang="zh-TW" sz="2400" b="1" dirty="0" smtClean="0">
                <a:solidFill>
                  <a:srgbClr val="FFFF00"/>
                </a:solidFill>
                <a:latin typeface="標楷體" pitchFamily="65" charset="-120"/>
                <a:ea typeface="標楷體" pitchFamily="65" charset="-120"/>
              </a:rPr>
              <a:t>)</a:t>
            </a:r>
            <a:r>
              <a:rPr lang="zh-TW" altLang="en-US" sz="2400" b="1" dirty="0" smtClean="0">
                <a:solidFill>
                  <a:srgbClr val="FFFF00"/>
                </a:solidFill>
                <a:latin typeface="標楷體" pitchFamily="65" charset="-120"/>
                <a:ea typeface="標楷體" pitchFamily="65" charset="-120"/>
              </a:rPr>
              <a:t>  </a:t>
            </a:r>
            <a:r>
              <a:rPr lang="en-US" altLang="zh-TW" sz="2400" b="1" dirty="0" smtClean="0">
                <a:solidFill>
                  <a:srgbClr val="FFFF00"/>
                </a:solidFill>
                <a:latin typeface="標楷體" pitchFamily="65" charset="-120"/>
                <a:ea typeface="標楷體" pitchFamily="65" charset="-120"/>
              </a:rPr>
              <a:t>(</a:t>
            </a:r>
            <a:r>
              <a:rPr lang="zh-TW" altLang="en-US" sz="2400" b="1" dirty="0" smtClean="0">
                <a:solidFill>
                  <a:srgbClr val="FFFF00"/>
                </a:solidFill>
                <a:latin typeface="標楷體" pitchFamily="65" charset="-120"/>
                <a:ea typeface="標楷體" pitchFamily="65" charset="-120"/>
              </a:rPr>
              <a:t>酒駕</a:t>
            </a:r>
            <a:r>
              <a:rPr lang="en-US" altLang="zh-TW" sz="2400" b="1" dirty="0" smtClean="0">
                <a:solidFill>
                  <a:srgbClr val="FFFF00"/>
                </a:solidFill>
                <a:latin typeface="標楷體" pitchFamily="65" charset="-120"/>
                <a:ea typeface="標楷體" pitchFamily="65" charset="-120"/>
              </a:rPr>
              <a:t>+</a:t>
            </a:r>
            <a:r>
              <a:rPr lang="zh-TW" altLang="en-US" sz="2400" b="1" dirty="0" smtClean="0">
                <a:solidFill>
                  <a:srgbClr val="FFFF00"/>
                </a:solidFill>
                <a:latin typeface="標楷體" pitchFamily="65" charset="-120"/>
                <a:ea typeface="標楷體" pitchFamily="65" charset="-120"/>
              </a:rPr>
              <a:t>殺人≠過失致死</a:t>
            </a:r>
            <a:r>
              <a:rPr lang="en-US" altLang="zh-TW" sz="2400" b="1" dirty="0" smtClean="0">
                <a:solidFill>
                  <a:srgbClr val="FFFF00"/>
                </a:solidFill>
                <a:latin typeface="標楷體" pitchFamily="65" charset="-120"/>
                <a:ea typeface="標楷體" pitchFamily="65" charset="-120"/>
              </a:rPr>
              <a:t>+</a:t>
            </a:r>
            <a:r>
              <a:rPr lang="zh-TW" altLang="en-US" sz="2400" b="1" dirty="0" smtClean="0">
                <a:solidFill>
                  <a:srgbClr val="FFFF00"/>
                </a:solidFill>
                <a:latin typeface="標楷體" pitchFamily="65" charset="-120"/>
                <a:ea typeface="標楷體" pitchFamily="65" charset="-120"/>
              </a:rPr>
              <a:t>毀損屍體</a:t>
            </a:r>
            <a:r>
              <a:rPr lang="en-US" altLang="zh-TW" sz="2400" b="1" dirty="0" smtClean="0">
                <a:solidFill>
                  <a:srgbClr val="FFFF00"/>
                </a:solidFill>
                <a:latin typeface="標楷體" pitchFamily="65" charset="-120"/>
                <a:ea typeface="標楷體" pitchFamily="65" charset="-120"/>
              </a:rPr>
              <a:t>)</a:t>
            </a:r>
            <a:endParaRPr lang="zh-TW" altLang="en-US" sz="2400" b="1" dirty="0" smtClean="0">
              <a:solidFill>
                <a:srgbClr val="FFFF00"/>
              </a:solidFill>
              <a:latin typeface="標楷體" pitchFamily="65" charset="-120"/>
              <a:ea typeface="標楷體" pitchFamily="65" charset="-120"/>
            </a:endParaRPr>
          </a:p>
        </p:txBody>
      </p:sp>
      <p:sp>
        <p:nvSpPr>
          <p:cNvPr id="48131" name="Rectangle 3"/>
          <p:cNvSpPr>
            <a:spLocks noGrp="1" noChangeArrowheads="1"/>
          </p:cNvSpPr>
          <p:nvPr>
            <p:ph idx="1"/>
          </p:nvPr>
        </p:nvSpPr>
        <p:spPr>
          <a:xfrm>
            <a:off x="457200" y="1797050"/>
            <a:ext cx="8229600" cy="4232275"/>
          </a:xfrm>
        </p:spPr>
        <p:txBody>
          <a:bodyPr/>
          <a:lstStyle/>
          <a:p>
            <a:pPr marL="609600" indent="-609600" eaLnBrk="1" hangingPunct="1">
              <a:buFont typeface="Wingdings" pitchFamily="2" charset="2"/>
              <a:buChar char="l"/>
            </a:pPr>
            <a:r>
              <a:rPr lang="zh-TW" altLang="en-US" sz="4000" b="1" smtClean="0">
                <a:ea typeface="標楷體" pitchFamily="65" charset="-120"/>
              </a:rPr>
              <a:t>法規範</a:t>
            </a:r>
          </a:p>
          <a:p>
            <a:pPr marL="609600" indent="-609600" eaLnBrk="1" hangingPunct="1">
              <a:buFont typeface="Wingdings" pitchFamily="2" charset="2"/>
              <a:buChar char="l"/>
            </a:pPr>
            <a:r>
              <a:rPr lang="zh-TW" altLang="en-US" sz="4000" b="1" smtClean="0">
                <a:ea typeface="標楷體" pitchFamily="65" charset="-120"/>
              </a:rPr>
              <a:t>證據法則</a:t>
            </a:r>
          </a:p>
          <a:p>
            <a:pPr marL="609600" indent="-609600" eaLnBrk="1" hangingPunct="1">
              <a:buFont typeface="Wingdings" pitchFamily="2" charset="2"/>
              <a:buChar char="l"/>
            </a:pPr>
            <a:r>
              <a:rPr kumimoji="0" lang="zh-TW" altLang="en-US" sz="4000" b="1" smtClean="0">
                <a:ea typeface="標楷體" pitchFamily="65" charset="-120"/>
              </a:rPr>
              <a:t>救濟（訴訟）管道及程序 </a:t>
            </a:r>
          </a:p>
          <a:p>
            <a:pPr marL="609600" indent="-609600" algn="ctr" eaLnBrk="1" hangingPunct="1">
              <a:buFont typeface="Wingdings" pitchFamily="2" charset="2"/>
              <a:buChar char="u"/>
            </a:pPr>
            <a:r>
              <a:rPr kumimoji="0" lang="zh-TW" altLang="en-US" sz="3600" b="1" smtClean="0">
                <a:ea typeface="標楷體" pitchFamily="65" charset="-120"/>
              </a:rPr>
              <a:t>民事訴訟</a:t>
            </a:r>
            <a:r>
              <a:rPr kumimoji="0" lang="en-US" altLang="zh-TW" sz="3600" b="1" smtClean="0">
                <a:ea typeface="標楷體" pitchFamily="65" charset="-120"/>
              </a:rPr>
              <a:t>(</a:t>
            </a:r>
            <a:r>
              <a:rPr kumimoji="0" lang="zh-TW" altLang="en-US" sz="3600" b="1" smtClean="0">
                <a:ea typeface="標楷體" pitchFamily="65" charset="-120"/>
              </a:rPr>
              <a:t>責任</a:t>
            </a:r>
            <a:r>
              <a:rPr kumimoji="0" lang="en-US" altLang="zh-TW" sz="3600" b="1" smtClean="0">
                <a:ea typeface="標楷體" pitchFamily="65" charset="-120"/>
              </a:rPr>
              <a:t>)</a:t>
            </a:r>
          </a:p>
          <a:p>
            <a:pPr marL="609600" indent="-609600" algn="ctr" eaLnBrk="1" hangingPunct="1">
              <a:buFont typeface="Wingdings" pitchFamily="2" charset="2"/>
              <a:buChar char="u"/>
            </a:pPr>
            <a:r>
              <a:rPr kumimoji="0" lang="zh-TW" altLang="en-US" sz="3600" b="1" smtClean="0">
                <a:ea typeface="標楷體" pitchFamily="65" charset="-120"/>
              </a:rPr>
              <a:t>刑事訴訟</a:t>
            </a:r>
            <a:r>
              <a:rPr kumimoji="0" lang="en-US" altLang="zh-TW" sz="3600" b="1" smtClean="0">
                <a:ea typeface="標楷體" pitchFamily="65" charset="-120"/>
              </a:rPr>
              <a:t>(</a:t>
            </a:r>
            <a:r>
              <a:rPr kumimoji="0" lang="zh-TW" altLang="en-US" sz="3600" b="1" smtClean="0">
                <a:ea typeface="標楷體" pitchFamily="65" charset="-120"/>
              </a:rPr>
              <a:t>責任</a:t>
            </a:r>
            <a:r>
              <a:rPr kumimoji="0" lang="en-US" altLang="zh-TW" sz="3600" b="1" smtClean="0">
                <a:ea typeface="標楷體" pitchFamily="65" charset="-120"/>
              </a:rPr>
              <a:t>)</a:t>
            </a:r>
          </a:p>
          <a:p>
            <a:pPr marL="609600" indent="-609600" algn="ctr" eaLnBrk="1" hangingPunct="1">
              <a:buFont typeface="Wingdings" pitchFamily="2" charset="2"/>
              <a:buChar char="u"/>
            </a:pPr>
            <a:r>
              <a:rPr kumimoji="0" lang="zh-TW" altLang="en-US" sz="3600" b="1" smtClean="0">
                <a:ea typeface="標楷體" pitchFamily="65" charset="-120"/>
              </a:rPr>
              <a:t>行政訴訟</a:t>
            </a:r>
            <a:r>
              <a:rPr kumimoji="0" lang="en-US" altLang="zh-TW" sz="3600" b="1" smtClean="0">
                <a:ea typeface="標楷體" pitchFamily="65" charset="-120"/>
              </a:rPr>
              <a:t>(</a:t>
            </a:r>
            <a:r>
              <a:rPr kumimoji="0" lang="zh-TW" altLang="en-US" sz="3600" b="1" smtClean="0">
                <a:ea typeface="標楷體" pitchFamily="65" charset="-120"/>
              </a:rPr>
              <a:t>責任</a:t>
            </a:r>
            <a:r>
              <a:rPr kumimoji="0" lang="en-US" altLang="zh-TW" sz="3600" b="1" smtClean="0">
                <a:ea typeface="標楷體" pitchFamily="65" charset="-120"/>
              </a:rPr>
              <a:t>) </a:t>
            </a:r>
          </a:p>
        </p:txBody>
      </p:sp>
      <p:sp>
        <p:nvSpPr>
          <p:cNvPr id="6" name="投影片編號版面配置區 5"/>
          <p:cNvSpPr>
            <a:spLocks noGrp="1"/>
          </p:cNvSpPr>
          <p:nvPr>
            <p:ph type="sldNum" sz="quarter" idx="12"/>
          </p:nvPr>
        </p:nvSpPr>
        <p:spPr/>
        <p:txBody>
          <a:bodyPr>
            <a:normAutofit/>
          </a:bodyPr>
          <a:lstStyle/>
          <a:p>
            <a:pPr>
              <a:defRPr/>
            </a:pPr>
            <a:fld id="{C7161C99-B9E7-4FB8-AED2-634E2D58C68B}" type="slidenum">
              <a:rPr lang="zh-TW" altLang="en-US"/>
              <a:pPr>
                <a:defRPr/>
              </a:pPr>
              <a:t>50</a:t>
            </a:fld>
            <a:endParaRPr lang="en-US" altLang="zh-TW"/>
          </a:p>
        </p:txBody>
      </p:sp>
      <p:pic>
        <p:nvPicPr>
          <p:cNvPr id="48133" name="圖片 4" descr="1.png"/>
          <p:cNvPicPr>
            <a:picLocks noChangeAspect="1"/>
          </p:cNvPicPr>
          <p:nvPr/>
        </p:nvPicPr>
        <p:blipFill>
          <a:blip r:embed="rId2"/>
          <a:srcRect/>
          <a:stretch>
            <a:fillRect/>
          </a:stretch>
        </p:blipFill>
        <p:spPr bwMode="auto">
          <a:xfrm>
            <a:off x="0" y="1797050"/>
            <a:ext cx="4603750" cy="5060950"/>
          </a:xfrm>
          <a:prstGeom prst="rect">
            <a:avLst/>
          </a:prstGeom>
          <a:noFill/>
          <a:ln w="9525">
            <a:noFill/>
            <a:miter lim="800000"/>
            <a:headEnd/>
            <a:tailEnd/>
          </a:ln>
        </p:spPr>
      </p:pic>
      <p:pic>
        <p:nvPicPr>
          <p:cNvPr id="48134" name="圖片 6" descr="2.png"/>
          <p:cNvPicPr>
            <a:picLocks noChangeAspect="1"/>
          </p:cNvPicPr>
          <p:nvPr/>
        </p:nvPicPr>
        <p:blipFill>
          <a:blip r:embed="rId3"/>
          <a:srcRect/>
          <a:stretch>
            <a:fillRect/>
          </a:stretch>
        </p:blipFill>
        <p:spPr bwMode="auto">
          <a:xfrm>
            <a:off x="4603750" y="1797050"/>
            <a:ext cx="4540250" cy="5060950"/>
          </a:xfrm>
          <a:prstGeom prst="rect">
            <a:avLst/>
          </a:prstGeom>
          <a:noFill/>
          <a:ln w="9525">
            <a:noFill/>
            <a:miter lim="800000"/>
            <a:headEnd/>
            <a:tailEnd/>
          </a:ln>
        </p:spPr>
      </p:pic>
    </p:spTree>
    <p:extLst>
      <p:ext uri="{BB962C8B-B14F-4D97-AF65-F5344CB8AC3E}">
        <p14:creationId xmlns:p14="http://schemas.microsoft.com/office/powerpoint/2010/main" val="1276626382"/>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0" y="241200"/>
            <a:ext cx="9155160" cy="648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sp>
        <p:nvSpPr>
          <p:cNvPr id="3" name="文字方塊 4"/>
          <p:cNvSpPr/>
          <p:nvPr/>
        </p:nvSpPr>
        <p:spPr>
          <a:xfrm>
            <a:off x="0" y="453959"/>
            <a:ext cx="5753160"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5B592"/>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600" b="1" i="0" u="none" strike="noStrike" cap="none" baseline="0">
                <a:ln>
                  <a:noFill/>
                </a:ln>
                <a:solidFill>
                  <a:srgbClr val="FFFFFF"/>
                </a:solidFill>
                <a:effectLst>
                  <a:outerShdw dist="17961" dir="2700000">
                    <a:scrgbClr r="0" g="0" b="0"/>
                  </a:outerShdw>
                </a:effectLst>
                <a:latin typeface="微軟正黑體" pitchFamily="34"/>
                <a:ea typeface="微軟正黑體" pitchFamily="18"/>
                <a:cs typeface="微軟正黑體" pitchFamily="18"/>
              </a:rPr>
              <a:t>圖利要件認定：獲得好處</a:t>
            </a:r>
          </a:p>
        </p:txBody>
      </p:sp>
      <p:sp>
        <p:nvSpPr>
          <p:cNvPr id="4" name="語音泡泡: 橢圓形 5"/>
          <p:cNvSpPr/>
          <p:nvPr/>
        </p:nvSpPr>
        <p:spPr>
          <a:xfrm>
            <a:off x="6119640" y="101520"/>
            <a:ext cx="2262240" cy="1125720"/>
          </a:xfrm>
          <a:custGeom>
            <a:avLst>
              <a:gd name="f0" fmla="val -2022"/>
              <a:gd name="f1" fmla="val 18811"/>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f6 1 21600"/>
              <a:gd name="f15" fmla="*/ f7 1 21600"/>
              <a:gd name="f16" fmla="*/ f8 1 180"/>
              <a:gd name="f17" fmla="pin -2147483647 f0 2147483647"/>
              <a:gd name="f18" fmla="pin -2147483647 f1 2147483647"/>
              <a:gd name="f19" fmla="+- f12 0 f11"/>
              <a:gd name="f20" fmla="*/ f13 f3 1"/>
              <a:gd name="f21" fmla="+- f17 0 10800"/>
              <a:gd name="f22" fmla="+- f18 0 10800"/>
              <a:gd name="f23" fmla="*/ f17 f14 1"/>
              <a:gd name="f24" fmla="*/ f18 f15 1"/>
              <a:gd name="f25" fmla="*/ 3200 f14 1"/>
              <a:gd name="f26" fmla="*/ 18400 f14 1"/>
              <a:gd name="f27" fmla="*/ 18400 f15 1"/>
              <a:gd name="f28" fmla="*/ 3200 f15 1"/>
              <a:gd name="f29" fmla="*/ f19 1 2"/>
              <a:gd name="f30" fmla="*/ 10800 f14 1"/>
              <a:gd name="f31" fmla="*/ 0 f15 1"/>
              <a:gd name="f32" fmla="*/ f20 1 f5"/>
              <a:gd name="f33" fmla="*/ 3160 f14 1"/>
              <a:gd name="f34" fmla="*/ 3160 f15 1"/>
              <a:gd name="f35" fmla="*/ 0 f14 1"/>
              <a:gd name="f36" fmla="*/ 10800 f15 1"/>
              <a:gd name="f37" fmla="*/ 18440 f15 1"/>
              <a:gd name="f38" fmla="*/ 21600 f15 1"/>
              <a:gd name="f39" fmla="*/ 18440 f14 1"/>
              <a:gd name="f40" fmla="*/ 21600 f14 1"/>
              <a:gd name="f41" fmla="*/ f21 f21 1"/>
              <a:gd name="f42" fmla="*/ f22 f22 1"/>
              <a:gd name="f43" fmla="+- 0 0 f22"/>
              <a:gd name="f44" fmla="+- 0 0 f21"/>
              <a:gd name="f45" fmla="+- f11 f29 0"/>
              <a:gd name="f46" fmla="*/ f29 f29 1"/>
              <a:gd name="f47" fmla="+- f32 0 f4"/>
              <a:gd name="f48" fmla="+- f41 f42 0"/>
              <a:gd name="f49" fmla="at2 f43 f44"/>
              <a:gd name="f50" fmla="sqrt f48"/>
              <a:gd name="f51" fmla="+- f49 f4 0"/>
              <a:gd name="f52" fmla="+- f50 0 10800"/>
              <a:gd name="f53" fmla="*/ f51 f8 1"/>
              <a:gd name="f54" fmla="*/ f53 1 f3"/>
              <a:gd name="f55" fmla="+- 0 0 f54"/>
              <a:gd name="f56" fmla="val f55"/>
              <a:gd name="f57" fmla="*/ f56 1 f16"/>
              <a:gd name="f58" fmla="+- f57 0 10"/>
              <a:gd name="f59" fmla="+- f57 10 0"/>
              <a:gd name="f60" fmla="*/ f57 f16 1"/>
              <a:gd name="f61" fmla="+- 0 0 f60"/>
              <a:gd name="f62" fmla="*/ f58 f16 1"/>
              <a:gd name="f63" fmla="*/ f59 f16 1"/>
              <a:gd name="f64" fmla="*/ f61 f3 1"/>
              <a:gd name="f65" fmla="+- 0 0 f62"/>
              <a:gd name="f66" fmla="+- 0 0 f63"/>
              <a:gd name="f67" fmla="*/ f64 1 f8"/>
              <a:gd name="f68" fmla="*/ f65 f3 1"/>
              <a:gd name="f69" fmla="*/ f66 f3 1"/>
              <a:gd name="f70" fmla="+- f67 0 f4"/>
              <a:gd name="f71" fmla="*/ f68 1 f8"/>
              <a:gd name="f72" fmla="*/ f69 1 f8"/>
              <a:gd name="f73" fmla="sin 1 f70"/>
              <a:gd name="f74" fmla="cos 1 f70"/>
              <a:gd name="f75" fmla="+- f71 0 f4"/>
              <a:gd name="f76" fmla="+- f72 0 f4"/>
              <a:gd name="f77" fmla="+- 0 0 f73"/>
              <a:gd name="f78" fmla="+- 0 0 f74"/>
              <a:gd name="f79" fmla="sin 1 f75"/>
              <a:gd name="f80" fmla="cos 1 f75"/>
              <a:gd name="f81" fmla="sin 1 f76"/>
              <a:gd name="f82" fmla="cos 1 f76"/>
              <a:gd name="f83" fmla="*/ 10800 f77 1"/>
              <a:gd name="f84" fmla="*/ 10800 f78 1"/>
              <a:gd name="f85" fmla="+- 0 0 f79"/>
              <a:gd name="f86" fmla="+- 0 0 f80"/>
              <a:gd name="f87" fmla="+- 0 0 f81"/>
              <a:gd name="f88" fmla="+- 0 0 f82"/>
              <a:gd name="f89" fmla="+- f83 10800 0"/>
              <a:gd name="f90" fmla="+- f84 10800 0"/>
              <a:gd name="f91" fmla="*/ 10800 f85 1"/>
              <a:gd name="f92" fmla="*/ 10800 f86 1"/>
              <a:gd name="f93" fmla="*/ 10800 f87 1"/>
              <a:gd name="f94" fmla="*/ 10800 f88 1"/>
              <a:gd name="f95" fmla="?: f52 f17 f89"/>
              <a:gd name="f96" fmla="?: f52 f18 f90"/>
              <a:gd name="f97" fmla="+- f91 10800 0"/>
              <a:gd name="f98" fmla="+- f92 10800 0"/>
              <a:gd name="f99" fmla="+- f93 10800 0"/>
              <a:gd name="f100" fmla="+- f94 10800 0"/>
              <a:gd name="f101" fmla="+- f99 0 f45"/>
              <a:gd name="f102" fmla="+- f100 0 f45"/>
              <a:gd name="f103" fmla="+- f97 0 f45"/>
              <a:gd name="f104" fmla="+- f98 0 f45"/>
              <a:gd name="f105" fmla="*/ f95 f14 1"/>
              <a:gd name="f106" fmla="*/ f96 f15 1"/>
              <a:gd name="f107" fmla="at2 f101 f102"/>
              <a:gd name="f108" fmla="at2 f103 f104"/>
              <a:gd name="f109" fmla="+- f107 f4 0"/>
              <a:gd name="f110" fmla="+- f108 f4 0"/>
              <a:gd name="f111" fmla="*/ f109 f8 1"/>
              <a:gd name="f112" fmla="*/ f110 f8 1"/>
              <a:gd name="f113" fmla="*/ f111 1 f3"/>
              <a:gd name="f114" fmla="*/ f112 1 f3"/>
              <a:gd name="f115" fmla="+- 0 0 f113"/>
              <a:gd name="f116" fmla="+- 0 0 f114"/>
              <a:gd name="f117" fmla="+- 0 0 f115"/>
              <a:gd name="f118" fmla="+- 0 0 f116"/>
              <a:gd name="f119" fmla="*/ f117 f3 1"/>
              <a:gd name="f120" fmla="*/ f118 f3 1"/>
              <a:gd name="f121" fmla="*/ f119 1 f8"/>
              <a:gd name="f122" fmla="*/ f120 1 f8"/>
              <a:gd name="f123" fmla="+- f121 0 f4"/>
              <a:gd name="f124" fmla="+- f122 0 f4"/>
              <a:gd name="f125" fmla="cos 1 f123"/>
              <a:gd name="f126" fmla="sin 1 f123"/>
              <a:gd name="f127" fmla="+- f124 0 f123"/>
              <a:gd name="f128" fmla="+- 0 0 f125"/>
              <a:gd name="f129" fmla="+- 0 0 f126"/>
              <a:gd name="f130" fmla="+- f127 f2 0"/>
              <a:gd name="f131" fmla="*/ f29 f128 1"/>
              <a:gd name="f132" fmla="*/ f29 f129 1"/>
              <a:gd name="f133" fmla="?: f127 f127 f130"/>
              <a:gd name="f134" fmla="*/ f131 f131 1"/>
              <a:gd name="f135" fmla="*/ f132 f132 1"/>
              <a:gd name="f136" fmla="+- f134 f135 0"/>
              <a:gd name="f137" fmla="sqrt f136"/>
              <a:gd name="f138" fmla="*/ f46 1 f137"/>
              <a:gd name="f139" fmla="*/ f128 f138 1"/>
              <a:gd name="f140" fmla="*/ f129 f138 1"/>
              <a:gd name="f141" fmla="+- f45 0 f139"/>
              <a:gd name="f142" fmla="+- f45 0 f140"/>
            </a:gdLst>
            <a:ahLst>
              <a:ahXY gdRefX="f0" minX="f9" maxX="f10" gdRefY="f1" minY="f9" maxY="f10">
                <a:pos x="f23" y="f24"/>
              </a:ahXY>
            </a:ahLst>
            <a:cxnLst>
              <a:cxn ang="3cd4">
                <a:pos x="hc" y="t"/>
              </a:cxn>
              <a:cxn ang="0">
                <a:pos x="r" y="vc"/>
              </a:cxn>
              <a:cxn ang="cd4">
                <a:pos x="hc" y="b"/>
              </a:cxn>
              <a:cxn ang="cd2">
                <a:pos x="l" y="vc"/>
              </a:cxn>
              <a:cxn ang="f47">
                <a:pos x="f30" y="f31"/>
              </a:cxn>
              <a:cxn ang="f47">
                <a:pos x="f33" y="f34"/>
              </a:cxn>
              <a:cxn ang="f47">
                <a:pos x="f35" y="f36"/>
              </a:cxn>
              <a:cxn ang="f47">
                <a:pos x="f33" y="f37"/>
              </a:cxn>
              <a:cxn ang="f47">
                <a:pos x="f30" y="f38"/>
              </a:cxn>
              <a:cxn ang="f47">
                <a:pos x="f39" y="f37"/>
              </a:cxn>
              <a:cxn ang="f47">
                <a:pos x="f40" y="f36"/>
              </a:cxn>
              <a:cxn ang="f47">
                <a:pos x="f39" y="f34"/>
              </a:cxn>
              <a:cxn ang="f47">
                <a:pos x="f105" y="f106"/>
              </a:cxn>
            </a:cxnLst>
            <a:rect l="f25" t="f28" r="f26" b="f27"/>
            <a:pathLst>
              <a:path w="21600" h="21600">
                <a:moveTo>
                  <a:pt x="f141" y="f142"/>
                </a:moveTo>
                <a:arcTo wR="f29" hR="f29" stAng="f123" swAng="f133"/>
                <a:lnTo>
                  <a:pt x="f95" y="f96"/>
                </a:lnTo>
                <a:close/>
              </a:path>
            </a:pathLst>
          </a:custGeom>
          <a:solidFill>
            <a:srgbClr val="FAF2D4"/>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zh-TW" sz="2400" b="1" i="0" u="none" strike="noStrike" cap="none" baseline="0">
              <a:ln>
                <a:noFill/>
              </a:ln>
              <a:solidFill>
                <a:srgbClr val="000000"/>
              </a:solidFill>
              <a:latin typeface="微軟正黑體" pitchFamily="34"/>
              <a:ea typeface="微軟正黑體" pitchFamily="18"/>
              <a:cs typeface="微軟正黑體" pitchFamily="18"/>
            </a:endParaRPr>
          </a:p>
        </p:txBody>
      </p:sp>
      <p:sp>
        <p:nvSpPr>
          <p:cNvPr id="5" name="文字方塊 6"/>
          <p:cNvSpPr/>
          <p:nvPr/>
        </p:nvSpPr>
        <p:spPr>
          <a:xfrm>
            <a:off x="6110640" y="412920"/>
            <a:ext cx="22867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cap="none" baseline="0">
                <a:ln>
                  <a:noFill/>
                </a:ln>
                <a:solidFill>
                  <a:srgbClr val="000000"/>
                </a:solidFill>
                <a:latin typeface="微軟正黑體" pitchFamily="34"/>
                <a:ea typeface="微軟正黑體" pitchFamily="18"/>
                <a:cs typeface="微軟正黑體" pitchFamily="18"/>
              </a:rPr>
              <a:t>3.</a:t>
            </a:r>
            <a:r>
              <a:rPr lang="zh-TW" sz="2400" b="1" i="0" u="none" strike="noStrike" cap="none" baseline="0">
                <a:ln>
                  <a:noFill/>
                </a:ln>
                <a:solidFill>
                  <a:srgbClr val="000000"/>
                </a:solidFill>
                <a:latin typeface="微軟正黑體" pitchFamily="34"/>
                <a:ea typeface="微軟正黑體" pitchFamily="18"/>
                <a:cs typeface="微軟正黑體" pitchFamily="18"/>
              </a:rPr>
              <a:t>所謂圖利行為</a:t>
            </a:r>
          </a:p>
        </p:txBody>
      </p:sp>
      <p:sp>
        <p:nvSpPr>
          <p:cNvPr id="6" name="文字方塊 17"/>
          <p:cNvSpPr/>
          <p:nvPr/>
        </p:nvSpPr>
        <p:spPr>
          <a:xfrm>
            <a:off x="1959120" y="1639800"/>
            <a:ext cx="5662440" cy="703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AC9"/>
          </a:solid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000" b="1" i="0" u="none" strike="noStrike" cap="none" baseline="0">
                <a:ln>
                  <a:noFill/>
                </a:ln>
                <a:solidFill>
                  <a:srgbClr val="000000"/>
                </a:solidFill>
                <a:latin typeface="微軟正黑體" pitchFamily="34"/>
                <a:ea typeface="微軟正黑體" pitchFamily="18"/>
                <a:cs typeface="微軟正黑體" pitchFamily="18"/>
              </a:rPr>
              <a:t>　　便民與圖利：例</a:t>
            </a:r>
            <a:r>
              <a:rPr lang="en-US" sz="4000" b="1" i="0" u="none" strike="noStrike" cap="none" baseline="0">
                <a:ln>
                  <a:noFill/>
                </a:ln>
                <a:solidFill>
                  <a:srgbClr val="000000"/>
                </a:solidFill>
                <a:latin typeface="微軟正黑體" pitchFamily="34"/>
                <a:ea typeface="微軟正黑體" pitchFamily="18"/>
                <a:cs typeface="微軟正黑體" pitchFamily="18"/>
              </a:rPr>
              <a:t>1</a:t>
            </a:r>
            <a:r>
              <a:rPr lang="zh-TW" sz="4000" b="1" i="0" u="none" strike="noStrike" cap="none" baseline="0">
                <a:ln>
                  <a:noFill/>
                </a:ln>
                <a:solidFill>
                  <a:srgbClr val="000000"/>
                </a:solidFill>
                <a:latin typeface="微軟正黑體" pitchFamily="34"/>
                <a:ea typeface="微軟正黑體" pitchFamily="18"/>
                <a:cs typeface="微軟正黑體" pitchFamily="18"/>
              </a:rPr>
              <a:t>　</a:t>
            </a:r>
          </a:p>
        </p:txBody>
      </p:sp>
      <p:pic>
        <p:nvPicPr>
          <p:cNvPr id="7" name="Picture 2" descr="http://icons.iconarchive.com/icons/martin-berube/people/128/woman-icon.png"/>
          <p:cNvPicPr>
            <a:picLocks noChangeAspect="1"/>
          </p:cNvPicPr>
          <p:nvPr/>
        </p:nvPicPr>
        <p:blipFill>
          <a:blip r:embed="rId3">
            <a:lum/>
            <a:alphaModFix/>
          </a:blip>
          <a:srcRect/>
          <a:stretch>
            <a:fillRect/>
          </a:stretch>
        </p:blipFill>
        <p:spPr>
          <a:xfrm>
            <a:off x="1692360" y="1225440"/>
            <a:ext cx="1411200" cy="1409759"/>
          </a:xfrm>
          <a:prstGeom prst="rect">
            <a:avLst/>
          </a:prstGeom>
          <a:noFill/>
          <a:ln>
            <a:noFill/>
          </a:ln>
        </p:spPr>
      </p:pic>
      <p:sp>
        <p:nvSpPr>
          <p:cNvPr id="8" name="矩形 21"/>
          <p:cNvSpPr/>
          <p:nvPr/>
        </p:nvSpPr>
        <p:spPr>
          <a:xfrm>
            <a:off x="1476360" y="2722680"/>
            <a:ext cx="5937119" cy="15602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0" i="0" u="none" strike="noStrike" cap="none" baseline="0">
                <a:ln>
                  <a:noFill/>
                </a:ln>
                <a:solidFill>
                  <a:srgbClr val="7C354D"/>
                </a:solidFill>
                <a:latin typeface="微軟正黑體" pitchFamily="34"/>
                <a:ea typeface="微軟正黑體" pitchFamily="18"/>
                <a:cs typeface="微軟正黑體" pitchFamily="18"/>
              </a:rPr>
              <a:t>工程施作階段，協助廠商排除施工困難，就是便民。</a:t>
            </a:r>
          </a:p>
        </p:txBody>
      </p:sp>
      <p:pic>
        <p:nvPicPr>
          <p:cNvPr id="9" name="Picture 2" descr="http://icons.iconarchive.com/icons/paomedia/small-n-flat/128/thumb-up-icon.png"/>
          <p:cNvPicPr>
            <a:picLocks noChangeAspect="1"/>
          </p:cNvPicPr>
          <p:nvPr/>
        </p:nvPicPr>
        <p:blipFill>
          <a:blip r:embed="rId4">
            <a:lum/>
            <a:alphaModFix/>
          </a:blip>
          <a:srcRect/>
          <a:stretch>
            <a:fillRect/>
          </a:stretch>
        </p:blipFill>
        <p:spPr>
          <a:xfrm rot="1137000">
            <a:off x="6660455" y="3423301"/>
            <a:ext cx="1219320" cy="1219320"/>
          </a:xfrm>
          <a:prstGeom prst="rect">
            <a:avLst/>
          </a:prstGeom>
          <a:noFill/>
          <a:ln>
            <a:noFill/>
          </a:ln>
        </p:spPr>
      </p:pic>
      <p:grpSp>
        <p:nvGrpSpPr>
          <p:cNvPr id="10" name="群組 23"/>
          <p:cNvGrpSpPr/>
          <p:nvPr/>
        </p:nvGrpSpPr>
        <p:grpSpPr>
          <a:xfrm>
            <a:off x="582480" y="4118040"/>
            <a:ext cx="8347320" cy="2239920"/>
            <a:chOff x="582480" y="4118040"/>
            <a:chExt cx="8347320" cy="2239920"/>
          </a:xfrm>
        </p:grpSpPr>
        <p:sp>
          <p:nvSpPr>
            <p:cNvPr id="11" name="矩形 24"/>
            <p:cNvSpPr/>
            <p:nvPr/>
          </p:nvSpPr>
          <p:spPr>
            <a:xfrm>
              <a:off x="582480" y="4799160"/>
              <a:ext cx="8347320" cy="155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D69FB1"/>
                </a:gs>
                <a:gs pos="100000">
                  <a:srgbClr val="BF7A92"/>
                </a:gs>
              </a:gsLst>
              <a:lin ang="5400000"/>
            </a:gradFill>
            <a:ln>
              <a:noFill/>
              <a:prstDash val="solid"/>
            </a:ln>
            <a:effectLst>
              <a:outerShdw dist="19080" dir="5400000" algn="tl">
                <a:srgbClr val="000000">
                  <a:alpha val="63000"/>
                </a:srgbClr>
              </a:outerShdw>
            </a:effectLst>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0" i="0" u="none" strike="noStrike" cap="none" baseline="0">
                  <a:ln>
                    <a:noFill/>
                  </a:ln>
                  <a:solidFill>
                    <a:srgbClr val="FFFFFF"/>
                  </a:solidFill>
                  <a:effectLst>
                    <a:outerShdw dist="17961" dir="2700000">
                      <a:scrgbClr r="0" g="0" b="0"/>
                    </a:outerShdw>
                  </a:effectLst>
                  <a:latin typeface="微軟正黑體" pitchFamily="34"/>
                  <a:ea typeface="微軟正黑體" pitchFamily="18"/>
                  <a:cs typeface="微軟正黑體" pitchFamily="18"/>
                </a:rPr>
                <a:t>若估驗計價超估或尚未竣工卻通過竣工報告，就會是</a:t>
              </a:r>
              <a:r>
                <a:rPr lang="zh-TW" sz="3200" b="1" i="0" u="none" strike="noStrike" cap="none" baseline="0">
                  <a:ln>
                    <a:noFill/>
                  </a:ln>
                  <a:solidFill>
                    <a:srgbClr val="FFFFFF"/>
                  </a:solidFill>
                  <a:effectLst>
                    <a:outerShdw dist="17961" dir="2700000">
                      <a:scrgbClr r="0" g="0" b="0"/>
                    </a:outerShdw>
                  </a:effectLst>
                  <a:latin typeface="微軟正黑體" pitchFamily="34"/>
                  <a:ea typeface="微軟正黑體" pitchFamily="18"/>
                  <a:cs typeface="微軟正黑體" pitchFamily="18"/>
                </a:rPr>
                <a:t>圖利</a:t>
              </a:r>
              <a:r>
                <a:rPr lang="zh-TW" sz="3200" b="0" i="0" u="none" strike="noStrike" cap="none" baseline="0">
                  <a:ln>
                    <a:noFill/>
                  </a:ln>
                  <a:solidFill>
                    <a:srgbClr val="FFFFFF"/>
                  </a:solidFill>
                  <a:effectLst>
                    <a:outerShdw dist="17961" dir="2700000">
                      <a:scrgbClr r="0" g="0" b="0"/>
                    </a:outerShdw>
                  </a:effectLst>
                  <a:latin typeface="微軟正黑體" pitchFamily="34"/>
                  <a:ea typeface="微軟正黑體" pitchFamily="18"/>
                  <a:cs typeface="微軟正黑體" pitchFamily="18"/>
                </a:rPr>
                <a:t>。</a:t>
              </a:r>
            </a:p>
          </p:txBody>
        </p:sp>
        <p:sp>
          <p:nvSpPr>
            <p:cNvPr id="12" name="箭號: 向右 25"/>
            <p:cNvSpPr/>
            <p:nvPr/>
          </p:nvSpPr>
          <p:spPr>
            <a:xfrm rot="5400000">
              <a:off x="4307040" y="4147560"/>
              <a:ext cx="546120" cy="487080"/>
            </a:xfrm>
            <a:custGeom>
              <a:avLst>
                <a:gd name="f0" fmla="val 11966"/>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D092A7"/>
            </a:solidFill>
            <a:ln w="12600">
              <a:solidFill>
                <a:srgbClr val="986A7A"/>
              </a:solidFill>
              <a:prstDash val="solid"/>
              <a:miter/>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grpSp>
      <p:pic>
        <p:nvPicPr>
          <p:cNvPr id="13" name="Picture 4" descr="http://icons.iconarchive.com/icons/artdesigner/emoticons-2/128/please-no-icon.png"/>
          <p:cNvPicPr>
            <a:picLocks noChangeAspect="1"/>
          </p:cNvPicPr>
          <p:nvPr/>
        </p:nvPicPr>
        <p:blipFill>
          <a:blip r:embed="rId5">
            <a:lum/>
            <a:alphaModFix/>
          </a:blip>
          <a:srcRect/>
          <a:stretch>
            <a:fillRect/>
          </a:stretch>
        </p:blipFill>
        <p:spPr>
          <a:xfrm rot="307200">
            <a:off x="7722416" y="5593815"/>
            <a:ext cx="1219320" cy="1218960"/>
          </a:xfrm>
          <a:prstGeom prst="rect">
            <a:avLst/>
          </a:prstGeom>
          <a:noFill/>
          <a:ln>
            <a:noFill/>
          </a:ln>
        </p:spPr>
      </p:pic>
    </p:spTree>
    <p:extLst>
      <p:ext uri="{BB962C8B-B14F-4D97-AF65-F5344CB8AC3E}">
        <p14:creationId xmlns:p14="http://schemas.microsoft.com/office/powerpoint/2010/main" val="188635791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0" y="241200"/>
            <a:ext cx="9155160" cy="648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sp>
        <p:nvSpPr>
          <p:cNvPr id="3" name="文字方塊 4"/>
          <p:cNvSpPr/>
          <p:nvPr/>
        </p:nvSpPr>
        <p:spPr>
          <a:xfrm>
            <a:off x="0" y="453959"/>
            <a:ext cx="5753160"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5B592"/>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600" b="1" i="0" u="none" strike="noStrike" cap="none" baseline="0">
                <a:ln>
                  <a:noFill/>
                </a:ln>
                <a:solidFill>
                  <a:srgbClr val="FFFFFF"/>
                </a:solidFill>
                <a:effectLst>
                  <a:outerShdw dist="17961" dir="2700000">
                    <a:scrgbClr r="0" g="0" b="0"/>
                  </a:outerShdw>
                </a:effectLst>
                <a:latin typeface="微軟正黑體" pitchFamily="34"/>
                <a:ea typeface="微軟正黑體" pitchFamily="18"/>
                <a:cs typeface="微軟正黑體" pitchFamily="18"/>
              </a:rPr>
              <a:t>圖利要件認定：獲得好處</a:t>
            </a:r>
          </a:p>
        </p:txBody>
      </p:sp>
      <p:sp>
        <p:nvSpPr>
          <p:cNvPr id="4" name="語音泡泡: 橢圓形 5"/>
          <p:cNvSpPr/>
          <p:nvPr/>
        </p:nvSpPr>
        <p:spPr>
          <a:xfrm>
            <a:off x="6119640" y="101520"/>
            <a:ext cx="2262240" cy="1125720"/>
          </a:xfrm>
          <a:custGeom>
            <a:avLst>
              <a:gd name="f0" fmla="val -2022"/>
              <a:gd name="f1" fmla="val 18811"/>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f6 1 21600"/>
              <a:gd name="f15" fmla="*/ f7 1 21600"/>
              <a:gd name="f16" fmla="*/ f8 1 180"/>
              <a:gd name="f17" fmla="pin -2147483647 f0 2147483647"/>
              <a:gd name="f18" fmla="pin -2147483647 f1 2147483647"/>
              <a:gd name="f19" fmla="+- f12 0 f11"/>
              <a:gd name="f20" fmla="*/ f13 f3 1"/>
              <a:gd name="f21" fmla="+- f17 0 10800"/>
              <a:gd name="f22" fmla="+- f18 0 10800"/>
              <a:gd name="f23" fmla="*/ f17 f14 1"/>
              <a:gd name="f24" fmla="*/ f18 f15 1"/>
              <a:gd name="f25" fmla="*/ 3200 f14 1"/>
              <a:gd name="f26" fmla="*/ 18400 f14 1"/>
              <a:gd name="f27" fmla="*/ 18400 f15 1"/>
              <a:gd name="f28" fmla="*/ 3200 f15 1"/>
              <a:gd name="f29" fmla="*/ f19 1 2"/>
              <a:gd name="f30" fmla="*/ 10800 f14 1"/>
              <a:gd name="f31" fmla="*/ 0 f15 1"/>
              <a:gd name="f32" fmla="*/ f20 1 f5"/>
              <a:gd name="f33" fmla="*/ 3160 f14 1"/>
              <a:gd name="f34" fmla="*/ 3160 f15 1"/>
              <a:gd name="f35" fmla="*/ 0 f14 1"/>
              <a:gd name="f36" fmla="*/ 10800 f15 1"/>
              <a:gd name="f37" fmla="*/ 18440 f15 1"/>
              <a:gd name="f38" fmla="*/ 21600 f15 1"/>
              <a:gd name="f39" fmla="*/ 18440 f14 1"/>
              <a:gd name="f40" fmla="*/ 21600 f14 1"/>
              <a:gd name="f41" fmla="*/ f21 f21 1"/>
              <a:gd name="f42" fmla="*/ f22 f22 1"/>
              <a:gd name="f43" fmla="+- 0 0 f22"/>
              <a:gd name="f44" fmla="+- 0 0 f21"/>
              <a:gd name="f45" fmla="+- f11 f29 0"/>
              <a:gd name="f46" fmla="*/ f29 f29 1"/>
              <a:gd name="f47" fmla="+- f32 0 f4"/>
              <a:gd name="f48" fmla="+- f41 f42 0"/>
              <a:gd name="f49" fmla="at2 f43 f44"/>
              <a:gd name="f50" fmla="sqrt f48"/>
              <a:gd name="f51" fmla="+- f49 f4 0"/>
              <a:gd name="f52" fmla="+- f50 0 10800"/>
              <a:gd name="f53" fmla="*/ f51 f8 1"/>
              <a:gd name="f54" fmla="*/ f53 1 f3"/>
              <a:gd name="f55" fmla="+- 0 0 f54"/>
              <a:gd name="f56" fmla="val f55"/>
              <a:gd name="f57" fmla="*/ f56 1 f16"/>
              <a:gd name="f58" fmla="+- f57 0 10"/>
              <a:gd name="f59" fmla="+- f57 10 0"/>
              <a:gd name="f60" fmla="*/ f57 f16 1"/>
              <a:gd name="f61" fmla="+- 0 0 f60"/>
              <a:gd name="f62" fmla="*/ f58 f16 1"/>
              <a:gd name="f63" fmla="*/ f59 f16 1"/>
              <a:gd name="f64" fmla="*/ f61 f3 1"/>
              <a:gd name="f65" fmla="+- 0 0 f62"/>
              <a:gd name="f66" fmla="+- 0 0 f63"/>
              <a:gd name="f67" fmla="*/ f64 1 f8"/>
              <a:gd name="f68" fmla="*/ f65 f3 1"/>
              <a:gd name="f69" fmla="*/ f66 f3 1"/>
              <a:gd name="f70" fmla="+- f67 0 f4"/>
              <a:gd name="f71" fmla="*/ f68 1 f8"/>
              <a:gd name="f72" fmla="*/ f69 1 f8"/>
              <a:gd name="f73" fmla="sin 1 f70"/>
              <a:gd name="f74" fmla="cos 1 f70"/>
              <a:gd name="f75" fmla="+- f71 0 f4"/>
              <a:gd name="f76" fmla="+- f72 0 f4"/>
              <a:gd name="f77" fmla="+- 0 0 f73"/>
              <a:gd name="f78" fmla="+- 0 0 f74"/>
              <a:gd name="f79" fmla="sin 1 f75"/>
              <a:gd name="f80" fmla="cos 1 f75"/>
              <a:gd name="f81" fmla="sin 1 f76"/>
              <a:gd name="f82" fmla="cos 1 f76"/>
              <a:gd name="f83" fmla="*/ 10800 f77 1"/>
              <a:gd name="f84" fmla="*/ 10800 f78 1"/>
              <a:gd name="f85" fmla="+- 0 0 f79"/>
              <a:gd name="f86" fmla="+- 0 0 f80"/>
              <a:gd name="f87" fmla="+- 0 0 f81"/>
              <a:gd name="f88" fmla="+- 0 0 f82"/>
              <a:gd name="f89" fmla="+- f83 10800 0"/>
              <a:gd name="f90" fmla="+- f84 10800 0"/>
              <a:gd name="f91" fmla="*/ 10800 f85 1"/>
              <a:gd name="f92" fmla="*/ 10800 f86 1"/>
              <a:gd name="f93" fmla="*/ 10800 f87 1"/>
              <a:gd name="f94" fmla="*/ 10800 f88 1"/>
              <a:gd name="f95" fmla="?: f52 f17 f89"/>
              <a:gd name="f96" fmla="?: f52 f18 f90"/>
              <a:gd name="f97" fmla="+- f91 10800 0"/>
              <a:gd name="f98" fmla="+- f92 10800 0"/>
              <a:gd name="f99" fmla="+- f93 10800 0"/>
              <a:gd name="f100" fmla="+- f94 10800 0"/>
              <a:gd name="f101" fmla="+- f99 0 f45"/>
              <a:gd name="f102" fmla="+- f100 0 f45"/>
              <a:gd name="f103" fmla="+- f97 0 f45"/>
              <a:gd name="f104" fmla="+- f98 0 f45"/>
              <a:gd name="f105" fmla="*/ f95 f14 1"/>
              <a:gd name="f106" fmla="*/ f96 f15 1"/>
              <a:gd name="f107" fmla="at2 f101 f102"/>
              <a:gd name="f108" fmla="at2 f103 f104"/>
              <a:gd name="f109" fmla="+- f107 f4 0"/>
              <a:gd name="f110" fmla="+- f108 f4 0"/>
              <a:gd name="f111" fmla="*/ f109 f8 1"/>
              <a:gd name="f112" fmla="*/ f110 f8 1"/>
              <a:gd name="f113" fmla="*/ f111 1 f3"/>
              <a:gd name="f114" fmla="*/ f112 1 f3"/>
              <a:gd name="f115" fmla="+- 0 0 f113"/>
              <a:gd name="f116" fmla="+- 0 0 f114"/>
              <a:gd name="f117" fmla="+- 0 0 f115"/>
              <a:gd name="f118" fmla="+- 0 0 f116"/>
              <a:gd name="f119" fmla="*/ f117 f3 1"/>
              <a:gd name="f120" fmla="*/ f118 f3 1"/>
              <a:gd name="f121" fmla="*/ f119 1 f8"/>
              <a:gd name="f122" fmla="*/ f120 1 f8"/>
              <a:gd name="f123" fmla="+- f121 0 f4"/>
              <a:gd name="f124" fmla="+- f122 0 f4"/>
              <a:gd name="f125" fmla="cos 1 f123"/>
              <a:gd name="f126" fmla="sin 1 f123"/>
              <a:gd name="f127" fmla="+- f124 0 f123"/>
              <a:gd name="f128" fmla="+- 0 0 f125"/>
              <a:gd name="f129" fmla="+- 0 0 f126"/>
              <a:gd name="f130" fmla="+- f127 f2 0"/>
              <a:gd name="f131" fmla="*/ f29 f128 1"/>
              <a:gd name="f132" fmla="*/ f29 f129 1"/>
              <a:gd name="f133" fmla="?: f127 f127 f130"/>
              <a:gd name="f134" fmla="*/ f131 f131 1"/>
              <a:gd name="f135" fmla="*/ f132 f132 1"/>
              <a:gd name="f136" fmla="+- f134 f135 0"/>
              <a:gd name="f137" fmla="sqrt f136"/>
              <a:gd name="f138" fmla="*/ f46 1 f137"/>
              <a:gd name="f139" fmla="*/ f128 f138 1"/>
              <a:gd name="f140" fmla="*/ f129 f138 1"/>
              <a:gd name="f141" fmla="+- f45 0 f139"/>
              <a:gd name="f142" fmla="+- f45 0 f140"/>
            </a:gdLst>
            <a:ahLst>
              <a:ahXY gdRefX="f0" minX="f9" maxX="f10" gdRefY="f1" minY="f9" maxY="f10">
                <a:pos x="f23" y="f24"/>
              </a:ahXY>
            </a:ahLst>
            <a:cxnLst>
              <a:cxn ang="3cd4">
                <a:pos x="hc" y="t"/>
              </a:cxn>
              <a:cxn ang="0">
                <a:pos x="r" y="vc"/>
              </a:cxn>
              <a:cxn ang="cd4">
                <a:pos x="hc" y="b"/>
              </a:cxn>
              <a:cxn ang="cd2">
                <a:pos x="l" y="vc"/>
              </a:cxn>
              <a:cxn ang="f47">
                <a:pos x="f30" y="f31"/>
              </a:cxn>
              <a:cxn ang="f47">
                <a:pos x="f33" y="f34"/>
              </a:cxn>
              <a:cxn ang="f47">
                <a:pos x="f35" y="f36"/>
              </a:cxn>
              <a:cxn ang="f47">
                <a:pos x="f33" y="f37"/>
              </a:cxn>
              <a:cxn ang="f47">
                <a:pos x="f30" y="f38"/>
              </a:cxn>
              <a:cxn ang="f47">
                <a:pos x="f39" y="f37"/>
              </a:cxn>
              <a:cxn ang="f47">
                <a:pos x="f40" y="f36"/>
              </a:cxn>
              <a:cxn ang="f47">
                <a:pos x="f39" y="f34"/>
              </a:cxn>
              <a:cxn ang="f47">
                <a:pos x="f105" y="f106"/>
              </a:cxn>
            </a:cxnLst>
            <a:rect l="f25" t="f28" r="f26" b="f27"/>
            <a:pathLst>
              <a:path w="21600" h="21600">
                <a:moveTo>
                  <a:pt x="f141" y="f142"/>
                </a:moveTo>
                <a:arcTo wR="f29" hR="f29" stAng="f123" swAng="f133"/>
                <a:lnTo>
                  <a:pt x="f95" y="f96"/>
                </a:lnTo>
                <a:close/>
              </a:path>
            </a:pathLst>
          </a:custGeom>
          <a:solidFill>
            <a:srgbClr val="FAF2D4"/>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zh-TW" sz="2400" b="1" i="0" u="none" strike="noStrike" cap="none" baseline="0">
              <a:ln>
                <a:noFill/>
              </a:ln>
              <a:solidFill>
                <a:srgbClr val="000000"/>
              </a:solidFill>
              <a:latin typeface="微軟正黑體" pitchFamily="34"/>
              <a:ea typeface="微軟正黑體" pitchFamily="18"/>
              <a:cs typeface="微軟正黑體" pitchFamily="18"/>
            </a:endParaRPr>
          </a:p>
        </p:txBody>
      </p:sp>
      <p:sp>
        <p:nvSpPr>
          <p:cNvPr id="5" name="文字方塊 6"/>
          <p:cNvSpPr/>
          <p:nvPr/>
        </p:nvSpPr>
        <p:spPr>
          <a:xfrm>
            <a:off x="6110640" y="412920"/>
            <a:ext cx="22867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cap="none" baseline="0">
                <a:ln>
                  <a:noFill/>
                </a:ln>
                <a:solidFill>
                  <a:srgbClr val="000000"/>
                </a:solidFill>
                <a:latin typeface="微軟正黑體" pitchFamily="34"/>
                <a:ea typeface="微軟正黑體" pitchFamily="18"/>
                <a:cs typeface="微軟正黑體" pitchFamily="18"/>
              </a:rPr>
              <a:t>3.</a:t>
            </a:r>
            <a:r>
              <a:rPr lang="zh-TW" sz="2400" b="1" i="0" u="none" strike="noStrike" cap="none" baseline="0">
                <a:ln>
                  <a:noFill/>
                </a:ln>
                <a:solidFill>
                  <a:srgbClr val="000000"/>
                </a:solidFill>
                <a:latin typeface="微軟正黑體" pitchFamily="34"/>
                <a:ea typeface="微軟正黑體" pitchFamily="18"/>
                <a:cs typeface="微軟正黑體" pitchFamily="18"/>
              </a:rPr>
              <a:t>所謂圖利行為</a:t>
            </a:r>
          </a:p>
        </p:txBody>
      </p:sp>
      <p:sp>
        <p:nvSpPr>
          <p:cNvPr id="6" name="文字方塊 17"/>
          <p:cNvSpPr/>
          <p:nvPr/>
        </p:nvSpPr>
        <p:spPr>
          <a:xfrm>
            <a:off x="1959120" y="1639800"/>
            <a:ext cx="5662440" cy="703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AC9"/>
          </a:solid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000" b="1" i="0" u="none" strike="noStrike" cap="none" baseline="0">
                <a:ln>
                  <a:noFill/>
                </a:ln>
                <a:solidFill>
                  <a:srgbClr val="000000"/>
                </a:solidFill>
                <a:latin typeface="微軟正黑體" pitchFamily="34"/>
                <a:ea typeface="微軟正黑體" pitchFamily="18"/>
                <a:cs typeface="微軟正黑體" pitchFamily="18"/>
              </a:rPr>
              <a:t>　　便民與圖利：例</a:t>
            </a:r>
            <a:r>
              <a:rPr lang="en-US" sz="4000" b="1" i="0" u="none" strike="noStrike" cap="none" baseline="0">
                <a:ln>
                  <a:noFill/>
                </a:ln>
                <a:solidFill>
                  <a:srgbClr val="000000"/>
                </a:solidFill>
                <a:latin typeface="微軟正黑體" pitchFamily="34"/>
                <a:ea typeface="微軟正黑體" pitchFamily="18"/>
                <a:cs typeface="微軟正黑體" pitchFamily="18"/>
              </a:rPr>
              <a:t>2</a:t>
            </a:r>
            <a:r>
              <a:rPr lang="zh-TW" sz="4000" b="1" i="0" u="none" strike="noStrike" cap="none" baseline="0">
                <a:ln>
                  <a:noFill/>
                </a:ln>
                <a:solidFill>
                  <a:srgbClr val="000000"/>
                </a:solidFill>
                <a:latin typeface="微軟正黑體" pitchFamily="34"/>
                <a:ea typeface="微軟正黑體" pitchFamily="18"/>
                <a:cs typeface="微軟正黑體" pitchFamily="18"/>
              </a:rPr>
              <a:t>　</a:t>
            </a:r>
          </a:p>
        </p:txBody>
      </p:sp>
      <p:pic>
        <p:nvPicPr>
          <p:cNvPr id="7" name="Picture 2" descr="http://icons.iconarchive.com/icons/martin-berube/people/128/woman-icon.png"/>
          <p:cNvPicPr>
            <a:picLocks noChangeAspect="1"/>
          </p:cNvPicPr>
          <p:nvPr/>
        </p:nvPicPr>
        <p:blipFill>
          <a:blip r:embed="rId3">
            <a:lum/>
            <a:alphaModFix/>
          </a:blip>
          <a:srcRect/>
          <a:stretch>
            <a:fillRect/>
          </a:stretch>
        </p:blipFill>
        <p:spPr>
          <a:xfrm>
            <a:off x="1692360" y="1225440"/>
            <a:ext cx="1411200" cy="1409759"/>
          </a:xfrm>
          <a:prstGeom prst="rect">
            <a:avLst/>
          </a:prstGeom>
          <a:noFill/>
          <a:ln>
            <a:noFill/>
          </a:ln>
        </p:spPr>
      </p:pic>
      <p:sp>
        <p:nvSpPr>
          <p:cNvPr id="8" name="矩形 12"/>
          <p:cNvSpPr/>
          <p:nvPr/>
        </p:nvSpPr>
        <p:spPr>
          <a:xfrm>
            <a:off x="1163520" y="2570040"/>
            <a:ext cx="6489720" cy="156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0" i="0" u="none" strike="noStrike" cap="none" baseline="0">
                <a:ln>
                  <a:noFill/>
                </a:ln>
                <a:solidFill>
                  <a:srgbClr val="7A620E"/>
                </a:solidFill>
                <a:latin typeface="微軟正黑體" pitchFamily="34"/>
                <a:ea typeface="微軟正黑體" pitchFamily="18"/>
                <a:cs typeface="微軟正黑體" pitchFamily="18"/>
              </a:rPr>
              <a:t>徵收工程用地時，協助地主地上物補償費的請領程序，就是便民。</a:t>
            </a:r>
          </a:p>
        </p:txBody>
      </p:sp>
      <p:pic>
        <p:nvPicPr>
          <p:cNvPr id="9" name="Picture 2" descr="http://icons.iconarchive.com/icons/paomedia/small-n-flat/128/thumb-up-icon.png"/>
          <p:cNvPicPr>
            <a:picLocks noChangeAspect="1"/>
          </p:cNvPicPr>
          <p:nvPr/>
        </p:nvPicPr>
        <p:blipFill>
          <a:blip r:embed="rId4">
            <a:lum/>
            <a:alphaModFix/>
          </a:blip>
          <a:srcRect/>
          <a:stretch>
            <a:fillRect/>
          </a:stretch>
        </p:blipFill>
        <p:spPr>
          <a:xfrm rot="1137000">
            <a:off x="6957513" y="3347350"/>
            <a:ext cx="1219320" cy="1218960"/>
          </a:xfrm>
          <a:prstGeom prst="rect">
            <a:avLst/>
          </a:prstGeom>
          <a:noFill/>
          <a:ln>
            <a:noFill/>
          </a:ln>
        </p:spPr>
      </p:pic>
      <p:grpSp>
        <p:nvGrpSpPr>
          <p:cNvPr id="10" name="群組 14"/>
          <p:cNvGrpSpPr/>
          <p:nvPr/>
        </p:nvGrpSpPr>
        <p:grpSpPr>
          <a:xfrm>
            <a:off x="709560" y="4029120"/>
            <a:ext cx="8040738" cy="2298597"/>
            <a:chOff x="709560" y="4029120"/>
            <a:chExt cx="8040738" cy="2298597"/>
          </a:xfrm>
        </p:grpSpPr>
        <p:sp>
          <p:nvSpPr>
            <p:cNvPr id="11" name="矩形 15"/>
            <p:cNvSpPr/>
            <p:nvPr/>
          </p:nvSpPr>
          <p:spPr>
            <a:xfrm>
              <a:off x="709560" y="4710240"/>
              <a:ext cx="8028000" cy="155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ECC451"/>
                </a:gs>
                <a:gs pos="100000">
                  <a:srgbClr val="E0B110"/>
                </a:gs>
              </a:gsLst>
              <a:lin ang="5400000"/>
            </a:gradFill>
            <a:ln>
              <a:noFill/>
              <a:prstDash val="solid"/>
            </a:ln>
            <a:effectLst>
              <a:outerShdw dist="19080" dir="5400000" algn="tl">
                <a:srgbClr val="000000">
                  <a:alpha val="63000"/>
                </a:srgbClr>
              </a:outerShdw>
            </a:effectLst>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1" i="0" u="none" strike="noStrike" cap="none" baseline="0" dirty="0">
                  <a:ln>
                    <a:noFill/>
                  </a:ln>
                  <a:solidFill>
                    <a:srgbClr val="002060"/>
                  </a:solidFill>
                  <a:latin typeface="微軟正黑體" pitchFamily="34"/>
                  <a:ea typeface="微軟正黑體" pitchFamily="18"/>
                  <a:cs typeface="微軟正黑體" pitchFamily="18"/>
                </a:rPr>
                <a:t>若超估或虛估補償費用，</a:t>
              </a:r>
              <a:r>
                <a:rPr lang="zh-TW" sz="3200" b="1" i="0" u="none" strike="noStrike" cap="none" baseline="0" dirty="0" smtClean="0">
                  <a:ln>
                    <a:noFill/>
                  </a:ln>
                  <a:solidFill>
                    <a:srgbClr val="002060"/>
                  </a:solidFill>
                  <a:latin typeface="微軟正黑體" pitchFamily="34"/>
                  <a:ea typeface="微軟正黑體" pitchFamily="18"/>
                  <a:cs typeface="微軟正黑體" pitchFamily="18"/>
                </a:rPr>
                <a:t>就</a:t>
              </a:r>
              <a:r>
                <a:rPr lang="zh-TW" altLang="en-US" sz="3200" b="1" i="0" u="none" strike="noStrike" cap="none" baseline="0" dirty="0" smtClean="0">
                  <a:ln>
                    <a:noFill/>
                  </a:ln>
                  <a:solidFill>
                    <a:srgbClr val="002060"/>
                  </a:solidFill>
                  <a:latin typeface="微軟正黑體" pitchFamily="34"/>
                  <a:ea typeface="微軟正黑體" pitchFamily="18"/>
                  <a:cs typeface="微軟正黑體" pitchFamily="18"/>
                </a:rPr>
                <a:t>有不實登載</a:t>
              </a:r>
              <a:endParaRPr lang="en-US" altLang="zh-TW" sz="3200" b="1" i="0" u="none" strike="noStrike" cap="none" baseline="0" dirty="0" smtClean="0">
                <a:ln>
                  <a:noFill/>
                </a:ln>
                <a:solidFill>
                  <a:srgbClr val="002060"/>
                </a:solidFill>
                <a:latin typeface="微軟正黑體" pitchFamily="34"/>
                <a:ea typeface="微軟正黑體" pitchFamily="18"/>
                <a:cs typeface="微軟正黑體" pitchFamily="18"/>
              </a:endParaRPr>
            </a:p>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altLang="en-US" sz="3200" b="1" dirty="0" smtClean="0">
                  <a:solidFill>
                    <a:srgbClr val="002060"/>
                  </a:solidFill>
                  <a:latin typeface="微軟正黑體" pitchFamily="34"/>
                  <a:ea typeface="微軟正黑體" pitchFamily="18"/>
                  <a:cs typeface="微軟正黑體" pitchFamily="18"/>
                </a:rPr>
                <a:t>，或</a:t>
              </a:r>
              <a:r>
                <a:rPr lang="zh-TW" sz="3200" b="1" i="0" u="none" strike="noStrike" cap="none" baseline="0" dirty="0" smtClean="0">
                  <a:ln>
                    <a:noFill/>
                  </a:ln>
                  <a:solidFill>
                    <a:srgbClr val="002060"/>
                  </a:solidFill>
                  <a:latin typeface="微軟正黑體" pitchFamily="34"/>
                  <a:ea typeface="微軟正黑體" pitchFamily="18"/>
                  <a:cs typeface="微軟正黑體" pitchFamily="18"/>
                </a:rPr>
                <a:t>是圖利</a:t>
              </a:r>
              <a:r>
                <a:rPr lang="zh-TW" altLang="en-US" sz="3200" b="1" i="0" u="none" strike="noStrike" cap="none" baseline="0" dirty="0" smtClean="0">
                  <a:ln>
                    <a:noFill/>
                  </a:ln>
                  <a:solidFill>
                    <a:srgbClr val="002060"/>
                  </a:solidFill>
                  <a:latin typeface="新細明體"/>
                  <a:ea typeface="新細明體"/>
                  <a:cs typeface="微軟正黑體" pitchFamily="18"/>
                </a:rPr>
                <a:t>、</a:t>
              </a:r>
              <a:r>
                <a:rPr lang="zh-TW" altLang="en-US" sz="3200" b="1" i="0" u="none" strike="noStrike" cap="none" baseline="0" dirty="0" smtClean="0">
                  <a:ln>
                    <a:noFill/>
                  </a:ln>
                  <a:solidFill>
                    <a:srgbClr val="002060"/>
                  </a:solidFill>
                  <a:latin typeface="微軟正黑體" pitchFamily="34"/>
                  <a:ea typeface="微軟正黑體" pitchFamily="18"/>
                  <a:cs typeface="微軟正黑體" pitchFamily="18"/>
                </a:rPr>
                <a:t>公務詐欺</a:t>
              </a:r>
              <a:r>
                <a:rPr lang="zh-TW" sz="3200" b="1" i="0" u="none" strike="noStrike" cap="none" baseline="0" dirty="0" smtClean="0">
                  <a:ln>
                    <a:noFill/>
                  </a:ln>
                  <a:solidFill>
                    <a:srgbClr val="002060"/>
                  </a:solidFill>
                  <a:latin typeface="微軟正黑體" pitchFamily="34"/>
                  <a:ea typeface="微軟正黑體" pitchFamily="18"/>
                  <a:cs typeface="微軟正黑體" pitchFamily="18"/>
                </a:rPr>
                <a:t>。</a:t>
              </a:r>
              <a:endParaRPr lang="zh-TW" sz="3200" b="1" i="0" u="none" strike="noStrike" cap="none" baseline="0" dirty="0">
                <a:ln>
                  <a:noFill/>
                </a:ln>
                <a:solidFill>
                  <a:srgbClr val="002060"/>
                </a:solidFill>
                <a:latin typeface="微軟正黑體" pitchFamily="34"/>
                <a:ea typeface="微軟正黑體" pitchFamily="18"/>
                <a:cs typeface="微軟正黑體" pitchFamily="18"/>
              </a:endParaRPr>
            </a:p>
          </p:txBody>
        </p:sp>
        <p:sp>
          <p:nvSpPr>
            <p:cNvPr id="12" name="箭號: 向右 16"/>
            <p:cNvSpPr/>
            <p:nvPr/>
          </p:nvSpPr>
          <p:spPr>
            <a:xfrm rot="5400000">
              <a:off x="4434120" y="4058640"/>
              <a:ext cx="546120" cy="487080"/>
            </a:xfrm>
            <a:custGeom>
              <a:avLst>
                <a:gd name="f0" fmla="val 11966"/>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E7BC29"/>
            </a:solidFill>
            <a:ln w="12600">
              <a:solidFill>
                <a:srgbClr val="AA891B"/>
              </a:solidFill>
              <a:prstDash val="solid"/>
              <a:miter/>
            </a:ln>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pic>
          <p:nvPicPr>
            <p:cNvPr id="13" name="Picture 2" descr="http://icons.iconarchive.com/icons/artdesigner/emoticons-2/128/contrite-icon.png"/>
            <p:cNvPicPr>
              <a:picLocks noChangeAspect="1"/>
            </p:cNvPicPr>
            <p:nvPr/>
          </p:nvPicPr>
          <p:blipFill>
            <a:blip r:embed="rId5">
              <a:lum/>
              <a:alphaModFix/>
            </a:blip>
            <a:srcRect/>
            <a:stretch>
              <a:fillRect/>
            </a:stretch>
          </p:blipFill>
          <p:spPr>
            <a:xfrm rot="259800">
              <a:off x="7531338" y="5109117"/>
              <a:ext cx="1218960" cy="1218600"/>
            </a:xfrm>
            <a:prstGeom prst="rect">
              <a:avLst/>
            </a:prstGeom>
            <a:noFill/>
            <a:ln>
              <a:noFill/>
            </a:ln>
          </p:spPr>
        </p:pic>
      </p:grpSp>
    </p:spTree>
    <p:extLst>
      <p:ext uri="{BB962C8B-B14F-4D97-AF65-F5344CB8AC3E}">
        <p14:creationId xmlns:p14="http://schemas.microsoft.com/office/powerpoint/2010/main" val="417490946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23760" y="241200"/>
            <a:ext cx="9155160" cy="648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sp>
        <p:nvSpPr>
          <p:cNvPr id="3" name="文字方塊 4"/>
          <p:cNvSpPr/>
          <p:nvPr/>
        </p:nvSpPr>
        <p:spPr>
          <a:xfrm>
            <a:off x="0" y="453959"/>
            <a:ext cx="5753160"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5B592"/>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600" b="1" i="0" u="none" strike="noStrike" cap="none" baseline="0">
                <a:ln>
                  <a:noFill/>
                </a:ln>
                <a:solidFill>
                  <a:srgbClr val="FFFFFF"/>
                </a:solidFill>
                <a:effectLst>
                  <a:outerShdw dist="17961" dir="2700000">
                    <a:scrgbClr r="0" g="0" b="0"/>
                  </a:outerShdw>
                </a:effectLst>
                <a:latin typeface="微軟正黑體" pitchFamily="34"/>
                <a:ea typeface="微軟正黑體" pitchFamily="18"/>
                <a:cs typeface="微軟正黑體" pitchFamily="18"/>
              </a:rPr>
              <a:t>圖利要件認定：獲得好處</a:t>
            </a:r>
          </a:p>
        </p:txBody>
      </p:sp>
      <p:sp>
        <p:nvSpPr>
          <p:cNvPr id="4" name="語音泡泡: 橢圓形 5"/>
          <p:cNvSpPr/>
          <p:nvPr/>
        </p:nvSpPr>
        <p:spPr>
          <a:xfrm>
            <a:off x="6119640" y="101520"/>
            <a:ext cx="2262240" cy="1125720"/>
          </a:xfrm>
          <a:custGeom>
            <a:avLst>
              <a:gd name="f0" fmla="val -2022"/>
              <a:gd name="f1" fmla="val 18811"/>
            </a:avLst>
            <a:gdLst>
              <a:gd name="f2" fmla="val 21600000"/>
              <a:gd name="f3" fmla="val 10800000"/>
              <a:gd name="f4" fmla="val 5400000"/>
              <a:gd name="f5" fmla="val 180"/>
              <a:gd name="f6" fmla="val w"/>
              <a:gd name="f7" fmla="val h"/>
              <a:gd name="f8" fmla="*/ 5419351 1 1725033"/>
              <a:gd name="f9" fmla="val -2147483647"/>
              <a:gd name="f10" fmla="val 2147483647"/>
              <a:gd name="f11" fmla="min 0 21600"/>
              <a:gd name="f12" fmla="max 0 21600"/>
              <a:gd name="f13" fmla="+- 0 0 0"/>
              <a:gd name="f14" fmla="*/ f6 1 21600"/>
              <a:gd name="f15" fmla="*/ f7 1 21600"/>
              <a:gd name="f16" fmla="*/ f8 1 180"/>
              <a:gd name="f17" fmla="pin -2147483647 f0 2147483647"/>
              <a:gd name="f18" fmla="pin -2147483647 f1 2147483647"/>
              <a:gd name="f19" fmla="+- f12 0 f11"/>
              <a:gd name="f20" fmla="*/ f13 f3 1"/>
              <a:gd name="f21" fmla="+- f17 0 10800"/>
              <a:gd name="f22" fmla="+- f18 0 10800"/>
              <a:gd name="f23" fmla="*/ f17 f14 1"/>
              <a:gd name="f24" fmla="*/ f18 f15 1"/>
              <a:gd name="f25" fmla="*/ 3200 f14 1"/>
              <a:gd name="f26" fmla="*/ 18400 f14 1"/>
              <a:gd name="f27" fmla="*/ 18400 f15 1"/>
              <a:gd name="f28" fmla="*/ 3200 f15 1"/>
              <a:gd name="f29" fmla="*/ f19 1 2"/>
              <a:gd name="f30" fmla="*/ 10800 f14 1"/>
              <a:gd name="f31" fmla="*/ 0 f15 1"/>
              <a:gd name="f32" fmla="*/ f20 1 f5"/>
              <a:gd name="f33" fmla="*/ 3160 f14 1"/>
              <a:gd name="f34" fmla="*/ 3160 f15 1"/>
              <a:gd name="f35" fmla="*/ 0 f14 1"/>
              <a:gd name="f36" fmla="*/ 10800 f15 1"/>
              <a:gd name="f37" fmla="*/ 18440 f15 1"/>
              <a:gd name="f38" fmla="*/ 21600 f15 1"/>
              <a:gd name="f39" fmla="*/ 18440 f14 1"/>
              <a:gd name="f40" fmla="*/ 21600 f14 1"/>
              <a:gd name="f41" fmla="*/ f21 f21 1"/>
              <a:gd name="f42" fmla="*/ f22 f22 1"/>
              <a:gd name="f43" fmla="+- 0 0 f22"/>
              <a:gd name="f44" fmla="+- 0 0 f21"/>
              <a:gd name="f45" fmla="+- f11 f29 0"/>
              <a:gd name="f46" fmla="*/ f29 f29 1"/>
              <a:gd name="f47" fmla="+- f32 0 f4"/>
              <a:gd name="f48" fmla="+- f41 f42 0"/>
              <a:gd name="f49" fmla="at2 f43 f44"/>
              <a:gd name="f50" fmla="sqrt f48"/>
              <a:gd name="f51" fmla="+- f49 f4 0"/>
              <a:gd name="f52" fmla="+- f50 0 10800"/>
              <a:gd name="f53" fmla="*/ f51 f8 1"/>
              <a:gd name="f54" fmla="*/ f53 1 f3"/>
              <a:gd name="f55" fmla="+- 0 0 f54"/>
              <a:gd name="f56" fmla="val f55"/>
              <a:gd name="f57" fmla="*/ f56 1 f16"/>
              <a:gd name="f58" fmla="+- f57 0 10"/>
              <a:gd name="f59" fmla="+- f57 10 0"/>
              <a:gd name="f60" fmla="*/ f57 f16 1"/>
              <a:gd name="f61" fmla="+- 0 0 f60"/>
              <a:gd name="f62" fmla="*/ f58 f16 1"/>
              <a:gd name="f63" fmla="*/ f59 f16 1"/>
              <a:gd name="f64" fmla="*/ f61 f3 1"/>
              <a:gd name="f65" fmla="+- 0 0 f62"/>
              <a:gd name="f66" fmla="+- 0 0 f63"/>
              <a:gd name="f67" fmla="*/ f64 1 f8"/>
              <a:gd name="f68" fmla="*/ f65 f3 1"/>
              <a:gd name="f69" fmla="*/ f66 f3 1"/>
              <a:gd name="f70" fmla="+- f67 0 f4"/>
              <a:gd name="f71" fmla="*/ f68 1 f8"/>
              <a:gd name="f72" fmla="*/ f69 1 f8"/>
              <a:gd name="f73" fmla="sin 1 f70"/>
              <a:gd name="f74" fmla="cos 1 f70"/>
              <a:gd name="f75" fmla="+- f71 0 f4"/>
              <a:gd name="f76" fmla="+- f72 0 f4"/>
              <a:gd name="f77" fmla="+- 0 0 f73"/>
              <a:gd name="f78" fmla="+- 0 0 f74"/>
              <a:gd name="f79" fmla="sin 1 f75"/>
              <a:gd name="f80" fmla="cos 1 f75"/>
              <a:gd name="f81" fmla="sin 1 f76"/>
              <a:gd name="f82" fmla="cos 1 f76"/>
              <a:gd name="f83" fmla="*/ 10800 f77 1"/>
              <a:gd name="f84" fmla="*/ 10800 f78 1"/>
              <a:gd name="f85" fmla="+- 0 0 f79"/>
              <a:gd name="f86" fmla="+- 0 0 f80"/>
              <a:gd name="f87" fmla="+- 0 0 f81"/>
              <a:gd name="f88" fmla="+- 0 0 f82"/>
              <a:gd name="f89" fmla="+- f83 10800 0"/>
              <a:gd name="f90" fmla="+- f84 10800 0"/>
              <a:gd name="f91" fmla="*/ 10800 f85 1"/>
              <a:gd name="f92" fmla="*/ 10800 f86 1"/>
              <a:gd name="f93" fmla="*/ 10800 f87 1"/>
              <a:gd name="f94" fmla="*/ 10800 f88 1"/>
              <a:gd name="f95" fmla="?: f52 f17 f89"/>
              <a:gd name="f96" fmla="?: f52 f18 f90"/>
              <a:gd name="f97" fmla="+- f91 10800 0"/>
              <a:gd name="f98" fmla="+- f92 10800 0"/>
              <a:gd name="f99" fmla="+- f93 10800 0"/>
              <a:gd name="f100" fmla="+- f94 10800 0"/>
              <a:gd name="f101" fmla="+- f99 0 f45"/>
              <a:gd name="f102" fmla="+- f100 0 f45"/>
              <a:gd name="f103" fmla="+- f97 0 f45"/>
              <a:gd name="f104" fmla="+- f98 0 f45"/>
              <a:gd name="f105" fmla="*/ f95 f14 1"/>
              <a:gd name="f106" fmla="*/ f96 f15 1"/>
              <a:gd name="f107" fmla="at2 f101 f102"/>
              <a:gd name="f108" fmla="at2 f103 f104"/>
              <a:gd name="f109" fmla="+- f107 f4 0"/>
              <a:gd name="f110" fmla="+- f108 f4 0"/>
              <a:gd name="f111" fmla="*/ f109 f8 1"/>
              <a:gd name="f112" fmla="*/ f110 f8 1"/>
              <a:gd name="f113" fmla="*/ f111 1 f3"/>
              <a:gd name="f114" fmla="*/ f112 1 f3"/>
              <a:gd name="f115" fmla="+- 0 0 f113"/>
              <a:gd name="f116" fmla="+- 0 0 f114"/>
              <a:gd name="f117" fmla="+- 0 0 f115"/>
              <a:gd name="f118" fmla="+- 0 0 f116"/>
              <a:gd name="f119" fmla="*/ f117 f3 1"/>
              <a:gd name="f120" fmla="*/ f118 f3 1"/>
              <a:gd name="f121" fmla="*/ f119 1 f8"/>
              <a:gd name="f122" fmla="*/ f120 1 f8"/>
              <a:gd name="f123" fmla="+- f121 0 f4"/>
              <a:gd name="f124" fmla="+- f122 0 f4"/>
              <a:gd name="f125" fmla="cos 1 f123"/>
              <a:gd name="f126" fmla="sin 1 f123"/>
              <a:gd name="f127" fmla="+- f124 0 f123"/>
              <a:gd name="f128" fmla="+- 0 0 f125"/>
              <a:gd name="f129" fmla="+- 0 0 f126"/>
              <a:gd name="f130" fmla="+- f127 f2 0"/>
              <a:gd name="f131" fmla="*/ f29 f128 1"/>
              <a:gd name="f132" fmla="*/ f29 f129 1"/>
              <a:gd name="f133" fmla="?: f127 f127 f130"/>
              <a:gd name="f134" fmla="*/ f131 f131 1"/>
              <a:gd name="f135" fmla="*/ f132 f132 1"/>
              <a:gd name="f136" fmla="+- f134 f135 0"/>
              <a:gd name="f137" fmla="sqrt f136"/>
              <a:gd name="f138" fmla="*/ f46 1 f137"/>
              <a:gd name="f139" fmla="*/ f128 f138 1"/>
              <a:gd name="f140" fmla="*/ f129 f138 1"/>
              <a:gd name="f141" fmla="+- f45 0 f139"/>
              <a:gd name="f142" fmla="+- f45 0 f140"/>
            </a:gdLst>
            <a:ahLst>
              <a:ahXY gdRefX="f0" minX="f9" maxX="f10" gdRefY="f1" minY="f9" maxY="f10">
                <a:pos x="f23" y="f24"/>
              </a:ahXY>
            </a:ahLst>
            <a:cxnLst>
              <a:cxn ang="3cd4">
                <a:pos x="hc" y="t"/>
              </a:cxn>
              <a:cxn ang="0">
                <a:pos x="r" y="vc"/>
              </a:cxn>
              <a:cxn ang="cd4">
                <a:pos x="hc" y="b"/>
              </a:cxn>
              <a:cxn ang="cd2">
                <a:pos x="l" y="vc"/>
              </a:cxn>
              <a:cxn ang="f47">
                <a:pos x="f30" y="f31"/>
              </a:cxn>
              <a:cxn ang="f47">
                <a:pos x="f33" y="f34"/>
              </a:cxn>
              <a:cxn ang="f47">
                <a:pos x="f35" y="f36"/>
              </a:cxn>
              <a:cxn ang="f47">
                <a:pos x="f33" y="f37"/>
              </a:cxn>
              <a:cxn ang="f47">
                <a:pos x="f30" y="f38"/>
              </a:cxn>
              <a:cxn ang="f47">
                <a:pos x="f39" y="f37"/>
              </a:cxn>
              <a:cxn ang="f47">
                <a:pos x="f40" y="f36"/>
              </a:cxn>
              <a:cxn ang="f47">
                <a:pos x="f39" y="f34"/>
              </a:cxn>
              <a:cxn ang="f47">
                <a:pos x="f105" y="f106"/>
              </a:cxn>
            </a:cxnLst>
            <a:rect l="f25" t="f28" r="f26" b="f27"/>
            <a:pathLst>
              <a:path w="21600" h="21600">
                <a:moveTo>
                  <a:pt x="f141" y="f142"/>
                </a:moveTo>
                <a:arcTo wR="f29" hR="f29" stAng="f123" swAng="f133"/>
                <a:lnTo>
                  <a:pt x="f95" y="f96"/>
                </a:lnTo>
                <a:close/>
              </a:path>
            </a:pathLst>
          </a:custGeom>
          <a:solidFill>
            <a:srgbClr val="FAF2D4"/>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zh-TW" sz="2400" b="1" i="0" u="none" strike="noStrike" cap="none" baseline="0">
              <a:ln>
                <a:noFill/>
              </a:ln>
              <a:solidFill>
                <a:srgbClr val="000000"/>
              </a:solidFill>
              <a:latin typeface="微軟正黑體" pitchFamily="34"/>
              <a:ea typeface="微軟正黑體" pitchFamily="18"/>
              <a:cs typeface="微軟正黑體" pitchFamily="18"/>
            </a:endParaRPr>
          </a:p>
        </p:txBody>
      </p:sp>
      <p:sp>
        <p:nvSpPr>
          <p:cNvPr id="5" name="文字方塊 6"/>
          <p:cNvSpPr/>
          <p:nvPr/>
        </p:nvSpPr>
        <p:spPr>
          <a:xfrm>
            <a:off x="6110640" y="412920"/>
            <a:ext cx="22867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2400" b="1" i="0" u="none" strike="noStrike" cap="none" baseline="0">
                <a:ln>
                  <a:noFill/>
                </a:ln>
                <a:solidFill>
                  <a:srgbClr val="000000"/>
                </a:solidFill>
                <a:latin typeface="微軟正黑體" pitchFamily="34"/>
                <a:ea typeface="微軟正黑體" pitchFamily="18"/>
                <a:cs typeface="微軟正黑體" pitchFamily="18"/>
              </a:rPr>
              <a:t>3.</a:t>
            </a:r>
            <a:r>
              <a:rPr lang="zh-TW" sz="2400" b="1" i="0" u="none" strike="noStrike" cap="none" baseline="0">
                <a:ln>
                  <a:noFill/>
                </a:ln>
                <a:solidFill>
                  <a:srgbClr val="000000"/>
                </a:solidFill>
                <a:latin typeface="微軟正黑體" pitchFamily="34"/>
                <a:ea typeface="微軟正黑體" pitchFamily="18"/>
                <a:cs typeface="微軟正黑體" pitchFamily="18"/>
              </a:rPr>
              <a:t>所謂圖利行為</a:t>
            </a:r>
          </a:p>
        </p:txBody>
      </p:sp>
      <p:sp>
        <p:nvSpPr>
          <p:cNvPr id="6" name="文字方塊 17"/>
          <p:cNvSpPr/>
          <p:nvPr/>
        </p:nvSpPr>
        <p:spPr>
          <a:xfrm>
            <a:off x="1959120" y="1642529"/>
            <a:ext cx="5617541" cy="7100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AC9"/>
          </a:solid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000" b="1" i="0" u="none" strike="noStrike" cap="none" baseline="0" dirty="0">
                <a:ln>
                  <a:noFill/>
                </a:ln>
                <a:solidFill>
                  <a:srgbClr val="000000"/>
                </a:solidFill>
                <a:latin typeface="微軟正黑體" pitchFamily="34"/>
                <a:ea typeface="微軟正黑體" pitchFamily="18"/>
                <a:cs typeface="微軟正黑體" pitchFamily="18"/>
              </a:rPr>
              <a:t>　　便民與圖利：</a:t>
            </a:r>
            <a:r>
              <a:rPr lang="zh-TW" sz="4000" b="1" i="0" u="none" strike="noStrike" cap="none" baseline="0" dirty="0" smtClean="0">
                <a:ln>
                  <a:noFill/>
                </a:ln>
                <a:solidFill>
                  <a:srgbClr val="000000"/>
                </a:solidFill>
                <a:latin typeface="微軟正黑體" pitchFamily="34"/>
                <a:ea typeface="微軟正黑體" pitchFamily="18"/>
                <a:cs typeface="微軟正黑體" pitchFamily="18"/>
              </a:rPr>
              <a:t>例</a:t>
            </a:r>
            <a:r>
              <a:rPr lang="en-US" altLang="zh-TW" sz="4000" b="1" dirty="0">
                <a:solidFill>
                  <a:srgbClr val="000000"/>
                </a:solidFill>
                <a:latin typeface="微軟正黑體" pitchFamily="34"/>
                <a:ea typeface="微軟正黑體" pitchFamily="18"/>
                <a:cs typeface="微軟正黑體" pitchFamily="18"/>
              </a:rPr>
              <a:t>3</a:t>
            </a:r>
            <a:r>
              <a:rPr lang="zh-TW" sz="4000" b="1" i="0" u="none" strike="noStrike" cap="none" baseline="0" dirty="0">
                <a:ln>
                  <a:noFill/>
                </a:ln>
                <a:solidFill>
                  <a:srgbClr val="000000"/>
                </a:solidFill>
                <a:latin typeface="微軟正黑體" pitchFamily="34"/>
                <a:ea typeface="微軟正黑體" pitchFamily="18"/>
                <a:cs typeface="微軟正黑體" pitchFamily="18"/>
              </a:rPr>
              <a:t>　</a:t>
            </a:r>
          </a:p>
        </p:txBody>
      </p:sp>
      <p:pic>
        <p:nvPicPr>
          <p:cNvPr id="7" name="Picture 2" descr="http://icons.iconarchive.com/icons/martin-berube/people/128/woman-icon.png"/>
          <p:cNvPicPr>
            <a:picLocks noChangeAspect="1"/>
          </p:cNvPicPr>
          <p:nvPr/>
        </p:nvPicPr>
        <p:blipFill>
          <a:blip r:embed="rId3">
            <a:lum/>
            <a:alphaModFix/>
          </a:blip>
          <a:srcRect/>
          <a:stretch>
            <a:fillRect/>
          </a:stretch>
        </p:blipFill>
        <p:spPr>
          <a:xfrm>
            <a:off x="1692360" y="1225440"/>
            <a:ext cx="1411200" cy="1409759"/>
          </a:xfrm>
          <a:prstGeom prst="rect">
            <a:avLst/>
          </a:prstGeom>
          <a:noFill/>
          <a:ln>
            <a:noFill/>
          </a:ln>
        </p:spPr>
      </p:pic>
      <p:sp>
        <p:nvSpPr>
          <p:cNvPr id="8" name="矩形 7"/>
          <p:cNvSpPr/>
          <p:nvPr/>
        </p:nvSpPr>
        <p:spPr>
          <a:xfrm>
            <a:off x="963720" y="2448000"/>
            <a:ext cx="6783120" cy="1562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0" i="0" u="none" strike="noStrike" cap="none" baseline="0">
                <a:ln>
                  <a:noFill/>
                </a:ln>
                <a:solidFill>
                  <a:srgbClr val="536142"/>
                </a:solidFill>
                <a:latin typeface="微軟正黑體" pitchFamily="34"/>
                <a:ea typeface="微軟正黑體" pitchFamily="18"/>
                <a:cs typeface="微軟正黑體" pitchFamily="18"/>
              </a:rPr>
              <a:t>承辦採購案件，協助廠商依政府採購法退還押標金或保證金，就是便民。</a:t>
            </a:r>
          </a:p>
        </p:txBody>
      </p:sp>
      <p:pic>
        <p:nvPicPr>
          <p:cNvPr id="9" name="Picture 2" descr="http://icons.iconarchive.com/icons/paomedia/small-n-flat/128/thumb-up-icon.png"/>
          <p:cNvPicPr>
            <a:picLocks noChangeAspect="1"/>
          </p:cNvPicPr>
          <p:nvPr/>
        </p:nvPicPr>
        <p:blipFill>
          <a:blip r:embed="rId4">
            <a:lum/>
            <a:alphaModFix/>
          </a:blip>
          <a:srcRect/>
          <a:stretch>
            <a:fillRect/>
          </a:stretch>
        </p:blipFill>
        <p:spPr>
          <a:xfrm rot="1137000">
            <a:off x="7350935" y="3561541"/>
            <a:ext cx="1219320" cy="1219320"/>
          </a:xfrm>
          <a:prstGeom prst="rect">
            <a:avLst/>
          </a:prstGeom>
          <a:noFill/>
          <a:ln>
            <a:noFill/>
          </a:ln>
        </p:spPr>
      </p:pic>
      <p:grpSp>
        <p:nvGrpSpPr>
          <p:cNvPr id="10" name="群組 9"/>
          <p:cNvGrpSpPr/>
          <p:nvPr/>
        </p:nvGrpSpPr>
        <p:grpSpPr>
          <a:xfrm>
            <a:off x="338040" y="4003559"/>
            <a:ext cx="8628120" cy="3030481"/>
            <a:chOff x="338040" y="4003559"/>
            <a:chExt cx="8628120" cy="3030481"/>
          </a:xfrm>
        </p:grpSpPr>
        <p:sp>
          <p:nvSpPr>
            <p:cNvPr id="11" name="矩形 10"/>
            <p:cNvSpPr/>
            <p:nvPr/>
          </p:nvSpPr>
          <p:spPr>
            <a:xfrm>
              <a:off x="338040" y="4684320"/>
              <a:ext cx="8497440" cy="155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AFBD9E"/>
                </a:gs>
                <a:gs pos="100000">
                  <a:srgbClr val="92A47D"/>
                </a:gs>
              </a:gsLst>
              <a:lin ang="5400000"/>
            </a:gradFill>
            <a:ln>
              <a:noFill/>
              <a:prstDash val="solid"/>
            </a:ln>
            <a:effectLst>
              <a:outerShdw dist="19080" dir="5400000" algn="tl">
                <a:srgbClr val="000000">
                  <a:alpha val="63000"/>
                </a:srgbClr>
              </a:outerShdw>
            </a:effectLst>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0" i="0" u="none" strike="noStrike" cap="none" baseline="0" dirty="0">
                  <a:ln>
                    <a:noFill/>
                  </a:ln>
                  <a:solidFill>
                    <a:srgbClr val="C00000"/>
                  </a:solidFill>
                  <a:latin typeface="微軟正黑體" pitchFamily="34"/>
                  <a:ea typeface="微軟正黑體" pitchFamily="18"/>
                  <a:cs typeface="微軟正黑體" pitchFamily="18"/>
                </a:rPr>
                <a:t>若如符合應沒收押標金，或不得退還保證金的情形，卻因廠商的請託而退還，就會是</a:t>
              </a:r>
              <a:r>
                <a:rPr lang="zh-TW" sz="3200" b="1" i="0" u="none" strike="noStrike" cap="none" baseline="0" dirty="0">
                  <a:ln>
                    <a:noFill/>
                  </a:ln>
                  <a:solidFill>
                    <a:srgbClr val="C00000"/>
                  </a:solidFill>
                  <a:latin typeface="微軟正黑體" pitchFamily="34"/>
                  <a:ea typeface="微軟正黑體" pitchFamily="18"/>
                  <a:cs typeface="微軟正黑體" pitchFamily="18"/>
                </a:rPr>
                <a:t>圖利</a:t>
              </a:r>
              <a:r>
                <a:rPr lang="zh-TW" sz="3200" b="0" i="0" u="none" strike="noStrike" cap="none" baseline="0" dirty="0">
                  <a:ln>
                    <a:noFill/>
                  </a:ln>
                  <a:solidFill>
                    <a:srgbClr val="C00000"/>
                  </a:solidFill>
                  <a:latin typeface="微軟正黑體" pitchFamily="34"/>
                  <a:ea typeface="微軟正黑體" pitchFamily="18"/>
                  <a:cs typeface="微軟正黑體" pitchFamily="18"/>
                </a:rPr>
                <a:t>。</a:t>
              </a:r>
            </a:p>
          </p:txBody>
        </p:sp>
        <p:sp>
          <p:nvSpPr>
            <p:cNvPr id="12" name="箭號: 向右 11"/>
            <p:cNvSpPr/>
            <p:nvPr/>
          </p:nvSpPr>
          <p:spPr>
            <a:xfrm rot="5400000">
              <a:off x="4433760" y="4033079"/>
              <a:ext cx="546120" cy="487080"/>
            </a:xfrm>
            <a:custGeom>
              <a:avLst>
                <a:gd name="f0" fmla="val 11967"/>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A5B592"/>
            </a:solidFill>
            <a:ln w="12600">
              <a:solidFill>
                <a:srgbClr val="78846A"/>
              </a:solidFill>
              <a:prstDash val="solid"/>
              <a:miter/>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pic>
          <p:nvPicPr>
            <p:cNvPr id="13" name="Picture 2" descr="http://icons.iconarchive.com/icons/artdesigner/emoticons-2/128/cry-mouth-icon.png"/>
            <p:cNvPicPr>
              <a:picLocks noChangeAspect="1"/>
            </p:cNvPicPr>
            <p:nvPr/>
          </p:nvPicPr>
          <p:blipFill>
            <a:blip r:embed="rId5">
              <a:lum/>
              <a:alphaModFix/>
            </a:blip>
            <a:srcRect/>
            <a:stretch>
              <a:fillRect/>
            </a:stretch>
          </p:blipFill>
          <p:spPr>
            <a:xfrm>
              <a:off x="7746840" y="5815440"/>
              <a:ext cx="1219320" cy="1218600"/>
            </a:xfrm>
            <a:prstGeom prst="rect">
              <a:avLst/>
            </a:prstGeom>
            <a:noFill/>
            <a:ln>
              <a:noFill/>
            </a:ln>
          </p:spPr>
        </p:pic>
      </p:grpSp>
      <p:sp>
        <p:nvSpPr>
          <p:cNvPr id="14" name="文字方塊 13"/>
          <p:cNvSpPr/>
          <p:nvPr/>
        </p:nvSpPr>
        <p:spPr>
          <a:xfrm>
            <a:off x="-23760" y="6424560"/>
            <a:ext cx="916776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1400" b="0" i="0" u="none" strike="noStrike" cap="none" baseline="0">
                <a:ln>
                  <a:noFill/>
                </a:ln>
                <a:solidFill>
                  <a:srgbClr val="000000"/>
                </a:solidFill>
                <a:latin typeface="微軟正黑體" pitchFamily="34"/>
                <a:ea typeface="微軟正黑體" pitchFamily="18"/>
                <a:cs typeface="微軟正黑體" pitchFamily="18"/>
              </a:rPr>
              <a:t>資料來源：參考法務部陳政務次長明堂「圖利、便民與行政裁量」簡報檔</a:t>
            </a:r>
          </a:p>
        </p:txBody>
      </p:sp>
    </p:spTree>
    <p:extLst>
      <p:ext uri="{BB962C8B-B14F-4D97-AF65-F5344CB8AC3E}">
        <p14:creationId xmlns:p14="http://schemas.microsoft.com/office/powerpoint/2010/main" val="328158159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0" y="923759"/>
            <a:ext cx="9144000" cy="59342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pic>
        <p:nvPicPr>
          <p:cNvPr id="3" name="Picture 2" descr="http://icons.iconarchive.com/icons/artdesigner/emoticons-2/128/love-heart-icon.png"/>
          <p:cNvPicPr>
            <a:picLocks noChangeAspect="1"/>
          </p:cNvPicPr>
          <p:nvPr/>
        </p:nvPicPr>
        <p:blipFill>
          <a:blip r:embed="rId3">
            <a:lum/>
            <a:alphaModFix/>
          </a:blip>
          <a:srcRect/>
          <a:stretch>
            <a:fillRect/>
          </a:stretch>
        </p:blipFill>
        <p:spPr>
          <a:xfrm>
            <a:off x="503280" y="781200"/>
            <a:ext cx="1385999" cy="1384200"/>
          </a:xfrm>
          <a:prstGeom prst="rect">
            <a:avLst/>
          </a:prstGeom>
          <a:noFill/>
          <a:ln>
            <a:noFill/>
          </a:ln>
        </p:spPr>
      </p:pic>
      <p:sp>
        <p:nvSpPr>
          <p:cNvPr id="4" name="文字方塊 8"/>
          <p:cNvSpPr/>
          <p:nvPr/>
        </p:nvSpPr>
        <p:spPr>
          <a:xfrm>
            <a:off x="1726200" y="1246320"/>
            <a:ext cx="2186280" cy="581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alpha val="40000"/>
            </a:srgbClr>
          </a:solid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1" i="0" u="none" strike="noStrike" cap="none" baseline="0">
                <a:ln>
                  <a:noFill/>
                </a:ln>
                <a:solidFill>
                  <a:srgbClr val="4E75A3"/>
                </a:solidFill>
                <a:latin typeface="微軟正黑體" pitchFamily="34"/>
                <a:ea typeface="微軟正黑體" pitchFamily="18"/>
                <a:cs typeface="微軟正黑體" pitchFamily="18"/>
              </a:rPr>
              <a:t>溫 馨 叮 嚀</a:t>
            </a:r>
          </a:p>
        </p:txBody>
      </p:sp>
      <p:sp>
        <p:nvSpPr>
          <p:cNvPr id="5" name="矩形: 圓角 9"/>
          <p:cNvSpPr/>
          <p:nvPr/>
        </p:nvSpPr>
        <p:spPr>
          <a:xfrm>
            <a:off x="623880" y="2243160"/>
            <a:ext cx="8220240" cy="18763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3A447">
              <a:alpha val="50000"/>
            </a:srgbClr>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400" b="0" i="0" u="none" strike="noStrike" cap="none" baseline="0">
                <a:ln>
                  <a:noFill/>
                </a:ln>
                <a:solidFill>
                  <a:srgbClr val="FFFFFF"/>
                </a:solidFill>
                <a:latin typeface="Calibri" pitchFamily="34"/>
                <a:ea typeface="新細明體" pitchFamily="18"/>
                <a:cs typeface="新細明體" pitchFamily="18"/>
              </a:rPr>
              <a:t> </a:t>
            </a:r>
            <a:r>
              <a:rPr lang="en-US" sz="4400" b="0" i="0" u="none" strike="noStrike" cap="none" baseline="0">
                <a:ln>
                  <a:noFill/>
                </a:ln>
                <a:solidFill>
                  <a:srgbClr val="FFFFFF"/>
                </a:solidFill>
                <a:latin typeface="Calibri" pitchFamily="34"/>
                <a:ea typeface="新細明體" pitchFamily="18"/>
                <a:cs typeface="新細明體" pitchFamily="18"/>
              </a:rPr>
              <a:t>1</a:t>
            </a:r>
          </a:p>
        </p:txBody>
      </p:sp>
      <p:sp>
        <p:nvSpPr>
          <p:cNvPr id="6" name="文字方塊 13"/>
          <p:cNvSpPr/>
          <p:nvPr/>
        </p:nvSpPr>
        <p:spPr>
          <a:xfrm>
            <a:off x="1311120" y="2397240"/>
            <a:ext cx="7394760" cy="1618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2000" b="0" i="0" u="sng" strike="noStrike" cap="none" baseline="0">
                <a:ln>
                  <a:noFill/>
                </a:ln>
                <a:solidFill>
                  <a:srgbClr val="000000"/>
                </a:solidFill>
                <a:uFillTx/>
                <a:latin typeface="微軟正黑體" pitchFamily="34"/>
                <a:ea typeface="微軟正黑體" pitchFamily="18"/>
                <a:cs typeface="微軟正黑體" pitchFamily="18"/>
              </a:rPr>
              <a:t>萬事喬</a:t>
            </a:r>
            <a:r>
              <a:rPr lang="zh-TW" sz="2000" b="0" i="0" u="none" strike="noStrike" cap="none" baseline="0">
                <a:ln>
                  <a:noFill/>
                </a:ln>
                <a:solidFill>
                  <a:srgbClr val="000000"/>
                </a:solidFill>
                <a:latin typeface="微軟正黑體" pitchFamily="34"/>
                <a:ea typeface="微軟正黑體" pitchFamily="18"/>
                <a:cs typeface="微軟正黑體" pitchFamily="18"/>
              </a:rPr>
              <a:t>議員在議會提案興建太陽橋、疏通分寺附近的交通問題，本來是件好事，但實際上，卻是為了讓自己每月都能順利獲得住持給付的租金，顯示</a:t>
            </a:r>
            <a:r>
              <a:rPr lang="zh-TW" sz="2000" b="0" i="0" u="sng" strike="noStrike" cap="none" baseline="0">
                <a:ln>
                  <a:noFill/>
                </a:ln>
                <a:solidFill>
                  <a:srgbClr val="000000"/>
                </a:solidFill>
                <a:uFillTx/>
                <a:latin typeface="微軟正黑體" pitchFamily="34"/>
                <a:ea typeface="微軟正黑體" pitchFamily="18"/>
                <a:cs typeface="微軟正黑體" pitchFamily="18"/>
              </a:rPr>
              <a:t>萬事喬</a:t>
            </a:r>
            <a:r>
              <a:rPr lang="zh-TW" sz="2000" b="0" i="0" u="none" strike="noStrike" cap="none" baseline="0">
                <a:ln>
                  <a:noFill/>
                </a:ln>
                <a:solidFill>
                  <a:srgbClr val="000000"/>
                </a:solidFill>
                <a:latin typeface="微軟正黑體" pitchFamily="34"/>
                <a:ea typeface="微軟正黑體" pitchFamily="18"/>
                <a:cs typeface="微軟正黑體" pitchFamily="18"/>
              </a:rPr>
              <a:t>與議案成功與否間有利益衝突，依照公職人員利益衝突迴避法，應予以迴避，以確保公部門的決策，沒有摻雜對私利的追逐或不當利益輸送。</a:t>
            </a:r>
          </a:p>
        </p:txBody>
      </p:sp>
      <p:sp>
        <p:nvSpPr>
          <p:cNvPr id="7" name="矩形: 圓角 15"/>
          <p:cNvSpPr/>
          <p:nvPr/>
        </p:nvSpPr>
        <p:spPr>
          <a:xfrm>
            <a:off x="623880" y="4497480"/>
            <a:ext cx="8220240" cy="16700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3A447">
              <a:alpha val="50000"/>
            </a:srgbClr>
          </a:solidFill>
          <a:ln>
            <a:noFill/>
            <a:prstDash val="solid"/>
          </a:ln>
        </p:spPr>
        <p:txBody>
          <a:bodyPr vert="horz" wrap="square" lIns="90000" tIns="46800" rIns="90000" bIns="46800" anchor="ctr" anchorCtr="0" compatLnSpc="1"/>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400" b="0" i="0" u="none" strike="noStrike" cap="none" baseline="0">
                <a:ln>
                  <a:noFill/>
                </a:ln>
                <a:solidFill>
                  <a:srgbClr val="FFFFFF"/>
                </a:solidFill>
                <a:latin typeface="Calibri" pitchFamily="34"/>
                <a:ea typeface="新細明體" pitchFamily="18"/>
                <a:cs typeface="新細明體" pitchFamily="18"/>
              </a:rPr>
              <a:t> </a:t>
            </a:r>
            <a:r>
              <a:rPr lang="en-US" sz="4400" b="0" i="0" u="none" strike="noStrike" cap="none" baseline="0">
                <a:ln>
                  <a:noFill/>
                </a:ln>
                <a:solidFill>
                  <a:srgbClr val="FFFFFF"/>
                </a:solidFill>
                <a:latin typeface="Calibri" pitchFamily="34"/>
                <a:ea typeface="新細明體" pitchFamily="18"/>
                <a:cs typeface="新細明體" pitchFamily="18"/>
              </a:rPr>
              <a:t>2</a:t>
            </a:r>
          </a:p>
        </p:txBody>
      </p:sp>
      <p:sp>
        <p:nvSpPr>
          <p:cNvPr id="8" name="文字方塊 16"/>
          <p:cNvSpPr/>
          <p:nvPr/>
        </p:nvSpPr>
        <p:spPr>
          <a:xfrm>
            <a:off x="1311120" y="4702320"/>
            <a:ext cx="7394760" cy="1313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2000" b="0" i="0" u="none" strike="noStrike" cap="none" baseline="0">
                <a:ln>
                  <a:noFill/>
                </a:ln>
                <a:solidFill>
                  <a:srgbClr val="000000"/>
                </a:solidFill>
                <a:latin typeface="微軟正黑體" pitchFamily="34"/>
                <a:ea typeface="微軟正黑體" pitchFamily="18"/>
                <a:cs typeface="微軟正黑體" pitchFamily="18"/>
              </a:rPr>
              <a:t>公務員時常面對民意代表「關切」，須適時表達專業意見及對相關法律的認識，如遇上請託關說、違法要求情形，應依公務員廉政倫理規範向機關政風單位辦理登錄，除可維護公平性及全體民眾權益，亦是對自己權益的保護。</a:t>
            </a:r>
          </a:p>
        </p:txBody>
      </p:sp>
      <p:pic>
        <p:nvPicPr>
          <p:cNvPr id="9" name="文字方塊 11"/>
          <p:cNvPicPr>
            <a:picLocks noChangeAspect="1"/>
          </p:cNvPicPr>
          <p:nvPr/>
        </p:nvPicPr>
        <p:blipFill>
          <a:blip r:embed="rId4">
            <a:lum/>
            <a:alphaModFix/>
          </a:blip>
          <a:srcRect/>
          <a:stretch>
            <a:fillRect/>
          </a:stretch>
        </p:blipFill>
        <p:spPr>
          <a:xfrm>
            <a:off x="-49320" y="55440"/>
            <a:ext cx="9321840" cy="1206719"/>
          </a:xfrm>
          <a:prstGeom prst="rect">
            <a:avLst/>
          </a:prstGeom>
          <a:noFill/>
          <a:ln>
            <a:noFill/>
          </a:ln>
        </p:spPr>
      </p:pic>
    </p:spTree>
    <p:extLst>
      <p:ext uri="{BB962C8B-B14F-4D97-AF65-F5344CB8AC3E}">
        <p14:creationId xmlns:p14="http://schemas.microsoft.com/office/powerpoint/2010/main" val="208770084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0" y="923759"/>
            <a:ext cx="9144000" cy="59342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cap="none" baseline="0">
              <a:ln>
                <a:noFill/>
              </a:ln>
              <a:solidFill>
                <a:srgbClr val="000000"/>
              </a:solidFill>
              <a:latin typeface="Arial" pitchFamily="34"/>
              <a:ea typeface="新細明體" pitchFamily="18"/>
              <a:cs typeface="新細明體" pitchFamily="18"/>
            </a:endParaRPr>
          </a:p>
        </p:txBody>
      </p:sp>
      <p:pic>
        <p:nvPicPr>
          <p:cNvPr id="3" name="Picture 2" descr="http://icons.iconarchive.com/icons/artdesigner/emoticons-2/128/love-heart-icon.png"/>
          <p:cNvPicPr>
            <a:picLocks noChangeAspect="1"/>
          </p:cNvPicPr>
          <p:nvPr/>
        </p:nvPicPr>
        <p:blipFill>
          <a:blip r:embed="rId3">
            <a:lum/>
            <a:alphaModFix/>
          </a:blip>
          <a:srcRect/>
          <a:stretch>
            <a:fillRect/>
          </a:stretch>
        </p:blipFill>
        <p:spPr>
          <a:xfrm>
            <a:off x="503280" y="781200"/>
            <a:ext cx="1385999" cy="1384200"/>
          </a:xfrm>
          <a:prstGeom prst="rect">
            <a:avLst/>
          </a:prstGeom>
          <a:noFill/>
          <a:ln>
            <a:noFill/>
          </a:ln>
        </p:spPr>
      </p:pic>
      <p:sp>
        <p:nvSpPr>
          <p:cNvPr id="4" name="文字方塊 8"/>
          <p:cNvSpPr/>
          <p:nvPr/>
        </p:nvSpPr>
        <p:spPr>
          <a:xfrm>
            <a:off x="1726200" y="1246320"/>
            <a:ext cx="2186280" cy="581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alpha val="40000"/>
            </a:srgbClr>
          </a:solidFill>
          <a:ln>
            <a:noFill/>
            <a:prstDash val="solid"/>
          </a:ln>
        </p:spPr>
        <p:txBody>
          <a:bodyPr vert="horz" wrap="non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3200" b="1" i="0" u="none" strike="noStrike" cap="none" baseline="0">
                <a:ln>
                  <a:noFill/>
                </a:ln>
                <a:solidFill>
                  <a:srgbClr val="4E75A3"/>
                </a:solidFill>
                <a:latin typeface="微軟正黑體" pitchFamily="34"/>
                <a:ea typeface="微軟正黑體" pitchFamily="18"/>
                <a:cs typeface="微軟正黑體" pitchFamily="18"/>
              </a:rPr>
              <a:t>溫 馨 叮 嚀</a:t>
            </a:r>
          </a:p>
        </p:txBody>
      </p:sp>
      <p:sp>
        <p:nvSpPr>
          <p:cNvPr id="5" name="矩形: 圓角 9"/>
          <p:cNvSpPr/>
          <p:nvPr/>
        </p:nvSpPr>
        <p:spPr>
          <a:xfrm>
            <a:off x="623880" y="2268360"/>
            <a:ext cx="8220240" cy="115128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C85C0">
              <a:alpha val="50000"/>
            </a:srgbClr>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400" b="0" i="0" u="none" strike="noStrike" cap="none" baseline="0">
                <a:ln>
                  <a:noFill/>
                </a:ln>
                <a:solidFill>
                  <a:srgbClr val="FFFFFF"/>
                </a:solidFill>
                <a:latin typeface="Calibri" pitchFamily="34"/>
                <a:ea typeface="新細明體" pitchFamily="18"/>
                <a:cs typeface="新細明體" pitchFamily="18"/>
              </a:rPr>
              <a:t> </a:t>
            </a:r>
            <a:r>
              <a:rPr lang="en-US" sz="4400" b="0" i="0" u="none" strike="noStrike" cap="none" baseline="0">
                <a:ln>
                  <a:noFill/>
                </a:ln>
                <a:solidFill>
                  <a:srgbClr val="FFFFFF"/>
                </a:solidFill>
                <a:latin typeface="Calibri" pitchFamily="34"/>
                <a:ea typeface="新細明體" pitchFamily="18"/>
                <a:cs typeface="新細明體" pitchFamily="18"/>
              </a:rPr>
              <a:t>1</a:t>
            </a:r>
          </a:p>
        </p:txBody>
      </p:sp>
      <p:sp>
        <p:nvSpPr>
          <p:cNvPr id="6" name="文字方塊 13"/>
          <p:cNvSpPr/>
          <p:nvPr/>
        </p:nvSpPr>
        <p:spPr>
          <a:xfrm>
            <a:off x="1311120" y="2347920"/>
            <a:ext cx="7532999" cy="1008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2000" b="0" i="0" u="none" strike="noStrike" cap="none" baseline="0">
                <a:ln>
                  <a:noFill/>
                </a:ln>
                <a:solidFill>
                  <a:srgbClr val="000000"/>
                </a:solidFill>
                <a:latin typeface="微軟正黑體" pitchFamily="34"/>
                <a:ea typeface="微軟正黑體" pitchFamily="18"/>
                <a:cs typeface="微軟正黑體" pitchFamily="18"/>
              </a:rPr>
              <a:t>村里長受鄉鎮市區長之指揮監督，辦理村里公務及交辦事項，屬於「依法令服務於地方自治團體所屬機關而具有法定職務權限」的公務員。</a:t>
            </a:r>
          </a:p>
        </p:txBody>
      </p:sp>
      <p:sp>
        <p:nvSpPr>
          <p:cNvPr id="7" name="矩形: 圓角 15"/>
          <p:cNvSpPr/>
          <p:nvPr/>
        </p:nvSpPr>
        <p:spPr>
          <a:xfrm>
            <a:off x="623880" y="3514680"/>
            <a:ext cx="8220240" cy="1211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C85C0">
              <a:alpha val="50000"/>
            </a:srgbClr>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400" b="0" i="0" u="none" strike="noStrike" cap="none" baseline="0">
                <a:ln>
                  <a:noFill/>
                </a:ln>
                <a:solidFill>
                  <a:srgbClr val="FFFFFF"/>
                </a:solidFill>
                <a:latin typeface="Calibri" pitchFamily="34"/>
                <a:ea typeface="新細明體" pitchFamily="18"/>
                <a:cs typeface="新細明體" pitchFamily="18"/>
              </a:rPr>
              <a:t> </a:t>
            </a:r>
            <a:r>
              <a:rPr lang="en-US" sz="4400" b="0" i="0" u="none" strike="noStrike" cap="none" baseline="0">
                <a:ln>
                  <a:noFill/>
                </a:ln>
                <a:solidFill>
                  <a:srgbClr val="FFFFFF"/>
                </a:solidFill>
                <a:latin typeface="Calibri" pitchFamily="34"/>
                <a:ea typeface="新細明體" pitchFamily="18"/>
                <a:cs typeface="新細明體" pitchFamily="18"/>
              </a:rPr>
              <a:t>2</a:t>
            </a:r>
          </a:p>
        </p:txBody>
      </p:sp>
      <p:sp>
        <p:nvSpPr>
          <p:cNvPr id="8" name="文字方塊 16"/>
          <p:cNvSpPr/>
          <p:nvPr/>
        </p:nvSpPr>
        <p:spPr>
          <a:xfrm>
            <a:off x="1311120" y="3611520"/>
            <a:ext cx="7477200" cy="1008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2000" b="0" i="0" u="sng" strike="noStrike" cap="none" baseline="0">
                <a:ln>
                  <a:noFill/>
                </a:ln>
                <a:solidFill>
                  <a:srgbClr val="000000"/>
                </a:solidFill>
                <a:uFillTx/>
                <a:latin typeface="微軟正黑體" pitchFamily="34"/>
                <a:ea typeface="微軟正黑體" pitchFamily="18"/>
                <a:cs typeface="微軟正黑體" pitchFamily="18"/>
              </a:rPr>
              <a:t>阿土伯</a:t>
            </a:r>
            <a:r>
              <a:rPr lang="zh-TW" sz="2000" b="0" i="0" u="none" strike="noStrike" cap="none" baseline="0">
                <a:ln>
                  <a:noFill/>
                </a:ln>
                <a:solidFill>
                  <a:srgbClr val="000000"/>
                </a:solidFill>
                <a:latin typeface="微軟正黑體" pitchFamily="34"/>
                <a:ea typeface="微軟正黑體" pitchFamily="18"/>
                <a:cs typeface="微軟正黑體" pitchFamily="18"/>
              </a:rPr>
              <a:t>明知旺伯等人，不具備參加活動的資格，卻逕自於聯誼活動報到名冊，偽造原參加人員的簽名，讓</a:t>
            </a:r>
            <a:r>
              <a:rPr lang="zh-TW" sz="2000" b="0" i="0" u="sng" strike="noStrike" cap="none" baseline="0">
                <a:ln>
                  <a:noFill/>
                </a:ln>
                <a:solidFill>
                  <a:srgbClr val="000000"/>
                </a:solidFill>
                <a:uFillTx/>
                <a:latin typeface="微軟正黑體" pitchFamily="34"/>
                <a:ea typeface="微軟正黑體" pitchFamily="18"/>
                <a:cs typeface="微軟正黑體" pitchFamily="18"/>
              </a:rPr>
              <a:t>旺伯</a:t>
            </a:r>
            <a:r>
              <a:rPr lang="zh-TW" sz="2000" b="0" i="0" u="none" strike="noStrike" cap="none" baseline="0">
                <a:ln>
                  <a:noFill/>
                </a:ln>
                <a:solidFill>
                  <a:srgbClr val="000000"/>
                </a:solidFill>
                <a:latin typeface="微軟正黑體" pitchFamily="34"/>
                <a:ea typeface="微軟正黑體" pitchFamily="18"/>
                <a:cs typeface="微軟正黑體" pitchFamily="18"/>
              </a:rPr>
              <a:t>等人參加旅遊的不法利益，被法院認定成立圖利罪。</a:t>
            </a:r>
          </a:p>
        </p:txBody>
      </p:sp>
      <p:pic>
        <p:nvPicPr>
          <p:cNvPr id="9" name="文字方塊 11"/>
          <p:cNvPicPr>
            <a:picLocks noChangeAspect="1"/>
          </p:cNvPicPr>
          <p:nvPr/>
        </p:nvPicPr>
        <p:blipFill>
          <a:blip r:embed="rId4">
            <a:lum/>
            <a:alphaModFix/>
          </a:blip>
          <a:srcRect/>
          <a:stretch>
            <a:fillRect/>
          </a:stretch>
        </p:blipFill>
        <p:spPr>
          <a:xfrm>
            <a:off x="360359" y="55440"/>
            <a:ext cx="8405640" cy="1206719"/>
          </a:xfrm>
          <a:prstGeom prst="rect">
            <a:avLst/>
          </a:prstGeom>
          <a:noFill/>
          <a:ln>
            <a:noFill/>
          </a:ln>
        </p:spPr>
      </p:pic>
      <p:sp>
        <p:nvSpPr>
          <p:cNvPr id="10" name="矩形: 圓角 12"/>
          <p:cNvSpPr/>
          <p:nvPr/>
        </p:nvSpPr>
        <p:spPr>
          <a:xfrm>
            <a:off x="568440" y="4897440"/>
            <a:ext cx="8219880" cy="17654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C85C0">
              <a:alpha val="50000"/>
            </a:srgbClr>
          </a:solidFill>
          <a:ln>
            <a:noFill/>
            <a:prstDash val="solid"/>
          </a:ln>
        </p:spPr>
        <p:txBody>
          <a:bodyPr vert="horz" wrap="square" lIns="90000" tIns="46800" rIns="90000" bIns="46800" anchor="ctr"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4400" b="0" i="0" u="none" strike="noStrike" cap="none" baseline="0">
                <a:ln>
                  <a:noFill/>
                </a:ln>
                <a:solidFill>
                  <a:srgbClr val="FFFFFF"/>
                </a:solidFill>
                <a:latin typeface="Calibri" pitchFamily="34"/>
                <a:ea typeface="新細明體" pitchFamily="18"/>
                <a:cs typeface="新細明體" pitchFamily="18"/>
              </a:rPr>
              <a:t> </a:t>
            </a:r>
            <a:r>
              <a:rPr lang="en-US" sz="4400" b="0" i="0" u="none" strike="noStrike" cap="none" baseline="0">
                <a:ln>
                  <a:noFill/>
                </a:ln>
                <a:solidFill>
                  <a:srgbClr val="FFFFFF"/>
                </a:solidFill>
                <a:latin typeface="Calibri" pitchFamily="34"/>
                <a:ea typeface="新細明體" pitchFamily="18"/>
                <a:cs typeface="新細明體" pitchFamily="18"/>
              </a:rPr>
              <a:t>3</a:t>
            </a:r>
          </a:p>
        </p:txBody>
      </p:sp>
      <p:sp>
        <p:nvSpPr>
          <p:cNvPr id="11" name="文字方塊 14"/>
          <p:cNvSpPr/>
          <p:nvPr/>
        </p:nvSpPr>
        <p:spPr>
          <a:xfrm>
            <a:off x="1195560" y="5002200"/>
            <a:ext cx="7592760" cy="1618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zh-TW" sz="2000" b="0" i="0" u="none" strike="noStrike" cap="none" baseline="0">
                <a:ln>
                  <a:noFill/>
                </a:ln>
                <a:solidFill>
                  <a:srgbClr val="000000"/>
                </a:solidFill>
                <a:latin typeface="微軟正黑體" pitchFamily="34"/>
                <a:ea typeface="微軟正黑體" pitchFamily="18"/>
                <a:cs typeface="微軟正黑體" pitchFamily="18"/>
              </a:rPr>
              <a:t>舉辦里鄰長聯誼活動時，公所承辦人可向里鄰長宣導相關規定。活動當天簽到時，可請參加者出示身分證件，核對是否與名冊相符，並將舉辦的活動予以照相留存紀錄，以備日後查考。除了提醒參加者確認參加活動資格，更可以保護公所承辦人執行業務的正確性，開心快樂順利完成聯誼活動。</a:t>
            </a:r>
          </a:p>
        </p:txBody>
      </p:sp>
    </p:spTree>
    <p:extLst>
      <p:ext uri="{BB962C8B-B14F-4D97-AF65-F5344CB8AC3E}">
        <p14:creationId xmlns:p14="http://schemas.microsoft.com/office/powerpoint/2010/main" val="249814876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3288"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Gothic" panose="020B0609070205080204" pitchFamily="49" charset="-128"/>
                <a:ea typeface="MS Gothic" panose="020B0609070205080204" pitchFamily="49" charset="-128"/>
              </a:rPr>
              <a:t>貪汙犯罪中之公務</a:t>
            </a:r>
            <a:endParaRPr lang="en-US" altLang="zh-TW" sz="6600" b="1" dirty="0" smtClean="0">
              <a:solidFill>
                <a:srgbClr val="FFFF00"/>
              </a:solidFill>
              <a:latin typeface="MS Gothic" panose="020B0609070205080204" pitchFamily="49" charset="-128"/>
              <a:ea typeface="MS Gothic" panose="020B0609070205080204" pitchFamily="49" charset="-128"/>
            </a:endParaRPr>
          </a:p>
          <a:p>
            <a:pPr algn="ctr">
              <a:defRPr/>
            </a:pPr>
            <a:r>
              <a:rPr lang="zh-TW" altLang="en-US" sz="6600" b="1" dirty="0" smtClean="0">
                <a:solidFill>
                  <a:srgbClr val="FFFF00"/>
                </a:solidFill>
                <a:latin typeface="MS Gothic" panose="020B0609070205080204" pitchFamily="49" charset="-128"/>
                <a:ea typeface="MS Gothic" panose="020B0609070205080204" pitchFamily="49" charset="-128"/>
              </a:rPr>
              <a:t>（</a:t>
            </a:r>
            <a:r>
              <a:rPr lang="zh-TW" altLang="en-US" sz="5400" b="1" dirty="0" smtClean="0">
                <a:solidFill>
                  <a:srgbClr val="FFFF00"/>
                </a:solidFill>
                <a:latin typeface="MS Gothic" panose="020B0609070205080204" pitchFamily="49" charset="-128"/>
                <a:ea typeface="MS Gothic" panose="020B0609070205080204" pitchFamily="49" charset="-128"/>
              </a:rPr>
              <a:t>侵占、詐欺、恐嚇</a:t>
            </a:r>
            <a:r>
              <a:rPr lang="zh-TW" altLang="en-US" sz="6600" b="1" dirty="0" smtClean="0">
                <a:solidFill>
                  <a:srgbClr val="FFFF00"/>
                </a:solidFill>
                <a:latin typeface="MS Gothic" panose="020B0609070205080204" pitchFamily="49" charset="-128"/>
                <a:ea typeface="MS Gothic" panose="020B0609070205080204" pitchFamily="49" charset="-128"/>
              </a:rPr>
              <a:t>）類型</a:t>
            </a:r>
            <a:endParaRPr lang="zh-TW" altLang="en-US" sz="6600" b="1" dirty="0">
              <a:solidFill>
                <a:srgbClr val="FFFF00"/>
              </a:solidFill>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390385299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199" y="289386"/>
            <a:ext cx="8554066" cy="1143000"/>
          </a:xfrm>
        </p:spPr>
        <p:txBody>
          <a:bodyPr>
            <a:normAutofit fontScale="90000"/>
          </a:bodyPr>
          <a:lstStyle/>
          <a:p>
            <a:r>
              <a:rPr lang="zh-TW" altLang="en-US" dirty="0" smtClean="0">
                <a:effectLst>
                  <a:outerShdw blurRad="38100" dist="38100" dir="2700000" algn="tl">
                    <a:srgbClr val="000000">
                      <a:alpha val="43137"/>
                    </a:srgbClr>
                  </a:outerShdw>
                </a:effectLst>
              </a:rPr>
              <a:t>濫用職權中利用職務機會犯罪類型</a:t>
            </a:r>
            <a:endParaRPr lang="zh-TW" altLang="en-US" dirty="0">
              <a:effectLst>
                <a:outerShdw blurRad="38100" dist="38100" dir="2700000" algn="tl">
                  <a:srgbClr val="000000">
                    <a:alpha val="43137"/>
                  </a:srgbClr>
                </a:outerShdw>
              </a:effectLst>
            </a:endParaRPr>
          </a:p>
        </p:txBody>
      </p:sp>
      <p:sp>
        <p:nvSpPr>
          <p:cNvPr id="4" name="投影片編號版面配置區 3"/>
          <p:cNvSpPr>
            <a:spLocks noGrp="1"/>
          </p:cNvSpPr>
          <p:nvPr>
            <p:ph type="sldNum" sz="quarter" idx="11"/>
          </p:nvPr>
        </p:nvSpPr>
        <p:spPr/>
        <p:txBody>
          <a:bodyPr/>
          <a:lstStyle/>
          <a:p>
            <a:fld id="{9E579104-3EE4-4521-B2DA-9EDB5B26D791}" type="slidenum">
              <a:rPr lang="en-US" altLang="zh-TW" smtClean="0"/>
              <a:pPr/>
              <a:t>57</a:t>
            </a:fld>
            <a:endParaRPr lang="en-US" altLang="zh-TW" dirty="0"/>
          </a:p>
        </p:txBody>
      </p:sp>
      <p:grpSp>
        <p:nvGrpSpPr>
          <p:cNvPr id="5" name="Group 3"/>
          <p:cNvGrpSpPr>
            <a:grpSpLocks/>
          </p:cNvGrpSpPr>
          <p:nvPr/>
        </p:nvGrpSpPr>
        <p:grpSpPr bwMode="auto">
          <a:xfrm>
            <a:off x="586766" y="1831975"/>
            <a:ext cx="1744663" cy="4347599"/>
            <a:chOff x="720" y="1296"/>
            <a:chExt cx="1367" cy="2542"/>
          </a:xfrm>
        </p:grpSpPr>
        <p:sp>
          <p:nvSpPr>
            <p:cNvPr id="6"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 name="AutoShape 5"/>
            <p:cNvSpPr>
              <a:spLocks noChangeArrowheads="1"/>
            </p:cNvSpPr>
            <p:nvPr/>
          </p:nvSpPr>
          <p:spPr bwMode="gray">
            <a:xfrm>
              <a:off x="741" y="1495"/>
              <a:ext cx="1322" cy="1766"/>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800" b="1" dirty="0" smtClean="0"/>
                <a:t>貪污</a:t>
              </a:r>
              <a:r>
                <a:rPr lang="en-US" altLang="zh-TW" sz="2800" b="1" dirty="0" smtClean="0"/>
                <a:t>411</a:t>
              </a:r>
            </a:p>
            <a:p>
              <a:pPr algn="ctr"/>
              <a:r>
                <a:rPr lang="en-US" altLang="zh-TW" sz="2800" b="1" dirty="0" smtClean="0"/>
                <a:t>613</a:t>
              </a:r>
              <a:endParaRPr lang="zh-TW" altLang="en-US" sz="2800" b="1" dirty="0"/>
            </a:p>
          </p:txBody>
        </p:sp>
        <p:grpSp>
          <p:nvGrpSpPr>
            <p:cNvPr id="12" name="Group 10"/>
            <p:cNvGrpSpPr>
              <a:grpSpLocks/>
            </p:cNvGrpSpPr>
            <p:nvPr/>
          </p:nvGrpSpPr>
          <p:grpSpPr bwMode="auto">
            <a:xfrm>
              <a:off x="1189" y="1296"/>
              <a:ext cx="405" cy="405"/>
              <a:chOff x="1289" y="582"/>
              <a:chExt cx="668" cy="668"/>
            </a:xfrm>
          </p:grpSpPr>
          <p:sp>
            <p:nvSpPr>
              <p:cNvPr id="15"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16"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17"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18"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19"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sp>
          <p:nvSpPr>
            <p:cNvPr id="13" name="Text Box 16"/>
            <p:cNvSpPr txBox="1">
              <a:spLocks noChangeArrowheads="1"/>
            </p:cNvSpPr>
            <p:nvPr/>
          </p:nvSpPr>
          <p:spPr bwMode="gray">
            <a:xfrm>
              <a:off x="1276"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dirty="0">
                  <a:solidFill>
                    <a:srgbClr val="000000"/>
                  </a:solidFill>
                  <a:effectLst/>
                  <a:latin typeface="Arial" charset="0"/>
                  <a:ea typeface="新細明體" charset="-120"/>
                </a:rPr>
                <a:t>1</a:t>
              </a:r>
              <a:endParaRPr lang="en-US" altLang="zh-TW" sz="1800" dirty="0">
                <a:effectLst/>
                <a:latin typeface="Arial" charset="0"/>
                <a:ea typeface="新細明體" charset="-120"/>
              </a:endParaRPr>
            </a:p>
          </p:txBody>
        </p:sp>
        <p:sp>
          <p:nvSpPr>
            <p:cNvPr id="14" name="Text Box 17"/>
            <p:cNvSpPr txBox="1">
              <a:spLocks noChangeArrowheads="1"/>
            </p:cNvSpPr>
            <p:nvPr/>
          </p:nvSpPr>
          <p:spPr bwMode="gray">
            <a:xfrm>
              <a:off x="768" y="1776"/>
              <a:ext cx="1051" cy="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TW" altLang="en-US" sz="4400" dirty="0" smtClean="0">
                  <a:solidFill>
                    <a:srgbClr val="000000"/>
                  </a:solidFill>
                  <a:effectLst/>
                  <a:ea typeface="新細明體" charset="-120"/>
                </a:rPr>
                <a:t>公務侵占罪</a:t>
              </a:r>
              <a:endParaRPr lang="en-US" altLang="zh-TW" sz="4400" dirty="0">
                <a:effectLst/>
                <a:latin typeface="Arial" charset="0"/>
                <a:ea typeface="新細明體" charset="-120"/>
              </a:endParaRPr>
            </a:p>
          </p:txBody>
        </p:sp>
      </p:grpSp>
      <p:grpSp>
        <p:nvGrpSpPr>
          <p:cNvPr id="20" name="Group 18"/>
          <p:cNvGrpSpPr>
            <a:grpSpLocks/>
          </p:cNvGrpSpPr>
          <p:nvPr/>
        </p:nvGrpSpPr>
        <p:grpSpPr bwMode="auto">
          <a:xfrm>
            <a:off x="2681627" y="1846412"/>
            <a:ext cx="1683774" cy="4333162"/>
            <a:chOff x="2208" y="1296"/>
            <a:chExt cx="1365" cy="2542"/>
          </a:xfrm>
        </p:grpSpPr>
        <p:sp>
          <p:nvSpPr>
            <p:cNvPr id="21" name="AutoShape 19"/>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2" name="AutoShape 20"/>
            <p:cNvSpPr>
              <a:spLocks noChangeArrowheads="1"/>
            </p:cNvSpPr>
            <p:nvPr/>
          </p:nvSpPr>
          <p:spPr bwMode="gray">
            <a:xfrm>
              <a:off x="2229" y="1495"/>
              <a:ext cx="1322" cy="1766"/>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3" name="AutoShape 21"/>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4" name="AutoShape 22"/>
            <p:cNvSpPr>
              <a:spLocks noChangeArrowheads="1"/>
            </p:cNvSpPr>
            <p:nvPr/>
          </p:nvSpPr>
          <p:spPr bwMode="gray">
            <a:xfrm>
              <a:off x="2240" y="1509"/>
              <a:ext cx="1304" cy="446"/>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5" name="Oval 23"/>
            <p:cNvSpPr>
              <a:spLocks noChangeArrowheads="1"/>
            </p:cNvSpPr>
            <p:nvPr/>
          </p:nvSpPr>
          <p:spPr bwMode="gray">
            <a:xfrm>
              <a:off x="2677" y="1296"/>
              <a:ext cx="405" cy="40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26" name="Oval 24"/>
            <p:cNvSpPr>
              <a:spLocks noChangeArrowheads="1"/>
            </p:cNvSpPr>
            <p:nvPr/>
          </p:nvSpPr>
          <p:spPr bwMode="gray">
            <a:xfrm>
              <a:off x="2681" y="1299"/>
              <a:ext cx="392" cy="39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27" name="Oval 25"/>
            <p:cNvSpPr>
              <a:spLocks noChangeArrowheads="1"/>
            </p:cNvSpPr>
            <p:nvPr/>
          </p:nvSpPr>
          <p:spPr bwMode="gray">
            <a:xfrm>
              <a:off x="2686" y="1301"/>
              <a:ext cx="383" cy="383"/>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28" name="Oval 26"/>
            <p:cNvSpPr>
              <a:spLocks noChangeArrowheads="1"/>
            </p:cNvSpPr>
            <p:nvPr/>
          </p:nvSpPr>
          <p:spPr bwMode="gray">
            <a:xfrm>
              <a:off x="2690" y="1305"/>
              <a:ext cx="364" cy="357"/>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29" name="Oval 27"/>
            <p:cNvSpPr>
              <a:spLocks noChangeArrowheads="1"/>
            </p:cNvSpPr>
            <p:nvPr/>
          </p:nvSpPr>
          <p:spPr bwMode="gray">
            <a:xfrm>
              <a:off x="2712" y="1315"/>
              <a:ext cx="323" cy="290"/>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30" name="Text Box 28"/>
            <p:cNvSpPr txBox="1">
              <a:spLocks noChangeArrowheads="1"/>
            </p:cNvSpPr>
            <p:nvPr/>
          </p:nvSpPr>
          <p:spPr bwMode="gray">
            <a:xfrm>
              <a:off x="2764"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a:solidFill>
                    <a:srgbClr val="000000"/>
                  </a:solidFill>
                  <a:effectLst/>
                  <a:latin typeface="Arial" charset="0"/>
                  <a:ea typeface="新細明體" charset="-120"/>
                </a:rPr>
                <a:t>2</a:t>
              </a:r>
              <a:endParaRPr lang="en-US" altLang="zh-TW" sz="1800">
                <a:effectLst/>
                <a:latin typeface="Arial" charset="0"/>
                <a:ea typeface="新細明體" charset="-120"/>
              </a:endParaRPr>
            </a:p>
          </p:txBody>
        </p:sp>
        <p:sp>
          <p:nvSpPr>
            <p:cNvPr id="31" name="Text Box 29"/>
            <p:cNvSpPr txBox="1">
              <a:spLocks noChangeArrowheads="1"/>
            </p:cNvSpPr>
            <p:nvPr/>
          </p:nvSpPr>
          <p:spPr bwMode="gray">
            <a:xfrm>
              <a:off x="2256" y="1776"/>
              <a:ext cx="1296" cy="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4400" dirty="0" smtClean="0">
                  <a:solidFill>
                    <a:srgbClr val="000000"/>
                  </a:solidFill>
                  <a:effectLst/>
                  <a:ea typeface="新細明體" charset="-120"/>
                </a:rPr>
                <a:t>公務竊盜罪</a:t>
              </a:r>
              <a:endParaRPr lang="en-US" altLang="zh-TW" sz="4400" dirty="0">
                <a:effectLst/>
                <a:latin typeface="Arial" charset="0"/>
                <a:ea typeface="新細明體" charset="-120"/>
              </a:endParaRPr>
            </a:p>
          </p:txBody>
        </p:sp>
        <p:sp>
          <p:nvSpPr>
            <p:cNvPr id="32" name="AutoShape 30"/>
            <p:cNvSpPr>
              <a:spLocks noChangeArrowheads="1"/>
            </p:cNvSpPr>
            <p:nvPr/>
          </p:nvSpPr>
          <p:spPr bwMode="gray">
            <a:xfrm>
              <a:off x="2210" y="3290"/>
              <a:ext cx="1363" cy="548"/>
            </a:xfrm>
            <a:prstGeom prst="roundRect">
              <a:avLst>
                <a:gd name="adj" fmla="val 40389"/>
              </a:avLst>
            </a:prstGeom>
            <a:gradFill rotWithShape="1">
              <a:gsLst>
                <a:gs pos="0">
                  <a:srgbClr val="58A4AE"/>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3" name="AutoShape 31"/>
            <p:cNvSpPr>
              <a:spLocks noChangeArrowheads="1"/>
            </p:cNvSpPr>
            <p:nvPr/>
          </p:nvSpPr>
          <p:spPr bwMode="gray">
            <a:xfrm>
              <a:off x="2238" y="3305"/>
              <a:ext cx="1304" cy="487"/>
            </a:xfrm>
            <a:prstGeom prst="roundRect">
              <a:avLst>
                <a:gd name="adj" fmla="val 50000"/>
              </a:avLst>
            </a:prstGeom>
            <a:gradFill rotWithShape="1">
              <a:gsLst>
                <a:gs pos="0">
                  <a:srgbClr val="72B2BB"/>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smtClean="0"/>
                <a:t>貪污</a:t>
              </a:r>
              <a:r>
                <a:rPr lang="en-US" altLang="zh-TW" sz="2400" b="1" dirty="0" smtClean="0"/>
                <a:t>411</a:t>
              </a:r>
            </a:p>
            <a:p>
              <a:pPr algn="ctr"/>
              <a:r>
                <a:rPr lang="en-US" altLang="zh-TW" sz="2400" b="1" dirty="0" smtClean="0"/>
                <a:t>613</a:t>
              </a:r>
              <a:endParaRPr lang="zh-TW" altLang="en-US" sz="2400" b="1" dirty="0"/>
            </a:p>
          </p:txBody>
        </p:sp>
      </p:grpSp>
      <p:grpSp>
        <p:nvGrpSpPr>
          <p:cNvPr id="34" name="Group 32"/>
          <p:cNvGrpSpPr>
            <a:grpSpLocks/>
          </p:cNvGrpSpPr>
          <p:nvPr/>
        </p:nvGrpSpPr>
        <p:grpSpPr bwMode="auto">
          <a:xfrm>
            <a:off x="6596774" y="1831975"/>
            <a:ext cx="1824555" cy="4347599"/>
            <a:chOff x="3692" y="1296"/>
            <a:chExt cx="1367" cy="2542"/>
          </a:xfrm>
        </p:grpSpPr>
        <p:sp>
          <p:nvSpPr>
            <p:cNvPr id="35" name="AutoShape 33"/>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6" name="AutoShape 34"/>
            <p:cNvSpPr>
              <a:spLocks noChangeArrowheads="1"/>
            </p:cNvSpPr>
            <p:nvPr/>
          </p:nvSpPr>
          <p:spPr bwMode="gray">
            <a:xfrm>
              <a:off x="3717" y="1495"/>
              <a:ext cx="1322" cy="1766"/>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7" name="AutoShape 35"/>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8" name="AutoShape 36"/>
            <p:cNvSpPr>
              <a:spLocks noChangeArrowheads="1"/>
            </p:cNvSpPr>
            <p:nvPr/>
          </p:nvSpPr>
          <p:spPr bwMode="gray">
            <a:xfrm>
              <a:off x="3728" y="1509"/>
              <a:ext cx="1304" cy="446"/>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39" name="Group 37"/>
            <p:cNvGrpSpPr>
              <a:grpSpLocks/>
            </p:cNvGrpSpPr>
            <p:nvPr/>
          </p:nvGrpSpPr>
          <p:grpSpPr bwMode="auto">
            <a:xfrm>
              <a:off x="4165" y="1296"/>
              <a:ext cx="405" cy="405"/>
              <a:chOff x="1289" y="582"/>
              <a:chExt cx="668" cy="668"/>
            </a:xfrm>
          </p:grpSpPr>
          <p:sp>
            <p:nvSpPr>
              <p:cNvPr id="44" name="Oval 38"/>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45"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46"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47"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48"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grpSp>
        <p:sp>
          <p:nvSpPr>
            <p:cNvPr id="40" name="Text Box 43"/>
            <p:cNvSpPr txBox="1">
              <a:spLocks noChangeArrowheads="1"/>
            </p:cNvSpPr>
            <p:nvPr/>
          </p:nvSpPr>
          <p:spPr bwMode="gray">
            <a:xfrm>
              <a:off x="4230" y="1354"/>
              <a:ext cx="26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dirty="0" smtClean="0">
                  <a:solidFill>
                    <a:srgbClr val="000000"/>
                  </a:solidFill>
                  <a:effectLst/>
                  <a:latin typeface="Arial" charset="0"/>
                  <a:ea typeface="新細明體" charset="-120"/>
                </a:rPr>
                <a:t>4</a:t>
              </a:r>
              <a:endParaRPr lang="en-US" altLang="zh-TW" sz="1800" dirty="0">
                <a:effectLst/>
                <a:latin typeface="Arial" charset="0"/>
                <a:ea typeface="新細明體" charset="-120"/>
              </a:endParaRPr>
            </a:p>
          </p:txBody>
        </p:sp>
        <p:sp>
          <p:nvSpPr>
            <p:cNvPr id="41" name="Text Box 44"/>
            <p:cNvSpPr txBox="1">
              <a:spLocks noChangeArrowheads="1"/>
            </p:cNvSpPr>
            <p:nvPr/>
          </p:nvSpPr>
          <p:spPr bwMode="gray">
            <a:xfrm>
              <a:off x="3744" y="1712"/>
              <a:ext cx="1296" cy="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4400" dirty="0" smtClean="0">
                  <a:solidFill>
                    <a:schemeClr val="bg1"/>
                  </a:solidFill>
                  <a:effectLst/>
                  <a:latin typeface="Arial" charset="0"/>
                  <a:ea typeface="新細明體" charset="-120"/>
                </a:rPr>
                <a:t>公務恐嚇取財</a:t>
              </a:r>
              <a:endParaRPr lang="en-US" altLang="zh-TW" sz="4400" dirty="0">
                <a:solidFill>
                  <a:schemeClr val="bg1"/>
                </a:solidFill>
                <a:effectLst/>
                <a:latin typeface="Arial" charset="0"/>
                <a:ea typeface="新細明體" charset="-120"/>
              </a:endParaRPr>
            </a:p>
          </p:txBody>
        </p:sp>
        <p:sp>
          <p:nvSpPr>
            <p:cNvPr id="42" name="AutoShape 45"/>
            <p:cNvSpPr>
              <a:spLocks noChangeArrowheads="1"/>
            </p:cNvSpPr>
            <p:nvPr/>
          </p:nvSpPr>
          <p:spPr bwMode="gray">
            <a:xfrm>
              <a:off x="3692" y="3290"/>
              <a:ext cx="1363" cy="548"/>
            </a:xfrm>
            <a:prstGeom prst="roundRect">
              <a:avLst>
                <a:gd name="adj" fmla="val 40389"/>
              </a:avLst>
            </a:prstGeom>
            <a:gradFill rotWithShape="1">
              <a:gsLst>
                <a:gs pos="0">
                  <a:srgbClr val="99BACC"/>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3" name="AutoShape 46"/>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FFFF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smtClean="0">
                  <a:solidFill>
                    <a:schemeClr val="bg1"/>
                  </a:solidFill>
                </a:rPr>
                <a:t>貪污</a:t>
              </a:r>
              <a:r>
                <a:rPr lang="en-US" altLang="zh-TW" sz="2400" b="1" dirty="0" smtClean="0">
                  <a:solidFill>
                    <a:schemeClr val="bg1"/>
                  </a:solidFill>
                </a:rPr>
                <a:t>412</a:t>
              </a:r>
              <a:endParaRPr lang="zh-TW" altLang="en-US" sz="2400" b="1" dirty="0">
                <a:solidFill>
                  <a:schemeClr val="bg1"/>
                </a:solidFill>
              </a:endParaRPr>
            </a:p>
          </p:txBody>
        </p:sp>
      </p:grpSp>
      <p:grpSp>
        <p:nvGrpSpPr>
          <p:cNvPr id="49" name="Group 18"/>
          <p:cNvGrpSpPr>
            <a:grpSpLocks/>
          </p:cNvGrpSpPr>
          <p:nvPr/>
        </p:nvGrpSpPr>
        <p:grpSpPr bwMode="auto">
          <a:xfrm>
            <a:off x="4593825" y="1876575"/>
            <a:ext cx="1683774" cy="4302999"/>
            <a:chOff x="2208" y="1296"/>
            <a:chExt cx="1365" cy="2542"/>
          </a:xfrm>
        </p:grpSpPr>
        <p:sp>
          <p:nvSpPr>
            <p:cNvPr id="50" name="AutoShape 19"/>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 name="AutoShape 20"/>
            <p:cNvSpPr>
              <a:spLocks noChangeArrowheads="1"/>
            </p:cNvSpPr>
            <p:nvPr/>
          </p:nvSpPr>
          <p:spPr bwMode="gray">
            <a:xfrm>
              <a:off x="2229" y="1495"/>
              <a:ext cx="1322" cy="1766"/>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 name="AutoShape 21"/>
            <p:cNvSpPr>
              <a:spLocks noChangeArrowheads="1"/>
            </p:cNvSpPr>
            <p:nvPr/>
          </p:nvSpPr>
          <p:spPr bwMode="gray">
            <a:xfrm>
              <a:off x="2269" y="2777"/>
              <a:ext cx="1304" cy="447"/>
            </a:xfrm>
            <a:prstGeom prst="roundRect">
              <a:avLst>
                <a:gd name="adj" fmla="val 50000"/>
              </a:avLst>
            </a:prstGeom>
            <a:solidFill>
              <a:srgbClr val="F8C12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3" name="AutoShape 22"/>
            <p:cNvSpPr>
              <a:spLocks noChangeArrowheads="1"/>
            </p:cNvSpPr>
            <p:nvPr/>
          </p:nvSpPr>
          <p:spPr bwMode="gray">
            <a:xfrm>
              <a:off x="2240" y="1509"/>
              <a:ext cx="1304" cy="446"/>
            </a:xfrm>
            <a:prstGeom prst="roundRect">
              <a:avLst>
                <a:gd name="adj" fmla="val 50000"/>
              </a:avLst>
            </a:prstGeom>
            <a:solidFill>
              <a:srgbClr val="F8C12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4" name="Oval 23"/>
            <p:cNvSpPr>
              <a:spLocks noChangeArrowheads="1"/>
            </p:cNvSpPr>
            <p:nvPr/>
          </p:nvSpPr>
          <p:spPr bwMode="gray">
            <a:xfrm>
              <a:off x="2677" y="1296"/>
              <a:ext cx="405" cy="40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zh-TW" altLang="en-US"/>
            </a:p>
          </p:txBody>
        </p:sp>
        <p:sp>
          <p:nvSpPr>
            <p:cNvPr id="55" name="Oval 24"/>
            <p:cNvSpPr>
              <a:spLocks noChangeArrowheads="1"/>
            </p:cNvSpPr>
            <p:nvPr/>
          </p:nvSpPr>
          <p:spPr bwMode="gray">
            <a:xfrm>
              <a:off x="2681" y="1299"/>
              <a:ext cx="392" cy="39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56" name="Oval 25"/>
            <p:cNvSpPr>
              <a:spLocks noChangeArrowheads="1"/>
            </p:cNvSpPr>
            <p:nvPr/>
          </p:nvSpPr>
          <p:spPr bwMode="gray">
            <a:xfrm>
              <a:off x="2686" y="1301"/>
              <a:ext cx="383" cy="383"/>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57" name="Oval 26"/>
            <p:cNvSpPr>
              <a:spLocks noChangeArrowheads="1"/>
            </p:cNvSpPr>
            <p:nvPr/>
          </p:nvSpPr>
          <p:spPr bwMode="gray">
            <a:xfrm>
              <a:off x="2690" y="1305"/>
              <a:ext cx="364" cy="357"/>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58" name="Oval 27"/>
            <p:cNvSpPr>
              <a:spLocks noChangeArrowheads="1"/>
            </p:cNvSpPr>
            <p:nvPr/>
          </p:nvSpPr>
          <p:spPr bwMode="gray">
            <a:xfrm>
              <a:off x="2712" y="1315"/>
              <a:ext cx="323" cy="290"/>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TW" altLang="en-US"/>
            </a:p>
          </p:txBody>
        </p:sp>
        <p:sp>
          <p:nvSpPr>
            <p:cNvPr id="59" name="Text Box 28"/>
            <p:cNvSpPr txBox="1">
              <a:spLocks noChangeArrowheads="1"/>
            </p:cNvSpPr>
            <p:nvPr/>
          </p:nvSpPr>
          <p:spPr bwMode="gray">
            <a:xfrm>
              <a:off x="2732" y="1354"/>
              <a:ext cx="28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TW" sz="2400" dirty="0" smtClean="0">
                  <a:solidFill>
                    <a:srgbClr val="000000"/>
                  </a:solidFill>
                  <a:effectLst/>
                  <a:latin typeface="Arial" charset="0"/>
                  <a:ea typeface="新細明體" charset="-120"/>
                </a:rPr>
                <a:t>3</a:t>
              </a:r>
              <a:endParaRPr lang="en-US" altLang="zh-TW" sz="1800" dirty="0">
                <a:effectLst/>
                <a:latin typeface="Arial" charset="0"/>
                <a:ea typeface="新細明體" charset="-120"/>
              </a:endParaRPr>
            </a:p>
          </p:txBody>
        </p:sp>
        <p:sp>
          <p:nvSpPr>
            <p:cNvPr id="60" name="Text Box 29"/>
            <p:cNvSpPr txBox="1">
              <a:spLocks noChangeArrowheads="1"/>
            </p:cNvSpPr>
            <p:nvPr/>
          </p:nvSpPr>
          <p:spPr bwMode="gray">
            <a:xfrm>
              <a:off x="2256" y="1776"/>
              <a:ext cx="1296" cy="1338"/>
            </a:xfrm>
            <a:prstGeom prst="rect">
              <a:avLst/>
            </a:prstGeom>
            <a:solidFill>
              <a:srgbClr val="F8C12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TW" altLang="en-US" sz="4400" dirty="0" smtClean="0">
                  <a:solidFill>
                    <a:srgbClr val="000000"/>
                  </a:solidFill>
                  <a:effectLst/>
                  <a:ea typeface="新細明體" charset="-120"/>
                </a:rPr>
                <a:t>公務詐欺罪</a:t>
              </a:r>
              <a:endParaRPr lang="en-US" altLang="zh-TW" sz="4400" dirty="0">
                <a:effectLst/>
                <a:latin typeface="Arial" charset="0"/>
                <a:ea typeface="新細明體" charset="-120"/>
              </a:endParaRPr>
            </a:p>
          </p:txBody>
        </p:sp>
        <p:sp>
          <p:nvSpPr>
            <p:cNvPr id="61" name="AutoShape 30"/>
            <p:cNvSpPr>
              <a:spLocks noChangeArrowheads="1"/>
            </p:cNvSpPr>
            <p:nvPr/>
          </p:nvSpPr>
          <p:spPr bwMode="gray">
            <a:xfrm>
              <a:off x="2210" y="3290"/>
              <a:ext cx="1363" cy="548"/>
            </a:xfrm>
            <a:prstGeom prst="roundRect">
              <a:avLst>
                <a:gd name="adj" fmla="val 40389"/>
              </a:avLst>
            </a:prstGeom>
            <a:gradFill rotWithShape="1">
              <a:gsLst>
                <a:gs pos="0">
                  <a:srgbClr val="58A4AE"/>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2" name="AutoShape 31"/>
            <p:cNvSpPr>
              <a:spLocks noChangeArrowheads="1"/>
            </p:cNvSpPr>
            <p:nvPr/>
          </p:nvSpPr>
          <p:spPr bwMode="gray">
            <a:xfrm>
              <a:off x="2238" y="3305"/>
              <a:ext cx="1304" cy="487"/>
            </a:xfrm>
            <a:prstGeom prst="roundRect">
              <a:avLst>
                <a:gd name="adj" fmla="val 50000"/>
              </a:avLst>
            </a:prstGeom>
            <a:solidFill>
              <a:srgbClr val="FFC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400" b="1" dirty="0" smtClean="0">
                  <a:solidFill>
                    <a:schemeClr val="bg1"/>
                  </a:solidFill>
                </a:rPr>
                <a:t>貪污</a:t>
              </a:r>
              <a:r>
                <a:rPr lang="en-US" altLang="zh-TW" sz="2400" b="1" dirty="0" smtClean="0">
                  <a:solidFill>
                    <a:schemeClr val="bg1"/>
                  </a:solidFill>
                </a:rPr>
                <a:t>512</a:t>
              </a:r>
              <a:endParaRPr lang="zh-TW" altLang="en-US" sz="2400" b="1" dirty="0">
                <a:solidFill>
                  <a:schemeClr val="bg1"/>
                </a:solidFill>
              </a:endParaRPr>
            </a:p>
          </p:txBody>
        </p:sp>
      </p:grpSp>
    </p:spTree>
    <p:extLst>
      <p:ext uri="{BB962C8B-B14F-4D97-AF65-F5344CB8AC3E}">
        <p14:creationId xmlns:p14="http://schemas.microsoft.com/office/powerpoint/2010/main" val="1271066696"/>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1143000"/>
          </a:xfrm>
        </p:spPr>
        <p:txBody>
          <a:bodyPr/>
          <a:lstStyle/>
          <a:p>
            <a:pPr algn="ctr">
              <a:defRPr/>
            </a:pPr>
            <a:r>
              <a:rPr lang="zh-TW" altLang="en-US" sz="5400" b="1" dirty="0" smtClean="0">
                <a:solidFill>
                  <a:srgbClr val="FFFF00"/>
                </a:solidFill>
              </a:rPr>
              <a:t>貪污</a:t>
            </a:r>
            <a:r>
              <a:rPr lang="en-US" altLang="zh-TW" sz="5400" b="1" dirty="0" smtClean="0">
                <a:solidFill>
                  <a:srgbClr val="FFFF00"/>
                </a:solidFill>
                <a:latin typeface="+mn-lt"/>
              </a:rPr>
              <a:t>411---</a:t>
            </a:r>
            <a:r>
              <a:rPr lang="zh-TW" altLang="en-US" sz="5400" b="1" dirty="0" smtClean="0">
                <a:solidFill>
                  <a:srgbClr val="FFFF00"/>
                </a:solidFill>
              </a:rPr>
              <a:t>公務侵占</a:t>
            </a:r>
            <a:endParaRPr lang="zh-TW" altLang="en-US" sz="5400" dirty="0"/>
          </a:p>
        </p:txBody>
      </p:sp>
      <p:pic>
        <p:nvPicPr>
          <p:cNvPr id="49155" name="內容版面配置區 4" descr="2.png"/>
          <p:cNvPicPr>
            <a:picLocks noGrp="1" noChangeAspect="1"/>
          </p:cNvPicPr>
          <p:nvPr>
            <p:ph idx="1"/>
          </p:nvPr>
        </p:nvPicPr>
        <p:blipFill>
          <a:blip r:embed="rId2"/>
          <a:srcRect/>
          <a:stretch>
            <a:fillRect/>
          </a:stretch>
        </p:blipFill>
        <p:spPr>
          <a:xfrm>
            <a:off x="0" y="1154113"/>
            <a:ext cx="9144000" cy="758825"/>
          </a:xfrm>
        </p:spPr>
      </p:pic>
      <p:sp>
        <p:nvSpPr>
          <p:cNvPr id="4" name="投影片編號版面配置區 3"/>
          <p:cNvSpPr>
            <a:spLocks noGrp="1"/>
          </p:cNvSpPr>
          <p:nvPr>
            <p:ph type="sldNum" sz="quarter" idx="12"/>
          </p:nvPr>
        </p:nvSpPr>
        <p:spPr/>
        <p:txBody>
          <a:bodyPr/>
          <a:lstStyle/>
          <a:p>
            <a:pPr>
              <a:defRPr/>
            </a:pPr>
            <a:fld id="{83022E46-F196-41B1-B15D-035B23F41F78}" type="slidenum">
              <a:rPr lang="zh-TW" altLang="en-US" smtClean="0"/>
              <a:pPr>
                <a:defRPr/>
              </a:pPr>
              <a:t>58</a:t>
            </a:fld>
            <a:endParaRPr lang="en-US" altLang="zh-TW"/>
          </a:p>
        </p:txBody>
      </p:sp>
      <p:pic>
        <p:nvPicPr>
          <p:cNvPr id="49157" name="圖片 5" descr="1.png"/>
          <p:cNvPicPr>
            <a:picLocks noChangeAspect="1"/>
          </p:cNvPicPr>
          <p:nvPr/>
        </p:nvPicPr>
        <p:blipFill>
          <a:blip r:embed="rId3"/>
          <a:srcRect/>
          <a:stretch>
            <a:fillRect/>
          </a:stretch>
        </p:blipFill>
        <p:spPr bwMode="auto">
          <a:xfrm>
            <a:off x="0" y="1885950"/>
            <a:ext cx="9144000" cy="4972050"/>
          </a:xfrm>
          <a:prstGeom prst="rect">
            <a:avLst/>
          </a:prstGeom>
          <a:noFill/>
          <a:ln w="9525">
            <a:noFill/>
            <a:miter lim="800000"/>
            <a:headEnd/>
            <a:tailEnd/>
          </a:ln>
        </p:spPr>
      </p:pic>
      <p:sp>
        <p:nvSpPr>
          <p:cNvPr id="49158" name="矩形 4"/>
          <p:cNvSpPr>
            <a:spLocks noChangeArrowheads="1"/>
          </p:cNvSpPr>
          <p:nvPr/>
        </p:nvSpPr>
        <p:spPr bwMode="auto">
          <a:xfrm>
            <a:off x="5291138" y="2778125"/>
            <a:ext cx="3852862" cy="835025"/>
          </a:xfrm>
          <a:prstGeom prst="rect">
            <a:avLst/>
          </a:prstGeom>
          <a:solidFill>
            <a:schemeClr val="accent1"/>
          </a:solidFill>
          <a:ln w="9525" algn="ctr">
            <a:solidFill>
              <a:schemeClr val="tx1"/>
            </a:solidFill>
            <a:round/>
            <a:headEnd/>
            <a:tailEnd/>
          </a:ln>
        </p:spPr>
        <p:txBody>
          <a:bodyPr wrap="none" anchor="ctr"/>
          <a:lstStyle/>
          <a:p>
            <a:r>
              <a:rPr lang="zh-TW" altLang="en-US" sz="3200" b="1">
                <a:solidFill>
                  <a:srgbClr val="FFFF00"/>
                </a:solidFill>
              </a:rPr>
              <a:t>被偷拍 </a:t>
            </a:r>
            <a:r>
              <a:rPr lang="en-US" altLang="zh-TW" sz="3200" b="1">
                <a:solidFill>
                  <a:srgbClr val="FFFF00"/>
                </a:solidFill>
              </a:rPr>
              <a:t>---</a:t>
            </a:r>
            <a:r>
              <a:rPr lang="zh-TW" altLang="en-US" sz="3200" b="1">
                <a:solidFill>
                  <a:srgbClr val="FFFF00"/>
                </a:solidFill>
              </a:rPr>
              <a:t>妨害祕密？</a:t>
            </a:r>
          </a:p>
        </p:txBody>
      </p:sp>
    </p:spTree>
    <p:extLst>
      <p:ext uri="{BB962C8B-B14F-4D97-AF65-F5344CB8AC3E}">
        <p14:creationId xmlns:p14="http://schemas.microsoft.com/office/powerpoint/2010/main" val="3483274697"/>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13" y="31750"/>
            <a:ext cx="8229600" cy="1093788"/>
          </a:xfrm>
        </p:spPr>
        <p:txBody>
          <a:bodyPr/>
          <a:lstStyle/>
          <a:p>
            <a:pPr>
              <a:defRPr/>
            </a:pPr>
            <a:r>
              <a:rPr lang="zh-TW" altLang="en-US" b="1" dirty="0" smtClean="0">
                <a:effectLst>
                  <a:outerShdw blurRad="38100" dist="38100" dir="2700000" algn="tl">
                    <a:srgbClr val="000000">
                      <a:alpha val="43137"/>
                    </a:srgbClr>
                  </a:outerShdw>
                </a:effectLst>
              </a:rPr>
              <a:t>詐領檢舉獎金之貪污</a:t>
            </a:r>
            <a:r>
              <a:rPr lang="en-US" altLang="zh-TW" b="1" dirty="0" smtClean="0">
                <a:effectLst>
                  <a:outerShdw blurRad="38100" dist="38100" dir="2700000" algn="tl">
                    <a:srgbClr val="000000">
                      <a:alpha val="43137"/>
                    </a:srgbClr>
                  </a:outerShdw>
                </a:effectLst>
              </a:rPr>
              <a:t>---512</a:t>
            </a:r>
            <a:endParaRPr lang="zh-TW" altLang="en-US" b="1" dirty="0">
              <a:effectLst>
                <a:outerShdw blurRad="38100" dist="38100" dir="2700000" algn="tl">
                  <a:srgbClr val="000000">
                    <a:alpha val="43137"/>
                  </a:srgbClr>
                </a:outerShdw>
              </a:effectLst>
            </a:endParaRPr>
          </a:p>
        </p:txBody>
      </p:sp>
      <p:pic>
        <p:nvPicPr>
          <p:cNvPr id="76803" name="內容版面配置區 3" descr="畫面剪輯"/>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96975"/>
            <a:ext cx="4495800" cy="5661025"/>
          </a:xfrm>
        </p:spPr>
      </p:pic>
      <p:pic>
        <p:nvPicPr>
          <p:cNvPr id="76804" name="內容版面配置區 5" descr="畫面剪輯"/>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1196975"/>
            <a:ext cx="4643437" cy="5661025"/>
          </a:xfrm>
        </p:spPr>
      </p:pic>
    </p:spTree>
    <p:extLst>
      <p:ext uri="{BB962C8B-B14F-4D97-AF65-F5344CB8AC3E}">
        <p14:creationId xmlns:p14="http://schemas.microsoft.com/office/powerpoint/2010/main" val="77862841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8370"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1296601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2264"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itchFamily="34" charset="-128"/>
                <a:ea typeface="MS UI Gothic" pitchFamily="34" charset="-128"/>
              </a:rPr>
              <a:t>貪汙犯罪中之</a:t>
            </a:r>
            <a:endParaRPr lang="en-US" altLang="zh-TW" sz="6600" b="1" dirty="0" smtClean="0">
              <a:solidFill>
                <a:srgbClr val="FFFF00"/>
              </a:solidFill>
              <a:latin typeface="MS UI Gothic" pitchFamily="34" charset="-128"/>
              <a:ea typeface="MS UI Gothic" pitchFamily="34" charset="-128"/>
            </a:endParaRPr>
          </a:p>
          <a:p>
            <a:pPr algn="ctr">
              <a:defRPr/>
            </a:pPr>
            <a:r>
              <a:rPr lang="zh-TW" altLang="en-US" sz="6600" b="1" dirty="0" smtClean="0">
                <a:solidFill>
                  <a:srgbClr val="FFFF00"/>
                </a:solidFill>
                <a:latin typeface="MS UI Gothic" pitchFamily="34" charset="-128"/>
                <a:ea typeface="MS UI Gothic" pitchFamily="34" charset="-128"/>
              </a:rPr>
              <a:t>小額</a:t>
            </a:r>
            <a:r>
              <a:rPr lang="zh-TW" altLang="en-US" sz="6600" b="1" dirty="0">
                <a:solidFill>
                  <a:srgbClr val="FFFF00"/>
                </a:solidFill>
                <a:latin typeface="MS UI Gothic" pitchFamily="34" charset="-128"/>
                <a:ea typeface="MS UI Gothic" pitchFamily="34" charset="-128"/>
              </a:rPr>
              <a:t>補貼</a:t>
            </a:r>
            <a:r>
              <a:rPr lang="zh-TW" altLang="en-US" sz="6600" b="1" dirty="0" smtClean="0">
                <a:solidFill>
                  <a:srgbClr val="FFFF00"/>
                </a:solidFill>
                <a:latin typeface="MS UI Gothic" pitchFamily="34" charset="-128"/>
                <a:ea typeface="MS UI Gothic" pitchFamily="34" charset="-128"/>
              </a:rPr>
              <a:t>款類型</a:t>
            </a:r>
            <a:endParaRPr lang="zh-TW" altLang="en-US" sz="6600" b="1" dirty="0">
              <a:solidFill>
                <a:srgbClr val="FFFF00"/>
              </a:solidFill>
              <a:latin typeface="MS UI Gothic" pitchFamily="34" charset="-128"/>
              <a:ea typeface="MS UI Gothic" pitchFamily="34" charset="-128"/>
            </a:endParaRPr>
          </a:p>
        </p:txBody>
      </p:sp>
    </p:spTree>
    <p:extLst>
      <p:ext uri="{BB962C8B-B14F-4D97-AF65-F5344CB8AC3E}">
        <p14:creationId xmlns:p14="http://schemas.microsoft.com/office/powerpoint/2010/main" val="7774816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188" y="260350"/>
            <a:ext cx="7772400" cy="1081088"/>
          </a:xfrm>
        </p:spPr>
        <p:txBody>
          <a:bodyPr/>
          <a:lstStyle/>
          <a:p>
            <a:pPr>
              <a:defRPr/>
            </a:pPr>
            <a:r>
              <a:rPr lang="zh-TW" altLang="zh-TW" b="1" u="sng" dirty="0" smtClean="0">
                <a:solidFill>
                  <a:srgbClr val="FF0000"/>
                </a:solidFill>
                <a:effectLst/>
                <a:hlinkClick r:id="rId2" action="ppaction://hlinkfile"/>
              </a:rPr>
              <a:t>詐領差旅費</a:t>
            </a:r>
            <a:endParaRPr lang="zh-TW" altLang="en-US" dirty="0">
              <a:solidFill>
                <a:schemeClr val="bg2"/>
              </a:solidFill>
            </a:endParaRPr>
          </a:p>
        </p:txBody>
      </p:sp>
      <p:sp>
        <p:nvSpPr>
          <p:cNvPr id="3" name="內容版面配置區 2"/>
          <p:cNvSpPr>
            <a:spLocks noGrp="1"/>
          </p:cNvSpPr>
          <p:nvPr>
            <p:ph idx="1"/>
          </p:nvPr>
        </p:nvSpPr>
        <p:spPr>
          <a:xfrm>
            <a:off x="685800" y="1268413"/>
            <a:ext cx="7772400" cy="4827587"/>
          </a:xfrm>
        </p:spPr>
        <p:txBody>
          <a:bodyPr/>
          <a:lstStyle/>
          <a:p>
            <a:pPr>
              <a:defRPr/>
            </a:pPr>
            <a:r>
              <a:rPr lang="zh-TW" altLang="zh-TW" dirty="0" smtClean="0">
                <a:solidFill>
                  <a:srgbClr val="FFFF00"/>
                </a:solidFill>
                <a:latin typeface="+mn-ea"/>
              </a:rPr>
              <a:t>某機關主管，利用出差督導之機會，未依申報出差之日期實際前往出差地點，而係留在辦公室或至其他地區演講、參加餐敘，卻仍分數次填寫「國內出差旅費報告表」申請差旅費計新臺幣</a:t>
            </a:r>
            <a:r>
              <a:rPr lang="en-US" altLang="zh-TW" dirty="0" smtClean="0">
                <a:solidFill>
                  <a:srgbClr val="FFFF00"/>
                </a:solidFill>
                <a:latin typeface="+mn-ea"/>
              </a:rPr>
              <a:t>9000</a:t>
            </a:r>
            <a:r>
              <a:rPr lang="zh-TW" altLang="zh-TW" dirty="0" smtClean="0">
                <a:solidFill>
                  <a:srgbClr val="FFFF00"/>
                </a:solidFill>
                <a:latin typeface="+mn-ea"/>
              </a:rPr>
              <a:t>餘元，致不知情之審核人員誤認其有實際至出差地點執行公務，而將前述金額匯入其銀行帳戶。</a:t>
            </a:r>
          </a:p>
          <a:p>
            <a:pPr>
              <a:defRPr/>
            </a:pPr>
            <a:r>
              <a:rPr lang="en-US" altLang="zh-TW" dirty="0" smtClean="0">
                <a:solidFill>
                  <a:srgbClr val="FFFF00"/>
                </a:solidFill>
                <a:latin typeface="+mn-ea"/>
              </a:rPr>
              <a:t> </a:t>
            </a:r>
            <a:r>
              <a:rPr lang="zh-TW" altLang="zh-TW" dirty="0" smtClean="0">
                <a:solidFill>
                  <a:srgbClr val="FFFF00"/>
                </a:solidFill>
                <a:latin typeface="+mn-ea"/>
              </a:rPr>
              <a:t>經檢察官依貪污治罪條例「利用職務上機會詐取財物罪」提起公訴。</a:t>
            </a:r>
          </a:p>
          <a:p>
            <a:pPr>
              <a:defRPr/>
            </a:pPr>
            <a:endParaRPr lang="zh-TW" altLang="en-US" dirty="0">
              <a:solidFill>
                <a:schemeClr val="bg2"/>
              </a:solidFill>
            </a:endParaRPr>
          </a:p>
        </p:txBody>
      </p:sp>
    </p:spTree>
    <p:extLst>
      <p:ext uri="{BB962C8B-B14F-4D97-AF65-F5344CB8AC3E}">
        <p14:creationId xmlns:p14="http://schemas.microsoft.com/office/powerpoint/2010/main" val="2528657994"/>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731838"/>
          </a:xfrm>
        </p:spPr>
        <p:txBody>
          <a:bodyPr>
            <a:normAutofit fontScale="90000"/>
          </a:bodyPr>
          <a:lstStyle/>
          <a:p>
            <a:pPr>
              <a:defRPr/>
            </a:pPr>
            <a:r>
              <a:rPr lang="zh-TW" altLang="zh-TW" b="1" dirty="0" smtClean="0">
                <a:solidFill>
                  <a:srgbClr val="0CE411"/>
                </a:solidFill>
                <a:effectLst/>
              </a:rPr>
              <a:t>詐領國旅卡休假補助費</a:t>
            </a:r>
            <a:r>
              <a:rPr lang="zh-TW" altLang="zh-TW" dirty="0" smtClean="0"/>
              <a:t/>
            </a:r>
            <a:br>
              <a:rPr lang="zh-TW" altLang="zh-TW" dirty="0" smtClean="0"/>
            </a:br>
            <a:endParaRPr lang="zh-TW" altLang="en-US" dirty="0"/>
          </a:p>
        </p:txBody>
      </p:sp>
      <p:sp>
        <p:nvSpPr>
          <p:cNvPr id="22531" name="內容版面配置區 2"/>
          <p:cNvSpPr>
            <a:spLocks noGrp="1"/>
          </p:cNvSpPr>
          <p:nvPr>
            <p:ph idx="1"/>
          </p:nvPr>
        </p:nvSpPr>
        <p:spPr>
          <a:xfrm>
            <a:off x="685800" y="1125538"/>
            <a:ext cx="7772400" cy="4970462"/>
          </a:xfrm>
        </p:spPr>
        <p:txBody>
          <a:bodyPr>
            <a:normAutofit fontScale="92500" lnSpcReduction="10000"/>
          </a:bodyPr>
          <a:lstStyle/>
          <a:p>
            <a:r>
              <a:rPr lang="zh-TW" altLang="zh-TW" sz="2800" smtClean="0">
                <a:solidFill>
                  <a:srgbClr val="FFFF00"/>
                </a:solidFill>
                <a:latin typeface="標楷體" pitchFamily="65" charset="-120"/>
              </a:rPr>
              <a:t>依某市駐里事務費核發作業要點及可支用項目一覽表等相關規定，里幹事可按月檢據核銷駐里事務費</a:t>
            </a:r>
            <a:r>
              <a:rPr lang="en-US" altLang="zh-TW" sz="2800" smtClean="0">
                <a:solidFill>
                  <a:srgbClr val="FFFF00"/>
                </a:solidFill>
                <a:latin typeface="標楷體" pitchFamily="65" charset="-120"/>
              </a:rPr>
              <a:t>6,000</a:t>
            </a:r>
            <a:r>
              <a:rPr lang="zh-TW" altLang="zh-TW" sz="2800" smtClean="0">
                <a:solidFill>
                  <a:srgbClr val="FFFF00"/>
                </a:solidFill>
                <a:latin typeface="標楷體" pitchFamily="65" charset="-120"/>
              </a:rPr>
              <a:t>元。該市某里幹事，先至國民旅遊卡特約商店，使用國民旅遊卡刷卡購買抗</a:t>
            </a:r>
            <a:r>
              <a:rPr lang="en-US" altLang="zh-TW" sz="2800" smtClean="0">
                <a:solidFill>
                  <a:srgbClr val="FFFF00"/>
                </a:solidFill>
                <a:latin typeface="標楷體" pitchFamily="65" charset="-120"/>
              </a:rPr>
              <a:t>UV</a:t>
            </a:r>
            <a:r>
              <a:rPr lang="zh-TW" altLang="zh-TW" sz="2800" smtClean="0">
                <a:solidFill>
                  <a:srgbClr val="FFFF00"/>
                </a:solidFill>
                <a:latin typeface="標楷體" pitchFamily="65" charset="-120"/>
              </a:rPr>
              <a:t>防曬褲及排汗褲，因該等消費項目符合前述相關規定，其遂據以核銷駐里事務費，惟事後竟又將該</a:t>
            </a:r>
            <a:r>
              <a:rPr lang="en-US" altLang="zh-TW" sz="2800" smtClean="0">
                <a:solidFill>
                  <a:srgbClr val="FFFF00"/>
                </a:solidFill>
                <a:latin typeface="標楷體" pitchFamily="65" charset="-120"/>
              </a:rPr>
              <a:t>2</a:t>
            </a:r>
            <a:r>
              <a:rPr lang="zh-TW" altLang="zh-TW" sz="2800" smtClean="0">
                <a:solidFill>
                  <a:srgbClr val="FFFF00"/>
                </a:solidFill>
                <a:latin typeface="標楷體" pitchFamily="65" charset="-120"/>
              </a:rPr>
              <a:t>筆消費另行申請公務人員強制休假補助費，因此重複請領</a:t>
            </a:r>
            <a:r>
              <a:rPr lang="en-US" altLang="zh-TW" sz="2800" smtClean="0">
                <a:solidFill>
                  <a:srgbClr val="FFFF00"/>
                </a:solidFill>
                <a:latin typeface="標楷體" pitchFamily="65" charset="-120"/>
              </a:rPr>
              <a:t>1</a:t>
            </a:r>
            <a:r>
              <a:rPr lang="zh-TW" altLang="zh-TW" sz="2800" smtClean="0">
                <a:solidFill>
                  <a:srgbClr val="FFFF00"/>
                </a:solidFill>
                <a:latin typeface="標楷體" pitchFamily="65" charset="-120"/>
              </a:rPr>
              <a:t>萬餘元。</a:t>
            </a:r>
          </a:p>
          <a:p>
            <a:r>
              <a:rPr lang="zh-TW" altLang="zh-TW" sz="2800" smtClean="0">
                <a:solidFill>
                  <a:srgbClr val="FFFF00"/>
                </a:solidFill>
                <a:latin typeface="標楷體" pitchFamily="65" charset="-120"/>
              </a:rPr>
              <a:t>經檢察官依違反貪污治罪條例「利用職務上之機會詐取財物罪」提起公訴。法院考量犯後坦承犯行，並繳還詐取之強制休假補助費，乃依違反刑法「詐取財物罪」判處有期徒刑</a:t>
            </a:r>
            <a:r>
              <a:rPr lang="en-US" altLang="zh-TW" sz="2800" smtClean="0">
                <a:solidFill>
                  <a:srgbClr val="FFFF00"/>
                </a:solidFill>
                <a:latin typeface="標楷體" pitchFamily="65" charset="-120"/>
              </a:rPr>
              <a:t>3</a:t>
            </a:r>
            <a:r>
              <a:rPr lang="zh-TW" altLang="zh-TW" sz="2800" smtClean="0">
                <a:solidFill>
                  <a:srgbClr val="FFFF00"/>
                </a:solidFill>
                <a:latin typeface="標楷體" pitchFamily="65" charset="-120"/>
              </a:rPr>
              <a:t>月，緩刑</a:t>
            </a:r>
            <a:r>
              <a:rPr lang="en-US" altLang="zh-TW" sz="2800" smtClean="0">
                <a:solidFill>
                  <a:srgbClr val="FFFF00"/>
                </a:solidFill>
                <a:latin typeface="標楷體" pitchFamily="65" charset="-120"/>
              </a:rPr>
              <a:t>2</a:t>
            </a:r>
            <a:r>
              <a:rPr lang="zh-TW" altLang="zh-TW" sz="2800" smtClean="0">
                <a:solidFill>
                  <a:srgbClr val="FFFF00"/>
                </a:solidFill>
                <a:latin typeface="標楷體" pitchFamily="65" charset="-120"/>
              </a:rPr>
              <a:t>年確定。</a:t>
            </a:r>
          </a:p>
          <a:p>
            <a:endParaRPr lang="zh-TW" altLang="en-US" sz="2800" smtClean="0">
              <a:solidFill>
                <a:schemeClr val="bg2"/>
              </a:solidFill>
            </a:endParaRPr>
          </a:p>
        </p:txBody>
      </p:sp>
    </p:spTree>
    <p:extLst>
      <p:ext uri="{BB962C8B-B14F-4D97-AF65-F5344CB8AC3E}">
        <p14:creationId xmlns:p14="http://schemas.microsoft.com/office/powerpoint/2010/main" val="339917866"/>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13" y="0"/>
            <a:ext cx="8229600" cy="981075"/>
          </a:xfrm>
        </p:spPr>
        <p:txBody>
          <a:bodyPr/>
          <a:lstStyle/>
          <a:p>
            <a:pPr>
              <a:defRPr/>
            </a:pPr>
            <a:r>
              <a:rPr lang="zh-TW" altLang="en-US" dirty="0" smtClean="0"/>
              <a:t>另詐領交通補助費呢</a:t>
            </a:r>
            <a:r>
              <a:rPr lang="en-US" altLang="zh-TW" dirty="0" smtClean="0"/>
              <a:t>?</a:t>
            </a:r>
            <a:endParaRPr lang="zh-TW" altLang="en-US" dirty="0"/>
          </a:p>
        </p:txBody>
      </p:sp>
      <p:sp>
        <p:nvSpPr>
          <p:cNvPr id="28675" name="內容版面配置區 2"/>
          <p:cNvSpPr>
            <a:spLocks noGrp="1"/>
          </p:cNvSpPr>
          <p:nvPr>
            <p:ph idx="1"/>
          </p:nvPr>
        </p:nvSpPr>
        <p:spPr>
          <a:xfrm>
            <a:off x="323850" y="981075"/>
            <a:ext cx="8569325" cy="5876925"/>
          </a:xfrm>
        </p:spPr>
        <p:txBody>
          <a:bodyPr/>
          <a:lstStyle/>
          <a:p>
            <a:pPr>
              <a:buFont typeface="Wingdings" pitchFamily="2" charset="2"/>
              <a:buChar char="l"/>
            </a:pPr>
            <a:r>
              <a:rPr lang="zh-TW" altLang="en-US" sz="2400" dirty="0" smtClean="0"/>
              <a:t>查上開交通費補助之對象為臺中市政府所屬 各機關學校編制內教職員工及非編制內人員乙節，臺中市政 府所屬機關學校補助員工交通費注意事項第</a:t>
            </a:r>
            <a:r>
              <a:rPr lang="en-US" altLang="zh-TW" sz="2400" dirty="0" smtClean="0"/>
              <a:t>2</a:t>
            </a:r>
            <a:r>
              <a:rPr lang="zh-TW" altLang="en-US" sz="2400" smtClean="0"/>
              <a:t>點訂有明文。是被告係基於臺中市政府警察局員工之身分請領交通補助費 並非基於其擔任戶口科科長之特定職務而請領交通補助費。 且觀諸系爭規定，亦包括「非編制內人員」，雖解釋上限於 「其薪資由單位預算、附屬單位預算、工程管理費及中央補 助款支應之人員，且不包含支領時新人員」，有「臺中市政 府所屬各機關學校補助員工交通費疑義說明」附卷可參，是 益證該交通補助費之申領與被告之特定職務無關。</a:t>
            </a:r>
            <a:endParaRPr lang="en-US" altLang="zh-TW" sz="2400" dirty="0" smtClean="0"/>
          </a:p>
          <a:p>
            <a:pPr>
              <a:buFontTx/>
              <a:buNone/>
            </a:pPr>
            <a:endParaRPr lang="en-US" altLang="zh-TW" dirty="0" smtClean="0"/>
          </a:p>
          <a:p>
            <a:r>
              <a:rPr lang="zh-TW" altLang="en-US" sz="4400" b="1" dirty="0" smtClean="0"/>
              <a:t> </a:t>
            </a:r>
            <a:r>
              <a:rPr lang="zh-TW" altLang="en-US" sz="4400" b="1" dirty="0" smtClean="0">
                <a:solidFill>
                  <a:srgbClr val="FFFF00"/>
                </a:solidFill>
              </a:rPr>
              <a:t>身分</a:t>
            </a:r>
            <a:r>
              <a:rPr lang="en-US" altLang="zh-TW" sz="4400" b="1" dirty="0" smtClean="0">
                <a:solidFill>
                  <a:srgbClr val="FFFF00"/>
                </a:solidFill>
              </a:rPr>
              <a:t> </a:t>
            </a:r>
            <a:r>
              <a:rPr lang="en-US" altLang="zh-TW" sz="4400" b="1" dirty="0" err="1" smtClean="0">
                <a:solidFill>
                  <a:srgbClr val="FFFF00"/>
                </a:solidFill>
              </a:rPr>
              <a:t>v.s</a:t>
            </a:r>
            <a:r>
              <a:rPr lang="zh-TW" altLang="en-US" sz="4400" b="1" dirty="0" smtClean="0">
                <a:solidFill>
                  <a:srgbClr val="FFFF00"/>
                </a:solidFill>
              </a:rPr>
              <a:t> 職務      財物 </a:t>
            </a:r>
            <a:r>
              <a:rPr lang="en-US" altLang="zh-TW" sz="4400" b="1" dirty="0" err="1" smtClean="0">
                <a:solidFill>
                  <a:srgbClr val="FFFF00"/>
                </a:solidFill>
              </a:rPr>
              <a:t>v.s</a:t>
            </a:r>
            <a:r>
              <a:rPr lang="zh-TW" altLang="en-US" sz="4400" b="1" dirty="0" smtClean="0">
                <a:solidFill>
                  <a:srgbClr val="FFFF00"/>
                </a:solidFill>
              </a:rPr>
              <a:t> 利益 </a:t>
            </a:r>
          </a:p>
        </p:txBody>
      </p:sp>
    </p:spTree>
    <p:extLst>
      <p:ext uri="{BB962C8B-B14F-4D97-AF65-F5344CB8AC3E}">
        <p14:creationId xmlns:p14="http://schemas.microsoft.com/office/powerpoint/2010/main" val="226414871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07576"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itchFamily="34" charset="-128"/>
                <a:ea typeface="MS UI Gothic" pitchFamily="34" charset="-128"/>
              </a:rPr>
              <a:t>政府採購與貪瀆</a:t>
            </a:r>
            <a:endParaRPr lang="zh-TW" altLang="en-US" sz="6600" b="1" dirty="0">
              <a:solidFill>
                <a:srgbClr val="FFFF00"/>
              </a:solidFill>
              <a:latin typeface="MS UI Gothic" pitchFamily="34" charset="-128"/>
              <a:ea typeface="MS UI Gothic" pitchFamily="34" charset="-128"/>
            </a:endParaRPr>
          </a:p>
        </p:txBody>
      </p:sp>
    </p:spTree>
    <p:extLst>
      <p:ext uri="{BB962C8B-B14F-4D97-AF65-F5344CB8AC3E}">
        <p14:creationId xmlns:p14="http://schemas.microsoft.com/office/powerpoint/2010/main" val="161609506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08600"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1190845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extLst>
              <p:ext uri="{D42A27DB-BD31-4B8C-83A1-F6EECF244321}">
                <p14:modId xmlns:p14="http://schemas.microsoft.com/office/powerpoint/2010/main" val="935976250"/>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09624"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txBox="1">
            <a:spLocks noChangeArrowheads="1"/>
          </p:cNvSpPr>
          <p:nvPr/>
        </p:nvSpPr>
        <p:spPr>
          <a:xfrm>
            <a:off x="0" y="239681"/>
            <a:ext cx="9144000" cy="11310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45720" rIns="45720" anchor="ctr" anchorCtr="1">
            <a:spAutoFit/>
          </a:bodyPr>
          <a:lstStyle>
            <a:lvl1pPr algn="l" rtl="0" eaLnBrk="1" latinLnBrk="0" hangingPunct="1">
              <a:spcBef>
                <a:spcPct val="0"/>
              </a:spcBef>
              <a:buNone/>
              <a:defRPr kumimoji="0" sz="46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00" fontAlgn="auto">
              <a:lnSpc>
                <a:spcPct val="125000"/>
              </a:lnSpc>
              <a:spcAft>
                <a:spcPts val="0"/>
              </a:spcAft>
              <a:defRPr/>
            </a:pPr>
            <a:r>
              <a:rPr lang="zh-TW" altLang="en-US" sz="5400" b="1" dirty="0" smtClean="0">
                <a:latin typeface="標楷體" pitchFamily="65" charset="-120"/>
                <a:ea typeface="標楷體" pitchFamily="65" charset="-120"/>
              </a:rPr>
              <a:t>採購</a:t>
            </a:r>
            <a:r>
              <a:rPr lang="en-US" altLang="zh-TW" sz="5400" b="1" dirty="0" smtClean="0">
                <a:ea typeface="標楷體" pitchFamily="65" charset="-120"/>
              </a:rPr>
              <a:t>--</a:t>
            </a:r>
            <a:r>
              <a:rPr lang="zh-TW" altLang="en-US" sz="5400" b="1" dirty="0" smtClean="0">
                <a:latin typeface="標楷體" pitchFamily="65" charset="-120"/>
                <a:ea typeface="標楷體" pitchFamily="65" charset="-120"/>
              </a:rPr>
              <a:t>民事？刑事？行政？</a:t>
            </a:r>
            <a:endParaRPr lang="zh-TW" altLang="en-US" sz="5400" b="1" dirty="0">
              <a:latin typeface="標楷體" pitchFamily="65" charset="-120"/>
              <a:ea typeface="標楷體" pitchFamily="65" charset="-120"/>
            </a:endParaRPr>
          </a:p>
        </p:txBody>
      </p:sp>
    </p:spTree>
    <p:extLst>
      <p:ext uri="{BB962C8B-B14F-4D97-AF65-F5344CB8AC3E}">
        <p14:creationId xmlns:p14="http://schemas.microsoft.com/office/powerpoint/2010/main" val="714461152"/>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
            <a:ext cx="9144000" cy="1179871"/>
          </a:xfrm>
          <a:noFill/>
        </p:spPr>
        <p:txBody>
          <a:bodyPr>
            <a:normAutofit fontScale="90000"/>
          </a:bodyPr>
          <a:lstStyle/>
          <a:p>
            <a:pPr algn="ctr"/>
            <a:r>
              <a:rPr lang="en-US" altLang="zh-TW" sz="4000" b="1" dirty="0" smtClean="0">
                <a:effectLst/>
                <a:latin typeface="標楷體" pitchFamily="65" charset="-120"/>
                <a:ea typeface="標楷體" pitchFamily="65" charset="-120"/>
              </a:rPr>
              <a:t>§31</a:t>
            </a:r>
            <a:r>
              <a:rPr lang="zh-TW" altLang="en-US" sz="4000" b="1" dirty="0" smtClean="0">
                <a:effectLst/>
                <a:latin typeface="標楷體" pitchFamily="65" charset="-120"/>
                <a:ea typeface="標楷體" pitchFamily="65" charset="-120"/>
              </a:rPr>
              <a:t>押標金不予發還  </a:t>
            </a:r>
            <a:r>
              <a:rPr lang="en-US" altLang="zh-TW" sz="4000" b="1" dirty="0" err="1" smtClean="0">
                <a:effectLst/>
                <a:latin typeface="+mn-lt"/>
                <a:ea typeface="標楷體" pitchFamily="65" charset="-120"/>
              </a:rPr>
              <a:t>v.s</a:t>
            </a:r>
            <a:r>
              <a:rPr lang="zh-TW" altLang="en-US" sz="4000" b="1" dirty="0" smtClean="0">
                <a:effectLst/>
                <a:ea typeface="標楷體" pitchFamily="65" charset="-120"/>
              </a:rPr>
              <a:t> </a:t>
            </a:r>
            <a:r>
              <a:rPr lang="en-US" altLang="zh-TW" sz="4000" b="1" dirty="0" smtClean="0">
                <a:effectLst/>
                <a:latin typeface="標楷體" pitchFamily="65" charset="-120"/>
                <a:ea typeface="標楷體" pitchFamily="65" charset="-120"/>
              </a:rPr>
              <a:t> §66</a:t>
            </a:r>
            <a:r>
              <a:rPr lang="zh-TW" altLang="en-US" sz="4000" b="1" dirty="0" smtClean="0">
                <a:effectLst/>
                <a:latin typeface="標楷體" pitchFamily="65" charset="-120"/>
                <a:ea typeface="標楷體" pitchFamily="65" charset="-120"/>
              </a:rPr>
              <a:t>沒收保證金</a:t>
            </a:r>
            <a:r>
              <a:rPr lang="en-US" altLang="zh-TW" sz="4000" b="1" dirty="0" smtClean="0">
                <a:effectLst/>
                <a:latin typeface="標楷體" pitchFamily="65" charset="-120"/>
                <a:ea typeface="標楷體" pitchFamily="65" charset="-120"/>
              </a:rPr>
              <a:t/>
            </a:r>
            <a:br>
              <a:rPr lang="en-US" altLang="zh-TW" sz="4000" b="1" dirty="0" smtClean="0">
                <a:effectLst/>
                <a:latin typeface="標楷體" pitchFamily="65" charset="-120"/>
                <a:ea typeface="標楷體" pitchFamily="65" charset="-120"/>
              </a:rPr>
            </a:br>
            <a:r>
              <a:rPr lang="en-US" altLang="zh-TW" sz="3600" b="1" dirty="0" smtClean="0">
                <a:solidFill>
                  <a:srgbClr val="FFC000"/>
                </a:solidFill>
                <a:effectLst/>
                <a:latin typeface="標楷體" pitchFamily="65" charset="-120"/>
                <a:ea typeface="標楷體" pitchFamily="65" charset="-120"/>
              </a:rPr>
              <a:t>(</a:t>
            </a:r>
            <a:r>
              <a:rPr lang="zh-TW" altLang="en-US" sz="3600" b="1" dirty="0" smtClean="0">
                <a:solidFill>
                  <a:srgbClr val="FFC000"/>
                </a:solidFill>
                <a:latin typeface="標楷體" pitchFamily="65" charset="-120"/>
                <a:ea typeface="標楷體" pitchFamily="65" charset="-120"/>
              </a:rPr>
              <a:t>最高</a:t>
            </a:r>
            <a:r>
              <a:rPr lang="zh-TW" altLang="en-US" sz="3600" b="1" dirty="0">
                <a:solidFill>
                  <a:srgbClr val="FFC000"/>
                </a:solidFill>
                <a:latin typeface="標楷體" pitchFamily="65" charset="-120"/>
                <a:ea typeface="標楷體" pitchFamily="65" charset="-120"/>
              </a:rPr>
              <a:t>行政法院</a:t>
            </a:r>
            <a:r>
              <a:rPr lang="en-US" altLang="zh-TW" sz="3600" b="1" dirty="0">
                <a:solidFill>
                  <a:srgbClr val="FFC000"/>
                </a:solidFill>
                <a:latin typeface="標楷體" pitchFamily="65" charset="-120"/>
                <a:ea typeface="標楷體" pitchFamily="65" charset="-120"/>
              </a:rPr>
              <a:t>97</a:t>
            </a:r>
            <a:r>
              <a:rPr lang="zh-TW" altLang="en-US" sz="3600" b="1" dirty="0">
                <a:solidFill>
                  <a:srgbClr val="FFC000"/>
                </a:solidFill>
                <a:latin typeface="標楷體" pitchFamily="65" charset="-120"/>
                <a:ea typeface="標楷體" pitchFamily="65" charset="-120"/>
              </a:rPr>
              <a:t>年</a:t>
            </a:r>
            <a:r>
              <a:rPr lang="en-US" altLang="zh-TW" sz="3600" b="1" dirty="0">
                <a:solidFill>
                  <a:srgbClr val="FFC000"/>
                </a:solidFill>
                <a:latin typeface="標楷體" pitchFamily="65" charset="-120"/>
                <a:ea typeface="標楷體" pitchFamily="65" charset="-120"/>
              </a:rPr>
              <a:t>5</a:t>
            </a:r>
            <a:r>
              <a:rPr lang="zh-TW" altLang="en-US" sz="3600" b="1" dirty="0">
                <a:solidFill>
                  <a:srgbClr val="FFC000"/>
                </a:solidFill>
                <a:latin typeface="標楷體" pitchFamily="65" charset="-120"/>
                <a:ea typeface="標楷體" pitchFamily="65" charset="-120"/>
              </a:rPr>
              <a:t>月聯席會議</a:t>
            </a:r>
            <a:r>
              <a:rPr lang="zh-TW" altLang="en-US" sz="3600" b="1" dirty="0" smtClean="0">
                <a:solidFill>
                  <a:srgbClr val="FFC000"/>
                </a:solidFill>
                <a:latin typeface="標楷體" pitchFamily="65" charset="-120"/>
                <a:ea typeface="標楷體" pitchFamily="65" charset="-120"/>
              </a:rPr>
              <a:t>決議</a:t>
            </a:r>
            <a:r>
              <a:rPr lang="en-US" altLang="zh-TW" sz="3600" b="1" dirty="0" smtClean="0">
                <a:solidFill>
                  <a:srgbClr val="FFC000"/>
                </a:solidFill>
                <a:latin typeface="標楷體" pitchFamily="65" charset="-120"/>
                <a:ea typeface="標楷體" pitchFamily="65" charset="-120"/>
              </a:rPr>
              <a:t>)</a:t>
            </a:r>
            <a:endParaRPr lang="zh-TW" altLang="en-US" sz="3600" b="1" dirty="0" smtClean="0">
              <a:solidFill>
                <a:srgbClr val="FFC000"/>
              </a:solidFill>
              <a:effectLst/>
              <a:latin typeface="標楷體" pitchFamily="65" charset="-120"/>
              <a:ea typeface="標楷體" pitchFamily="65" charset="-120"/>
            </a:endParaRPr>
          </a:p>
        </p:txBody>
      </p:sp>
      <p:sp>
        <p:nvSpPr>
          <p:cNvPr id="13315" name="Rectangle 3"/>
          <p:cNvSpPr>
            <a:spLocks noGrp="1" noChangeArrowheads="1"/>
          </p:cNvSpPr>
          <p:nvPr>
            <p:ph type="body" idx="1"/>
          </p:nvPr>
        </p:nvSpPr>
        <p:spPr>
          <a:xfrm>
            <a:off x="0" y="1342102"/>
            <a:ext cx="9144000" cy="5515897"/>
          </a:xfrm>
        </p:spPr>
        <p:txBody>
          <a:bodyPr>
            <a:normAutofit fontScale="92500"/>
          </a:bodyPr>
          <a:lstStyle/>
          <a:p>
            <a:pPr>
              <a:lnSpc>
                <a:spcPct val="80000"/>
              </a:lnSpc>
              <a:buFont typeface="Wingdings" pitchFamily="2" charset="2"/>
              <a:buNone/>
            </a:pPr>
            <a:r>
              <a:rPr lang="zh-TW" altLang="en-US" sz="2200" b="1" dirty="0" smtClean="0">
                <a:latin typeface="標楷體" pitchFamily="65" charset="-120"/>
                <a:ea typeface="標楷體" pitchFamily="65" charset="-120"/>
              </a:rPr>
              <a:t>政府採購法第</a:t>
            </a:r>
            <a:r>
              <a:rPr lang="en-US" altLang="zh-TW" sz="2200" b="1" dirty="0" smtClean="0">
                <a:latin typeface="標楷體" pitchFamily="65" charset="-120"/>
                <a:ea typeface="標楷體" pitchFamily="65" charset="-120"/>
              </a:rPr>
              <a:t>74</a:t>
            </a:r>
            <a:r>
              <a:rPr lang="zh-TW" altLang="en-US" sz="2200" b="1" dirty="0" smtClean="0">
                <a:latin typeface="標楷體" pitchFamily="65" charset="-120"/>
                <a:ea typeface="標楷體" pitchFamily="65" charset="-120"/>
              </a:rPr>
              <a:t>條規定：「廠商與機關間關於招標、審標、決標之爭議，</a:t>
            </a:r>
            <a:endParaRPr lang="en-US" altLang="zh-TW" sz="2200" b="1" dirty="0" smtClean="0">
              <a:latin typeface="標楷體" pitchFamily="65" charset="-120"/>
              <a:ea typeface="標楷體" pitchFamily="65" charset="-120"/>
            </a:endParaRPr>
          </a:p>
          <a:p>
            <a:pPr>
              <a:lnSpc>
                <a:spcPct val="80000"/>
              </a:lnSpc>
              <a:buFont typeface="Wingdings" pitchFamily="2" charset="2"/>
              <a:buNone/>
            </a:pPr>
            <a:r>
              <a:rPr lang="zh-TW" altLang="en-US" sz="2200" b="1" dirty="0" smtClean="0">
                <a:latin typeface="標楷體" pitchFamily="65" charset="-120"/>
                <a:ea typeface="標楷體" pitchFamily="65" charset="-120"/>
              </a:rPr>
              <a:t>得依本章規定提出異議及申訴。」採購申訴審議委員會對申訴所作之審議</a:t>
            </a:r>
          </a:p>
          <a:p>
            <a:pPr>
              <a:lnSpc>
                <a:spcPct val="80000"/>
              </a:lnSpc>
              <a:buFont typeface="Wingdings" pitchFamily="2" charset="2"/>
              <a:buNone/>
            </a:pPr>
            <a:r>
              <a:rPr lang="zh-TW" altLang="en-US" sz="2200" b="1" dirty="0" smtClean="0">
                <a:latin typeface="標楷體" pitchFamily="65" charset="-120"/>
                <a:ea typeface="標楷體" pitchFamily="65" charset="-120"/>
              </a:rPr>
              <a:t>判斷，依同法第</a:t>
            </a:r>
            <a:r>
              <a:rPr lang="en-US" altLang="zh-TW" sz="2200" b="1" dirty="0" smtClean="0">
                <a:latin typeface="標楷體" pitchFamily="65" charset="-120"/>
                <a:ea typeface="標楷體" pitchFamily="65" charset="-120"/>
              </a:rPr>
              <a:t>83</a:t>
            </a:r>
            <a:r>
              <a:rPr lang="zh-TW" altLang="en-US" sz="2200" b="1" dirty="0" smtClean="0">
                <a:latin typeface="標楷體" pitchFamily="65" charset="-120"/>
                <a:ea typeface="標楷體" pitchFamily="65" charset="-120"/>
              </a:rPr>
              <a:t>條規定，視同訴願決定。準此，立法者已就政府採購法</a:t>
            </a:r>
          </a:p>
          <a:p>
            <a:pPr>
              <a:lnSpc>
                <a:spcPct val="80000"/>
              </a:lnSpc>
              <a:buFont typeface="Wingdings" pitchFamily="2" charset="2"/>
              <a:buNone/>
            </a:pPr>
            <a:r>
              <a:rPr lang="zh-TW" altLang="en-US" sz="2200" b="1" dirty="0" smtClean="0">
                <a:latin typeface="標楷體" pitchFamily="65" charset="-120"/>
                <a:ea typeface="標楷體" pitchFamily="65" charset="-120"/>
              </a:rPr>
              <a:t>中廠商與機關間關於招標、審標、決標之爭議，規定屬於公法上爭議，其</a:t>
            </a:r>
          </a:p>
          <a:p>
            <a:pPr>
              <a:lnSpc>
                <a:spcPct val="80000"/>
              </a:lnSpc>
              <a:buFont typeface="Wingdings" pitchFamily="2" charset="2"/>
              <a:buNone/>
            </a:pPr>
            <a:r>
              <a:rPr lang="zh-TW" altLang="en-US" sz="2200" b="1" dirty="0" smtClean="0">
                <a:latin typeface="標楷體" pitchFamily="65" charset="-120"/>
                <a:ea typeface="標楷體" pitchFamily="65" charset="-120"/>
              </a:rPr>
              <a:t>訴訟事件自應由行政法院審判。</a:t>
            </a:r>
            <a:r>
              <a:rPr lang="zh-TW" altLang="en-US" sz="2200" b="1" dirty="0" smtClean="0">
                <a:solidFill>
                  <a:srgbClr val="FFFF00"/>
                </a:solidFill>
                <a:latin typeface="標楷體" pitchFamily="65" charset="-120"/>
                <a:ea typeface="標楷體" pitchFamily="65" charset="-120"/>
              </a:rPr>
              <a:t>機關依政府採購法第</a:t>
            </a:r>
            <a:r>
              <a:rPr lang="en-US" altLang="zh-TW" sz="2200" b="1" dirty="0" smtClean="0">
                <a:solidFill>
                  <a:srgbClr val="FFFF00"/>
                </a:solidFill>
                <a:latin typeface="標楷體" pitchFamily="65" charset="-120"/>
                <a:ea typeface="標楷體" pitchFamily="65" charset="-120"/>
              </a:rPr>
              <a:t>50</a:t>
            </a:r>
            <a:r>
              <a:rPr lang="zh-TW" altLang="en-US" sz="2200" b="1" dirty="0" smtClean="0">
                <a:solidFill>
                  <a:srgbClr val="FFFF00"/>
                </a:solidFill>
                <a:latin typeface="標楷體" pitchFamily="65" charset="-120"/>
                <a:ea typeface="標楷體" pitchFamily="65" charset="-120"/>
              </a:rPr>
              <a:t>條第</a:t>
            </a:r>
            <a:r>
              <a:rPr lang="en-US" altLang="zh-TW" sz="2200" b="1" dirty="0" smtClean="0">
                <a:solidFill>
                  <a:srgbClr val="FFFF00"/>
                </a:solidFill>
                <a:latin typeface="標楷體" pitchFamily="65" charset="-120"/>
                <a:ea typeface="標楷體" pitchFamily="65" charset="-120"/>
              </a:rPr>
              <a:t>1</a:t>
            </a:r>
            <a:r>
              <a:rPr lang="zh-TW" altLang="en-US" sz="2200" b="1" dirty="0" smtClean="0">
                <a:solidFill>
                  <a:srgbClr val="FFFF00"/>
                </a:solidFill>
                <a:latin typeface="標楷體" pitchFamily="65" charset="-120"/>
                <a:ea typeface="標楷體" pitchFamily="65" charset="-120"/>
              </a:rPr>
              <a:t>項第</a:t>
            </a:r>
            <a:r>
              <a:rPr lang="en-US" altLang="zh-TW" sz="2200" b="1" dirty="0" smtClean="0">
                <a:solidFill>
                  <a:srgbClr val="FFFF00"/>
                </a:solidFill>
                <a:latin typeface="標楷體" pitchFamily="65" charset="-120"/>
                <a:ea typeface="標楷體" pitchFamily="65" charset="-120"/>
              </a:rPr>
              <a:t>5</a:t>
            </a:r>
            <a:r>
              <a:rPr lang="zh-TW" altLang="en-US" sz="2200" b="1" dirty="0" smtClean="0">
                <a:solidFill>
                  <a:srgbClr val="FFFF00"/>
                </a:solidFill>
                <a:latin typeface="標楷體" pitchFamily="65" charset="-120"/>
                <a:ea typeface="標楷體" pitchFamily="65" charset="-120"/>
              </a:rPr>
              <a:t>款取消</a:t>
            </a:r>
          </a:p>
          <a:p>
            <a:pPr>
              <a:lnSpc>
                <a:spcPct val="80000"/>
              </a:lnSpc>
              <a:buFont typeface="Wingdings" pitchFamily="2" charset="2"/>
              <a:buNone/>
            </a:pPr>
            <a:r>
              <a:rPr lang="zh-TW" altLang="en-US" sz="2200" b="1" dirty="0" smtClean="0">
                <a:solidFill>
                  <a:srgbClr val="FFFF00"/>
                </a:solidFill>
                <a:latin typeface="標楷體" pitchFamily="65" charset="-120"/>
                <a:ea typeface="標楷體" pitchFamily="65" charset="-120"/>
              </a:rPr>
              <a:t>廠商之次低標決標保留權，同時依據投標須知以不同投標廠商間之投標文</a:t>
            </a:r>
          </a:p>
          <a:p>
            <a:pPr>
              <a:lnSpc>
                <a:spcPct val="80000"/>
              </a:lnSpc>
              <a:buFont typeface="Wingdings" pitchFamily="2" charset="2"/>
              <a:buNone/>
            </a:pPr>
            <a:r>
              <a:rPr lang="zh-TW" altLang="en-US" sz="2200" b="1" dirty="0" smtClean="0">
                <a:solidFill>
                  <a:srgbClr val="FFFF00"/>
                </a:solidFill>
                <a:latin typeface="標楷體" pitchFamily="65" charset="-120"/>
                <a:ea typeface="標楷體" pitchFamily="65" charset="-120"/>
              </a:rPr>
              <a:t>件內容有重大異常關聯情形，認廠商有同法第</a:t>
            </a:r>
            <a:r>
              <a:rPr lang="en-US" altLang="zh-TW" sz="2200" b="1" dirty="0" smtClean="0">
                <a:solidFill>
                  <a:srgbClr val="FFFF00"/>
                </a:solidFill>
                <a:latin typeface="標楷體" pitchFamily="65" charset="-120"/>
                <a:ea typeface="標楷體" pitchFamily="65" charset="-120"/>
              </a:rPr>
              <a:t>31</a:t>
            </a:r>
            <a:r>
              <a:rPr lang="zh-TW" altLang="en-US" sz="2200" b="1" dirty="0" smtClean="0">
                <a:solidFill>
                  <a:srgbClr val="FFFF00"/>
                </a:solidFill>
                <a:latin typeface="標楷體" pitchFamily="65" charset="-120"/>
                <a:ea typeface="標楷體" pitchFamily="65" charset="-120"/>
              </a:rPr>
              <a:t>條第</a:t>
            </a:r>
            <a:r>
              <a:rPr lang="en-US" altLang="zh-TW" sz="2200" b="1" dirty="0" smtClean="0">
                <a:solidFill>
                  <a:srgbClr val="FFFF00"/>
                </a:solidFill>
                <a:latin typeface="標楷體" pitchFamily="65" charset="-120"/>
                <a:ea typeface="標楷體" pitchFamily="65" charset="-120"/>
              </a:rPr>
              <a:t>2</a:t>
            </a:r>
            <a:r>
              <a:rPr lang="zh-TW" altLang="en-US" sz="2200" b="1" dirty="0" smtClean="0">
                <a:solidFill>
                  <a:srgbClr val="FFFF00"/>
                </a:solidFill>
                <a:latin typeface="標楷體" pitchFamily="65" charset="-120"/>
                <a:ea typeface="標楷體" pitchFamily="65" charset="-120"/>
              </a:rPr>
              <a:t>項第</a:t>
            </a:r>
            <a:r>
              <a:rPr lang="en-US" altLang="zh-TW" sz="2200" b="1" dirty="0" smtClean="0">
                <a:solidFill>
                  <a:srgbClr val="FFFF00"/>
                </a:solidFill>
                <a:latin typeface="標楷體" pitchFamily="65" charset="-120"/>
                <a:ea typeface="標楷體" pitchFamily="65" charset="-120"/>
              </a:rPr>
              <a:t>8</a:t>
            </a:r>
            <a:r>
              <a:rPr lang="zh-TW" altLang="en-US" sz="2200" b="1" dirty="0" smtClean="0">
                <a:solidFill>
                  <a:srgbClr val="FFFF00"/>
                </a:solidFill>
                <a:latin typeface="標楷體" pitchFamily="65" charset="-120"/>
                <a:ea typeface="標楷體" pitchFamily="65" charset="-120"/>
              </a:rPr>
              <a:t>款所定有影響</a:t>
            </a:r>
          </a:p>
          <a:p>
            <a:pPr>
              <a:lnSpc>
                <a:spcPct val="80000"/>
              </a:lnSpc>
              <a:buFont typeface="Wingdings" pitchFamily="2" charset="2"/>
              <a:buNone/>
            </a:pPr>
            <a:r>
              <a:rPr lang="zh-TW" altLang="en-US" sz="2200" b="1" dirty="0" smtClean="0">
                <a:solidFill>
                  <a:srgbClr val="FFFF00"/>
                </a:solidFill>
                <a:latin typeface="標楷體" pitchFamily="65" charset="-120"/>
                <a:ea typeface="標楷體" pitchFamily="65" charset="-120"/>
              </a:rPr>
              <a:t>採購公正之違反法令行為情形，不予發還其押標金。廠商對不予發還押標</a:t>
            </a:r>
          </a:p>
          <a:p>
            <a:pPr>
              <a:lnSpc>
                <a:spcPct val="80000"/>
              </a:lnSpc>
              <a:buFont typeface="Wingdings" pitchFamily="2" charset="2"/>
              <a:buNone/>
            </a:pPr>
            <a:r>
              <a:rPr lang="zh-TW" altLang="en-US" sz="2200" b="1" dirty="0" smtClean="0">
                <a:solidFill>
                  <a:srgbClr val="FFFF00"/>
                </a:solidFill>
                <a:latin typeface="標楷體" pitchFamily="65" charset="-120"/>
                <a:ea typeface="標楷體" pitchFamily="65" charset="-120"/>
              </a:rPr>
              <a:t>金行為如有爭議，即為關於決標之爭議，屬公法上爭議。</a:t>
            </a:r>
            <a:r>
              <a:rPr lang="zh-TW" altLang="en-US" sz="2200" b="1" dirty="0" smtClean="0">
                <a:latin typeface="標楷體" pitchFamily="65" charset="-120"/>
                <a:ea typeface="標楷體" pitchFamily="65" charset="-120"/>
              </a:rPr>
              <a:t>廠商雖僅對機關</a:t>
            </a:r>
          </a:p>
          <a:p>
            <a:pPr>
              <a:lnSpc>
                <a:spcPct val="80000"/>
              </a:lnSpc>
              <a:buFont typeface="Wingdings" pitchFamily="2" charset="2"/>
              <a:buNone/>
            </a:pPr>
            <a:r>
              <a:rPr lang="zh-TW" altLang="en-US" sz="2200" b="1" dirty="0" smtClean="0">
                <a:latin typeface="標楷體" pitchFamily="65" charset="-120"/>
                <a:ea typeface="標楷體" pitchFamily="65" charset="-120"/>
              </a:rPr>
              <a:t>不予發還押標金行為不服，而未對取消其次低標之決標保留權行為不服，</a:t>
            </a:r>
          </a:p>
          <a:p>
            <a:pPr>
              <a:lnSpc>
                <a:spcPct val="80000"/>
              </a:lnSpc>
              <a:buFont typeface="Wingdings" pitchFamily="2" charset="2"/>
              <a:buNone/>
            </a:pPr>
            <a:r>
              <a:rPr lang="zh-TW" altLang="en-US" sz="2200" b="1" dirty="0" smtClean="0">
                <a:latin typeface="標楷體" pitchFamily="65" charset="-120"/>
                <a:ea typeface="標楷體" pitchFamily="65" charset="-120"/>
              </a:rPr>
              <a:t>惟此乃廠商對機關所作數不利於己之行為一部不服，並不影響該不予發還</a:t>
            </a:r>
          </a:p>
          <a:p>
            <a:pPr>
              <a:lnSpc>
                <a:spcPct val="80000"/>
              </a:lnSpc>
              <a:buFont typeface="Wingdings" pitchFamily="2" charset="2"/>
              <a:buNone/>
            </a:pPr>
            <a:r>
              <a:rPr lang="zh-TW" altLang="en-US" sz="2200" b="1" dirty="0" smtClean="0">
                <a:latin typeface="標楷體" pitchFamily="65" charset="-120"/>
                <a:ea typeface="標楷體" pitchFamily="65" charset="-120"/>
              </a:rPr>
              <a:t>押標金行為之爭議為關於決標之爭議之判斷。因此，廠商不服機關不予發</a:t>
            </a:r>
          </a:p>
          <a:p>
            <a:pPr>
              <a:lnSpc>
                <a:spcPct val="80000"/>
              </a:lnSpc>
              <a:buFont typeface="Wingdings" pitchFamily="2" charset="2"/>
              <a:buNone/>
            </a:pPr>
            <a:r>
              <a:rPr lang="zh-TW" altLang="en-US" sz="2200" b="1" dirty="0" smtClean="0">
                <a:latin typeface="標楷體" pitchFamily="65" charset="-120"/>
                <a:ea typeface="標楷體" pitchFamily="65" charset="-120"/>
              </a:rPr>
              <a:t>還押標金行為經異議及申訴程序後，</a:t>
            </a:r>
            <a:r>
              <a:rPr lang="zh-TW" altLang="en-US" sz="2200" b="1" dirty="0" smtClean="0">
                <a:solidFill>
                  <a:srgbClr val="FFFF00"/>
                </a:solidFill>
                <a:latin typeface="標楷體" pitchFamily="65" charset="-120"/>
                <a:ea typeface="標楷體" pitchFamily="65" charset="-120"/>
              </a:rPr>
              <a:t>提起行政訴訟</a:t>
            </a:r>
            <a:r>
              <a:rPr lang="zh-TW" altLang="en-US" sz="2200" b="1" dirty="0" smtClean="0">
                <a:latin typeface="標楷體" pitchFamily="65" charset="-120"/>
                <a:ea typeface="標楷體" pitchFamily="65" charset="-120"/>
              </a:rPr>
              <a:t>，行政法院自有審判</a:t>
            </a:r>
          </a:p>
          <a:p>
            <a:pPr>
              <a:lnSpc>
                <a:spcPct val="80000"/>
              </a:lnSpc>
              <a:buFont typeface="Wingdings" pitchFamily="2" charset="2"/>
              <a:buNone/>
            </a:pPr>
            <a:r>
              <a:rPr lang="zh-TW" altLang="en-US" sz="2200" b="1" dirty="0" smtClean="0">
                <a:latin typeface="標楷體" pitchFamily="65" charset="-120"/>
                <a:ea typeface="標楷體" pitchFamily="65" charset="-120"/>
              </a:rPr>
              <a:t>權。至本院</a:t>
            </a:r>
            <a:r>
              <a:rPr lang="en-US" altLang="zh-TW" sz="2200" b="1" dirty="0" smtClean="0">
                <a:latin typeface="標楷體" pitchFamily="65" charset="-120"/>
                <a:ea typeface="標楷體" pitchFamily="65" charset="-120"/>
              </a:rPr>
              <a:t>93</a:t>
            </a:r>
            <a:r>
              <a:rPr lang="zh-TW" altLang="en-US" sz="2200" b="1" dirty="0" smtClean="0">
                <a:latin typeface="標楷體" pitchFamily="65" charset="-120"/>
                <a:ea typeface="標楷體" pitchFamily="65" charset="-120"/>
              </a:rPr>
              <a:t>年</a:t>
            </a:r>
            <a:r>
              <a:rPr lang="en-US" altLang="zh-TW" sz="2200" b="1" dirty="0" smtClean="0">
                <a:latin typeface="標楷體" pitchFamily="65" charset="-120"/>
                <a:ea typeface="標楷體" pitchFamily="65" charset="-120"/>
              </a:rPr>
              <a:t>2</a:t>
            </a:r>
            <a:r>
              <a:rPr lang="zh-TW" altLang="en-US" sz="2200" b="1" dirty="0" smtClean="0">
                <a:latin typeface="標楷體" pitchFamily="65" charset="-120"/>
                <a:ea typeface="標楷體" pitchFamily="65" charset="-120"/>
              </a:rPr>
              <a:t>月份庭長法官聯席會議決議之法律問題，係關於採購契</a:t>
            </a:r>
          </a:p>
          <a:p>
            <a:pPr>
              <a:lnSpc>
                <a:spcPct val="80000"/>
              </a:lnSpc>
              <a:buFont typeface="Wingdings" pitchFamily="2" charset="2"/>
              <a:buNone/>
            </a:pPr>
            <a:r>
              <a:rPr lang="zh-TW" altLang="en-US" sz="2200" b="1" dirty="0" smtClean="0">
                <a:latin typeface="標楷體" pitchFamily="65" charset="-120"/>
                <a:ea typeface="標楷體" pitchFamily="65" charset="-120"/>
              </a:rPr>
              <a:t>約履約問題而不予發還押標金所生之議，屬私權爭執，非公法上爭議，行</a:t>
            </a:r>
          </a:p>
          <a:p>
            <a:pPr>
              <a:lnSpc>
                <a:spcPct val="80000"/>
              </a:lnSpc>
              <a:buFont typeface="Wingdings" pitchFamily="2" charset="2"/>
              <a:buNone/>
            </a:pPr>
            <a:r>
              <a:rPr lang="zh-TW" altLang="en-US" sz="2200" b="1" dirty="0" smtClean="0">
                <a:latin typeface="標楷體" pitchFamily="65" charset="-120"/>
                <a:ea typeface="標楷體" pitchFamily="65" charset="-120"/>
              </a:rPr>
              <a:t>政法院自無審判權，與本件係廠商與機關間關於決標之爭議，屬公法上爭</a:t>
            </a:r>
          </a:p>
          <a:p>
            <a:pPr>
              <a:lnSpc>
                <a:spcPct val="80000"/>
              </a:lnSpc>
              <a:buFont typeface="Wingdings" pitchFamily="2" charset="2"/>
              <a:buNone/>
            </a:pPr>
            <a:r>
              <a:rPr lang="zh-TW" altLang="en-US" sz="2200" b="1" dirty="0" smtClean="0">
                <a:latin typeface="標楷體" pitchFamily="65" charset="-120"/>
                <a:ea typeface="標楷體" pitchFamily="65" charset="-120"/>
              </a:rPr>
              <a:t>議有間，附此敘明。</a:t>
            </a:r>
          </a:p>
        </p:txBody>
      </p:sp>
    </p:spTree>
    <p:extLst>
      <p:ext uri="{BB962C8B-B14F-4D97-AF65-F5344CB8AC3E}">
        <p14:creationId xmlns:p14="http://schemas.microsoft.com/office/powerpoint/2010/main" val="1089664030"/>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143000"/>
          </a:xfrm>
        </p:spPr>
        <p:txBody>
          <a:bodyPr>
            <a:normAutofit fontScale="90000"/>
          </a:bodyPr>
          <a:lstStyle/>
          <a:p>
            <a:pPr algn="ctr">
              <a:defRPr/>
            </a:pPr>
            <a:r>
              <a:rPr lang="zh-TW" altLang="en-US" b="1" dirty="0" smtClean="0">
                <a:latin typeface="標楷體" pitchFamily="65" charset="-120"/>
                <a:ea typeface="標楷體" pitchFamily="65" charset="-120"/>
              </a:rPr>
              <a:t>不論負責採購何階段均屬刑法公務員</a:t>
            </a:r>
            <a:endParaRPr lang="zh-TW" altLang="en-US" b="1" dirty="0">
              <a:latin typeface="標楷體" pitchFamily="65" charset="-120"/>
              <a:ea typeface="標楷體" pitchFamily="65" charset="-120"/>
            </a:endParaRPr>
          </a:p>
        </p:txBody>
      </p:sp>
      <p:sp>
        <p:nvSpPr>
          <p:cNvPr id="13315" name="內容版面配置區 2"/>
          <p:cNvSpPr>
            <a:spLocks noGrp="1"/>
          </p:cNvSpPr>
          <p:nvPr>
            <p:ph idx="1"/>
          </p:nvPr>
        </p:nvSpPr>
        <p:spPr>
          <a:xfrm>
            <a:off x="468313" y="1036638"/>
            <a:ext cx="8229600" cy="5059362"/>
          </a:xfrm>
        </p:spPr>
        <p:txBody>
          <a:bodyPr>
            <a:normAutofit lnSpcReduction="10000"/>
          </a:bodyPr>
          <a:lstStyle/>
          <a:p>
            <a:pPr>
              <a:buFont typeface="Wingdings" pitchFamily="2" charset="2"/>
              <a:buChar char="l"/>
            </a:pPr>
            <a:r>
              <a:rPr lang="zh-TW" altLang="en-US" sz="2800" smtClean="0"/>
              <a:t>最高法院</a:t>
            </a:r>
            <a:r>
              <a:rPr lang="en-US" altLang="zh-TW" sz="2800" smtClean="0"/>
              <a:t>97</a:t>
            </a:r>
            <a:r>
              <a:rPr lang="zh-TW" altLang="en-US" sz="2800" smtClean="0"/>
              <a:t>年度台上字第</a:t>
            </a:r>
            <a:r>
              <a:rPr lang="en-US" altLang="zh-TW" sz="2800" smtClean="0"/>
              <a:t>3868</a:t>
            </a:r>
            <a:r>
              <a:rPr lang="zh-TW" altLang="en-US" sz="2800" smtClean="0"/>
              <a:t>號判決</a:t>
            </a:r>
            <a:endParaRPr lang="en-US" altLang="zh-TW" sz="2800" smtClean="0"/>
          </a:p>
          <a:p>
            <a:pPr algn="ctr">
              <a:buFontTx/>
              <a:buNone/>
            </a:pPr>
            <a:r>
              <a:rPr lang="zh-TW" altLang="en-US" sz="2800" b="1" smtClean="0">
                <a:solidFill>
                  <a:srgbClr val="FFFF00"/>
                </a:solidFill>
              </a:rPr>
              <a:t> （自來水公司工程師，不實驗收圖利）</a:t>
            </a:r>
            <a:endParaRPr lang="en-US" altLang="zh-TW" sz="2800" b="1" smtClean="0">
              <a:solidFill>
                <a:srgbClr val="FFFF00"/>
              </a:solidFill>
            </a:endParaRPr>
          </a:p>
          <a:p>
            <a:pPr>
              <a:buFontTx/>
              <a:buNone/>
            </a:pPr>
            <a:r>
              <a:rPr lang="zh-TW" altLang="en-US" sz="2400" smtClean="0"/>
              <a:t>　公營事業依政府採購法辦理採購，自招標、決標（包含開標、投標、審標）、履約管理（包含訂定採購契約、對工程採購之分段查驗）、至驗收，均屬完成採購作業之各階段行為，具有連貫性，不容任意予以割裂。雖現行政府採購法就採購機關（包含事業單位在內）與廠商間就有關採購事項所生之爭議，依是否已經訂約而異其處理程序，</a:t>
            </a:r>
            <a:r>
              <a:rPr lang="zh-TW" altLang="en-US" sz="2400" b="1" smtClean="0">
                <a:solidFill>
                  <a:srgbClr val="FFFF00"/>
                </a:solidFill>
              </a:rPr>
              <a:t>即就招標、審標、決標等訂約前之作為，以異議、申訴等行政爭訟程序救濟，申訴審議判斷視同訴願決定</a:t>
            </a:r>
            <a:r>
              <a:rPr lang="zh-TW" altLang="en-US" sz="2400" smtClean="0"/>
              <a:t>；</a:t>
            </a:r>
            <a:r>
              <a:rPr lang="zh-TW" altLang="en-US" sz="2400" b="1" smtClean="0">
                <a:solidFill>
                  <a:srgbClr val="00FF00"/>
                </a:solidFill>
              </a:rPr>
              <a:t>訂約後之履約爭議，則以調解或仲裁等程序解決</a:t>
            </a:r>
            <a:r>
              <a:rPr lang="zh-TW" altLang="en-US" sz="2400" smtClean="0"/>
              <a:t>（九十一年二月六日修正政府採購法第七十四條、第七十五條第一項第一款、第七十六條、第八十三條、第八十五條之一至之四等規定參照）。適用之理。</a:t>
            </a:r>
            <a:endParaRPr lang="en-US" altLang="zh-TW" sz="2400" smtClean="0"/>
          </a:p>
          <a:p>
            <a:endParaRPr lang="zh-TW" altLang="en-US" smtClean="0"/>
          </a:p>
        </p:txBody>
      </p:sp>
      <p:sp>
        <p:nvSpPr>
          <p:cNvPr id="4" name="投影片編號版面配置區 3"/>
          <p:cNvSpPr>
            <a:spLocks noGrp="1"/>
          </p:cNvSpPr>
          <p:nvPr>
            <p:ph type="sldNum" sz="quarter" idx="12"/>
          </p:nvPr>
        </p:nvSpPr>
        <p:spPr/>
        <p:txBody>
          <a:bodyPr/>
          <a:lstStyle/>
          <a:p>
            <a:pPr>
              <a:defRPr/>
            </a:pPr>
            <a:fld id="{3FD73343-E7B5-49E5-8456-26726B6D9C53}" type="slidenum">
              <a:rPr lang="zh-TW" altLang="en-US" smtClean="0"/>
              <a:pPr>
                <a:defRPr/>
              </a:pPr>
              <a:t>68</a:t>
            </a:fld>
            <a:endParaRPr lang="en-US" altLang="zh-TW"/>
          </a:p>
        </p:txBody>
      </p:sp>
    </p:spTree>
    <p:extLst>
      <p:ext uri="{BB962C8B-B14F-4D97-AF65-F5344CB8AC3E}">
        <p14:creationId xmlns:p14="http://schemas.microsoft.com/office/powerpoint/2010/main" val="2720939299"/>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33350"/>
            <a:ext cx="9144000" cy="1282700"/>
          </a:xfrm>
        </p:spPr>
        <p:txBody>
          <a:bodyPr>
            <a:normAutofit fontScale="90000"/>
          </a:bodyPr>
          <a:lstStyle/>
          <a:p>
            <a:pPr algn="ctr">
              <a:defRPr/>
            </a:pPr>
            <a:r>
              <a:rPr lang="zh-TW" altLang="en-US" b="1" dirty="0" smtClean="0">
                <a:latin typeface="標楷體" pitchFamily="65" charset="-120"/>
                <a:ea typeface="標楷體" pitchFamily="65" charset="-120"/>
              </a:rPr>
              <a:t>不論負責採購何階段均屬刑法公務員</a:t>
            </a:r>
            <a:endParaRPr lang="zh-TW" altLang="en-US" b="1" dirty="0"/>
          </a:p>
        </p:txBody>
      </p:sp>
      <p:sp>
        <p:nvSpPr>
          <p:cNvPr id="14339" name="內容版面配置區 2"/>
          <p:cNvSpPr>
            <a:spLocks noGrp="1"/>
          </p:cNvSpPr>
          <p:nvPr>
            <p:ph idx="1"/>
          </p:nvPr>
        </p:nvSpPr>
        <p:spPr>
          <a:xfrm>
            <a:off x="0" y="1504950"/>
            <a:ext cx="9144000" cy="4660900"/>
          </a:xfrm>
        </p:spPr>
        <p:txBody>
          <a:bodyPr/>
          <a:lstStyle/>
          <a:p>
            <a:r>
              <a:rPr lang="zh-TW" altLang="en-US" sz="2400" smtClean="0"/>
              <a:t>其中關於招標、審標、決標等階段爭議之申訴審議判斷視同訴願決定，固應認均係執行公權力之行為；然機關於訂約後與廠商間之履約爭議（包括履約管理及驗收），依九十一年二月六日修正前政府採購法第七十四條規定，原亦得適用異議、申訴程序解決，嗣該法於九十一年二月六日修正時，雖就履約爭議修正為以調解、仲裁程序解決，惟其立法意旨僅在於使救濟制度單純化，並避免原規定履約或驗收之爭議，得由得標廠商自由選擇適用申訴程序或仲裁、起訴，將造成救濟體系積極衝突，實有不宜，爰予刪除（見該法第七十四條修正理由）；則此之修正，乃立法者基於晚近行政事務態樣日益複雜，對於某類行政事項處理結果，應如何定其爭訟途徑，而單純從簡化救濟程序上之考量所為之技術性規定而已。</a:t>
            </a:r>
          </a:p>
        </p:txBody>
      </p:sp>
      <p:sp>
        <p:nvSpPr>
          <p:cNvPr id="4" name="投影片編號版面配置區 3"/>
          <p:cNvSpPr>
            <a:spLocks noGrp="1"/>
          </p:cNvSpPr>
          <p:nvPr>
            <p:ph type="sldNum" sz="quarter" idx="12"/>
          </p:nvPr>
        </p:nvSpPr>
        <p:spPr/>
        <p:txBody>
          <a:bodyPr/>
          <a:lstStyle/>
          <a:p>
            <a:pPr>
              <a:defRPr/>
            </a:pPr>
            <a:fld id="{F986DFEC-97B1-42D9-A3D8-F3A6A9368F6E}" type="slidenum">
              <a:rPr lang="zh-TW" altLang="en-US" smtClean="0"/>
              <a:pPr>
                <a:defRPr/>
              </a:pPr>
              <a:t>69</a:t>
            </a:fld>
            <a:endParaRPr lang="en-US" altLang="zh-TW"/>
          </a:p>
        </p:txBody>
      </p:sp>
    </p:spTree>
    <p:extLst>
      <p:ext uri="{BB962C8B-B14F-4D97-AF65-F5344CB8AC3E}">
        <p14:creationId xmlns:p14="http://schemas.microsoft.com/office/powerpoint/2010/main" val="423636195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143000"/>
          </a:xfrm>
        </p:spPr>
        <p:txBody>
          <a:bodyPr/>
          <a:lstStyle/>
          <a:p>
            <a:pPr algn="ctr">
              <a:defRPr/>
            </a:pPr>
            <a:r>
              <a:rPr lang="zh-TW" altLang="en-US" sz="4800" b="1" dirty="0" smtClean="0">
                <a:solidFill>
                  <a:srgbClr val="FFFF00"/>
                </a:solidFill>
              </a:rPr>
              <a:t>妨害公務</a:t>
            </a:r>
            <a:r>
              <a:rPr lang="en-US" altLang="zh-TW" sz="4800" b="1" dirty="0" err="1" smtClean="0">
                <a:solidFill>
                  <a:srgbClr val="FFFF00"/>
                </a:solidFill>
              </a:rPr>
              <a:t>v.s</a:t>
            </a:r>
            <a:r>
              <a:rPr lang="zh-TW" altLang="en-US" sz="4800" b="1" dirty="0" smtClean="0">
                <a:solidFill>
                  <a:srgbClr val="FFFF00"/>
                </a:solidFill>
              </a:rPr>
              <a:t>傷害；和解</a:t>
            </a:r>
            <a:r>
              <a:rPr lang="en-US" altLang="zh-TW" sz="4800" b="1" dirty="0" err="1" smtClean="0">
                <a:solidFill>
                  <a:srgbClr val="FFFF00"/>
                </a:solidFill>
              </a:rPr>
              <a:t>v.s</a:t>
            </a:r>
            <a:r>
              <a:rPr lang="zh-TW" altLang="en-US" sz="4800" b="1" dirty="0" smtClean="0">
                <a:solidFill>
                  <a:srgbClr val="FFFF00"/>
                </a:solidFill>
              </a:rPr>
              <a:t>調解</a:t>
            </a:r>
            <a:endParaRPr lang="zh-TW" altLang="en-US" sz="4800" dirty="0"/>
          </a:p>
        </p:txBody>
      </p:sp>
      <p:pic>
        <p:nvPicPr>
          <p:cNvPr id="31747" name="內容版面配置區 4" descr="4.png"/>
          <p:cNvPicPr>
            <a:picLocks noGrp="1" noChangeAspect="1"/>
          </p:cNvPicPr>
          <p:nvPr>
            <p:ph idx="1"/>
          </p:nvPr>
        </p:nvPicPr>
        <p:blipFill>
          <a:blip r:embed="rId2"/>
          <a:srcRect/>
          <a:stretch>
            <a:fillRect/>
          </a:stretch>
        </p:blipFill>
        <p:spPr>
          <a:xfrm>
            <a:off x="0" y="1039813"/>
            <a:ext cx="9144000" cy="5818187"/>
          </a:xfrm>
        </p:spPr>
      </p:pic>
      <p:sp>
        <p:nvSpPr>
          <p:cNvPr id="4" name="投影片編號版面配置區 3"/>
          <p:cNvSpPr>
            <a:spLocks noGrp="1"/>
          </p:cNvSpPr>
          <p:nvPr>
            <p:ph type="sldNum" sz="quarter" idx="12"/>
          </p:nvPr>
        </p:nvSpPr>
        <p:spPr/>
        <p:txBody>
          <a:bodyPr/>
          <a:lstStyle/>
          <a:p>
            <a:pPr>
              <a:defRPr/>
            </a:pPr>
            <a:fld id="{8D5989DE-B00E-486C-8734-FDF80DCB0038}" type="slidenum">
              <a:rPr lang="zh-TW" altLang="en-US" smtClean="0"/>
              <a:pPr>
                <a:defRPr/>
              </a:pPr>
              <a:t>7</a:t>
            </a:fld>
            <a:endParaRPr lang="en-US" altLang="zh-TW"/>
          </a:p>
        </p:txBody>
      </p:sp>
    </p:spTree>
    <p:extLst>
      <p:ext uri="{BB962C8B-B14F-4D97-AF65-F5344CB8AC3E}">
        <p14:creationId xmlns:p14="http://schemas.microsoft.com/office/powerpoint/2010/main" val="834498047"/>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143000"/>
          </a:xfrm>
        </p:spPr>
        <p:txBody>
          <a:bodyPr>
            <a:normAutofit fontScale="90000"/>
          </a:bodyPr>
          <a:lstStyle/>
          <a:p>
            <a:pPr algn="ctr">
              <a:defRPr/>
            </a:pPr>
            <a:r>
              <a:rPr lang="zh-TW" altLang="en-US" b="1" dirty="0" smtClean="0">
                <a:latin typeface="標楷體" pitchFamily="65" charset="-120"/>
                <a:ea typeface="標楷體" pitchFamily="65" charset="-120"/>
              </a:rPr>
              <a:t>不論負責採購何階段均屬刑法公務員</a:t>
            </a:r>
            <a:endParaRPr lang="zh-TW" altLang="en-US" dirty="0"/>
          </a:p>
        </p:txBody>
      </p:sp>
      <p:sp>
        <p:nvSpPr>
          <p:cNvPr id="15363" name="內容版面配置區 2"/>
          <p:cNvSpPr>
            <a:spLocks noGrp="1"/>
          </p:cNvSpPr>
          <p:nvPr>
            <p:ph idx="1"/>
          </p:nvPr>
        </p:nvSpPr>
        <p:spPr>
          <a:xfrm>
            <a:off x="390525" y="1131888"/>
            <a:ext cx="8229600" cy="5503862"/>
          </a:xfrm>
        </p:spPr>
        <p:txBody>
          <a:bodyPr/>
          <a:lstStyle/>
          <a:p>
            <a:r>
              <a:rPr lang="zh-TW" altLang="en-US" sz="2800" smtClean="0"/>
              <a:t>此種區分，使出自同一採購行為之爭議，強分為須依兩種不同之爭訟程序以求救濟，是否適當，已不無爭議。又參諸上揭說明，</a:t>
            </a:r>
            <a:r>
              <a:rPr lang="zh-TW" altLang="en-US" sz="2800" b="1" smtClean="0">
                <a:solidFill>
                  <a:srgbClr val="FFFF00"/>
                </a:solidFill>
              </a:rPr>
              <a:t>依政府採購法規定之公營事業之承辦、監辦採購等人員，既均屬修正後刑法第十條第二項第一款後段之「授權公務員」</a:t>
            </a:r>
            <a:r>
              <a:rPr lang="zh-TW" altLang="en-US" sz="2800" smtClean="0"/>
              <a:t>，亦</a:t>
            </a:r>
            <a:r>
              <a:rPr lang="zh-TW" altLang="en-US" sz="2800" b="1" smtClean="0">
                <a:solidFill>
                  <a:srgbClr val="FFFF00"/>
                </a:solidFill>
              </a:rPr>
              <a:t>無僅因上開處理爭議之救濟程序上之便宜規定，即進而強行區分其承辦、監辦前階段之招標、審標、決標等人員，始屬刑法上之公務員，而後階段之履約、驗收等承辦、監辦人員，則否定其為刑法上公務員</a:t>
            </a:r>
            <a:r>
              <a:rPr lang="zh-TW" altLang="en-US" sz="2800" smtClean="0"/>
              <a:t>，而致原本同以依法令從事公共利益為前提之群體事務（即公 共事務）定其主體屬性之體系，因此割裂而異其適用之理</a:t>
            </a:r>
            <a:r>
              <a:rPr lang="zh-TW" altLang="en-US" sz="2400" smtClean="0"/>
              <a:t>。</a:t>
            </a:r>
          </a:p>
        </p:txBody>
      </p:sp>
      <p:sp>
        <p:nvSpPr>
          <p:cNvPr id="4" name="投影片編號版面配置區 3"/>
          <p:cNvSpPr>
            <a:spLocks noGrp="1"/>
          </p:cNvSpPr>
          <p:nvPr>
            <p:ph type="sldNum" sz="quarter" idx="12"/>
          </p:nvPr>
        </p:nvSpPr>
        <p:spPr/>
        <p:txBody>
          <a:bodyPr/>
          <a:lstStyle/>
          <a:p>
            <a:pPr>
              <a:defRPr/>
            </a:pPr>
            <a:fld id="{3F6F7159-F6DE-455D-97A0-E1C261F53AEB}" type="slidenum">
              <a:rPr lang="zh-TW" altLang="en-US" smtClean="0"/>
              <a:pPr>
                <a:defRPr/>
              </a:pPr>
              <a:t>70</a:t>
            </a:fld>
            <a:endParaRPr lang="en-US" altLang="zh-TW"/>
          </a:p>
        </p:txBody>
      </p:sp>
    </p:spTree>
    <p:extLst>
      <p:ext uri="{BB962C8B-B14F-4D97-AF65-F5344CB8AC3E}">
        <p14:creationId xmlns:p14="http://schemas.microsoft.com/office/powerpoint/2010/main" val="3714533841"/>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0" y="0"/>
            <a:ext cx="9144000"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4800" b="1" dirty="0" smtClean="0">
                <a:effectLst/>
                <a:ea typeface="標楷體" pitchFamily="65" charset="-120"/>
              </a:rPr>
              <a:t>採購各階段常見各種違法情形</a:t>
            </a:r>
            <a:r>
              <a:rPr lang="en-US" altLang="zh-TW" sz="4800" b="1" dirty="0" smtClean="0">
                <a:effectLst/>
                <a:ea typeface="標楷體" pitchFamily="65" charset="-120"/>
              </a:rPr>
              <a:t>-1</a:t>
            </a:r>
          </a:p>
        </p:txBody>
      </p:sp>
      <p:sp>
        <p:nvSpPr>
          <p:cNvPr id="214019" name="Rectangle 3"/>
          <p:cNvSpPr>
            <a:spLocks noGrp="1" noChangeArrowheads="1"/>
          </p:cNvSpPr>
          <p:nvPr>
            <p:ph type="body" idx="1"/>
          </p:nvPr>
        </p:nvSpPr>
        <p:spPr>
          <a:xfrm>
            <a:off x="195263" y="1171575"/>
            <a:ext cx="8948737" cy="5853113"/>
          </a:xfrm>
        </p:spPr>
        <p:txBody>
          <a:bodyPr/>
          <a:lstStyle/>
          <a:p>
            <a:pPr>
              <a:buFont typeface="Wingdings" pitchFamily="2" charset="2"/>
              <a:buChar char="l"/>
            </a:pPr>
            <a:r>
              <a:rPr lang="zh-TW" altLang="en-US" b="1" smtClean="0">
                <a:solidFill>
                  <a:srgbClr val="FFFF00"/>
                </a:solidFill>
              </a:rPr>
              <a:t>規劃設計階段</a:t>
            </a:r>
            <a:r>
              <a:rPr lang="en-US" altLang="zh-TW" b="1" smtClean="0">
                <a:solidFill>
                  <a:srgbClr val="FFFF00"/>
                </a:solidFill>
              </a:rPr>
              <a:t>---</a:t>
            </a:r>
            <a:r>
              <a:rPr lang="zh-TW" altLang="en-US" b="1" smtClean="0">
                <a:solidFill>
                  <a:srgbClr val="FFFF00"/>
                </a:solidFill>
              </a:rPr>
              <a:t>綁標（資格與規格）</a:t>
            </a:r>
            <a:endParaRPr lang="en-US" altLang="zh-TW" b="1" smtClean="0">
              <a:solidFill>
                <a:srgbClr val="FFFF00"/>
              </a:solidFill>
            </a:endParaRPr>
          </a:p>
          <a:p>
            <a:pPr lvl="1">
              <a:buFont typeface="Wingdings" pitchFamily="2" charset="2"/>
              <a:buChar char="u"/>
            </a:pPr>
            <a:r>
              <a:rPr lang="zh-TW" altLang="en-US" b="1" smtClean="0"/>
              <a:t>指定特殊規格、工法、材料綁標</a:t>
            </a:r>
          </a:p>
          <a:p>
            <a:pPr lvl="1">
              <a:buFont typeface="Wingdings" pitchFamily="2" charset="2"/>
              <a:buChar char="u"/>
            </a:pPr>
            <a:r>
              <a:rPr lang="zh-TW" altLang="en-US" b="1" smtClean="0"/>
              <a:t>洩漏規劃內容</a:t>
            </a:r>
          </a:p>
          <a:p>
            <a:pPr lvl="1">
              <a:buFont typeface="Wingdings" pitchFamily="2" charset="2"/>
              <a:buChar char="u"/>
            </a:pPr>
            <a:r>
              <a:rPr lang="zh-TW" altLang="en-US" b="1" smtClean="0"/>
              <a:t>虛列數量提供廠商低價搶標</a:t>
            </a:r>
          </a:p>
          <a:p>
            <a:pPr lvl="1">
              <a:buFont typeface="Wingdings" pitchFamily="2" charset="2"/>
              <a:buChar char="u"/>
            </a:pPr>
            <a:r>
              <a:rPr lang="zh-TW" altLang="en-US" b="1" smtClean="0"/>
              <a:t>訂定工期不當</a:t>
            </a:r>
          </a:p>
          <a:p>
            <a:pPr lvl="1">
              <a:buFont typeface="Wingdings" pitchFamily="2" charset="2"/>
              <a:buChar char="u"/>
            </a:pPr>
            <a:r>
              <a:rPr lang="zh-TW" altLang="en-US" b="1" smtClean="0"/>
              <a:t>設定過嚴或不實之資格要求</a:t>
            </a:r>
          </a:p>
          <a:p>
            <a:pPr>
              <a:buClr>
                <a:schemeClr val="tx1"/>
              </a:buClr>
              <a:buFont typeface="Wingdings" pitchFamily="2" charset="2"/>
              <a:buChar char="l"/>
            </a:pPr>
            <a:r>
              <a:rPr lang="zh-TW" altLang="en-US" b="1" smtClean="0">
                <a:solidFill>
                  <a:srgbClr val="FFFF00"/>
                </a:solidFill>
              </a:rPr>
              <a:t>發包訂約階段</a:t>
            </a:r>
            <a:r>
              <a:rPr lang="en-US" altLang="zh-TW" b="1" smtClean="0">
                <a:solidFill>
                  <a:srgbClr val="FFFF00"/>
                </a:solidFill>
              </a:rPr>
              <a:t>---</a:t>
            </a:r>
            <a:r>
              <a:rPr lang="zh-TW" altLang="en-US" b="1" smtClean="0">
                <a:solidFill>
                  <a:srgbClr val="FFFF00"/>
                </a:solidFill>
              </a:rPr>
              <a:t>借牌、圍標</a:t>
            </a:r>
          </a:p>
          <a:p>
            <a:pPr lvl="1">
              <a:buClr>
                <a:schemeClr val="tx1"/>
              </a:buClr>
              <a:buFont typeface="Wingdings" pitchFamily="2" charset="2"/>
              <a:buChar char="u"/>
            </a:pPr>
            <a:r>
              <a:rPr lang="zh-TW" altLang="en-US" b="1" smtClean="0"/>
              <a:t>應予得標不予決標，或審標不實，應廢標卻決標</a:t>
            </a:r>
          </a:p>
          <a:p>
            <a:pPr lvl="1">
              <a:buClr>
                <a:schemeClr val="tx1"/>
              </a:buClr>
              <a:buFont typeface="Wingdings" pitchFamily="2" charset="2"/>
              <a:buChar char="u"/>
            </a:pPr>
            <a:r>
              <a:rPr lang="zh-TW" altLang="en-US" b="1" smtClean="0"/>
              <a:t>洩漏底價</a:t>
            </a:r>
          </a:p>
          <a:p>
            <a:pPr lvl="1">
              <a:buClr>
                <a:schemeClr val="tx1"/>
              </a:buClr>
              <a:buFont typeface="Wingdings" pitchFamily="2" charset="2"/>
              <a:buChar char="u"/>
            </a:pPr>
            <a:r>
              <a:rPr lang="zh-TW" altLang="en-US" b="1" smtClean="0"/>
              <a:t>化整為零，無故分批辦理</a:t>
            </a:r>
          </a:p>
          <a:p>
            <a:pPr lvl="1">
              <a:buClr>
                <a:schemeClr val="tx1"/>
              </a:buClr>
              <a:buFont typeface="Wingdings" pitchFamily="2" charset="2"/>
              <a:buChar char="u"/>
            </a:pPr>
            <a:r>
              <a:rPr lang="zh-TW" altLang="en-US" b="1" smtClean="0"/>
              <a:t>任意縮短標期或限制郵購</a:t>
            </a:r>
          </a:p>
        </p:txBody>
      </p:sp>
    </p:spTree>
    <p:extLst>
      <p:ext uri="{BB962C8B-B14F-4D97-AF65-F5344CB8AC3E}">
        <p14:creationId xmlns:p14="http://schemas.microsoft.com/office/powerpoint/2010/main" val="4267018217"/>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0" y="0"/>
            <a:ext cx="9144000"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4800" b="1" dirty="0" smtClean="0">
                <a:effectLst/>
                <a:ea typeface="標楷體" pitchFamily="65" charset="-120"/>
              </a:rPr>
              <a:t>採購各階段常見各種違法情形</a:t>
            </a:r>
            <a:r>
              <a:rPr lang="en-US" altLang="zh-TW" sz="4800" b="1" dirty="0" smtClean="0">
                <a:effectLst/>
                <a:ea typeface="標楷體" pitchFamily="65" charset="-120"/>
              </a:rPr>
              <a:t>-2</a:t>
            </a:r>
            <a:endParaRPr lang="zh-TW" altLang="en-US" sz="4800" b="1" dirty="0" smtClean="0">
              <a:effectLst/>
              <a:ea typeface="標楷體" pitchFamily="65" charset="-120"/>
            </a:endParaRPr>
          </a:p>
        </p:txBody>
      </p:sp>
      <p:sp>
        <p:nvSpPr>
          <p:cNvPr id="215043" name="Rectangle 3"/>
          <p:cNvSpPr>
            <a:spLocks noGrp="1" noChangeArrowheads="1"/>
          </p:cNvSpPr>
          <p:nvPr>
            <p:ph type="body" idx="1"/>
          </p:nvPr>
        </p:nvSpPr>
        <p:spPr>
          <a:xfrm>
            <a:off x="0" y="1211263"/>
            <a:ext cx="9144000" cy="5646737"/>
          </a:xfrm>
        </p:spPr>
        <p:txBody>
          <a:bodyPr/>
          <a:lstStyle/>
          <a:p>
            <a:pPr>
              <a:lnSpc>
                <a:spcPct val="90000"/>
              </a:lnSpc>
              <a:buFont typeface="Wingdings" pitchFamily="2" charset="2"/>
              <a:buChar char="l"/>
            </a:pPr>
            <a:r>
              <a:rPr lang="zh-TW" altLang="en-US" b="1" smtClean="0">
                <a:solidFill>
                  <a:srgbClr val="FFFF00"/>
                </a:solidFill>
              </a:rPr>
              <a:t>施工監造階段</a:t>
            </a:r>
          </a:p>
          <a:p>
            <a:pPr lvl="1">
              <a:lnSpc>
                <a:spcPct val="90000"/>
              </a:lnSpc>
              <a:buFont typeface="Wingdings" pitchFamily="2" charset="2"/>
              <a:buChar char="u"/>
            </a:pPr>
            <a:r>
              <a:rPr lang="zh-TW" altLang="en-US" b="1" smtClean="0"/>
              <a:t>虛報開工、停工、復工、竣工、完工</a:t>
            </a:r>
          </a:p>
          <a:p>
            <a:pPr lvl="1">
              <a:lnSpc>
                <a:spcPct val="90000"/>
              </a:lnSpc>
              <a:buFont typeface="Wingdings" pitchFamily="2" charset="2"/>
              <a:buChar char="u"/>
            </a:pPr>
            <a:r>
              <a:rPr lang="zh-TW" altLang="en-US" b="1" smtClean="0"/>
              <a:t>擅自變更工法、材料，並不實登載</a:t>
            </a:r>
          </a:p>
          <a:p>
            <a:pPr lvl="1">
              <a:lnSpc>
                <a:spcPct val="90000"/>
              </a:lnSpc>
              <a:buFont typeface="Wingdings" pitchFamily="2" charset="2"/>
              <a:buChar char="u"/>
            </a:pPr>
            <a:r>
              <a:rPr lang="zh-TW" altLang="en-US" b="1" smtClean="0"/>
              <a:t>逕准變更設計追加預算</a:t>
            </a:r>
          </a:p>
          <a:p>
            <a:pPr lvl="1">
              <a:lnSpc>
                <a:spcPct val="90000"/>
              </a:lnSpc>
              <a:buFont typeface="Wingdings" pitchFamily="2" charset="2"/>
              <a:buChar char="u"/>
            </a:pPr>
            <a:r>
              <a:rPr kumimoji="0" lang="zh-TW" altLang="en-US" b="1" smtClean="0">
                <a:solidFill>
                  <a:srgbClr val="FFFF00"/>
                </a:solidFill>
              </a:rPr>
              <a:t>不實核算工期、不實登載施、監工報告</a:t>
            </a:r>
          </a:p>
          <a:p>
            <a:pPr lvl="1">
              <a:lnSpc>
                <a:spcPct val="90000"/>
              </a:lnSpc>
              <a:buFont typeface="Wingdings" pitchFamily="2" charset="2"/>
              <a:buChar char="u"/>
            </a:pPr>
            <a:r>
              <a:rPr kumimoji="0" lang="zh-TW" altLang="en-US" b="1" smtClean="0"/>
              <a:t>偷工減料或非法變賣（侵占）、盜賣公物</a:t>
            </a:r>
          </a:p>
          <a:p>
            <a:pPr>
              <a:lnSpc>
                <a:spcPct val="90000"/>
              </a:lnSpc>
              <a:buClr>
                <a:schemeClr val="tx1"/>
              </a:buClr>
              <a:buFont typeface="Wingdings" pitchFamily="2" charset="2"/>
              <a:buChar char="l"/>
            </a:pPr>
            <a:r>
              <a:rPr kumimoji="0" lang="zh-TW" altLang="en-US" b="1" smtClean="0">
                <a:solidFill>
                  <a:srgbClr val="FFFF00"/>
                </a:solidFill>
              </a:rPr>
              <a:t>驗收付款階段</a:t>
            </a:r>
          </a:p>
          <a:p>
            <a:pPr lvl="1">
              <a:lnSpc>
                <a:spcPct val="90000"/>
              </a:lnSpc>
              <a:buClr>
                <a:schemeClr val="tx1"/>
              </a:buClr>
              <a:buFont typeface="Wingdings" pitchFamily="2" charset="2"/>
              <a:buChar char="u"/>
            </a:pPr>
            <a:r>
              <a:rPr kumimoji="0" lang="zh-TW" altLang="en-US" b="1" smtClean="0"/>
              <a:t>製作不實檢驗報告、竣工圖、驗收（複驗）紀錄</a:t>
            </a:r>
          </a:p>
          <a:p>
            <a:pPr lvl="1">
              <a:lnSpc>
                <a:spcPct val="90000"/>
              </a:lnSpc>
              <a:buClr>
                <a:schemeClr val="tx1"/>
              </a:buClr>
              <a:buFont typeface="Wingdings" pitchFamily="2" charset="2"/>
              <a:buChar char="u"/>
            </a:pPr>
            <a:r>
              <a:rPr kumimoji="0" lang="zh-TW" altLang="en-US" b="1" smtClean="0"/>
              <a:t>對假設工程浮報一式計價，或未施作之工程仍計價</a:t>
            </a:r>
          </a:p>
          <a:p>
            <a:pPr lvl="1">
              <a:lnSpc>
                <a:spcPct val="90000"/>
              </a:lnSpc>
              <a:buClr>
                <a:schemeClr val="tx1"/>
              </a:buClr>
              <a:buFont typeface="Wingdings" pitchFamily="2" charset="2"/>
              <a:buChar char="u"/>
            </a:pPr>
            <a:r>
              <a:rPr kumimoji="0" lang="zh-TW" altLang="en-US" b="1" smtClean="0"/>
              <a:t>欠缺檢驗、檢查或棄土清運等資料仍</a:t>
            </a:r>
            <a:r>
              <a:rPr kumimoji="0" lang="zh-TW" altLang="en-US" b="1" smtClean="0">
                <a:solidFill>
                  <a:srgbClr val="FFFF00"/>
                </a:solidFill>
              </a:rPr>
              <a:t>非法驗收</a:t>
            </a:r>
          </a:p>
          <a:p>
            <a:pPr lvl="1">
              <a:lnSpc>
                <a:spcPct val="90000"/>
              </a:lnSpc>
              <a:buClr>
                <a:schemeClr val="tx1"/>
              </a:buClr>
              <a:buFont typeface="Wingdings" pitchFamily="2" charset="2"/>
              <a:buChar char="u"/>
            </a:pPr>
            <a:r>
              <a:rPr kumimoji="0" lang="zh-TW" altLang="en-US" b="1" smtClean="0"/>
              <a:t>抑留應發款項或違法退還押標金、保證金、保固金</a:t>
            </a:r>
            <a:endParaRPr kumimoji="0" lang="en-US" altLang="zh-TW" b="1" smtClean="0"/>
          </a:p>
        </p:txBody>
      </p:sp>
    </p:spTree>
    <p:extLst>
      <p:ext uri="{BB962C8B-B14F-4D97-AF65-F5344CB8AC3E}">
        <p14:creationId xmlns:p14="http://schemas.microsoft.com/office/powerpoint/2010/main" val="361679334"/>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44500" y="0"/>
            <a:ext cx="8229600" cy="103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4800" b="1" dirty="0" smtClean="0">
                <a:solidFill>
                  <a:srgbClr val="FFFF00"/>
                </a:solidFill>
                <a:effectLst/>
                <a:ea typeface="標楷體" pitchFamily="65" charset="-120"/>
              </a:rPr>
              <a:t>節錄政府採購錯誤行為態樣</a:t>
            </a:r>
          </a:p>
        </p:txBody>
      </p:sp>
      <p:sp>
        <p:nvSpPr>
          <p:cNvPr id="217091" name="Rectangle 3"/>
          <p:cNvSpPr>
            <a:spLocks noGrp="1" noChangeArrowheads="1"/>
          </p:cNvSpPr>
          <p:nvPr>
            <p:ph type="body" idx="1"/>
          </p:nvPr>
        </p:nvSpPr>
        <p:spPr>
          <a:xfrm>
            <a:off x="457200" y="1125538"/>
            <a:ext cx="8229600" cy="4970462"/>
          </a:xfrm>
        </p:spPr>
        <p:txBody>
          <a:bodyPr/>
          <a:lstStyle/>
          <a:p>
            <a:pPr>
              <a:buFont typeface="Wingdings" pitchFamily="2" charset="2"/>
              <a:buChar char="l"/>
            </a:pPr>
            <a:r>
              <a:rPr lang="zh-TW" altLang="en-US" sz="2800" b="1" smtClean="0"/>
              <a:t>資格綁標：非特殊或巨額採購卻規定特定資格，如限非屬法規規定之團體會員、</a:t>
            </a:r>
            <a:r>
              <a:rPr lang="zh-TW" altLang="en-US" sz="2800" b="1" smtClean="0">
                <a:solidFill>
                  <a:srgbClr val="FFFF00"/>
                </a:solidFill>
              </a:rPr>
              <a:t>限在特定地區之工作實績</a:t>
            </a:r>
            <a:r>
              <a:rPr lang="zh-TW" altLang="en-US" sz="2800" b="1" smtClean="0"/>
              <a:t>、限投標廠商所在地、限取得</a:t>
            </a:r>
            <a:r>
              <a:rPr lang="en-US" altLang="zh-TW" sz="2800" b="1" smtClean="0"/>
              <a:t>ISO</a:t>
            </a:r>
            <a:r>
              <a:rPr lang="zh-TW" altLang="en-US" sz="2800" b="1" smtClean="0"/>
              <a:t>認證等。</a:t>
            </a:r>
          </a:p>
          <a:p>
            <a:pPr>
              <a:buFont typeface="Wingdings" pitchFamily="2" charset="2"/>
              <a:buChar char="l"/>
            </a:pPr>
            <a:r>
              <a:rPr lang="zh-TW" altLang="en-US" sz="2800" b="1" smtClean="0"/>
              <a:t>規格綁標：抄襲特定廠商之規格資料、限須取得型錄正本或加蓋代理廠商之章、</a:t>
            </a:r>
            <a:r>
              <a:rPr lang="zh-TW" altLang="en-US" sz="2800" b="1" smtClean="0">
                <a:solidFill>
                  <a:srgbClr val="FFFF00"/>
                </a:solidFill>
              </a:rPr>
              <a:t>不論商品大小均要求附型錄</a:t>
            </a:r>
            <a:r>
              <a:rPr lang="zh-TW" altLang="en-US" sz="2800" b="1" smtClean="0"/>
              <a:t>、非屬必要卻限不同組件且均須相同廠牌組成，公告金額以上之採購指定特定廠牌之規格或型錄或特定國家之標準，而</a:t>
            </a:r>
            <a:r>
              <a:rPr lang="zh-TW" altLang="en-US" sz="2800" b="1" smtClean="0">
                <a:solidFill>
                  <a:srgbClr val="FFFF00"/>
                </a:solidFill>
              </a:rPr>
              <a:t>未允許同等品者</a:t>
            </a:r>
            <a:r>
              <a:rPr lang="zh-TW" altLang="en-US" sz="2800" b="1" smtClean="0"/>
              <a:t>，或限取得進口品，限取得正字標記者等。</a:t>
            </a:r>
          </a:p>
          <a:p>
            <a:pPr>
              <a:buFont typeface="Wingdings" pitchFamily="2" charset="2"/>
              <a:buChar char="l"/>
            </a:pPr>
            <a:r>
              <a:rPr lang="zh-TW" altLang="en-US" sz="2800" b="1" smtClean="0">
                <a:solidFill>
                  <a:schemeClr val="hlink"/>
                </a:solidFill>
              </a:rPr>
              <a:t>何謂異質採購</a:t>
            </a:r>
            <a:r>
              <a:rPr lang="en-US" altLang="zh-TW" sz="2800" b="1" smtClean="0">
                <a:solidFill>
                  <a:schemeClr val="hlink"/>
                </a:solidFill>
              </a:rPr>
              <a:t>(</a:t>
            </a:r>
            <a:r>
              <a:rPr lang="zh-TW" altLang="en-US" sz="2800" b="1" smtClean="0">
                <a:solidFill>
                  <a:schemeClr val="hlink"/>
                </a:solidFill>
              </a:rPr>
              <a:t>常見在統包</a:t>
            </a:r>
            <a:r>
              <a:rPr lang="en-US" altLang="zh-TW" sz="2800" b="1" smtClean="0">
                <a:solidFill>
                  <a:schemeClr val="hlink"/>
                </a:solidFill>
              </a:rPr>
              <a:t>)</a:t>
            </a:r>
            <a:r>
              <a:rPr lang="zh-TW" altLang="en-US" sz="2800" b="1" smtClean="0">
                <a:solidFill>
                  <a:schemeClr val="hlink"/>
                </a:solidFill>
              </a:rPr>
              <a:t>與最有利標</a:t>
            </a:r>
            <a:r>
              <a:rPr lang="en-US" altLang="zh-TW" sz="2800" b="1" smtClean="0">
                <a:solidFill>
                  <a:schemeClr val="hlink"/>
                </a:solidFill>
              </a:rPr>
              <a:t>?</a:t>
            </a:r>
          </a:p>
        </p:txBody>
      </p:sp>
    </p:spTree>
    <p:extLst>
      <p:ext uri="{BB962C8B-B14F-4D97-AF65-F5344CB8AC3E}">
        <p14:creationId xmlns:p14="http://schemas.microsoft.com/office/powerpoint/2010/main" val="183320560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69900" y="0"/>
            <a:ext cx="8229600" cy="920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sz="5400" b="1" smtClean="0">
                <a:effectLst/>
                <a:ea typeface="標楷體" pitchFamily="65" charset="-120"/>
              </a:rPr>
              <a:t>重大異</a:t>
            </a:r>
            <a:r>
              <a:rPr lang="zh-TW" altLang="en-US" sz="5400" b="1" smtClean="0">
                <a:effectLst/>
                <a:ea typeface="標楷體" pitchFamily="65" charset="-120"/>
              </a:rPr>
              <a:t>常關聯</a:t>
            </a:r>
          </a:p>
        </p:txBody>
      </p:sp>
      <p:sp>
        <p:nvSpPr>
          <p:cNvPr id="218115" name="Rectangle 3"/>
          <p:cNvSpPr>
            <a:spLocks noGrp="1" noChangeArrowheads="1"/>
          </p:cNvSpPr>
          <p:nvPr>
            <p:ph type="body" idx="1"/>
          </p:nvPr>
        </p:nvSpPr>
        <p:spPr>
          <a:xfrm>
            <a:off x="457200" y="1093788"/>
            <a:ext cx="8229600" cy="5764212"/>
          </a:xfrm>
        </p:spPr>
        <p:txBody>
          <a:bodyPr/>
          <a:lstStyle/>
          <a:p>
            <a:pPr>
              <a:lnSpc>
                <a:spcPct val="80000"/>
              </a:lnSpc>
              <a:buFont typeface="Wingdings" pitchFamily="2" charset="2"/>
              <a:buChar char="l"/>
            </a:pPr>
            <a:r>
              <a:rPr lang="zh-TW" altLang="en-US" sz="1800" b="1" smtClean="0"/>
              <a:t>採購法第</a:t>
            </a:r>
            <a:r>
              <a:rPr lang="en-US" altLang="zh-TW" sz="1800" b="1" smtClean="0"/>
              <a:t>50</a:t>
            </a:r>
            <a:r>
              <a:rPr lang="zh-TW" altLang="en-US" sz="1800" b="1" smtClean="0"/>
              <a:t>條：投標廠商有下列情形之一者，不予開標，開標後不予決標</a:t>
            </a:r>
          </a:p>
          <a:p>
            <a:pPr>
              <a:lnSpc>
                <a:spcPct val="80000"/>
              </a:lnSpc>
              <a:buFont typeface="Wingdings" pitchFamily="2" charset="2"/>
              <a:buNone/>
            </a:pPr>
            <a:r>
              <a:rPr lang="zh-TW" altLang="en-US" sz="1800" b="1" smtClean="0"/>
              <a:t>　　</a:t>
            </a:r>
            <a:r>
              <a:rPr lang="en-US" altLang="zh-TW" sz="1800" b="1" smtClean="0"/>
              <a:t>1</a:t>
            </a:r>
            <a:r>
              <a:rPr lang="zh-TW" altLang="en-US" sz="1800" b="1" smtClean="0"/>
              <a:t>、未依招標文件的規定投標；</a:t>
            </a:r>
          </a:p>
          <a:p>
            <a:pPr>
              <a:lnSpc>
                <a:spcPct val="80000"/>
              </a:lnSpc>
              <a:buFontTx/>
              <a:buNone/>
            </a:pPr>
            <a:r>
              <a:rPr lang="zh-TW" altLang="en-US" sz="1800" b="1" smtClean="0"/>
              <a:t>　　</a:t>
            </a:r>
            <a:r>
              <a:rPr lang="en-US" altLang="zh-TW" sz="1800" b="1" smtClean="0"/>
              <a:t>2</a:t>
            </a:r>
            <a:r>
              <a:rPr lang="zh-TW" altLang="en-US" sz="1800" b="1" smtClean="0"/>
              <a:t>、投標文件內容不符合招標文件的規定；</a:t>
            </a:r>
          </a:p>
          <a:p>
            <a:pPr>
              <a:lnSpc>
                <a:spcPct val="80000"/>
              </a:lnSpc>
              <a:buFontTx/>
              <a:buNone/>
            </a:pPr>
            <a:r>
              <a:rPr lang="zh-TW" altLang="en-US" sz="1800" b="1" smtClean="0"/>
              <a:t>　　</a:t>
            </a:r>
            <a:r>
              <a:rPr lang="en-US" altLang="zh-TW" sz="1800" b="1" smtClean="0"/>
              <a:t>3</a:t>
            </a:r>
            <a:r>
              <a:rPr lang="zh-TW" altLang="en-US" sz="1800" b="1" smtClean="0"/>
              <a:t>、借用或冒用他人名義或證件，或以偽造、變造之文件投標；</a:t>
            </a:r>
          </a:p>
          <a:p>
            <a:pPr>
              <a:lnSpc>
                <a:spcPct val="80000"/>
              </a:lnSpc>
              <a:buFontTx/>
              <a:buNone/>
            </a:pPr>
            <a:r>
              <a:rPr kumimoji="0" lang="zh-TW" altLang="en-US" sz="1800" b="1" smtClean="0"/>
              <a:t>　　</a:t>
            </a:r>
            <a:r>
              <a:rPr kumimoji="0" lang="en-US" altLang="zh-TW" sz="1800" b="1" smtClean="0"/>
              <a:t>4</a:t>
            </a:r>
            <a:r>
              <a:rPr lang="zh-TW" altLang="en-US" sz="1800" b="1" smtClean="0"/>
              <a:t>、偽造或變造投標文件；</a:t>
            </a:r>
          </a:p>
          <a:p>
            <a:pPr>
              <a:lnSpc>
                <a:spcPct val="80000"/>
              </a:lnSpc>
              <a:buFontTx/>
              <a:buNone/>
            </a:pPr>
            <a:r>
              <a:rPr lang="zh-TW" altLang="en-US" sz="1800" b="1" smtClean="0"/>
              <a:t>　　</a:t>
            </a:r>
            <a:r>
              <a:rPr lang="en-US" altLang="zh-TW" sz="1800" b="1" smtClean="0"/>
              <a:t>5</a:t>
            </a:r>
            <a:r>
              <a:rPr lang="zh-TW" altLang="en-US" sz="1800" b="1" smtClean="0"/>
              <a:t>、</a:t>
            </a:r>
            <a:r>
              <a:rPr lang="zh-TW" altLang="en-US" sz="1800" b="1" smtClean="0">
                <a:solidFill>
                  <a:srgbClr val="FFFF00"/>
                </a:solidFill>
                <a:ea typeface="標楷體" pitchFamily="65" charset="-120"/>
              </a:rPr>
              <a:t>不同投標廠商間的投標文件內容有重大異常關聯者；</a:t>
            </a:r>
          </a:p>
          <a:p>
            <a:pPr>
              <a:lnSpc>
                <a:spcPct val="80000"/>
              </a:lnSpc>
              <a:buFontTx/>
              <a:buNone/>
            </a:pPr>
            <a:r>
              <a:rPr lang="zh-TW" altLang="en-US" sz="1800" b="1" smtClean="0"/>
              <a:t>　　</a:t>
            </a:r>
            <a:r>
              <a:rPr lang="en-US" altLang="zh-TW" sz="1800" b="1" smtClean="0"/>
              <a:t>6</a:t>
            </a:r>
            <a:r>
              <a:rPr lang="zh-TW" altLang="en-US" sz="1800" b="1" smtClean="0"/>
              <a:t>、第</a:t>
            </a:r>
            <a:r>
              <a:rPr lang="en-US" altLang="zh-TW" sz="1800" b="1" smtClean="0"/>
              <a:t>103 </a:t>
            </a:r>
            <a:r>
              <a:rPr lang="zh-TW" altLang="en-US" sz="1800" b="1" smtClean="0"/>
              <a:t>條第</a:t>
            </a:r>
            <a:r>
              <a:rPr lang="en-US" altLang="zh-TW" sz="1800" b="1" smtClean="0"/>
              <a:t>1 </a:t>
            </a:r>
            <a:r>
              <a:rPr lang="zh-TW" altLang="en-US" sz="1800" b="1" smtClean="0"/>
              <a:t>項不得參加投標或作為決標對象的情形；</a:t>
            </a:r>
          </a:p>
          <a:p>
            <a:pPr>
              <a:lnSpc>
                <a:spcPct val="80000"/>
              </a:lnSpc>
              <a:buFontTx/>
              <a:buNone/>
            </a:pPr>
            <a:r>
              <a:rPr lang="zh-TW" altLang="en-US" sz="1800" b="1" smtClean="0"/>
              <a:t>　　</a:t>
            </a:r>
            <a:r>
              <a:rPr lang="en-US" altLang="zh-TW" sz="1800" b="1" smtClean="0"/>
              <a:t>7</a:t>
            </a:r>
            <a:r>
              <a:rPr lang="zh-TW" altLang="en-US" sz="1800" b="1" smtClean="0"/>
              <a:t>、其他影響採購公正之違反法令的行為。行政院公共工程委員會</a:t>
            </a:r>
          </a:p>
          <a:p>
            <a:pPr>
              <a:lnSpc>
                <a:spcPct val="80000"/>
              </a:lnSpc>
              <a:buFont typeface="Wingdings" pitchFamily="2" charset="2"/>
              <a:buChar char="l"/>
            </a:pPr>
            <a:r>
              <a:rPr lang="zh-TW" altLang="en-US" sz="2000" b="1" smtClean="0"/>
              <a:t>工程會</a:t>
            </a:r>
            <a:r>
              <a:rPr lang="en-US" altLang="zh-TW" sz="2000" b="1" smtClean="0"/>
              <a:t>91 </a:t>
            </a:r>
            <a:r>
              <a:rPr lang="zh-TW" altLang="en-US" sz="2000" b="1" smtClean="0"/>
              <a:t>年 </a:t>
            </a:r>
            <a:r>
              <a:rPr lang="en-US" altLang="zh-TW" sz="2000" b="1" smtClean="0"/>
              <a:t>11 </a:t>
            </a:r>
            <a:r>
              <a:rPr lang="zh-TW" altLang="en-US" sz="2000" b="1" smtClean="0"/>
              <a:t>月 </a:t>
            </a:r>
            <a:r>
              <a:rPr lang="en-US" altLang="zh-TW" sz="2000" b="1" smtClean="0"/>
              <a:t>27 </a:t>
            </a:r>
            <a:r>
              <a:rPr lang="zh-TW" altLang="en-US" sz="2000" b="1" smtClean="0"/>
              <a:t>日工程企字第</a:t>
            </a:r>
            <a:r>
              <a:rPr lang="en-US" altLang="zh-TW" sz="2000" b="1" smtClean="0"/>
              <a:t>09100516820</a:t>
            </a:r>
            <a:r>
              <a:rPr lang="zh-TW" altLang="en-US" sz="2000" b="1" smtClean="0"/>
              <a:t>號</a:t>
            </a:r>
          </a:p>
          <a:p>
            <a:pPr>
              <a:lnSpc>
                <a:spcPct val="80000"/>
              </a:lnSpc>
              <a:buFontTx/>
              <a:buNone/>
            </a:pPr>
            <a:r>
              <a:rPr lang="zh-TW" altLang="en-US" sz="2000" b="1" smtClean="0"/>
              <a:t>　　機關辦理採購有下列情形之一者，得依政府採購法第</a:t>
            </a:r>
            <a:r>
              <a:rPr lang="en-US" altLang="zh-TW" sz="2000" b="1" smtClean="0"/>
              <a:t>50</a:t>
            </a:r>
            <a:r>
              <a:rPr lang="zh-TW" altLang="en-US" sz="2000" b="1" smtClean="0"/>
              <a:t>條第</a:t>
            </a:r>
            <a:r>
              <a:rPr lang="en-US" altLang="zh-TW" sz="2000" b="1" smtClean="0"/>
              <a:t>1</a:t>
            </a:r>
            <a:r>
              <a:rPr lang="zh-TW" altLang="en-US" sz="2000" b="1" smtClean="0"/>
              <a:t>項第</a:t>
            </a:r>
            <a:r>
              <a:rPr lang="en-US" altLang="zh-TW" sz="2000" b="1" smtClean="0"/>
              <a:t>5</a:t>
            </a:r>
          </a:p>
          <a:p>
            <a:pPr>
              <a:lnSpc>
                <a:spcPct val="80000"/>
              </a:lnSpc>
              <a:buFontTx/>
              <a:buNone/>
            </a:pPr>
            <a:r>
              <a:rPr lang="zh-TW" altLang="en-US" sz="2000" b="1" smtClean="0"/>
              <a:t>　　款「不同投標廠商間之投標文件內容有重大異常關聯者」處理：</a:t>
            </a:r>
          </a:p>
          <a:p>
            <a:pPr>
              <a:lnSpc>
                <a:spcPct val="80000"/>
              </a:lnSpc>
              <a:buFontTx/>
              <a:buNone/>
            </a:pPr>
            <a:r>
              <a:rPr lang="zh-TW" altLang="en-US" sz="2000" b="1" smtClean="0"/>
              <a:t>　　</a:t>
            </a:r>
            <a:r>
              <a:rPr lang="zh-TW" altLang="en-US" sz="2000" b="1" smtClean="0">
                <a:solidFill>
                  <a:srgbClr val="FFFF00"/>
                </a:solidFill>
                <a:ea typeface="標楷體" pitchFamily="65" charset="-120"/>
              </a:rPr>
              <a:t>一　投標文件內容由同一人或同一廠商繕寫或備具者。</a:t>
            </a:r>
          </a:p>
          <a:p>
            <a:pPr>
              <a:lnSpc>
                <a:spcPct val="80000"/>
              </a:lnSpc>
              <a:buFontTx/>
              <a:buNone/>
            </a:pPr>
            <a:r>
              <a:rPr lang="zh-TW" altLang="en-US" sz="2000" b="1" smtClean="0">
                <a:solidFill>
                  <a:srgbClr val="FFFF00"/>
                </a:solidFill>
                <a:ea typeface="標楷體" pitchFamily="65" charset="-120"/>
              </a:rPr>
              <a:t>　　二　押標金由同一人或同一廠商繳納或申請退還者。</a:t>
            </a:r>
          </a:p>
          <a:p>
            <a:pPr>
              <a:lnSpc>
                <a:spcPct val="80000"/>
              </a:lnSpc>
              <a:buFontTx/>
              <a:buNone/>
            </a:pPr>
            <a:r>
              <a:rPr lang="zh-TW" altLang="en-US" sz="2000" b="1" smtClean="0">
                <a:solidFill>
                  <a:srgbClr val="FFFF00"/>
                </a:solidFill>
                <a:ea typeface="標楷體" pitchFamily="65" charset="-120"/>
              </a:rPr>
              <a:t>　　三　投標標封或通知機關信函號碼連號，顯係同一人或同一廠商所</a:t>
            </a:r>
          </a:p>
          <a:p>
            <a:pPr>
              <a:lnSpc>
                <a:spcPct val="80000"/>
              </a:lnSpc>
              <a:buFontTx/>
              <a:buNone/>
            </a:pPr>
            <a:r>
              <a:rPr lang="zh-TW" altLang="en-US" sz="2000" b="1" smtClean="0">
                <a:solidFill>
                  <a:srgbClr val="FFFF00"/>
                </a:solidFill>
                <a:ea typeface="標楷體" pitchFamily="65" charset="-120"/>
              </a:rPr>
              <a:t>　　　　為者。</a:t>
            </a:r>
          </a:p>
          <a:p>
            <a:pPr>
              <a:lnSpc>
                <a:spcPct val="80000"/>
              </a:lnSpc>
              <a:buFontTx/>
              <a:buNone/>
            </a:pPr>
            <a:r>
              <a:rPr lang="zh-TW" altLang="en-US" sz="2000" b="1" smtClean="0">
                <a:solidFill>
                  <a:srgbClr val="FFFF00"/>
                </a:solidFill>
                <a:ea typeface="標楷體" pitchFamily="65" charset="-120"/>
              </a:rPr>
              <a:t>　　四　廠商地址、電話號碼、傳真機號碼、聯絡人或電子郵件網址相</a:t>
            </a:r>
          </a:p>
          <a:p>
            <a:pPr>
              <a:lnSpc>
                <a:spcPct val="80000"/>
              </a:lnSpc>
              <a:buFontTx/>
              <a:buNone/>
            </a:pPr>
            <a:r>
              <a:rPr lang="zh-TW" altLang="en-US" sz="2000" b="1" smtClean="0">
                <a:solidFill>
                  <a:srgbClr val="FFFF00"/>
                </a:solidFill>
                <a:ea typeface="標楷體" pitchFamily="65" charset="-120"/>
              </a:rPr>
              <a:t>　　　　同者。</a:t>
            </a:r>
          </a:p>
          <a:p>
            <a:pPr>
              <a:lnSpc>
                <a:spcPct val="80000"/>
              </a:lnSpc>
              <a:buFontTx/>
              <a:buNone/>
            </a:pPr>
            <a:r>
              <a:rPr lang="zh-TW" altLang="en-US" sz="2000" b="1" smtClean="0">
                <a:solidFill>
                  <a:srgbClr val="FFFF00"/>
                </a:solidFill>
                <a:ea typeface="標楷體" pitchFamily="65" charset="-120"/>
              </a:rPr>
              <a:t>　　五　其他顯係同一人或同一廠商所為之情形者。</a:t>
            </a:r>
          </a:p>
        </p:txBody>
      </p:sp>
    </p:spTree>
    <p:extLst>
      <p:ext uri="{BB962C8B-B14F-4D97-AF65-F5344CB8AC3E}">
        <p14:creationId xmlns:p14="http://schemas.microsoft.com/office/powerpoint/2010/main" val="151933569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a:xfrm>
            <a:off x="265043" y="333375"/>
            <a:ext cx="8653670" cy="1018347"/>
          </a:xfrm>
        </p:spPr>
        <p:txBody>
          <a:bodyPr>
            <a:normAutofit fontScale="90000"/>
          </a:bodyPr>
          <a:lstStyle/>
          <a:p>
            <a:r>
              <a:rPr lang="zh-TW" altLang="en-US" b="1" dirty="0" smtClean="0">
                <a:solidFill>
                  <a:srgbClr val="FFC000"/>
                </a:solidFill>
                <a:ea typeface="標楷體" panose="03000509000000000000" pitchFamily="65" charset="-120"/>
                <a:cs typeface="Times New Roman" pitchFamily="18" charset="0"/>
              </a:rPr>
              <a:t>反貪省思</a:t>
            </a:r>
            <a:r>
              <a:rPr lang="en-US" altLang="zh-TW" b="1" dirty="0" smtClean="0">
                <a:solidFill>
                  <a:srgbClr val="FFC000"/>
                </a:solidFill>
                <a:latin typeface="+mn-lt"/>
                <a:ea typeface="標楷體" panose="03000509000000000000" pitchFamily="65" charset="-120"/>
                <a:cs typeface="Times New Roman" pitchFamily="18" charset="0"/>
              </a:rPr>
              <a:t>---</a:t>
            </a:r>
            <a:r>
              <a:rPr lang="en-US" altLang="zh-TW" b="1" dirty="0" smtClean="0">
                <a:solidFill>
                  <a:srgbClr val="FFC000"/>
                </a:solidFill>
                <a:ea typeface="標楷體" panose="03000509000000000000" pitchFamily="65" charset="-120"/>
                <a:cs typeface="Times New Roman" pitchFamily="18" charset="0"/>
              </a:rPr>
              <a:t/>
            </a:r>
            <a:br>
              <a:rPr lang="en-US" altLang="zh-TW" b="1" dirty="0" smtClean="0">
                <a:solidFill>
                  <a:srgbClr val="FFC000"/>
                </a:solidFill>
                <a:ea typeface="標楷體" panose="03000509000000000000" pitchFamily="65" charset="-120"/>
                <a:cs typeface="Times New Roman" pitchFamily="18" charset="0"/>
              </a:rPr>
            </a:br>
            <a:r>
              <a:rPr lang="zh-TW" altLang="en-US" b="1" dirty="0" smtClean="0">
                <a:solidFill>
                  <a:srgbClr val="FFC000"/>
                </a:solidFill>
                <a:ea typeface="標楷體" panose="03000509000000000000" pitchFamily="65" charset="-120"/>
                <a:cs typeface="Times New Roman" pitchFamily="18" charset="0"/>
              </a:rPr>
              <a:t>從備受檢察官關注之三種標案談起</a:t>
            </a:r>
            <a:endParaRPr lang="zh-TW" altLang="en-US" dirty="0" smtClean="0">
              <a:solidFill>
                <a:srgbClr val="FFC000"/>
              </a:solidFill>
              <a:effectLst/>
            </a:endParaRPr>
          </a:p>
        </p:txBody>
      </p:sp>
      <p:sp>
        <p:nvSpPr>
          <p:cNvPr id="79875" name="內容版面配置區 2"/>
          <p:cNvSpPr>
            <a:spLocks noGrp="1"/>
          </p:cNvSpPr>
          <p:nvPr>
            <p:ph idx="1"/>
          </p:nvPr>
        </p:nvSpPr>
        <p:spPr>
          <a:xfrm>
            <a:off x="457200" y="2014330"/>
            <a:ext cx="8229600" cy="3862594"/>
          </a:xfrm>
        </p:spPr>
        <p:txBody>
          <a:bodyPr/>
          <a:lstStyle/>
          <a:p>
            <a:pPr>
              <a:buFont typeface="Wingdings" pitchFamily="2" charset="2"/>
              <a:buChar char="l"/>
            </a:pPr>
            <a:r>
              <a:rPr lang="zh-TW" altLang="en-US" sz="4400" b="1" dirty="0" smtClean="0">
                <a:solidFill>
                  <a:srgbClr val="FFFF00"/>
                </a:solidFill>
                <a:latin typeface="標楷體" pitchFamily="65" charset="-120"/>
                <a:ea typeface="標楷體" pitchFamily="65" charset="-120"/>
              </a:rPr>
              <a:t>限制性招標</a:t>
            </a:r>
            <a:endParaRPr lang="en-US" altLang="zh-TW" sz="4400" b="1" dirty="0" smtClean="0">
              <a:solidFill>
                <a:srgbClr val="FFFF00"/>
              </a:solidFill>
              <a:latin typeface="標楷體" pitchFamily="65" charset="-120"/>
              <a:ea typeface="標楷體" pitchFamily="65" charset="-120"/>
            </a:endParaRPr>
          </a:p>
          <a:p>
            <a:pPr lvl="1">
              <a:buFont typeface="Wingdings" pitchFamily="2" charset="2"/>
              <a:buChar char="l"/>
            </a:pPr>
            <a:r>
              <a:rPr lang="zh-TW" altLang="en-US" sz="3600" b="1" dirty="0">
                <a:latin typeface="+mj-ea"/>
                <a:ea typeface="+mj-ea"/>
              </a:rPr>
              <a:t>延展</a:t>
            </a:r>
            <a:r>
              <a:rPr lang="zh-TW" altLang="en-US" sz="3600" b="1" dirty="0" smtClean="0">
                <a:latin typeface="+mj-ea"/>
                <a:ea typeface="+mj-ea"/>
              </a:rPr>
              <a:t>工期、延報開工的災修工程</a:t>
            </a:r>
            <a:endParaRPr lang="en-US" altLang="zh-TW" sz="3600" b="1" dirty="0" smtClean="0">
              <a:latin typeface="+mj-ea"/>
              <a:ea typeface="+mj-ea"/>
            </a:endParaRPr>
          </a:p>
          <a:p>
            <a:pPr lvl="1">
              <a:buFont typeface="Wingdings" pitchFamily="2" charset="2"/>
              <a:buChar char="l"/>
            </a:pPr>
            <a:r>
              <a:rPr lang="en-US" altLang="zh-TW" sz="3600" b="1" dirty="0" smtClean="0">
                <a:latin typeface="+mj-ea"/>
                <a:ea typeface="+mj-ea"/>
              </a:rPr>
              <a:t>8</a:t>
            </a:r>
            <a:r>
              <a:rPr lang="zh-TW" altLang="en-US" sz="3600" b="1" dirty="0" smtClean="0">
                <a:latin typeface="+mj-ea"/>
                <a:ea typeface="+mj-ea"/>
              </a:rPr>
              <a:t>切變</a:t>
            </a:r>
            <a:r>
              <a:rPr lang="en-US" altLang="zh-TW" sz="3600" b="1" dirty="0" smtClean="0">
                <a:latin typeface="+mj-ea"/>
                <a:ea typeface="+mj-ea"/>
              </a:rPr>
              <a:t>16</a:t>
            </a:r>
            <a:r>
              <a:rPr lang="zh-TW" altLang="en-US" sz="3600" b="1" dirty="0" smtClean="0">
                <a:latin typeface="+mj-ea"/>
                <a:ea typeface="+mj-ea"/>
              </a:rPr>
              <a:t>切的新增非原設備擴充</a:t>
            </a:r>
            <a:endParaRPr lang="en-US" altLang="zh-TW" sz="3600" b="1" dirty="0" smtClean="0">
              <a:latin typeface="+mj-ea"/>
              <a:ea typeface="+mj-ea"/>
            </a:endParaRPr>
          </a:p>
          <a:p>
            <a:pPr>
              <a:buFont typeface="Wingdings" pitchFamily="2" charset="2"/>
              <a:buChar char="l"/>
            </a:pPr>
            <a:r>
              <a:rPr lang="zh-TW" altLang="en-US" sz="4400" b="1" dirty="0" smtClean="0">
                <a:solidFill>
                  <a:srgbClr val="FFFF00"/>
                </a:solidFill>
                <a:latin typeface="標楷體" pitchFamily="65" charset="-120"/>
                <a:ea typeface="標楷體" pitchFamily="65" charset="-120"/>
              </a:rPr>
              <a:t>異質</a:t>
            </a:r>
            <a:r>
              <a:rPr lang="en-US" altLang="zh-TW" sz="4400" b="1" dirty="0" smtClean="0">
                <a:solidFill>
                  <a:srgbClr val="FFFF00"/>
                </a:solidFill>
                <a:latin typeface="標楷體" pitchFamily="65" charset="-120"/>
                <a:ea typeface="標楷體" pitchFamily="65" charset="-120"/>
              </a:rPr>
              <a:t>(</a:t>
            </a:r>
            <a:r>
              <a:rPr lang="zh-TW" altLang="en-US" sz="4400" b="1" dirty="0" smtClean="0">
                <a:solidFill>
                  <a:srgbClr val="FFFF00"/>
                </a:solidFill>
                <a:latin typeface="標楷體" pitchFamily="65" charset="-120"/>
                <a:ea typeface="標楷體" pitchFamily="65" charset="-120"/>
              </a:rPr>
              <a:t>、</a:t>
            </a:r>
            <a:r>
              <a:rPr lang="en-US" altLang="zh-TW" sz="4400" b="1" dirty="0" smtClean="0">
                <a:solidFill>
                  <a:srgbClr val="FFFF00"/>
                </a:solidFill>
                <a:latin typeface="標楷體" pitchFamily="65" charset="-120"/>
                <a:ea typeface="標楷體" pitchFamily="65" charset="-120"/>
              </a:rPr>
              <a:t>)</a:t>
            </a:r>
            <a:r>
              <a:rPr lang="zh-TW" altLang="en-US" sz="4400" b="1" dirty="0" smtClean="0">
                <a:solidFill>
                  <a:srgbClr val="FFFF00"/>
                </a:solidFill>
                <a:latin typeface="標楷體" pitchFamily="65" charset="-120"/>
                <a:ea typeface="標楷體" pitchFamily="65" charset="-120"/>
              </a:rPr>
              <a:t>統包</a:t>
            </a:r>
            <a:r>
              <a:rPr lang="en-US" altLang="zh-TW" sz="4400" b="1" dirty="0" smtClean="0">
                <a:solidFill>
                  <a:srgbClr val="FFFF00"/>
                </a:solidFill>
                <a:ea typeface="標楷體" pitchFamily="65" charset="-120"/>
              </a:rPr>
              <a:t>---</a:t>
            </a:r>
            <a:r>
              <a:rPr lang="zh-TW" altLang="en-US" sz="4400" b="1" dirty="0" smtClean="0">
                <a:solidFill>
                  <a:srgbClr val="FFFF00"/>
                </a:solidFill>
                <a:latin typeface="+mj-lt"/>
                <a:ea typeface="標楷體" pitchFamily="65" charset="-120"/>
              </a:rPr>
              <a:t>以小綁大</a:t>
            </a:r>
            <a:endParaRPr lang="en-US" altLang="zh-TW" sz="4400" b="1" dirty="0" smtClean="0">
              <a:solidFill>
                <a:srgbClr val="FFFF00"/>
              </a:solidFill>
              <a:latin typeface="+mj-lt"/>
              <a:ea typeface="標楷體" pitchFamily="65" charset="-120"/>
            </a:endParaRPr>
          </a:p>
          <a:p>
            <a:pPr>
              <a:buFont typeface="Wingdings" pitchFamily="2" charset="2"/>
              <a:buChar char="l"/>
            </a:pPr>
            <a:r>
              <a:rPr lang="zh-TW" altLang="en-US" sz="4400" b="1" dirty="0" smtClean="0">
                <a:solidFill>
                  <a:srgbClr val="FFFF00"/>
                </a:solidFill>
                <a:latin typeface="標楷體" pitchFamily="65" charset="-120"/>
                <a:ea typeface="標楷體" pitchFamily="65" charset="-120"/>
              </a:rPr>
              <a:t>固定不變的評審</a:t>
            </a:r>
            <a:r>
              <a:rPr lang="en-US" altLang="zh-TW" sz="4400" b="1" dirty="0" smtClean="0">
                <a:solidFill>
                  <a:srgbClr val="FFFF00"/>
                </a:solidFill>
                <a:latin typeface="標楷體" pitchFamily="65" charset="-120"/>
                <a:ea typeface="標楷體" pitchFamily="65" charset="-120"/>
              </a:rPr>
              <a:t>(</a:t>
            </a:r>
            <a:r>
              <a:rPr lang="zh-TW" altLang="en-US" sz="4400" b="1" dirty="0" smtClean="0">
                <a:solidFill>
                  <a:srgbClr val="FFFF00"/>
                </a:solidFill>
                <a:latin typeface="標楷體" pitchFamily="65" charset="-120"/>
                <a:ea typeface="標楷體" pitchFamily="65" charset="-120"/>
              </a:rPr>
              <a:t>選</a:t>
            </a:r>
            <a:r>
              <a:rPr lang="en-US" altLang="zh-TW" sz="4400" b="1" dirty="0" smtClean="0">
                <a:solidFill>
                  <a:srgbClr val="FFFF00"/>
                </a:solidFill>
                <a:latin typeface="標楷體" pitchFamily="65" charset="-120"/>
                <a:ea typeface="標楷體" pitchFamily="65" charset="-120"/>
              </a:rPr>
              <a:t>)</a:t>
            </a:r>
            <a:r>
              <a:rPr lang="zh-TW" altLang="en-US" sz="4400" b="1" dirty="0" smtClean="0">
                <a:solidFill>
                  <a:srgbClr val="FFFF00"/>
                </a:solidFill>
                <a:latin typeface="標楷體" pitchFamily="65" charset="-120"/>
                <a:ea typeface="標楷體" pitchFamily="65" charset="-120"/>
              </a:rPr>
              <a:t>委員</a:t>
            </a:r>
            <a:endParaRPr lang="zh-TW" altLang="zh-TW" sz="4400" b="1" dirty="0" smtClean="0">
              <a:solidFill>
                <a:srgbClr val="FFFF00"/>
              </a:solidFill>
              <a:latin typeface="標楷體" pitchFamily="65" charset="-120"/>
              <a:ea typeface="標楷體" pitchFamily="65" charset="-120"/>
            </a:endParaRPr>
          </a:p>
        </p:txBody>
      </p:sp>
      <p:sp>
        <p:nvSpPr>
          <p:cNvPr id="4" name="投影片編號版面配置區 3"/>
          <p:cNvSpPr>
            <a:spLocks noGrp="1"/>
          </p:cNvSpPr>
          <p:nvPr>
            <p:ph type="sldNum" sz="quarter" idx="12"/>
          </p:nvPr>
        </p:nvSpPr>
        <p:spPr/>
        <p:txBody>
          <a:bodyPr/>
          <a:lstStyle/>
          <a:p>
            <a:pPr>
              <a:defRPr/>
            </a:pPr>
            <a:fld id="{C7ACBC44-0234-4A7D-8667-ED8DBF9A0286}" type="slidenum">
              <a:rPr lang="zh-TW" altLang="en-US" smtClean="0"/>
              <a:pPr>
                <a:defRPr/>
              </a:pPr>
              <a:t>75</a:t>
            </a:fld>
            <a:endParaRPr lang="en-US" altLang="zh-TW"/>
          </a:p>
        </p:txBody>
      </p:sp>
    </p:spTree>
    <p:extLst>
      <p:ext uri="{BB962C8B-B14F-4D97-AF65-F5344CB8AC3E}">
        <p14:creationId xmlns:p14="http://schemas.microsoft.com/office/powerpoint/2010/main" val="4088956188"/>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9900" y="0"/>
            <a:ext cx="8229600" cy="973138"/>
          </a:xfrm>
          <a:noFill/>
        </p:spPr>
        <p:txBody>
          <a:bodyPr/>
          <a:lstStyle/>
          <a:p>
            <a:r>
              <a:rPr lang="zh-TW" altLang="en-US" sz="4800" b="1" smtClean="0">
                <a:effectLst/>
                <a:ea typeface="標楷體" pitchFamily="65" charset="-120"/>
              </a:rPr>
              <a:t>採購法上可能圖利態樣</a:t>
            </a:r>
          </a:p>
        </p:txBody>
      </p:sp>
      <p:sp>
        <p:nvSpPr>
          <p:cNvPr id="65539" name="Rectangle 3"/>
          <p:cNvSpPr>
            <a:spLocks noGrp="1" noChangeArrowheads="1"/>
          </p:cNvSpPr>
          <p:nvPr>
            <p:ph type="body" idx="1"/>
          </p:nvPr>
        </p:nvSpPr>
        <p:spPr>
          <a:xfrm>
            <a:off x="457200" y="1117600"/>
            <a:ext cx="8229600" cy="5224463"/>
          </a:xfrm>
        </p:spPr>
        <p:txBody>
          <a:bodyPr/>
          <a:lstStyle/>
          <a:p>
            <a:pPr>
              <a:buFont typeface="Wingdings" pitchFamily="2" charset="2"/>
              <a:buChar char="l"/>
            </a:pPr>
            <a:r>
              <a:rPr lang="zh-TW" altLang="en-US" sz="2800" smtClean="0"/>
              <a:t>第 </a:t>
            </a:r>
            <a:r>
              <a:rPr lang="en-US" altLang="zh-TW" sz="2800" smtClean="0"/>
              <a:t>6 </a:t>
            </a:r>
            <a:r>
              <a:rPr lang="zh-TW" altLang="en-US" sz="2800" smtClean="0"/>
              <a:t>條：無正當理由之差別待遇。</a:t>
            </a:r>
          </a:p>
          <a:p>
            <a:pPr>
              <a:buFont typeface="Wingdings" pitchFamily="2" charset="2"/>
              <a:buChar char="l"/>
            </a:pPr>
            <a:r>
              <a:rPr lang="zh-TW" altLang="en-US" sz="2800" b="1" smtClean="0">
                <a:solidFill>
                  <a:srgbClr val="FFFF00"/>
                </a:solidFill>
              </a:rPr>
              <a:t>第</a:t>
            </a:r>
            <a:r>
              <a:rPr lang="en-US" altLang="zh-TW" sz="2800" b="1" smtClean="0">
                <a:solidFill>
                  <a:srgbClr val="FFFF00"/>
                </a:solidFill>
              </a:rPr>
              <a:t>14</a:t>
            </a:r>
            <a:r>
              <a:rPr lang="zh-TW" altLang="en-US" sz="2800" b="1" smtClean="0">
                <a:solidFill>
                  <a:srgbClr val="FFFF00"/>
                </a:solidFill>
              </a:rPr>
              <a:t>條：無故分批辦理採購。</a:t>
            </a:r>
          </a:p>
          <a:p>
            <a:pPr>
              <a:buFont typeface="Wingdings" pitchFamily="2" charset="2"/>
              <a:buChar char="l"/>
            </a:pPr>
            <a:r>
              <a:rPr lang="zh-TW" altLang="en-US" sz="2800" smtClean="0"/>
              <a:t>第</a:t>
            </a:r>
            <a:r>
              <a:rPr lang="en-US" altLang="zh-TW" sz="2800" smtClean="0"/>
              <a:t>19</a:t>
            </a:r>
            <a:r>
              <a:rPr lang="zh-TW" altLang="en-US" sz="2800" smtClean="0"/>
              <a:t>條：</a:t>
            </a:r>
            <a:r>
              <a:rPr lang="en-US" altLang="zh-TW" sz="2800" smtClean="0"/>
              <a:t>100</a:t>
            </a:r>
            <a:r>
              <a:rPr lang="zh-TW" altLang="en-US" sz="2800" smtClean="0"/>
              <a:t>萬元以上之採購，未公開招標</a:t>
            </a:r>
          </a:p>
          <a:p>
            <a:pPr>
              <a:buFont typeface="Wingdings" pitchFamily="2" charset="2"/>
              <a:buChar char="l"/>
            </a:pPr>
            <a:r>
              <a:rPr lang="zh-TW" altLang="en-US" sz="2800" b="1" smtClean="0">
                <a:solidFill>
                  <a:srgbClr val="FFFF00"/>
                </a:solidFill>
              </a:rPr>
              <a:t>第</a:t>
            </a:r>
            <a:r>
              <a:rPr lang="en-US" altLang="zh-TW" sz="2800" b="1" smtClean="0">
                <a:solidFill>
                  <a:srgbClr val="FFFF00"/>
                </a:solidFill>
              </a:rPr>
              <a:t>22</a:t>
            </a:r>
            <a:r>
              <a:rPr lang="zh-TW" altLang="en-US" sz="2800" b="1" smtClean="0">
                <a:solidFill>
                  <a:srgbClr val="FFFF00"/>
                </a:solidFill>
              </a:rPr>
              <a:t>條：違反限制性招標之要件。</a:t>
            </a:r>
          </a:p>
          <a:p>
            <a:pPr>
              <a:buFont typeface="Wingdings" pitchFamily="2" charset="2"/>
              <a:buChar char="l"/>
            </a:pPr>
            <a:r>
              <a:rPr lang="zh-TW" altLang="en-US" sz="2800" b="1" smtClean="0">
                <a:solidFill>
                  <a:srgbClr val="FFFF00"/>
                </a:solidFill>
              </a:rPr>
              <a:t>第</a:t>
            </a:r>
            <a:r>
              <a:rPr lang="en-US" altLang="zh-TW" sz="2800" b="1" smtClean="0">
                <a:solidFill>
                  <a:srgbClr val="FFFF00"/>
                </a:solidFill>
              </a:rPr>
              <a:t>26</a:t>
            </a:r>
            <a:r>
              <a:rPr lang="zh-TW" altLang="en-US" sz="2800" b="1" smtClean="0">
                <a:solidFill>
                  <a:srgbClr val="FFFF00"/>
                </a:solidFill>
              </a:rPr>
              <a:t>條：不當限制規格，圖利特定廠商</a:t>
            </a:r>
            <a:r>
              <a:rPr lang="zh-TW" altLang="en-US" sz="2800" smtClean="0"/>
              <a:t>。</a:t>
            </a:r>
          </a:p>
          <a:p>
            <a:pPr>
              <a:buFont typeface="Wingdings" pitchFamily="2" charset="2"/>
              <a:buChar char="l"/>
            </a:pPr>
            <a:r>
              <a:rPr lang="zh-TW" altLang="en-US" sz="2800" smtClean="0"/>
              <a:t>第</a:t>
            </a:r>
            <a:r>
              <a:rPr lang="en-US" altLang="zh-TW" sz="2800" smtClean="0"/>
              <a:t>31</a:t>
            </a:r>
            <a:r>
              <a:rPr lang="zh-TW" altLang="en-US" sz="2800" smtClean="0"/>
              <a:t>條：未沒收或追繳押標金。</a:t>
            </a:r>
          </a:p>
          <a:p>
            <a:pPr>
              <a:buFont typeface="Wingdings" pitchFamily="2" charset="2"/>
              <a:buChar char="l"/>
            </a:pPr>
            <a:r>
              <a:rPr lang="zh-TW" altLang="en-US" sz="2800" smtClean="0"/>
              <a:t>第</a:t>
            </a:r>
            <a:r>
              <a:rPr lang="en-US" altLang="zh-TW" sz="2800" smtClean="0"/>
              <a:t>34</a:t>
            </a:r>
            <a:r>
              <a:rPr lang="zh-TW" altLang="en-US" sz="2800" smtClean="0"/>
              <a:t>條：洩漏相關資訊，圖利特定廠商。</a:t>
            </a:r>
          </a:p>
          <a:p>
            <a:pPr>
              <a:buFont typeface="Wingdings" pitchFamily="2" charset="2"/>
              <a:buChar char="l"/>
            </a:pPr>
            <a:r>
              <a:rPr lang="zh-TW" altLang="en-US" sz="2800" b="1" smtClean="0">
                <a:solidFill>
                  <a:srgbClr val="FFFF00"/>
                </a:solidFill>
              </a:rPr>
              <a:t>第</a:t>
            </a:r>
            <a:r>
              <a:rPr lang="en-US" altLang="zh-TW" sz="2800" b="1" smtClean="0">
                <a:solidFill>
                  <a:srgbClr val="FFFF00"/>
                </a:solidFill>
              </a:rPr>
              <a:t>48</a:t>
            </a:r>
            <a:r>
              <a:rPr lang="zh-TW" altLang="en-US" sz="2800" b="1" smtClean="0">
                <a:solidFill>
                  <a:srgbClr val="FFFF00"/>
                </a:solidFill>
              </a:rPr>
              <a:t>、</a:t>
            </a:r>
            <a:r>
              <a:rPr lang="en-US" altLang="zh-TW" sz="2800" b="1" smtClean="0">
                <a:solidFill>
                  <a:srgbClr val="FFFF00"/>
                </a:solidFill>
              </a:rPr>
              <a:t>50</a:t>
            </a:r>
            <a:r>
              <a:rPr lang="zh-TW" altLang="en-US" sz="2800" b="1" smtClean="0">
                <a:solidFill>
                  <a:srgbClr val="FFFF00"/>
                </a:solidFill>
              </a:rPr>
              <a:t>條：違法開、決標，圖利特定廠商</a:t>
            </a:r>
            <a:r>
              <a:rPr lang="zh-TW" altLang="en-US" sz="2800" smtClean="0"/>
              <a:t>。</a:t>
            </a:r>
          </a:p>
          <a:p>
            <a:pPr>
              <a:buFont typeface="Wingdings" pitchFamily="2" charset="2"/>
              <a:buChar char="l"/>
            </a:pPr>
            <a:r>
              <a:rPr lang="zh-TW" altLang="en-US" sz="2800" smtClean="0"/>
              <a:t>第</a:t>
            </a:r>
            <a:r>
              <a:rPr lang="en-US" altLang="zh-TW" sz="2800" smtClean="0"/>
              <a:t>66</a:t>
            </a:r>
            <a:r>
              <a:rPr lang="zh-TW" altLang="en-US" sz="2800" smtClean="0"/>
              <a:t>條：違法未解約及請求損害賠償。</a:t>
            </a:r>
          </a:p>
          <a:p>
            <a:pPr>
              <a:buFont typeface="Wingdings" pitchFamily="2" charset="2"/>
              <a:buChar char="l"/>
            </a:pPr>
            <a:r>
              <a:rPr lang="zh-TW" altLang="en-US" sz="2800" b="1" smtClean="0">
                <a:solidFill>
                  <a:srgbClr val="FFFF00"/>
                </a:solidFill>
              </a:rPr>
              <a:t>第</a:t>
            </a:r>
            <a:r>
              <a:rPr lang="en-US" altLang="zh-TW" sz="2800" b="1" smtClean="0">
                <a:solidFill>
                  <a:srgbClr val="FFFF00"/>
                </a:solidFill>
              </a:rPr>
              <a:t>72</a:t>
            </a:r>
            <a:r>
              <a:rPr lang="zh-TW" altLang="en-US" sz="2800" b="1" smtClean="0">
                <a:solidFill>
                  <a:srgbClr val="FFFF00"/>
                </a:solidFill>
              </a:rPr>
              <a:t>條：違法減價驗收，圖利特定廠商</a:t>
            </a:r>
            <a:r>
              <a:rPr lang="zh-TW" altLang="en-US" sz="2800" smtClean="0"/>
              <a:t>。</a:t>
            </a:r>
            <a:endParaRPr lang="en-US" altLang="zh-TW" sz="2800" smtClean="0"/>
          </a:p>
        </p:txBody>
      </p:sp>
    </p:spTree>
    <p:extLst>
      <p:ext uri="{BB962C8B-B14F-4D97-AF65-F5344CB8AC3E}">
        <p14:creationId xmlns:p14="http://schemas.microsoft.com/office/powerpoint/2010/main" val="3729724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82055"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矩形 3"/>
          <p:cNvSpPr/>
          <p:nvPr/>
        </p:nvSpPr>
        <p:spPr>
          <a:xfrm>
            <a:off x="0" y="2205038"/>
            <a:ext cx="9144000" cy="26638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6600" b="1" dirty="0" smtClean="0">
                <a:solidFill>
                  <a:srgbClr val="FFFF00"/>
                </a:solidFill>
                <a:latin typeface="MS UI Gothic" pitchFamily="34" charset="-128"/>
                <a:ea typeface="MS UI Gothic" pitchFamily="34" charset="-128"/>
              </a:rPr>
              <a:t>政府資訊公開</a:t>
            </a:r>
            <a:endParaRPr lang="en-US" altLang="zh-TW" sz="6600" b="1" dirty="0" smtClean="0">
              <a:solidFill>
                <a:srgbClr val="FFFF00"/>
              </a:solidFill>
              <a:latin typeface="MS UI Gothic" pitchFamily="34" charset="-128"/>
              <a:ea typeface="MS UI Gothic" pitchFamily="34" charset="-128"/>
            </a:endParaRPr>
          </a:p>
          <a:p>
            <a:pPr algn="ctr">
              <a:defRPr/>
            </a:pPr>
            <a:r>
              <a:rPr lang="zh-TW" altLang="en-US" sz="6600" b="1" dirty="0" smtClean="0">
                <a:solidFill>
                  <a:srgbClr val="FFFF00"/>
                </a:solidFill>
                <a:latin typeface="MS UI Gothic" pitchFamily="34" charset="-128"/>
                <a:ea typeface="MS UI Gothic" pitchFamily="34" charset="-128"/>
              </a:rPr>
              <a:t>與公務機密維護</a:t>
            </a:r>
            <a:endParaRPr lang="zh-TW" altLang="en-US" sz="6600" b="1" dirty="0">
              <a:solidFill>
                <a:srgbClr val="FFFF00"/>
              </a:solidFill>
              <a:latin typeface="MS UI Gothic" pitchFamily="34" charset="-128"/>
              <a:ea typeface="MS UI Gothic" pitchFamily="34" charset="-128"/>
            </a:endParaRPr>
          </a:p>
        </p:txBody>
      </p:sp>
    </p:spTree>
    <p:extLst>
      <p:ext uri="{BB962C8B-B14F-4D97-AF65-F5344CB8AC3E}">
        <p14:creationId xmlns:p14="http://schemas.microsoft.com/office/powerpoint/2010/main" val="265745741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8913"/>
            <a:ext cx="9144000" cy="647700"/>
          </a:xfrm>
        </p:spPr>
        <p:txBody>
          <a:bodyPr>
            <a:normAutofit fontScale="90000"/>
          </a:bodyPr>
          <a:lstStyle/>
          <a:p>
            <a:pPr>
              <a:defRPr/>
            </a:pPr>
            <a:r>
              <a:rPr lang="zh-TW" altLang="en-US" b="1" dirty="0" smtClean="0">
                <a:solidFill>
                  <a:srgbClr val="FFFF00"/>
                </a:solidFill>
              </a:rPr>
              <a:t>不是密件公文就沒有刑事洩密問題？</a:t>
            </a:r>
            <a:endParaRPr lang="zh-TW" altLang="en-US" dirty="0"/>
          </a:p>
        </p:txBody>
      </p:sp>
      <p:pic>
        <p:nvPicPr>
          <p:cNvPr id="32771" name="內容版面配置區 3" descr="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25538"/>
            <a:ext cx="9144000" cy="5732462"/>
          </a:xfrm>
        </p:spPr>
      </p:pic>
    </p:spTree>
    <p:extLst>
      <p:ext uri="{BB962C8B-B14F-4D97-AF65-F5344CB8AC3E}">
        <p14:creationId xmlns:p14="http://schemas.microsoft.com/office/powerpoint/2010/main" val="39801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ECF469A4-B349-4EB6-B94C-18AAEEF3A121}" type="slidenum">
              <a:rPr lang="zh-TW" altLang="en-US"/>
              <a:pPr>
                <a:defRPr/>
              </a:pPr>
              <a:t>79</a:t>
            </a:fld>
            <a:endParaRPr lang="en-US" altLang="zh-TW"/>
          </a:p>
        </p:txBody>
      </p:sp>
      <p:sp>
        <p:nvSpPr>
          <p:cNvPr id="805890" name="Rectangle 2"/>
          <p:cNvSpPr>
            <a:spLocks noGrp="1" noChangeArrowheads="1"/>
          </p:cNvSpPr>
          <p:nvPr>
            <p:ph type="title"/>
          </p:nvPr>
        </p:nvSpPr>
        <p:spPr>
          <a:xfrm>
            <a:off x="457200" y="0"/>
            <a:ext cx="8229600" cy="1004888"/>
          </a:xfrm>
        </p:spPr>
        <p:txBody>
          <a:bodyPr/>
          <a:lstStyle/>
          <a:p>
            <a:pPr eaLnBrk="1" hangingPunct="1">
              <a:defRPr/>
            </a:pPr>
            <a:r>
              <a:rPr lang="zh-TW" altLang="en-US" sz="5400" b="1" dirty="0" smtClean="0">
                <a:solidFill>
                  <a:srgbClr val="FFFF00"/>
                </a:solidFill>
                <a:ea typeface="標楷體" pitchFamily="65" charset="-120"/>
              </a:rPr>
              <a:t>秘密</a:t>
            </a:r>
            <a:r>
              <a:rPr lang="en-US" altLang="zh-TW" sz="5400" b="1" dirty="0" smtClean="0">
                <a:solidFill>
                  <a:srgbClr val="FFFF00"/>
                </a:solidFill>
                <a:ea typeface="標楷體" pitchFamily="65" charset="-120"/>
              </a:rPr>
              <a:t>(</a:t>
            </a:r>
            <a:r>
              <a:rPr lang="zh-TW" altLang="en-US" sz="5400" b="1" dirty="0" smtClean="0">
                <a:solidFill>
                  <a:srgbClr val="FFFF00"/>
                </a:solidFill>
                <a:ea typeface="標楷體" pitchFamily="65" charset="-120"/>
              </a:rPr>
              <a:t>刑事罪責</a:t>
            </a:r>
            <a:r>
              <a:rPr lang="en-US" altLang="zh-TW" sz="5400" b="1" dirty="0" smtClean="0">
                <a:solidFill>
                  <a:srgbClr val="FFFF00"/>
                </a:solidFill>
                <a:ea typeface="標楷體" pitchFamily="65" charset="-120"/>
              </a:rPr>
              <a:t>)</a:t>
            </a:r>
            <a:r>
              <a:rPr lang="zh-TW" altLang="en-US" sz="5400" b="1" dirty="0" smtClean="0">
                <a:solidFill>
                  <a:srgbClr val="FFFF00"/>
                </a:solidFill>
                <a:ea typeface="標楷體" pitchFamily="65" charset="-120"/>
              </a:rPr>
              <a:t>有三</a:t>
            </a:r>
          </a:p>
        </p:txBody>
      </p:sp>
      <p:sp>
        <p:nvSpPr>
          <p:cNvPr id="33796" name="Rectangle 3"/>
          <p:cNvSpPr>
            <a:spLocks noGrp="1" noChangeArrowheads="1"/>
          </p:cNvSpPr>
          <p:nvPr>
            <p:ph type="body" idx="1"/>
          </p:nvPr>
        </p:nvSpPr>
        <p:spPr>
          <a:xfrm>
            <a:off x="636588" y="1028700"/>
            <a:ext cx="8507412" cy="5829300"/>
          </a:xfrm>
        </p:spPr>
        <p:txBody>
          <a:bodyPr/>
          <a:lstStyle/>
          <a:p>
            <a:pPr eaLnBrk="1" hangingPunct="1">
              <a:lnSpc>
                <a:spcPct val="90000"/>
              </a:lnSpc>
              <a:buFont typeface="Wingdings" pitchFamily="2" charset="2"/>
              <a:buChar char="l"/>
            </a:pPr>
            <a:r>
              <a:rPr lang="zh-TW" altLang="en-US" sz="3600" b="1" smtClean="0">
                <a:solidFill>
                  <a:srgbClr val="FFFF00"/>
                </a:solidFill>
                <a:latin typeface="標楷體" pitchFamily="65" charset="-120"/>
                <a:ea typeface="標楷體" pitchFamily="65" charset="-120"/>
              </a:rPr>
              <a:t>公務機密</a:t>
            </a:r>
            <a:r>
              <a:rPr lang="en-US" altLang="zh-TW" sz="3600" b="1" smtClean="0">
                <a:solidFill>
                  <a:srgbClr val="FFFF00"/>
                </a:solidFill>
                <a:latin typeface="Arial Unicode MS" pitchFamily="34" charset="-120"/>
                <a:ea typeface="Arial Unicode MS" pitchFamily="34" charset="-120"/>
                <a:cs typeface="Arial Unicode MS" pitchFamily="34" charset="-120"/>
              </a:rPr>
              <a:t>--- </a:t>
            </a:r>
            <a:r>
              <a:rPr lang="zh-TW" altLang="en-US" sz="3600" b="1" smtClean="0">
                <a:solidFill>
                  <a:srgbClr val="FFFF00"/>
                </a:solidFill>
                <a:latin typeface="標楷體" pitchFamily="65" charset="-120"/>
                <a:ea typeface="標楷體" pitchFamily="65" charset="-120"/>
              </a:rPr>
              <a:t>國家機密保護法</a:t>
            </a:r>
          </a:p>
          <a:p>
            <a:pPr eaLnBrk="1" hangingPunct="1">
              <a:lnSpc>
                <a:spcPct val="90000"/>
              </a:lnSpc>
              <a:buFont typeface="Wingdings" pitchFamily="2" charset="2"/>
              <a:buNone/>
            </a:pPr>
            <a:r>
              <a:rPr lang="zh-TW" altLang="en-US" sz="3600" b="1" smtClean="0">
                <a:solidFill>
                  <a:srgbClr val="FFFF00"/>
                </a:solidFill>
                <a:latin typeface="標楷體" pitchFamily="65" charset="-120"/>
                <a:ea typeface="標楷體" pitchFamily="65" charset="-120"/>
              </a:rPr>
              <a:t>   　       一般公務機密</a:t>
            </a:r>
            <a:r>
              <a:rPr lang="en-US" altLang="zh-TW" sz="3600" b="1" smtClean="0">
                <a:solidFill>
                  <a:srgbClr val="FFFF00"/>
                </a:solidFill>
                <a:latin typeface="標楷體" pitchFamily="65" charset="-120"/>
                <a:ea typeface="標楷體" pitchFamily="65" charset="-120"/>
              </a:rPr>
              <a:t>(</a:t>
            </a:r>
            <a:r>
              <a:rPr lang="zh-TW" altLang="en-US" sz="3600" b="1" smtClean="0">
                <a:solidFill>
                  <a:srgbClr val="FFFF00"/>
                </a:solidFill>
                <a:latin typeface="標楷體" pitchFamily="65" charset="-120"/>
                <a:ea typeface="標楷體" pitchFamily="65" charset="-120"/>
              </a:rPr>
              <a:t>刑法</a:t>
            </a:r>
            <a:r>
              <a:rPr lang="en-US" altLang="zh-TW" sz="3600" b="1" smtClean="0">
                <a:solidFill>
                  <a:srgbClr val="FFFF00"/>
                </a:solidFill>
                <a:latin typeface="標楷體" pitchFamily="65" charset="-120"/>
                <a:ea typeface="標楷體" pitchFamily="65" charset="-120"/>
              </a:rPr>
              <a:t>132)</a:t>
            </a:r>
          </a:p>
          <a:p>
            <a:pPr lvl="1" eaLnBrk="1" hangingPunct="1">
              <a:lnSpc>
                <a:spcPct val="90000"/>
              </a:lnSpc>
              <a:buFont typeface="Arial" pitchFamily="34" charset="0"/>
              <a:buChar char="•"/>
            </a:pPr>
            <a:r>
              <a:rPr lang="zh-TW" altLang="en-US" sz="3200" b="1" smtClean="0">
                <a:solidFill>
                  <a:srgbClr val="FFC000"/>
                </a:solidFill>
                <a:latin typeface="標楷體" pitchFamily="65" charset="-120"/>
                <a:ea typeface="標楷體" pitchFamily="65" charset="-120"/>
              </a:rPr>
              <a:t>偵查秘密均屬密件公文嗎？</a:t>
            </a:r>
          </a:p>
          <a:p>
            <a:pPr lvl="1" eaLnBrk="1" hangingPunct="1">
              <a:lnSpc>
                <a:spcPct val="90000"/>
              </a:lnSpc>
              <a:buFont typeface="Arial" pitchFamily="34" charset="0"/>
              <a:buChar char="•"/>
            </a:pPr>
            <a:r>
              <a:rPr lang="zh-TW" altLang="en-US" sz="3200" b="1" smtClean="0">
                <a:solidFill>
                  <a:srgbClr val="FFC000"/>
                </a:solidFill>
                <a:latin typeface="標楷體" pitchFamily="65" charset="-120"/>
                <a:ea typeface="標楷體" pitchFamily="65" charset="-120"/>
              </a:rPr>
              <a:t>政府採購中之應秘密事項</a:t>
            </a:r>
            <a:r>
              <a:rPr lang="zh-TW" altLang="en-US" sz="3200" b="1" smtClean="0">
                <a:latin typeface="標楷體" pitchFamily="65" charset="-120"/>
                <a:ea typeface="標楷體" pitchFamily="65" charset="-120"/>
              </a:rPr>
              <a:t>。</a:t>
            </a:r>
            <a:endParaRPr lang="en-US" altLang="zh-TW" sz="3200" b="1" smtClean="0">
              <a:latin typeface="標楷體" pitchFamily="65" charset="-120"/>
              <a:ea typeface="標楷體" pitchFamily="65" charset="-120"/>
            </a:endParaRPr>
          </a:p>
          <a:p>
            <a:pPr lvl="1" eaLnBrk="1" hangingPunct="1">
              <a:lnSpc>
                <a:spcPct val="90000"/>
              </a:lnSpc>
              <a:buFont typeface="Arial" pitchFamily="34" charset="0"/>
              <a:buChar char="•"/>
            </a:pPr>
            <a:r>
              <a:rPr lang="zh-TW" altLang="en-US" sz="3200" b="1" smtClean="0">
                <a:latin typeface="標楷體" pitchFamily="65" charset="-120"/>
                <a:ea typeface="標楷體" pitchFamily="65" charset="-120"/>
              </a:rPr>
              <a:t>公務員因職務持有之個資或營業秘密呢？</a:t>
            </a:r>
            <a:endParaRPr lang="en-US" altLang="zh-TW" sz="3200" b="1" smtClean="0">
              <a:latin typeface="標楷體" pitchFamily="65" charset="-120"/>
              <a:ea typeface="標楷體" pitchFamily="65" charset="-120"/>
            </a:endParaRPr>
          </a:p>
          <a:p>
            <a:pPr lvl="1" eaLnBrk="1" hangingPunct="1">
              <a:lnSpc>
                <a:spcPct val="90000"/>
              </a:lnSpc>
              <a:buFontTx/>
              <a:buNone/>
            </a:pPr>
            <a:r>
              <a:rPr lang="zh-TW" altLang="en-US" sz="3200" b="1" smtClean="0">
                <a:latin typeface="標楷體" pitchFamily="65" charset="-120"/>
                <a:ea typeface="標楷體" pitchFamily="65" charset="-120"/>
              </a:rPr>
              <a:t>  </a:t>
            </a:r>
            <a:r>
              <a:rPr lang="en-US" altLang="zh-TW" sz="3200" b="1" smtClean="0">
                <a:latin typeface="標楷體" pitchFamily="65" charset="-120"/>
                <a:ea typeface="標楷體" pitchFamily="65" charset="-120"/>
              </a:rPr>
              <a:t>ex: </a:t>
            </a:r>
            <a:r>
              <a:rPr lang="zh-TW" altLang="en-US" sz="3200" b="1" smtClean="0">
                <a:latin typeface="標楷體" pitchFamily="65" charset="-120"/>
                <a:ea typeface="標楷體" pitchFamily="65" charset="-120"/>
              </a:rPr>
              <a:t>檢舉人個資、受檢廠商之製程配方等</a:t>
            </a:r>
            <a:endParaRPr lang="en-US" altLang="zh-TW" sz="3200" b="1" smtClean="0">
              <a:latin typeface="標楷體" pitchFamily="65" charset="-120"/>
              <a:ea typeface="標楷體" pitchFamily="65" charset="-120"/>
            </a:endParaRPr>
          </a:p>
          <a:p>
            <a:pPr eaLnBrk="1" hangingPunct="1">
              <a:lnSpc>
                <a:spcPct val="90000"/>
              </a:lnSpc>
              <a:buFont typeface="Wingdings" pitchFamily="2" charset="2"/>
              <a:buChar char="l"/>
            </a:pPr>
            <a:r>
              <a:rPr lang="zh-TW" altLang="en-US" sz="3600" b="1" smtClean="0">
                <a:solidFill>
                  <a:srgbClr val="FFFF00"/>
                </a:solidFill>
                <a:latin typeface="標楷體" pitchFamily="65" charset="-120"/>
                <a:ea typeface="標楷體" pitchFamily="65" charset="-120"/>
              </a:rPr>
              <a:t>營業秘密</a:t>
            </a:r>
            <a:r>
              <a:rPr lang="en-US" altLang="zh-TW" sz="3600" b="1" smtClean="0">
                <a:solidFill>
                  <a:srgbClr val="FFFF00"/>
                </a:solidFill>
                <a:latin typeface="Arial Unicode MS" pitchFamily="34" charset="-120"/>
                <a:ea typeface="Arial Unicode MS" pitchFamily="34" charset="-120"/>
                <a:cs typeface="Arial Unicode MS" pitchFamily="34" charset="-120"/>
              </a:rPr>
              <a:t>--- </a:t>
            </a:r>
            <a:r>
              <a:rPr lang="zh-TW" altLang="en-US" sz="3600" b="1" smtClean="0">
                <a:solidFill>
                  <a:srgbClr val="FFFF00"/>
                </a:solidFill>
                <a:latin typeface="標楷體" pitchFamily="65" charset="-120"/>
                <a:ea typeface="標楷體" pitchFamily="65" charset="-120"/>
              </a:rPr>
              <a:t>營業秘密法</a:t>
            </a:r>
            <a:r>
              <a:rPr lang="en-US" altLang="zh-TW" sz="2800" b="1" smtClean="0">
                <a:solidFill>
                  <a:srgbClr val="FFFF00"/>
                </a:solidFill>
                <a:latin typeface="標楷體" pitchFamily="65" charset="-120"/>
                <a:ea typeface="標楷體" pitchFamily="65" charset="-120"/>
              </a:rPr>
              <a:t>(102.1.30</a:t>
            </a:r>
            <a:r>
              <a:rPr lang="zh-TW" altLang="en-US" sz="2800" b="1" smtClean="0">
                <a:solidFill>
                  <a:srgbClr val="FFFF00"/>
                </a:solidFill>
                <a:latin typeface="標楷體" pitchFamily="65" charset="-120"/>
                <a:ea typeface="標楷體" pitchFamily="65" charset="-120"/>
              </a:rPr>
              <a:t>修訂入罪</a:t>
            </a:r>
            <a:r>
              <a:rPr lang="en-US" altLang="zh-TW" sz="2800" b="1" smtClean="0">
                <a:solidFill>
                  <a:srgbClr val="FFFF00"/>
                </a:solidFill>
                <a:latin typeface="標楷體" pitchFamily="65" charset="-120"/>
                <a:ea typeface="標楷體" pitchFamily="65" charset="-120"/>
              </a:rPr>
              <a:t>)</a:t>
            </a:r>
            <a:endParaRPr lang="zh-TW" altLang="en-US" sz="2800" b="1" smtClean="0">
              <a:solidFill>
                <a:srgbClr val="FFFF00"/>
              </a:solidFill>
              <a:latin typeface="標楷體" pitchFamily="65" charset="-120"/>
              <a:ea typeface="標楷體" pitchFamily="65" charset="-120"/>
            </a:endParaRPr>
          </a:p>
          <a:p>
            <a:pPr eaLnBrk="1" hangingPunct="1">
              <a:lnSpc>
                <a:spcPct val="90000"/>
              </a:lnSpc>
              <a:buFont typeface="Wingdings" pitchFamily="2" charset="2"/>
              <a:buNone/>
            </a:pPr>
            <a:r>
              <a:rPr lang="zh-TW" altLang="en-US" sz="3600" b="1" smtClean="0">
                <a:solidFill>
                  <a:srgbClr val="FFFF00"/>
                </a:solidFill>
                <a:latin typeface="標楷體" pitchFamily="65" charset="-120"/>
                <a:ea typeface="標楷體" pitchFamily="65" charset="-120"/>
              </a:rPr>
              <a:t>            刑法妨害工商秘密罪</a:t>
            </a:r>
          </a:p>
          <a:p>
            <a:pPr eaLnBrk="1" hangingPunct="1">
              <a:lnSpc>
                <a:spcPct val="90000"/>
              </a:lnSpc>
              <a:buFont typeface="Wingdings" pitchFamily="2" charset="2"/>
              <a:buChar char="l"/>
            </a:pPr>
            <a:r>
              <a:rPr lang="zh-TW" altLang="en-US" sz="3600" b="1" smtClean="0">
                <a:solidFill>
                  <a:srgbClr val="FFFF00"/>
                </a:solidFill>
                <a:latin typeface="標楷體" pitchFamily="65" charset="-120"/>
                <a:ea typeface="標楷體" pitchFamily="65" charset="-120"/>
              </a:rPr>
              <a:t>個人隱私</a:t>
            </a:r>
            <a:r>
              <a:rPr lang="en-US" altLang="zh-TW" sz="3600" b="1" smtClean="0">
                <a:solidFill>
                  <a:srgbClr val="FFFF00"/>
                </a:solidFill>
                <a:latin typeface="Arial Unicode MS" pitchFamily="34" charset="-120"/>
                <a:ea typeface="Arial Unicode MS" pitchFamily="34" charset="-120"/>
                <a:cs typeface="Arial Unicode MS" pitchFamily="34" charset="-120"/>
              </a:rPr>
              <a:t>--- </a:t>
            </a:r>
            <a:r>
              <a:rPr lang="zh-TW" altLang="en-US" sz="3600" b="1" smtClean="0">
                <a:solidFill>
                  <a:srgbClr val="FFFF00"/>
                </a:solidFill>
                <a:latin typeface="標楷體" pitchFamily="65" charset="-120"/>
                <a:ea typeface="標楷體" pitchFamily="65" charset="-120"/>
              </a:rPr>
              <a:t>個人資料保護法</a:t>
            </a:r>
          </a:p>
          <a:p>
            <a:pPr eaLnBrk="1" hangingPunct="1">
              <a:lnSpc>
                <a:spcPct val="90000"/>
              </a:lnSpc>
              <a:buFont typeface="Wingdings" pitchFamily="2" charset="2"/>
              <a:buNone/>
            </a:pPr>
            <a:r>
              <a:rPr lang="zh-TW" altLang="en-US" sz="3600" b="1" smtClean="0">
                <a:solidFill>
                  <a:srgbClr val="FFFF00"/>
                </a:solidFill>
                <a:latin typeface="標楷體" pitchFamily="65" charset="-120"/>
                <a:ea typeface="標楷體" pitchFamily="65" charset="-120"/>
              </a:rPr>
              <a:t>            刑法妨害秘密罪</a:t>
            </a:r>
          </a:p>
        </p:txBody>
      </p:sp>
    </p:spTree>
    <p:extLst>
      <p:ext uri="{BB962C8B-B14F-4D97-AF65-F5344CB8AC3E}">
        <p14:creationId xmlns:p14="http://schemas.microsoft.com/office/powerpoint/2010/main" val="362340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99394"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96113336"/>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313" y="115888"/>
            <a:ext cx="8229600" cy="1143000"/>
          </a:xfrm>
        </p:spPr>
        <p:txBody>
          <a:bodyPr>
            <a:normAutofit fontScale="90000"/>
          </a:bodyPr>
          <a:lstStyle/>
          <a:p>
            <a:pPr>
              <a:defRPr/>
            </a:pPr>
            <a:r>
              <a:rPr lang="zh-TW" altLang="en-US" dirty="0" smtClean="0"/>
              <a:t>刑訴</a:t>
            </a:r>
            <a:r>
              <a:rPr lang="en-US" altLang="zh-TW" dirty="0" smtClean="0"/>
              <a:t>245</a:t>
            </a:r>
            <a:br>
              <a:rPr lang="en-US" altLang="zh-TW" dirty="0" smtClean="0"/>
            </a:br>
            <a:r>
              <a:rPr lang="en-US" altLang="zh-TW" dirty="0" smtClean="0"/>
              <a:t>---</a:t>
            </a:r>
            <a:r>
              <a:rPr lang="zh-TW" altLang="en-US" dirty="0" smtClean="0"/>
              <a:t>偵查不公開作業辦法</a:t>
            </a:r>
            <a:endParaRPr lang="zh-TW" altLang="en-US" dirty="0"/>
          </a:p>
        </p:txBody>
      </p:sp>
      <p:sp>
        <p:nvSpPr>
          <p:cNvPr id="34819" name="內容版面配置區 2"/>
          <p:cNvSpPr>
            <a:spLocks noGrp="1"/>
          </p:cNvSpPr>
          <p:nvPr>
            <p:ph idx="1"/>
          </p:nvPr>
        </p:nvSpPr>
        <p:spPr>
          <a:xfrm>
            <a:off x="179388" y="1557338"/>
            <a:ext cx="8713787" cy="5111750"/>
          </a:xfrm>
        </p:spPr>
        <p:txBody>
          <a:bodyPr/>
          <a:lstStyle/>
          <a:p>
            <a:r>
              <a:rPr lang="zh-TW" altLang="en-US" sz="2000" smtClean="0"/>
              <a:t>第 </a:t>
            </a:r>
            <a:r>
              <a:rPr lang="en-US" altLang="zh-TW" sz="2000" smtClean="0"/>
              <a:t>8 </a:t>
            </a:r>
            <a:r>
              <a:rPr lang="zh-TW" altLang="en-US" sz="2000" smtClean="0"/>
              <a:t>條   下列事項於案件偵查中，除法令另有規定者外，不得公開或揭露之： 一、被告、少年或犯罪嫌疑人之供述及是否自首或自白。 二、</a:t>
            </a:r>
            <a:r>
              <a:rPr lang="zh-TW" altLang="en-US" sz="2000" b="1" smtClean="0">
                <a:solidFill>
                  <a:srgbClr val="FFFF00"/>
                </a:solidFill>
              </a:rPr>
              <a:t>有關逮捕、羈押、搜索、扣押、勘驗、現場模擬、鑑定、限制出境、 資金清查等，尚未實施或應繼續實施等偵查方法或計畫。 </a:t>
            </a:r>
            <a:r>
              <a:rPr lang="zh-TW" altLang="en-US" sz="2000" smtClean="0"/>
              <a:t>三、實施偵查之具體內容及所得心證。 四、有湮滅、偽造、變造證據之虞。 五、被害人被挾持中尚未脫險，安全堪虞者。 六、</a:t>
            </a:r>
            <a:r>
              <a:rPr lang="zh-TW" altLang="en-US" sz="2000" b="1" smtClean="0">
                <a:solidFill>
                  <a:srgbClr val="FFFF00"/>
                </a:solidFill>
              </a:rPr>
              <a:t>偵查中之卷宗、筆錄、錄音帶、錄影帶、照片、電磁紀錄或其他重要 文件或物品。 </a:t>
            </a:r>
            <a:r>
              <a:rPr lang="zh-TW" altLang="en-US" sz="2000" smtClean="0"/>
              <a:t>七、犯罪情節攸關被告、犯罪嫌疑人或其親屬、配偶之隱私與名譽。 八、有關被害人之隱私、名譽或性侵害案件被害人之照片、姓名或其他足 以識別其身分之資訊。 九、有關少年之照片、姓名、居住處所、就讀學校、家長、家屬姓名及其 案件之內容，或其他足以識別其身分之資訊。 十、</a:t>
            </a:r>
            <a:r>
              <a:rPr lang="zh-TW" altLang="en-US" sz="2000" b="1" smtClean="0">
                <a:solidFill>
                  <a:srgbClr val="FFFF00"/>
                </a:solidFill>
              </a:rPr>
              <a:t>檢舉人或證人之姓名、身分資料、居住處所、電話及其陳述之內容或 所提出之證據。 </a:t>
            </a:r>
            <a:r>
              <a:rPr lang="zh-TW" altLang="en-US" sz="2000" smtClean="0"/>
              <a:t>十一、蒐證之錄影、錄音。 十二、其他足以影響偵查不公開之事項。 案件在偵查中，不得帶同媒體辦案，或任被告、犯罪嫌疑人或少年供媒體 拍攝、直接採訪或藉由監視器畫面拍攝；亦不得發表公開聲明指稱被告或 犯罪嫌疑人有罪，或對審判結果作出預斷。 </a:t>
            </a:r>
          </a:p>
        </p:txBody>
      </p:sp>
    </p:spTree>
    <p:extLst>
      <p:ext uri="{BB962C8B-B14F-4D97-AF65-F5344CB8AC3E}">
        <p14:creationId xmlns:p14="http://schemas.microsoft.com/office/powerpoint/2010/main" val="420191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1143000"/>
          </a:xfrm>
        </p:spPr>
        <p:txBody>
          <a:bodyPr/>
          <a:lstStyle/>
          <a:p>
            <a:r>
              <a:rPr lang="zh-TW" altLang="en-US" dirty="0" smtClean="0"/>
              <a:t>政府採購中應秘密之事項</a:t>
            </a:r>
            <a:endParaRPr lang="zh-TW" altLang="en-US" dirty="0"/>
          </a:p>
        </p:txBody>
      </p:sp>
      <p:sp>
        <p:nvSpPr>
          <p:cNvPr id="3" name="內容版面配置區 2"/>
          <p:cNvSpPr>
            <a:spLocks noGrp="1"/>
          </p:cNvSpPr>
          <p:nvPr>
            <p:ph idx="1"/>
          </p:nvPr>
        </p:nvSpPr>
        <p:spPr>
          <a:xfrm>
            <a:off x="196948" y="1023425"/>
            <a:ext cx="8503920" cy="5616526"/>
          </a:xfrm>
        </p:spPr>
        <p:txBody>
          <a:bodyPr>
            <a:normAutofit lnSpcReduction="10000"/>
          </a:bodyPr>
          <a:lstStyle/>
          <a:p>
            <a:pPr>
              <a:buFont typeface="Wingdings" pitchFamily="2" charset="2"/>
              <a:buChar char="l"/>
            </a:pPr>
            <a:r>
              <a:rPr lang="zh-TW" altLang="en-US" b="1" dirty="0" smtClean="0">
                <a:solidFill>
                  <a:srgbClr val="FFFF00"/>
                </a:solidFill>
              </a:rPr>
              <a:t>採購法第 </a:t>
            </a:r>
            <a:r>
              <a:rPr lang="en-US" altLang="zh-TW" b="1" dirty="0" smtClean="0">
                <a:solidFill>
                  <a:srgbClr val="FFFF00"/>
                </a:solidFill>
              </a:rPr>
              <a:t>34 </a:t>
            </a:r>
            <a:r>
              <a:rPr lang="zh-TW" altLang="en-US" sz="2800" b="1" dirty="0" smtClean="0">
                <a:solidFill>
                  <a:srgbClr val="FFFF00"/>
                </a:solidFill>
              </a:rPr>
              <a:t>條  </a:t>
            </a:r>
            <a:r>
              <a:rPr lang="zh-TW" altLang="en-US" sz="2800" dirty="0" smtClean="0"/>
              <a:t> 機關辦理採購，其</a:t>
            </a:r>
            <a:r>
              <a:rPr lang="zh-TW" altLang="en-US" sz="2800" b="1" dirty="0" smtClean="0">
                <a:solidFill>
                  <a:srgbClr val="FFFF00"/>
                </a:solidFill>
              </a:rPr>
              <a:t>招標文件</a:t>
            </a:r>
            <a:r>
              <a:rPr lang="zh-TW" altLang="en-US" sz="2800" dirty="0" smtClean="0"/>
              <a:t>於公告前應予保密。但須公開說明或藉以公開徵求廠商提供參考資料者，不在此限。機關辦理招標，不得於開標前洩漏底價，</a:t>
            </a:r>
            <a:r>
              <a:rPr lang="zh-TW" altLang="en-US" sz="2800" b="1" dirty="0" smtClean="0">
                <a:solidFill>
                  <a:srgbClr val="FFFF00"/>
                </a:solidFill>
              </a:rPr>
              <a:t>領標、投標廠商之名稱與家數</a:t>
            </a:r>
            <a:r>
              <a:rPr lang="zh-TW" altLang="en-US" sz="2800" dirty="0" smtClean="0"/>
              <a:t>及其他足以造成限制競爭或不公平競爭之相關資料。</a:t>
            </a:r>
            <a:r>
              <a:rPr lang="zh-TW" altLang="en-US" sz="2800" b="1" dirty="0" smtClean="0">
                <a:solidFill>
                  <a:srgbClr val="FFFF00"/>
                </a:solidFill>
              </a:rPr>
              <a:t>底價於開標後至決標前，仍應保密</a:t>
            </a:r>
            <a:r>
              <a:rPr lang="zh-TW" altLang="en-US" sz="2800" dirty="0" smtClean="0"/>
              <a:t>，決標後除有特殊情形外，應予公開。但機關依實際需要，得於招標文件中公告底價。機關對於</a:t>
            </a:r>
            <a:r>
              <a:rPr lang="zh-TW" altLang="en-US" sz="2800" b="1" dirty="0" smtClean="0">
                <a:solidFill>
                  <a:srgbClr val="FFFF00"/>
                </a:solidFill>
              </a:rPr>
              <a:t>廠商投標文件</a:t>
            </a:r>
            <a:r>
              <a:rPr lang="zh-TW" altLang="en-US" sz="2800" dirty="0" smtClean="0"/>
              <a:t>，除供公務上使用或法令另有規定外，應保守秘密。</a:t>
            </a:r>
            <a:endParaRPr lang="en-US" altLang="zh-TW" sz="2800" dirty="0" smtClean="0"/>
          </a:p>
          <a:p>
            <a:pPr>
              <a:buFont typeface="Wingdings" pitchFamily="2" charset="2"/>
              <a:buChar char="l"/>
            </a:pPr>
            <a:r>
              <a:rPr lang="zh-TW" altLang="en-US" sz="2800" b="1" dirty="0" smtClean="0">
                <a:solidFill>
                  <a:srgbClr val="FFFF00"/>
                </a:solidFill>
              </a:rPr>
              <a:t>採購評選委會組織準則第</a:t>
            </a:r>
            <a:r>
              <a:rPr lang="en-US" altLang="zh-TW" sz="2800" b="1" dirty="0" smtClean="0">
                <a:solidFill>
                  <a:srgbClr val="FFFF00"/>
                </a:solidFill>
              </a:rPr>
              <a:t>6</a:t>
            </a:r>
            <a:r>
              <a:rPr lang="zh-TW" altLang="en-US" sz="2800" b="1" dirty="0" smtClean="0">
                <a:solidFill>
                  <a:srgbClr val="FFFF00"/>
                </a:solidFill>
              </a:rPr>
              <a:t>條第</a:t>
            </a:r>
            <a:r>
              <a:rPr lang="en-US" altLang="zh-TW" sz="2800" b="1" dirty="0" smtClean="0">
                <a:solidFill>
                  <a:srgbClr val="FFFF00"/>
                </a:solidFill>
              </a:rPr>
              <a:t>1</a:t>
            </a:r>
            <a:r>
              <a:rPr lang="zh-TW" altLang="en-US" sz="2800" b="1" dirty="0" smtClean="0">
                <a:solidFill>
                  <a:srgbClr val="FFFF00"/>
                </a:solidFill>
              </a:rPr>
              <a:t>項 </a:t>
            </a:r>
            <a:r>
              <a:rPr lang="zh-TW" altLang="en-US" sz="2800" dirty="0" smtClean="0"/>
              <a:t>  本委員會</a:t>
            </a:r>
            <a:r>
              <a:rPr lang="zh-TW" altLang="en-US" sz="2800" b="1" dirty="0" smtClean="0">
                <a:solidFill>
                  <a:srgbClr val="FFFF00"/>
                </a:solidFill>
              </a:rPr>
              <a:t>委員名單，於開始評選前應予保密</a:t>
            </a:r>
            <a:r>
              <a:rPr lang="zh-TW" altLang="en-US" sz="2800" dirty="0" smtClean="0"/>
              <a:t>。但經本委員會全體委員同意 於招標文件中公告委員名單者，不在此限。</a:t>
            </a:r>
            <a:endParaRPr lang="zh-TW" altLang="en-US" sz="2800" dirty="0"/>
          </a:p>
        </p:txBody>
      </p:sp>
      <p:sp>
        <p:nvSpPr>
          <p:cNvPr id="4" name="投影片編號版面配置區 3"/>
          <p:cNvSpPr>
            <a:spLocks noGrp="1"/>
          </p:cNvSpPr>
          <p:nvPr>
            <p:ph type="sldNum" sz="quarter" idx="12"/>
          </p:nvPr>
        </p:nvSpPr>
        <p:spPr/>
        <p:txBody>
          <a:bodyPr/>
          <a:lstStyle/>
          <a:p>
            <a:pPr>
              <a:defRPr/>
            </a:pPr>
            <a:fld id="{C51DCC63-A230-4883-83FC-2BD1894092FE}" type="slidenum">
              <a:rPr lang="zh-TW" altLang="en-US" smtClean="0"/>
              <a:pPr>
                <a:defRPr/>
              </a:pPr>
              <a:t>81</a:t>
            </a:fld>
            <a:endParaRPr lang="en-US" altLang="zh-TW"/>
          </a:p>
        </p:txBody>
      </p:sp>
    </p:spTree>
    <p:extLst>
      <p:ext uri="{BB962C8B-B14F-4D97-AF65-F5344CB8AC3E}">
        <p14:creationId xmlns:p14="http://schemas.microsoft.com/office/powerpoint/2010/main" val="2079887379"/>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6A410DF4-75E4-4761-A0C0-2167292F7A3A}" type="slidenum">
              <a:rPr lang="zh-TW" altLang="en-US"/>
              <a:pPr>
                <a:defRPr/>
              </a:pPr>
              <a:t>82</a:t>
            </a:fld>
            <a:endParaRPr lang="en-US" altLang="zh-TW"/>
          </a:p>
        </p:txBody>
      </p:sp>
      <p:sp>
        <p:nvSpPr>
          <p:cNvPr id="918530" name="Rectangle 2"/>
          <p:cNvSpPr>
            <a:spLocks noGrp="1" noChangeArrowheads="1"/>
          </p:cNvSpPr>
          <p:nvPr>
            <p:ph type="title"/>
          </p:nvPr>
        </p:nvSpPr>
        <p:spPr>
          <a:xfrm>
            <a:off x="457200" y="228600"/>
            <a:ext cx="8229600" cy="152400"/>
          </a:xfrm>
        </p:spPr>
        <p:txBody>
          <a:bodyPr>
            <a:noAutofit/>
          </a:bodyPr>
          <a:lstStyle/>
          <a:p>
            <a:pPr eaLnBrk="1" hangingPunct="1">
              <a:defRPr/>
            </a:pPr>
            <a:endParaRPr lang="zh-TW" altLang="en-US" sz="800" smtClean="0"/>
          </a:p>
        </p:txBody>
      </p:sp>
      <p:sp>
        <p:nvSpPr>
          <p:cNvPr id="87044" name="Rectangle 3"/>
          <p:cNvSpPr>
            <a:spLocks noGrp="1" noChangeArrowheads="1"/>
          </p:cNvSpPr>
          <p:nvPr>
            <p:ph type="body" idx="1"/>
          </p:nvPr>
        </p:nvSpPr>
        <p:spPr>
          <a:xfrm>
            <a:off x="457200" y="427037"/>
            <a:ext cx="8458200" cy="6360151"/>
          </a:xfrm>
        </p:spPr>
        <p:txBody>
          <a:bodyPr>
            <a:normAutofit/>
          </a:bodyPr>
          <a:lstStyle/>
          <a:p>
            <a:pPr eaLnBrk="1" hangingPunct="1">
              <a:lnSpc>
                <a:spcPct val="90000"/>
              </a:lnSpc>
              <a:buFont typeface="Wingdings" pitchFamily="2" charset="2"/>
              <a:buChar char="l"/>
            </a:pPr>
            <a:r>
              <a:rPr lang="en-US" altLang="zh-TW" sz="2800" b="1" dirty="0" smtClean="0"/>
              <a:t>91</a:t>
            </a:r>
            <a:r>
              <a:rPr lang="zh-TW" altLang="en-US" sz="2800" b="1" dirty="0" smtClean="0"/>
              <a:t>年度台上字第</a:t>
            </a:r>
            <a:r>
              <a:rPr lang="en-US" altLang="zh-TW" sz="2800" b="1" dirty="0" smtClean="0"/>
              <a:t>3388</a:t>
            </a:r>
            <a:r>
              <a:rPr lang="zh-TW" altLang="en-US" sz="2800" b="1" dirty="0" smtClean="0"/>
              <a:t>號</a:t>
            </a:r>
          </a:p>
          <a:p>
            <a:pPr eaLnBrk="1" hangingPunct="1">
              <a:lnSpc>
                <a:spcPct val="90000"/>
              </a:lnSpc>
              <a:buFontTx/>
              <a:buNone/>
            </a:pPr>
            <a:r>
              <a:rPr lang="zh-TW" altLang="en-US" sz="2800" b="1" dirty="0" smtClean="0"/>
              <a:t>    按刑法第</a:t>
            </a:r>
            <a:r>
              <a:rPr lang="en-US" altLang="zh-TW" sz="2800" b="1" dirty="0" smtClean="0"/>
              <a:t>132</a:t>
            </a:r>
            <a:r>
              <a:rPr lang="zh-TW" altLang="en-US" sz="2800" b="1" dirty="0" smtClean="0"/>
              <a:t>條第</a:t>
            </a:r>
            <a:r>
              <a:rPr lang="en-US" altLang="zh-TW" sz="2800" b="1" dirty="0" smtClean="0"/>
              <a:t>1</a:t>
            </a:r>
            <a:r>
              <a:rPr lang="zh-TW" altLang="en-US" sz="2800" b="1" dirty="0" smtClean="0"/>
              <a:t>項所謂「應秘密」者，係指文書、圖畫、消息或物品等與國家政務或事務上具有利害關係而應保守之秘密者而言。自非以有明文規定為唯一標準。查個人之車籍、戶籍、口卡、前科、通緝、勞保等資料及入出境紀錄或涉個人隱私或攸關國家之政務或事務，均屬應秘密之資料，公務員自有保守秘密之義務。葉○義、王○進職司警察工作，明知而故予洩漏，除侵害個人法益外復侵害國家之法益，原判決論以刑法    第</a:t>
            </a:r>
            <a:r>
              <a:rPr lang="en-US" altLang="zh-TW" sz="2800" b="1" dirty="0" smtClean="0"/>
              <a:t>132</a:t>
            </a:r>
            <a:r>
              <a:rPr lang="zh-TW" altLang="en-US" sz="2800" b="1" dirty="0" smtClean="0"/>
              <a:t>條第</a:t>
            </a:r>
            <a:r>
              <a:rPr lang="en-US" altLang="zh-TW" sz="2800" b="1" dirty="0" smtClean="0"/>
              <a:t>1</a:t>
            </a:r>
            <a:r>
              <a:rPr lang="zh-TW" altLang="en-US" sz="2800" b="1" dirty="0" smtClean="0"/>
              <a:t>項洩漏中華民國國防以外應秘密之消息罪，自屬正當合法。</a:t>
            </a:r>
          </a:p>
          <a:p>
            <a:pPr eaLnBrk="1" hangingPunct="1">
              <a:lnSpc>
                <a:spcPct val="90000"/>
              </a:lnSpc>
              <a:buFontTx/>
              <a:buNone/>
            </a:pPr>
            <a:r>
              <a:rPr lang="zh-TW" altLang="en-US" sz="2800" b="1" dirty="0" smtClean="0">
                <a:solidFill>
                  <a:srgbClr val="FFFF00"/>
                </a:solidFill>
              </a:rPr>
              <a:t>Ｑ公務員洩漏所持有個人資料或營業資料時之處罰？</a:t>
            </a:r>
            <a:endParaRPr lang="en-US" altLang="zh-TW" sz="2800" b="1" dirty="0" smtClean="0">
              <a:solidFill>
                <a:srgbClr val="FFFF00"/>
              </a:solidFill>
            </a:endParaRPr>
          </a:p>
          <a:p>
            <a:pPr eaLnBrk="1" hangingPunct="1">
              <a:lnSpc>
                <a:spcPct val="90000"/>
              </a:lnSpc>
              <a:buFontTx/>
              <a:buNone/>
            </a:pPr>
            <a:r>
              <a:rPr lang="zh-TW" altLang="en-US" sz="2800" b="1" dirty="0" smtClean="0">
                <a:solidFill>
                  <a:srgbClr val="FFFF00"/>
                </a:solidFill>
              </a:rPr>
              <a:t>Ｑ廠商投標所附營業資料屬秘密否？又未決標前可否公布底價？</a:t>
            </a:r>
            <a:endParaRPr lang="zh-TW" altLang="en-US" sz="2800" b="1" dirty="0" smtClean="0"/>
          </a:p>
        </p:txBody>
      </p:sp>
    </p:spTree>
    <p:extLst>
      <p:ext uri="{BB962C8B-B14F-4D97-AF65-F5344CB8AC3E}">
        <p14:creationId xmlns:p14="http://schemas.microsoft.com/office/powerpoint/2010/main" val="368162708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7D7D1289-88F7-44A7-8917-0F7F2E5042B7}" type="slidenum">
              <a:rPr lang="zh-TW" altLang="en-US"/>
              <a:pPr>
                <a:defRPr/>
              </a:pPr>
              <a:t>83</a:t>
            </a:fld>
            <a:endParaRPr lang="en-US" altLang="zh-TW"/>
          </a:p>
        </p:txBody>
      </p:sp>
      <p:sp>
        <p:nvSpPr>
          <p:cNvPr id="915458" name="Rectangle 2"/>
          <p:cNvSpPr>
            <a:spLocks noGrp="1" noChangeArrowheads="1"/>
          </p:cNvSpPr>
          <p:nvPr>
            <p:ph type="title"/>
          </p:nvPr>
        </p:nvSpPr>
        <p:spPr>
          <a:xfrm>
            <a:off x="457200" y="221226"/>
            <a:ext cx="8229600" cy="1027113"/>
          </a:xfrm>
        </p:spPr>
        <p:txBody>
          <a:bodyPr>
            <a:normAutofit/>
          </a:bodyPr>
          <a:lstStyle/>
          <a:p>
            <a:pPr eaLnBrk="1" hangingPunct="1">
              <a:defRPr/>
            </a:pPr>
            <a:r>
              <a:rPr lang="zh-TW" altLang="en-US" sz="4800" b="1" dirty="0" smtClean="0">
                <a:ea typeface="標楷體" pitchFamily="65" charset="-120"/>
              </a:rPr>
              <a:t>公務機密</a:t>
            </a:r>
            <a:r>
              <a:rPr lang="en-US" altLang="zh-TW" sz="4800" b="1" dirty="0" smtClean="0">
                <a:ea typeface="標楷體" pitchFamily="65" charset="-120"/>
              </a:rPr>
              <a:t>---</a:t>
            </a:r>
            <a:r>
              <a:rPr lang="zh-TW" altLang="en-US" sz="4800" b="1" dirty="0" smtClean="0">
                <a:ea typeface="標楷體" pitchFamily="65" charset="-120"/>
              </a:rPr>
              <a:t>刑法</a:t>
            </a:r>
            <a:r>
              <a:rPr lang="en-US" altLang="zh-TW" sz="4800" b="1" dirty="0" smtClean="0">
                <a:ea typeface="標楷體" pitchFamily="65" charset="-120"/>
              </a:rPr>
              <a:t>132</a:t>
            </a:r>
            <a:r>
              <a:rPr lang="zh-TW" altLang="en-US" sz="4800" b="1" dirty="0" smtClean="0">
                <a:ea typeface="標楷體" pitchFamily="65" charset="-120"/>
              </a:rPr>
              <a:t>規定部分</a:t>
            </a:r>
          </a:p>
        </p:txBody>
      </p:sp>
      <p:sp>
        <p:nvSpPr>
          <p:cNvPr id="86020" name="Rectangle 3"/>
          <p:cNvSpPr>
            <a:spLocks noGrp="1" noChangeArrowheads="1"/>
          </p:cNvSpPr>
          <p:nvPr>
            <p:ph type="body" idx="1"/>
          </p:nvPr>
        </p:nvSpPr>
        <p:spPr>
          <a:xfrm>
            <a:off x="457200" y="1740310"/>
            <a:ext cx="8229600" cy="4355690"/>
          </a:xfrm>
        </p:spPr>
        <p:txBody>
          <a:bodyPr/>
          <a:lstStyle/>
          <a:p>
            <a:pPr eaLnBrk="1" hangingPunct="1">
              <a:lnSpc>
                <a:spcPct val="80000"/>
              </a:lnSpc>
              <a:buFont typeface="Wingdings" pitchFamily="2" charset="2"/>
              <a:buNone/>
            </a:pPr>
            <a:r>
              <a:rPr lang="zh-TW" altLang="en-US" b="1" dirty="0" smtClean="0">
                <a:latin typeface="標楷體" pitchFamily="65" charset="-120"/>
                <a:ea typeface="標楷體" pitchFamily="65" charset="-120"/>
              </a:rPr>
              <a:t>公務員洩漏或交付關於中華民國國防以外應秘密之文書、圖畫、消息或物品者，處三年以下有期徒刑。</a:t>
            </a:r>
          </a:p>
          <a:p>
            <a:pPr eaLnBrk="1" hangingPunct="1">
              <a:lnSpc>
                <a:spcPct val="80000"/>
              </a:lnSpc>
              <a:buFont typeface="Wingdings" pitchFamily="2" charset="2"/>
              <a:buNone/>
            </a:pPr>
            <a:r>
              <a:rPr lang="zh-TW" altLang="en-US" b="1" dirty="0" smtClean="0">
                <a:solidFill>
                  <a:srgbClr val="FFFF00"/>
                </a:solidFill>
                <a:latin typeface="標楷體" pitchFamily="65" charset="-120"/>
                <a:ea typeface="標楷體" pitchFamily="65" charset="-120"/>
              </a:rPr>
              <a:t>因過失犯前項之罪者</a:t>
            </a:r>
            <a:r>
              <a:rPr lang="zh-TW" altLang="en-US" b="1" dirty="0" smtClean="0">
                <a:latin typeface="標楷體" pitchFamily="65" charset="-120"/>
                <a:ea typeface="標楷體" pitchFamily="65" charset="-120"/>
              </a:rPr>
              <a:t>，處一年以下有期徒刑、拘役或三百元以下罰金。</a:t>
            </a:r>
          </a:p>
          <a:p>
            <a:pPr eaLnBrk="1" hangingPunct="1">
              <a:lnSpc>
                <a:spcPct val="80000"/>
              </a:lnSpc>
              <a:buFontTx/>
              <a:buNone/>
            </a:pPr>
            <a:r>
              <a:rPr lang="zh-TW" altLang="en-US" b="1" dirty="0" smtClean="0">
                <a:latin typeface="標楷體" pitchFamily="65" charset="-120"/>
                <a:ea typeface="標楷體" pitchFamily="65" charset="-120"/>
              </a:rPr>
              <a:t>非公務員因職務或業務知悉或持有第一項之文書、圖畫、消息或物，而洩漏或交付之者，處一年以下有期徒刑、拘役或三百元以下罰金。</a:t>
            </a:r>
          </a:p>
          <a:p>
            <a:pPr eaLnBrk="1" hangingPunct="1">
              <a:lnSpc>
                <a:spcPct val="80000"/>
              </a:lnSpc>
            </a:pPr>
            <a:endParaRPr lang="zh-TW" altLang="en-US" dirty="0" smtClean="0">
              <a:latin typeface="標楷體" pitchFamily="65" charset="-120"/>
              <a:ea typeface="標楷體" pitchFamily="65" charset="-120"/>
            </a:endParaRPr>
          </a:p>
        </p:txBody>
      </p:sp>
    </p:spTree>
    <p:extLst>
      <p:ext uri="{BB962C8B-B14F-4D97-AF65-F5344CB8AC3E}">
        <p14:creationId xmlns:p14="http://schemas.microsoft.com/office/powerpoint/2010/main" val="11285958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707C34AC-7B5E-457A-9C00-EFDB914B1B39}" type="slidenum">
              <a:rPr lang="zh-TW" altLang="en-US"/>
              <a:pPr/>
              <a:t>84</a:t>
            </a:fld>
            <a:endParaRPr lang="en-US" altLang="zh-TW"/>
          </a:p>
        </p:txBody>
      </p:sp>
      <p:sp>
        <p:nvSpPr>
          <p:cNvPr id="914434" name="Rectangle 2"/>
          <p:cNvSpPr>
            <a:spLocks noGrp="1" noChangeArrowheads="1"/>
          </p:cNvSpPr>
          <p:nvPr>
            <p:ph type="title"/>
          </p:nvPr>
        </p:nvSpPr>
        <p:spPr>
          <a:xfrm>
            <a:off x="457200" y="0"/>
            <a:ext cx="8229600" cy="1017588"/>
          </a:xfrm>
        </p:spPr>
        <p:txBody>
          <a:bodyPr/>
          <a:lstStyle/>
          <a:p>
            <a:r>
              <a:rPr lang="zh-TW" altLang="en-US" sz="4800" b="1">
                <a:ea typeface="標楷體" pitchFamily="65" charset="-120"/>
              </a:rPr>
              <a:t>公務機密</a:t>
            </a:r>
            <a:r>
              <a:rPr lang="en-US" altLang="zh-TW" sz="4800" b="1">
                <a:ea typeface="標楷體" pitchFamily="65" charset="-120"/>
              </a:rPr>
              <a:t>---</a:t>
            </a:r>
            <a:r>
              <a:rPr lang="zh-TW" altLang="en-US" sz="4800" b="1">
                <a:ea typeface="標楷體" pitchFamily="65" charset="-120"/>
              </a:rPr>
              <a:t>刑罰規定</a:t>
            </a:r>
            <a:endParaRPr lang="en-US" altLang="zh-TW" sz="4800" b="1">
              <a:ea typeface="標楷體" pitchFamily="65" charset="-120"/>
            </a:endParaRPr>
          </a:p>
        </p:txBody>
      </p:sp>
      <p:sp>
        <p:nvSpPr>
          <p:cNvPr id="914435" name="Rectangle 3"/>
          <p:cNvSpPr>
            <a:spLocks noGrp="1" noChangeArrowheads="1"/>
          </p:cNvSpPr>
          <p:nvPr>
            <p:ph type="body" idx="1"/>
          </p:nvPr>
        </p:nvSpPr>
        <p:spPr>
          <a:xfrm>
            <a:off x="471488" y="1122363"/>
            <a:ext cx="8229600" cy="5735637"/>
          </a:xfrm>
        </p:spPr>
        <p:txBody>
          <a:bodyPr/>
          <a:lstStyle/>
          <a:p>
            <a:pPr>
              <a:lnSpc>
                <a:spcPct val="90000"/>
              </a:lnSpc>
              <a:buFont typeface="Wingdings" pitchFamily="2" charset="2"/>
              <a:buChar char="l"/>
            </a:pPr>
            <a:r>
              <a:rPr lang="zh-TW" altLang="en-US" b="1">
                <a:ea typeface="標楷體" pitchFamily="65" charset="-120"/>
              </a:rPr>
              <a:t>國家機密保護法</a:t>
            </a:r>
            <a:endParaRPr lang="zh-TW" altLang="en-US" sz="2400"/>
          </a:p>
          <a:p>
            <a:pPr>
              <a:lnSpc>
                <a:spcPct val="90000"/>
              </a:lnSpc>
              <a:buFont typeface="Wingdings" pitchFamily="2" charset="2"/>
              <a:buNone/>
            </a:pPr>
            <a:r>
              <a:rPr lang="zh-TW" altLang="en-US" sz="2400"/>
              <a:t>   第 </a:t>
            </a:r>
            <a:r>
              <a:rPr lang="en-US" altLang="zh-TW" sz="2400"/>
              <a:t>32 </a:t>
            </a:r>
            <a:r>
              <a:rPr lang="zh-TW" altLang="en-US" sz="2400"/>
              <a:t>條    洩漏或交付經依本法核定之國家機密者，處一</a:t>
            </a:r>
          </a:p>
          <a:p>
            <a:pPr>
              <a:lnSpc>
                <a:spcPct val="90000"/>
              </a:lnSpc>
              <a:buFont typeface="Wingdings" pitchFamily="2" charset="2"/>
              <a:buNone/>
            </a:pPr>
            <a:r>
              <a:rPr lang="zh-TW" altLang="en-US" sz="2400"/>
              <a:t>                    年以上七年以下有期徒刑。</a:t>
            </a:r>
          </a:p>
          <a:p>
            <a:pPr>
              <a:lnSpc>
                <a:spcPct val="90000"/>
              </a:lnSpc>
              <a:buFont typeface="Wingdings" pitchFamily="2" charset="2"/>
              <a:buNone/>
            </a:pPr>
            <a:r>
              <a:rPr lang="zh-TW" altLang="en-US" sz="2400"/>
              <a:t>   第 </a:t>
            </a:r>
            <a:r>
              <a:rPr lang="en-US" altLang="zh-TW" sz="2400"/>
              <a:t>33 </a:t>
            </a:r>
            <a:r>
              <a:rPr lang="zh-TW" altLang="en-US" sz="2400"/>
              <a:t>條    洩漏或交付依第六條規定報請核定國家機密之</a:t>
            </a:r>
          </a:p>
          <a:p>
            <a:pPr>
              <a:lnSpc>
                <a:spcPct val="90000"/>
              </a:lnSpc>
              <a:buFont typeface="Wingdings" pitchFamily="2" charset="2"/>
              <a:buNone/>
            </a:pPr>
            <a:r>
              <a:rPr lang="zh-TW" altLang="en-US" sz="2400"/>
              <a:t>                    事項者，處五年以下有期徒刑。</a:t>
            </a:r>
          </a:p>
          <a:p>
            <a:pPr>
              <a:lnSpc>
                <a:spcPct val="90000"/>
              </a:lnSpc>
              <a:buFont typeface="Wingdings" pitchFamily="2" charset="2"/>
              <a:buChar char="l"/>
            </a:pPr>
            <a:r>
              <a:rPr lang="zh-TW" altLang="en-US" b="1">
                <a:ea typeface="標楷體" pitchFamily="65" charset="-120"/>
              </a:rPr>
              <a:t>刑法</a:t>
            </a:r>
          </a:p>
          <a:p>
            <a:pPr>
              <a:lnSpc>
                <a:spcPct val="90000"/>
              </a:lnSpc>
              <a:buFont typeface="Wingdings" pitchFamily="2" charset="2"/>
              <a:buNone/>
            </a:pPr>
            <a:r>
              <a:rPr lang="zh-TW" altLang="en-US" sz="2400"/>
              <a:t>   第</a:t>
            </a:r>
            <a:r>
              <a:rPr lang="en-US" altLang="zh-TW" sz="2400"/>
              <a:t>109</a:t>
            </a:r>
            <a:r>
              <a:rPr lang="zh-TW" altLang="en-US" sz="2400"/>
              <a:t>條    洩漏或交付關於中華民國國防應秘密之文書、</a:t>
            </a:r>
          </a:p>
          <a:p>
            <a:pPr>
              <a:lnSpc>
                <a:spcPct val="90000"/>
              </a:lnSpc>
              <a:buFont typeface="Wingdings" pitchFamily="2" charset="2"/>
              <a:buNone/>
            </a:pPr>
            <a:r>
              <a:rPr lang="zh-TW" altLang="en-US" sz="2400"/>
              <a:t>                    圖畫、消息或物品者，處一年以上七年以下有</a:t>
            </a:r>
          </a:p>
          <a:p>
            <a:pPr>
              <a:lnSpc>
                <a:spcPct val="90000"/>
              </a:lnSpc>
              <a:buFont typeface="Wingdings" pitchFamily="2" charset="2"/>
              <a:buNone/>
            </a:pPr>
            <a:r>
              <a:rPr lang="zh-TW" altLang="en-US" sz="2400"/>
              <a:t>                    期徒刑。</a:t>
            </a:r>
          </a:p>
          <a:p>
            <a:pPr>
              <a:lnSpc>
                <a:spcPct val="90000"/>
              </a:lnSpc>
              <a:buFontTx/>
              <a:buNone/>
            </a:pPr>
            <a:r>
              <a:rPr lang="zh-TW" altLang="en-US" sz="2400"/>
              <a:t>   第</a:t>
            </a:r>
            <a:r>
              <a:rPr lang="en-US" altLang="zh-TW" sz="2400"/>
              <a:t>111</a:t>
            </a:r>
            <a:r>
              <a:rPr lang="zh-TW" altLang="en-US" sz="2400"/>
              <a:t>條    刺探或收集第一百零九條第一項之文書、圖畫</a:t>
            </a:r>
          </a:p>
          <a:p>
            <a:pPr>
              <a:lnSpc>
                <a:spcPct val="90000"/>
              </a:lnSpc>
              <a:buFontTx/>
              <a:buNone/>
            </a:pPr>
            <a:r>
              <a:rPr lang="zh-TW" altLang="en-US" sz="2400"/>
              <a:t>                    消息或物品者，處五年以下有期徒刑。</a:t>
            </a:r>
          </a:p>
          <a:p>
            <a:pPr>
              <a:lnSpc>
                <a:spcPct val="90000"/>
              </a:lnSpc>
              <a:buFontTx/>
              <a:buNone/>
            </a:pPr>
            <a:r>
              <a:rPr lang="zh-TW" altLang="en-US" sz="2400"/>
              <a:t>   </a:t>
            </a:r>
            <a:endParaRPr lang="zh-TW" altLang="en-US" sz="2400" b="1">
              <a:solidFill>
                <a:srgbClr val="FFFF00"/>
              </a:solidFill>
            </a:endParaRPr>
          </a:p>
          <a:p>
            <a:pPr>
              <a:lnSpc>
                <a:spcPct val="90000"/>
              </a:lnSpc>
              <a:buFontTx/>
              <a:buNone/>
            </a:pPr>
            <a:r>
              <a:rPr lang="zh-TW" altLang="en-US" sz="2400"/>
              <a:t>            </a:t>
            </a:r>
          </a:p>
        </p:txBody>
      </p:sp>
    </p:spTree>
    <p:extLst>
      <p:ext uri="{BB962C8B-B14F-4D97-AF65-F5344CB8AC3E}">
        <p14:creationId xmlns:p14="http://schemas.microsoft.com/office/powerpoint/2010/main" val="46256824"/>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11188" y="3175"/>
            <a:ext cx="8153400" cy="990600"/>
          </a:xfrm>
        </p:spPr>
        <p:txBody>
          <a:bodyPr/>
          <a:lstStyle/>
          <a:p>
            <a:pPr eaLnBrk="1" hangingPunct="1">
              <a:defRPr/>
            </a:pPr>
            <a:r>
              <a:rPr lang="zh-TW" altLang="en-US" dirty="0" smtClean="0"/>
              <a:t>特別罰則（通訊保障及監察法）</a:t>
            </a:r>
          </a:p>
        </p:txBody>
      </p:sp>
      <p:sp>
        <p:nvSpPr>
          <p:cNvPr id="6" name="投影片編號版面配置區 5"/>
          <p:cNvSpPr>
            <a:spLocks noGrp="1"/>
          </p:cNvSpPr>
          <p:nvPr>
            <p:ph type="sldNum" sz="quarter" idx="12"/>
          </p:nvPr>
        </p:nvSpPr>
        <p:spPr/>
        <p:txBody>
          <a:bodyPr>
            <a:normAutofit/>
          </a:bodyPr>
          <a:lstStyle/>
          <a:p>
            <a:pPr>
              <a:defRPr/>
            </a:pPr>
            <a:fld id="{8C1C769C-B301-4962-BA81-50A8DDFAD2AA}" type="slidenum">
              <a:rPr lang="zh-TW" altLang="en-US"/>
              <a:pPr>
                <a:defRPr/>
              </a:pPr>
              <a:t>85</a:t>
            </a:fld>
            <a:endParaRPr lang="en-US" altLang="zh-TW"/>
          </a:p>
        </p:txBody>
      </p:sp>
      <p:sp>
        <p:nvSpPr>
          <p:cNvPr id="63492" name="Rectangle 3"/>
          <p:cNvSpPr>
            <a:spLocks noGrp="1" noChangeArrowheads="1"/>
          </p:cNvSpPr>
          <p:nvPr>
            <p:ph sz="quarter" idx="1"/>
          </p:nvPr>
        </p:nvSpPr>
        <p:spPr>
          <a:xfrm>
            <a:off x="468313" y="1052513"/>
            <a:ext cx="8229600" cy="5068887"/>
          </a:xfrm>
        </p:spPr>
        <p:txBody>
          <a:bodyPr>
            <a:normAutofit lnSpcReduction="10000"/>
          </a:bodyPr>
          <a:lstStyle/>
          <a:p>
            <a:pPr eaLnBrk="1" hangingPunct="1">
              <a:lnSpc>
                <a:spcPct val="90000"/>
              </a:lnSpc>
            </a:pPr>
            <a:r>
              <a:rPr lang="zh-TW" altLang="en-US" sz="2700" dirty="0" smtClean="0"/>
              <a:t>洩漏違法監聽資料罪</a:t>
            </a:r>
          </a:p>
          <a:p>
            <a:pPr lvl="1" eaLnBrk="1" hangingPunct="1">
              <a:lnSpc>
                <a:spcPct val="90000"/>
              </a:lnSpc>
            </a:pPr>
            <a:r>
              <a:rPr lang="zh-TW" altLang="en-US" sz="2700" dirty="0" smtClean="0"/>
              <a:t>第 </a:t>
            </a:r>
            <a:r>
              <a:rPr lang="en-US" altLang="zh-TW" sz="2700" dirty="0" smtClean="0"/>
              <a:t>25 </a:t>
            </a:r>
            <a:r>
              <a:rPr lang="zh-TW" altLang="en-US" sz="2700" dirty="0" smtClean="0"/>
              <a:t>條    明知為違法監察通訊所得之資料，而無故洩漏或交付之者，處三年以下有期徒刑。</a:t>
            </a:r>
          </a:p>
          <a:p>
            <a:pPr lvl="1" eaLnBrk="1" hangingPunct="1">
              <a:lnSpc>
                <a:spcPct val="90000"/>
              </a:lnSpc>
            </a:pPr>
            <a:r>
              <a:rPr lang="zh-TW" altLang="en-US" sz="2700" dirty="0" smtClean="0"/>
              <a:t>意圖營利而犯前項之罪者，處六月以上五年以下有期徒刑。</a:t>
            </a:r>
          </a:p>
          <a:p>
            <a:pPr eaLnBrk="1" hangingPunct="1">
              <a:lnSpc>
                <a:spcPct val="90000"/>
              </a:lnSpc>
            </a:pPr>
            <a:r>
              <a:rPr lang="zh-TW" altLang="en-US" sz="2700" dirty="0" smtClean="0"/>
              <a:t>公務員洩漏監聽資料罪</a:t>
            </a:r>
          </a:p>
          <a:p>
            <a:pPr lvl="1" eaLnBrk="1" hangingPunct="1">
              <a:lnSpc>
                <a:spcPct val="90000"/>
              </a:lnSpc>
            </a:pPr>
            <a:r>
              <a:rPr lang="zh-TW" altLang="en-US" sz="2700" dirty="0" smtClean="0"/>
              <a:t>第 </a:t>
            </a:r>
            <a:r>
              <a:rPr lang="en-US" altLang="zh-TW" sz="2700" dirty="0" smtClean="0"/>
              <a:t>27 </a:t>
            </a:r>
            <a:r>
              <a:rPr lang="zh-TW" altLang="en-US" sz="2700" dirty="0" smtClean="0"/>
              <a:t>條第</a:t>
            </a:r>
            <a:r>
              <a:rPr lang="en-US" altLang="zh-TW" sz="2700" dirty="0" smtClean="0"/>
              <a:t>1</a:t>
            </a:r>
            <a:r>
              <a:rPr lang="zh-TW" altLang="en-US" sz="2700" dirty="0" smtClean="0"/>
              <a:t>項</a:t>
            </a:r>
            <a:r>
              <a:rPr lang="en-US" altLang="zh-TW" sz="2700" dirty="0" smtClean="0"/>
              <a:t>:</a:t>
            </a:r>
            <a:r>
              <a:rPr lang="zh-TW" altLang="en-US" sz="2700" dirty="0" smtClean="0"/>
              <a:t>公務員或曾任公務員之人因職務知悉或持有依本法或其他法律之規定監察通訊所得應秘密之資料，而無故洩漏或交付之者，處三年以下有期徒刑。</a:t>
            </a:r>
            <a:endParaRPr lang="en-US" altLang="zh-TW" sz="2700" dirty="0" smtClean="0"/>
          </a:p>
          <a:p>
            <a:pPr lvl="1" eaLnBrk="1" hangingPunct="1">
              <a:lnSpc>
                <a:spcPct val="90000"/>
              </a:lnSpc>
            </a:pPr>
            <a:r>
              <a:rPr lang="zh-TW" altLang="en-US" sz="2700" dirty="0" smtClean="0"/>
              <a:t>第</a:t>
            </a:r>
            <a:r>
              <a:rPr lang="en-US" altLang="zh-TW" sz="2700" dirty="0" smtClean="0"/>
              <a:t>27</a:t>
            </a:r>
            <a:r>
              <a:rPr lang="zh-TW" altLang="en-US" sz="2700" dirty="0" smtClean="0"/>
              <a:t>條第</a:t>
            </a:r>
            <a:r>
              <a:rPr lang="en-US" altLang="zh-TW" sz="2700" dirty="0" smtClean="0"/>
              <a:t>3</a:t>
            </a:r>
            <a:r>
              <a:rPr lang="zh-TW" altLang="en-US" sz="2700" dirty="0" smtClean="0"/>
              <a:t>項</a:t>
            </a:r>
            <a:r>
              <a:rPr lang="en-US" altLang="zh-TW" sz="2700" dirty="0" smtClean="0"/>
              <a:t>:</a:t>
            </a:r>
            <a:r>
              <a:rPr lang="zh-TW" altLang="en-US" sz="2700" dirty="0" smtClean="0"/>
              <a:t>公務員或曾任公務員之人違反第十八條之一第二項、第三項規定，將本案通訊監察資料挪作他用者，處三年以下有期徒刑。</a:t>
            </a:r>
          </a:p>
        </p:txBody>
      </p:sp>
    </p:spTree>
    <p:extLst>
      <p:ext uri="{BB962C8B-B14F-4D97-AF65-F5344CB8AC3E}">
        <p14:creationId xmlns:p14="http://schemas.microsoft.com/office/powerpoint/2010/main" val="3403130750"/>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特別罰則</a:t>
            </a:r>
            <a:r>
              <a:rPr lang="zh-TW" altLang="en-US" dirty="0" smtClean="0"/>
              <a:t>（政府採購法）</a:t>
            </a:r>
            <a:endParaRPr lang="zh-TW" altLang="en-US" dirty="0"/>
          </a:p>
        </p:txBody>
      </p:sp>
      <p:sp>
        <p:nvSpPr>
          <p:cNvPr id="3" name="內容版面配置區 2"/>
          <p:cNvSpPr>
            <a:spLocks noGrp="1"/>
          </p:cNvSpPr>
          <p:nvPr>
            <p:ph idx="1"/>
          </p:nvPr>
        </p:nvSpPr>
        <p:spPr>
          <a:xfrm>
            <a:off x="457200" y="1417638"/>
            <a:ext cx="7467600" cy="4968414"/>
          </a:xfrm>
        </p:spPr>
        <p:txBody>
          <a:bodyPr>
            <a:normAutofit fontScale="92500" lnSpcReduction="10000"/>
          </a:bodyPr>
          <a:lstStyle/>
          <a:p>
            <a:pPr>
              <a:lnSpc>
                <a:spcPct val="80000"/>
              </a:lnSpc>
              <a:buFontTx/>
              <a:buNone/>
            </a:pPr>
            <a:endParaRPr lang="en-US" altLang="zh-TW" sz="3200" dirty="0" smtClean="0"/>
          </a:p>
          <a:p>
            <a:pPr>
              <a:lnSpc>
                <a:spcPct val="80000"/>
              </a:lnSpc>
              <a:buFontTx/>
              <a:buNone/>
            </a:pPr>
            <a:r>
              <a:rPr lang="zh-TW" altLang="en-US" sz="3200" dirty="0" smtClean="0"/>
              <a:t>政府採購法</a:t>
            </a:r>
            <a:r>
              <a:rPr lang="zh-TW" altLang="en-US" sz="3200" dirty="0"/>
              <a:t>第 </a:t>
            </a:r>
            <a:r>
              <a:rPr lang="en-US" altLang="zh-TW" sz="3200" dirty="0"/>
              <a:t>89 </a:t>
            </a:r>
            <a:r>
              <a:rPr lang="zh-TW" altLang="en-US" sz="3200" dirty="0" smtClean="0"/>
              <a:t>條</a:t>
            </a:r>
            <a:endParaRPr lang="en-US" altLang="zh-TW" sz="3200" dirty="0" smtClean="0"/>
          </a:p>
          <a:p>
            <a:pPr>
              <a:lnSpc>
                <a:spcPct val="80000"/>
              </a:lnSpc>
              <a:buFontTx/>
              <a:buNone/>
            </a:pPr>
            <a:r>
              <a:rPr lang="zh-TW" altLang="en-US" sz="3200" dirty="0" smtClean="0"/>
              <a:t>    </a:t>
            </a:r>
            <a:r>
              <a:rPr lang="zh-TW" altLang="en-US" sz="3200" dirty="0"/>
              <a:t>（受託辦理採購人員洩密之處罰）</a:t>
            </a:r>
          </a:p>
          <a:p>
            <a:pPr>
              <a:lnSpc>
                <a:spcPct val="80000"/>
              </a:lnSpc>
              <a:buFontTx/>
              <a:buNone/>
            </a:pPr>
            <a:r>
              <a:rPr lang="zh-TW" altLang="en-US" sz="3200" dirty="0" smtClean="0"/>
              <a:t>    </a:t>
            </a:r>
            <a:r>
              <a:rPr lang="zh-TW" altLang="en-US" sz="3200" dirty="0"/>
              <a:t>受機關委託提供採購規劃、設計或</a:t>
            </a:r>
            <a:r>
              <a:rPr lang="zh-TW" altLang="en-US" sz="3200" dirty="0" smtClean="0"/>
              <a:t>專</a:t>
            </a:r>
            <a:endParaRPr lang="en-US" altLang="zh-TW" sz="3200" dirty="0" smtClean="0"/>
          </a:p>
          <a:p>
            <a:pPr>
              <a:lnSpc>
                <a:spcPct val="80000"/>
              </a:lnSpc>
              <a:buFontTx/>
              <a:buNone/>
            </a:pPr>
            <a:r>
              <a:rPr lang="zh-TW" altLang="en-US" sz="3200" dirty="0"/>
              <a:t> </a:t>
            </a:r>
            <a:r>
              <a:rPr lang="zh-TW" altLang="en-US" sz="3200" dirty="0" smtClean="0"/>
              <a:t>   案</a:t>
            </a:r>
            <a:r>
              <a:rPr lang="zh-TW" altLang="en-US" sz="3200" dirty="0"/>
              <a:t>管理或代辦採購廠商之</a:t>
            </a:r>
            <a:r>
              <a:rPr lang="zh-TW" altLang="en-US" sz="3200" dirty="0" smtClean="0"/>
              <a:t>人員</a:t>
            </a:r>
            <a:r>
              <a:rPr lang="zh-TW" altLang="en-US" sz="3200" dirty="0"/>
              <a:t>，</a:t>
            </a:r>
            <a:r>
              <a:rPr lang="zh-TW" altLang="en-US" sz="3200" dirty="0" smtClean="0"/>
              <a:t>意圖</a:t>
            </a:r>
            <a:endParaRPr lang="en-US" altLang="zh-TW" sz="3200" dirty="0" smtClean="0"/>
          </a:p>
          <a:p>
            <a:pPr>
              <a:lnSpc>
                <a:spcPct val="80000"/>
              </a:lnSpc>
              <a:buFontTx/>
              <a:buNone/>
            </a:pPr>
            <a:r>
              <a:rPr lang="zh-TW" altLang="en-US" sz="3200" dirty="0"/>
              <a:t> </a:t>
            </a:r>
            <a:r>
              <a:rPr lang="zh-TW" altLang="en-US" sz="3200" dirty="0" smtClean="0"/>
              <a:t>   為</a:t>
            </a:r>
            <a:r>
              <a:rPr lang="zh-TW" altLang="en-US" sz="3200" dirty="0"/>
              <a:t>私人不法之利益，洩漏或交付</a:t>
            </a:r>
            <a:r>
              <a:rPr lang="zh-TW" altLang="en-US" sz="3200" dirty="0" smtClean="0"/>
              <a:t>關於</a:t>
            </a:r>
            <a:endParaRPr lang="en-US" altLang="zh-TW" sz="3200" dirty="0" smtClean="0"/>
          </a:p>
          <a:p>
            <a:pPr>
              <a:lnSpc>
                <a:spcPct val="80000"/>
              </a:lnSpc>
              <a:buFontTx/>
              <a:buNone/>
            </a:pPr>
            <a:r>
              <a:rPr lang="zh-TW" altLang="en-US" sz="3200" dirty="0"/>
              <a:t> </a:t>
            </a:r>
            <a:r>
              <a:rPr lang="zh-TW" altLang="en-US" sz="3200" dirty="0" smtClean="0"/>
              <a:t>   採購</a:t>
            </a:r>
            <a:r>
              <a:rPr lang="zh-TW" altLang="en-US" sz="3200" dirty="0"/>
              <a:t>應秘密之文書</a:t>
            </a:r>
            <a:r>
              <a:rPr lang="zh-TW" altLang="en-US" sz="3200" dirty="0" smtClean="0"/>
              <a:t>、圖畫</a:t>
            </a:r>
            <a:r>
              <a:rPr lang="zh-TW" altLang="en-US" sz="3200" dirty="0"/>
              <a:t>、消息、</a:t>
            </a:r>
            <a:r>
              <a:rPr lang="zh-TW" altLang="en-US" sz="3200" dirty="0" smtClean="0"/>
              <a:t>物</a:t>
            </a:r>
            <a:endParaRPr lang="en-US" altLang="zh-TW" sz="3200" dirty="0" smtClean="0"/>
          </a:p>
          <a:p>
            <a:pPr>
              <a:lnSpc>
                <a:spcPct val="80000"/>
              </a:lnSpc>
              <a:buFontTx/>
              <a:buNone/>
            </a:pPr>
            <a:r>
              <a:rPr lang="zh-TW" altLang="en-US" sz="3200" dirty="0"/>
              <a:t> </a:t>
            </a:r>
            <a:r>
              <a:rPr lang="zh-TW" altLang="en-US" sz="3200" dirty="0" smtClean="0"/>
              <a:t>   品</a:t>
            </a:r>
            <a:r>
              <a:rPr lang="zh-TW" altLang="en-US" sz="3200" dirty="0"/>
              <a:t>或其他資訊，因而獲得利益者，</a:t>
            </a:r>
            <a:r>
              <a:rPr lang="zh-TW" altLang="en-US" sz="3200" dirty="0" smtClean="0"/>
              <a:t>處</a:t>
            </a:r>
            <a:endParaRPr lang="en-US" altLang="zh-TW" sz="3200" dirty="0" smtClean="0"/>
          </a:p>
          <a:p>
            <a:pPr>
              <a:lnSpc>
                <a:spcPct val="80000"/>
              </a:lnSpc>
              <a:buFontTx/>
              <a:buNone/>
            </a:pPr>
            <a:r>
              <a:rPr lang="en-US" altLang="zh-TW" sz="3200" dirty="0"/>
              <a:t> </a:t>
            </a:r>
            <a:r>
              <a:rPr lang="en-US" altLang="zh-TW" sz="3200" dirty="0" smtClean="0"/>
              <a:t>   </a:t>
            </a:r>
            <a:r>
              <a:rPr lang="zh-TW" altLang="en-US" sz="3200" dirty="0" smtClean="0"/>
              <a:t>五年</a:t>
            </a:r>
            <a:r>
              <a:rPr lang="zh-TW" altLang="en-US" sz="3200" dirty="0"/>
              <a:t>以下</a:t>
            </a:r>
            <a:r>
              <a:rPr lang="zh-TW" altLang="en-US" sz="3200" dirty="0" smtClean="0"/>
              <a:t>有期徒刑</a:t>
            </a:r>
            <a:r>
              <a:rPr lang="zh-TW" altLang="en-US" sz="3200" dirty="0"/>
              <a:t>、拘役或科或併</a:t>
            </a:r>
            <a:r>
              <a:rPr lang="zh-TW" altLang="en-US" sz="3200" dirty="0" smtClean="0"/>
              <a:t>科</a:t>
            </a:r>
            <a:endParaRPr lang="en-US" altLang="zh-TW" sz="3200" dirty="0" smtClean="0"/>
          </a:p>
          <a:p>
            <a:pPr>
              <a:lnSpc>
                <a:spcPct val="80000"/>
              </a:lnSpc>
              <a:buFontTx/>
              <a:buNone/>
            </a:pPr>
            <a:r>
              <a:rPr lang="en-US" altLang="zh-TW" sz="3200" dirty="0"/>
              <a:t> </a:t>
            </a:r>
            <a:r>
              <a:rPr lang="en-US" altLang="zh-TW" sz="3200" dirty="0" smtClean="0"/>
              <a:t>   </a:t>
            </a:r>
            <a:r>
              <a:rPr lang="zh-TW" altLang="en-US" sz="3200" dirty="0" smtClean="0"/>
              <a:t>新台幣</a:t>
            </a:r>
            <a:r>
              <a:rPr lang="zh-TW" altLang="en-US" sz="3200" dirty="0"/>
              <a:t>一百萬元以下罰金。</a:t>
            </a:r>
          </a:p>
          <a:p>
            <a:pPr>
              <a:lnSpc>
                <a:spcPct val="80000"/>
              </a:lnSpc>
              <a:buFontTx/>
              <a:buNone/>
            </a:pPr>
            <a:r>
              <a:rPr lang="zh-TW" altLang="en-US" sz="3200" dirty="0"/>
              <a:t>    </a:t>
            </a:r>
            <a:r>
              <a:rPr lang="zh-TW" altLang="en-US" sz="3200" dirty="0" smtClean="0"/>
              <a:t>前項</a:t>
            </a:r>
            <a:r>
              <a:rPr lang="zh-TW" altLang="en-US" sz="3200" dirty="0"/>
              <a:t>之未遂犯罰之</a:t>
            </a:r>
            <a:r>
              <a:rPr lang="zh-TW" altLang="en-US" sz="3200" dirty="0" smtClean="0"/>
              <a:t>。</a:t>
            </a:r>
            <a:endParaRPr lang="zh-TW" altLang="en-US" dirty="0"/>
          </a:p>
        </p:txBody>
      </p:sp>
    </p:spTree>
    <p:extLst>
      <p:ext uri="{BB962C8B-B14F-4D97-AF65-F5344CB8AC3E}">
        <p14:creationId xmlns:p14="http://schemas.microsoft.com/office/powerpoint/2010/main" val="717027326"/>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836613"/>
          </a:xfrm>
        </p:spPr>
        <p:txBody>
          <a:bodyPr/>
          <a:lstStyle/>
          <a:p>
            <a:pPr>
              <a:defRPr/>
            </a:pPr>
            <a:r>
              <a:rPr lang="zh-TW" altLang="en-US" sz="4000" dirty="0" smtClean="0"/>
              <a:t>公開之例外</a:t>
            </a:r>
            <a:r>
              <a:rPr lang="en-US" altLang="zh-TW" sz="4000" dirty="0" smtClean="0"/>
              <a:t>---</a:t>
            </a:r>
            <a:r>
              <a:rPr lang="zh-TW" altLang="en-US" sz="4000" dirty="0" smtClean="0"/>
              <a:t>政府資訊公開法第</a:t>
            </a:r>
            <a:r>
              <a:rPr lang="en-US" altLang="zh-TW" sz="4000" dirty="0" smtClean="0"/>
              <a:t>18</a:t>
            </a:r>
            <a:r>
              <a:rPr lang="zh-TW" altLang="en-US" sz="4000" dirty="0" smtClean="0"/>
              <a:t>條</a:t>
            </a:r>
            <a:endParaRPr lang="en-US" altLang="zh-TW" sz="4000" dirty="0" smtClean="0"/>
          </a:p>
        </p:txBody>
      </p:sp>
      <p:sp>
        <p:nvSpPr>
          <p:cNvPr id="16387" name="內容版面配置區 2"/>
          <p:cNvSpPr>
            <a:spLocks noGrp="1"/>
          </p:cNvSpPr>
          <p:nvPr>
            <p:ph idx="1"/>
          </p:nvPr>
        </p:nvSpPr>
        <p:spPr>
          <a:xfrm>
            <a:off x="0" y="981075"/>
            <a:ext cx="9144000" cy="5516563"/>
          </a:xfrm>
        </p:spPr>
        <p:txBody>
          <a:bodyPr>
            <a:normAutofit lnSpcReduction="10000"/>
          </a:bodyPr>
          <a:lstStyle/>
          <a:p>
            <a:r>
              <a:rPr lang="zh-TW" altLang="en-US" sz="2000" smtClean="0"/>
              <a:t>政府資訊屬於下列各款情形之一者，應限制公開或不予提供之： 一、經依法核定為國家機密或其他法律、法規命令規定應秘密事項或限制 、禁止公開者。 二、公開或提供有礙犯罪之偵查、追訴、執行或足以妨害刑事被告受公正 之裁判或有危害他人生命、身體、自由、財產者。 三、政府機關作成意思決定前，內部單位之擬稿或其他準備作業。但對公 益有必要者，得公開或提供之。 四、政府機關為實施監督、管理、檢 </a:t>
            </a:r>
            <a:r>
              <a:rPr lang="en-US" altLang="zh-TW" sz="2000" smtClean="0"/>
              <a:t>(</a:t>
            </a:r>
            <a:r>
              <a:rPr lang="zh-TW" altLang="en-US" sz="2000" smtClean="0"/>
              <a:t>調</a:t>
            </a:r>
            <a:r>
              <a:rPr lang="en-US" altLang="zh-TW" sz="2000" smtClean="0"/>
              <a:t>) </a:t>
            </a:r>
            <a:r>
              <a:rPr lang="zh-TW" altLang="en-US" sz="2000" smtClean="0"/>
              <a:t>查、取締等業務，而取得或製 作監督、管理、檢 </a:t>
            </a:r>
            <a:r>
              <a:rPr lang="en-US" altLang="zh-TW" sz="2000" smtClean="0"/>
              <a:t>(</a:t>
            </a:r>
            <a:r>
              <a:rPr lang="zh-TW" altLang="en-US" sz="2000" smtClean="0"/>
              <a:t>調</a:t>
            </a:r>
            <a:r>
              <a:rPr lang="en-US" altLang="zh-TW" sz="2000" smtClean="0"/>
              <a:t>) </a:t>
            </a:r>
            <a:r>
              <a:rPr lang="zh-TW" altLang="en-US" sz="2000" smtClean="0"/>
              <a:t>查、取締對象之相關資料，其公開或提供將 對實施目的造成困難或妨害者。 五、有關專門知識、技能或資格所為之考試、檢定或鑑定等有關資料，其 公開或提供將影響其公正效率之執行者。 六、公開或提供有侵害個人隱私、職業上秘密或著作權人之公開發表權者 。但對公益有必要或為保護人民生命、身體、健康有必要或經當事人 同意者，不在此限。 七、個人、法人或團體營業上秘密或經營事業有關之資訊，其公開或提供 有侵害該個人、法人或團體之權利、競爭地位或其他正當利益者。但 對公益有必要或為保護人民生命、身體、健康有必要或經當事人同意 者，不在此限。 八、為保存文化資產必須特別管理，而公開或提供有滅失或減損其價值之 虞者。 九、公營事業機構經營之有關資料，其公開或提供將妨害其經營上之正當 利益者。但對公益有必要者，得公開或提供之。 政府資訊含有前項各款限制公開或不予提供之事項者，應僅就其他部分公 開或提供之。 </a:t>
            </a:r>
          </a:p>
        </p:txBody>
      </p:sp>
    </p:spTree>
    <p:extLst>
      <p:ext uri="{BB962C8B-B14F-4D97-AF65-F5344CB8AC3E}">
        <p14:creationId xmlns:p14="http://schemas.microsoft.com/office/powerpoint/2010/main" val="3310962584"/>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836613"/>
          </a:xfrm>
        </p:spPr>
        <p:txBody>
          <a:bodyPr/>
          <a:lstStyle/>
          <a:p>
            <a:pPr>
              <a:defRPr/>
            </a:pPr>
            <a:r>
              <a:rPr lang="zh-TW" altLang="en-US" sz="4000" dirty="0" smtClean="0"/>
              <a:t>公開之例外</a:t>
            </a:r>
            <a:r>
              <a:rPr lang="en-US" altLang="zh-TW" sz="4000" dirty="0" smtClean="0"/>
              <a:t>---</a:t>
            </a:r>
            <a:r>
              <a:rPr lang="zh-TW" altLang="en-US" sz="4000" dirty="0" smtClean="0"/>
              <a:t>檔案法第</a:t>
            </a:r>
            <a:r>
              <a:rPr lang="en-US" altLang="zh-TW" sz="4000" dirty="0" smtClean="0"/>
              <a:t>18</a:t>
            </a:r>
            <a:r>
              <a:rPr lang="zh-TW" altLang="en-US" sz="4000" dirty="0" smtClean="0"/>
              <a:t>條</a:t>
            </a:r>
            <a:endParaRPr lang="en-US" altLang="zh-TW" sz="4000" dirty="0" smtClean="0"/>
          </a:p>
        </p:txBody>
      </p:sp>
      <p:sp>
        <p:nvSpPr>
          <p:cNvPr id="17411" name="內容版面配置區 2"/>
          <p:cNvSpPr>
            <a:spLocks noGrp="1"/>
          </p:cNvSpPr>
          <p:nvPr>
            <p:ph idx="1"/>
          </p:nvPr>
        </p:nvSpPr>
        <p:spPr>
          <a:xfrm>
            <a:off x="0" y="1196975"/>
            <a:ext cx="9144000" cy="5040313"/>
          </a:xfrm>
        </p:spPr>
        <p:txBody>
          <a:bodyPr/>
          <a:lstStyle/>
          <a:p>
            <a:r>
              <a:rPr lang="zh-TW" altLang="en-US" sz="3600" dirty="0" smtClean="0"/>
              <a:t>檔案有下列情形之一者，各機關得拒絕前條之申請： 一、有關國家機密者。 二、有關犯罪資料者。 三、有關工商秘密者。 四、有關學識技能檢定及資格審查之資料者。 五、有關人事及薪資資料者。 六、依法令或契約有保密之義務者。 七、其他為維護公共利益或第三人之正當權益者。 </a:t>
            </a:r>
          </a:p>
        </p:txBody>
      </p:sp>
    </p:spTree>
    <p:extLst>
      <p:ext uri="{BB962C8B-B14F-4D97-AF65-F5344CB8AC3E}">
        <p14:creationId xmlns:p14="http://schemas.microsoft.com/office/powerpoint/2010/main" val="808044631"/>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908050"/>
          </a:xfrm>
        </p:spPr>
        <p:txBody>
          <a:bodyPr>
            <a:normAutofit fontScale="90000"/>
          </a:bodyPr>
          <a:lstStyle/>
          <a:p>
            <a:pPr>
              <a:defRPr/>
            </a:pPr>
            <a:r>
              <a:rPr lang="zh-TW" altLang="en-US" dirty="0" smtClean="0"/>
              <a:t>個資</a:t>
            </a:r>
            <a:r>
              <a:rPr lang="en-US" altLang="zh-TW" dirty="0" smtClean="0"/>
              <a:t>---</a:t>
            </a:r>
            <a:r>
              <a:rPr lang="zh-TW" altLang="en-US" dirty="0" smtClean="0"/>
              <a:t>公務機關蒐集處理利用之範圍</a:t>
            </a:r>
            <a:endParaRPr lang="zh-TW" altLang="en-US" dirty="0"/>
          </a:p>
        </p:txBody>
      </p:sp>
      <p:sp>
        <p:nvSpPr>
          <p:cNvPr id="18435" name="內容版面配置區 2"/>
          <p:cNvSpPr>
            <a:spLocks noGrp="1"/>
          </p:cNvSpPr>
          <p:nvPr>
            <p:ph idx="1"/>
          </p:nvPr>
        </p:nvSpPr>
        <p:spPr>
          <a:xfrm>
            <a:off x="457200" y="1125538"/>
            <a:ext cx="8229600" cy="4970462"/>
          </a:xfrm>
        </p:spPr>
        <p:txBody>
          <a:bodyPr>
            <a:normAutofit lnSpcReduction="10000"/>
          </a:bodyPr>
          <a:lstStyle/>
          <a:p>
            <a:pPr>
              <a:buFont typeface="Wingdings" pitchFamily="2" charset="2"/>
              <a:buChar char="l"/>
            </a:pPr>
            <a:r>
              <a:rPr lang="zh-TW" altLang="en-US" sz="2400" dirty="0" smtClean="0"/>
              <a:t>第 </a:t>
            </a:r>
            <a:r>
              <a:rPr lang="en-US" altLang="zh-TW" sz="2400" dirty="0" smtClean="0"/>
              <a:t>15</a:t>
            </a:r>
            <a:r>
              <a:rPr lang="zh-TW" altLang="en-US" sz="2400" dirty="0" smtClean="0"/>
              <a:t> 條   公務機關對個人資料之蒐集或處理，除第六條第一項所規定資料外，應有 特定目的，並符合下列情形之一者： 一、執行法定職務必要範圍內。 二、經當事人書面同意。 三、對當事人權益無侵害。 </a:t>
            </a:r>
            <a:endParaRPr lang="en-US" altLang="zh-TW" sz="2400" dirty="0" smtClean="0"/>
          </a:p>
          <a:p>
            <a:pPr>
              <a:buFont typeface="Wingdings" pitchFamily="2" charset="2"/>
              <a:buChar char="l"/>
            </a:pPr>
            <a:r>
              <a:rPr lang="zh-TW" altLang="en-US" sz="2400" dirty="0" smtClean="0"/>
              <a:t>第 </a:t>
            </a:r>
            <a:r>
              <a:rPr lang="en-US" altLang="zh-TW" sz="2400" dirty="0" smtClean="0"/>
              <a:t>16 </a:t>
            </a:r>
            <a:r>
              <a:rPr lang="zh-TW" altLang="en-US" sz="2400" dirty="0" smtClean="0"/>
              <a:t>條   </a:t>
            </a:r>
            <a:r>
              <a:rPr lang="zh-TW" altLang="en-US" sz="2400" b="1" dirty="0" smtClean="0">
                <a:solidFill>
                  <a:srgbClr val="FFC000"/>
                </a:solidFill>
              </a:rPr>
              <a:t>公務機關對個人資料之利用，除第六條第一項所規定資料外，應於執行法 定職務必要範圍內為之，並與蒐集之特定目的相符。</a:t>
            </a:r>
            <a:r>
              <a:rPr lang="zh-TW" altLang="en-US" sz="2400" b="1" dirty="0" smtClean="0">
                <a:solidFill>
                  <a:srgbClr val="33CC33"/>
                </a:solidFill>
              </a:rPr>
              <a:t>但有下列情形之一者 ，得為特定目的外之利用</a:t>
            </a:r>
            <a:r>
              <a:rPr lang="zh-TW" altLang="en-US" sz="2400" dirty="0" smtClean="0"/>
              <a:t>： 一、法律明文規定。 </a:t>
            </a:r>
            <a:r>
              <a:rPr lang="zh-TW" altLang="en-US" sz="2400" b="1" dirty="0" smtClean="0">
                <a:solidFill>
                  <a:srgbClr val="FFFF00"/>
                </a:solidFill>
              </a:rPr>
              <a:t>二、為維護國家安全或增進公共利益。 三、為免除當事人之生命、身體、自由或財產上之危險。 </a:t>
            </a:r>
            <a:r>
              <a:rPr lang="zh-TW" altLang="en-US" sz="2400" dirty="0" smtClean="0"/>
              <a:t>四、為防止他人權益之重大危害。 五、公務機關或學術研究機構基於公共利益為統計或學術研究而有必要， 且資料經過提供者處理後或蒐集者依其揭露方式無從識別特定之當事 人。 六、有利於當事人權益。 七、經當事人書面同意。 </a:t>
            </a:r>
          </a:p>
        </p:txBody>
      </p:sp>
    </p:spTree>
    <p:extLst>
      <p:ext uri="{BB962C8B-B14F-4D97-AF65-F5344CB8AC3E}">
        <p14:creationId xmlns:p14="http://schemas.microsoft.com/office/powerpoint/2010/main" val="195438441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sp>
        <p:nvSpPr>
          <p:cNvPr id="25603" name="內容版面配置區 2"/>
          <p:cNvSpPr>
            <a:spLocks noGrp="1"/>
          </p:cNvSpPr>
          <p:nvPr>
            <p:ph idx="1"/>
          </p:nvPr>
        </p:nvSpPr>
        <p:spPr/>
        <p:txBody>
          <a:bodyPr/>
          <a:lstStyle/>
          <a:p>
            <a:endParaRPr lang="zh-TW" altLang="en-US" smtClean="0"/>
          </a:p>
        </p:txBody>
      </p:sp>
      <p:graphicFrame>
        <p:nvGraphicFramePr>
          <p:cNvPr id="2560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00409" name="投影片" r:id="rId3" imgW="4571967" imgH="3428837" progId="PowerPoint.Slide.8">
                  <p:embed/>
                </p:oleObj>
              </mc:Choice>
              <mc:Fallback>
                <p:oleObj name="投影片" r:id="rId3" imgW="4571967" imgH="3428837"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1019550"/>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noChangeArrowheads="1"/>
          </p:cNvSpPr>
          <p:nvPr>
            <p:ph type="ctrTitle" idx="4294967295"/>
          </p:nvPr>
        </p:nvSpPr>
        <p:spPr>
          <a:xfrm>
            <a:off x="1" y="0"/>
            <a:ext cx="9128124" cy="5699125"/>
          </a:xfrm>
          <a:solidFill>
            <a:srgbClr val="FFC000"/>
          </a:solidFill>
        </p:spPr>
        <p:txBody>
          <a:bodyPr>
            <a:normAutofit/>
          </a:bodyPr>
          <a:lstStyle/>
          <a:p>
            <a:pPr eaLnBrk="1" hangingPunct="1"/>
            <a:r>
              <a:rPr lang="en-US" altLang="zh-TW" sz="4800" u="sng" dirty="0" smtClean="0">
                <a:solidFill>
                  <a:schemeClr val="bg2">
                    <a:lumMod val="60000"/>
                    <a:lumOff val="40000"/>
                  </a:schemeClr>
                </a:solidFill>
                <a:latin typeface="標楷體" panose="03000509000000000000" pitchFamily="65" charset="-120"/>
                <a:ea typeface="標楷體" panose="03000509000000000000" pitchFamily="65" charset="-120"/>
              </a:rPr>
              <a:t>109</a:t>
            </a:r>
            <a:r>
              <a:rPr lang="zh-TW" altLang="en-US" sz="4800" u="sng" dirty="0" smtClean="0">
                <a:solidFill>
                  <a:schemeClr val="bg2">
                    <a:lumMod val="60000"/>
                    <a:lumOff val="40000"/>
                  </a:schemeClr>
                </a:solidFill>
                <a:latin typeface="標楷體" panose="03000509000000000000" pitchFamily="65" charset="-120"/>
                <a:ea typeface="標楷體" panose="03000509000000000000" pitchFamily="65" charset="-120"/>
              </a:rPr>
              <a:t>年</a:t>
            </a:r>
            <a:r>
              <a:rPr lang="en-US" altLang="zh-TW" sz="4800" u="sng" dirty="0" smtClean="0">
                <a:solidFill>
                  <a:schemeClr val="bg2">
                    <a:lumMod val="60000"/>
                    <a:lumOff val="40000"/>
                  </a:schemeClr>
                </a:solidFill>
                <a:latin typeface="標楷體" panose="03000509000000000000" pitchFamily="65" charset="-120"/>
                <a:ea typeface="標楷體" panose="03000509000000000000" pitchFamily="65" charset="-120"/>
              </a:rPr>
              <a:t>1</a:t>
            </a:r>
            <a:r>
              <a:rPr lang="zh-TW" altLang="en-US" sz="4800" u="sng" dirty="0" smtClean="0">
                <a:solidFill>
                  <a:schemeClr val="bg2">
                    <a:lumMod val="60000"/>
                    <a:lumOff val="40000"/>
                  </a:schemeClr>
                </a:solidFill>
                <a:latin typeface="標楷體" panose="03000509000000000000" pitchFamily="65" charset="-120"/>
                <a:ea typeface="標楷體" panose="03000509000000000000" pitchFamily="65" charset="-120"/>
              </a:rPr>
              <a:t>月</a:t>
            </a:r>
            <a:r>
              <a:rPr lang="en-US" altLang="zh-TW" sz="4800" u="sng" dirty="0" smtClean="0">
                <a:solidFill>
                  <a:schemeClr val="bg2">
                    <a:lumMod val="60000"/>
                    <a:lumOff val="40000"/>
                  </a:schemeClr>
                </a:solidFill>
                <a:latin typeface="標楷體" panose="03000509000000000000" pitchFamily="65" charset="-120"/>
                <a:ea typeface="標楷體" panose="03000509000000000000" pitchFamily="65" charset="-120"/>
              </a:rPr>
              <a:t>11</a:t>
            </a:r>
            <a:r>
              <a:rPr lang="zh-TW" altLang="en-US" sz="4800" u="sng" dirty="0" smtClean="0">
                <a:solidFill>
                  <a:schemeClr val="bg2">
                    <a:lumMod val="60000"/>
                    <a:lumOff val="40000"/>
                  </a:schemeClr>
                </a:solidFill>
                <a:latin typeface="標楷體" panose="03000509000000000000" pitchFamily="65" charset="-120"/>
                <a:ea typeface="標楷體" panose="03000509000000000000" pitchFamily="65" charset="-120"/>
              </a:rPr>
              <a:t>日</a:t>
            </a:r>
            <a:r>
              <a:rPr lang="en-US" altLang="zh-TW" sz="4800" dirty="0" smtClean="0">
                <a:solidFill>
                  <a:schemeClr val="bg2">
                    <a:lumMod val="60000"/>
                    <a:lumOff val="40000"/>
                  </a:schemeClr>
                </a:solidFill>
                <a:latin typeface="標楷體" panose="03000509000000000000" pitchFamily="65" charset="-120"/>
                <a:ea typeface="標楷體" panose="03000509000000000000" pitchFamily="65" charset="-120"/>
              </a:rPr>
              <a:t/>
            </a:r>
            <a:br>
              <a:rPr lang="en-US" altLang="zh-TW" sz="4800" dirty="0" smtClean="0">
                <a:solidFill>
                  <a:schemeClr val="bg2">
                    <a:lumMod val="60000"/>
                    <a:lumOff val="40000"/>
                  </a:schemeClr>
                </a:solidFill>
                <a:latin typeface="標楷體" panose="03000509000000000000" pitchFamily="65" charset="-120"/>
                <a:ea typeface="標楷體" panose="03000509000000000000" pitchFamily="65" charset="-120"/>
              </a:rPr>
            </a:br>
            <a:r>
              <a:rPr lang="zh-TW" altLang="en-US" sz="4800" dirty="0" smtClean="0">
                <a:solidFill>
                  <a:schemeClr val="bg2">
                    <a:lumMod val="60000"/>
                    <a:lumOff val="40000"/>
                  </a:schemeClr>
                </a:solidFill>
                <a:latin typeface="標楷體" panose="03000509000000000000" pitchFamily="65" charset="-120"/>
                <a:ea typeface="標楷體" panose="03000509000000000000" pitchFamily="65" charset="-120"/>
              </a:rPr>
              <a:t>第十屆立法委員暨</a:t>
            </a:r>
            <a:r>
              <a:rPr lang="en-US" altLang="zh-TW" sz="4800" dirty="0" smtClean="0">
                <a:solidFill>
                  <a:schemeClr val="bg2">
                    <a:lumMod val="60000"/>
                    <a:lumOff val="40000"/>
                  </a:schemeClr>
                </a:solidFill>
                <a:latin typeface="標楷體" panose="03000509000000000000" pitchFamily="65" charset="-120"/>
                <a:ea typeface="標楷體" panose="03000509000000000000" pitchFamily="65" charset="-120"/>
              </a:rPr>
              <a:t/>
            </a:r>
            <a:br>
              <a:rPr lang="en-US" altLang="zh-TW" sz="4800" dirty="0" smtClean="0">
                <a:solidFill>
                  <a:schemeClr val="bg2">
                    <a:lumMod val="60000"/>
                    <a:lumOff val="40000"/>
                  </a:schemeClr>
                </a:solidFill>
                <a:latin typeface="標楷體" panose="03000509000000000000" pitchFamily="65" charset="-120"/>
                <a:ea typeface="標楷體" panose="03000509000000000000" pitchFamily="65" charset="-120"/>
              </a:rPr>
            </a:br>
            <a:r>
              <a:rPr lang="zh-TW" altLang="en-US" sz="4800" dirty="0" smtClean="0">
                <a:solidFill>
                  <a:schemeClr val="bg2">
                    <a:lumMod val="60000"/>
                    <a:lumOff val="40000"/>
                  </a:schemeClr>
                </a:solidFill>
                <a:latin typeface="標楷體" panose="03000509000000000000" pitchFamily="65" charset="-120"/>
                <a:ea typeface="標楷體" panose="03000509000000000000" pitchFamily="65" charset="-120"/>
              </a:rPr>
              <a:t>第十五任正副總統選舉</a:t>
            </a:r>
            <a:r>
              <a:rPr lang="en-US" altLang="zh-TW" sz="5400" dirty="0" smtClean="0">
                <a:solidFill>
                  <a:schemeClr val="bg2">
                    <a:lumMod val="60000"/>
                    <a:lumOff val="40000"/>
                  </a:schemeClr>
                </a:solidFill>
                <a:latin typeface="標楷體" panose="03000509000000000000" pitchFamily="65" charset="-120"/>
                <a:ea typeface="標楷體" panose="03000509000000000000" pitchFamily="65" charset="-120"/>
              </a:rPr>
              <a:t/>
            </a:r>
            <a:br>
              <a:rPr lang="en-US" altLang="zh-TW" sz="5400" dirty="0" smtClean="0">
                <a:solidFill>
                  <a:schemeClr val="bg2">
                    <a:lumMod val="60000"/>
                    <a:lumOff val="40000"/>
                  </a:schemeClr>
                </a:solidFill>
                <a:latin typeface="標楷體" panose="03000509000000000000" pitchFamily="65" charset="-120"/>
                <a:ea typeface="標楷體" panose="03000509000000000000" pitchFamily="65" charset="-120"/>
              </a:rPr>
            </a:br>
            <a:r>
              <a:rPr lang="zh-TW" altLang="en-US" sz="5400" dirty="0" smtClean="0">
                <a:solidFill>
                  <a:schemeClr val="bg2">
                    <a:lumMod val="60000"/>
                    <a:lumOff val="40000"/>
                  </a:schemeClr>
                </a:solidFill>
                <a:latin typeface="標楷體" panose="03000509000000000000" pitchFamily="65" charset="-120"/>
                <a:ea typeface="標楷體" panose="03000509000000000000" pitchFamily="65" charset="-120"/>
              </a:rPr>
              <a:t>反賄選宣導</a:t>
            </a:r>
            <a:r>
              <a:rPr lang="en-US" altLang="zh-TW" dirty="0" smtClean="0">
                <a:solidFill>
                  <a:schemeClr val="bg2">
                    <a:lumMod val="60000"/>
                    <a:lumOff val="40000"/>
                  </a:schemeClr>
                </a:solidFill>
                <a:latin typeface="標楷體" panose="03000509000000000000" pitchFamily="65" charset="-120"/>
                <a:ea typeface="標楷體" panose="03000509000000000000" pitchFamily="65" charset="-120"/>
              </a:rPr>
              <a:t/>
            </a:r>
            <a:br>
              <a:rPr lang="en-US" altLang="zh-TW" dirty="0" smtClean="0">
                <a:solidFill>
                  <a:schemeClr val="bg2">
                    <a:lumMod val="60000"/>
                    <a:lumOff val="40000"/>
                  </a:schemeClr>
                </a:solidFill>
                <a:latin typeface="標楷體" panose="03000509000000000000" pitchFamily="65" charset="-120"/>
                <a:ea typeface="標楷體" panose="03000509000000000000" pitchFamily="65" charset="-120"/>
              </a:rPr>
            </a:b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zh-TW" altLang="en-US" sz="3200" dirty="0" smtClean="0">
                <a:solidFill>
                  <a:srgbClr val="898989"/>
                </a:solidFill>
                <a:latin typeface="標楷體" panose="03000509000000000000" pitchFamily="65" charset="-120"/>
                <a:ea typeface="標楷體" panose="03000509000000000000" pitchFamily="65" charset="-120"/>
              </a:rPr>
              <a:t>福建金門地方檢察署</a:t>
            </a:r>
          </a:p>
        </p:txBody>
      </p:sp>
      <p:pic>
        <p:nvPicPr>
          <p:cNvPr id="133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5568950"/>
            <a:ext cx="333216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5" descr="D:\文件媒體櫃\Desktop\主視覺logo_金門.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99125"/>
            <a:ext cx="57245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274752"/>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內容版面配置區 2"/>
          <p:cNvSpPr>
            <a:spLocks noChangeArrowheads="1"/>
          </p:cNvSpPr>
          <p:nvPr/>
        </p:nvSpPr>
        <p:spPr bwMode="auto">
          <a:xfrm>
            <a:off x="1" y="1"/>
            <a:ext cx="4262438" cy="5568950"/>
          </a:xfrm>
          <a:prstGeom prst="rect">
            <a:avLst/>
          </a:prstGeom>
          <a:solidFill>
            <a:srgbClr val="FFC000"/>
          </a:solidFill>
          <a:ln>
            <a:noFill/>
          </a:ln>
          <a:effectLs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9pPr>
          </a:lstStyle>
          <a:p>
            <a:pPr marL="0" indent="0" latinLnBrk="1">
              <a:buFont typeface="Arial" pitchFamily="34" charset="0"/>
              <a:buNone/>
              <a:defRPr/>
            </a:pPr>
            <a:r>
              <a:rPr kumimoji="1" lang="zh-TW" altLang="en-US" dirty="0" smtClean="0">
                <a:solidFill>
                  <a:srgbClr val="000000"/>
                </a:solidFill>
                <a:latin typeface="-윤명조230"/>
              </a:rPr>
              <a:t>檢舉賄選五部曲</a:t>
            </a:r>
            <a:endParaRPr kumimoji="1" lang="en-US" altLang="zh-TW" dirty="0" smtClean="0">
              <a:solidFill>
                <a:srgbClr val="000000"/>
              </a:solidFill>
              <a:latin typeface="-윤명조230"/>
            </a:endParaRPr>
          </a:p>
          <a:p>
            <a:pPr latinLnBrk="1">
              <a:buFontTx/>
              <a:buChar char="•"/>
              <a:defRPr/>
            </a:pPr>
            <a:r>
              <a:rPr kumimoji="1" lang="zh-TW" altLang="en-US" dirty="0" smtClean="0">
                <a:solidFill>
                  <a:srgbClr val="000000"/>
                </a:solidFill>
                <a:latin typeface="-윤명조230"/>
              </a:rPr>
              <a:t>一接：</a:t>
            </a:r>
          </a:p>
          <a:p>
            <a:pPr lvl="1" latinLnBrk="1">
              <a:buFontTx/>
              <a:buChar char="–"/>
              <a:defRPr/>
            </a:pPr>
            <a:r>
              <a:rPr kumimoji="1" lang="zh-TW" altLang="en-US" dirty="0" smtClean="0">
                <a:solidFill>
                  <a:srgbClr val="000000"/>
                </a:solidFill>
                <a:latin typeface="-윤명조230"/>
              </a:rPr>
              <a:t>接近賄選候選人</a:t>
            </a:r>
          </a:p>
          <a:p>
            <a:pPr latinLnBrk="1">
              <a:buFontTx/>
              <a:buChar char="•"/>
              <a:defRPr/>
            </a:pPr>
            <a:r>
              <a:rPr kumimoji="1" lang="zh-TW" altLang="en-US" dirty="0" smtClean="0">
                <a:solidFill>
                  <a:srgbClr val="000000"/>
                </a:solidFill>
                <a:latin typeface="-윤명조230"/>
              </a:rPr>
              <a:t>二保：</a:t>
            </a:r>
          </a:p>
          <a:p>
            <a:pPr lvl="1" latinLnBrk="1">
              <a:buFontTx/>
              <a:buChar char="–"/>
              <a:defRPr/>
            </a:pPr>
            <a:r>
              <a:rPr kumimoji="1" lang="zh-TW" altLang="en-US" dirty="0" smtClean="0">
                <a:solidFill>
                  <a:srgbClr val="000000"/>
                </a:solidFill>
                <a:latin typeface="-윤명조230"/>
              </a:rPr>
              <a:t>保全相關證據</a:t>
            </a:r>
          </a:p>
          <a:p>
            <a:pPr latinLnBrk="1">
              <a:buFontTx/>
              <a:buChar char="•"/>
              <a:defRPr/>
            </a:pPr>
            <a:r>
              <a:rPr kumimoji="1" lang="zh-TW" altLang="en-US" dirty="0" smtClean="0">
                <a:solidFill>
                  <a:srgbClr val="000000"/>
                </a:solidFill>
                <a:latin typeface="-윤명조230"/>
              </a:rPr>
              <a:t>三打：</a:t>
            </a:r>
          </a:p>
          <a:p>
            <a:pPr lvl="1" latinLnBrk="1">
              <a:buFontTx/>
              <a:buChar char="–"/>
              <a:defRPr/>
            </a:pPr>
            <a:r>
              <a:rPr kumimoji="1" lang="en-US" altLang="zh-TW" dirty="0" smtClean="0">
                <a:solidFill>
                  <a:srgbClr val="000000"/>
                </a:solidFill>
                <a:latin typeface="-윤명조230"/>
              </a:rPr>
              <a:t>0800-024-099</a:t>
            </a:r>
            <a:r>
              <a:rPr kumimoji="1" lang="zh-TW" altLang="en-US" dirty="0" smtClean="0">
                <a:solidFill>
                  <a:srgbClr val="000000"/>
                </a:solidFill>
                <a:latin typeface="-윤명조230"/>
              </a:rPr>
              <a:t>按</a:t>
            </a:r>
            <a:r>
              <a:rPr kumimoji="1" lang="en-US" altLang="zh-TW" dirty="0" smtClean="0">
                <a:solidFill>
                  <a:srgbClr val="000000"/>
                </a:solidFill>
                <a:latin typeface="-윤명조230"/>
              </a:rPr>
              <a:t>4</a:t>
            </a:r>
          </a:p>
          <a:p>
            <a:pPr latinLnBrk="1">
              <a:buFontTx/>
              <a:buChar char="•"/>
              <a:defRPr/>
            </a:pPr>
            <a:r>
              <a:rPr kumimoji="1" lang="zh-TW" altLang="en-US" dirty="0" smtClean="0">
                <a:solidFill>
                  <a:srgbClr val="000000"/>
                </a:solidFill>
                <a:latin typeface="-윤명조230"/>
              </a:rPr>
              <a:t>四訴：</a:t>
            </a:r>
          </a:p>
          <a:p>
            <a:pPr lvl="1" latinLnBrk="1">
              <a:buFontTx/>
              <a:buChar char="–"/>
              <a:defRPr/>
            </a:pPr>
            <a:r>
              <a:rPr kumimoji="1" lang="zh-TW" altLang="en-US" dirty="0" smtClean="0">
                <a:solidFill>
                  <a:srgbClr val="000000"/>
                </a:solidFill>
                <a:latin typeface="-윤명조230"/>
              </a:rPr>
              <a:t>檢察官提起公訴</a:t>
            </a:r>
          </a:p>
        </p:txBody>
      </p:sp>
      <p:sp>
        <p:nvSpPr>
          <p:cNvPr id="17411" name="內容版面配置區 5"/>
          <p:cNvSpPr>
            <a:spLocks noChangeArrowheads="1"/>
          </p:cNvSpPr>
          <p:nvPr/>
        </p:nvSpPr>
        <p:spPr bwMode="auto">
          <a:xfrm>
            <a:off x="4262439" y="2"/>
            <a:ext cx="4865686" cy="5568948"/>
          </a:xfrm>
          <a:prstGeom prst="rect">
            <a:avLst/>
          </a:prstGeom>
          <a:solidFill>
            <a:srgbClr val="FFC000"/>
          </a:solidFill>
          <a:ln>
            <a:noFill/>
          </a:ln>
          <a:effectLs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342900" indent="-34290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742950" indent="-3429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9pPr>
          </a:lstStyle>
          <a:p>
            <a:pPr lvl="1" latinLnBrk="1">
              <a:buClr>
                <a:srgbClr val="000000"/>
              </a:buClr>
              <a:buFontTx/>
              <a:buChar char="•"/>
              <a:defRPr/>
            </a:pPr>
            <a:r>
              <a:rPr kumimoji="1" lang="zh-TW" altLang="en-US" sz="3200" dirty="0" smtClean="0">
                <a:solidFill>
                  <a:srgbClr val="000000"/>
                </a:solidFill>
                <a:latin typeface="-윤명조230"/>
              </a:rPr>
              <a:t>五搞定：</a:t>
            </a:r>
          </a:p>
          <a:p>
            <a:pPr marL="742950" lvl="1" indent="-285750" latinLnBrk="1">
              <a:buClr>
                <a:srgbClr val="000000"/>
              </a:buClr>
              <a:buFontTx/>
              <a:buChar char="–"/>
              <a:defRPr/>
            </a:pPr>
            <a:r>
              <a:rPr kumimoji="1" lang="zh-TW" altLang="en-US" sz="2400" dirty="0" smtClean="0">
                <a:solidFill>
                  <a:srgbClr val="FF0000"/>
                </a:solidFill>
                <a:latin typeface="-윤명조230"/>
              </a:rPr>
              <a:t>起</a:t>
            </a:r>
            <a:r>
              <a:rPr kumimoji="1" lang="zh-TW" altLang="en-US" sz="2600" dirty="0" smtClean="0">
                <a:solidFill>
                  <a:srgbClr val="FF0000"/>
                </a:solidFill>
                <a:latin typeface="-윤명조230"/>
              </a:rPr>
              <a:t>訴領四分之一、有罪判決領四分之一，有罪判決確定全領</a:t>
            </a:r>
          </a:p>
          <a:p>
            <a:pPr latinLnBrk="1">
              <a:buFontTx/>
              <a:buChar char="•"/>
              <a:defRPr/>
            </a:pPr>
            <a:endParaRPr kumimoji="1" lang="zh-TW" altLang="en-US" sz="2800" dirty="0" smtClean="0">
              <a:solidFill>
                <a:srgbClr val="000000"/>
              </a:solidFill>
              <a:latin typeface="-윤명조230"/>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263" y="2492375"/>
            <a:ext cx="2273300" cy="27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5568950"/>
            <a:ext cx="333216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7" descr="D:\文件媒體櫃\Desktop\主視覺logo_金門.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97538"/>
            <a:ext cx="57245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89010"/>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a:spLocks noChangeArrowheads="1"/>
          </p:cNvSpPr>
          <p:nvPr/>
        </p:nvSpPr>
        <p:spPr bwMode="auto">
          <a:xfrm>
            <a:off x="1" y="0"/>
            <a:ext cx="9128124" cy="5568950"/>
          </a:xfrm>
          <a:prstGeom prst="rect">
            <a:avLst/>
          </a:prstGeom>
          <a:solidFill>
            <a:srgbClr val="FFC000"/>
          </a:solidFill>
          <a:ln>
            <a:noFill/>
          </a:ln>
          <a:effectLst/>
          <a:extLst/>
        </p:spPr>
        <p:txBody>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SzPct val="100000"/>
              <a:buFont typeface="Arial" pitchFamily="34" charset="0"/>
              <a:buChar char="»"/>
              <a:defRPr sz="2000">
                <a:solidFill>
                  <a:schemeClr val="tx1"/>
                </a:solidFill>
                <a:latin typeface="Calibri" pitchFamily="34" charset="0"/>
                <a:cs typeface="Arial" pitchFamily="34" charset="0"/>
              </a:defRPr>
            </a:lvl9pPr>
          </a:lstStyle>
          <a:p>
            <a:pPr eaLnBrk="1" fontAlgn="t" latinLnBrk="1" hangingPunct="1">
              <a:spcBef>
                <a:spcPct val="50000"/>
              </a:spcBef>
              <a:buFont typeface="Arial" pitchFamily="34" charset="0"/>
              <a:buNone/>
              <a:defRPr/>
            </a:pPr>
            <a:r>
              <a:rPr kumimoji="1" lang="zh-TW" altLang="en-US" sz="3600" b="1" dirty="0" smtClean="0">
                <a:solidFill>
                  <a:srgbClr val="FF0000"/>
                </a:solidFill>
                <a:effectLst>
                  <a:outerShdw blurRad="38100" dist="38100" dir="2700000" algn="tl">
                    <a:srgbClr val="000000"/>
                  </a:outerShdw>
                </a:effectLst>
                <a:latin typeface="華康POP1體W5(P)"/>
                <a:ea typeface="華康POP1體W5(P)"/>
                <a:cs typeface="華康POP1體W5(P)"/>
              </a:rPr>
              <a:t>檢舉專線</a:t>
            </a:r>
            <a:endParaRPr kumimoji="1" lang="en-US" altLang="zh-TW" sz="2800" b="1" dirty="0" smtClean="0">
              <a:solidFill>
                <a:srgbClr val="0033CC"/>
              </a:solidFill>
              <a:latin typeface="華康POP1體W5(P)"/>
              <a:ea typeface="華康POP1體W5(P)"/>
              <a:cs typeface="華康POP1體W5(P)"/>
            </a:endParaRPr>
          </a:p>
          <a:p>
            <a:pPr eaLnBrk="1" fontAlgn="t" latinLnBrk="1" hangingPunct="1">
              <a:spcBef>
                <a:spcPct val="50000"/>
              </a:spcBef>
              <a:buFont typeface="Arial" pitchFamily="34" charset="0"/>
              <a:buNone/>
              <a:defRPr/>
            </a:pPr>
            <a:r>
              <a:rPr kumimoji="1" lang="zh-TW" altLang="en-US" b="1" dirty="0" smtClean="0">
                <a:solidFill>
                  <a:srgbClr val="0033CC"/>
                </a:solidFill>
                <a:latin typeface="華康POP1體W5(P)"/>
                <a:ea typeface="華康POP1體W5(P)"/>
                <a:cs typeface="華康POP1體W5(P)"/>
              </a:rPr>
              <a:t>反賄選檢舉專線：0800-024099</a:t>
            </a:r>
            <a:br>
              <a:rPr kumimoji="1" lang="zh-TW" altLang="en-US" b="1" dirty="0" smtClean="0">
                <a:solidFill>
                  <a:srgbClr val="0033CC"/>
                </a:solidFill>
                <a:latin typeface="華康POP1體W5(P)"/>
                <a:ea typeface="華康POP1體W5(P)"/>
                <a:cs typeface="華康POP1體W5(P)"/>
              </a:rPr>
            </a:br>
            <a:r>
              <a:rPr kumimoji="1" lang="zh-TW" altLang="en-US" b="1" dirty="0" smtClean="0">
                <a:solidFill>
                  <a:srgbClr val="0033CC"/>
                </a:solidFill>
                <a:latin typeface="華康POP1體W5(P)"/>
                <a:ea typeface="華康POP1體W5(P)"/>
                <a:cs typeface="華康POP1體W5(P)"/>
              </a:rPr>
              <a:t>                            (24小時，久久服務)</a:t>
            </a:r>
            <a:endParaRPr kumimoji="1" lang="en-US" altLang="zh-TW" b="1" dirty="0" smtClean="0">
              <a:solidFill>
                <a:srgbClr val="0033CC"/>
              </a:solidFill>
              <a:latin typeface="華康POP1體W5(P)"/>
              <a:ea typeface="華康POP1體W5(P)"/>
              <a:cs typeface="華康POP1體W5(P)"/>
            </a:endParaRPr>
          </a:p>
          <a:p>
            <a:pPr eaLnBrk="1" fontAlgn="t" latinLnBrk="1" hangingPunct="1">
              <a:spcBef>
                <a:spcPct val="50000"/>
              </a:spcBef>
              <a:buFont typeface="Arial" pitchFamily="34" charset="0"/>
              <a:buNone/>
              <a:defRPr/>
            </a:pPr>
            <a:r>
              <a:rPr kumimoji="1" lang="zh-TW" altLang="en-US" b="1" dirty="0" smtClean="0">
                <a:solidFill>
                  <a:srgbClr val="FF0000"/>
                </a:solidFill>
                <a:effectLst>
                  <a:outerShdw blurRad="38100" dist="38100" dir="2700000" algn="tl">
                    <a:srgbClr val="000000"/>
                  </a:outerShdw>
                </a:effectLst>
                <a:latin typeface="華康POP1體W5(P)"/>
                <a:ea typeface="華康POP1體W5(P)"/>
                <a:cs typeface="華康POP1體W5(P)"/>
              </a:rPr>
              <a:t>檢舉獎金</a:t>
            </a:r>
            <a:endParaRPr kumimoji="1" lang="en-US" altLang="zh-TW" b="1" dirty="0" smtClean="0">
              <a:solidFill>
                <a:srgbClr val="FF0000"/>
              </a:solidFill>
              <a:effectLst>
                <a:outerShdw blurRad="38100" dist="38100" dir="2700000" algn="tl">
                  <a:srgbClr val="000000"/>
                </a:outerShdw>
              </a:effectLst>
              <a:latin typeface="華康POP1體W5(P)"/>
              <a:ea typeface="華康POP1體W5(P)"/>
              <a:cs typeface="華康POP1體W5(P)"/>
            </a:endParaRPr>
          </a:p>
          <a:p>
            <a:pPr eaLnBrk="1" fontAlgn="t" latinLnBrk="1" hangingPunct="1">
              <a:spcBef>
                <a:spcPts val="0"/>
              </a:spcBef>
              <a:buFont typeface="Arial" pitchFamily="34" charset="0"/>
              <a:buNone/>
              <a:defRPr/>
            </a:pPr>
            <a:r>
              <a:rPr kumimoji="1" lang="zh-TW" altLang="en-US" b="1" dirty="0">
                <a:solidFill>
                  <a:srgbClr val="0033CC"/>
                </a:solidFill>
                <a:latin typeface="華康POP1體W5(P)"/>
                <a:ea typeface="華康POP1體W5(P)"/>
                <a:cs typeface="華康POP1體W5(P)"/>
              </a:rPr>
              <a:t>檢舉正副總統候選人賄選</a:t>
            </a:r>
            <a:r>
              <a:rPr kumimoji="1" lang="zh-TW" altLang="en-US" b="1" dirty="0" smtClean="0">
                <a:solidFill>
                  <a:srgbClr val="0033CC"/>
                </a:solidFill>
                <a:latin typeface="華康POP1體W5(P)"/>
                <a:ea typeface="華康POP1體W5(P)"/>
                <a:cs typeface="華康POP1體W5(P)"/>
              </a:rPr>
              <a:t>者</a:t>
            </a:r>
            <a:endParaRPr kumimoji="1" lang="en-US" altLang="zh-TW" b="1" dirty="0" smtClean="0">
              <a:solidFill>
                <a:srgbClr val="0033CC"/>
              </a:solidFill>
              <a:latin typeface="華康POP1體W5(P)"/>
              <a:ea typeface="華康POP1體W5(P)"/>
              <a:cs typeface="華康POP1體W5(P)"/>
            </a:endParaRPr>
          </a:p>
          <a:p>
            <a:pPr algn="r" eaLnBrk="1" fontAlgn="t" latinLnBrk="1" hangingPunct="1">
              <a:spcBef>
                <a:spcPts val="0"/>
              </a:spcBef>
              <a:buFont typeface="Arial" pitchFamily="34" charset="0"/>
              <a:buNone/>
              <a:defRPr/>
            </a:pPr>
            <a:r>
              <a:rPr kumimoji="1" lang="zh-TW" altLang="en-US" b="1" dirty="0" smtClean="0">
                <a:solidFill>
                  <a:srgbClr val="0033CC"/>
                </a:solidFill>
                <a:latin typeface="華康POP1體W5(P)"/>
                <a:ea typeface="華康POP1體W5(P)"/>
                <a:cs typeface="華康POP1體W5(P)"/>
              </a:rPr>
              <a:t>最高獎金新臺幣</a:t>
            </a:r>
            <a:r>
              <a:rPr kumimoji="1" lang="en-US" altLang="zh-TW" b="1" dirty="0" smtClean="0">
                <a:solidFill>
                  <a:srgbClr val="0033CC"/>
                </a:solidFill>
                <a:latin typeface="華康POP1體W5(P)"/>
                <a:ea typeface="華康POP1體W5(P)"/>
                <a:cs typeface="華康POP1體W5(P)"/>
              </a:rPr>
              <a:t>1500</a:t>
            </a:r>
            <a:r>
              <a:rPr kumimoji="1" lang="zh-TW" altLang="en-US" b="1" dirty="0" smtClean="0">
                <a:solidFill>
                  <a:srgbClr val="0033CC"/>
                </a:solidFill>
                <a:latin typeface="華康POP1體W5(P)"/>
                <a:ea typeface="華康POP1體W5(P)"/>
                <a:cs typeface="華康POP1體W5(P)"/>
              </a:rPr>
              <a:t>萬元</a:t>
            </a:r>
            <a:endParaRPr kumimoji="1" lang="en-US" altLang="zh-TW" b="1" dirty="0" smtClean="0">
              <a:solidFill>
                <a:srgbClr val="0033CC"/>
              </a:solidFill>
              <a:latin typeface="華康POP1體W5(P)"/>
              <a:ea typeface="華康POP1體W5(P)"/>
              <a:cs typeface="華康POP1體W5(P)"/>
            </a:endParaRPr>
          </a:p>
          <a:p>
            <a:pPr eaLnBrk="1" fontAlgn="t" latinLnBrk="1" hangingPunct="1">
              <a:spcBef>
                <a:spcPts val="0"/>
              </a:spcBef>
              <a:buFont typeface="Arial" pitchFamily="34" charset="0"/>
              <a:buNone/>
              <a:defRPr/>
            </a:pPr>
            <a:r>
              <a:rPr kumimoji="1" lang="zh-TW" altLang="en-US" b="1" dirty="0" smtClean="0">
                <a:solidFill>
                  <a:srgbClr val="0033CC"/>
                </a:solidFill>
                <a:latin typeface="華康POP1體W5(P)"/>
                <a:ea typeface="華康POP1體W5(P)"/>
                <a:cs typeface="華康POP1體W5(P)"/>
              </a:rPr>
              <a:t>檢舉立法委員候選人</a:t>
            </a:r>
            <a:r>
              <a:rPr kumimoji="1" lang="zh-TW" altLang="en-US" b="1" dirty="0">
                <a:solidFill>
                  <a:srgbClr val="0033CC"/>
                </a:solidFill>
                <a:latin typeface="華康POP1體W5(P)"/>
                <a:ea typeface="華康POP1體W5(P)"/>
                <a:cs typeface="華康POP1體W5(P)"/>
              </a:rPr>
              <a:t>賄選者</a:t>
            </a:r>
          </a:p>
          <a:p>
            <a:pPr algn="r" eaLnBrk="1" fontAlgn="t" latinLnBrk="1" hangingPunct="1">
              <a:spcBef>
                <a:spcPts val="0"/>
              </a:spcBef>
              <a:buFont typeface="Arial" pitchFamily="34" charset="0"/>
              <a:buNone/>
              <a:defRPr/>
            </a:pPr>
            <a:r>
              <a:rPr kumimoji="1" lang="zh-TW" altLang="en-US" b="1" dirty="0">
                <a:solidFill>
                  <a:srgbClr val="0033CC"/>
                </a:solidFill>
                <a:latin typeface="華康POP1體W5(P)"/>
                <a:ea typeface="華康POP1體W5(P)"/>
                <a:cs typeface="華康POP1體W5(P)"/>
              </a:rPr>
              <a:t>最高獎金新臺幣</a:t>
            </a:r>
            <a:r>
              <a:rPr kumimoji="1" lang="en-US" altLang="zh-TW" b="1" dirty="0" smtClean="0">
                <a:solidFill>
                  <a:srgbClr val="0033CC"/>
                </a:solidFill>
                <a:latin typeface="華康POP1體W5(P)"/>
                <a:ea typeface="華康POP1體W5(P)"/>
                <a:cs typeface="華康POP1體W5(P)"/>
              </a:rPr>
              <a:t>1000</a:t>
            </a:r>
            <a:r>
              <a:rPr kumimoji="1" lang="zh-TW" altLang="en-US" b="1" dirty="0">
                <a:solidFill>
                  <a:srgbClr val="0033CC"/>
                </a:solidFill>
                <a:latin typeface="華康POP1體W5(P)"/>
                <a:ea typeface="華康POP1體W5(P)"/>
                <a:cs typeface="華康POP1體W5(P)"/>
              </a:rPr>
              <a:t>萬元</a:t>
            </a:r>
          </a:p>
          <a:p>
            <a:pPr eaLnBrk="1" fontAlgn="t" latinLnBrk="1" hangingPunct="1">
              <a:spcBef>
                <a:spcPts val="0"/>
              </a:spcBef>
              <a:buFont typeface="Arial" pitchFamily="34" charset="0"/>
              <a:buNone/>
              <a:defRPr/>
            </a:pPr>
            <a:endParaRPr kumimoji="1" lang="zh-TW" altLang="en-US" b="1" dirty="0" smtClean="0">
              <a:solidFill>
                <a:srgbClr val="0033CC"/>
              </a:solidFill>
              <a:latin typeface="華康POP1體W5(P)"/>
              <a:ea typeface="華康POP1體W5(P)"/>
              <a:cs typeface="華康POP1體W5(P)"/>
            </a:endParaRPr>
          </a:p>
        </p:txBody>
      </p:sp>
      <p:pic>
        <p:nvPicPr>
          <p:cNvPr id="3072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568950"/>
            <a:ext cx="333216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5" descr="D:\文件媒體櫃\Desktop\主視覺logo_金門.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8963"/>
            <a:ext cx="57245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885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0-#ppt_w/2"/>
                                          </p:val>
                                        </p:tav>
                                        <p:tav tm="100000">
                                          <p:val>
                                            <p:strVal val="#ppt_x"/>
                                          </p:val>
                                        </p:tav>
                                      </p:tavLst>
                                    </p:anim>
                                    <p:anim calcmode="lin" valueType="num">
                                      <p:cBhvr additive="base">
                                        <p:cTn id="8" dur="500" fill="hold"/>
                                        <p:tgtEl>
                                          <p:spTgt spid="174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a:xfrm>
            <a:off x="457200" y="2014780"/>
            <a:ext cx="8229600" cy="1983783"/>
          </a:xfrm>
        </p:spPr>
        <p:txBody>
          <a:bodyPr/>
          <a:lstStyle/>
          <a:p>
            <a:pPr algn="ctr" eaLnBrk="1" hangingPunct="1">
              <a:defRPr/>
            </a:pPr>
            <a:r>
              <a:rPr lang="zh-TW" altLang="en-US" sz="9600" b="1" dirty="0" smtClean="0">
                <a:ea typeface="標楷體" pitchFamily="65" charset="-120"/>
              </a:rPr>
              <a:t>謝謝大家</a:t>
            </a:r>
          </a:p>
        </p:txBody>
      </p:sp>
      <p:sp>
        <p:nvSpPr>
          <p:cNvPr id="5" name="投影片編號版面配置區 4"/>
          <p:cNvSpPr>
            <a:spLocks noGrp="1"/>
          </p:cNvSpPr>
          <p:nvPr>
            <p:ph type="sldNum" sz="quarter" idx="11"/>
          </p:nvPr>
        </p:nvSpPr>
        <p:spPr/>
        <p:txBody>
          <a:bodyPr/>
          <a:lstStyle/>
          <a:p>
            <a:pPr>
              <a:defRPr/>
            </a:pPr>
            <a:fld id="{CE16DBB2-DE10-45CC-8DDD-4BCE14E09198}" type="slidenum">
              <a:rPr lang="zh-TW" altLang="en-US"/>
              <a:pPr>
                <a:defRPr/>
              </a:pPr>
              <a:t>93</a:t>
            </a:fld>
            <a:endParaRPr lang="en-US" altLang="zh-TW"/>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科技">
  <a:themeElements>
    <a:clrScheme name="科技">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科技">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6609</TotalTime>
  <Words>7554</Words>
  <Application>Microsoft Office PowerPoint</Application>
  <PresentationFormat>如螢幕大小 (4:3)</PresentationFormat>
  <Paragraphs>604</Paragraphs>
  <Slides>93</Slides>
  <Notes>8</Notes>
  <HiddenSlides>0</HiddenSlides>
  <MMClips>0</MMClips>
  <ScaleCrop>false</ScaleCrop>
  <HeadingPairs>
    <vt:vector size="8" baseType="variant">
      <vt:variant>
        <vt:lpstr>使用字型</vt:lpstr>
      </vt:variant>
      <vt:variant>
        <vt:i4>17</vt:i4>
      </vt:variant>
      <vt:variant>
        <vt:lpstr>佈景主題</vt:lpstr>
      </vt:variant>
      <vt:variant>
        <vt:i4>1</vt:i4>
      </vt:variant>
      <vt:variant>
        <vt:lpstr>內嵌 OLE 伺服程式</vt:lpstr>
      </vt:variant>
      <vt:variant>
        <vt:i4>1</vt:i4>
      </vt:variant>
      <vt:variant>
        <vt:lpstr>投影片標題</vt:lpstr>
      </vt:variant>
      <vt:variant>
        <vt:i4>93</vt:i4>
      </vt:variant>
    </vt:vector>
  </HeadingPairs>
  <TitlesOfParts>
    <vt:vector size="112" baseType="lpstr">
      <vt:lpstr>Arial Unicode MS</vt:lpstr>
      <vt:lpstr>BiauKai</vt:lpstr>
      <vt:lpstr>MS Gothic</vt:lpstr>
      <vt:lpstr>MS UI Gothic</vt:lpstr>
      <vt:lpstr>文鼎粗隸</vt:lpstr>
      <vt:lpstr>華康POP1體W5(P)</vt:lpstr>
      <vt:lpstr>微軟正黑體</vt:lpstr>
      <vt:lpstr>新細明體</vt:lpstr>
      <vt:lpstr>標楷體</vt:lpstr>
      <vt:lpstr>-윤명조230</vt:lpstr>
      <vt:lpstr>Arial</vt:lpstr>
      <vt:lpstr>Calibri</vt:lpstr>
      <vt:lpstr>Franklin Gothic Book</vt:lpstr>
      <vt:lpstr>Tahoma</vt:lpstr>
      <vt:lpstr>Times New Roman</vt:lpstr>
      <vt:lpstr>Wingdings</vt:lpstr>
      <vt:lpstr>Wingdings 2</vt:lpstr>
      <vt:lpstr>科技</vt:lpstr>
      <vt:lpstr>投影片</vt:lpstr>
      <vt:lpstr>PowerPoint 簡報</vt:lpstr>
      <vt:lpstr>PowerPoint 簡報</vt:lpstr>
      <vt:lpstr>PowerPoint 簡報</vt:lpstr>
      <vt:lpstr>非核家園  V.S  以核養綠</vt:lpstr>
      <vt:lpstr>如何查詢法律規定</vt:lpstr>
      <vt:lpstr>PowerPoint 簡報</vt:lpstr>
      <vt:lpstr>妨害公務v.s傷害；和解v.s調解</vt:lpstr>
      <vt:lpstr>PowerPoint 簡報</vt:lpstr>
      <vt:lpstr>PowerPoint 簡報</vt:lpstr>
      <vt:lpstr>PowerPoint 簡報</vt:lpstr>
      <vt:lpstr>PowerPoint 簡報</vt:lpstr>
      <vt:lpstr>PowerPoint 簡報</vt:lpstr>
      <vt:lpstr>如何查詢實務見解</vt:lpstr>
      <vt:lpstr>如何查詢實務見解</vt:lpstr>
      <vt:lpstr>如何查詢實務見解</vt:lpstr>
      <vt:lpstr>如何查詢實務見解</vt:lpstr>
      <vt:lpstr>國賠請求之要件</vt:lpstr>
      <vt:lpstr>所受損害(實務常見態樣)</vt:lpstr>
      <vt:lpstr>PowerPoint 簡報</vt:lpstr>
      <vt:lpstr>PowerPoint 簡報</vt:lpstr>
      <vt:lpstr>刑法公務員（940202修正）</vt:lpstr>
      <vt:lpstr>刑法公務員中之授權公務員</vt:lpstr>
      <vt:lpstr>教授採購</vt:lpstr>
      <vt:lpstr> 最高法院103年度第13次刑事庭會議決議</vt:lpstr>
      <vt:lpstr>刑法公務員中之受託公務員</vt:lpstr>
      <vt:lpstr>公務員之服從義務</vt:lpstr>
      <vt:lpstr>貪污治罪條例只處罰刑法公務員？</vt:lpstr>
      <vt:lpstr>PowerPoint 簡報</vt:lpstr>
      <vt:lpstr>貪污治罪條例</vt:lpstr>
      <vt:lpstr>PowerPoint 簡報</vt:lpstr>
      <vt:lpstr>刑法瀆職罪章---純綷瀆職罪</vt:lpstr>
      <vt:lpstr>刑法瀆職罪章---不純綷瀆職罪</vt:lpstr>
      <vt:lpstr>刑法第130條規定：公務員廢弛職務釀成災害者，處3年 以上10年以下有期徒刑</vt:lpstr>
      <vt:lpstr>八掌溪案更三審無罪之原因---因果關係</vt:lpstr>
      <vt:lpstr>公務機密---刑法132規定部分</vt:lpstr>
      <vt:lpstr>PowerPoint 簡報</vt:lpstr>
      <vt:lpstr> 行受賄中弔詭的對價關係</vt:lpstr>
      <vt:lpstr>Ｑ、公務員利用視察機會接受民眾招待或餽贈，或與所屬機關承辦工程或公用物品之商號間，有私相借貸之行為，是否即構成貪污之行為？ </vt:lpstr>
      <vt:lpstr>PowerPoint 簡報</vt:lpstr>
      <vt:lpstr>廉政倫理事件登錄表</vt:lpstr>
      <vt:lpstr>行政院及所屬機關構請託關說事件登錄表</vt:lpstr>
      <vt:lpstr>利益衝突及應迴避之關係人</vt:lpstr>
      <vt:lpstr>§10自行迴避報備書</vt:lpstr>
      <vt:lpstr>索（收）賄 v.s 收取回扣</vt:lpstr>
      <vt:lpstr>索（收）賄 v.s 收取回扣</vt:lpstr>
      <vt:lpstr>貪污罪被告不說明財產來源罪</vt:lpstr>
      <vt:lpstr>減免罪責事由---貪污8</vt:lpstr>
      <vt:lpstr>PowerPoint 簡報</vt:lpstr>
      <vt:lpstr> 主觀構成要件要素</vt:lpstr>
      <vt:lpstr>    酒駕致死 v.s 殺人 (酒駕+過失致死之加重結果犯)  (酒駕+殺人≠過失致死+毀損屍體)</vt:lpstr>
      <vt:lpstr>PowerPoint 簡報</vt:lpstr>
      <vt:lpstr>PowerPoint 簡報</vt:lpstr>
      <vt:lpstr>PowerPoint 簡報</vt:lpstr>
      <vt:lpstr>PowerPoint 簡報</vt:lpstr>
      <vt:lpstr>PowerPoint 簡報</vt:lpstr>
      <vt:lpstr>PowerPoint 簡報</vt:lpstr>
      <vt:lpstr>濫用職權中利用職務機會犯罪類型</vt:lpstr>
      <vt:lpstr>貪污411---公務侵占</vt:lpstr>
      <vt:lpstr>詐領檢舉獎金之貪污---512</vt:lpstr>
      <vt:lpstr>PowerPoint 簡報</vt:lpstr>
      <vt:lpstr>詐領差旅費</vt:lpstr>
      <vt:lpstr>詐領國旅卡休假補助費 </vt:lpstr>
      <vt:lpstr>另詐領交通補助費呢?</vt:lpstr>
      <vt:lpstr>PowerPoint 簡報</vt:lpstr>
      <vt:lpstr>PowerPoint 簡報</vt:lpstr>
      <vt:lpstr>PowerPoint 簡報</vt:lpstr>
      <vt:lpstr>§31押標金不予發還  v.s  §66沒收保證金 (最高行政法院97年5月聯席會議決議)</vt:lpstr>
      <vt:lpstr>不論負責採購何階段均屬刑法公務員</vt:lpstr>
      <vt:lpstr>不論負責採購何階段均屬刑法公務員</vt:lpstr>
      <vt:lpstr>不論負責採購何階段均屬刑法公務員</vt:lpstr>
      <vt:lpstr>採購各階段常見各種違法情形-1</vt:lpstr>
      <vt:lpstr>採購各階段常見各種違法情形-2</vt:lpstr>
      <vt:lpstr>節錄政府採購錯誤行為態樣</vt:lpstr>
      <vt:lpstr>重大異常關聯</vt:lpstr>
      <vt:lpstr>反貪省思--- 從備受檢察官關注之三種標案談起</vt:lpstr>
      <vt:lpstr>採購法上可能圖利態樣</vt:lpstr>
      <vt:lpstr>PowerPoint 簡報</vt:lpstr>
      <vt:lpstr>不是密件公文就沒有刑事洩密問題？</vt:lpstr>
      <vt:lpstr>秘密(刑事罪責)有三</vt:lpstr>
      <vt:lpstr>刑訴245 ---偵查不公開作業辦法</vt:lpstr>
      <vt:lpstr>政府採購中應秘密之事項</vt:lpstr>
      <vt:lpstr>PowerPoint 簡報</vt:lpstr>
      <vt:lpstr>公務機密---刑法132規定部分</vt:lpstr>
      <vt:lpstr>公務機密---刑罰規定</vt:lpstr>
      <vt:lpstr>特別罰則（通訊保障及監察法）</vt:lpstr>
      <vt:lpstr>特別罰則（政府採購法）</vt:lpstr>
      <vt:lpstr>公開之例外---政府資訊公開法第18條</vt:lpstr>
      <vt:lpstr>公開之例外---檔案法第18條</vt:lpstr>
      <vt:lpstr>個資---公務機關蒐集處理利用之範圍</vt:lpstr>
      <vt:lpstr>109年1月11日 第十屆立法委員暨 第十五任正副總統選舉 反賄選宣導  福建金門地方檢察署</vt:lpstr>
      <vt:lpstr>PowerPoint 簡報</vt:lpstr>
      <vt:lpstr>PowerPoint 簡報</vt:lpstr>
      <vt:lpstr>謝謝大家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第七課 刑法與生活</dc:title>
  <dc:creator>mingyu tsai</dc:creator>
  <cp:lastModifiedBy>洪家原</cp:lastModifiedBy>
  <cp:revision>450</cp:revision>
  <cp:lastPrinted>2018-11-01T13:08:58Z</cp:lastPrinted>
  <dcterms:created xsi:type="dcterms:W3CDTF">2011-12-07T00:58:11Z</dcterms:created>
  <dcterms:modified xsi:type="dcterms:W3CDTF">2019-09-23T02:31:07Z</dcterms:modified>
</cp:coreProperties>
</file>