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7" r:id="rId3"/>
    <p:sldId id="258" r:id="rId4"/>
    <p:sldId id="28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78" r:id="rId28"/>
    <p:sldId id="282" r:id="rId29"/>
    <p:sldId id="285" r:id="rId30"/>
    <p:sldId id="283" r:id="rId3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FF00"/>
    <a:srgbClr val="FF00FF"/>
    <a:srgbClr val="0A00DA"/>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B1417-BA79-4E4E-AE27-7D398A535C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66CBCCAF-5951-416C-9F40-B6B5FC6FBCB3}">
      <dgm:prSet phldrT="[文字]"/>
      <dgm:spPr/>
      <dgm:t>
        <a:bodyPr/>
        <a:lstStyle/>
        <a:p>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辦理依據</a:t>
          </a:r>
          <a:endPar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C24A44F6-175D-477B-857F-6398FEC35327}" type="parTrans" cxnId="{24F0F5F8-078D-421B-BA66-2D2ABD7180B4}">
      <dgm:prSet/>
      <dgm:spPr/>
      <dgm:t>
        <a:bodyPr/>
        <a:lstStyle/>
        <a:p>
          <a:endParaRPr lang="zh-TW" altLang="en-US"/>
        </a:p>
      </dgm:t>
    </dgm:pt>
    <dgm:pt modelId="{5CACA1FC-A6D3-4925-9E80-7EB070C36587}" type="sibTrans" cxnId="{24F0F5F8-078D-421B-BA66-2D2ABD7180B4}">
      <dgm:prSet/>
      <dgm:spPr/>
      <dgm:t>
        <a:bodyPr/>
        <a:lstStyle/>
        <a:p>
          <a:endParaRPr lang="zh-TW" altLang="en-US"/>
        </a:p>
      </dgm:t>
    </dgm:pt>
    <dgm:pt modelId="{9A84A663-83D3-4FDB-90D4-A6FC372AEF14}">
      <dgm:prSet phldrT="[文字]"/>
      <dgm:spPr/>
      <dgm:t>
        <a:bodyPr/>
        <a:lstStyle/>
        <a:p>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本府「事前揭露、事後公開」之作業流程</a:t>
          </a:r>
          <a:endPar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C9785CCE-79F6-41EF-A5CD-57F782E3C0C5}" type="parTrans" cxnId="{462621D2-02C0-4541-A94B-7633D821BAC8}">
      <dgm:prSet/>
      <dgm:spPr/>
      <dgm:t>
        <a:bodyPr/>
        <a:lstStyle/>
        <a:p>
          <a:endParaRPr lang="zh-TW" altLang="en-US"/>
        </a:p>
      </dgm:t>
    </dgm:pt>
    <dgm:pt modelId="{5F14CB4B-8C8C-4979-A9C6-9918297C9AB2}" type="sibTrans" cxnId="{462621D2-02C0-4541-A94B-7633D821BAC8}">
      <dgm:prSet/>
      <dgm:spPr/>
      <dgm:t>
        <a:bodyPr/>
        <a:lstStyle/>
        <a:p>
          <a:endParaRPr lang="zh-TW" altLang="en-US"/>
        </a:p>
      </dgm:t>
    </dgm:pt>
    <dgm:pt modelId="{2590ACD8-6EFE-4AC9-A0C4-98A23552FFA6}">
      <dgm:prSet phldrT="[文字]"/>
      <dgm:spPr/>
      <dgm:t>
        <a:bodyPr/>
        <a:lstStyle/>
        <a:p>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如何填寫「事前揭露表」、「事後公開表」</a:t>
          </a:r>
          <a:endPar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861DAF2D-FFBB-42C2-9857-4D43800338D5}" type="parTrans" cxnId="{95106A61-0829-46A8-8AFC-4B7D9FB7FD5A}">
      <dgm:prSet/>
      <dgm:spPr/>
      <dgm:t>
        <a:bodyPr/>
        <a:lstStyle/>
        <a:p>
          <a:endParaRPr lang="zh-TW" altLang="en-US"/>
        </a:p>
      </dgm:t>
    </dgm:pt>
    <dgm:pt modelId="{1A43CD08-BCFE-411D-84D9-E0CE028851B9}" type="sibTrans" cxnId="{95106A61-0829-46A8-8AFC-4B7D9FB7FD5A}">
      <dgm:prSet/>
      <dgm:spPr/>
      <dgm:t>
        <a:bodyPr/>
        <a:lstStyle/>
        <a:p>
          <a:endParaRPr lang="zh-TW" altLang="en-US"/>
        </a:p>
      </dgm:t>
    </dgm:pt>
    <dgm:pt modelId="{FFAB2657-764C-473B-AE3A-9BF82D09D819}">
      <dgm:prSet phldrT="[文字]"/>
      <dgm:spPr/>
      <dgm:t>
        <a:bodyPr/>
        <a:lstStyle/>
        <a:p>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如何填寫「身分揭露及公開統計表」</a:t>
          </a:r>
          <a:endPar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3B7AA02A-4DE1-456B-9CE4-46435E32C5FC}" type="parTrans" cxnId="{CD29A7DE-D2BA-4AC0-B5D8-FE4950DAA3B3}">
      <dgm:prSet/>
      <dgm:spPr/>
      <dgm:t>
        <a:bodyPr/>
        <a:lstStyle/>
        <a:p>
          <a:endParaRPr lang="zh-TW" altLang="en-US"/>
        </a:p>
      </dgm:t>
    </dgm:pt>
    <dgm:pt modelId="{21E7D51D-9262-4EE9-902F-E794821935C8}" type="sibTrans" cxnId="{CD29A7DE-D2BA-4AC0-B5D8-FE4950DAA3B3}">
      <dgm:prSet/>
      <dgm:spPr/>
      <dgm:t>
        <a:bodyPr/>
        <a:lstStyle/>
        <a:p>
          <a:endParaRPr lang="zh-TW" altLang="en-US"/>
        </a:p>
      </dgm:t>
    </dgm:pt>
    <dgm:pt modelId="{EA58C3EA-0D60-4EB8-9C37-09E4CB8296F2}">
      <dgm:prSet phldrT="[文字]"/>
      <dgm:spPr/>
      <dgm:t>
        <a:bodyPr/>
        <a:lstStyle/>
        <a:p>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重要提醒（代結論）</a:t>
          </a:r>
          <a:endPar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94EA634-F046-412B-BF40-90AE0DB06D27}" type="parTrans" cxnId="{7DC93AA0-6ABB-496D-9E4F-7D3569D432B4}">
      <dgm:prSet/>
      <dgm:spPr/>
      <dgm:t>
        <a:bodyPr/>
        <a:lstStyle/>
        <a:p>
          <a:endParaRPr lang="zh-TW" altLang="en-US"/>
        </a:p>
      </dgm:t>
    </dgm:pt>
    <dgm:pt modelId="{68F93DA1-D2C8-4ACD-AEC7-B04013811120}" type="sibTrans" cxnId="{7DC93AA0-6ABB-496D-9E4F-7D3569D432B4}">
      <dgm:prSet/>
      <dgm:spPr/>
      <dgm:t>
        <a:bodyPr/>
        <a:lstStyle/>
        <a:p>
          <a:endParaRPr lang="zh-TW" altLang="en-US"/>
        </a:p>
      </dgm:t>
    </dgm:pt>
    <dgm:pt modelId="{57093682-A4D9-427B-A863-35FF292A37BD}" type="pres">
      <dgm:prSet presAssocID="{735B1417-BA79-4E4E-AE27-7D398A535CC5}" presName="linear" presStyleCnt="0">
        <dgm:presLayoutVars>
          <dgm:dir/>
          <dgm:animLvl val="lvl"/>
          <dgm:resizeHandles val="exact"/>
        </dgm:presLayoutVars>
      </dgm:prSet>
      <dgm:spPr/>
      <dgm:t>
        <a:bodyPr/>
        <a:lstStyle/>
        <a:p>
          <a:endParaRPr lang="zh-TW" altLang="en-US"/>
        </a:p>
      </dgm:t>
    </dgm:pt>
    <dgm:pt modelId="{B4C354EF-2B6C-45B8-BC67-71F3C92CDEA5}" type="pres">
      <dgm:prSet presAssocID="{66CBCCAF-5951-416C-9F40-B6B5FC6FBCB3}" presName="parentLin" presStyleCnt="0"/>
      <dgm:spPr/>
    </dgm:pt>
    <dgm:pt modelId="{B867606A-DEF2-4186-825D-CF5A27712CC5}" type="pres">
      <dgm:prSet presAssocID="{66CBCCAF-5951-416C-9F40-B6B5FC6FBCB3}" presName="parentLeftMargin" presStyleLbl="node1" presStyleIdx="0" presStyleCnt="5"/>
      <dgm:spPr/>
      <dgm:t>
        <a:bodyPr/>
        <a:lstStyle/>
        <a:p>
          <a:endParaRPr lang="zh-TW" altLang="en-US"/>
        </a:p>
      </dgm:t>
    </dgm:pt>
    <dgm:pt modelId="{F8C8E313-A71F-4366-AA74-24F6DD7094FA}" type="pres">
      <dgm:prSet presAssocID="{66CBCCAF-5951-416C-9F40-B6B5FC6FBCB3}" presName="parentText" presStyleLbl="node1" presStyleIdx="0" presStyleCnt="5">
        <dgm:presLayoutVars>
          <dgm:chMax val="0"/>
          <dgm:bulletEnabled val="1"/>
        </dgm:presLayoutVars>
      </dgm:prSet>
      <dgm:spPr/>
      <dgm:t>
        <a:bodyPr/>
        <a:lstStyle/>
        <a:p>
          <a:endParaRPr lang="zh-TW" altLang="en-US"/>
        </a:p>
      </dgm:t>
    </dgm:pt>
    <dgm:pt modelId="{27765F41-F778-46B5-A161-7101533F8FBF}" type="pres">
      <dgm:prSet presAssocID="{66CBCCAF-5951-416C-9F40-B6B5FC6FBCB3}" presName="negativeSpace" presStyleCnt="0"/>
      <dgm:spPr/>
    </dgm:pt>
    <dgm:pt modelId="{C22CDE2F-5D54-42F8-8848-621FAA56FDB5}" type="pres">
      <dgm:prSet presAssocID="{66CBCCAF-5951-416C-9F40-B6B5FC6FBCB3}" presName="childText" presStyleLbl="conFgAcc1" presStyleIdx="0" presStyleCnt="5">
        <dgm:presLayoutVars>
          <dgm:bulletEnabled val="1"/>
        </dgm:presLayoutVars>
      </dgm:prSet>
      <dgm:spPr/>
    </dgm:pt>
    <dgm:pt modelId="{141B7192-D4F8-4D97-95C2-1A13B514E98F}" type="pres">
      <dgm:prSet presAssocID="{5CACA1FC-A6D3-4925-9E80-7EB070C36587}" presName="spaceBetweenRectangles" presStyleCnt="0"/>
      <dgm:spPr/>
    </dgm:pt>
    <dgm:pt modelId="{23DFA3C0-4DF8-457E-A930-555B0E8C33E6}" type="pres">
      <dgm:prSet presAssocID="{9A84A663-83D3-4FDB-90D4-A6FC372AEF14}" presName="parentLin" presStyleCnt="0"/>
      <dgm:spPr/>
    </dgm:pt>
    <dgm:pt modelId="{507F951E-06E1-44FA-85CC-843F06FF9BD9}" type="pres">
      <dgm:prSet presAssocID="{9A84A663-83D3-4FDB-90D4-A6FC372AEF14}" presName="parentLeftMargin" presStyleLbl="node1" presStyleIdx="0" presStyleCnt="5"/>
      <dgm:spPr/>
      <dgm:t>
        <a:bodyPr/>
        <a:lstStyle/>
        <a:p>
          <a:endParaRPr lang="zh-TW" altLang="en-US"/>
        </a:p>
      </dgm:t>
    </dgm:pt>
    <dgm:pt modelId="{23E9459E-8267-42C5-881D-ACC6EFB4C6C8}" type="pres">
      <dgm:prSet presAssocID="{9A84A663-83D3-4FDB-90D4-A6FC372AEF14}" presName="parentText" presStyleLbl="node1" presStyleIdx="1" presStyleCnt="5">
        <dgm:presLayoutVars>
          <dgm:chMax val="0"/>
          <dgm:bulletEnabled val="1"/>
        </dgm:presLayoutVars>
      </dgm:prSet>
      <dgm:spPr/>
      <dgm:t>
        <a:bodyPr/>
        <a:lstStyle/>
        <a:p>
          <a:endParaRPr lang="zh-TW" altLang="en-US"/>
        </a:p>
      </dgm:t>
    </dgm:pt>
    <dgm:pt modelId="{2AE4A5F1-5D25-4A87-AAB3-DF04A076EA20}" type="pres">
      <dgm:prSet presAssocID="{9A84A663-83D3-4FDB-90D4-A6FC372AEF14}" presName="negativeSpace" presStyleCnt="0"/>
      <dgm:spPr/>
    </dgm:pt>
    <dgm:pt modelId="{AEEFDFDD-1B8C-44E0-9DDB-4DC245A6B07F}" type="pres">
      <dgm:prSet presAssocID="{9A84A663-83D3-4FDB-90D4-A6FC372AEF14}" presName="childText" presStyleLbl="conFgAcc1" presStyleIdx="1" presStyleCnt="5">
        <dgm:presLayoutVars>
          <dgm:bulletEnabled val="1"/>
        </dgm:presLayoutVars>
      </dgm:prSet>
      <dgm:spPr/>
    </dgm:pt>
    <dgm:pt modelId="{61094753-693B-4289-A0B2-75EB2DC87667}" type="pres">
      <dgm:prSet presAssocID="{5F14CB4B-8C8C-4979-A9C6-9918297C9AB2}" presName="spaceBetweenRectangles" presStyleCnt="0"/>
      <dgm:spPr/>
    </dgm:pt>
    <dgm:pt modelId="{268DF130-2C49-4B3A-8433-BA54721459EC}" type="pres">
      <dgm:prSet presAssocID="{2590ACD8-6EFE-4AC9-A0C4-98A23552FFA6}" presName="parentLin" presStyleCnt="0"/>
      <dgm:spPr/>
    </dgm:pt>
    <dgm:pt modelId="{88CEFDCB-5BB2-4D96-9BC7-35F60638FE95}" type="pres">
      <dgm:prSet presAssocID="{2590ACD8-6EFE-4AC9-A0C4-98A23552FFA6}" presName="parentLeftMargin" presStyleLbl="node1" presStyleIdx="1" presStyleCnt="5"/>
      <dgm:spPr/>
      <dgm:t>
        <a:bodyPr/>
        <a:lstStyle/>
        <a:p>
          <a:endParaRPr lang="zh-TW" altLang="en-US"/>
        </a:p>
      </dgm:t>
    </dgm:pt>
    <dgm:pt modelId="{4987CBFC-B074-41DF-811E-B89E1C55C078}" type="pres">
      <dgm:prSet presAssocID="{2590ACD8-6EFE-4AC9-A0C4-98A23552FFA6}" presName="parentText" presStyleLbl="node1" presStyleIdx="2" presStyleCnt="5">
        <dgm:presLayoutVars>
          <dgm:chMax val="0"/>
          <dgm:bulletEnabled val="1"/>
        </dgm:presLayoutVars>
      </dgm:prSet>
      <dgm:spPr/>
      <dgm:t>
        <a:bodyPr/>
        <a:lstStyle/>
        <a:p>
          <a:endParaRPr lang="zh-TW" altLang="en-US"/>
        </a:p>
      </dgm:t>
    </dgm:pt>
    <dgm:pt modelId="{B473D1A5-FB60-4FB3-9A36-613B0FB72C1F}" type="pres">
      <dgm:prSet presAssocID="{2590ACD8-6EFE-4AC9-A0C4-98A23552FFA6}" presName="negativeSpace" presStyleCnt="0"/>
      <dgm:spPr/>
    </dgm:pt>
    <dgm:pt modelId="{9236C3B1-03E4-434B-BF23-5FC9EFD887FA}" type="pres">
      <dgm:prSet presAssocID="{2590ACD8-6EFE-4AC9-A0C4-98A23552FFA6}" presName="childText" presStyleLbl="conFgAcc1" presStyleIdx="2" presStyleCnt="5">
        <dgm:presLayoutVars>
          <dgm:bulletEnabled val="1"/>
        </dgm:presLayoutVars>
      </dgm:prSet>
      <dgm:spPr/>
    </dgm:pt>
    <dgm:pt modelId="{582CC1AA-CAE3-45BD-B8CA-29EACD9E2A24}" type="pres">
      <dgm:prSet presAssocID="{1A43CD08-BCFE-411D-84D9-E0CE028851B9}" presName="spaceBetweenRectangles" presStyleCnt="0"/>
      <dgm:spPr/>
    </dgm:pt>
    <dgm:pt modelId="{961BAEE0-0EEB-4AB4-A7F1-B1BC929E61BC}" type="pres">
      <dgm:prSet presAssocID="{FFAB2657-764C-473B-AE3A-9BF82D09D819}" presName="parentLin" presStyleCnt="0"/>
      <dgm:spPr/>
    </dgm:pt>
    <dgm:pt modelId="{B2423A96-6CBD-4E3D-BF13-3BC140F879D9}" type="pres">
      <dgm:prSet presAssocID="{FFAB2657-764C-473B-AE3A-9BF82D09D819}" presName="parentLeftMargin" presStyleLbl="node1" presStyleIdx="2" presStyleCnt="5"/>
      <dgm:spPr/>
      <dgm:t>
        <a:bodyPr/>
        <a:lstStyle/>
        <a:p>
          <a:endParaRPr lang="zh-TW" altLang="en-US"/>
        </a:p>
      </dgm:t>
    </dgm:pt>
    <dgm:pt modelId="{14F4AD6A-2E1D-4944-8A84-3DB9568AF19A}" type="pres">
      <dgm:prSet presAssocID="{FFAB2657-764C-473B-AE3A-9BF82D09D819}" presName="parentText" presStyleLbl="node1" presStyleIdx="3" presStyleCnt="5">
        <dgm:presLayoutVars>
          <dgm:chMax val="0"/>
          <dgm:bulletEnabled val="1"/>
        </dgm:presLayoutVars>
      </dgm:prSet>
      <dgm:spPr/>
      <dgm:t>
        <a:bodyPr/>
        <a:lstStyle/>
        <a:p>
          <a:endParaRPr lang="zh-TW" altLang="en-US"/>
        </a:p>
      </dgm:t>
    </dgm:pt>
    <dgm:pt modelId="{CFEF5EAA-452D-411D-BBA3-63ABFC8979AC}" type="pres">
      <dgm:prSet presAssocID="{FFAB2657-764C-473B-AE3A-9BF82D09D819}" presName="negativeSpace" presStyleCnt="0"/>
      <dgm:spPr/>
    </dgm:pt>
    <dgm:pt modelId="{68CA24E1-511B-44F4-952B-8CC6BED86883}" type="pres">
      <dgm:prSet presAssocID="{FFAB2657-764C-473B-AE3A-9BF82D09D819}" presName="childText" presStyleLbl="conFgAcc1" presStyleIdx="3" presStyleCnt="5">
        <dgm:presLayoutVars>
          <dgm:bulletEnabled val="1"/>
        </dgm:presLayoutVars>
      </dgm:prSet>
      <dgm:spPr/>
    </dgm:pt>
    <dgm:pt modelId="{33C92238-296E-4694-90CF-F5999E4634DF}" type="pres">
      <dgm:prSet presAssocID="{21E7D51D-9262-4EE9-902F-E794821935C8}" presName="spaceBetweenRectangles" presStyleCnt="0"/>
      <dgm:spPr/>
    </dgm:pt>
    <dgm:pt modelId="{E1FAAD5A-3A07-45C4-AD91-6381EDE42C43}" type="pres">
      <dgm:prSet presAssocID="{EA58C3EA-0D60-4EB8-9C37-09E4CB8296F2}" presName="parentLin" presStyleCnt="0"/>
      <dgm:spPr/>
    </dgm:pt>
    <dgm:pt modelId="{B9E22D4F-ACF7-4AC0-8CB7-988E2466F05F}" type="pres">
      <dgm:prSet presAssocID="{EA58C3EA-0D60-4EB8-9C37-09E4CB8296F2}" presName="parentLeftMargin" presStyleLbl="node1" presStyleIdx="3" presStyleCnt="5"/>
      <dgm:spPr/>
      <dgm:t>
        <a:bodyPr/>
        <a:lstStyle/>
        <a:p>
          <a:endParaRPr lang="zh-TW" altLang="en-US"/>
        </a:p>
      </dgm:t>
    </dgm:pt>
    <dgm:pt modelId="{B216952E-A59A-4A28-BF82-886CB82EFAED}" type="pres">
      <dgm:prSet presAssocID="{EA58C3EA-0D60-4EB8-9C37-09E4CB8296F2}" presName="parentText" presStyleLbl="node1" presStyleIdx="4" presStyleCnt="5">
        <dgm:presLayoutVars>
          <dgm:chMax val="0"/>
          <dgm:bulletEnabled val="1"/>
        </dgm:presLayoutVars>
      </dgm:prSet>
      <dgm:spPr/>
      <dgm:t>
        <a:bodyPr/>
        <a:lstStyle/>
        <a:p>
          <a:endParaRPr lang="zh-TW" altLang="en-US"/>
        </a:p>
      </dgm:t>
    </dgm:pt>
    <dgm:pt modelId="{A594364B-F5B9-48AB-A86C-2CF1A379401D}" type="pres">
      <dgm:prSet presAssocID="{EA58C3EA-0D60-4EB8-9C37-09E4CB8296F2}" presName="negativeSpace" presStyleCnt="0"/>
      <dgm:spPr/>
    </dgm:pt>
    <dgm:pt modelId="{22BA20A2-B425-40F3-9966-2EF16F9CC187}" type="pres">
      <dgm:prSet presAssocID="{EA58C3EA-0D60-4EB8-9C37-09E4CB8296F2}" presName="childText" presStyleLbl="conFgAcc1" presStyleIdx="4" presStyleCnt="5">
        <dgm:presLayoutVars>
          <dgm:bulletEnabled val="1"/>
        </dgm:presLayoutVars>
      </dgm:prSet>
      <dgm:spPr/>
    </dgm:pt>
  </dgm:ptLst>
  <dgm:cxnLst>
    <dgm:cxn modelId="{D34251C8-7A6F-4747-B367-CACECD1E4A8F}" type="presOf" srcId="{66CBCCAF-5951-416C-9F40-B6B5FC6FBCB3}" destId="{F8C8E313-A71F-4366-AA74-24F6DD7094FA}" srcOrd="1" destOrd="0" presId="urn:microsoft.com/office/officeart/2005/8/layout/list1"/>
    <dgm:cxn modelId="{DC3F6C5E-1E43-4099-8C9E-534ECA90286B}" type="presOf" srcId="{2590ACD8-6EFE-4AC9-A0C4-98A23552FFA6}" destId="{88CEFDCB-5BB2-4D96-9BC7-35F60638FE95}" srcOrd="0" destOrd="0" presId="urn:microsoft.com/office/officeart/2005/8/layout/list1"/>
    <dgm:cxn modelId="{4B4C6995-7B07-488D-A62E-077342C92268}" type="presOf" srcId="{9A84A663-83D3-4FDB-90D4-A6FC372AEF14}" destId="{507F951E-06E1-44FA-85CC-843F06FF9BD9}" srcOrd="0" destOrd="0" presId="urn:microsoft.com/office/officeart/2005/8/layout/list1"/>
    <dgm:cxn modelId="{7E9C649B-ADAE-49C7-8F6A-4A72B84E539C}" type="presOf" srcId="{FFAB2657-764C-473B-AE3A-9BF82D09D819}" destId="{B2423A96-6CBD-4E3D-BF13-3BC140F879D9}" srcOrd="0" destOrd="0" presId="urn:microsoft.com/office/officeart/2005/8/layout/list1"/>
    <dgm:cxn modelId="{45A20620-AD47-476A-A2CC-B050C0D92342}" type="presOf" srcId="{66CBCCAF-5951-416C-9F40-B6B5FC6FBCB3}" destId="{B867606A-DEF2-4186-825D-CF5A27712CC5}" srcOrd="0" destOrd="0" presId="urn:microsoft.com/office/officeart/2005/8/layout/list1"/>
    <dgm:cxn modelId="{EF0FF4BD-20B5-4869-9B7C-A7AAB004A8E9}" type="presOf" srcId="{9A84A663-83D3-4FDB-90D4-A6FC372AEF14}" destId="{23E9459E-8267-42C5-881D-ACC6EFB4C6C8}" srcOrd="1" destOrd="0" presId="urn:microsoft.com/office/officeart/2005/8/layout/list1"/>
    <dgm:cxn modelId="{24F0F5F8-078D-421B-BA66-2D2ABD7180B4}" srcId="{735B1417-BA79-4E4E-AE27-7D398A535CC5}" destId="{66CBCCAF-5951-416C-9F40-B6B5FC6FBCB3}" srcOrd="0" destOrd="0" parTransId="{C24A44F6-175D-477B-857F-6398FEC35327}" sibTransId="{5CACA1FC-A6D3-4925-9E80-7EB070C36587}"/>
    <dgm:cxn modelId="{CD29A7DE-D2BA-4AC0-B5D8-FE4950DAA3B3}" srcId="{735B1417-BA79-4E4E-AE27-7D398A535CC5}" destId="{FFAB2657-764C-473B-AE3A-9BF82D09D819}" srcOrd="3" destOrd="0" parTransId="{3B7AA02A-4DE1-456B-9CE4-46435E32C5FC}" sibTransId="{21E7D51D-9262-4EE9-902F-E794821935C8}"/>
    <dgm:cxn modelId="{E353E613-31E4-4FB8-B633-F01C667B601A}" type="presOf" srcId="{EA58C3EA-0D60-4EB8-9C37-09E4CB8296F2}" destId="{B216952E-A59A-4A28-BF82-886CB82EFAED}" srcOrd="1" destOrd="0" presId="urn:microsoft.com/office/officeart/2005/8/layout/list1"/>
    <dgm:cxn modelId="{16B48E92-A289-4DB5-AE8F-8C5C235D9B5A}" type="presOf" srcId="{735B1417-BA79-4E4E-AE27-7D398A535CC5}" destId="{57093682-A4D9-427B-A863-35FF292A37BD}" srcOrd="0" destOrd="0" presId="urn:microsoft.com/office/officeart/2005/8/layout/list1"/>
    <dgm:cxn modelId="{6C7A8B94-AD3E-48D7-BEE8-CB5BADEB684A}" type="presOf" srcId="{EA58C3EA-0D60-4EB8-9C37-09E4CB8296F2}" destId="{B9E22D4F-ACF7-4AC0-8CB7-988E2466F05F}" srcOrd="0" destOrd="0" presId="urn:microsoft.com/office/officeart/2005/8/layout/list1"/>
    <dgm:cxn modelId="{462621D2-02C0-4541-A94B-7633D821BAC8}" srcId="{735B1417-BA79-4E4E-AE27-7D398A535CC5}" destId="{9A84A663-83D3-4FDB-90D4-A6FC372AEF14}" srcOrd="1" destOrd="0" parTransId="{C9785CCE-79F6-41EF-A5CD-57F782E3C0C5}" sibTransId="{5F14CB4B-8C8C-4979-A9C6-9918297C9AB2}"/>
    <dgm:cxn modelId="{F1A48566-DA65-410B-9A67-3E600F44E546}" type="presOf" srcId="{FFAB2657-764C-473B-AE3A-9BF82D09D819}" destId="{14F4AD6A-2E1D-4944-8A84-3DB9568AF19A}" srcOrd="1" destOrd="0" presId="urn:microsoft.com/office/officeart/2005/8/layout/list1"/>
    <dgm:cxn modelId="{B277CBB5-AB2A-4D95-98A8-3B093B70A5F2}" type="presOf" srcId="{2590ACD8-6EFE-4AC9-A0C4-98A23552FFA6}" destId="{4987CBFC-B074-41DF-811E-B89E1C55C078}" srcOrd="1" destOrd="0" presId="urn:microsoft.com/office/officeart/2005/8/layout/list1"/>
    <dgm:cxn modelId="{95106A61-0829-46A8-8AFC-4B7D9FB7FD5A}" srcId="{735B1417-BA79-4E4E-AE27-7D398A535CC5}" destId="{2590ACD8-6EFE-4AC9-A0C4-98A23552FFA6}" srcOrd="2" destOrd="0" parTransId="{861DAF2D-FFBB-42C2-9857-4D43800338D5}" sibTransId="{1A43CD08-BCFE-411D-84D9-E0CE028851B9}"/>
    <dgm:cxn modelId="{7DC93AA0-6ABB-496D-9E4F-7D3569D432B4}" srcId="{735B1417-BA79-4E4E-AE27-7D398A535CC5}" destId="{EA58C3EA-0D60-4EB8-9C37-09E4CB8296F2}" srcOrd="4" destOrd="0" parTransId="{994EA634-F046-412B-BF40-90AE0DB06D27}" sibTransId="{68F93DA1-D2C8-4ACD-AEC7-B04013811120}"/>
    <dgm:cxn modelId="{7B1256F2-C2AD-4944-BC31-FF99FE585698}" type="presParOf" srcId="{57093682-A4D9-427B-A863-35FF292A37BD}" destId="{B4C354EF-2B6C-45B8-BC67-71F3C92CDEA5}" srcOrd="0" destOrd="0" presId="urn:microsoft.com/office/officeart/2005/8/layout/list1"/>
    <dgm:cxn modelId="{D47408C2-E57F-4FA8-84C6-99AE19946AAA}" type="presParOf" srcId="{B4C354EF-2B6C-45B8-BC67-71F3C92CDEA5}" destId="{B867606A-DEF2-4186-825D-CF5A27712CC5}" srcOrd="0" destOrd="0" presId="urn:microsoft.com/office/officeart/2005/8/layout/list1"/>
    <dgm:cxn modelId="{EA72A4C2-2108-491F-AFB0-19B7EB970C72}" type="presParOf" srcId="{B4C354EF-2B6C-45B8-BC67-71F3C92CDEA5}" destId="{F8C8E313-A71F-4366-AA74-24F6DD7094FA}" srcOrd="1" destOrd="0" presId="urn:microsoft.com/office/officeart/2005/8/layout/list1"/>
    <dgm:cxn modelId="{20B546D0-9DED-4FC4-975E-E4806E34A496}" type="presParOf" srcId="{57093682-A4D9-427B-A863-35FF292A37BD}" destId="{27765F41-F778-46B5-A161-7101533F8FBF}" srcOrd="1" destOrd="0" presId="urn:microsoft.com/office/officeart/2005/8/layout/list1"/>
    <dgm:cxn modelId="{6DA9D1B7-250C-44A2-BE79-21D90814DFC5}" type="presParOf" srcId="{57093682-A4D9-427B-A863-35FF292A37BD}" destId="{C22CDE2F-5D54-42F8-8848-621FAA56FDB5}" srcOrd="2" destOrd="0" presId="urn:microsoft.com/office/officeart/2005/8/layout/list1"/>
    <dgm:cxn modelId="{981911F7-2242-410E-8785-2A9256E8DCD8}" type="presParOf" srcId="{57093682-A4D9-427B-A863-35FF292A37BD}" destId="{141B7192-D4F8-4D97-95C2-1A13B514E98F}" srcOrd="3" destOrd="0" presId="urn:microsoft.com/office/officeart/2005/8/layout/list1"/>
    <dgm:cxn modelId="{C09E4E58-AF57-4ED9-985C-BE396DE507F5}" type="presParOf" srcId="{57093682-A4D9-427B-A863-35FF292A37BD}" destId="{23DFA3C0-4DF8-457E-A930-555B0E8C33E6}" srcOrd="4" destOrd="0" presId="urn:microsoft.com/office/officeart/2005/8/layout/list1"/>
    <dgm:cxn modelId="{F3E5FECE-496C-4E2A-A600-3B21B934D86D}" type="presParOf" srcId="{23DFA3C0-4DF8-457E-A930-555B0E8C33E6}" destId="{507F951E-06E1-44FA-85CC-843F06FF9BD9}" srcOrd="0" destOrd="0" presId="urn:microsoft.com/office/officeart/2005/8/layout/list1"/>
    <dgm:cxn modelId="{2E349BD6-9FCE-4A37-9E14-480C56253DCD}" type="presParOf" srcId="{23DFA3C0-4DF8-457E-A930-555B0E8C33E6}" destId="{23E9459E-8267-42C5-881D-ACC6EFB4C6C8}" srcOrd="1" destOrd="0" presId="urn:microsoft.com/office/officeart/2005/8/layout/list1"/>
    <dgm:cxn modelId="{FBA3591D-5505-48B9-93D3-BE134E0898FA}" type="presParOf" srcId="{57093682-A4D9-427B-A863-35FF292A37BD}" destId="{2AE4A5F1-5D25-4A87-AAB3-DF04A076EA20}" srcOrd="5" destOrd="0" presId="urn:microsoft.com/office/officeart/2005/8/layout/list1"/>
    <dgm:cxn modelId="{C28D049F-6B50-4E3C-9678-D6F026E70B1E}" type="presParOf" srcId="{57093682-A4D9-427B-A863-35FF292A37BD}" destId="{AEEFDFDD-1B8C-44E0-9DDB-4DC245A6B07F}" srcOrd="6" destOrd="0" presId="urn:microsoft.com/office/officeart/2005/8/layout/list1"/>
    <dgm:cxn modelId="{609B20DD-37A9-4015-B9BF-B63919CE6251}" type="presParOf" srcId="{57093682-A4D9-427B-A863-35FF292A37BD}" destId="{61094753-693B-4289-A0B2-75EB2DC87667}" srcOrd="7" destOrd="0" presId="urn:microsoft.com/office/officeart/2005/8/layout/list1"/>
    <dgm:cxn modelId="{0E9D1DBE-F120-4FC7-AC2C-C0E9F64585E4}" type="presParOf" srcId="{57093682-A4D9-427B-A863-35FF292A37BD}" destId="{268DF130-2C49-4B3A-8433-BA54721459EC}" srcOrd="8" destOrd="0" presId="urn:microsoft.com/office/officeart/2005/8/layout/list1"/>
    <dgm:cxn modelId="{BD10A5CC-731A-4223-A579-678EBE4129C3}" type="presParOf" srcId="{268DF130-2C49-4B3A-8433-BA54721459EC}" destId="{88CEFDCB-5BB2-4D96-9BC7-35F60638FE95}" srcOrd="0" destOrd="0" presId="urn:microsoft.com/office/officeart/2005/8/layout/list1"/>
    <dgm:cxn modelId="{8146EAB2-A18E-4B9A-B635-E296DC2B0E64}" type="presParOf" srcId="{268DF130-2C49-4B3A-8433-BA54721459EC}" destId="{4987CBFC-B074-41DF-811E-B89E1C55C078}" srcOrd="1" destOrd="0" presId="urn:microsoft.com/office/officeart/2005/8/layout/list1"/>
    <dgm:cxn modelId="{C80AC45A-7A8D-46AF-BF78-7F557414297F}" type="presParOf" srcId="{57093682-A4D9-427B-A863-35FF292A37BD}" destId="{B473D1A5-FB60-4FB3-9A36-613B0FB72C1F}" srcOrd="9" destOrd="0" presId="urn:microsoft.com/office/officeart/2005/8/layout/list1"/>
    <dgm:cxn modelId="{9EC8001A-EE65-4A5B-84DB-E53591E74D3F}" type="presParOf" srcId="{57093682-A4D9-427B-A863-35FF292A37BD}" destId="{9236C3B1-03E4-434B-BF23-5FC9EFD887FA}" srcOrd="10" destOrd="0" presId="urn:microsoft.com/office/officeart/2005/8/layout/list1"/>
    <dgm:cxn modelId="{2A926F81-8927-4B4F-9937-5FC7FECE8D81}" type="presParOf" srcId="{57093682-A4D9-427B-A863-35FF292A37BD}" destId="{582CC1AA-CAE3-45BD-B8CA-29EACD9E2A24}" srcOrd="11" destOrd="0" presId="urn:microsoft.com/office/officeart/2005/8/layout/list1"/>
    <dgm:cxn modelId="{DF8B8D60-CD9E-409E-A247-CAF7C36F9597}" type="presParOf" srcId="{57093682-A4D9-427B-A863-35FF292A37BD}" destId="{961BAEE0-0EEB-4AB4-A7F1-B1BC929E61BC}" srcOrd="12" destOrd="0" presId="urn:microsoft.com/office/officeart/2005/8/layout/list1"/>
    <dgm:cxn modelId="{55740273-7B42-4C03-A69E-B677E91DF513}" type="presParOf" srcId="{961BAEE0-0EEB-4AB4-A7F1-B1BC929E61BC}" destId="{B2423A96-6CBD-4E3D-BF13-3BC140F879D9}" srcOrd="0" destOrd="0" presId="urn:microsoft.com/office/officeart/2005/8/layout/list1"/>
    <dgm:cxn modelId="{513B85EC-EC21-44D3-AF2E-064B967F350B}" type="presParOf" srcId="{961BAEE0-0EEB-4AB4-A7F1-B1BC929E61BC}" destId="{14F4AD6A-2E1D-4944-8A84-3DB9568AF19A}" srcOrd="1" destOrd="0" presId="urn:microsoft.com/office/officeart/2005/8/layout/list1"/>
    <dgm:cxn modelId="{5BDB1143-A6C6-4ACE-9AC4-6A8E5E3CF756}" type="presParOf" srcId="{57093682-A4D9-427B-A863-35FF292A37BD}" destId="{CFEF5EAA-452D-411D-BBA3-63ABFC8979AC}" srcOrd="13" destOrd="0" presId="urn:microsoft.com/office/officeart/2005/8/layout/list1"/>
    <dgm:cxn modelId="{89BB0C85-B9DE-43B0-A821-1A2FE9E829D7}" type="presParOf" srcId="{57093682-A4D9-427B-A863-35FF292A37BD}" destId="{68CA24E1-511B-44F4-952B-8CC6BED86883}" srcOrd="14" destOrd="0" presId="urn:microsoft.com/office/officeart/2005/8/layout/list1"/>
    <dgm:cxn modelId="{0A036455-4701-4171-B9A1-04277A0177FE}" type="presParOf" srcId="{57093682-A4D9-427B-A863-35FF292A37BD}" destId="{33C92238-296E-4694-90CF-F5999E4634DF}" srcOrd="15" destOrd="0" presId="urn:microsoft.com/office/officeart/2005/8/layout/list1"/>
    <dgm:cxn modelId="{CE676D43-B04D-4ECC-8639-1AF5FA2A1AFA}" type="presParOf" srcId="{57093682-A4D9-427B-A863-35FF292A37BD}" destId="{E1FAAD5A-3A07-45C4-AD91-6381EDE42C43}" srcOrd="16" destOrd="0" presId="urn:microsoft.com/office/officeart/2005/8/layout/list1"/>
    <dgm:cxn modelId="{8E62D043-A9C1-42B5-9F4A-869F1C10D3A2}" type="presParOf" srcId="{E1FAAD5A-3A07-45C4-AD91-6381EDE42C43}" destId="{B9E22D4F-ACF7-4AC0-8CB7-988E2466F05F}" srcOrd="0" destOrd="0" presId="urn:microsoft.com/office/officeart/2005/8/layout/list1"/>
    <dgm:cxn modelId="{D1AB3B84-22BE-4BDD-B6A1-E4DDE521217D}" type="presParOf" srcId="{E1FAAD5A-3A07-45C4-AD91-6381EDE42C43}" destId="{B216952E-A59A-4A28-BF82-886CB82EFAED}" srcOrd="1" destOrd="0" presId="urn:microsoft.com/office/officeart/2005/8/layout/list1"/>
    <dgm:cxn modelId="{6B87F618-7E5C-4C33-9958-E5087502DDAF}" type="presParOf" srcId="{57093682-A4D9-427B-A863-35FF292A37BD}" destId="{A594364B-F5B9-48AB-A86C-2CF1A379401D}" srcOrd="17" destOrd="0" presId="urn:microsoft.com/office/officeart/2005/8/layout/list1"/>
    <dgm:cxn modelId="{CF899F1F-8BA0-47E4-90AF-F6A6BE60CA94}" type="presParOf" srcId="{57093682-A4D9-427B-A863-35FF292A37BD}" destId="{22BA20A2-B425-40F3-9966-2EF16F9CC18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38452-F5B1-4307-BAB1-442E2B7F7FDE}" type="doc">
      <dgm:prSet loTypeId="urn:microsoft.com/office/officeart/2005/8/layout/StepDownProcess" loCatId="process" qsTypeId="urn:microsoft.com/office/officeart/2005/8/quickstyle/3d3" qsCatId="3D" csTypeId="urn:microsoft.com/office/officeart/2005/8/colors/accent1_2" csCatId="accent1" phldr="1"/>
      <dgm:spPr/>
      <dgm:t>
        <a:bodyPr/>
        <a:lstStyle/>
        <a:p>
          <a:endParaRPr lang="zh-TW" altLang="en-US"/>
        </a:p>
      </dgm:t>
    </dgm:pt>
    <dgm:pt modelId="{5135DDAB-AB8A-481A-BB59-A1CC500735B3}">
      <dgm:prSet phldrT="[文字]"/>
      <dgm:spPr/>
      <dgm:t>
        <a:bodyPr/>
        <a:lstStyle/>
        <a:p>
          <a:r>
            <a:rPr lang="zh-TW" altLang="en-US" dirty="0" smtClean="0">
              <a:effectLst>
                <a:outerShdw blurRad="38100" dist="38100" dir="2700000" algn="tl">
                  <a:srgbClr val="000000">
                    <a:alpha val="43137"/>
                  </a:srgbClr>
                </a:outerShdw>
              </a:effectLst>
            </a:rPr>
            <a:t>關係</a:t>
          </a:r>
          <a:endParaRPr lang="en-US" altLang="zh-TW" dirty="0" smtClean="0">
            <a:effectLst>
              <a:outerShdw blurRad="38100" dist="38100" dir="2700000" algn="tl">
                <a:srgbClr val="000000">
                  <a:alpha val="43137"/>
                </a:srgbClr>
              </a:outerShdw>
            </a:effectLst>
          </a:endParaRPr>
        </a:p>
        <a:p>
          <a:r>
            <a:rPr lang="zh-TW" altLang="en-US" dirty="0" smtClean="0">
              <a:effectLst>
                <a:outerShdw blurRad="38100" dist="38100" dir="2700000" algn="tl">
                  <a:srgbClr val="000000">
                    <a:alpha val="43137"/>
                  </a:srgbClr>
                </a:outerShdw>
              </a:effectLst>
            </a:rPr>
            <a:t>對象</a:t>
          </a:r>
          <a:endParaRPr lang="zh-TW" altLang="en-US" dirty="0">
            <a:effectLst>
              <a:outerShdw blurRad="38100" dist="38100" dir="2700000" algn="tl">
                <a:srgbClr val="000000">
                  <a:alpha val="43137"/>
                </a:srgbClr>
              </a:outerShdw>
            </a:effectLst>
          </a:endParaRPr>
        </a:p>
      </dgm:t>
    </dgm:pt>
    <dgm:pt modelId="{3EEFF0C6-5D47-49E1-AF8C-767908F6F907}" type="parTrans" cxnId="{E4D5992E-C20D-4725-8D56-1FC9645EFC3E}">
      <dgm:prSet/>
      <dgm:spPr/>
      <dgm:t>
        <a:bodyPr/>
        <a:lstStyle/>
        <a:p>
          <a:endParaRPr lang="zh-TW" altLang="en-US"/>
        </a:p>
      </dgm:t>
    </dgm:pt>
    <dgm:pt modelId="{AD72ED53-BA29-40B9-B518-CAE64731149B}" type="sibTrans" cxnId="{E4D5992E-C20D-4725-8D56-1FC9645EFC3E}">
      <dgm:prSet/>
      <dgm:spPr/>
      <dgm:t>
        <a:bodyPr/>
        <a:lstStyle/>
        <a:p>
          <a:endParaRPr lang="zh-TW" altLang="en-US"/>
        </a:p>
      </dgm:t>
    </dgm:pt>
    <dgm:pt modelId="{4D12B313-1577-4E99-A774-98EC964778A2}">
      <dgm:prSet phldrT="[文字]" custT="1"/>
      <dgm:spPr/>
      <dgm:t>
        <a:bodyPr/>
        <a:lstStyle/>
        <a:p>
          <a:r>
            <a:rPr lang="zh-TW" altLang="en-US" sz="20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揭露義務</a:t>
          </a:r>
          <a:endPar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16A163B6-2F6C-4D0C-891D-C8526EE22028}" type="parTrans" cxnId="{522801D5-918D-4913-BB58-8A553AC417D1}">
      <dgm:prSet/>
      <dgm:spPr/>
      <dgm:t>
        <a:bodyPr/>
        <a:lstStyle/>
        <a:p>
          <a:endParaRPr lang="zh-TW" altLang="en-US"/>
        </a:p>
      </dgm:t>
    </dgm:pt>
    <dgm:pt modelId="{C7D9A93C-FB9C-4E49-B7CD-EC8795559832}" type="sibTrans" cxnId="{522801D5-918D-4913-BB58-8A553AC417D1}">
      <dgm:prSet/>
      <dgm:spPr/>
      <dgm:t>
        <a:bodyPr/>
        <a:lstStyle/>
        <a:p>
          <a:endParaRPr lang="zh-TW" altLang="en-US"/>
        </a:p>
      </dgm:t>
    </dgm:pt>
    <dgm:pt modelId="{A486539E-BC66-47AE-BA26-56EA094ED218}">
      <dgm:prSet phldrT="[文字]"/>
      <dgm:spPr/>
      <dgm:t>
        <a:bodyPr/>
        <a:lstStyle/>
        <a:p>
          <a:pPr algn="l"/>
          <a:r>
            <a:rPr lang="zh-TW" altLang="en-US" dirty="0" smtClean="0">
              <a:effectLst>
                <a:outerShdw blurRad="38100" dist="38100" dir="2700000" algn="tl">
                  <a:srgbClr val="000000">
                    <a:alpha val="43137"/>
                  </a:srgbClr>
                </a:outerShdw>
              </a:effectLst>
            </a:rPr>
            <a:t>業務機</a:t>
          </a:r>
          <a:endParaRPr lang="en-US" altLang="zh-TW" dirty="0" smtClean="0">
            <a:effectLst>
              <a:outerShdw blurRad="38100" dist="38100" dir="2700000" algn="tl">
                <a:srgbClr val="000000">
                  <a:alpha val="43137"/>
                </a:srgbClr>
              </a:outerShdw>
            </a:effectLst>
          </a:endParaRPr>
        </a:p>
        <a:p>
          <a:pPr algn="l"/>
          <a:r>
            <a:rPr lang="zh-TW" altLang="en-US" dirty="0" smtClean="0">
              <a:effectLst>
                <a:outerShdw blurRad="38100" dist="38100" dir="2700000" algn="tl">
                  <a:srgbClr val="000000">
                    <a:alpha val="43137"/>
                  </a:srgbClr>
                </a:outerShdw>
              </a:effectLst>
            </a:rPr>
            <a:t>關（構）</a:t>
          </a:r>
          <a:endParaRPr lang="zh-TW" altLang="en-US" dirty="0">
            <a:effectLst>
              <a:outerShdw blurRad="38100" dist="38100" dir="2700000" algn="tl">
                <a:srgbClr val="000000">
                  <a:alpha val="43137"/>
                </a:srgbClr>
              </a:outerShdw>
            </a:effectLst>
          </a:endParaRPr>
        </a:p>
      </dgm:t>
    </dgm:pt>
    <dgm:pt modelId="{7A3FC109-1F6E-41EB-8899-7D6E6C44BCA2}" type="parTrans" cxnId="{90A2A3B9-7E3D-47DF-B983-5BFFC4EEE445}">
      <dgm:prSet/>
      <dgm:spPr/>
      <dgm:t>
        <a:bodyPr/>
        <a:lstStyle/>
        <a:p>
          <a:endParaRPr lang="zh-TW" altLang="en-US"/>
        </a:p>
      </dgm:t>
    </dgm:pt>
    <dgm:pt modelId="{892290AC-D644-4367-8284-367C60E92658}" type="sibTrans" cxnId="{90A2A3B9-7E3D-47DF-B983-5BFFC4EEE445}">
      <dgm:prSet/>
      <dgm:spPr/>
      <dgm:t>
        <a:bodyPr/>
        <a:lstStyle/>
        <a:p>
          <a:endParaRPr lang="zh-TW" altLang="en-US"/>
        </a:p>
      </dgm:t>
    </dgm:pt>
    <dgm:pt modelId="{CD499DBA-69E9-42AF-BE18-BDC5B19CD94D}">
      <dgm:prSet phldrT="[文字]" custT="1"/>
      <dgm:spPr/>
      <dgm:t>
        <a:bodyPr/>
        <a:lstStyle/>
        <a:p>
          <a:r>
            <a:rPr lang="zh-TW" altLang="en-US" sz="20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公開義務</a:t>
          </a:r>
          <a:endPar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472A947E-E7FF-4D79-B4A8-5DB559D126D4}" type="parTrans" cxnId="{D192AC6B-17DD-419A-8FA2-4B2E9C49F4A6}">
      <dgm:prSet/>
      <dgm:spPr/>
      <dgm:t>
        <a:bodyPr/>
        <a:lstStyle/>
        <a:p>
          <a:endParaRPr lang="zh-TW" altLang="en-US"/>
        </a:p>
      </dgm:t>
    </dgm:pt>
    <dgm:pt modelId="{FE9492CF-A18B-46B8-9950-86855CF4729A}" type="sibTrans" cxnId="{D192AC6B-17DD-419A-8FA2-4B2E9C49F4A6}">
      <dgm:prSet/>
      <dgm:spPr/>
      <dgm:t>
        <a:bodyPr/>
        <a:lstStyle/>
        <a:p>
          <a:endParaRPr lang="zh-TW" altLang="en-US"/>
        </a:p>
      </dgm:t>
    </dgm:pt>
    <dgm:pt modelId="{A35E939E-C859-4E73-B0D0-7601BE05976C}">
      <dgm:prSet phldrT="[文字]"/>
      <dgm:spPr/>
      <dgm:t>
        <a:bodyPr/>
        <a:lstStyle/>
        <a:p>
          <a:r>
            <a:rPr lang="zh-TW" altLang="en-US" dirty="0" smtClean="0">
              <a:effectLst>
                <a:outerShdw blurRad="38100" dist="38100" dir="2700000" algn="tl">
                  <a:srgbClr val="000000">
                    <a:alpha val="43137"/>
                  </a:srgbClr>
                </a:outerShdw>
              </a:effectLst>
            </a:rPr>
            <a:t>專責辦</a:t>
          </a:r>
          <a:endParaRPr lang="en-US" altLang="zh-TW" dirty="0" smtClean="0">
            <a:effectLst>
              <a:outerShdw blurRad="38100" dist="38100" dir="2700000" algn="tl">
                <a:srgbClr val="000000">
                  <a:alpha val="43137"/>
                </a:srgbClr>
              </a:outerShdw>
            </a:effectLst>
          </a:endParaRPr>
        </a:p>
        <a:p>
          <a:r>
            <a:rPr lang="zh-TW" altLang="en-US" dirty="0" smtClean="0">
              <a:effectLst>
                <a:outerShdw blurRad="38100" dist="38100" dir="2700000" algn="tl">
                  <a:srgbClr val="000000">
                    <a:alpha val="43137"/>
                  </a:srgbClr>
                </a:outerShdw>
              </a:effectLst>
            </a:rPr>
            <a:t>理人員</a:t>
          </a:r>
          <a:endParaRPr lang="zh-TW" altLang="en-US" dirty="0">
            <a:effectLst>
              <a:outerShdw blurRad="38100" dist="38100" dir="2700000" algn="tl">
                <a:srgbClr val="000000">
                  <a:alpha val="43137"/>
                </a:srgbClr>
              </a:outerShdw>
            </a:effectLst>
          </a:endParaRPr>
        </a:p>
      </dgm:t>
    </dgm:pt>
    <dgm:pt modelId="{F24FEEFE-D801-49D0-8EF6-55245E17F157}" type="parTrans" cxnId="{68FE3518-99C4-4128-9933-1C9F0C4E8545}">
      <dgm:prSet/>
      <dgm:spPr/>
      <dgm:t>
        <a:bodyPr/>
        <a:lstStyle/>
        <a:p>
          <a:endParaRPr lang="zh-TW" altLang="en-US"/>
        </a:p>
      </dgm:t>
    </dgm:pt>
    <dgm:pt modelId="{A701CDBD-4777-45FC-850D-AD105B8C0178}" type="sibTrans" cxnId="{68FE3518-99C4-4128-9933-1C9F0C4E8545}">
      <dgm:prSet/>
      <dgm:spPr/>
      <dgm:t>
        <a:bodyPr/>
        <a:lstStyle/>
        <a:p>
          <a:endParaRPr lang="zh-TW" altLang="en-US"/>
        </a:p>
      </dgm:t>
    </dgm:pt>
    <dgm:pt modelId="{DEF1BD46-E457-4684-B6AC-81BA83CC0263}">
      <dgm:prSet phldrT="[文字]" custT="1"/>
      <dgm:spPr/>
      <dgm:t>
        <a:bodyPr/>
        <a:lstStyle/>
        <a:p>
          <a:r>
            <a:rPr lang="zh-TW" altLang="en-US" sz="20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按月填寫</a:t>
          </a:r>
          <a:r>
            <a:rPr lang="zh-TW" altLang="en-US" sz="20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身分揭露及公開統計表</a:t>
          </a:r>
          <a:endParaRPr lang="zh-TW" altLang="en-US" sz="20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E3BEA1B6-B120-479E-80FC-8F177B288E2E}" type="parTrans" cxnId="{6C3C25A5-9B41-4EFD-AA07-12A481ABCFC9}">
      <dgm:prSet/>
      <dgm:spPr/>
      <dgm:t>
        <a:bodyPr/>
        <a:lstStyle/>
        <a:p>
          <a:endParaRPr lang="zh-TW" altLang="en-US"/>
        </a:p>
      </dgm:t>
    </dgm:pt>
    <dgm:pt modelId="{B2CA405A-0C77-417C-B2DD-3345060750A1}" type="sibTrans" cxnId="{6C3C25A5-9B41-4EFD-AA07-12A481ABCFC9}">
      <dgm:prSet/>
      <dgm:spPr/>
      <dgm:t>
        <a:bodyPr/>
        <a:lstStyle/>
        <a:p>
          <a:endParaRPr lang="zh-TW" altLang="en-US"/>
        </a:p>
      </dgm:t>
    </dgm:pt>
    <dgm:pt modelId="{1F3AEF07-9892-4046-8A16-41AC9DBF6BF2}">
      <dgm:prSet phldrT="[文字]" custT="1"/>
      <dgm:spPr/>
      <dgm:t>
        <a:bodyPr/>
        <a:lstStyle/>
        <a:p>
          <a:r>
            <a:rPr lang="zh-TW" altLang="en-US" sz="20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填寫</a:t>
          </a:r>
          <a:r>
            <a:rPr lang="zh-TW" altLang="en-US" sz="20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事前揭露表</a:t>
          </a:r>
          <a:endParaRPr lang="zh-TW" altLang="en-US" sz="20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86990274-6329-47A3-9C68-5589537E9648}" type="parTrans" cxnId="{76E85F5A-1DA5-4478-9EA5-8F4AF8A7EEB2}">
      <dgm:prSet/>
      <dgm:spPr/>
      <dgm:t>
        <a:bodyPr/>
        <a:lstStyle/>
        <a:p>
          <a:endParaRPr lang="zh-TW" altLang="en-US"/>
        </a:p>
      </dgm:t>
    </dgm:pt>
    <dgm:pt modelId="{93F63A27-E6B4-4D55-B371-A00DB43DE0C1}" type="sibTrans" cxnId="{76E85F5A-1DA5-4478-9EA5-8F4AF8A7EEB2}">
      <dgm:prSet/>
      <dgm:spPr/>
      <dgm:t>
        <a:bodyPr/>
        <a:lstStyle/>
        <a:p>
          <a:endParaRPr lang="zh-TW" altLang="en-US"/>
        </a:p>
      </dgm:t>
    </dgm:pt>
    <dgm:pt modelId="{AFE4246D-7EED-4764-826F-F66A363F8676}">
      <dgm:prSet phldrT="[文字]" custT="1"/>
      <dgm:spPr/>
      <dgm:t>
        <a:bodyPr/>
        <a:lstStyle/>
        <a:p>
          <a:r>
            <a:rPr lang="zh-TW" altLang="en-US" sz="20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填寫</a:t>
          </a:r>
          <a:r>
            <a:rPr lang="zh-TW" altLang="en-US" sz="20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事後公開表</a:t>
          </a:r>
          <a:endParaRPr lang="zh-TW" altLang="en-US" sz="20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C0046365-EF44-465E-987A-716997A59446}" type="parTrans" cxnId="{70F31032-70BE-4185-9C21-B1F8B0CF333B}">
      <dgm:prSet/>
      <dgm:spPr/>
      <dgm:t>
        <a:bodyPr/>
        <a:lstStyle/>
        <a:p>
          <a:endParaRPr lang="zh-TW" altLang="en-US"/>
        </a:p>
      </dgm:t>
    </dgm:pt>
    <dgm:pt modelId="{F96F0CC3-35BF-4D8F-BA42-A9F37E02FEAE}" type="sibTrans" cxnId="{70F31032-70BE-4185-9C21-B1F8B0CF333B}">
      <dgm:prSet/>
      <dgm:spPr/>
      <dgm:t>
        <a:bodyPr/>
        <a:lstStyle/>
        <a:p>
          <a:endParaRPr lang="zh-TW" altLang="en-US"/>
        </a:p>
      </dgm:t>
    </dgm:pt>
    <dgm:pt modelId="{34533743-D21E-48F6-B383-1A0F05AB59B1}">
      <dgm:prSet phldrT="[文字]" custT="1"/>
      <dgm:spPr/>
      <dgm:t>
        <a:bodyPr/>
        <a:lstStyle/>
        <a:p>
          <a:r>
            <a:rPr lang="zh-TW" altLang="en-US" sz="20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併</a:t>
          </a:r>
          <a:r>
            <a:rPr lang="zh-TW" altLang="en-US" sz="20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同</a:t>
          </a:r>
          <a:r>
            <a:rPr lang="zh-TW" altLang="en-US" sz="20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事前揭露表</a:t>
          </a:r>
          <a:r>
            <a:rPr lang="zh-TW" altLang="en-US" sz="20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公布於機關網頁</a:t>
          </a:r>
          <a:endPar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55598614-3A12-400A-BE4A-B6868D7D006B}" type="parTrans" cxnId="{2E57FECF-5DBD-48B2-90CB-ECDFC5D74C3D}">
      <dgm:prSet/>
      <dgm:spPr/>
      <dgm:t>
        <a:bodyPr/>
        <a:lstStyle/>
        <a:p>
          <a:endParaRPr lang="zh-TW" altLang="en-US"/>
        </a:p>
      </dgm:t>
    </dgm:pt>
    <dgm:pt modelId="{F68E129B-75BB-4371-805D-4D1172098B8A}" type="sibTrans" cxnId="{2E57FECF-5DBD-48B2-90CB-ECDFC5D74C3D}">
      <dgm:prSet/>
      <dgm:spPr/>
      <dgm:t>
        <a:bodyPr/>
        <a:lstStyle/>
        <a:p>
          <a:endParaRPr lang="zh-TW" altLang="en-US"/>
        </a:p>
      </dgm:t>
    </dgm:pt>
    <dgm:pt modelId="{507C14E5-B8B4-4615-B455-F7AFCF3725CE}">
      <dgm:prSet phldrT="[文字]" custT="1"/>
      <dgm:spPr/>
      <dgm:t>
        <a:bodyPr/>
        <a:lstStyle/>
        <a:p>
          <a:r>
            <a:rPr lang="zh-TW" altLang="en-US" sz="20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送縣府政風處辦理彙整公告</a:t>
          </a:r>
          <a:endPar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A828BFC4-7D42-478A-A4B6-3B340E89E396}" type="parTrans" cxnId="{1A050696-48C8-4C30-ABC6-0BDC619805A7}">
      <dgm:prSet/>
      <dgm:spPr/>
      <dgm:t>
        <a:bodyPr/>
        <a:lstStyle/>
        <a:p>
          <a:endParaRPr lang="zh-TW" altLang="en-US"/>
        </a:p>
      </dgm:t>
    </dgm:pt>
    <dgm:pt modelId="{3CED846E-BE51-455A-AD97-50C3A653DA28}" type="sibTrans" cxnId="{1A050696-48C8-4C30-ABC6-0BDC619805A7}">
      <dgm:prSet/>
      <dgm:spPr/>
      <dgm:t>
        <a:bodyPr/>
        <a:lstStyle/>
        <a:p>
          <a:endParaRPr lang="zh-TW" altLang="en-US"/>
        </a:p>
      </dgm:t>
    </dgm:pt>
    <dgm:pt modelId="{C9F52E68-2A38-414F-8D7A-DD306D734D2C}" type="pres">
      <dgm:prSet presAssocID="{92B38452-F5B1-4307-BAB1-442E2B7F7FDE}" presName="rootnode" presStyleCnt="0">
        <dgm:presLayoutVars>
          <dgm:chMax/>
          <dgm:chPref/>
          <dgm:dir/>
          <dgm:animLvl val="lvl"/>
        </dgm:presLayoutVars>
      </dgm:prSet>
      <dgm:spPr/>
      <dgm:t>
        <a:bodyPr/>
        <a:lstStyle/>
        <a:p>
          <a:endParaRPr lang="zh-TW" altLang="en-US"/>
        </a:p>
      </dgm:t>
    </dgm:pt>
    <dgm:pt modelId="{791BDBFE-D26F-449F-88C2-94A9512888C0}" type="pres">
      <dgm:prSet presAssocID="{5135DDAB-AB8A-481A-BB59-A1CC500735B3}" presName="composite" presStyleCnt="0"/>
      <dgm:spPr/>
    </dgm:pt>
    <dgm:pt modelId="{4728AECF-C1EC-4158-A0F9-04041748D074}" type="pres">
      <dgm:prSet presAssocID="{5135DDAB-AB8A-481A-BB59-A1CC500735B3}" presName="bentUpArrow1" presStyleLbl="alignImgPlace1" presStyleIdx="0" presStyleCnt="2"/>
      <dgm:spPr/>
    </dgm:pt>
    <dgm:pt modelId="{3946BF83-4BF0-4BF1-9419-DB4E79FF0858}" type="pres">
      <dgm:prSet presAssocID="{5135DDAB-AB8A-481A-BB59-A1CC500735B3}" presName="ParentText" presStyleLbl="node1" presStyleIdx="0" presStyleCnt="3">
        <dgm:presLayoutVars>
          <dgm:chMax val="1"/>
          <dgm:chPref val="1"/>
          <dgm:bulletEnabled val="1"/>
        </dgm:presLayoutVars>
      </dgm:prSet>
      <dgm:spPr/>
      <dgm:t>
        <a:bodyPr/>
        <a:lstStyle/>
        <a:p>
          <a:endParaRPr lang="zh-TW" altLang="en-US"/>
        </a:p>
      </dgm:t>
    </dgm:pt>
    <dgm:pt modelId="{9672CC6C-AFE8-420E-A016-38158CE16F98}" type="pres">
      <dgm:prSet presAssocID="{5135DDAB-AB8A-481A-BB59-A1CC500735B3}" presName="ChildText" presStyleLbl="revTx" presStyleIdx="0" presStyleCnt="3" custScaleX="327439" custLinFactX="14149" custLinFactNeighborX="100000" custLinFactNeighborY="780">
        <dgm:presLayoutVars>
          <dgm:chMax val="0"/>
          <dgm:chPref val="0"/>
          <dgm:bulletEnabled val="1"/>
        </dgm:presLayoutVars>
      </dgm:prSet>
      <dgm:spPr/>
      <dgm:t>
        <a:bodyPr/>
        <a:lstStyle/>
        <a:p>
          <a:endParaRPr lang="zh-TW" altLang="en-US"/>
        </a:p>
      </dgm:t>
    </dgm:pt>
    <dgm:pt modelId="{CB273535-F3A5-47E1-BC0E-40B230E0BCF4}" type="pres">
      <dgm:prSet presAssocID="{AD72ED53-BA29-40B9-B518-CAE64731149B}" presName="sibTrans" presStyleCnt="0"/>
      <dgm:spPr/>
    </dgm:pt>
    <dgm:pt modelId="{9BFCDBC3-CC42-4E0A-AC74-4F00F456EADF}" type="pres">
      <dgm:prSet presAssocID="{A486539E-BC66-47AE-BA26-56EA094ED218}" presName="composite" presStyleCnt="0"/>
      <dgm:spPr/>
    </dgm:pt>
    <dgm:pt modelId="{76E9DFFE-FF9A-4FD8-A869-525F862D8ED0}" type="pres">
      <dgm:prSet presAssocID="{A486539E-BC66-47AE-BA26-56EA094ED218}" presName="bentUpArrow1" presStyleLbl="alignImgPlace1" presStyleIdx="1" presStyleCnt="2"/>
      <dgm:spPr/>
    </dgm:pt>
    <dgm:pt modelId="{F5F59AED-84EE-438F-AD08-9E8F27FFCBC7}" type="pres">
      <dgm:prSet presAssocID="{A486539E-BC66-47AE-BA26-56EA094ED218}" presName="ParentText" presStyleLbl="node1" presStyleIdx="1" presStyleCnt="3" custLinFactNeighborX="-41952" custLinFactNeighborY="-631">
        <dgm:presLayoutVars>
          <dgm:chMax val="1"/>
          <dgm:chPref val="1"/>
          <dgm:bulletEnabled val="1"/>
        </dgm:presLayoutVars>
      </dgm:prSet>
      <dgm:spPr/>
      <dgm:t>
        <a:bodyPr/>
        <a:lstStyle/>
        <a:p>
          <a:endParaRPr lang="zh-TW" altLang="en-US"/>
        </a:p>
      </dgm:t>
    </dgm:pt>
    <dgm:pt modelId="{FF702E2E-0CEA-43C4-9327-913225B45C5F}" type="pres">
      <dgm:prSet presAssocID="{A486539E-BC66-47AE-BA26-56EA094ED218}" presName="ChildText" presStyleLbl="revTx" presStyleIdx="1" presStyleCnt="3" custScaleX="298772" custLinFactNeighborX="42902" custLinFactNeighborY="871">
        <dgm:presLayoutVars>
          <dgm:chMax val="0"/>
          <dgm:chPref val="0"/>
          <dgm:bulletEnabled val="1"/>
        </dgm:presLayoutVars>
      </dgm:prSet>
      <dgm:spPr/>
      <dgm:t>
        <a:bodyPr/>
        <a:lstStyle/>
        <a:p>
          <a:endParaRPr lang="zh-TW" altLang="en-US"/>
        </a:p>
      </dgm:t>
    </dgm:pt>
    <dgm:pt modelId="{800676D9-FBA1-4534-B521-29CA9BFC06BE}" type="pres">
      <dgm:prSet presAssocID="{892290AC-D644-4367-8284-367C60E92658}" presName="sibTrans" presStyleCnt="0"/>
      <dgm:spPr/>
    </dgm:pt>
    <dgm:pt modelId="{39577D21-58A9-49FB-B4B9-A2798DF1DFEF}" type="pres">
      <dgm:prSet presAssocID="{A35E939E-C859-4E73-B0D0-7601BE05976C}" presName="composite" presStyleCnt="0"/>
      <dgm:spPr/>
    </dgm:pt>
    <dgm:pt modelId="{161D7348-0BA6-4FF1-9378-6725036FB7EC}" type="pres">
      <dgm:prSet presAssocID="{A35E939E-C859-4E73-B0D0-7601BE05976C}" presName="ParentText" presStyleLbl="node1" presStyleIdx="2" presStyleCnt="3" custLinFactNeighborX="-41952" custLinFactNeighborY="-2524">
        <dgm:presLayoutVars>
          <dgm:chMax val="1"/>
          <dgm:chPref val="1"/>
          <dgm:bulletEnabled val="1"/>
        </dgm:presLayoutVars>
      </dgm:prSet>
      <dgm:spPr/>
      <dgm:t>
        <a:bodyPr/>
        <a:lstStyle/>
        <a:p>
          <a:endParaRPr lang="zh-TW" altLang="en-US"/>
        </a:p>
      </dgm:t>
    </dgm:pt>
    <dgm:pt modelId="{56B9AF52-53F3-4F28-965A-9CAEC7C2E121}" type="pres">
      <dgm:prSet presAssocID="{A35E939E-C859-4E73-B0D0-7601BE05976C}" presName="FinalChildText" presStyleLbl="revTx" presStyleIdx="2" presStyleCnt="3" custScaleX="291887" custScaleY="143151" custLinFactNeighborX="40361" custLinFactNeighborY="527">
        <dgm:presLayoutVars>
          <dgm:chMax val="0"/>
          <dgm:chPref val="0"/>
          <dgm:bulletEnabled val="1"/>
        </dgm:presLayoutVars>
      </dgm:prSet>
      <dgm:spPr/>
      <dgm:t>
        <a:bodyPr/>
        <a:lstStyle/>
        <a:p>
          <a:endParaRPr lang="zh-TW" altLang="en-US"/>
        </a:p>
      </dgm:t>
    </dgm:pt>
  </dgm:ptLst>
  <dgm:cxnLst>
    <dgm:cxn modelId="{90A2A3B9-7E3D-47DF-B983-5BFFC4EEE445}" srcId="{92B38452-F5B1-4307-BAB1-442E2B7F7FDE}" destId="{A486539E-BC66-47AE-BA26-56EA094ED218}" srcOrd="1" destOrd="0" parTransId="{7A3FC109-1F6E-41EB-8899-7D6E6C44BCA2}" sibTransId="{892290AC-D644-4367-8284-367C60E92658}"/>
    <dgm:cxn modelId="{A2E223D0-75B5-42AE-8AB3-E3BA53610055}" type="presOf" srcId="{AFE4246D-7EED-4764-826F-F66A363F8676}" destId="{FF702E2E-0CEA-43C4-9327-913225B45C5F}" srcOrd="0" destOrd="1" presId="urn:microsoft.com/office/officeart/2005/8/layout/StepDownProcess"/>
    <dgm:cxn modelId="{6454C024-7805-4900-A4F6-F40F823EAFF9}" type="presOf" srcId="{34533743-D21E-48F6-B383-1A0F05AB59B1}" destId="{FF702E2E-0CEA-43C4-9327-913225B45C5F}" srcOrd="0" destOrd="2" presId="urn:microsoft.com/office/officeart/2005/8/layout/StepDownProcess"/>
    <dgm:cxn modelId="{271E98CA-5680-4499-85EA-CF71C443279E}" type="presOf" srcId="{A35E939E-C859-4E73-B0D0-7601BE05976C}" destId="{161D7348-0BA6-4FF1-9378-6725036FB7EC}" srcOrd="0" destOrd="0" presId="urn:microsoft.com/office/officeart/2005/8/layout/StepDownProcess"/>
    <dgm:cxn modelId="{5E367482-83EC-4E48-A489-711C65B491A9}" type="presOf" srcId="{A486539E-BC66-47AE-BA26-56EA094ED218}" destId="{F5F59AED-84EE-438F-AD08-9E8F27FFCBC7}" srcOrd="0" destOrd="0" presId="urn:microsoft.com/office/officeart/2005/8/layout/StepDownProcess"/>
    <dgm:cxn modelId="{D192AC6B-17DD-419A-8FA2-4B2E9C49F4A6}" srcId="{A486539E-BC66-47AE-BA26-56EA094ED218}" destId="{CD499DBA-69E9-42AF-BE18-BDC5B19CD94D}" srcOrd="0" destOrd="0" parTransId="{472A947E-E7FF-4D79-B4A8-5DB559D126D4}" sibTransId="{FE9492CF-A18B-46B8-9950-86855CF4729A}"/>
    <dgm:cxn modelId="{70F31032-70BE-4185-9C21-B1F8B0CF333B}" srcId="{A486539E-BC66-47AE-BA26-56EA094ED218}" destId="{AFE4246D-7EED-4764-826F-F66A363F8676}" srcOrd="1" destOrd="0" parTransId="{C0046365-EF44-465E-987A-716997A59446}" sibTransId="{F96F0CC3-35BF-4D8F-BA42-A9F37E02FEAE}"/>
    <dgm:cxn modelId="{2E8F064B-D19A-446B-9A47-154EEF1608E7}" type="presOf" srcId="{CD499DBA-69E9-42AF-BE18-BDC5B19CD94D}" destId="{FF702E2E-0CEA-43C4-9327-913225B45C5F}" srcOrd="0" destOrd="0" presId="urn:microsoft.com/office/officeart/2005/8/layout/StepDownProcess"/>
    <dgm:cxn modelId="{B678E519-1DEE-4E72-8BE7-D95E0FF0A022}" type="presOf" srcId="{DEF1BD46-E457-4684-B6AC-81BA83CC0263}" destId="{56B9AF52-53F3-4F28-965A-9CAEC7C2E121}" srcOrd="0" destOrd="0" presId="urn:microsoft.com/office/officeart/2005/8/layout/StepDownProcess"/>
    <dgm:cxn modelId="{76E85F5A-1DA5-4478-9EA5-8F4AF8A7EEB2}" srcId="{5135DDAB-AB8A-481A-BB59-A1CC500735B3}" destId="{1F3AEF07-9892-4046-8A16-41AC9DBF6BF2}" srcOrd="1" destOrd="0" parTransId="{86990274-6329-47A3-9C68-5589537E9648}" sibTransId="{93F63A27-E6B4-4D55-B371-A00DB43DE0C1}"/>
    <dgm:cxn modelId="{72A6402E-2668-4B52-A121-78E1F2E7F649}" type="presOf" srcId="{1F3AEF07-9892-4046-8A16-41AC9DBF6BF2}" destId="{9672CC6C-AFE8-420E-A016-38158CE16F98}" srcOrd="0" destOrd="1" presId="urn:microsoft.com/office/officeart/2005/8/layout/StepDownProcess"/>
    <dgm:cxn modelId="{E4D5992E-C20D-4725-8D56-1FC9645EFC3E}" srcId="{92B38452-F5B1-4307-BAB1-442E2B7F7FDE}" destId="{5135DDAB-AB8A-481A-BB59-A1CC500735B3}" srcOrd="0" destOrd="0" parTransId="{3EEFF0C6-5D47-49E1-AF8C-767908F6F907}" sibTransId="{AD72ED53-BA29-40B9-B518-CAE64731149B}"/>
    <dgm:cxn modelId="{522801D5-918D-4913-BB58-8A553AC417D1}" srcId="{5135DDAB-AB8A-481A-BB59-A1CC500735B3}" destId="{4D12B313-1577-4E99-A774-98EC964778A2}" srcOrd="0" destOrd="0" parTransId="{16A163B6-2F6C-4D0C-891D-C8526EE22028}" sibTransId="{C7D9A93C-FB9C-4E49-B7CD-EC8795559832}"/>
    <dgm:cxn modelId="{68FE3518-99C4-4128-9933-1C9F0C4E8545}" srcId="{92B38452-F5B1-4307-BAB1-442E2B7F7FDE}" destId="{A35E939E-C859-4E73-B0D0-7601BE05976C}" srcOrd="2" destOrd="0" parTransId="{F24FEEFE-D801-49D0-8EF6-55245E17F157}" sibTransId="{A701CDBD-4777-45FC-850D-AD105B8C0178}"/>
    <dgm:cxn modelId="{2E57FECF-5DBD-48B2-90CB-ECDFC5D74C3D}" srcId="{A486539E-BC66-47AE-BA26-56EA094ED218}" destId="{34533743-D21E-48F6-B383-1A0F05AB59B1}" srcOrd="2" destOrd="0" parTransId="{55598614-3A12-400A-BE4A-B6868D7D006B}" sibTransId="{F68E129B-75BB-4371-805D-4D1172098B8A}"/>
    <dgm:cxn modelId="{6C3C25A5-9B41-4EFD-AA07-12A481ABCFC9}" srcId="{A35E939E-C859-4E73-B0D0-7601BE05976C}" destId="{DEF1BD46-E457-4684-B6AC-81BA83CC0263}" srcOrd="0" destOrd="0" parTransId="{E3BEA1B6-B120-479E-80FC-8F177B288E2E}" sibTransId="{B2CA405A-0C77-417C-B2DD-3345060750A1}"/>
    <dgm:cxn modelId="{8DFF8512-2302-4C34-9E5D-0BA86636918E}" type="presOf" srcId="{4D12B313-1577-4E99-A774-98EC964778A2}" destId="{9672CC6C-AFE8-420E-A016-38158CE16F98}" srcOrd="0" destOrd="0" presId="urn:microsoft.com/office/officeart/2005/8/layout/StepDownProcess"/>
    <dgm:cxn modelId="{A377C2D9-37A2-4AF8-81E8-C2E628B6BBA4}" type="presOf" srcId="{507C14E5-B8B4-4615-B455-F7AFCF3725CE}" destId="{56B9AF52-53F3-4F28-965A-9CAEC7C2E121}" srcOrd="0" destOrd="1" presId="urn:microsoft.com/office/officeart/2005/8/layout/StepDownProcess"/>
    <dgm:cxn modelId="{1A050696-48C8-4C30-ABC6-0BDC619805A7}" srcId="{A35E939E-C859-4E73-B0D0-7601BE05976C}" destId="{507C14E5-B8B4-4615-B455-F7AFCF3725CE}" srcOrd="1" destOrd="0" parTransId="{A828BFC4-7D42-478A-A4B6-3B340E89E396}" sibTransId="{3CED846E-BE51-455A-AD97-50C3A653DA28}"/>
    <dgm:cxn modelId="{65349577-4AEC-4AA8-B4C4-FADD5F0E807B}" type="presOf" srcId="{92B38452-F5B1-4307-BAB1-442E2B7F7FDE}" destId="{C9F52E68-2A38-414F-8D7A-DD306D734D2C}" srcOrd="0" destOrd="0" presId="urn:microsoft.com/office/officeart/2005/8/layout/StepDownProcess"/>
    <dgm:cxn modelId="{67AFD21B-EAC3-402D-9A60-6E948EB45279}" type="presOf" srcId="{5135DDAB-AB8A-481A-BB59-A1CC500735B3}" destId="{3946BF83-4BF0-4BF1-9419-DB4E79FF0858}" srcOrd="0" destOrd="0" presId="urn:microsoft.com/office/officeart/2005/8/layout/StepDownProcess"/>
    <dgm:cxn modelId="{D6E02CE2-428C-40AC-97BB-9B4E4339E54F}" type="presParOf" srcId="{C9F52E68-2A38-414F-8D7A-DD306D734D2C}" destId="{791BDBFE-D26F-449F-88C2-94A9512888C0}" srcOrd="0" destOrd="0" presId="urn:microsoft.com/office/officeart/2005/8/layout/StepDownProcess"/>
    <dgm:cxn modelId="{8E3E6F9B-55B6-48BD-89C6-26DAAF2C0458}" type="presParOf" srcId="{791BDBFE-D26F-449F-88C2-94A9512888C0}" destId="{4728AECF-C1EC-4158-A0F9-04041748D074}" srcOrd="0" destOrd="0" presId="urn:microsoft.com/office/officeart/2005/8/layout/StepDownProcess"/>
    <dgm:cxn modelId="{79E8D15E-DFE0-4E90-B45D-13B77FBB9081}" type="presParOf" srcId="{791BDBFE-D26F-449F-88C2-94A9512888C0}" destId="{3946BF83-4BF0-4BF1-9419-DB4E79FF0858}" srcOrd="1" destOrd="0" presId="urn:microsoft.com/office/officeart/2005/8/layout/StepDownProcess"/>
    <dgm:cxn modelId="{5A0BA1CF-6327-4546-BAC3-8F54406F3A5D}" type="presParOf" srcId="{791BDBFE-D26F-449F-88C2-94A9512888C0}" destId="{9672CC6C-AFE8-420E-A016-38158CE16F98}" srcOrd="2" destOrd="0" presId="urn:microsoft.com/office/officeart/2005/8/layout/StepDownProcess"/>
    <dgm:cxn modelId="{FEC89523-4FBE-4D7B-886A-3B9CA40DF950}" type="presParOf" srcId="{C9F52E68-2A38-414F-8D7A-DD306D734D2C}" destId="{CB273535-F3A5-47E1-BC0E-40B230E0BCF4}" srcOrd="1" destOrd="0" presId="urn:microsoft.com/office/officeart/2005/8/layout/StepDownProcess"/>
    <dgm:cxn modelId="{4C73EAEB-7692-475A-AF57-9F1131990137}" type="presParOf" srcId="{C9F52E68-2A38-414F-8D7A-DD306D734D2C}" destId="{9BFCDBC3-CC42-4E0A-AC74-4F00F456EADF}" srcOrd="2" destOrd="0" presId="urn:microsoft.com/office/officeart/2005/8/layout/StepDownProcess"/>
    <dgm:cxn modelId="{8B3AAAC7-5171-4748-968E-EC2F2F303899}" type="presParOf" srcId="{9BFCDBC3-CC42-4E0A-AC74-4F00F456EADF}" destId="{76E9DFFE-FF9A-4FD8-A869-525F862D8ED0}" srcOrd="0" destOrd="0" presId="urn:microsoft.com/office/officeart/2005/8/layout/StepDownProcess"/>
    <dgm:cxn modelId="{023B031F-0403-400B-B3A8-43B3C0B5BCCA}" type="presParOf" srcId="{9BFCDBC3-CC42-4E0A-AC74-4F00F456EADF}" destId="{F5F59AED-84EE-438F-AD08-9E8F27FFCBC7}" srcOrd="1" destOrd="0" presId="urn:microsoft.com/office/officeart/2005/8/layout/StepDownProcess"/>
    <dgm:cxn modelId="{12C5B402-B28A-45C1-8745-C4FAA0A879DD}" type="presParOf" srcId="{9BFCDBC3-CC42-4E0A-AC74-4F00F456EADF}" destId="{FF702E2E-0CEA-43C4-9327-913225B45C5F}" srcOrd="2" destOrd="0" presId="urn:microsoft.com/office/officeart/2005/8/layout/StepDownProcess"/>
    <dgm:cxn modelId="{92492679-BB54-434F-86B9-C76157DE6468}" type="presParOf" srcId="{C9F52E68-2A38-414F-8D7A-DD306D734D2C}" destId="{800676D9-FBA1-4534-B521-29CA9BFC06BE}" srcOrd="3" destOrd="0" presId="urn:microsoft.com/office/officeart/2005/8/layout/StepDownProcess"/>
    <dgm:cxn modelId="{9BBEBC51-760B-4877-84A2-1E5ECBF8E3DC}" type="presParOf" srcId="{C9F52E68-2A38-414F-8D7A-DD306D734D2C}" destId="{39577D21-58A9-49FB-B4B9-A2798DF1DFEF}" srcOrd="4" destOrd="0" presId="urn:microsoft.com/office/officeart/2005/8/layout/StepDownProcess"/>
    <dgm:cxn modelId="{5FF3BE37-9659-4197-9B17-015670485562}" type="presParOf" srcId="{39577D21-58A9-49FB-B4B9-A2798DF1DFEF}" destId="{161D7348-0BA6-4FF1-9378-6725036FB7EC}" srcOrd="0" destOrd="0" presId="urn:microsoft.com/office/officeart/2005/8/layout/StepDownProcess"/>
    <dgm:cxn modelId="{1FFA3027-631F-49E6-843E-178606EC1D60}" type="presParOf" srcId="{39577D21-58A9-49FB-B4B9-A2798DF1DFEF}" destId="{56B9AF52-53F3-4F28-965A-9CAEC7C2E12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CDE2F-5D54-42F8-8848-621FAA56FDB5}">
      <dsp:nvSpPr>
        <dsp:cNvPr id="0" name=""/>
        <dsp:cNvSpPr/>
      </dsp:nvSpPr>
      <dsp:spPr>
        <a:xfrm>
          <a:off x="0" y="340783"/>
          <a:ext cx="9141097"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C8E313-A71F-4366-AA74-24F6DD7094FA}">
      <dsp:nvSpPr>
        <dsp:cNvPr id="0" name=""/>
        <dsp:cNvSpPr/>
      </dsp:nvSpPr>
      <dsp:spPr>
        <a:xfrm>
          <a:off x="457054" y="16062"/>
          <a:ext cx="6398767"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58" tIns="0" rIns="241858" bIns="0" numCol="1" spcCol="1270" anchor="ctr" anchorCtr="0">
          <a:noAutofit/>
        </a:bodyPr>
        <a:lstStyle/>
        <a:p>
          <a:pPr lvl="0" algn="l" defTabSz="977900">
            <a:lnSpc>
              <a:spcPct val="90000"/>
            </a:lnSpc>
            <a:spcBef>
              <a:spcPct val="0"/>
            </a:spcBef>
            <a:spcAft>
              <a:spcPct val="35000"/>
            </a:spcAft>
          </a:pPr>
          <a:r>
            <a:rPr lang="zh-TW" altLang="en-US" sz="22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辦理依據</a:t>
          </a:r>
          <a:endParaRPr lang="zh-TW" altLang="en-US" sz="22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488757" y="47765"/>
        <a:ext cx="6335361" cy="586034"/>
      </dsp:txXfrm>
    </dsp:sp>
    <dsp:sp modelId="{AEEFDFDD-1B8C-44E0-9DDB-4DC245A6B07F}">
      <dsp:nvSpPr>
        <dsp:cNvPr id="0" name=""/>
        <dsp:cNvSpPr/>
      </dsp:nvSpPr>
      <dsp:spPr>
        <a:xfrm>
          <a:off x="0" y="1338703"/>
          <a:ext cx="9141097"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9459E-8267-42C5-881D-ACC6EFB4C6C8}">
      <dsp:nvSpPr>
        <dsp:cNvPr id="0" name=""/>
        <dsp:cNvSpPr/>
      </dsp:nvSpPr>
      <dsp:spPr>
        <a:xfrm>
          <a:off x="457054" y="1013983"/>
          <a:ext cx="6398767"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58" tIns="0" rIns="241858" bIns="0" numCol="1" spcCol="1270" anchor="ctr" anchorCtr="0">
          <a:noAutofit/>
        </a:bodyPr>
        <a:lstStyle/>
        <a:p>
          <a:pPr lvl="0" algn="l" defTabSz="977900">
            <a:lnSpc>
              <a:spcPct val="90000"/>
            </a:lnSpc>
            <a:spcBef>
              <a:spcPct val="0"/>
            </a:spcBef>
            <a:spcAft>
              <a:spcPct val="35000"/>
            </a:spcAft>
          </a:pPr>
          <a:r>
            <a:rPr lang="zh-TW" altLang="en-US" sz="22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本府「事前揭露、事後公開」之作業流程</a:t>
          </a:r>
          <a:endParaRPr lang="zh-TW" altLang="en-US" sz="22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488757" y="1045686"/>
        <a:ext cx="6335361" cy="586034"/>
      </dsp:txXfrm>
    </dsp:sp>
    <dsp:sp modelId="{9236C3B1-03E4-434B-BF23-5FC9EFD887FA}">
      <dsp:nvSpPr>
        <dsp:cNvPr id="0" name=""/>
        <dsp:cNvSpPr/>
      </dsp:nvSpPr>
      <dsp:spPr>
        <a:xfrm>
          <a:off x="0" y="2336623"/>
          <a:ext cx="9141097"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87CBFC-B074-41DF-811E-B89E1C55C078}">
      <dsp:nvSpPr>
        <dsp:cNvPr id="0" name=""/>
        <dsp:cNvSpPr/>
      </dsp:nvSpPr>
      <dsp:spPr>
        <a:xfrm>
          <a:off x="457054" y="2011903"/>
          <a:ext cx="6398767"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58" tIns="0" rIns="241858" bIns="0" numCol="1" spcCol="1270" anchor="ctr" anchorCtr="0">
          <a:noAutofit/>
        </a:bodyPr>
        <a:lstStyle/>
        <a:p>
          <a:pPr lvl="0" algn="l" defTabSz="977900">
            <a:lnSpc>
              <a:spcPct val="90000"/>
            </a:lnSpc>
            <a:spcBef>
              <a:spcPct val="0"/>
            </a:spcBef>
            <a:spcAft>
              <a:spcPct val="35000"/>
            </a:spcAft>
          </a:pPr>
          <a:r>
            <a:rPr lang="zh-TW" altLang="en-US" sz="22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如何填寫「事前揭露表」、「事後公開表」</a:t>
          </a:r>
          <a:endParaRPr lang="zh-TW" altLang="en-US" sz="22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488757" y="2043606"/>
        <a:ext cx="6335361" cy="586034"/>
      </dsp:txXfrm>
    </dsp:sp>
    <dsp:sp modelId="{68CA24E1-511B-44F4-952B-8CC6BED86883}">
      <dsp:nvSpPr>
        <dsp:cNvPr id="0" name=""/>
        <dsp:cNvSpPr/>
      </dsp:nvSpPr>
      <dsp:spPr>
        <a:xfrm>
          <a:off x="0" y="3334543"/>
          <a:ext cx="9141097"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F4AD6A-2E1D-4944-8A84-3DB9568AF19A}">
      <dsp:nvSpPr>
        <dsp:cNvPr id="0" name=""/>
        <dsp:cNvSpPr/>
      </dsp:nvSpPr>
      <dsp:spPr>
        <a:xfrm>
          <a:off x="457054" y="3009823"/>
          <a:ext cx="6398767"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58" tIns="0" rIns="241858" bIns="0" numCol="1" spcCol="1270" anchor="ctr" anchorCtr="0">
          <a:noAutofit/>
        </a:bodyPr>
        <a:lstStyle/>
        <a:p>
          <a:pPr lvl="0" algn="l" defTabSz="977900">
            <a:lnSpc>
              <a:spcPct val="90000"/>
            </a:lnSpc>
            <a:spcBef>
              <a:spcPct val="0"/>
            </a:spcBef>
            <a:spcAft>
              <a:spcPct val="35000"/>
            </a:spcAft>
          </a:pPr>
          <a:r>
            <a:rPr lang="zh-TW" altLang="en-US" sz="22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如何填寫「身分揭露及公開統計表」</a:t>
          </a:r>
          <a:endParaRPr lang="zh-TW" altLang="en-US" sz="22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488757" y="3041526"/>
        <a:ext cx="6335361" cy="586034"/>
      </dsp:txXfrm>
    </dsp:sp>
    <dsp:sp modelId="{22BA20A2-B425-40F3-9966-2EF16F9CC187}">
      <dsp:nvSpPr>
        <dsp:cNvPr id="0" name=""/>
        <dsp:cNvSpPr/>
      </dsp:nvSpPr>
      <dsp:spPr>
        <a:xfrm>
          <a:off x="0" y="4332463"/>
          <a:ext cx="9141097"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6952E-A59A-4A28-BF82-886CB82EFAED}">
      <dsp:nvSpPr>
        <dsp:cNvPr id="0" name=""/>
        <dsp:cNvSpPr/>
      </dsp:nvSpPr>
      <dsp:spPr>
        <a:xfrm>
          <a:off x="457054" y="4007743"/>
          <a:ext cx="6398767"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58" tIns="0" rIns="241858" bIns="0" numCol="1" spcCol="1270" anchor="ctr" anchorCtr="0">
          <a:noAutofit/>
        </a:bodyPr>
        <a:lstStyle/>
        <a:p>
          <a:pPr lvl="0" algn="l" defTabSz="977900">
            <a:lnSpc>
              <a:spcPct val="90000"/>
            </a:lnSpc>
            <a:spcBef>
              <a:spcPct val="0"/>
            </a:spcBef>
            <a:spcAft>
              <a:spcPct val="35000"/>
            </a:spcAft>
          </a:pPr>
          <a:r>
            <a:rPr lang="zh-TW" altLang="en-US" sz="22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重要提醒（代結論）</a:t>
          </a:r>
          <a:endParaRPr lang="zh-TW" altLang="en-US" sz="22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488757" y="4039446"/>
        <a:ext cx="6335361"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48774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119548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3943095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B08734A-2744-43AE-B669-5A3E55B352C7}" type="slidenum">
              <a:rPr lang="zh-TW" altLang="en-US" smtClean="0"/>
              <a:t>‹#›</a:t>
            </a:fld>
            <a:endParaRPr lang="zh-TW"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563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241808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1537202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759828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697520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35339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108204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353679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86505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39665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175844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400041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214896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D6B63F7-827A-4630-8A15-4BF9B802E729}" type="datetimeFigureOut">
              <a:rPr lang="zh-TW" altLang="en-US" smtClean="0"/>
              <a:t>2019/5/22</a:t>
            </a:fld>
            <a:endParaRPr lang="zh-TW"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107749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D6B63F7-827A-4630-8A15-4BF9B802E729}" type="datetimeFigureOut">
              <a:rPr lang="zh-TW" altLang="en-US" smtClean="0"/>
              <a:t>2019/5/22</a:t>
            </a:fld>
            <a:endParaRPr lang="zh-TW"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TW"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B08734A-2744-43AE-B669-5A3E55B352C7}" type="slidenum">
              <a:rPr lang="zh-TW" altLang="en-US" smtClean="0"/>
              <a:t>‹#›</a:t>
            </a:fld>
            <a:endParaRPr lang="zh-TW" altLang="en-US"/>
          </a:p>
        </p:txBody>
      </p:sp>
    </p:spTree>
    <p:extLst>
      <p:ext uri="{BB962C8B-B14F-4D97-AF65-F5344CB8AC3E}">
        <p14:creationId xmlns:p14="http://schemas.microsoft.com/office/powerpoint/2010/main" val="384960960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inmen.gov.tw/"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344091" y="4377614"/>
            <a:ext cx="4807133" cy="1727095"/>
          </a:xfrm>
        </p:spPr>
        <p:txBody>
          <a:bodyPr>
            <a:noAutofit/>
          </a:bodyPr>
          <a:lstStyle/>
          <a:p>
            <a:r>
              <a:rPr lang="zh-TW" altLang="en-US" sz="3600" b="1"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報告人：</a:t>
            </a:r>
            <a:endParaRPr lang="en-US" altLang="zh-TW" sz="3600" b="1"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3600" b="1"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政風處 科長 吳俊揚</a:t>
            </a:r>
            <a:endParaRPr lang="zh-TW" altLang="en-US" sz="3600" b="1"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4" name="矩形 3"/>
          <p:cNvSpPr/>
          <p:nvPr/>
        </p:nvSpPr>
        <p:spPr>
          <a:xfrm>
            <a:off x="696684" y="1645921"/>
            <a:ext cx="9640390" cy="2862322"/>
          </a:xfrm>
          <a:prstGeom prst="rect">
            <a:avLst/>
          </a:prstGeom>
          <a:noFill/>
        </p:spPr>
        <p:txBody>
          <a:bodyPr wrap="square" lIns="91440" tIns="45720" rIns="91440" bIns="45720">
            <a:spAutoFit/>
            <a:scene3d>
              <a:camera prst="orthographicFront"/>
              <a:lightRig rig="threePt" dir="t"/>
            </a:scene3d>
            <a:sp3d extrusionH="57150">
              <a:bevelT w="57150" h="38100" prst="hardEdge"/>
            </a:sp3d>
          </a:bodyPr>
          <a:lstStyle/>
          <a:p>
            <a:pPr algn="r"/>
            <a:r>
              <a:rPr lang="zh-TW" altLang="en-US" sz="6000" b="1" cap="none" spc="50" dirty="0">
                <a:ln w="9525" cmpd="sng">
                  <a:solidFill>
                    <a:srgbClr val="0A00DA"/>
                  </a:solidFill>
                  <a:prstDash val="solid"/>
                </a:ln>
                <a:solidFill>
                  <a:schemeClr val="accent6">
                    <a:lumMod val="40000"/>
                    <a:lumOff val="60000"/>
                  </a:schemeClr>
                </a:solidFill>
                <a:effectLst>
                  <a:glow rad="38100">
                    <a:schemeClr val="accent1">
                      <a:alpha val="40000"/>
                    </a:schemeClr>
                  </a:glow>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公職人員利益衝突迴避</a:t>
            </a:r>
            <a:r>
              <a:rPr lang="zh-TW" altLang="en-US" sz="6000" b="1" cap="none" spc="50" dirty="0" smtClean="0">
                <a:ln w="9525" cmpd="sng">
                  <a:solidFill>
                    <a:srgbClr val="0A00DA"/>
                  </a:solidFill>
                  <a:prstDash val="solid"/>
                </a:ln>
                <a:solidFill>
                  <a:schemeClr val="accent6">
                    <a:lumMod val="40000"/>
                    <a:lumOff val="60000"/>
                  </a:schemeClr>
                </a:solidFill>
                <a:effectLst>
                  <a:glow rad="38100">
                    <a:schemeClr val="accent1">
                      <a:alpha val="40000"/>
                    </a:schemeClr>
                  </a:glow>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案件</a:t>
            </a:r>
            <a:endParaRPr lang="en-US" altLang="zh-TW" sz="6000" b="1" cap="none" spc="50" dirty="0" smtClean="0">
              <a:ln w="9525" cmpd="sng">
                <a:solidFill>
                  <a:srgbClr val="0A00DA"/>
                </a:solidFill>
                <a:prstDash val="solid"/>
              </a:ln>
              <a:solidFill>
                <a:schemeClr val="accent6">
                  <a:lumMod val="40000"/>
                  <a:lumOff val="60000"/>
                </a:schemeClr>
              </a:solidFill>
              <a:effectLst>
                <a:glow rad="38100">
                  <a:schemeClr val="accent1">
                    <a:alpha val="40000"/>
                  </a:schemeClr>
                </a:glow>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a:p>
            <a:pPr algn="r"/>
            <a:r>
              <a:rPr lang="zh-TW" altLang="en-US" sz="6000" b="1" cap="none" spc="50" dirty="0" smtClean="0">
                <a:ln w="9525" cmpd="sng">
                  <a:solidFill>
                    <a:srgbClr val="0A00DA"/>
                  </a:solidFill>
                  <a:prstDash val="solid"/>
                </a:ln>
                <a:solidFill>
                  <a:schemeClr val="accent6">
                    <a:lumMod val="40000"/>
                    <a:lumOff val="60000"/>
                  </a:schemeClr>
                </a:solidFill>
                <a:effectLst>
                  <a:glow rad="38100">
                    <a:schemeClr val="accent1">
                      <a:alpha val="40000"/>
                    </a:schemeClr>
                  </a:glow>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身分</a:t>
            </a:r>
            <a:r>
              <a:rPr lang="zh-TW" altLang="en-US" sz="6000" b="1" cap="none" spc="50" dirty="0">
                <a:ln w="9525" cmpd="sng">
                  <a:solidFill>
                    <a:srgbClr val="0A00DA"/>
                  </a:solidFill>
                  <a:prstDash val="solid"/>
                </a:ln>
                <a:solidFill>
                  <a:schemeClr val="accent6">
                    <a:lumMod val="40000"/>
                    <a:lumOff val="60000"/>
                  </a:schemeClr>
                </a:solidFill>
                <a:effectLst>
                  <a:glow rad="38100">
                    <a:schemeClr val="accent1">
                      <a:alpha val="40000"/>
                    </a:schemeClr>
                  </a:glow>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揭露及公開</a:t>
            </a:r>
            <a:r>
              <a:rPr lang="zh-TW" altLang="en-US" sz="6000" b="1" cap="none" spc="50" dirty="0" smtClean="0">
                <a:ln w="9525" cmpd="sng">
                  <a:solidFill>
                    <a:srgbClr val="0A00DA"/>
                  </a:solidFill>
                  <a:prstDash val="solid"/>
                </a:ln>
                <a:solidFill>
                  <a:schemeClr val="accent6">
                    <a:lumMod val="40000"/>
                    <a:lumOff val="60000"/>
                  </a:schemeClr>
                </a:solidFill>
                <a:effectLst>
                  <a:glow rad="38100">
                    <a:schemeClr val="accent1">
                      <a:alpha val="40000"/>
                    </a:schemeClr>
                  </a:glow>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統計表</a:t>
            </a:r>
            <a:endParaRPr lang="en-US" altLang="zh-TW" sz="6000" b="1" cap="none" spc="50" dirty="0" smtClean="0">
              <a:ln w="9525" cmpd="sng">
                <a:solidFill>
                  <a:srgbClr val="0A00DA"/>
                </a:solidFill>
                <a:prstDash val="solid"/>
              </a:ln>
              <a:solidFill>
                <a:schemeClr val="accent6">
                  <a:lumMod val="40000"/>
                  <a:lumOff val="60000"/>
                </a:schemeClr>
              </a:solidFill>
              <a:effectLst>
                <a:glow rad="38100">
                  <a:schemeClr val="accent1">
                    <a:alpha val="40000"/>
                  </a:schemeClr>
                </a:glow>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a:p>
            <a:pPr algn="r"/>
            <a:r>
              <a:rPr lang="zh-TW" altLang="en-US" sz="6000" b="1" cap="none" spc="50" dirty="0" smtClean="0">
                <a:ln w="9525" cmpd="sng">
                  <a:solidFill>
                    <a:srgbClr val="0A00DA"/>
                  </a:solidFill>
                  <a:prstDash val="solid"/>
                </a:ln>
                <a:solidFill>
                  <a:schemeClr val="accent6">
                    <a:lumMod val="40000"/>
                    <a:lumOff val="60000"/>
                  </a:schemeClr>
                </a:solidFill>
                <a:effectLst>
                  <a:glow rad="38100">
                    <a:schemeClr val="accent1">
                      <a:alpha val="40000"/>
                    </a:schemeClr>
                  </a:glow>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填表</a:t>
            </a:r>
            <a:r>
              <a:rPr lang="zh-TW" altLang="en-US" sz="6000" b="1" cap="none" spc="50" dirty="0">
                <a:ln w="9525" cmpd="sng">
                  <a:solidFill>
                    <a:srgbClr val="0A00DA"/>
                  </a:solidFill>
                  <a:prstDash val="solid"/>
                </a:ln>
                <a:solidFill>
                  <a:schemeClr val="accent6">
                    <a:lumMod val="40000"/>
                    <a:lumOff val="60000"/>
                  </a:schemeClr>
                </a:solidFill>
                <a:effectLst>
                  <a:glow rad="38100">
                    <a:schemeClr val="accent1">
                      <a:alpha val="40000"/>
                    </a:schemeClr>
                  </a:glow>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說明</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2" y="4008740"/>
            <a:ext cx="2100506" cy="2095969"/>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2500" y="176428"/>
            <a:ext cx="1362619" cy="1391523"/>
          </a:xfrm>
          <a:prstGeom prst="rect">
            <a:avLst/>
          </a:prstGeom>
        </p:spPr>
      </p:pic>
      <p:sp>
        <p:nvSpPr>
          <p:cNvPr id="2" name="文字方塊 1"/>
          <p:cNvSpPr txBox="1"/>
          <p:nvPr/>
        </p:nvSpPr>
        <p:spPr>
          <a:xfrm>
            <a:off x="7184571" y="5808617"/>
            <a:ext cx="1576250" cy="369332"/>
          </a:xfrm>
          <a:prstGeom prst="rect">
            <a:avLst/>
          </a:prstGeom>
          <a:noFill/>
        </p:spPr>
        <p:txBody>
          <a:bodyPr wrap="square" rtlCol="0">
            <a:spAutoFit/>
          </a:bodyPr>
          <a:lstStyle/>
          <a:p>
            <a:r>
              <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20190522</a:t>
            </a: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版</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1086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如何下載格式檔</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669" y="1567543"/>
            <a:ext cx="9153330" cy="5290456"/>
          </a:xfrm>
          <a:prstGeom prst="rect">
            <a:avLst/>
          </a:prstGeom>
        </p:spPr>
      </p:pic>
      <p:sp>
        <p:nvSpPr>
          <p:cNvPr id="5" name="圓角矩形 4"/>
          <p:cNvSpPr/>
          <p:nvPr/>
        </p:nvSpPr>
        <p:spPr>
          <a:xfrm>
            <a:off x="655782" y="2798618"/>
            <a:ext cx="2004291" cy="34451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Font typeface="+mj-lt"/>
              <a:buAutoNum type="arabicPeriod"/>
            </a:pPr>
            <a:r>
              <a:rPr lang="zh-TW" altLang="en-US" b="1" dirty="0" smtClean="0">
                <a:solidFill>
                  <a:schemeClr val="tx1"/>
                </a:solidFill>
                <a:effectLst>
                  <a:outerShdw blurRad="38100" dist="38100" dir="2700000" algn="tl">
                    <a:srgbClr val="000000">
                      <a:alpha val="43137"/>
                    </a:srgbClr>
                  </a:outerShdw>
                </a:effectLst>
              </a:rPr>
              <a:t>打開縣府網頁</a:t>
            </a:r>
            <a:r>
              <a:rPr lang="en-US" altLang="zh-TW" b="1"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hlinkClick r:id="rId3"/>
              </a:rPr>
              <a:t>https://www.kinmen.gov.tw</a:t>
            </a:r>
            <a:endParaRPr lang="en-US" altLang="zh-TW" b="1"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b="1" dirty="0" smtClean="0">
                <a:solidFill>
                  <a:schemeClr val="tx1"/>
                </a:solidFill>
                <a:effectLst>
                  <a:outerShdw blurRad="38100" dist="38100" dir="2700000" algn="tl">
                    <a:srgbClr val="000000">
                      <a:alpha val="43137"/>
                    </a:srgbClr>
                  </a:outerShdw>
                </a:effectLst>
              </a:rPr>
              <a:t>點選「政府資訊公開」</a:t>
            </a:r>
            <a:endParaRPr lang="en-US" altLang="zh-TW" b="1" dirty="0" smtClean="0">
              <a:solidFill>
                <a:schemeClr val="tx1"/>
              </a:solidFill>
              <a:effectLst>
                <a:outerShdw blurRad="38100" dist="38100" dir="2700000" algn="tl">
                  <a:srgbClr val="000000">
                    <a:alpha val="43137"/>
                  </a:srgbClr>
                </a:outerShdw>
              </a:effectLst>
            </a:endParaRPr>
          </a:p>
          <a:p>
            <a:pPr marL="342900" indent="-342900">
              <a:buFont typeface="+mj-lt"/>
              <a:buAutoNum type="arabicPeriod"/>
            </a:pPr>
            <a:r>
              <a:rPr lang="zh-TW" altLang="en-US" b="1" dirty="0" smtClean="0">
                <a:solidFill>
                  <a:schemeClr val="tx1"/>
                </a:solidFill>
                <a:effectLst>
                  <a:outerShdw blurRad="38100" dist="38100" dir="2700000" algn="tl">
                    <a:srgbClr val="000000">
                      <a:alpha val="43137"/>
                    </a:srgbClr>
                  </a:outerShdw>
                </a:effectLst>
              </a:rPr>
              <a:t>再點選「公職人員利益衝突迴避專區」</a:t>
            </a:r>
            <a:endParaRPr lang="zh-TW" altLang="en-US" b="1" dirty="0">
              <a:solidFill>
                <a:schemeClr val="tx1"/>
              </a:solidFill>
              <a:effectLst>
                <a:outerShdw blurRad="38100" dist="38100" dir="2700000" algn="tl">
                  <a:srgbClr val="000000">
                    <a:alpha val="43137"/>
                  </a:srgbClr>
                </a:outerShdw>
              </a:effectLst>
            </a:endParaRPr>
          </a:p>
        </p:txBody>
      </p:sp>
      <p:sp>
        <p:nvSpPr>
          <p:cNvPr id="6" name="橢圓 5"/>
          <p:cNvSpPr/>
          <p:nvPr/>
        </p:nvSpPr>
        <p:spPr>
          <a:xfrm>
            <a:off x="4867564" y="5338619"/>
            <a:ext cx="1440873" cy="4618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73207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如何下載格式檔</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632" y="1567543"/>
            <a:ext cx="8735404" cy="5290456"/>
          </a:xfrm>
          <a:prstGeom prst="rect">
            <a:avLst/>
          </a:prstGeom>
        </p:spPr>
      </p:pic>
      <p:sp>
        <p:nvSpPr>
          <p:cNvPr id="5" name="圓角矩形 4"/>
          <p:cNvSpPr/>
          <p:nvPr/>
        </p:nvSpPr>
        <p:spPr>
          <a:xfrm>
            <a:off x="655782" y="2798618"/>
            <a:ext cx="2004291" cy="34451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Font typeface="+mj-lt"/>
              <a:buAutoNum type="arabicPeriod"/>
            </a:pPr>
            <a:r>
              <a:rPr lang="zh-TW" altLang="en-US" b="1" dirty="0" smtClean="0">
                <a:solidFill>
                  <a:schemeClr val="tx1"/>
                </a:solidFill>
                <a:effectLst>
                  <a:outerShdw blurRad="38100" dist="38100" dir="2700000" algn="tl">
                    <a:srgbClr val="000000">
                      <a:alpha val="43137"/>
                    </a:srgbClr>
                  </a:outerShdw>
                </a:effectLst>
              </a:rPr>
              <a:t>此時連結至政風處網頁</a:t>
            </a:r>
            <a:endParaRPr lang="en-US" altLang="zh-TW" b="1" dirty="0" smtClean="0">
              <a:solidFill>
                <a:schemeClr val="tx1"/>
              </a:solidFill>
              <a:effectLst>
                <a:outerShdw blurRad="38100" dist="38100" dir="2700000" algn="tl">
                  <a:srgbClr val="000000">
                    <a:alpha val="43137"/>
                  </a:srgbClr>
                </a:outerShdw>
              </a:effectLst>
            </a:endParaRPr>
          </a:p>
          <a:p>
            <a:pPr marL="342900" indent="-342900">
              <a:buFont typeface="+mj-lt"/>
              <a:buAutoNum type="arabicPeriod"/>
            </a:pPr>
            <a:r>
              <a:rPr lang="zh-TW" altLang="en-US" b="1" dirty="0" smtClean="0">
                <a:solidFill>
                  <a:schemeClr val="tx1"/>
                </a:solidFill>
                <a:effectLst>
                  <a:outerShdw blurRad="38100" dist="38100" dir="2700000" algn="tl">
                    <a:srgbClr val="000000">
                      <a:alpha val="43137"/>
                    </a:srgbClr>
                  </a:outerShdw>
                </a:effectLst>
              </a:rPr>
              <a:t>點選「金門縣政府公職人員利益衝突迴避案件身份揭露及公開統計表（格式）」</a:t>
            </a:r>
            <a:endParaRPr lang="zh-TW" altLang="en-US" b="1" dirty="0">
              <a:solidFill>
                <a:schemeClr val="tx1"/>
              </a:solidFill>
              <a:effectLst>
                <a:outerShdw blurRad="38100" dist="38100" dir="2700000" algn="tl">
                  <a:srgbClr val="000000">
                    <a:alpha val="43137"/>
                  </a:srgbClr>
                </a:outerShdw>
              </a:effectLst>
            </a:endParaRPr>
          </a:p>
        </p:txBody>
      </p:sp>
      <p:sp>
        <p:nvSpPr>
          <p:cNvPr id="7" name="橢圓 6"/>
          <p:cNvSpPr/>
          <p:nvPr/>
        </p:nvSpPr>
        <p:spPr>
          <a:xfrm>
            <a:off x="5865091" y="3611418"/>
            <a:ext cx="3833091" cy="3325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22807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如何下載格式檔</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463" y="1567543"/>
            <a:ext cx="8735404" cy="4411412"/>
          </a:xfrm>
          <a:prstGeom prst="rect">
            <a:avLst/>
          </a:prstGeom>
        </p:spPr>
      </p:pic>
      <p:sp>
        <p:nvSpPr>
          <p:cNvPr id="5" name="圓角矩形 4"/>
          <p:cNvSpPr/>
          <p:nvPr/>
        </p:nvSpPr>
        <p:spPr>
          <a:xfrm>
            <a:off x="655782" y="2798618"/>
            <a:ext cx="2004291" cy="34451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Font typeface="+mj-lt"/>
              <a:buAutoNum type="arabicPeriod"/>
            </a:pPr>
            <a:r>
              <a:rPr lang="zh-TW" altLang="en-US" b="1" dirty="0" smtClean="0">
                <a:solidFill>
                  <a:schemeClr val="tx1"/>
                </a:solidFill>
                <a:effectLst>
                  <a:outerShdw blurRad="38100" dist="38100" dir="2700000" algn="tl">
                    <a:srgbClr val="000000">
                      <a:alpha val="43137"/>
                    </a:srgbClr>
                  </a:outerShdw>
                </a:effectLst>
              </a:rPr>
              <a:t>點選「</a:t>
            </a:r>
            <a:r>
              <a:rPr lang="en-US" altLang="zh-TW" b="1" dirty="0" err="1" smtClean="0">
                <a:solidFill>
                  <a:schemeClr val="tx1"/>
                </a:solidFill>
                <a:effectLst>
                  <a:outerShdw blurRad="38100" dist="38100" dir="2700000" algn="tl">
                    <a:srgbClr val="000000">
                      <a:alpha val="43137"/>
                    </a:srgbClr>
                  </a:outerShdw>
                </a:effectLst>
              </a:rPr>
              <a:t>xlsx</a:t>
            </a:r>
            <a:r>
              <a:rPr lang="zh-TW" altLang="en-US" b="1" dirty="0" smtClean="0">
                <a:solidFill>
                  <a:schemeClr val="tx1"/>
                </a:solidFill>
                <a:effectLst>
                  <a:outerShdw blurRad="38100" dist="38100" dir="2700000" algn="tl">
                    <a:srgbClr val="000000">
                      <a:alpha val="43137"/>
                    </a:srgbClr>
                  </a:outerShdw>
                </a:effectLst>
              </a:rPr>
              <a:t>」以下載最新版表格</a:t>
            </a:r>
            <a:endParaRPr lang="en-US" altLang="zh-TW" b="1" dirty="0" smtClean="0">
              <a:solidFill>
                <a:schemeClr val="tx1"/>
              </a:solidFill>
              <a:effectLst>
                <a:outerShdw blurRad="38100" dist="38100" dir="2700000" algn="tl">
                  <a:srgbClr val="000000">
                    <a:alpha val="43137"/>
                  </a:srgbClr>
                </a:outerShdw>
              </a:effectLst>
            </a:endParaRPr>
          </a:p>
          <a:p>
            <a:pPr marL="342900" indent="-342900">
              <a:buFont typeface="+mj-lt"/>
              <a:buAutoNum type="arabicPeriod"/>
            </a:pPr>
            <a:r>
              <a:rPr lang="zh-TW" altLang="en-US" b="1" dirty="0" smtClean="0">
                <a:solidFill>
                  <a:schemeClr val="tx1"/>
                </a:solidFill>
                <a:effectLst>
                  <a:outerShdw blurRad="38100" dist="38100" dir="2700000" algn="tl">
                    <a:srgbClr val="000000">
                      <a:alpha val="43137"/>
                    </a:srgbClr>
                  </a:outerShdw>
                </a:effectLst>
              </a:rPr>
              <a:t>等待表格下載完畢，即可進行填報</a:t>
            </a:r>
            <a:endParaRPr lang="zh-TW" altLang="en-US" b="1" dirty="0">
              <a:solidFill>
                <a:schemeClr val="tx1"/>
              </a:solidFill>
              <a:effectLst>
                <a:outerShdw blurRad="38100" dist="38100" dir="2700000" algn="tl">
                  <a:srgbClr val="000000">
                    <a:alpha val="43137"/>
                  </a:srgbClr>
                </a:outerShdw>
              </a:effectLst>
            </a:endParaRPr>
          </a:p>
        </p:txBody>
      </p:sp>
      <p:sp>
        <p:nvSpPr>
          <p:cNvPr id="7" name="橢圓 6"/>
          <p:cNvSpPr/>
          <p:nvPr/>
        </p:nvSpPr>
        <p:spPr>
          <a:xfrm>
            <a:off x="5929745" y="4941454"/>
            <a:ext cx="581891" cy="3325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24180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如何填寫統計表</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051" y="2510868"/>
            <a:ext cx="9809929" cy="3038047"/>
          </a:xfrm>
          <a:prstGeom prst="rect">
            <a:avLst/>
          </a:prstGeom>
        </p:spPr>
      </p:pic>
      <p:grpSp>
        <p:nvGrpSpPr>
          <p:cNvPr id="15" name="群組 14"/>
          <p:cNvGrpSpPr/>
          <p:nvPr/>
        </p:nvGrpSpPr>
        <p:grpSpPr>
          <a:xfrm>
            <a:off x="792478" y="3866397"/>
            <a:ext cx="10228218" cy="2390710"/>
            <a:chOff x="792478" y="3866397"/>
            <a:chExt cx="10228218" cy="2390710"/>
          </a:xfrm>
        </p:grpSpPr>
        <p:sp>
          <p:nvSpPr>
            <p:cNvPr id="9" name="向下箭號 8"/>
            <p:cNvSpPr/>
            <p:nvPr/>
          </p:nvSpPr>
          <p:spPr>
            <a:xfrm rot="10800000">
              <a:off x="1702523" y="3866397"/>
              <a:ext cx="365760" cy="1807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下箭號 9"/>
            <p:cNvSpPr/>
            <p:nvPr/>
          </p:nvSpPr>
          <p:spPr>
            <a:xfrm rot="10800000">
              <a:off x="4155387" y="3866397"/>
              <a:ext cx="365760" cy="1807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下箭號 10"/>
            <p:cNvSpPr/>
            <p:nvPr/>
          </p:nvSpPr>
          <p:spPr>
            <a:xfrm rot="10800000">
              <a:off x="5444255" y="3866397"/>
              <a:ext cx="365760" cy="1807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下箭號 11"/>
            <p:cNvSpPr/>
            <p:nvPr/>
          </p:nvSpPr>
          <p:spPr>
            <a:xfrm rot="10800000">
              <a:off x="8921931" y="3866397"/>
              <a:ext cx="365760" cy="1807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下箭號 12"/>
            <p:cNvSpPr/>
            <p:nvPr/>
          </p:nvSpPr>
          <p:spPr>
            <a:xfrm rot="10800000">
              <a:off x="10210798" y="3866397"/>
              <a:ext cx="365760" cy="1807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792478" y="5673633"/>
              <a:ext cx="10228218" cy="583474"/>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黃色區塊為下拉式選單，請多加利用</a:t>
              </a:r>
              <a:endParaRPr lang="zh-TW"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pSp>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4980" y="1433097"/>
            <a:ext cx="976467" cy="1328145"/>
          </a:xfrm>
          <a:prstGeom prst="rect">
            <a:avLst/>
          </a:prstGeom>
        </p:spPr>
      </p:pic>
      <p:pic>
        <p:nvPicPr>
          <p:cNvPr id="17" name="圖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6010" y="1433097"/>
            <a:ext cx="1073740" cy="1328145"/>
          </a:xfrm>
          <a:prstGeom prst="rect">
            <a:avLst/>
          </a:prstGeom>
        </p:spPr>
      </p:pic>
    </p:spTree>
    <p:extLst>
      <p:ext uri="{BB962C8B-B14F-4D97-AF65-F5344CB8AC3E}">
        <p14:creationId xmlns:p14="http://schemas.microsoft.com/office/powerpoint/2010/main" val="188486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ppt_w</p:attrName>
                                        </p:attrNameLst>
                                      </p:cBhvr>
                                      <p:tavLst>
                                        <p:tav tm="0" fmla="#ppt_w*sin(2.5*pi*$)">
                                          <p:val>
                                            <p:fltVal val="0"/>
                                          </p:val>
                                        </p:tav>
                                        <p:tav tm="100000">
                                          <p:val>
                                            <p:fltVal val="1"/>
                                          </p:val>
                                        </p:tav>
                                      </p:tavLst>
                                    </p:anim>
                                    <p:anim calcmode="lin" valueType="num">
                                      <p:cBhvr>
                                        <p:cTn id="9"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如何填寫統計表</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83" y="2510868"/>
            <a:ext cx="9809929" cy="3038047"/>
          </a:xfrm>
          <a:prstGeom prst="rect">
            <a:avLst/>
          </a:prstGeom>
        </p:spPr>
      </p:pic>
      <p:grpSp>
        <p:nvGrpSpPr>
          <p:cNvPr id="7" name="群組 6"/>
          <p:cNvGrpSpPr/>
          <p:nvPr/>
        </p:nvGrpSpPr>
        <p:grpSpPr>
          <a:xfrm>
            <a:off x="854824" y="2978329"/>
            <a:ext cx="10228218" cy="3299387"/>
            <a:chOff x="862147" y="2952204"/>
            <a:chExt cx="10228218" cy="3299387"/>
          </a:xfrm>
        </p:grpSpPr>
        <p:sp>
          <p:nvSpPr>
            <p:cNvPr id="10" name="向下箭號 9"/>
            <p:cNvSpPr/>
            <p:nvPr/>
          </p:nvSpPr>
          <p:spPr>
            <a:xfrm rot="10800000">
              <a:off x="4889863" y="2952204"/>
              <a:ext cx="365760" cy="2823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下箭號 10"/>
            <p:cNvSpPr/>
            <p:nvPr/>
          </p:nvSpPr>
          <p:spPr>
            <a:xfrm rot="10800000">
              <a:off x="7132320" y="3861319"/>
              <a:ext cx="365760" cy="1807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下箭號 12"/>
            <p:cNvSpPr/>
            <p:nvPr/>
          </p:nvSpPr>
          <p:spPr>
            <a:xfrm rot="10800000">
              <a:off x="10306593" y="3860881"/>
              <a:ext cx="365760" cy="1807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862147" y="5668117"/>
              <a:ext cx="10228218" cy="583474"/>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「關係人」、「案號」、「視同條款」無則免填</a:t>
              </a:r>
              <a:endParaRPr lang="zh-TW"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pSp>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030" y="1370738"/>
            <a:ext cx="976467" cy="1328145"/>
          </a:xfrm>
          <a:prstGeom prst="rect">
            <a:avLst/>
          </a:prstGeom>
        </p:spPr>
      </p:pic>
      <p:pic>
        <p:nvPicPr>
          <p:cNvPr id="16" name="圖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60" y="1370738"/>
            <a:ext cx="1073740" cy="1328145"/>
          </a:xfrm>
          <a:prstGeom prst="rect">
            <a:avLst/>
          </a:prstGeom>
        </p:spPr>
      </p:pic>
    </p:spTree>
    <p:extLst>
      <p:ext uri="{BB962C8B-B14F-4D97-AF65-F5344CB8AC3E}">
        <p14:creationId xmlns:p14="http://schemas.microsoft.com/office/powerpoint/2010/main" val="29539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如何填寫統計表</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83" y="2510868"/>
            <a:ext cx="9809929" cy="3038047"/>
          </a:xfrm>
          <a:prstGeom prst="rect">
            <a:avLst/>
          </a:prstGeom>
        </p:spPr>
      </p:pic>
      <p:sp>
        <p:nvSpPr>
          <p:cNvPr id="14" name="圓角矩形 13"/>
          <p:cNvSpPr/>
          <p:nvPr/>
        </p:nvSpPr>
        <p:spPr>
          <a:xfrm>
            <a:off x="574765" y="5673634"/>
            <a:ext cx="10228218" cy="583474"/>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本區塊請填註貴機關（構）全名，例如：金門縣政府行政處</a:t>
            </a:r>
            <a:endParaRPr lang="zh-TW"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圓角矩形 4"/>
          <p:cNvSpPr/>
          <p:nvPr/>
        </p:nvSpPr>
        <p:spPr>
          <a:xfrm>
            <a:off x="896982" y="2760617"/>
            <a:ext cx="844732" cy="29130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266" y="1432472"/>
            <a:ext cx="976467" cy="1328145"/>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296" y="1432472"/>
            <a:ext cx="1073740" cy="1328145"/>
          </a:xfrm>
          <a:prstGeom prst="rect">
            <a:avLst/>
          </a:prstGeom>
        </p:spPr>
      </p:pic>
    </p:spTree>
    <p:extLst>
      <p:ext uri="{BB962C8B-B14F-4D97-AF65-F5344CB8AC3E}">
        <p14:creationId xmlns:p14="http://schemas.microsoft.com/office/powerpoint/2010/main" val="4043654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如何填寫統計表</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83" y="2510868"/>
            <a:ext cx="9809929" cy="3038047"/>
          </a:xfrm>
          <a:prstGeom prst="rect">
            <a:avLst/>
          </a:prstGeom>
        </p:spPr>
      </p:pic>
      <p:sp>
        <p:nvSpPr>
          <p:cNvPr id="14" name="圓角矩形 13"/>
          <p:cNvSpPr/>
          <p:nvPr/>
        </p:nvSpPr>
        <p:spPr>
          <a:xfrm>
            <a:off x="574765" y="5673633"/>
            <a:ext cx="10228218" cy="1040675"/>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本區塊請用下拉式選單選擇「補助行為」或「交易行為」</a:t>
            </a:r>
            <a:endParaRPr lang="en-US" altLang="zh-TW"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可參照「事後公開表」項目二或三判定</a:t>
            </a:r>
            <a:endParaRPr lang="zh-TW"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圓角矩形 4"/>
          <p:cNvSpPr/>
          <p:nvPr/>
        </p:nvSpPr>
        <p:spPr>
          <a:xfrm>
            <a:off x="1515291" y="2741841"/>
            <a:ext cx="844732" cy="29130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p:cNvGrpSpPr/>
          <p:nvPr/>
        </p:nvGrpSpPr>
        <p:grpSpPr>
          <a:xfrm>
            <a:off x="7748523" y="0"/>
            <a:ext cx="4311266" cy="5636083"/>
            <a:chOff x="7818191" y="-24809"/>
            <a:chExt cx="4311266" cy="5636083"/>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191" y="-24809"/>
              <a:ext cx="4311266" cy="5636083"/>
            </a:xfrm>
            <a:prstGeom prst="rect">
              <a:avLst/>
            </a:prstGeom>
          </p:spPr>
        </p:pic>
        <p:sp>
          <p:nvSpPr>
            <p:cNvPr id="8" name="圓角矩形 7"/>
            <p:cNvSpPr/>
            <p:nvPr/>
          </p:nvSpPr>
          <p:spPr>
            <a:xfrm>
              <a:off x="8007531" y="1116874"/>
              <a:ext cx="4121926" cy="18875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8007531" y="3042007"/>
              <a:ext cx="4121926" cy="20873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524" y="4084323"/>
            <a:ext cx="976467" cy="1328145"/>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1554" y="4084323"/>
            <a:ext cx="1073740" cy="1328145"/>
          </a:xfrm>
          <a:prstGeom prst="rect">
            <a:avLst/>
          </a:prstGeom>
        </p:spPr>
      </p:pic>
    </p:spTree>
    <p:extLst>
      <p:ext uri="{BB962C8B-B14F-4D97-AF65-F5344CB8AC3E}">
        <p14:creationId xmlns:p14="http://schemas.microsoft.com/office/powerpoint/2010/main" val="168958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如何填寫統計表</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83" y="2510868"/>
            <a:ext cx="9809929" cy="3038047"/>
          </a:xfrm>
          <a:prstGeom prst="rect">
            <a:avLst/>
          </a:prstGeom>
        </p:spPr>
      </p:pic>
      <p:sp>
        <p:nvSpPr>
          <p:cNvPr id="14" name="圓角矩形 13"/>
          <p:cNvSpPr/>
          <p:nvPr/>
        </p:nvSpPr>
        <p:spPr>
          <a:xfrm>
            <a:off x="574765" y="5673633"/>
            <a:ext cx="10228218" cy="1040675"/>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本區塊請參照「事前揭露表」表</a:t>
            </a:r>
            <a:r>
              <a:rPr lang="en-US" altLang="zh-TW"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及表</a:t>
            </a:r>
            <a:r>
              <a:rPr lang="en-US" altLang="zh-TW"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部分填註</a:t>
            </a:r>
            <a:endParaRPr lang="zh-TW"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圓角矩形 4"/>
          <p:cNvSpPr/>
          <p:nvPr/>
        </p:nvSpPr>
        <p:spPr>
          <a:xfrm>
            <a:off x="2124891" y="2698257"/>
            <a:ext cx="4023362" cy="29130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1" name="群組 10"/>
          <p:cNvGrpSpPr/>
          <p:nvPr/>
        </p:nvGrpSpPr>
        <p:grpSpPr>
          <a:xfrm>
            <a:off x="8003177" y="-9562"/>
            <a:ext cx="4188823" cy="5657070"/>
            <a:chOff x="8003177" y="-9562"/>
            <a:chExt cx="4188823" cy="5657070"/>
          </a:xfrm>
        </p:grpSpPr>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177" y="-9562"/>
              <a:ext cx="4188823" cy="5657070"/>
            </a:xfrm>
            <a:prstGeom prst="rect">
              <a:avLst/>
            </a:prstGeom>
          </p:spPr>
        </p:pic>
        <p:sp>
          <p:nvSpPr>
            <p:cNvPr id="12" name="圓角矩形 11"/>
            <p:cNvSpPr/>
            <p:nvPr/>
          </p:nvSpPr>
          <p:spPr>
            <a:xfrm>
              <a:off x="8112033" y="757253"/>
              <a:ext cx="4017424" cy="37450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51963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如何填寫統計表</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83" y="2510868"/>
            <a:ext cx="9809929" cy="3038047"/>
          </a:xfrm>
          <a:prstGeom prst="rect">
            <a:avLst/>
          </a:prstGeom>
        </p:spPr>
      </p:pic>
      <p:sp>
        <p:nvSpPr>
          <p:cNvPr id="14" name="圓角矩形 13"/>
          <p:cNvSpPr/>
          <p:nvPr/>
        </p:nvSpPr>
        <p:spPr>
          <a:xfrm>
            <a:off x="574765" y="5673633"/>
            <a:ext cx="10228218" cy="1040675"/>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本區塊請參照「事前揭露表」或「事後公開表」圈選處填註</a:t>
            </a:r>
            <a:endParaRPr lang="zh-TW"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圓角矩形 4"/>
          <p:cNvSpPr/>
          <p:nvPr/>
        </p:nvSpPr>
        <p:spPr>
          <a:xfrm>
            <a:off x="5930537" y="2775316"/>
            <a:ext cx="1793966" cy="29130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p:cNvGrpSpPr/>
          <p:nvPr/>
        </p:nvGrpSpPr>
        <p:grpSpPr>
          <a:xfrm>
            <a:off x="1" y="0"/>
            <a:ext cx="12191999" cy="5688333"/>
            <a:chOff x="1" y="0"/>
            <a:chExt cx="12191999" cy="5688333"/>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180114" cy="5645309"/>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2010" y="14700"/>
              <a:ext cx="4339990" cy="5673633"/>
            </a:xfrm>
            <a:prstGeom prst="rect">
              <a:avLst/>
            </a:prstGeom>
          </p:spPr>
        </p:pic>
        <p:sp>
          <p:nvSpPr>
            <p:cNvPr id="13" name="圓角矩形 12"/>
            <p:cNvSpPr/>
            <p:nvPr/>
          </p:nvSpPr>
          <p:spPr>
            <a:xfrm>
              <a:off x="8007528" y="1567544"/>
              <a:ext cx="4184472" cy="2406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14"/>
            <p:cNvSpPr/>
            <p:nvPr/>
          </p:nvSpPr>
          <p:spPr>
            <a:xfrm>
              <a:off x="1" y="864865"/>
              <a:ext cx="4184472" cy="2406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19848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如何填寫統計表</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83" y="2510868"/>
            <a:ext cx="9809929" cy="3038047"/>
          </a:xfrm>
          <a:prstGeom prst="rect">
            <a:avLst/>
          </a:prstGeom>
        </p:spPr>
      </p:pic>
      <p:sp>
        <p:nvSpPr>
          <p:cNvPr id="14" name="圓角矩形 13"/>
          <p:cNvSpPr/>
          <p:nvPr/>
        </p:nvSpPr>
        <p:spPr>
          <a:xfrm>
            <a:off x="574765" y="5673633"/>
            <a:ext cx="10228218" cy="1040675"/>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本區塊請參照「事後公開表」圈選處填註</a:t>
            </a:r>
            <a:endParaRPr lang="zh-TW"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圓角矩形 4"/>
          <p:cNvSpPr/>
          <p:nvPr/>
        </p:nvSpPr>
        <p:spPr>
          <a:xfrm>
            <a:off x="7585166" y="2775316"/>
            <a:ext cx="1375954" cy="29130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 name="群組 8"/>
          <p:cNvGrpSpPr/>
          <p:nvPr/>
        </p:nvGrpSpPr>
        <p:grpSpPr>
          <a:xfrm>
            <a:off x="0" y="14700"/>
            <a:ext cx="4339990" cy="5673633"/>
            <a:chOff x="0" y="14700"/>
            <a:chExt cx="4339990" cy="5673633"/>
          </a:xfrm>
        </p:grpSpPr>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00"/>
              <a:ext cx="4339990" cy="5673633"/>
            </a:xfrm>
            <a:prstGeom prst="rect">
              <a:avLst/>
            </a:prstGeom>
          </p:spPr>
        </p:pic>
        <p:sp>
          <p:nvSpPr>
            <p:cNvPr id="13" name="圓角矩形 12"/>
            <p:cNvSpPr/>
            <p:nvPr/>
          </p:nvSpPr>
          <p:spPr>
            <a:xfrm>
              <a:off x="241662" y="1683471"/>
              <a:ext cx="4098328" cy="469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241662" y="3631676"/>
              <a:ext cx="4098328" cy="469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2956" y="4101119"/>
            <a:ext cx="976467" cy="1328145"/>
          </a:xfrm>
          <a:prstGeom prst="rect">
            <a:avLst/>
          </a:prstGeom>
        </p:spPr>
      </p:pic>
      <p:pic>
        <p:nvPicPr>
          <p:cNvPr id="15" name="圖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3986" y="4101119"/>
            <a:ext cx="1073740" cy="1328145"/>
          </a:xfrm>
          <a:prstGeom prst="rect">
            <a:avLst/>
          </a:prstGeom>
        </p:spPr>
      </p:pic>
    </p:spTree>
    <p:extLst>
      <p:ext uri="{BB962C8B-B14F-4D97-AF65-F5344CB8AC3E}">
        <p14:creationId xmlns:p14="http://schemas.microsoft.com/office/powerpoint/2010/main" val="55744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005319" y="69877"/>
            <a:ext cx="2439025" cy="1596177"/>
          </a:xfrm>
        </p:spPr>
        <p:txBody>
          <a:bodyPr>
            <a:normAutofit/>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大綱</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5" name="資料庫圖表 4"/>
          <p:cNvGraphicFramePr/>
          <p:nvPr>
            <p:extLst>
              <p:ext uri="{D42A27DB-BD31-4B8C-83A1-F6EECF244321}">
                <p14:modId xmlns:p14="http://schemas.microsoft.com/office/powerpoint/2010/main" val="3966670573"/>
              </p:ext>
            </p:extLst>
          </p:nvPr>
        </p:nvGraphicFramePr>
        <p:xfrm>
          <a:off x="1396274" y="1410788"/>
          <a:ext cx="9141097" cy="4902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7372" y="670827"/>
            <a:ext cx="1590924" cy="2163901"/>
          </a:xfrm>
          <a:prstGeom prst="rect">
            <a:avLst/>
          </a:prstGeom>
        </p:spPr>
      </p:pic>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2765" y="670828"/>
            <a:ext cx="1749407" cy="2163901"/>
          </a:xfrm>
          <a:prstGeom prst="rect">
            <a:avLst/>
          </a:prstGeom>
        </p:spPr>
      </p:pic>
    </p:spTree>
    <p:extLst>
      <p:ext uri="{BB962C8B-B14F-4D97-AF65-F5344CB8AC3E}">
        <p14:creationId xmlns:p14="http://schemas.microsoft.com/office/powerpoint/2010/main" val="2013372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如何填寫統計表</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83" y="2510868"/>
            <a:ext cx="9809929" cy="3038047"/>
          </a:xfrm>
          <a:prstGeom prst="rect">
            <a:avLst/>
          </a:prstGeom>
        </p:spPr>
      </p:pic>
      <p:sp>
        <p:nvSpPr>
          <p:cNvPr id="14" name="圓角矩形 13"/>
          <p:cNvSpPr/>
          <p:nvPr/>
        </p:nvSpPr>
        <p:spPr>
          <a:xfrm>
            <a:off x="574765" y="5673633"/>
            <a:ext cx="10228218" cy="1040675"/>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本區塊請利用下拉式選單並參照「事後公開表」圈選處填註</a:t>
            </a:r>
            <a:endParaRPr lang="zh-TW"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圓角矩形 4"/>
          <p:cNvSpPr/>
          <p:nvPr/>
        </p:nvSpPr>
        <p:spPr>
          <a:xfrm>
            <a:off x="8821782" y="2775316"/>
            <a:ext cx="801189" cy="29130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 name="群組 2"/>
          <p:cNvGrpSpPr/>
          <p:nvPr/>
        </p:nvGrpSpPr>
        <p:grpSpPr>
          <a:xfrm>
            <a:off x="0" y="14700"/>
            <a:ext cx="4339990" cy="5673633"/>
            <a:chOff x="0" y="14700"/>
            <a:chExt cx="4339990" cy="5673633"/>
          </a:xfrm>
        </p:grpSpPr>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00"/>
              <a:ext cx="4339990" cy="5673633"/>
            </a:xfrm>
            <a:prstGeom prst="rect">
              <a:avLst/>
            </a:prstGeom>
          </p:spPr>
        </p:pic>
        <p:sp>
          <p:nvSpPr>
            <p:cNvPr id="13" name="圓角矩形 12"/>
            <p:cNvSpPr/>
            <p:nvPr/>
          </p:nvSpPr>
          <p:spPr>
            <a:xfrm>
              <a:off x="121920" y="2130266"/>
              <a:ext cx="4218070" cy="8741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121920" y="4029891"/>
              <a:ext cx="4158199" cy="11865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8598" y="4029891"/>
            <a:ext cx="976467" cy="1328145"/>
          </a:xfrm>
          <a:prstGeom prst="rect">
            <a:avLst/>
          </a:prstGeom>
        </p:spPr>
      </p:pic>
      <p:pic>
        <p:nvPicPr>
          <p:cNvPr id="15" name="圖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9628" y="4029891"/>
            <a:ext cx="1073740" cy="1328145"/>
          </a:xfrm>
          <a:prstGeom prst="rect">
            <a:avLst/>
          </a:prstGeom>
        </p:spPr>
      </p:pic>
    </p:spTree>
    <p:extLst>
      <p:ext uri="{BB962C8B-B14F-4D97-AF65-F5344CB8AC3E}">
        <p14:creationId xmlns:p14="http://schemas.microsoft.com/office/powerpoint/2010/main" val="98763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如何填寫統計表</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83" y="2510868"/>
            <a:ext cx="9809929" cy="3038047"/>
          </a:xfrm>
          <a:prstGeom prst="rect">
            <a:avLst/>
          </a:prstGeom>
        </p:spPr>
      </p:pic>
      <p:sp>
        <p:nvSpPr>
          <p:cNvPr id="14" name="圓角矩形 13"/>
          <p:cNvSpPr/>
          <p:nvPr/>
        </p:nvSpPr>
        <p:spPr>
          <a:xfrm>
            <a:off x="574765" y="5673633"/>
            <a:ext cx="10228218" cy="1040675"/>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本區塊請參照「事後公開表」圈選處填註</a:t>
            </a:r>
            <a:endParaRPr lang="zh-TW"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圓角矩形 4"/>
          <p:cNvSpPr/>
          <p:nvPr/>
        </p:nvSpPr>
        <p:spPr>
          <a:xfrm>
            <a:off x="9474926" y="2760616"/>
            <a:ext cx="740228" cy="29130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794"/>
            <a:ext cx="4339990" cy="5673633"/>
          </a:xfrm>
          <a:prstGeom prst="rect">
            <a:avLst/>
          </a:prstGeom>
        </p:spPr>
      </p:pic>
      <p:sp>
        <p:nvSpPr>
          <p:cNvPr id="12" name="圓角矩形 11"/>
          <p:cNvSpPr/>
          <p:nvPr/>
        </p:nvSpPr>
        <p:spPr>
          <a:xfrm>
            <a:off x="148517" y="5338354"/>
            <a:ext cx="4158199" cy="2729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1116" y="4220770"/>
            <a:ext cx="976467" cy="1328145"/>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146" y="4220770"/>
            <a:ext cx="1073740" cy="1328145"/>
          </a:xfrm>
          <a:prstGeom prst="rect">
            <a:avLst/>
          </a:prstGeom>
        </p:spPr>
      </p:pic>
    </p:spTree>
    <p:extLst>
      <p:ext uri="{BB962C8B-B14F-4D97-AF65-F5344CB8AC3E}">
        <p14:creationId xmlns:p14="http://schemas.microsoft.com/office/powerpoint/2010/main" val="680790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如何填寫統計表</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83" y="2510868"/>
            <a:ext cx="9809929" cy="3038047"/>
          </a:xfrm>
          <a:prstGeom prst="rect">
            <a:avLst/>
          </a:prstGeom>
        </p:spPr>
      </p:pic>
      <p:sp>
        <p:nvSpPr>
          <p:cNvPr id="14" name="圓角矩形 13"/>
          <p:cNvSpPr/>
          <p:nvPr/>
        </p:nvSpPr>
        <p:spPr>
          <a:xfrm>
            <a:off x="574765" y="5673633"/>
            <a:ext cx="10228218" cy="1040675"/>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本區塊請利用下拉式選單填註，無則免填</a:t>
            </a:r>
            <a:endParaRPr lang="zh-TW"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圓角矩形 4"/>
          <p:cNvSpPr/>
          <p:nvPr/>
        </p:nvSpPr>
        <p:spPr>
          <a:xfrm>
            <a:off x="10088880" y="2760616"/>
            <a:ext cx="740228" cy="29130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圖說文字 2"/>
          <p:cNvSpPr/>
          <p:nvPr/>
        </p:nvSpPr>
        <p:spPr>
          <a:xfrm>
            <a:off x="10069146" y="1375954"/>
            <a:ext cx="1454332" cy="120178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「視同公告程序辦理」是什麼意思？</a:t>
            </a:r>
            <a:endParaRPr lang="zh-TW" altLang="en-US" dirty="0"/>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432" y="4093031"/>
            <a:ext cx="976467" cy="1328145"/>
          </a:xfrm>
          <a:prstGeom prst="rect">
            <a:avLst/>
          </a:prstGeom>
        </p:spPr>
      </p:pic>
      <p:pic>
        <p:nvPicPr>
          <p:cNvPr id="13" name="圖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3462" y="4093031"/>
            <a:ext cx="1073740" cy="1328145"/>
          </a:xfrm>
          <a:prstGeom prst="rect">
            <a:avLst/>
          </a:prstGeom>
        </p:spPr>
      </p:pic>
    </p:spTree>
    <p:extLst>
      <p:ext uri="{BB962C8B-B14F-4D97-AF65-F5344CB8AC3E}">
        <p14:creationId xmlns:p14="http://schemas.microsoft.com/office/powerpoint/2010/main" val="8011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574766" y="1567543"/>
            <a:ext cx="2333897"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如何填寫統計表</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83" y="2510868"/>
            <a:ext cx="9809929" cy="3038047"/>
          </a:xfrm>
          <a:prstGeom prst="rect">
            <a:avLst/>
          </a:prstGeom>
        </p:spPr>
      </p:pic>
      <p:sp>
        <p:nvSpPr>
          <p:cNvPr id="5" name="圓角矩形 4"/>
          <p:cNvSpPr/>
          <p:nvPr/>
        </p:nvSpPr>
        <p:spPr>
          <a:xfrm>
            <a:off x="10088880" y="2760616"/>
            <a:ext cx="740228" cy="29130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圖說文字 7"/>
          <p:cNvSpPr/>
          <p:nvPr/>
        </p:nvSpPr>
        <p:spPr>
          <a:xfrm>
            <a:off x="330926" y="2220687"/>
            <a:ext cx="9353005" cy="4637313"/>
          </a:xfrm>
          <a:prstGeom prst="wedgeRoundRectCallout">
            <a:avLst>
              <a:gd name="adj1" fmla="val 54106"/>
              <a:gd name="adj2" fmla="val -21888"/>
              <a:gd name="adj3" fmla="val 16667"/>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按公職人員利益衝突迴避法第</a:t>
            </a:r>
            <a:r>
              <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項規定：「</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公職人員或其關係人，不得與公職人員服務或受其監督之機關團體為</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補助、</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買賣、租賃、承攬或其他具有對價之交易行為。但有下列情形之一者</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，不在</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此限</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、依政府採購法以公告程序或同法第一百零五條辦理之採購</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。」故本款規範係以「公告程序」之辦理為要件，是以「限制性招標」程序辦理之採購，因未行「公告程序」難認本款適用範疇，</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惟下列程序之採購，於採購時雖不另辦理公告程序</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，因其特殊性質，仍視同經</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公告程序辦理，仍需踐</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行事</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前揭露及事後公開義務：</a:t>
            </a:r>
            <a:endPar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just"/>
            <a:r>
              <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依</a:t>
            </a:r>
            <a:r>
              <a:rPr lang="zh-TW" altLang="en-US"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政府採購法</a:t>
            </a:r>
            <a:r>
              <a:rPr lang="zh-TW" altLang="en-US"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a:t>
            </a:r>
            <a:r>
              <a:rPr lang="en-US" altLang="zh-TW"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22</a:t>
            </a:r>
            <a:r>
              <a:rPr lang="zh-TW" altLang="en-US"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zh-TW"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項第</a:t>
            </a:r>
            <a:r>
              <a:rPr lang="en-US" altLang="zh-TW"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7</a:t>
            </a:r>
            <a:r>
              <a:rPr lang="zh-TW" altLang="en-US"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款</a:t>
            </a:r>
            <a:r>
              <a:rPr lang="zh-TW" altLang="en-US"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辦理之後續擴充契約</a:t>
            </a:r>
            <a:r>
              <a:rPr lang="zh-TW" altLang="en-US"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原採購案以</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公告</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程序辦理並簽訂契約，並於原採購招標公告及招標文件敘明後續擴充</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之期間</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、金額、數量者</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just"/>
            <a:r>
              <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共同</a:t>
            </a:r>
            <a:r>
              <a:rPr lang="zh-TW" altLang="en-US"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供應契約</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：共同供應契約訂約機關係以公告程序辦理招標，適用</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機關利用</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共同供應契約向共同供應契約供應廠商訂購者</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just"/>
            <a:r>
              <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依</a:t>
            </a:r>
            <a:r>
              <a:rPr lang="zh-TW" altLang="en-US"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政府採購法</a:t>
            </a:r>
            <a:r>
              <a:rPr lang="zh-TW" altLang="en-US"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a:t>
            </a:r>
            <a:r>
              <a:rPr lang="en-US" altLang="zh-TW"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22</a:t>
            </a:r>
            <a:r>
              <a:rPr lang="zh-TW" altLang="en-US"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zh-TW"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a:t>
            </a:r>
            <a:r>
              <a:rPr lang="zh-TW" altLang="en-US"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辦理限制性招標之契約變更</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：原採購案已</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依公告</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程序辦理並簽訂契約，嗣後依</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a:t>
            </a:r>
            <a:r>
              <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22</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辦理契約變更</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just"/>
            <a:r>
              <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選擇性</a:t>
            </a:r>
            <a:r>
              <a:rPr lang="zh-TW" altLang="en-US"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招標之後，後續邀請廠商投標</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：機關已依公告方式辦理廠商資格</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建立合格廠商名單，後續邀請廠商投標即為以公告程序辦理之採購。</a:t>
            </a:r>
          </a:p>
        </p:txBody>
      </p:sp>
    </p:spTree>
    <p:extLst>
      <p:ext uri="{BB962C8B-B14F-4D97-AF65-F5344CB8AC3E}">
        <p14:creationId xmlns:p14="http://schemas.microsoft.com/office/powerpoint/2010/main" val="2140886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邊形 1"/>
          <p:cNvSpPr/>
          <p:nvPr/>
        </p:nvSpPr>
        <p:spPr>
          <a:xfrm>
            <a:off x="207423" y="1530598"/>
            <a:ext cx="1586543"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交易案件</a:t>
            </a:r>
            <a:endParaRPr lang="en-US" altLang="zh-TW"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填寫實作</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979" y="0"/>
            <a:ext cx="5078061" cy="6858000"/>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040" y="0"/>
            <a:ext cx="5245960" cy="6858000"/>
          </a:xfrm>
          <a:prstGeom prst="rect">
            <a:avLst/>
          </a:prstGeom>
        </p:spPr>
      </p:pic>
    </p:spTree>
    <p:extLst>
      <p:ext uri="{BB962C8B-B14F-4D97-AF65-F5344CB8AC3E}">
        <p14:creationId xmlns:p14="http://schemas.microsoft.com/office/powerpoint/2010/main" val="32660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邊形 1"/>
          <p:cNvSpPr/>
          <p:nvPr/>
        </p:nvSpPr>
        <p:spPr>
          <a:xfrm>
            <a:off x="207423" y="1530598"/>
            <a:ext cx="1586543"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補助案件</a:t>
            </a:r>
            <a:endParaRPr lang="en-US" altLang="zh-TW"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填寫實作</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473" y="0"/>
            <a:ext cx="4985271" cy="6858000"/>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016" y="0"/>
            <a:ext cx="5206007" cy="6858000"/>
          </a:xfrm>
          <a:prstGeom prst="rect">
            <a:avLst/>
          </a:prstGeom>
        </p:spPr>
      </p:pic>
    </p:spTree>
    <p:extLst>
      <p:ext uri="{BB962C8B-B14F-4D97-AF65-F5344CB8AC3E}">
        <p14:creationId xmlns:p14="http://schemas.microsoft.com/office/powerpoint/2010/main" val="716112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fontScale="90000"/>
          </a:bodyPr>
          <a:lstStyle/>
          <a:p>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a:t>
            </a:r>
            <a:r>
              <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及公開</a:t>
            </a:r>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統計表」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五邊形 1"/>
          <p:cNvSpPr/>
          <p:nvPr/>
        </p:nvSpPr>
        <p:spPr>
          <a:xfrm>
            <a:off x="207423" y="1530598"/>
            <a:ext cx="2674322" cy="8186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交易及補助案件</a:t>
            </a:r>
            <a:endParaRPr lang="en-US" altLang="zh-TW"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a:p>
            <a:pPr algn="ctr"/>
            <a:r>
              <a:rPr lang="zh-TW" altLang="en-US" sz="2000" b="1" dirty="0" smtClean="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填寫實作參考範例</a:t>
            </a:r>
            <a:endParaRPr lang="zh-TW" altLang="en-US" sz="2000" b="1" dirty="0">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8" y="2561418"/>
            <a:ext cx="10058400" cy="3138390"/>
          </a:xfrm>
          <a:prstGeom prst="rect">
            <a:avLst/>
          </a:prstGeom>
        </p:spPr>
      </p:pic>
    </p:spTree>
    <p:extLst>
      <p:ext uri="{BB962C8B-B14F-4D97-AF65-F5344CB8AC3E}">
        <p14:creationId xmlns:p14="http://schemas.microsoft.com/office/powerpoint/2010/main" val="802248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重要提醒（代結論）</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70" y="0"/>
            <a:ext cx="9884228" cy="66185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文字方塊 6"/>
          <p:cNvSpPr txBox="1"/>
          <p:nvPr/>
        </p:nvSpPr>
        <p:spPr>
          <a:xfrm>
            <a:off x="1814945" y="1683471"/>
            <a:ext cx="8289638" cy="4062651"/>
          </a:xfrm>
          <a:prstGeom prst="rect">
            <a:avLst/>
          </a:prstGeom>
          <a:noFill/>
        </p:spPr>
        <p:txBody>
          <a:bodyPr wrap="square" rtlCol="0">
            <a:spAutoFit/>
          </a:bodyPr>
          <a:lstStyle/>
          <a:p>
            <a:pPr marL="342900" indent="-342900" algn="just">
              <a:buFont typeface="Wingdings" panose="05000000000000000000" pitchFamily="2" charset="2"/>
              <a:buAutoNum type="circleNumWdWhitePlain"/>
            </a:pP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公職人員利益衝突迴避法於去（</a:t>
            </a:r>
            <a:r>
              <a:rPr lang="en-US" altLang="zh-TW"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107</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12</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13</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日修正施行，鑑</a:t>
            </a: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於新制</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修正幅度甚鉅，且施行細則迄今尚未公布，地區公務同仁對新制規範相當程度的不</a:t>
            </a: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明瞭，復</a:t>
            </a:r>
            <a:r>
              <a:rPr lang="zh-TW" altLang="zh-TW"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因地區</a:t>
            </a:r>
            <a:r>
              <a:rPr lang="zh-TW" altLang="zh-TW"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普遍人際血姻親關係密切，公務主管及民意代表多有擔任各營利事業、法人或非法人團體董（監）事、負責人、代表人</a:t>
            </a:r>
            <a:r>
              <a:rPr lang="zh-TW" altLang="zh-TW"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情形</a:t>
            </a: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，故業務上更應特別留意，避免衍生不必要困擾。</a:t>
            </a:r>
            <a:endParaRPr lang="en-US" altLang="zh-TW"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42900" indent="-342900" algn="just">
              <a:buFont typeface="Wingdings" panose="05000000000000000000" pitchFamily="2" charset="2"/>
              <a:buAutoNum type="circleNumWdWhitePlain"/>
            </a:pP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基於主動服務之理念，再次強調，「事前揭露」新制之規範對象雖非本府各機關（構）本身，但為確保關係對象權益，避免誤遭裁罰情事發生，事前多問一句、多做一事、多提醒一次，確有其必要。</a:t>
            </a:r>
            <a:endParaRPr lang="en-US" altLang="zh-TW"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987535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重要提醒（代結論）</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70" y="0"/>
            <a:ext cx="9884228" cy="66185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文字方塊 6"/>
          <p:cNvSpPr txBox="1"/>
          <p:nvPr/>
        </p:nvSpPr>
        <p:spPr>
          <a:xfrm>
            <a:off x="1814945" y="1683471"/>
            <a:ext cx="8289638" cy="3785652"/>
          </a:xfrm>
          <a:prstGeom prst="rect">
            <a:avLst/>
          </a:prstGeom>
          <a:noFill/>
        </p:spPr>
        <p:txBody>
          <a:bodyPr wrap="square" rtlCol="0">
            <a:spAutoFit/>
          </a:bodyPr>
          <a:lstStyle/>
          <a:p>
            <a:pPr marL="457200" indent="-457200" algn="just">
              <a:buFont typeface="Wingdings" panose="05000000000000000000" pitchFamily="2" charset="2"/>
              <a:buAutoNum type="circleNumWdWhitePlain" startAt="3"/>
            </a:pP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次新制實施後，各機關（構）均有辦理公告及定期彙送主管機關之義務，復依據新法施行細則草案規定，其公告期限為交易行為或補助行為完成後一個月內，是故，相關填報、公告程序雖然繁瑣，但請務必確實執行，以免衍生困擾。</a:t>
            </a:r>
            <a:endParaRPr lang="en-US" altLang="zh-TW"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7200" indent="-457200" algn="just">
              <a:buFont typeface="Wingdings" panose="05000000000000000000" pitchFamily="2" charset="2"/>
              <a:buAutoNum type="circleNumWdWhitePlain" startAt="3"/>
            </a:pP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有關本法「事前揭露表」、「事後公開表」、「自行迴避申請單」等相關表格，可逕治本府「公職人員利益衝突迴避專區」項下下載使用；「</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事前揭露表」、「事後公開表</a:t>
            </a: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」應掃描上傳機關網站（頁）公告</a:t>
            </a:r>
            <a:r>
              <a:rPr lang="en-US" altLang="zh-TW"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，另正本則應併同投標或申請文件，依檔案法相關規定，附卷保存。</a:t>
            </a:r>
          </a:p>
        </p:txBody>
      </p:sp>
    </p:spTree>
    <p:extLst>
      <p:ext uri="{BB962C8B-B14F-4D97-AF65-F5344CB8AC3E}">
        <p14:creationId xmlns:p14="http://schemas.microsoft.com/office/powerpoint/2010/main" val="3984504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重要提醒（代結論）</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70" y="0"/>
            <a:ext cx="9884228" cy="66185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文字方塊 6"/>
          <p:cNvSpPr txBox="1"/>
          <p:nvPr/>
        </p:nvSpPr>
        <p:spPr>
          <a:xfrm>
            <a:off x="1814945" y="1683471"/>
            <a:ext cx="8289638" cy="4154984"/>
          </a:xfrm>
          <a:prstGeom prst="rect">
            <a:avLst/>
          </a:prstGeom>
          <a:noFill/>
        </p:spPr>
        <p:txBody>
          <a:bodyPr wrap="square" rtlCol="0">
            <a:spAutoFit/>
          </a:bodyPr>
          <a:lstStyle/>
          <a:p>
            <a:pPr marL="457200" indent="-457200">
              <a:buFont typeface="Wingdings" panose="05000000000000000000" pitchFamily="2" charset="2"/>
              <a:buAutoNum type="circleNumWdWhitePlain" startAt="5"/>
            </a:pP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次</a:t>
            </a: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揭露及公開統計表」係本府因應監察院「利益衝突迴避法公開揭露平臺」成立、開放使用前之自訂表格及短期作法，煩請務必配合於規定時限內填報，俾使本府作業符合新制要求；倘為監察院轄管機關（構），請務必注意監察院相關運作規劃，確實辦理。</a:t>
            </a:r>
            <a:endParaRPr lang="en-US" altLang="zh-TW"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7200" indent="-457200">
              <a:buFont typeface="Wingdings" panose="05000000000000000000" pitchFamily="2" charset="2"/>
              <a:buAutoNum type="circleNumWdWhitePlain" startAt="5"/>
            </a:pP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本法第</a:t>
            </a:r>
            <a:r>
              <a:rPr lang="en-US" altLang="zh-TW"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a:t>
            </a: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「公職人員服務之機關團體、上級機關、指派、遴聘或聘任機關應於每</a:t>
            </a: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年度結束</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後三十日內，將前一年度公職人員自行迴避、申請迴避、職權迴避</a:t>
            </a: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情形</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，依第二十條所定裁罰管轄機關，彙報予監察院或法務部指定之機關</a:t>
            </a: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（構</a:t>
            </a:r>
            <a:r>
              <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）或單位。</a:t>
            </a:r>
            <a:r>
              <a:rPr lang="zh-TW" altLang="en-US" sz="24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」本府屆時將另函各機關（構）提供相關資料，俾利辦理彙報作業。</a:t>
            </a:r>
            <a:endParaRPr lang="zh-TW" altLang="en-US" sz="24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65924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005319" y="69877"/>
            <a:ext cx="3118292" cy="1596177"/>
          </a:xfrm>
        </p:spPr>
        <p:txBody>
          <a:bodyPr>
            <a:normAutofit fontScale="90000"/>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辦理依據</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63" y="1408611"/>
            <a:ext cx="10523003" cy="4791892"/>
          </a:xfrm>
          <a:prstGeom prst="rect">
            <a:avLst/>
          </a:prstGeom>
        </p:spPr>
      </p:pic>
      <p:sp>
        <p:nvSpPr>
          <p:cNvPr id="7" name="文字方塊 6"/>
          <p:cNvSpPr txBox="1"/>
          <p:nvPr/>
        </p:nvSpPr>
        <p:spPr>
          <a:xfrm>
            <a:off x="757646" y="1436914"/>
            <a:ext cx="10424160" cy="4524315"/>
          </a:xfrm>
          <a:prstGeom prst="rect">
            <a:avLst/>
          </a:prstGeom>
          <a:noFill/>
        </p:spPr>
        <p:txBody>
          <a:bodyPr wrap="square" rtlCol="0">
            <a:spAutoFit/>
          </a:bodyPr>
          <a:lstStyle/>
          <a:p>
            <a:pPr marL="457200" indent="-457200" algn="just">
              <a:buFont typeface="+mj-lt"/>
              <a:buAutoNum type="arabicPeriod"/>
            </a:pP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公職人員利益衝突</a:t>
            </a:r>
            <a:r>
              <a:rPr lang="zh-TW" altLang="en-US" sz="36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迴避</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法於去（</a:t>
            </a:r>
            <a:r>
              <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107</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13</a:t>
            </a:r>
            <a:r>
              <a:rPr lang="zh-TW" altLang="en-US" sz="36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日修正公布</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全文</a:t>
            </a:r>
            <a:r>
              <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23</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條，並自</a:t>
            </a:r>
            <a:r>
              <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107</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12</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13</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日正式實施，施行細則迄今尚未公布。</a:t>
            </a:r>
            <a:endPar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7200" indent="-457200" algn="just">
              <a:buFont typeface="+mj-lt"/>
              <a:buAutoNum type="arabicPeriod"/>
            </a:pPr>
            <a:endPar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36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為落實本府執行公職人員利益衝突迴避</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法新修訂第</a:t>
            </a:r>
            <a:r>
              <a:rPr lang="en-US" altLang="zh-TW" sz="36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en-US" sz="36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條「事前揭露、事後公開」</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業務，本府於</a:t>
            </a:r>
            <a:r>
              <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108</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13</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日以府政預字第</a:t>
            </a:r>
            <a:r>
              <a:rPr lang="en-US" altLang="zh-TW"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1080039313</a:t>
            </a:r>
            <a:r>
              <a:rPr lang="zh-TW" altLang="en-US" sz="36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號函，訂頒各機關（構）配合作業事項。</a:t>
            </a:r>
            <a:endParaRPr lang="zh-TW" altLang="en-US" sz="36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58240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69966" y="87294"/>
            <a:ext cx="11554691" cy="1596177"/>
          </a:xfrm>
        </p:spPr>
        <p:txBody>
          <a:bodyPr>
            <a:normAutofit/>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重要提醒（代結論）</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70" y="0"/>
            <a:ext cx="9884228" cy="66185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文字方塊 6"/>
          <p:cNvSpPr txBox="1"/>
          <p:nvPr/>
        </p:nvSpPr>
        <p:spPr>
          <a:xfrm>
            <a:off x="1814945" y="1683471"/>
            <a:ext cx="8289638" cy="1446550"/>
          </a:xfrm>
          <a:prstGeom prst="rect">
            <a:avLst/>
          </a:prstGeom>
          <a:noFill/>
        </p:spPr>
        <p:txBody>
          <a:bodyPr wrap="square" rtlCol="0">
            <a:spAutoFit/>
          </a:bodyPr>
          <a:lstStyle/>
          <a:p>
            <a:r>
              <a:rPr lang="zh-TW" altLang="en-US" sz="88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有疑問，請賜電</a:t>
            </a:r>
            <a:endParaRPr lang="zh-TW" altLang="en-US" sz="88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 name="文字方塊 1"/>
          <p:cNvSpPr txBox="1"/>
          <p:nvPr/>
        </p:nvSpPr>
        <p:spPr>
          <a:xfrm>
            <a:off x="1924594" y="3130021"/>
            <a:ext cx="7680960" cy="584775"/>
          </a:xfrm>
          <a:prstGeom prst="rect">
            <a:avLst/>
          </a:prstGeom>
          <a:noFill/>
        </p:spPr>
        <p:txBody>
          <a:bodyPr wrap="square" rtlCol="0">
            <a:spAutoFit/>
          </a:bodyPr>
          <a:lstStyle/>
          <a:p>
            <a:pPr algn="ctr"/>
            <a:r>
              <a:rPr lang="zh-TW" altLang="en-US" sz="3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政風處預防科電話：</a:t>
            </a:r>
            <a:r>
              <a:rPr lang="en-US" altLang="zh-TW" sz="3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082-318823</a:t>
            </a:r>
            <a:r>
              <a:rPr lang="zh-TW" altLang="en-US" sz="3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3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65210</a:t>
            </a:r>
            <a:endParaRPr lang="zh-TW" altLang="en-US" sz="3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矩形 4"/>
          <p:cNvSpPr/>
          <p:nvPr/>
        </p:nvSpPr>
        <p:spPr>
          <a:xfrm>
            <a:off x="1814945" y="4114905"/>
            <a:ext cx="8112825" cy="1606625"/>
          </a:xfrm>
          <a:prstGeom prst="rect">
            <a:avLst/>
          </a:prstGeom>
          <a:noFill/>
        </p:spPr>
        <p:txBody>
          <a:bodyPr wrap="none" lIns="91440" tIns="45720" rIns="91440" bIns="45720">
            <a:prstTxWarp prst="textCanUp">
              <a:avLst/>
            </a:prstTxWarp>
            <a:spAutoFit/>
          </a:bodyPr>
          <a:lstStyle/>
          <a:p>
            <a:pPr algn="ctr"/>
            <a:r>
              <a:rPr lang="zh-TW" alt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報告完畢，敬請指教</a:t>
            </a:r>
            <a:endParaRPr lang="zh-TW" alt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568112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005319" y="69877"/>
            <a:ext cx="3118292" cy="1596177"/>
          </a:xfrm>
        </p:spPr>
        <p:txBody>
          <a:bodyPr>
            <a:normAutofit fontScale="90000"/>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辦理依據</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63" y="1408611"/>
            <a:ext cx="10523003" cy="4791892"/>
          </a:xfrm>
          <a:prstGeom prst="rect">
            <a:avLst/>
          </a:prstGeom>
        </p:spPr>
      </p:pic>
      <p:sp>
        <p:nvSpPr>
          <p:cNvPr id="7" name="文字方塊 6"/>
          <p:cNvSpPr txBox="1"/>
          <p:nvPr/>
        </p:nvSpPr>
        <p:spPr>
          <a:xfrm>
            <a:off x="757646" y="1436914"/>
            <a:ext cx="10424160" cy="4832092"/>
          </a:xfrm>
          <a:prstGeom prst="rect">
            <a:avLst/>
          </a:prstGeom>
          <a:noFill/>
        </p:spPr>
        <p:txBody>
          <a:bodyPr wrap="square" rtlCol="0">
            <a:spAutoFit/>
          </a:bodyPr>
          <a:lstStyle/>
          <a:p>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公職人員利益衝突迴避法</a:t>
            </a:r>
            <a:endPar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a:t>
            </a:r>
            <a:r>
              <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a:t>
            </a:r>
            <a:endPar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公職人員或其關係人，不得與公職人員服務或受其監督之機關團體為</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補助、</a:t>
            </a:r>
            <a:r>
              <a:rPr lang="zh-TW" altLang="en-US" sz="22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買賣、租賃、承攬或其他具有對價之交易行為。但有下列情形之一者</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，不在</a:t>
            </a:r>
            <a:r>
              <a:rPr lang="zh-TW" altLang="en-US" sz="22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此限：</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2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一、依政府採購法以公告程序或同法第一百零五條辦理之採購。</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2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二、依法令規定經由公平競爭方式，以公告程序辦理之採購、標售、標</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租或</a:t>
            </a:r>
            <a:r>
              <a:rPr lang="zh-TW" altLang="en-US" sz="2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招標</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設</a:t>
            </a:r>
            <a:endParaRPr lang="en-US" altLang="zh-TW"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定</a:t>
            </a:r>
            <a:r>
              <a:rPr lang="zh-TW" altLang="en-US" sz="2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用益物權。</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2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三、基於法定身分依法令規定申請之補助；或對公職人員之關係人依法</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令規定</a:t>
            </a:r>
            <a:r>
              <a:rPr lang="zh-TW" altLang="en-US" sz="2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以</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a:t>
            </a:r>
            <a:endParaRPr lang="en-US" altLang="zh-TW"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開</a:t>
            </a:r>
            <a:r>
              <a:rPr lang="zh-TW" altLang="en-US" sz="2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公平方式辦理之補助，或禁止其補助反不利於公共利益</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且經</a:t>
            </a:r>
            <a:r>
              <a:rPr lang="zh-TW" altLang="en-US" sz="2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補助法令主管</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a:t>
            </a:r>
            <a:endParaRPr lang="en-US" altLang="zh-TW"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關</a:t>
            </a:r>
            <a:r>
              <a:rPr lang="zh-TW" altLang="en-US" sz="2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核定同意之補助。</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22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四、交易標的為公職人員服務或受其監督之機關團體所提供，並以公定</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價格</a:t>
            </a:r>
            <a:r>
              <a:rPr lang="zh-TW" altLang="en-US" sz="22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交易。</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22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五、公營事業機構執行國家建設、公共政策或為公益用途申請承租、</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承購、</a:t>
            </a:r>
            <a:r>
              <a:rPr lang="zh-TW" altLang="en-US" sz="22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委託</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經</a:t>
            </a:r>
            <a:endParaRPr lang="en-US" altLang="zh-TW"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營</a:t>
            </a:r>
            <a:r>
              <a:rPr lang="zh-TW" altLang="en-US" sz="22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、改良利用國有非公用不動產。</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22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六、一定金額以下之補助及交易。</a:t>
            </a:r>
          </a:p>
        </p:txBody>
      </p:sp>
    </p:spTree>
    <p:extLst>
      <p:ext uri="{BB962C8B-B14F-4D97-AF65-F5344CB8AC3E}">
        <p14:creationId xmlns:p14="http://schemas.microsoft.com/office/powerpoint/2010/main" val="494483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005319" y="69877"/>
            <a:ext cx="3118292" cy="1596177"/>
          </a:xfrm>
        </p:spPr>
        <p:txBody>
          <a:bodyPr>
            <a:normAutofit fontScale="90000"/>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辦理依據</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63" y="1408611"/>
            <a:ext cx="10523003" cy="4791892"/>
          </a:xfrm>
          <a:prstGeom prst="rect">
            <a:avLst/>
          </a:prstGeom>
        </p:spPr>
      </p:pic>
      <p:sp>
        <p:nvSpPr>
          <p:cNvPr id="7" name="文字方塊 6"/>
          <p:cNvSpPr txBox="1"/>
          <p:nvPr/>
        </p:nvSpPr>
        <p:spPr>
          <a:xfrm>
            <a:off x="757646" y="1436914"/>
            <a:ext cx="10424160" cy="4493538"/>
          </a:xfrm>
          <a:prstGeom prst="rect">
            <a:avLst/>
          </a:prstGeom>
          <a:noFill/>
        </p:spPr>
        <p:txBody>
          <a:bodyPr wrap="square" rtlCol="0">
            <a:spAutoFit/>
          </a:bodyPr>
          <a:lstStyle/>
          <a:p>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公職人員利益衝突迴避法</a:t>
            </a:r>
            <a:endPar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a:t>
            </a:r>
            <a:r>
              <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a:t>
            </a:r>
            <a:endPar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公職人員或其關係人與公職人員服務之機關團體或受其監督之機關團體為前項但書</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第一款至第三款補助或交易</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行為</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前</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，應</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主動於申請或投標文件內據實表明其身分關係</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；於補助或交易行為成立</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後</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，該</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機關團體應連同其身分關係主動公開之</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。但屬前項但書第三款基於法定身分依法令規定申請之補助者，不在此限。</a:t>
            </a:r>
            <a:endParaRPr lang="en-US" altLang="zh-TW"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endPar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a:t>
            </a:r>
            <a:r>
              <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a:t>
            </a:r>
            <a:endPar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前項公開應利用</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電信網路</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或其他方式</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供公眾線上查詢</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endParaRPr lang="en-US" altLang="zh-TW"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a:t>
            </a:r>
            <a:r>
              <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18</a:t>
            </a:r>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en-US"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a:t>
            </a:r>
            <a:endParaRPr lang="en-US" altLang="zh-TW" sz="2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違反第十四條第二項規定者，處新臺幣</a:t>
            </a:r>
            <a:r>
              <a:rPr lang="zh-TW" altLang="en-US" sz="2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五萬元以上五十萬元以下</a:t>
            </a:r>
            <a:r>
              <a:rPr lang="zh-TW" altLang="en-US" sz="2200" dirty="0" smtClean="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罰鍰，並得按次處罰。</a:t>
            </a:r>
            <a:endParaRPr lang="zh-TW" altLang="en-US" sz="2200" dirty="0">
              <a:solidFill>
                <a:srgbClr val="0A00DA"/>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7586" y="3683728"/>
            <a:ext cx="976467" cy="1328145"/>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8616" y="3683728"/>
            <a:ext cx="1073740" cy="1328145"/>
          </a:xfrm>
          <a:prstGeom prst="rect">
            <a:avLst/>
          </a:prstGeom>
        </p:spPr>
      </p:pic>
    </p:spTree>
    <p:extLst>
      <p:ext uri="{BB962C8B-B14F-4D97-AF65-F5344CB8AC3E}">
        <p14:creationId xmlns:p14="http://schemas.microsoft.com/office/powerpoint/2010/main" val="717532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69877"/>
            <a:ext cx="11554691" cy="1596177"/>
          </a:xfrm>
        </p:spPr>
        <p:txBody>
          <a:bodyPr>
            <a:normAutofit/>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揭露公開之作業流程</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pSp>
        <p:nvGrpSpPr>
          <p:cNvPr id="5" name="群組 4"/>
          <p:cNvGrpSpPr/>
          <p:nvPr/>
        </p:nvGrpSpPr>
        <p:grpSpPr>
          <a:xfrm>
            <a:off x="1288489" y="1311887"/>
            <a:ext cx="9545766" cy="708334"/>
            <a:chOff x="0" y="3517"/>
            <a:chExt cx="8064896" cy="708334"/>
          </a:xfrm>
          <a:scene3d>
            <a:camera prst="orthographicFront">
              <a:rot lat="0" lon="0" rev="0"/>
            </a:camera>
            <a:lightRig rig="contrasting" dir="t">
              <a:rot lat="0" lon="0" rev="1200000"/>
            </a:lightRig>
          </a:scene3d>
        </p:grpSpPr>
        <p:sp>
          <p:nvSpPr>
            <p:cNvPr id="8" name="圓角矩形 7"/>
            <p:cNvSpPr/>
            <p:nvPr/>
          </p:nvSpPr>
          <p:spPr>
            <a:xfrm>
              <a:off x="0" y="3517"/>
              <a:ext cx="8064896" cy="70833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9" name="圓角矩形 4"/>
            <p:cNvSpPr/>
            <p:nvPr/>
          </p:nvSpPr>
          <p:spPr>
            <a:xfrm>
              <a:off x="34578" y="38095"/>
              <a:ext cx="7995740" cy="6391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zh-TW" altLang="en-US" sz="2000" kern="1200" dirty="0" smtClean="0">
                  <a:latin typeface="+mj-ea"/>
                  <a:ea typeface="+mj-ea"/>
                </a:rPr>
                <a:t>法務部</a:t>
              </a:r>
              <a:r>
                <a:rPr lang="en-US" altLang="zh-TW" sz="2000" kern="1200" dirty="0" smtClean="0">
                  <a:latin typeface="+mj-ea"/>
                  <a:ea typeface="+mj-ea"/>
                </a:rPr>
                <a:t>108</a:t>
              </a:r>
              <a:r>
                <a:rPr lang="zh-TW" altLang="en-US" sz="2000" kern="1200" dirty="0" smtClean="0">
                  <a:latin typeface="+mj-ea"/>
                  <a:ea typeface="+mj-ea"/>
                </a:rPr>
                <a:t>年</a:t>
              </a:r>
              <a:r>
                <a:rPr lang="en-US" altLang="zh-TW" sz="2000" kern="1200" dirty="0" smtClean="0">
                  <a:latin typeface="+mj-ea"/>
                  <a:ea typeface="+mj-ea"/>
                </a:rPr>
                <a:t>3</a:t>
              </a:r>
              <a:r>
                <a:rPr lang="zh-TW" altLang="en-US" sz="2000" kern="1200" dirty="0" smtClean="0">
                  <a:latin typeface="+mj-ea"/>
                  <a:ea typeface="+mj-ea"/>
                </a:rPr>
                <a:t>月</a:t>
              </a:r>
              <a:r>
                <a:rPr lang="en-US" altLang="zh-TW" sz="2000" kern="1200" dirty="0" smtClean="0">
                  <a:latin typeface="+mj-ea"/>
                  <a:ea typeface="+mj-ea"/>
                </a:rPr>
                <a:t>22</a:t>
              </a:r>
              <a:r>
                <a:rPr lang="zh-TW" altLang="en-US" sz="2000" kern="1200" dirty="0" smtClean="0">
                  <a:latin typeface="+mj-ea"/>
                  <a:ea typeface="+mj-ea"/>
                </a:rPr>
                <a:t>日法廉字第</a:t>
              </a:r>
              <a:r>
                <a:rPr lang="en-US" altLang="en-US" sz="2000" kern="1200" dirty="0" smtClean="0">
                  <a:latin typeface="+mj-ea"/>
                  <a:ea typeface="+mj-ea"/>
                </a:rPr>
                <a:t>10805002150</a:t>
              </a:r>
              <a:r>
                <a:rPr lang="zh-TW" altLang="en-US" sz="2000" kern="1200" dirty="0" smtClean="0">
                  <a:latin typeface="+mj-ea"/>
                  <a:ea typeface="+mj-ea"/>
                </a:rPr>
                <a:t>號函，</a:t>
              </a:r>
              <a:r>
                <a:rPr lang="zh-TW" altLang="en-US" sz="2000" dirty="0" smtClean="0"/>
                <a:t>訂頒第 </a:t>
              </a:r>
              <a:r>
                <a:rPr lang="en-US" altLang="zh-TW" sz="2000" dirty="0" smtClean="0"/>
                <a:t>14 </a:t>
              </a:r>
              <a:r>
                <a:rPr lang="zh-TW" altLang="en-US" sz="2000" dirty="0" smtClean="0"/>
                <a:t>條規定執行疑義說明</a:t>
              </a:r>
              <a:endParaRPr lang="zh-TW" altLang="en-US" sz="2000" kern="1200" dirty="0"/>
            </a:p>
          </p:txBody>
        </p:sp>
      </p:grpSp>
      <p:grpSp>
        <p:nvGrpSpPr>
          <p:cNvPr id="10" name="群組 9"/>
          <p:cNvGrpSpPr/>
          <p:nvPr/>
        </p:nvGrpSpPr>
        <p:grpSpPr>
          <a:xfrm>
            <a:off x="1288489" y="2054799"/>
            <a:ext cx="9545766" cy="3967310"/>
            <a:chOff x="0" y="3517"/>
            <a:chExt cx="8064896" cy="708334"/>
          </a:xfrm>
          <a:scene3d>
            <a:camera prst="orthographicFront">
              <a:rot lat="0" lon="0" rev="0"/>
            </a:camera>
            <a:lightRig rig="contrasting" dir="t">
              <a:rot lat="0" lon="0" rev="1200000"/>
            </a:lightRig>
          </a:scene3d>
        </p:grpSpPr>
        <p:sp>
          <p:nvSpPr>
            <p:cNvPr id="11" name="圓角矩形 10"/>
            <p:cNvSpPr/>
            <p:nvPr/>
          </p:nvSpPr>
          <p:spPr>
            <a:xfrm>
              <a:off x="0" y="3517"/>
              <a:ext cx="8064896" cy="708334"/>
            </a:xfrm>
            <a:prstGeom prst="roundRect">
              <a:avLst/>
            </a:prstGeom>
            <a:solidFill>
              <a:schemeClr val="accent6">
                <a:lumMod val="75000"/>
              </a:schemeClr>
            </a:solidFill>
            <a:sp3d contourW="19050" prstMaterial="metal">
              <a:bevelT w="88900" h="203200"/>
              <a:bevelB w="165100" h="254000"/>
            </a:sp3d>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12" name="圓角矩形 4"/>
            <p:cNvSpPr/>
            <p:nvPr/>
          </p:nvSpPr>
          <p:spPr>
            <a:xfrm>
              <a:off x="144350" y="63761"/>
              <a:ext cx="7795690" cy="6135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algn="just" defTabSz="1066800">
                <a:lnSpc>
                  <a:spcPct val="90000"/>
                </a:lnSpc>
                <a:spcBef>
                  <a:spcPct val="0"/>
                </a:spcBef>
                <a:spcAft>
                  <a:spcPct val="35000"/>
                </a:spcAft>
              </a:pPr>
              <a:r>
                <a:rPr lang="zh-TW" altLang="en-US" sz="2400" dirty="0" smtClean="0">
                  <a:latin typeface="標楷體" panose="03000509000000000000" pitchFamily="65" charset="-120"/>
                  <a:ea typeface="標楷體" panose="03000509000000000000" pitchFamily="65" charset="-120"/>
                </a:rPr>
                <a:t>投標</a:t>
              </a:r>
              <a:r>
                <a:rPr lang="zh-TW" altLang="en-US" sz="2400" dirty="0">
                  <a:latin typeface="標楷體" panose="03000509000000000000" pitchFamily="65" charset="-120"/>
                  <a:ea typeface="標楷體" panose="03000509000000000000" pitchFamily="65" charset="-120"/>
                </a:rPr>
                <a:t>廠商或申請補助對象應自行負第</a:t>
              </a:r>
              <a:r>
                <a:rPr lang="en-US" altLang="en-US" sz="2400" dirty="0">
                  <a:latin typeface="標楷體" panose="03000509000000000000" pitchFamily="65" charset="-120"/>
                  <a:ea typeface="標楷體" panose="03000509000000000000" pitchFamily="65" charset="-120"/>
                </a:rPr>
                <a:t>14</a:t>
              </a:r>
              <a:r>
                <a:rPr lang="zh-TW" altLang="en-US" sz="2400" dirty="0">
                  <a:latin typeface="標楷體" panose="03000509000000000000" pitchFamily="65" charset="-120"/>
                  <a:ea typeface="標楷體" panose="03000509000000000000" pitchFamily="65" charset="-120"/>
                </a:rPr>
                <a:t>條第</a:t>
              </a:r>
              <a:r>
                <a:rPr lang="en-US" altLang="en-US"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項之據實揭露義務，不為揭露或為不實揭露者應依第</a:t>
              </a:r>
              <a:r>
                <a:rPr lang="en-US" altLang="en-US" sz="2400" dirty="0">
                  <a:latin typeface="標楷體" panose="03000509000000000000" pitchFamily="65" charset="-120"/>
                  <a:ea typeface="標楷體" panose="03000509000000000000" pitchFamily="65" charset="-120"/>
                </a:rPr>
                <a:t>18</a:t>
              </a:r>
              <a:r>
                <a:rPr lang="zh-TW" altLang="en-US" sz="2400" dirty="0">
                  <a:latin typeface="標楷體" panose="03000509000000000000" pitchFamily="65" charset="-120"/>
                  <a:ea typeface="標楷體" panose="03000509000000000000" pitchFamily="65" charset="-120"/>
                </a:rPr>
                <a:t>條第</a:t>
              </a:r>
              <a:r>
                <a:rPr lang="en-US" altLang="en-US"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項處罰，機關尚不負審查該對象是否為真實揭露之責任</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algn="just" defTabSz="1066800">
                <a:lnSpc>
                  <a:spcPct val="90000"/>
                </a:lnSpc>
                <a:spcBef>
                  <a:spcPct val="0"/>
                </a:spcBef>
                <a:spcAft>
                  <a:spcPct val="35000"/>
                </a:spcAft>
              </a:pPr>
              <a:r>
                <a:rPr lang="zh-TW" altLang="en-US" sz="2400" dirty="0" smtClean="0">
                  <a:latin typeface="標楷體" panose="03000509000000000000" pitchFamily="65" charset="-120"/>
                  <a:ea typeface="標楷體" panose="03000509000000000000" pitchFamily="65" charset="-120"/>
                </a:rPr>
                <a:t>機關團體依第</a:t>
              </a:r>
              <a:r>
                <a:rPr lang="en-US" altLang="zh-TW" sz="2400" dirty="0" smtClean="0">
                  <a:latin typeface="標楷體" panose="03000509000000000000" pitchFamily="65" charset="-120"/>
                  <a:ea typeface="標楷體" panose="03000509000000000000" pitchFamily="65" charset="-120"/>
                </a:rPr>
                <a:t>14</a:t>
              </a:r>
              <a:r>
                <a:rPr lang="zh-TW" altLang="en-US" sz="2400" dirty="0" smtClean="0">
                  <a:latin typeface="標楷體" panose="03000509000000000000" pitchFamily="65" charset="-120"/>
                  <a:ea typeface="標楷體" panose="03000509000000000000" pitchFamily="65" charset="-120"/>
                </a:rPr>
                <a:t>條第</a:t>
              </a:r>
              <a:r>
                <a:rPr lang="en-US" altLang="zh-TW" sz="2400" dirty="0" smtClean="0">
                  <a:latin typeface="標楷體" panose="03000509000000000000" pitchFamily="65" charset="-120"/>
                  <a:ea typeface="標楷體" panose="03000509000000000000" pitchFamily="65" charset="-120"/>
                </a:rPr>
                <a:t>2</a:t>
              </a:r>
              <a:r>
                <a:rPr lang="zh-TW" altLang="en-US" sz="2400" dirty="0" smtClean="0">
                  <a:latin typeface="標楷體" panose="03000509000000000000" pitchFamily="65" charset="-120"/>
                  <a:ea typeface="標楷體" panose="03000509000000000000" pitchFamily="65" charset="-120"/>
                </a:rPr>
                <a:t>項之主動公告義務，</a:t>
              </a:r>
              <a:r>
                <a:rPr lang="zh-TW" altLang="en-US" sz="2400"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以該投標廠商或申請補助對象已負事前揭露義務為前提</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defTabSz="1066800">
                <a:lnSpc>
                  <a:spcPct val="90000"/>
                </a:lnSpc>
                <a:spcBef>
                  <a:spcPct val="0"/>
                </a:spcBef>
                <a:spcAft>
                  <a:spcPct val="35000"/>
                </a:spcAft>
              </a:pPr>
              <a:r>
                <a:rPr lang="zh-TW" altLang="en-US" sz="2400" dirty="0" smtClean="0">
                  <a:latin typeface="標楷體" panose="03000509000000000000" pitchFamily="65" charset="-120"/>
                  <a:ea typeface="標楷體" panose="03000509000000000000" pitchFamily="65" charset="-120"/>
                </a:rPr>
                <a:t>若投標廠商或申請補助對象因違反第</a:t>
              </a:r>
              <a:r>
                <a:rPr lang="en-US" altLang="zh-TW" sz="2400" dirty="0" smtClean="0">
                  <a:latin typeface="標楷體" panose="03000509000000000000" pitchFamily="65" charset="-120"/>
                  <a:ea typeface="標楷體" panose="03000509000000000000" pitchFamily="65" charset="-120"/>
                </a:rPr>
                <a:t>14</a:t>
              </a:r>
              <a:r>
                <a:rPr lang="zh-TW" altLang="en-US" sz="2400" dirty="0" smtClean="0">
                  <a:latin typeface="標楷體" panose="03000509000000000000" pitchFamily="65" charset="-120"/>
                  <a:ea typeface="標楷體" panose="03000509000000000000" pitchFamily="65" charset="-120"/>
                </a:rPr>
                <a:t>條第</a:t>
              </a:r>
              <a:r>
                <a:rPr lang="en-US" altLang="zh-TW" sz="2400" dirty="0" smtClean="0">
                  <a:latin typeface="標楷體" panose="03000509000000000000" pitchFamily="65" charset="-120"/>
                  <a:ea typeface="標楷體" panose="03000509000000000000" pitchFamily="65" charset="-120"/>
                </a:rPr>
                <a:t>2</a:t>
              </a:r>
              <a:r>
                <a:rPr lang="zh-TW" altLang="en-US" sz="2400" dirty="0" smtClean="0">
                  <a:latin typeface="標楷體" panose="03000509000000000000" pitchFamily="65" charset="-120"/>
                  <a:ea typeface="標楷體" panose="03000509000000000000" pitchFamily="65" charset="-120"/>
                </a:rPr>
                <a:t>項事前揭露義務而遭本法第</a:t>
              </a:r>
              <a:r>
                <a:rPr lang="en-US" altLang="zh-TW" sz="2400" dirty="0" smtClean="0">
                  <a:latin typeface="標楷體" panose="03000509000000000000" pitchFamily="65" charset="-120"/>
                  <a:ea typeface="標楷體" panose="03000509000000000000" pitchFamily="65" charset="-120"/>
                </a:rPr>
                <a:t>18</a:t>
              </a:r>
              <a:r>
                <a:rPr lang="zh-TW" altLang="en-US" sz="2400" dirty="0" smtClean="0">
                  <a:latin typeface="標楷體" panose="03000509000000000000" pitchFamily="65" charset="-120"/>
                  <a:ea typeface="標楷體" panose="03000509000000000000" pitchFamily="65" charset="-120"/>
                </a:rPr>
                <a:t>條第</a:t>
              </a:r>
              <a:r>
                <a:rPr lang="en-US" altLang="zh-TW" sz="2400" dirty="0" smtClean="0">
                  <a:latin typeface="標楷體" panose="03000509000000000000" pitchFamily="65" charset="-120"/>
                  <a:ea typeface="標楷體" panose="03000509000000000000" pitchFamily="65" charset="-120"/>
                </a:rPr>
                <a:t>3</a:t>
              </a:r>
              <a:r>
                <a:rPr lang="zh-TW" altLang="en-US" sz="2400" dirty="0" smtClean="0">
                  <a:latin typeface="標楷體" panose="03000509000000000000" pitchFamily="65" charset="-120"/>
                  <a:ea typeface="標楷體" panose="03000509000000000000" pitchFamily="65" charset="-120"/>
                </a:rPr>
                <a:t>項裁罰者，仍不得因此免除揭露義務，該對象仍需補行揭露其身分關係，機關仍應依其揭露事項併同公開。</a:t>
              </a:r>
              <a:endParaRPr lang="en-US" altLang="zh-TW" dirty="0" smtClean="0">
                <a:latin typeface="標楷體" panose="03000509000000000000" pitchFamily="65" charset="-120"/>
                <a:ea typeface="標楷體" panose="03000509000000000000" pitchFamily="65" charset="-120"/>
              </a:endParaRPr>
            </a:p>
            <a:p>
              <a:pPr defTabSz="1066800">
                <a:lnSpc>
                  <a:spcPct val="90000"/>
                </a:lnSpc>
                <a:spcBef>
                  <a:spcPct val="0"/>
                </a:spcBef>
                <a:spcAft>
                  <a:spcPct val="35000"/>
                </a:spcAft>
              </a:pPr>
              <a:endParaRPr lang="zh-TW" altLang="en-US" dirty="0" smtClean="0">
                <a:latin typeface="標楷體" panose="03000509000000000000" pitchFamily="65" charset="-120"/>
                <a:ea typeface="標楷體" panose="03000509000000000000" pitchFamily="65" charset="-120"/>
              </a:endParaRPr>
            </a:p>
            <a:p>
              <a:pPr defTabSz="1066800">
                <a:lnSpc>
                  <a:spcPct val="90000"/>
                </a:lnSpc>
                <a:spcBef>
                  <a:spcPct val="0"/>
                </a:spcBef>
                <a:spcAft>
                  <a:spcPct val="35000"/>
                </a:spcAft>
              </a:pPr>
              <a:endParaRPr lang="zh-TW" altLang="en-US" dirty="0" smtClean="0">
                <a:latin typeface="標楷體" panose="03000509000000000000" pitchFamily="65" charset="-120"/>
                <a:ea typeface="標楷體" panose="03000509000000000000" pitchFamily="65" charset="-120"/>
              </a:endParaRPr>
            </a:p>
            <a:p>
              <a:pPr lvl="0" defTabSz="1066800">
                <a:lnSpc>
                  <a:spcPct val="90000"/>
                </a:lnSpc>
                <a:spcBef>
                  <a:spcPct val="0"/>
                </a:spcBef>
                <a:spcAft>
                  <a:spcPct val="35000"/>
                </a:spcAft>
              </a:pPr>
              <a:endParaRPr lang="zh-TW" altLang="en-US" sz="1400" kern="1200" dirty="0">
                <a:latin typeface="標楷體" panose="03000509000000000000" pitchFamily="65" charset="-120"/>
                <a:ea typeface="標楷體" panose="03000509000000000000" pitchFamily="65" charset="-120"/>
              </a:endParaRPr>
            </a:p>
          </p:txBody>
        </p:sp>
      </p:grpSp>
      <p:pic>
        <p:nvPicPr>
          <p:cNvPr id="13" name="圖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3414" y="5164368"/>
            <a:ext cx="976467" cy="1328145"/>
          </a:xfrm>
          <a:prstGeom prst="rect">
            <a:avLst/>
          </a:prstGeom>
        </p:spPr>
      </p:pic>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444" y="5164368"/>
            <a:ext cx="1073740" cy="1328145"/>
          </a:xfrm>
          <a:prstGeom prst="rect">
            <a:avLst/>
          </a:prstGeom>
        </p:spPr>
      </p:pic>
    </p:spTree>
    <p:extLst>
      <p:ext uri="{BB962C8B-B14F-4D97-AF65-F5344CB8AC3E}">
        <p14:creationId xmlns:p14="http://schemas.microsoft.com/office/powerpoint/2010/main" val="3520654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69877"/>
            <a:ext cx="11554691" cy="1596177"/>
          </a:xfrm>
        </p:spPr>
        <p:txBody>
          <a:bodyPr>
            <a:normAutofit/>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揭露公開之作業流程</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2" name="資料庫圖表 1"/>
          <p:cNvGraphicFramePr/>
          <p:nvPr>
            <p:extLst>
              <p:ext uri="{D42A27DB-BD31-4B8C-83A1-F6EECF244321}">
                <p14:modId xmlns:p14="http://schemas.microsoft.com/office/powerpoint/2010/main" val="1908315449"/>
              </p:ext>
            </p:extLst>
          </p:nvPr>
        </p:nvGraphicFramePr>
        <p:xfrm>
          <a:off x="487680" y="1330036"/>
          <a:ext cx="10998926" cy="4808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圖說文字 2"/>
          <p:cNvSpPr/>
          <p:nvPr/>
        </p:nvSpPr>
        <p:spPr>
          <a:xfrm>
            <a:off x="226422" y="4502332"/>
            <a:ext cx="3500847" cy="2168434"/>
          </a:xfrm>
          <a:prstGeom prst="wedgeRectCallout">
            <a:avLst>
              <a:gd name="adj1" fmla="val -1523"/>
              <a:gd name="adj2" fmla="val -90329"/>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關係對象與機關（構）從事交易行為（含補助、買賣、租賃、承攬或其他具有對價之交易行為）時，機關（構）承辦人員宜主動提供（示）「事前揭露表」紙本供關係對象填寫。</a:t>
            </a:r>
            <a:endPar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3" name="矩形圖說文字 12"/>
          <p:cNvSpPr/>
          <p:nvPr/>
        </p:nvSpPr>
        <p:spPr>
          <a:xfrm>
            <a:off x="5449983" y="1267097"/>
            <a:ext cx="6104708" cy="1702526"/>
          </a:xfrm>
          <a:prstGeom prst="wedgeRectCallout">
            <a:avLst>
              <a:gd name="adj1" fmla="val -84983"/>
              <a:gd name="adj2" fmla="val -37312"/>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基於主動服務之精神，請業務機關（構）於招標文件內附加「事前揭露表」紙本，並於招標文件適當處增列「投標廠商如具有公職人員利益衝突迴避法之身分關係，需履行事前揭露義務，違反者可能招致裁罰」之提醒字語。</a:t>
            </a:r>
            <a:endPar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4008" y="3502770"/>
            <a:ext cx="976467" cy="1328145"/>
          </a:xfrm>
          <a:prstGeom prst="rect">
            <a:avLst/>
          </a:prstGeom>
        </p:spPr>
      </p:pic>
      <p:pic>
        <p:nvPicPr>
          <p:cNvPr id="7" name="圖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5038" y="3502770"/>
            <a:ext cx="1073740" cy="1328145"/>
          </a:xfrm>
          <a:prstGeom prst="rect">
            <a:avLst/>
          </a:prstGeom>
        </p:spPr>
      </p:pic>
    </p:spTree>
    <p:extLst>
      <p:ext uri="{BB962C8B-B14F-4D97-AF65-F5344CB8AC3E}">
        <p14:creationId xmlns:p14="http://schemas.microsoft.com/office/powerpoint/2010/main" val="198749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69877"/>
            <a:ext cx="11554691" cy="1596177"/>
          </a:xfrm>
        </p:spPr>
        <p:txBody>
          <a:bodyPr>
            <a:normAutofit/>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如何填寫「事前揭露表」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86" y="0"/>
            <a:ext cx="5281998" cy="6858000"/>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484" y="0"/>
            <a:ext cx="5078061" cy="6858000"/>
          </a:xfrm>
          <a:prstGeom prst="rect">
            <a:avLst/>
          </a:prstGeom>
        </p:spPr>
      </p:pic>
      <p:sp>
        <p:nvSpPr>
          <p:cNvPr id="6" name="向右箭號 5"/>
          <p:cNvSpPr/>
          <p:nvPr/>
        </p:nvSpPr>
        <p:spPr>
          <a:xfrm>
            <a:off x="5420293" y="2673532"/>
            <a:ext cx="714103" cy="1201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8647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69877"/>
            <a:ext cx="11554691" cy="1596177"/>
          </a:xfrm>
        </p:spPr>
        <p:txBody>
          <a:bodyPr>
            <a:normAutofit/>
          </a:bodyPr>
          <a:lstStyle/>
          <a:p>
            <a:r>
              <a:rPr lang="zh-TW" altLang="en-US" sz="6000" b="1" dirty="0" smtClean="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如何填寫「事後公開表」</a:t>
            </a:r>
            <a:endParaRPr lang="zh-TW" altLang="en-US" sz="6000" b="1" dirty="0">
              <a:solidFill>
                <a:srgbClr val="99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86" y="7483"/>
            <a:ext cx="5281998" cy="6843034"/>
          </a:xfrm>
          <a:prstGeom prst="rect">
            <a:avLst/>
          </a:prstGeom>
        </p:spPr>
      </p:pic>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484" y="-7483"/>
            <a:ext cx="5531996" cy="6858000"/>
          </a:xfrm>
          <a:prstGeom prst="rect">
            <a:avLst/>
          </a:prstGeom>
        </p:spPr>
      </p:pic>
      <p:sp>
        <p:nvSpPr>
          <p:cNvPr id="10" name="向右箭號 9"/>
          <p:cNvSpPr/>
          <p:nvPr/>
        </p:nvSpPr>
        <p:spPr>
          <a:xfrm>
            <a:off x="5420293" y="2673532"/>
            <a:ext cx="714103" cy="1201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486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TM04033925[[fn=小水滴]]</Template>
  <TotalTime>457</TotalTime>
  <Words>2046</Words>
  <Application>Microsoft Office PowerPoint</Application>
  <PresentationFormat>寬螢幕</PresentationFormat>
  <Paragraphs>130</Paragraphs>
  <Slides>30</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30</vt:i4>
      </vt:variant>
    </vt:vector>
  </HeadingPairs>
  <TitlesOfParts>
    <vt:vector size="38" baseType="lpstr">
      <vt:lpstr>文鼎勘亭流</vt:lpstr>
      <vt:lpstr>微軟正黑體</vt:lpstr>
      <vt:lpstr>新細明體</vt:lpstr>
      <vt:lpstr>標楷體</vt:lpstr>
      <vt:lpstr>Arial</vt:lpstr>
      <vt:lpstr>Tw Cen MT</vt:lpstr>
      <vt:lpstr>Wingdings</vt:lpstr>
      <vt:lpstr>小水滴</vt:lpstr>
      <vt:lpstr>PowerPoint 簡報</vt:lpstr>
      <vt:lpstr>大綱</vt:lpstr>
      <vt:lpstr>辦理依據</vt:lpstr>
      <vt:lpstr>辦理依據</vt:lpstr>
      <vt:lpstr>辦理依據</vt:lpstr>
      <vt:lpstr>揭露公開之作業流程</vt:lpstr>
      <vt:lpstr>揭露公開之作業流程</vt:lpstr>
      <vt:lpstr>如何填寫「事前揭露表」</vt:lpstr>
      <vt:lpstr>如何填寫「事後公開表」</vt:lpstr>
      <vt:lpstr>如何填寫「身分揭露及公開統計表」</vt:lpstr>
      <vt:lpstr>如何填寫「身分揭露及公開統計表」</vt:lpstr>
      <vt:lpstr>如何填寫「身分揭露及公開統計表」</vt:lpstr>
      <vt:lpstr>如何填寫「身分揭露及公開統計表」</vt:lpstr>
      <vt:lpstr>如何填寫「身分揭露及公開統計表」</vt:lpstr>
      <vt:lpstr>如何填寫「身分揭露及公開統計表」</vt:lpstr>
      <vt:lpstr>如何填寫「身分揭露及公開統計表」</vt:lpstr>
      <vt:lpstr>如何填寫「身分揭露及公開統計表」</vt:lpstr>
      <vt:lpstr>如何填寫「身分揭露及公開統計表」</vt:lpstr>
      <vt:lpstr>如何填寫「身分揭露及公開統計表」</vt:lpstr>
      <vt:lpstr>如何填寫「身分揭露及公開統計表」</vt:lpstr>
      <vt:lpstr>如何填寫「身分揭露及公開統計表」</vt:lpstr>
      <vt:lpstr>如何填寫「身分揭露及公開統計表」</vt:lpstr>
      <vt:lpstr>如何填寫「身分揭露及公開統計表」</vt:lpstr>
      <vt:lpstr>PowerPoint 簡報</vt:lpstr>
      <vt:lpstr>PowerPoint 簡報</vt:lpstr>
      <vt:lpstr>如何填寫「身分揭露及公開統計表」</vt:lpstr>
      <vt:lpstr>重要提醒（代結論）</vt:lpstr>
      <vt:lpstr>重要提醒（代結論）</vt:lpstr>
      <vt:lpstr>重要提醒（代結論）</vt:lpstr>
      <vt:lpstr>重要提醒（代結論）</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吳俊揚</dc:creator>
  <cp:lastModifiedBy>吳俊揚</cp:lastModifiedBy>
  <cp:revision>49</cp:revision>
  <dcterms:created xsi:type="dcterms:W3CDTF">2019-05-21T03:28:30Z</dcterms:created>
  <dcterms:modified xsi:type="dcterms:W3CDTF">2019-05-22T06:24:23Z</dcterms:modified>
</cp:coreProperties>
</file>